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89" r:id="rId6"/>
    <p:sldId id="287" r:id="rId7"/>
    <p:sldId id="257" r:id="rId8"/>
    <p:sldId id="259" r:id="rId9"/>
    <p:sldId id="260" r:id="rId10"/>
    <p:sldId id="274" r:id="rId11"/>
    <p:sldId id="261" r:id="rId12"/>
    <p:sldId id="272" r:id="rId13"/>
    <p:sldId id="262" r:id="rId14"/>
    <p:sldId id="281" r:id="rId15"/>
    <p:sldId id="292" r:id="rId16"/>
    <p:sldId id="293" r:id="rId17"/>
    <p:sldId id="294" r:id="rId18"/>
    <p:sldId id="677" r:id="rId19"/>
    <p:sldId id="265" r:id="rId20"/>
    <p:sldId id="678" r:id="rId21"/>
    <p:sldId id="283" r:id="rId22"/>
    <p:sldId id="679" r:id="rId23"/>
    <p:sldId id="290" r:id="rId24"/>
    <p:sldId id="268" r:id="rId25"/>
    <p:sldId id="264" r:id="rId26"/>
    <p:sldId id="288" r:id="rId27"/>
    <p:sldId id="266" r:id="rId28"/>
    <p:sldId id="291" r:id="rId29"/>
    <p:sldId id="275" r:id="rId30"/>
    <p:sldId id="284" r:id="rId31"/>
    <p:sldId id="285" r:id="rId32"/>
    <p:sldId id="674" r:id="rId33"/>
    <p:sldId id="2654" r:id="rId34"/>
    <p:sldId id="270" r:id="rId35"/>
    <p:sldId id="286" r:id="rId36"/>
  </p:sldIdLst>
  <p:sldSz cx="9144000" cy="5143500" type="screen16x9"/>
  <p:notesSz cx="6797675" cy="9926638"/>
  <p:embeddedFontLst>
    <p:embeddedFont>
      <p:font typeface="Calibri" panose="020F0502020204030204" pitchFamily="34" charset="0"/>
      <p:regular r:id="rId38"/>
      <p:bold r:id="rId39"/>
      <p:italic r:id="rId40"/>
      <p:boldItalic r:id="rId41"/>
    </p:embeddedFont>
    <p:embeddedFont>
      <p:font typeface="Open Sans Light" panose="020B0306030504020204" pitchFamily="34" charset="0"/>
      <p:regular r:id="rId42"/>
      <p:italic r:id="rId43"/>
    </p:embeddedFont>
    <p:embeddedFont>
      <p:font typeface="Open Sans SemiBold" panose="020B0706030804020204" pitchFamily="34" charset="0"/>
      <p:regular r:id="rId44"/>
      <p:bold r:id="rId45"/>
      <p:italic r:id="rId46"/>
      <p:boldItalic r:id="rId47"/>
    </p:embeddedFont>
    <p:embeddedFont>
      <p:font typeface="Poppins" panose="00000500000000000000" pitchFamily="2" charset="0"/>
      <p:regular r:id="rId48"/>
      <p:bold r:id="rId49"/>
      <p:italic r:id="rId50"/>
      <p:boldItalic r:id="rId51"/>
    </p:embeddedFont>
    <p:embeddedFont>
      <p:font typeface="Poppins" panose="00000500000000000000" pitchFamily="2" charset="0"/>
      <p:regular r:id="rId48"/>
      <p:bold r:id="rId49"/>
      <p:italic r:id="rId50"/>
      <p:boldItalic r:id="rId51"/>
    </p:embeddedFont>
    <p:embeddedFont>
      <p:font typeface="Poppins Bold" panose="00000800000000000000" charset="0"/>
      <p:regular r:id="rId52"/>
    </p:embeddedFont>
    <p:embeddedFont>
      <p:font typeface="Tahoma" panose="020B0604030504040204" pitchFamily="34" charset="0"/>
      <p:regular r:id="rId53"/>
      <p:bold r:id="rId54"/>
    </p:embeddedFont>
  </p:embeddedFontLst>
  <p:defaultText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519">
          <p15:clr>
            <a:srgbClr val="A4A3A4"/>
          </p15:clr>
        </p15:guide>
        <p15:guide id="4" pos="270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a:srgbClr val="38C9ED"/>
    <a:srgbClr val="F7F9F8"/>
    <a:srgbClr val="019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00" autoAdjust="0"/>
    <p:restoredTop sz="88113" autoAdjust="0"/>
  </p:normalViewPr>
  <p:slideViewPr>
    <p:cSldViewPr>
      <p:cViewPr varScale="1">
        <p:scale>
          <a:sx n="127" d="100"/>
          <a:sy n="127" d="100"/>
        </p:scale>
        <p:origin x="762" y="114"/>
      </p:cViewPr>
      <p:guideLst>
        <p:guide orient="horz" pos="2160"/>
        <p:guide pos="2880"/>
        <p:guide orient="horz" pos="1519"/>
        <p:guide pos="270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978" y="12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a-ES" dirty="0"/>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3A9D1AD-573B-439E-ADF3-D426FD2D9B98}" type="datetimeFigureOut">
              <a:rPr lang="ca-ES" smtClean="0"/>
              <a:pPr/>
              <a:t>25/2/2025</a:t>
            </a:fld>
            <a:endParaRPr lang="ca-ES" dirty="0"/>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a-ES" dirty="0"/>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a-ES" dirty="0"/>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BCA1779-D1FC-4193-883D-B84C1D8C432D}" type="slidenum">
              <a:rPr lang="ca-ES" smtClean="0"/>
              <a:pPr/>
              <a:t>‹Nº›</a:t>
            </a:fld>
            <a:endParaRPr lang="ca-ES" dirty="0"/>
          </a:p>
        </p:txBody>
      </p:sp>
    </p:spTree>
    <p:extLst>
      <p:ext uri="{BB962C8B-B14F-4D97-AF65-F5344CB8AC3E}">
        <p14:creationId xmlns:p14="http://schemas.microsoft.com/office/powerpoint/2010/main" val="4074715980"/>
      </p:ext>
    </p:extLst>
  </p:cSld>
  <p:clrMap bg1="lt1" tx1="dk1" bg2="lt2" tx2="dk2" accent1="accent1" accent2="accent2" accent3="accent3" accent4="accent4" accent5="accent5" accent6="accent6" hlink="hlink" folHlink="folHlink"/>
  <p:notesStyle>
    <a:lvl1pPr marL="0" algn="l" defTabSz="765353" rtl="0" eaLnBrk="1" latinLnBrk="0" hangingPunct="1">
      <a:defRPr sz="1000" kern="1200">
        <a:solidFill>
          <a:schemeClr val="tx1"/>
        </a:solidFill>
        <a:latin typeface="+mn-lt"/>
        <a:ea typeface="+mn-ea"/>
        <a:cs typeface="+mn-cs"/>
      </a:defRPr>
    </a:lvl1pPr>
    <a:lvl2pPr marL="382676" algn="l" defTabSz="765353" rtl="0" eaLnBrk="1" latinLnBrk="0" hangingPunct="1">
      <a:defRPr sz="1000" kern="1200">
        <a:solidFill>
          <a:schemeClr val="tx1"/>
        </a:solidFill>
        <a:latin typeface="+mn-lt"/>
        <a:ea typeface="+mn-ea"/>
        <a:cs typeface="+mn-cs"/>
      </a:defRPr>
    </a:lvl2pPr>
    <a:lvl3pPr marL="765353" algn="l" defTabSz="765353" rtl="0" eaLnBrk="1" latinLnBrk="0" hangingPunct="1">
      <a:defRPr sz="1000" kern="1200">
        <a:solidFill>
          <a:schemeClr val="tx1"/>
        </a:solidFill>
        <a:latin typeface="+mn-lt"/>
        <a:ea typeface="+mn-ea"/>
        <a:cs typeface="+mn-cs"/>
      </a:defRPr>
    </a:lvl3pPr>
    <a:lvl4pPr marL="1148029" algn="l" defTabSz="765353" rtl="0" eaLnBrk="1" latinLnBrk="0" hangingPunct="1">
      <a:defRPr sz="1000" kern="1200">
        <a:solidFill>
          <a:schemeClr val="tx1"/>
        </a:solidFill>
        <a:latin typeface="+mn-lt"/>
        <a:ea typeface="+mn-ea"/>
        <a:cs typeface="+mn-cs"/>
      </a:defRPr>
    </a:lvl4pPr>
    <a:lvl5pPr marL="1530706" algn="l" defTabSz="765353" rtl="0" eaLnBrk="1" latinLnBrk="0" hangingPunct="1">
      <a:defRPr sz="1000" kern="1200">
        <a:solidFill>
          <a:schemeClr val="tx1"/>
        </a:solidFill>
        <a:latin typeface="+mn-lt"/>
        <a:ea typeface="+mn-ea"/>
        <a:cs typeface="+mn-cs"/>
      </a:defRPr>
    </a:lvl5pPr>
    <a:lvl6pPr marL="1913382" algn="l" defTabSz="765353" rtl="0" eaLnBrk="1" latinLnBrk="0" hangingPunct="1">
      <a:defRPr sz="1000" kern="1200">
        <a:solidFill>
          <a:schemeClr val="tx1"/>
        </a:solidFill>
        <a:latin typeface="+mn-lt"/>
        <a:ea typeface="+mn-ea"/>
        <a:cs typeface="+mn-cs"/>
      </a:defRPr>
    </a:lvl6pPr>
    <a:lvl7pPr marL="2296058" algn="l" defTabSz="765353" rtl="0" eaLnBrk="1" latinLnBrk="0" hangingPunct="1">
      <a:defRPr sz="1000" kern="1200">
        <a:solidFill>
          <a:schemeClr val="tx1"/>
        </a:solidFill>
        <a:latin typeface="+mn-lt"/>
        <a:ea typeface="+mn-ea"/>
        <a:cs typeface="+mn-cs"/>
      </a:defRPr>
    </a:lvl7pPr>
    <a:lvl8pPr marL="2678735" algn="l" defTabSz="765353" rtl="0" eaLnBrk="1" latinLnBrk="0" hangingPunct="1">
      <a:defRPr sz="1000" kern="1200">
        <a:solidFill>
          <a:schemeClr val="tx1"/>
        </a:solidFill>
        <a:latin typeface="+mn-lt"/>
        <a:ea typeface="+mn-ea"/>
        <a:cs typeface="+mn-cs"/>
      </a:defRPr>
    </a:lvl8pPr>
    <a:lvl9pPr marL="3061411" algn="l" defTabSz="76535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osi.es/es/actualidad/avis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oedi.es/estadistica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ncibe.es/" TargetMode="External"/><Relationship Id="rId7" Type="http://schemas.openxmlformats.org/officeDocument/2006/relationships/hyperlink" Target="https://www.sans.org/"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osi.es/es" TargetMode="External"/><Relationship Id="rId5" Type="http://schemas.openxmlformats.org/officeDocument/2006/relationships/hyperlink" Target="https://www.agpd.es/portalwebAGPD/jornadas/dia_internet_2012/tus_datos_personales_en_internet-ides-idphp.php" TargetMode="External"/><Relationship Id="rId4" Type="http://schemas.openxmlformats.org/officeDocument/2006/relationships/hyperlink" Target="https://www.cesicat.ca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r>
              <a:rPr lang="ca-ES" sz="1200" kern="1200" dirty="0">
                <a:solidFill>
                  <a:schemeClr val="tx1"/>
                </a:solidFill>
                <a:latin typeface="+mn-lt"/>
                <a:ea typeface="+mn-ea"/>
                <a:cs typeface="+mn-cs"/>
              </a:rPr>
              <a:t>El contingut d’aquesta xerrada es pot impartir en uns </a:t>
            </a:r>
            <a:r>
              <a:rPr lang="ca-ES" sz="1200" b="1" kern="1200" dirty="0">
                <a:solidFill>
                  <a:schemeClr val="tx1"/>
                </a:solidFill>
                <a:latin typeface="+mn-lt"/>
                <a:ea typeface="+mn-ea"/>
                <a:cs typeface="+mn-cs"/>
              </a:rPr>
              <a:t>45-50 minuts </a:t>
            </a:r>
            <a:r>
              <a:rPr lang="ca-ES" sz="1200" kern="1200" dirty="0">
                <a:solidFill>
                  <a:schemeClr val="tx1"/>
                </a:solidFill>
                <a:latin typeface="+mn-lt"/>
                <a:ea typeface="+mn-ea"/>
                <a:cs typeface="+mn-cs"/>
              </a:rPr>
              <a:t>aproximadament. Tanmateix, cal sumar a aquest temps uns 10-15 minuts de marge al final de la sessió per resoldre dubtes. Per poder fer la presentació amb fluïdesa i sense interrupcions, és recomanable informar els assistents que si tenen preguntes concretes es deixarà un breu espai de temps al final de la xerrada per poder posar-les en comú. Així doncs, aquesta acció de voluntariat té una durada total de 60 minuts. </a:t>
            </a:r>
            <a:endParaRPr lang="ca-ES" sz="1000" baseline="0" noProof="0" dirty="0"/>
          </a:p>
          <a:p>
            <a:pPr algn="just"/>
            <a:endParaRPr lang="ca-ES" sz="110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a:t>
            </a:fld>
            <a:endParaRPr lang="ca-ES" dirty="0"/>
          </a:p>
        </p:txBody>
      </p:sp>
    </p:spTree>
    <p:extLst>
      <p:ext uri="{BB962C8B-B14F-4D97-AF65-F5344CB8AC3E}">
        <p14:creationId xmlns:p14="http://schemas.microsoft.com/office/powerpoint/2010/main" val="4127433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Podem rebre un correu maliciós o </a:t>
            </a:r>
            <a:r>
              <a:rPr lang="ca-ES" sz="1200" i="1" kern="1200" dirty="0">
                <a:solidFill>
                  <a:schemeClr val="tx1"/>
                </a:solidFill>
                <a:latin typeface="+mn-lt"/>
                <a:ea typeface="+mn-ea"/>
                <a:cs typeface="+mn-cs"/>
              </a:rPr>
              <a:t>phishing</a:t>
            </a:r>
            <a:r>
              <a:rPr lang="ca-ES" sz="1200" kern="1200" dirty="0">
                <a:solidFill>
                  <a:schemeClr val="tx1"/>
                </a:solidFill>
                <a:latin typeface="+mn-lt"/>
                <a:ea typeface="+mn-ea"/>
                <a:cs typeface="+mn-cs"/>
              </a:rPr>
              <a:t> a través del remitent més inesperat, atès que els ciberdelinqüents no intenten suplantar només la identitat dels bancs, sinó que fins i tot poden </a:t>
            </a:r>
            <a:r>
              <a:rPr lang="ca-ES" sz="1200" b="1" kern="1200" dirty="0">
                <a:solidFill>
                  <a:schemeClr val="tx1"/>
                </a:solidFill>
                <a:latin typeface="+mn-lt"/>
                <a:ea typeface="+mn-ea"/>
                <a:cs typeface="+mn-cs"/>
              </a:rPr>
              <a:t>suplantar la identitat i la imatge </a:t>
            </a:r>
            <a:r>
              <a:rPr lang="ca-ES" sz="1200" kern="1200" dirty="0">
                <a:solidFill>
                  <a:schemeClr val="tx1"/>
                </a:solidFill>
                <a:latin typeface="+mn-lt"/>
                <a:ea typeface="+mn-ea"/>
                <a:cs typeface="+mn-cs"/>
              </a:rPr>
              <a:t>visual d’organismes oficials i/o de grans companyies (un cas molt actual és el d’Endesa).  </a:t>
            </a:r>
            <a:endParaRPr lang="es-ES" sz="1200" kern="1200" dirty="0">
              <a:solidFill>
                <a:schemeClr val="tx1"/>
              </a:solidFill>
              <a:latin typeface="+mn-lt"/>
              <a:ea typeface="+mn-ea"/>
              <a:cs typeface="+mn-cs"/>
            </a:endParaRPr>
          </a:p>
          <a:p>
            <a:pPr algn="just"/>
            <a:endParaRPr lang="ca-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Així, per exemple, un dels darrers casos detectats per </a:t>
            </a:r>
            <a:r>
              <a:rPr lang="ca-ES" sz="1200" b="1" kern="1200" dirty="0">
                <a:solidFill>
                  <a:schemeClr val="tx1"/>
                </a:solidFill>
                <a:latin typeface="+mn-lt"/>
                <a:ea typeface="+mn-ea"/>
                <a:cs typeface="+mn-cs"/>
              </a:rPr>
              <a:t>l’OSI (Oficina de Seguretat de l’Internauta) </a:t>
            </a:r>
            <a:r>
              <a:rPr lang="ca-ES" sz="1200" kern="1200" dirty="0">
                <a:solidFill>
                  <a:schemeClr val="tx1"/>
                </a:solidFill>
                <a:latin typeface="+mn-lt"/>
                <a:ea typeface="+mn-ea"/>
                <a:cs typeface="+mn-cs"/>
              </a:rPr>
              <a:t>té a veure amb l’Agència Tributària. Durant la campanya de la renda es varen detectar diversos casos de frau a partir de l'enviament de comunicacions per correu electrònic o missatges SMS en els quals es suplantava la identitat i la imatge de l’Agència Tributària espanyola i es proporcionaven enllaços maliciosos a formularis que el contribuent havia d’omplir si volia rebre una devolució d’impostos. Aquests enllaços portaven a pàgines web fraudulentes en les quals es suplantava novament la identitat i la imatge de l'Agència Tributària i es sol·licitava l'enviament de dades personals i bancàries, com ara els números i les claus de les targetes de crèdit, per tal de poder fer efectiva la suposada devolució.</a:t>
            </a:r>
            <a:endParaRPr lang="es-ES" sz="1200" kern="1200" dirty="0">
              <a:solidFill>
                <a:schemeClr val="tx1"/>
              </a:solidFill>
              <a:latin typeface="+mn-lt"/>
              <a:ea typeface="+mn-ea"/>
              <a:cs typeface="+mn-cs"/>
            </a:endParaRPr>
          </a:p>
          <a:p>
            <a:pPr algn="just"/>
            <a:endParaRPr lang="es-ES" sz="1000" b="0" i="0" kern="1200" noProof="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(Podem aprofitar per comentar els aspectes que ens fan sospitar del missatge.)</a:t>
            </a:r>
            <a:endParaRPr lang="es-ES" sz="1200" kern="1200" dirty="0">
              <a:solidFill>
                <a:schemeClr val="tx1"/>
              </a:solidFill>
              <a:latin typeface="+mn-lt"/>
              <a:ea typeface="+mn-ea"/>
              <a:cs typeface="+mn-cs"/>
            </a:endParaRPr>
          </a:p>
          <a:p>
            <a:pPr algn="just"/>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10</a:t>
            </a:fld>
            <a:endParaRPr lang="ca-ES" dirty="0"/>
          </a:p>
        </p:txBody>
      </p:sp>
    </p:spTree>
    <p:extLst>
      <p:ext uri="{BB962C8B-B14F-4D97-AF65-F5344CB8AC3E}">
        <p14:creationId xmlns:p14="http://schemas.microsoft.com/office/powerpoint/2010/main" val="745131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El procés podia semblar d’allò més segur, però si ens hi fixem en detall, la pàgina web on ens dirigia l’enllaç del correu electrònic </a:t>
            </a:r>
            <a:r>
              <a:rPr lang="ca-ES" sz="1200" b="1" kern="1200" dirty="0">
                <a:solidFill>
                  <a:schemeClr val="tx1"/>
                </a:solidFill>
                <a:latin typeface="+mn-lt"/>
                <a:ea typeface="+mn-ea"/>
                <a:cs typeface="+mn-cs"/>
              </a:rPr>
              <a:t>no demanava el certificat digital</a:t>
            </a:r>
            <a:r>
              <a:rPr lang="ca-ES" sz="1200" kern="1200" dirty="0">
                <a:solidFill>
                  <a:schemeClr val="tx1"/>
                </a:solidFill>
                <a:latin typeface="+mn-lt"/>
                <a:ea typeface="+mn-ea"/>
                <a:cs typeface="+mn-cs"/>
              </a:rPr>
              <a:t> i a la barra d’adreces el cadenat ens informava que no era una pàgina web segura. És més, una vegada introduïdes totes les nostres dades (fixem-nos que ens demana totes les dades de la nostra targeta, inclòs el codi de verificació) ens enviava un SMS de confirmació, talment com si estiguéssim operant en un entorn segur. </a:t>
            </a:r>
            <a:endParaRPr lang="es-ES" sz="1200" kern="1200" dirty="0">
              <a:solidFill>
                <a:schemeClr val="tx1"/>
              </a:solidFill>
              <a:latin typeface="+mn-lt"/>
              <a:ea typeface="+mn-ea"/>
              <a:cs typeface="+mn-cs"/>
            </a:endParaRPr>
          </a:p>
          <a:p>
            <a:pPr marL="0" indent="0" algn="just">
              <a:buNone/>
            </a:pPr>
            <a:endParaRPr lang="es-ES" sz="1000" b="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b="1" kern="1200" dirty="0">
                <a:solidFill>
                  <a:schemeClr val="tx1"/>
                </a:solidFill>
                <a:latin typeface="+mn-lt"/>
                <a:ea typeface="+mn-ea"/>
                <a:cs typeface="+mn-cs"/>
              </a:rPr>
              <a:t>Però, i si malgrat totes les nostres precaucions, caiem a la trampa del </a:t>
            </a:r>
            <a:r>
              <a:rPr lang="ca-ES" sz="1200" b="1" i="1" kern="1200" dirty="0">
                <a:solidFill>
                  <a:schemeClr val="tx1"/>
                </a:solidFill>
                <a:latin typeface="+mn-lt"/>
                <a:ea typeface="+mn-ea"/>
                <a:cs typeface="+mn-cs"/>
              </a:rPr>
              <a:t>phishing</a:t>
            </a:r>
            <a:r>
              <a:rPr lang="ca-ES" sz="1200" b="1" kern="1200" dirty="0">
                <a:solidFill>
                  <a:schemeClr val="tx1"/>
                </a:solidFill>
                <a:latin typeface="+mn-lt"/>
                <a:ea typeface="+mn-ea"/>
                <a:cs typeface="+mn-cs"/>
              </a:rPr>
              <a:t>? Què hem de fer? </a:t>
            </a:r>
            <a:endParaRPr lang="es-ES" sz="1200" kern="1200" dirty="0">
              <a:solidFill>
                <a:schemeClr val="tx1"/>
              </a:solidFill>
              <a:latin typeface="+mn-lt"/>
              <a:ea typeface="+mn-ea"/>
              <a:cs typeface="+mn-cs"/>
            </a:endParaRPr>
          </a:p>
          <a:p>
            <a:pPr marL="0" indent="0" algn="just">
              <a:buNone/>
            </a:pPr>
            <a:endParaRPr lang="es-ES" sz="1000" b="1" baseline="0" noProof="0" dirty="0"/>
          </a:p>
          <a:p>
            <a:pPr marL="0" indent="0" algn="just">
              <a:buNone/>
            </a:pPr>
            <a:r>
              <a:rPr lang="ca-ES" sz="1000" b="0" baseline="0" noProof="0" dirty="0"/>
              <a:t>Nota: </a:t>
            </a:r>
            <a:r>
              <a:rPr lang="ca-ES" sz="1200" kern="1200" dirty="0">
                <a:solidFill>
                  <a:schemeClr val="tx1"/>
                </a:solidFill>
                <a:latin typeface="+mn-lt"/>
                <a:ea typeface="+mn-ea"/>
                <a:cs typeface="+mn-cs"/>
              </a:rPr>
              <a:t>Si ho considerem oportú podem mostrar més exemples connectant-nos directament a la pàgina web de l’OSI, ja que s’hi publiquen tots els casos de frau detectats amb mostres dels correus que reben les víctimes</a:t>
            </a:r>
            <a:r>
              <a:rPr lang="ca-ES" sz="1000" b="0" baseline="0" noProof="0" dirty="0"/>
              <a:t>: </a:t>
            </a:r>
            <a:r>
              <a:rPr lang="ca-ES" sz="1000" dirty="0">
                <a:hlinkClick r:id="rId3"/>
              </a:rPr>
              <a:t>https://www.osi.es/es/actualidad/avisos</a:t>
            </a:r>
            <a:endParaRPr lang="ca-ES" sz="1000" b="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11</a:t>
            </a:fld>
            <a:endParaRPr lang="ca-ES" dirty="0"/>
          </a:p>
        </p:txBody>
      </p:sp>
    </p:spTree>
    <p:extLst>
      <p:ext uri="{BB962C8B-B14F-4D97-AF65-F5344CB8AC3E}">
        <p14:creationId xmlns:p14="http://schemas.microsoft.com/office/powerpoint/2010/main" val="1734194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De la mateixa manera que tenim cura del nostre ordinador, cal que apliquem les mateixes precaucions quan fem servir el nostre telèfon mòbil, sobretot si a través del telèfon ens connectem a banca digital o fem compres per Internet. Avui en dia, el mòbil s’ha convertit en una eina indispensable per a la majoria de nosaltres, ja que no només el fem servir per rebre trucades o enviar missatges, sinó també per accedir a Internet o a diverses aplicacions. A més a més, el nostre telèfon mòbil conté informació important i privada que podria ser d’interès per als ciberdelinqüents.</a:t>
            </a:r>
            <a:endParaRPr lang="es-ES" sz="1200" kern="1200" dirty="0">
              <a:solidFill>
                <a:schemeClr val="tx1"/>
              </a:solidFill>
              <a:latin typeface="+mn-lt"/>
              <a:ea typeface="+mn-ea"/>
              <a:cs typeface="+mn-cs"/>
            </a:endParaRPr>
          </a:p>
          <a:p>
            <a:pPr algn="just"/>
            <a:endParaRPr lang="ca-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Per això hem de protegir el nostre dispositiu mòbil amb una </a:t>
            </a:r>
            <a:r>
              <a:rPr lang="ca-ES" sz="1200" b="1" kern="1200" dirty="0">
                <a:solidFill>
                  <a:schemeClr val="tx1"/>
                </a:solidFill>
                <a:latin typeface="+mn-lt"/>
                <a:ea typeface="+mn-ea"/>
                <a:cs typeface="+mn-cs"/>
              </a:rPr>
              <a:t>contrasenya segura i un bon antivirus i actualitzar el programari periòdicament</a:t>
            </a:r>
            <a:r>
              <a:rPr lang="ca-ES" sz="1200" kern="1200" dirty="0">
                <a:solidFill>
                  <a:schemeClr val="tx1"/>
                </a:solidFill>
                <a:latin typeface="+mn-lt"/>
                <a:ea typeface="+mn-ea"/>
                <a:cs typeface="+mn-cs"/>
              </a:rPr>
              <a:t>. Recordeu que quan vulguem fer a través d’Internet algun tràmit en què calgui introduir les nostres dades personals o alguna operació financera, ja sigui a través de banca digital o en un comerç electrònic, convé no utilitzar una </a:t>
            </a:r>
            <a:r>
              <a:rPr lang="ca-ES" sz="1200" b="1" kern="1200" dirty="0">
                <a:solidFill>
                  <a:schemeClr val="tx1"/>
                </a:solidFill>
                <a:latin typeface="+mn-lt"/>
                <a:ea typeface="+mn-ea"/>
                <a:cs typeface="+mn-cs"/>
              </a:rPr>
              <a:t>xarxa wifi en obert </a:t>
            </a:r>
            <a:r>
              <a:rPr lang="ca-ES" sz="1200" kern="1200" dirty="0">
                <a:solidFill>
                  <a:schemeClr val="tx1"/>
                </a:solidFill>
                <a:latin typeface="+mn-lt"/>
                <a:ea typeface="+mn-ea"/>
                <a:cs typeface="+mn-cs"/>
              </a:rPr>
              <a:t>(pública), perquè aleshores les nostres dades personals són més vulnerables.</a:t>
            </a:r>
            <a:endParaRPr lang="es-ES" sz="1200" kern="1200" dirty="0">
              <a:solidFill>
                <a:schemeClr val="tx1"/>
              </a:solidFill>
              <a:latin typeface="+mn-lt"/>
              <a:ea typeface="+mn-ea"/>
              <a:cs typeface="+mn-cs"/>
            </a:endParaRPr>
          </a:p>
          <a:p>
            <a:pPr algn="just"/>
            <a:endParaRPr lang="ca-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Tal com hem comentat abans, el </a:t>
            </a:r>
            <a:r>
              <a:rPr lang="ca-ES" sz="1200" i="1" kern="1200" dirty="0">
                <a:solidFill>
                  <a:schemeClr val="tx1"/>
                </a:solidFill>
                <a:latin typeface="+mn-lt"/>
                <a:ea typeface="+mn-ea"/>
                <a:cs typeface="+mn-cs"/>
              </a:rPr>
              <a:t>phishing</a:t>
            </a:r>
            <a:r>
              <a:rPr lang="ca-ES" sz="1200" kern="1200" dirty="0">
                <a:solidFill>
                  <a:schemeClr val="tx1"/>
                </a:solidFill>
                <a:latin typeface="+mn-lt"/>
                <a:ea typeface="+mn-ea"/>
                <a:cs typeface="+mn-cs"/>
              </a:rPr>
              <a:t> és una pràctica fraudulenta que no solament es pot portar a terme a través del correu electrònic, sinó que també es pot propagar per altres mitjans com ara </a:t>
            </a:r>
            <a:r>
              <a:rPr lang="ca-ES" sz="1200" b="1" kern="1200" dirty="0">
                <a:solidFill>
                  <a:schemeClr val="tx1"/>
                </a:solidFill>
                <a:latin typeface="+mn-lt"/>
                <a:ea typeface="+mn-ea"/>
                <a:cs typeface="+mn-cs"/>
              </a:rPr>
              <a:t>el servei de missatgeria </a:t>
            </a:r>
            <a:r>
              <a:rPr lang="ca-ES" sz="1200" kern="1200" dirty="0">
                <a:solidFill>
                  <a:schemeClr val="tx1"/>
                </a:solidFill>
                <a:latin typeface="+mn-lt"/>
                <a:ea typeface="+mn-ea"/>
                <a:cs typeface="+mn-cs"/>
              </a:rPr>
              <a:t>del nostre telèfon mòbil (</a:t>
            </a:r>
            <a:r>
              <a:rPr lang="ca-ES" sz="1200" i="1" kern="1200" dirty="0">
                <a:solidFill>
                  <a:schemeClr val="tx1"/>
                </a:solidFill>
                <a:latin typeface="+mn-lt"/>
                <a:ea typeface="+mn-ea"/>
                <a:cs typeface="+mn-cs"/>
              </a:rPr>
              <a:t>smishing</a:t>
            </a:r>
            <a:r>
              <a:rPr lang="ca-ES" sz="1200" kern="1200" dirty="0">
                <a:solidFill>
                  <a:schemeClr val="tx1"/>
                </a:solidFill>
                <a:latin typeface="+mn-lt"/>
                <a:ea typeface="+mn-ea"/>
                <a:cs typeface="+mn-cs"/>
              </a:rPr>
              <a:t>). De la mateixa manera que actuem davant d’un correu electrònic dubtós hem de fer-ho quan rebem un SMS / MMS que contingui un enllaç o ens demani alguna dada personal, encara que pugui semblar fiable: </a:t>
            </a:r>
            <a:r>
              <a:rPr lang="ca-ES" sz="1200" b="1" kern="1200" dirty="0">
                <a:solidFill>
                  <a:schemeClr val="tx1"/>
                </a:solidFill>
                <a:latin typeface="+mn-lt"/>
                <a:ea typeface="+mn-ea"/>
                <a:cs typeface="+mn-cs"/>
              </a:rPr>
              <a:t>mai no hem de facilitar les nostres dades privades i encara menys accedir a enllaços externs</a:t>
            </a:r>
            <a:r>
              <a:rPr lang="ca-ES" sz="1200" kern="1200" dirty="0">
                <a:solidFill>
                  <a:schemeClr val="tx1"/>
                </a:solidFill>
                <a:latin typeface="+mn-lt"/>
                <a:ea typeface="+mn-ea"/>
                <a:cs typeface="+mn-cs"/>
              </a:rPr>
              <a:t>. Tampoc </a:t>
            </a:r>
            <a:r>
              <a:rPr lang="ca-ES" sz="1200" b="1" kern="1200" dirty="0">
                <a:solidFill>
                  <a:schemeClr val="tx1"/>
                </a:solidFill>
                <a:latin typeface="+mn-lt"/>
                <a:ea typeface="+mn-ea"/>
                <a:cs typeface="+mn-cs"/>
              </a:rPr>
              <a:t>no hem de descarregar aplicacions </a:t>
            </a:r>
            <a:r>
              <a:rPr lang="ca-ES" sz="1200" kern="1200" dirty="0">
                <a:solidFill>
                  <a:schemeClr val="tx1"/>
                </a:solidFill>
                <a:latin typeface="+mn-lt"/>
                <a:ea typeface="+mn-ea"/>
                <a:cs typeface="+mn-cs"/>
              </a:rPr>
              <a:t>si no tenim la certesa que procedeixen d’una font fiable i de confiança. </a:t>
            </a:r>
            <a:endParaRPr lang="es-ES" sz="1200" kern="1200" dirty="0">
              <a:solidFill>
                <a:schemeClr val="tx1"/>
              </a:solidFill>
              <a:latin typeface="+mn-lt"/>
              <a:ea typeface="+mn-ea"/>
              <a:cs typeface="+mn-cs"/>
            </a:endParaRPr>
          </a:p>
          <a:p>
            <a:pPr algn="just"/>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16</a:t>
            </a:fld>
            <a:endParaRPr lang="ca-ES" dirty="0"/>
          </a:p>
        </p:txBody>
      </p:sp>
    </p:spTree>
    <p:extLst>
      <p:ext uri="{BB962C8B-B14F-4D97-AF65-F5344CB8AC3E}">
        <p14:creationId xmlns:p14="http://schemas.microsoft.com/office/powerpoint/2010/main" val="439193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BCA1779-D1FC-4193-883D-B84C1D8C432D}" type="slidenum">
              <a:rPr lang="ca-ES" smtClean="0"/>
              <a:pPr/>
              <a:t>17</a:t>
            </a:fld>
            <a:endParaRPr lang="ca-ES" dirty="0"/>
          </a:p>
        </p:txBody>
      </p:sp>
    </p:spTree>
    <p:extLst>
      <p:ext uri="{BB962C8B-B14F-4D97-AF65-F5344CB8AC3E}">
        <p14:creationId xmlns:p14="http://schemas.microsoft.com/office/powerpoint/2010/main" val="4010323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A part de l’enviament de correus electrònics o missatges al nostre telèfon mòbil, el </a:t>
            </a:r>
            <a:r>
              <a:rPr lang="ca-ES" sz="1200" i="1" kern="1200" dirty="0">
                <a:solidFill>
                  <a:schemeClr val="tx1"/>
                </a:solidFill>
                <a:latin typeface="+mn-lt"/>
                <a:ea typeface="+mn-ea"/>
                <a:cs typeface="+mn-cs"/>
              </a:rPr>
              <a:t>phishing</a:t>
            </a:r>
            <a:r>
              <a:rPr lang="ca-ES" sz="1200" kern="1200" dirty="0">
                <a:solidFill>
                  <a:schemeClr val="tx1"/>
                </a:solidFill>
                <a:latin typeface="+mn-lt"/>
                <a:ea typeface="+mn-ea"/>
                <a:cs typeface="+mn-cs"/>
              </a:rPr>
              <a:t> també es pot portar a terme a través d’una </a:t>
            </a:r>
            <a:r>
              <a:rPr lang="ca-ES" sz="1200" b="1" kern="1200" dirty="0">
                <a:solidFill>
                  <a:schemeClr val="tx1"/>
                </a:solidFill>
                <a:latin typeface="+mn-lt"/>
                <a:ea typeface="+mn-ea"/>
                <a:cs typeface="+mn-cs"/>
              </a:rPr>
              <a:t>trucada de telèfon fraudulenta o </a:t>
            </a:r>
            <a:r>
              <a:rPr lang="ca-ES" sz="1200" b="1" i="1" kern="1200" dirty="0">
                <a:solidFill>
                  <a:schemeClr val="tx1"/>
                </a:solidFill>
                <a:latin typeface="+mn-lt"/>
                <a:ea typeface="+mn-ea"/>
                <a:cs typeface="+mn-cs"/>
              </a:rPr>
              <a:t>vishing </a:t>
            </a:r>
            <a:r>
              <a:rPr lang="ca-ES" sz="1200" kern="1200" dirty="0">
                <a:solidFill>
                  <a:schemeClr val="tx1"/>
                </a:solidFill>
                <a:latin typeface="+mn-lt"/>
                <a:ea typeface="+mn-ea"/>
                <a:cs typeface="+mn-cs"/>
              </a:rPr>
              <a:t>(de l’anglès </a:t>
            </a:r>
            <a:r>
              <a:rPr lang="ca-ES" sz="1200" i="1" kern="1200" dirty="0">
                <a:solidFill>
                  <a:schemeClr val="tx1"/>
                </a:solidFill>
                <a:latin typeface="+mn-lt"/>
                <a:ea typeface="+mn-ea"/>
                <a:cs typeface="+mn-cs"/>
              </a:rPr>
              <a:t>voice</a:t>
            </a:r>
            <a:r>
              <a:rPr lang="ca-ES" sz="1200" kern="1200" dirty="0">
                <a:solidFill>
                  <a:schemeClr val="tx1"/>
                </a:solidFill>
                <a:latin typeface="+mn-lt"/>
                <a:ea typeface="+mn-ea"/>
                <a:cs typeface="+mn-cs"/>
              </a:rPr>
              <a:t> + </a:t>
            </a:r>
            <a:r>
              <a:rPr lang="ca-ES" sz="1200" i="1" kern="1200" dirty="0" err="1">
                <a:solidFill>
                  <a:schemeClr val="tx1"/>
                </a:solidFill>
                <a:latin typeface="+mn-lt"/>
                <a:ea typeface="+mn-ea"/>
                <a:cs typeface="+mn-cs"/>
              </a:rPr>
              <a:t>phishing</a:t>
            </a:r>
            <a:r>
              <a:rPr lang="ca-ES" sz="1200" kern="1200" dirty="0">
                <a:solidFill>
                  <a:schemeClr val="tx1"/>
                </a:solidFill>
                <a:latin typeface="+mn-lt"/>
                <a:ea typeface="+mn-ea"/>
                <a:cs typeface="+mn-cs"/>
              </a:rPr>
              <a:t>) amb l’objectiu principal d’obtenir les nostres dades personals, financeres o de seguretat per poder operar amb els nostres comptes/targetes. En aquests casos, els ciberdelinqüents combinen una trucada telefònica fraudulenta amb la informació sobre nosaltres que abans hagin pogut obtenir a través d’Internet. A més a més, solen fer servir missatges alarmistes per tal que els facilitem les nostres claus o contrasenyes ràpidament i no tinguem temps de reflexionar amb calma allò que ens estan dient. Una pràctica habitual és la de trucar per informar-nos que el “banc” ha detectat una activitat sospitosa al nostre compte i que necessiten la </a:t>
            </a:r>
            <a:r>
              <a:rPr lang="ca-ES" sz="1200" b="1" kern="1200" dirty="0">
                <a:solidFill>
                  <a:schemeClr val="tx1"/>
                </a:solidFill>
                <a:latin typeface="+mn-lt"/>
                <a:ea typeface="+mn-ea"/>
                <a:cs typeface="+mn-cs"/>
              </a:rPr>
              <a:t>clau SMS </a:t>
            </a:r>
            <a:r>
              <a:rPr lang="ca-ES" sz="1200" kern="1200" dirty="0">
                <a:solidFill>
                  <a:schemeClr val="tx1"/>
                </a:solidFill>
                <a:latin typeface="+mn-lt"/>
                <a:ea typeface="+mn-ea"/>
                <a:cs typeface="+mn-cs"/>
              </a:rPr>
              <a:t>que ens acaben d’enviar al mòbil per solucionar-ho. Recordem sempre que </a:t>
            </a:r>
            <a:r>
              <a:rPr lang="ca-ES" sz="1200" b="1" kern="1200" dirty="0">
                <a:solidFill>
                  <a:schemeClr val="tx1"/>
                </a:solidFill>
                <a:latin typeface="+mn-lt"/>
                <a:ea typeface="+mn-ea"/>
                <a:cs typeface="+mn-cs"/>
              </a:rPr>
              <a:t>el nostre banc MAI no ens demanarà les nostres contrasenyes ni claus d’autorització</a:t>
            </a:r>
            <a:r>
              <a:rPr lang="ca-ES" sz="1200" kern="1200" dirty="0">
                <a:solidFill>
                  <a:schemeClr val="tx1"/>
                </a:solidFill>
                <a:latin typeface="+mn-lt"/>
                <a:ea typeface="+mn-ea"/>
                <a:cs typeface="+mn-cs"/>
              </a:rPr>
              <a:t>. </a:t>
            </a:r>
            <a:endParaRPr lang="es-ES" sz="1200" kern="1200" dirty="0">
              <a:solidFill>
                <a:schemeClr val="tx1"/>
              </a:solidFill>
              <a:latin typeface="+mn-lt"/>
              <a:ea typeface="+mn-ea"/>
              <a:cs typeface="+mn-cs"/>
            </a:endParaRPr>
          </a:p>
          <a:p>
            <a:pPr algn="just"/>
            <a:endParaRPr lang="ca-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A part del </a:t>
            </a:r>
            <a:r>
              <a:rPr lang="ca-ES" sz="1200" i="1" kern="1200" dirty="0">
                <a:solidFill>
                  <a:schemeClr val="tx1"/>
                </a:solidFill>
                <a:latin typeface="+mn-lt"/>
                <a:ea typeface="+mn-ea"/>
                <a:cs typeface="+mn-cs"/>
              </a:rPr>
              <a:t>vishing</a:t>
            </a:r>
            <a:r>
              <a:rPr lang="ca-ES" sz="1200" kern="1200" dirty="0">
                <a:solidFill>
                  <a:schemeClr val="tx1"/>
                </a:solidFill>
                <a:latin typeface="+mn-lt"/>
                <a:ea typeface="+mn-ea"/>
                <a:cs typeface="+mn-cs"/>
              </a:rPr>
              <a:t>, cal esmentar que hi ha més fórmules de frau telefònic l’objectiu de les quals és obtenir les nostres dades bancàries: una trucada per oferir-nos un regal o comunicar-nos una emergència d’un familiar o fent-se passar per una ONG que recull donatius, etc. En tots els casos, davant d’una trucada desconeguda en què se’ns demanin dades sensibles o fer algun pagament, hem de tenir en compte les següents recomanacions: no compartir mai les nostres claus o contrasenyes per telèfon amb ningú; desconfiar de trucades procedents de números ocults o amb una numeració estranya (per exemple, amb una numeració molt llarga o un prefix desconegut); desconfiar d’ofertes o regals promocionals: “ningú no ven duros a quatre pessetes”; no donar per fet que la trucada és legítima només perquè ens facilitin alguna dada personal nostra (recordem que poden haver obtingut les nostres dades prèviament per algun altre canal) i/o comprovar els fets abans de dur a terme qualsevol gestió o de facilitar informació sensible. </a:t>
            </a:r>
            <a:endParaRPr lang="ca-ES" sz="1000" baseline="0" noProof="0" dirty="0"/>
          </a:p>
          <a:p>
            <a:pPr marL="171450" indent="-171450" algn="just">
              <a:buFontTx/>
              <a:buChar char="-"/>
            </a:pPr>
            <a:endParaRPr lang="ca-ES" sz="1000" baseline="0" noProof="0" dirty="0"/>
          </a:p>
          <a:p>
            <a:pPr marL="171450" indent="-171450" algn="just">
              <a:buFontTx/>
              <a:buChar char="-"/>
            </a:pPr>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18</a:t>
            </a:fld>
            <a:endParaRPr lang="ca-ES" dirty="0"/>
          </a:p>
        </p:txBody>
      </p:sp>
    </p:spTree>
    <p:extLst>
      <p:ext uri="{BB962C8B-B14F-4D97-AF65-F5344CB8AC3E}">
        <p14:creationId xmlns:p14="http://schemas.microsoft.com/office/powerpoint/2010/main" val="330223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171450" indent="-171450" algn="just">
              <a:buFontTx/>
              <a:buChar char="-"/>
            </a:pPr>
            <a:endParaRPr lang="ca-ES" sz="1000" baseline="0" noProof="0" dirty="0"/>
          </a:p>
          <a:p>
            <a:pPr marL="171450" indent="-171450" algn="just">
              <a:buFontTx/>
              <a:buChar char="-"/>
            </a:pPr>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19</a:t>
            </a:fld>
            <a:endParaRPr lang="ca-ES" dirty="0"/>
          </a:p>
        </p:txBody>
      </p:sp>
    </p:spTree>
    <p:extLst>
      <p:ext uri="{BB962C8B-B14F-4D97-AF65-F5344CB8AC3E}">
        <p14:creationId xmlns:p14="http://schemas.microsoft.com/office/powerpoint/2010/main" val="2013035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lnSpc>
                <a:spcPct val="150000"/>
              </a:lnSpc>
              <a:spcAft>
                <a:spcPts val="800"/>
              </a:spcAft>
            </a:pPr>
            <a:r>
              <a:rPr lang="ca-ES" sz="1800" dirty="0">
                <a:effectLst/>
                <a:latin typeface="Tahoma" panose="020B0604030504040204" pitchFamily="34" charset="0"/>
                <a:ea typeface="Calibri" panose="020F0502020204030204" pitchFamily="34" charset="0"/>
                <a:cs typeface="Times New Roman" panose="02020603050405020304" pitchFamily="18" charset="0"/>
              </a:rPr>
              <a:t>Els usuaris davant els diversos fraus que expliquem és important que no es quedin amb la idea de la inseguretat total de les xarxes o d’internet.</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ca-ES" sz="1800" dirty="0">
                <a:effectLst/>
                <a:latin typeface="Tahoma" panose="020B0604030504040204" pitchFamily="34" charset="0"/>
                <a:ea typeface="Calibri" panose="020F0502020204030204" pitchFamily="34" charset="0"/>
                <a:cs typeface="Times New Roman" panose="02020603050405020304" pitchFamily="18" charset="0"/>
              </a:rPr>
              <a:t>Sempre és bo remarcar que el sentit comú és el que evita molts fraus.</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ca-ES" sz="1800" dirty="0">
                <a:effectLst/>
                <a:latin typeface="Tahoma" panose="020B0604030504040204" pitchFamily="34" charset="0"/>
                <a:ea typeface="Calibri" panose="020F0502020204030204" pitchFamily="34" charset="0"/>
                <a:cs typeface="Times New Roman" panose="02020603050405020304" pitchFamily="18" charset="0"/>
              </a:rPr>
              <a:t>- PREMIS I CONCURSOS: s’envia un comunicat, per qualsevol mitja, fent-nos saber que ens ha tocat un premi i demanen un petit import per les despeses d’enviament, per això demanen el número de la targeta o dades bancàries.</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457200" algn="l"/>
              </a:tabLst>
            </a:pPr>
            <a:r>
              <a:rPr lang="ca-ES" sz="1800" dirty="0">
                <a:effectLst/>
                <a:latin typeface="Tahoma" panose="020B0604030504040204" pitchFamily="34" charset="0"/>
                <a:ea typeface="Calibri" panose="020F0502020204030204" pitchFamily="34" charset="0"/>
                <a:cs typeface="Times New Roman" panose="02020603050405020304" pitchFamily="18" charset="0"/>
              </a:rPr>
              <a:t>- CORREU ELECTRÒNIC DE SEGURETAT: ens demanen que verifiquem les nostres dades de correu electrònic clicant en un enllaç. Això permetrà que ens accedeixin a dades del nostre ordinador o mòbil.</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457200" algn="l"/>
              </a:tabLst>
            </a:pPr>
            <a:r>
              <a:rPr lang="ca-ES" sz="1800" dirty="0">
                <a:effectLst/>
                <a:latin typeface="Tahoma" panose="020B0604030504040204" pitchFamily="34" charset="0"/>
                <a:ea typeface="Calibri" panose="020F0502020204030204" pitchFamily="34" charset="0"/>
                <a:cs typeface="Times New Roman" panose="02020603050405020304" pitchFamily="18" charset="0"/>
              </a:rPr>
              <a:t>- FRAUS EN COMPRES EN LÍNIA: per </a:t>
            </a:r>
            <a:r>
              <a:rPr lang="ca-ES" sz="1800" dirty="0" err="1">
                <a:effectLst/>
                <a:latin typeface="Tahoma" panose="020B0604030504040204" pitchFamily="34" charset="0"/>
                <a:ea typeface="Calibri" panose="020F0502020204030204" pitchFamily="34" charset="0"/>
                <a:cs typeface="Times New Roman" panose="02020603050405020304" pitchFamily="18" charset="0"/>
              </a:rPr>
              <a:t>sms</a:t>
            </a:r>
            <a:r>
              <a:rPr lang="ca-ES" sz="1800" dirty="0">
                <a:effectLst/>
                <a:latin typeface="Tahoma" panose="020B0604030504040204" pitchFamily="34" charset="0"/>
                <a:ea typeface="Calibri" panose="020F0502020204030204" pitchFamily="34" charset="0"/>
                <a:cs typeface="Times New Roman" panose="02020603050405020304" pitchFamily="18" charset="0"/>
              </a:rPr>
              <a:t> o </a:t>
            </a:r>
            <a:r>
              <a:rPr lang="ca-ES" sz="1800" dirty="0" err="1">
                <a:effectLst/>
                <a:latin typeface="Tahoma" panose="020B0604030504040204" pitchFamily="34" charset="0"/>
                <a:ea typeface="Calibri" panose="020F0502020204030204" pitchFamily="34" charset="0"/>
                <a:cs typeface="Times New Roman" panose="02020603050405020304" pitchFamily="18" charset="0"/>
              </a:rPr>
              <a:t>email</a:t>
            </a:r>
            <a:r>
              <a:rPr lang="ca-ES" sz="1800" dirty="0">
                <a:effectLst/>
                <a:latin typeface="Tahoma" panose="020B0604030504040204" pitchFamily="34" charset="0"/>
                <a:ea typeface="Calibri" panose="020F0502020204030204" pitchFamily="34" charset="0"/>
                <a:cs typeface="Times New Roman" panose="02020603050405020304" pitchFamily="18" charset="0"/>
              </a:rPr>
              <a:t> demanen que es paguin les despeses de duanes o altres imports relatius a una compra que s’ha fet (o no) en línia. Normalment demanen pagament amb targeta per captar les dades.</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457200" algn="l"/>
              </a:tabLst>
            </a:pPr>
            <a:r>
              <a:rPr lang="ca-ES" sz="1800" dirty="0">
                <a:effectLst/>
                <a:latin typeface="Tahoma" panose="020B0604030504040204" pitchFamily="34" charset="0"/>
                <a:ea typeface="Calibri" panose="020F0502020204030204" pitchFamily="34" charset="0"/>
                <a:cs typeface="Times New Roman" panose="02020603050405020304" pitchFamily="18" charset="0"/>
              </a:rPr>
              <a:t>- MALWARE: és un programa que entra en el nostre ordinador o mòbil amb la intenció de bloquejar o fer malbé els arxius. La entrada al nostre dispositiu es produeix quan es tecleja sobre algun enllaç rebut amb qualsevol excusa.</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457200" algn="l"/>
              </a:tabLst>
            </a:pPr>
            <a:r>
              <a:rPr lang="ca-ES" sz="1800" dirty="0">
                <a:effectLst/>
                <a:latin typeface="Tahoma" panose="020B0604030504040204" pitchFamily="34" charset="0"/>
                <a:ea typeface="Calibri" panose="020F0502020204030204" pitchFamily="34" charset="0"/>
                <a:cs typeface="Times New Roman" panose="02020603050405020304" pitchFamily="18" charset="0"/>
              </a:rPr>
              <a:t>- FRAUS ROMANTICS: en plataformes per la recerca de relacions personals hi ha persones (amb perfil fals) que van agafant confiança amb la víctima fins arribar a demanar-li diners amb finalitats com: ajudar pares malalts, un bitllet d'avió per trobar-se els dos...</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457200" algn="l"/>
              </a:tabLst>
            </a:pPr>
            <a:r>
              <a:rPr lang="ca-ES" sz="1800" dirty="0">
                <a:effectLst/>
                <a:latin typeface="Tahoma" panose="020B0604030504040204" pitchFamily="34" charset="0"/>
                <a:ea typeface="Calibri" panose="020F0502020204030204" pitchFamily="34" charset="0"/>
                <a:cs typeface="Times New Roman" panose="02020603050405020304" pitchFamily="18" charset="0"/>
              </a:rPr>
              <a:t>- ESTAFA NIGERIANA: normalment es rep un correu dient que necessiten obrir un compte al nostre país per enviar una gran quantitat de diners, però que ells no el poden obrir des del seu país. Ofereixen entre un 10 o 20% de la quantitat que enviïn i alhora demanen diners per fer front a les despeses de documents oficials per enviar els diners. Els diners no arriben mai.</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20</a:t>
            </a:fld>
            <a:endParaRPr lang="ca-ES" dirty="0"/>
          </a:p>
        </p:txBody>
      </p:sp>
    </p:spTree>
    <p:extLst>
      <p:ext uri="{BB962C8B-B14F-4D97-AF65-F5344CB8AC3E}">
        <p14:creationId xmlns:p14="http://schemas.microsoft.com/office/powerpoint/2010/main" val="1066020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Segons dades oficials de l’Observatori Espanyol de Delictes Informàtics (OEDI) el </a:t>
            </a:r>
            <a:r>
              <a:rPr lang="ca-ES" sz="1200" b="1" kern="1200" dirty="0">
                <a:solidFill>
                  <a:schemeClr val="tx1"/>
                </a:solidFill>
                <a:latin typeface="+mn-lt"/>
                <a:ea typeface="+mn-ea"/>
                <a:cs typeface="+mn-cs"/>
              </a:rPr>
              <a:t>74 %</a:t>
            </a:r>
            <a:r>
              <a:rPr lang="ca-ES" sz="1200" kern="1200" dirty="0">
                <a:solidFill>
                  <a:schemeClr val="tx1"/>
                </a:solidFill>
                <a:latin typeface="+mn-lt"/>
                <a:ea typeface="+mn-ea"/>
                <a:cs typeface="+mn-cs"/>
              </a:rPr>
              <a:t> dels ciberdelictes comesos l’any 2017  van correspondre al delicte de </a:t>
            </a:r>
            <a:r>
              <a:rPr lang="ca-ES" sz="1200" b="1" kern="1200" dirty="0">
                <a:solidFill>
                  <a:schemeClr val="tx1"/>
                </a:solidFill>
                <a:latin typeface="+mn-lt"/>
                <a:ea typeface="+mn-ea"/>
                <a:cs typeface="+mn-cs"/>
              </a:rPr>
              <a:t>frau informàtic</a:t>
            </a:r>
            <a:r>
              <a:rPr lang="ca-ES" sz="1200" kern="1200" dirty="0">
                <a:solidFill>
                  <a:schemeClr val="tx1"/>
                </a:solidFill>
                <a:latin typeface="+mn-lt"/>
                <a:ea typeface="+mn-ea"/>
                <a:cs typeface="+mn-cs"/>
              </a:rPr>
              <a:t>, és a dir, a </a:t>
            </a:r>
            <a:r>
              <a:rPr lang="ca-ES" sz="1200" i="1" kern="1200" dirty="0">
                <a:solidFill>
                  <a:schemeClr val="tx1"/>
                </a:solidFill>
                <a:latin typeface="+mn-lt"/>
                <a:ea typeface="+mn-ea"/>
                <a:cs typeface="+mn-cs"/>
              </a:rPr>
              <a:t>l’ús indegut o la manipulació fraudulenta d’elements informàtics de qualsevol tipus que permet un benefici il·lícit</a:t>
            </a:r>
            <a:r>
              <a:rPr lang="ca-ES" sz="1200" kern="1200" dirty="0">
                <a:solidFill>
                  <a:schemeClr val="tx1"/>
                </a:solidFill>
                <a:latin typeface="+mn-lt"/>
                <a:ea typeface="+mn-ea"/>
                <a:cs typeface="+mn-cs"/>
              </a:rPr>
              <a:t>. Amb això volem evidenciar que aquest tipus d’estafes són més habituals del que ens pensem. (Font: </a:t>
            </a:r>
            <a:r>
              <a:rPr lang="ca-ES" sz="1200" u="sng" kern="1200" dirty="0">
                <a:solidFill>
                  <a:schemeClr val="tx1"/>
                </a:solidFill>
                <a:latin typeface="+mn-lt"/>
                <a:ea typeface="+mn-ea"/>
                <a:cs typeface="+mn-cs"/>
                <a:hlinkClick r:id="rId3"/>
              </a:rPr>
              <a:t>http://oedi.es/estadisticas/</a:t>
            </a:r>
            <a:r>
              <a:rPr lang="ca-ES" sz="1200" kern="1200" dirty="0">
                <a:solidFill>
                  <a:schemeClr val="tx1"/>
                </a:solidFill>
                <a:latin typeface="+mn-lt"/>
                <a:ea typeface="+mn-ea"/>
                <a:cs typeface="+mn-cs"/>
              </a:rPr>
              <a:t>).</a:t>
            </a:r>
            <a:endParaRPr lang="es-ES" sz="1200" kern="1200" dirty="0">
              <a:solidFill>
                <a:schemeClr val="tx1"/>
              </a:solidFill>
              <a:latin typeface="+mn-lt"/>
              <a:ea typeface="+mn-ea"/>
              <a:cs typeface="+mn-cs"/>
            </a:endParaRPr>
          </a:p>
          <a:p>
            <a:pPr algn="just"/>
            <a:endParaRPr lang="ca-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Per aquest motiu és tan important estar alerta. Ara bé, en el cas que caiguem a la trampa </a:t>
            </a:r>
            <a:r>
              <a:rPr lang="ca-ES" sz="1200" b="1" kern="1200" dirty="0">
                <a:solidFill>
                  <a:schemeClr val="tx1"/>
                </a:solidFill>
                <a:latin typeface="+mn-lt"/>
                <a:ea typeface="+mn-ea"/>
                <a:cs typeface="+mn-cs"/>
              </a:rPr>
              <a:t>no ens hem de posar nerviosos i hem recórrer als mecanismes establerts </a:t>
            </a:r>
            <a:r>
              <a:rPr lang="ca-ES" sz="1200" kern="1200" dirty="0">
                <a:solidFill>
                  <a:schemeClr val="tx1"/>
                </a:solidFill>
                <a:latin typeface="+mn-lt"/>
                <a:ea typeface="+mn-ea"/>
                <a:cs typeface="+mn-cs"/>
              </a:rPr>
              <a:t>per fer front als ciberdelictes d’aquesta tipologia. El primer que hem de tenir present és quins tipus de dades hem facilitat i, per tant, quin ús en podran fer els ciberdelinqüents. Tot seguit oferim algunes recomanacions que podem seguir si tenim la sospita que hem estat víctimes d’un frau informàtic:</a:t>
            </a:r>
            <a:endParaRPr lang="es-ES" sz="1200" kern="1200" dirty="0">
              <a:solidFill>
                <a:schemeClr val="tx1"/>
              </a:solidFill>
              <a:latin typeface="+mn-lt"/>
              <a:ea typeface="+mn-ea"/>
              <a:cs typeface="+mn-cs"/>
            </a:endParaRPr>
          </a:p>
          <a:p>
            <a:pPr marL="228600" indent="-228600" algn="just">
              <a:buAutoNum type="arabicParenR"/>
            </a:pPr>
            <a:endParaRPr lang="ca-ES" sz="1000" baseline="0" noProof="0" dirty="0"/>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ca-ES" sz="1200" kern="1200" dirty="0">
                <a:solidFill>
                  <a:schemeClr val="tx1"/>
                </a:solidFill>
                <a:latin typeface="+mn-lt"/>
                <a:ea typeface="+mn-ea"/>
                <a:cs typeface="+mn-cs"/>
              </a:rPr>
              <a:t>Si hem facilitat les nostres </a:t>
            </a:r>
            <a:r>
              <a:rPr lang="ca-ES" sz="1200" b="1" kern="1200" dirty="0">
                <a:solidFill>
                  <a:schemeClr val="tx1"/>
                </a:solidFill>
                <a:latin typeface="+mn-lt"/>
                <a:ea typeface="+mn-ea"/>
                <a:cs typeface="+mn-cs"/>
              </a:rPr>
              <a:t>dades bancàries </a:t>
            </a:r>
            <a:r>
              <a:rPr lang="ca-ES" sz="1200" kern="1200" dirty="0">
                <a:solidFill>
                  <a:schemeClr val="tx1"/>
                </a:solidFill>
                <a:latin typeface="+mn-lt"/>
                <a:ea typeface="+mn-ea"/>
                <a:cs typeface="+mn-cs"/>
              </a:rPr>
              <a:t>(número de targeta, PIN, CVV, targeta de coordenades, etc.), el primer que hem de fer és </a:t>
            </a:r>
            <a:r>
              <a:rPr lang="ca-ES" sz="1200" b="1" kern="1200" dirty="0">
                <a:solidFill>
                  <a:schemeClr val="tx1"/>
                </a:solidFill>
                <a:latin typeface="+mn-lt"/>
                <a:ea typeface="+mn-ea"/>
                <a:cs typeface="+mn-cs"/>
              </a:rPr>
              <a:t>posar-nos en contacte amb el nostre banc </a:t>
            </a:r>
            <a:r>
              <a:rPr lang="ca-ES" sz="1200" kern="1200" dirty="0">
                <a:solidFill>
                  <a:schemeClr val="tx1"/>
                </a:solidFill>
                <a:latin typeface="+mn-lt"/>
                <a:ea typeface="+mn-ea"/>
                <a:cs typeface="+mn-cs"/>
              </a:rPr>
              <a:t>per informar d’aquesta situació i facilitar que es prenguin les mesures de seguretat oportunes. També és convenient </a:t>
            </a:r>
            <a:r>
              <a:rPr lang="ca-ES" sz="1200" b="1" kern="1200" dirty="0">
                <a:solidFill>
                  <a:schemeClr val="tx1"/>
                </a:solidFill>
                <a:latin typeface="+mn-lt"/>
                <a:ea typeface="+mn-ea"/>
                <a:cs typeface="+mn-cs"/>
              </a:rPr>
              <a:t>revisar els moviments </a:t>
            </a:r>
            <a:r>
              <a:rPr lang="ca-ES" sz="1200" kern="1200" dirty="0">
                <a:solidFill>
                  <a:schemeClr val="tx1"/>
                </a:solidFill>
                <a:latin typeface="+mn-lt"/>
                <a:ea typeface="+mn-ea"/>
                <a:cs typeface="+mn-cs"/>
              </a:rPr>
              <a:t>dels nostres comptes amb certa periodicitat per si detectem alguna operació que s’hagi fet sense el nostre consentiment. </a:t>
            </a:r>
            <a:endParaRPr lang="es-ES" sz="1200" kern="1200" dirty="0">
              <a:solidFill>
                <a:schemeClr val="tx1"/>
              </a:solidFill>
              <a:latin typeface="+mn-lt"/>
              <a:ea typeface="+mn-ea"/>
              <a:cs typeface="+mn-cs"/>
            </a:endParaRPr>
          </a:p>
          <a:p>
            <a:pPr marL="228600" indent="-228600" algn="just">
              <a:buFont typeface="Wingdings" panose="05000000000000000000" pitchFamily="2" charset="2"/>
              <a:buChar char="§"/>
            </a:pPr>
            <a:endParaRPr lang="ca-ES" sz="1000" baseline="0" noProof="0" dirty="0"/>
          </a:p>
          <a:p>
            <a:pPr marL="228600" marR="0" lvl="0" indent="-2286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ca-ES" sz="1200" kern="1200" dirty="0">
                <a:solidFill>
                  <a:schemeClr val="tx1"/>
                </a:solidFill>
                <a:latin typeface="+mn-lt"/>
                <a:ea typeface="+mn-ea"/>
                <a:cs typeface="+mn-cs"/>
              </a:rPr>
              <a:t>Si en lloc de les nostres dades bancàries hem facilitat qualsevol </a:t>
            </a:r>
            <a:r>
              <a:rPr lang="ca-ES" sz="1200" b="1" kern="1200" dirty="0">
                <a:solidFill>
                  <a:schemeClr val="tx1"/>
                </a:solidFill>
                <a:latin typeface="+mn-lt"/>
                <a:ea typeface="+mn-ea"/>
                <a:cs typeface="+mn-cs"/>
              </a:rPr>
              <a:t>altra informació privada </a:t>
            </a:r>
            <a:r>
              <a:rPr lang="ca-ES" sz="1200" kern="1200" dirty="0">
                <a:solidFill>
                  <a:schemeClr val="tx1"/>
                </a:solidFill>
                <a:latin typeface="+mn-lt"/>
                <a:ea typeface="+mn-ea"/>
                <a:cs typeface="+mn-cs"/>
              </a:rPr>
              <a:t>hem de seguir el mateix procediment i informar d’aquesta situació l’entitat corresponent (per exemple, l’Agència Tributària o Endesa en els casos anteriors) per tal que tingui coneixement del fet davant un possible ús indegut de la nostra informació privada per part dels ciberdelinqüents.</a:t>
            </a:r>
            <a:endParaRPr lang="es-ES" sz="1200" kern="1200" dirty="0">
              <a:solidFill>
                <a:schemeClr val="tx1"/>
              </a:solidFill>
              <a:latin typeface="+mn-lt"/>
              <a:ea typeface="+mn-ea"/>
              <a:cs typeface="+mn-cs"/>
            </a:endParaRPr>
          </a:p>
          <a:p>
            <a:pPr marL="228600" indent="-228600" algn="just">
              <a:buFont typeface="Wingdings" panose="05000000000000000000" pitchFamily="2" charset="2"/>
              <a:buChar char="§"/>
            </a:pPr>
            <a:endParaRPr lang="ca-ES" sz="1000" baseline="0" noProof="0" dirty="0"/>
          </a:p>
          <a:p>
            <a:pPr marL="228600" indent="-228600" algn="just">
              <a:buFont typeface="Wingdings" panose="05000000000000000000" pitchFamily="2" charset="2"/>
              <a:buChar char="§"/>
            </a:pPr>
            <a:r>
              <a:rPr lang="ca-ES" sz="1000" baseline="0" noProof="0" dirty="0"/>
              <a:t>Finalment, és recomanable denunciar els fets davant les </a:t>
            </a:r>
            <a:r>
              <a:rPr lang="ca-ES" sz="1000" b="1" baseline="0" noProof="0" dirty="0"/>
              <a:t>Forces i Cossos de Seguretat de l’Estat </a:t>
            </a:r>
            <a:r>
              <a:rPr lang="ca-ES" sz="1000" baseline="0" noProof="0" dirty="0"/>
              <a:t>(FCSE). </a:t>
            </a:r>
          </a:p>
          <a:p>
            <a:endParaRPr lang="ca-ES" sz="100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21</a:t>
            </a:fld>
            <a:endParaRPr lang="ca-ES" dirty="0"/>
          </a:p>
        </p:txBody>
      </p:sp>
    </p:spTree>
    <p:extLst>
      <p:ext uri="{BB962C8B-B14F-4D97-AF65-F5344CB8AC3E}">
        <p14:creationId xmlns:p14="http://schemas.microsoft.com/office/powerpoint/2010/main" val="3304222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Tal com hem comentat en altres apartats, per realitzar operacions financeres a través d’Internet no sempre és necessari fer servir els serveis de banca digital. De fet, cada vegada és més habitual comprar en </a:t>
            </a:r>
            <a:r>
              <a:rPr lang="ca-ES" sz="1200" b="1" kern="1200" dirty="0">
                <a:solidFill>
                  <a:schemeClr val="tx1"/>
                </a:solidFill>
                <a:latin typeface="+mn-lt"/>
                <a:ea typeface="+mn-ea"/>
                <a:cs typeface="+mn-cs"/>
              </a:rPr>
              <a:t>comerços en línia</a:t>
            </a:r>
            <a:r>
              <a:rPr lang="ca-ES" sz="1200" kern="1200" dirty="0">
                <a:solidFill>
                  <a:schemeClr val="tx1"/>
                </a:solidFill>
                <a:latin typeface="+mn-lt"/>
                <a:ea typeface="+mn-ea"/>
                <a:cs typeface="+mn-cs"/>
              </a:rPr>
              <a:t> i fer el pagament directament a la pàgina web del comerç en qüestió, mitjançant l’ús de la nostra </a:t>
            </a:r>
            <a:r>
              <a:rPr lang="ca-ES" sz="1200" b="1" kern="1200" dirty="0">
                <a:solidFill>
                  <a:schemeClr val="tx1"/>
                </a:solidFill>
                <a:latin typeface="+mn-lt"/>
                <a:ea typeface="+mn-ea"/>
                <a:cs typeface="+mn-cs"/>
              </a:rPr>
              <a:t>targeta bancària</a:t>
            </a:r>
            <a:r>
              <a:rPr lang="ca-ES" sz="1200" kern="1200" dirty="0">
                <a:solidFill>
                  <a:schemeClr val="tx1"/>
                </a:solidFill>
                <a:latin typeface="+mn-lt"/>
                <a:ea typeface="+mn-ea"/>
                <a:cs typeface="+mn-cs"/>
              </a:rPr>
              <a:t>. De nou, la tecnologia ens obre un munt de possibilitats, ja que avui en dia la compra de béns i serveis per canals telemàtics és cada vegada més freqüent en el nostre entorn. Fins i tot hi ha gent que fa la compra del supermercat a través del mòbil mentre mira què li falta a la nevera de casa!</a:t>
            </a:r>
            <a:endParaRPr lang="es-ES" sz="1200" kern="1200" dirty="0">
              <a:solidFill>
                <a:schemeClr val="tx1"/>
              </a:solidFill>
              <a:latin typeface="+mn-lt"/>
              <a:ea typeface="+mn-ea"/>
              <a:cs typeface="+mn-cs"/>
            </a:endParaRPr>
          </a:p>
          <a:p>
            <a:pPr algn="just"/>
            <a:endParaRPr lang="ca-ES" sz="1000" b="0" i="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Ara bé, per poder pagar aquestes compres és evident que hem de fer servir algun tipus de </a:t>
            </a:r>
            <a:r>
              <a:rPr lang="ca-ES" sz="1200" b="1" kern="1200" dirty="0">
                <a:solidFill>
                  <a:schemeClr val="tx1"/>
                </a:solidFill>
                <a:latin typeface="+mn-lt"/>
                <a:ea typeface="+mn-ea"/>
                <a:cs typeface="+mn-cs"/>
              </a:rPr>
              <a:t>mitjà de pagament electrònic </a:t>
            </a:r>
            <a:r>
              <a:rPr lang="ca-ES" sz="1200" kern="1200" dirty="0">
                <a:solidFill>
                  <a:schemeClr val="tx1"/>
                </a:solidFill>
                <a:latin typeface="+mn-lt"/>
                <a:ea typeface="+mn-ea"/>
                <a:cs typeface="+mn-cs"/>
              </a:rPr>
              <a:t>(en lloc de fer servir diners en efectiu). Alguns dels mitjans de pagament electrònic més habituals són la targeta bancària (ens serveix la mateixa que fem servir físicament als comerços), els diners electrònics, com les famoses </a:t>
            </a:r>
            <a:r>
              <a:rPr lang="ca-ES" sz="1200" i="1" kern="1200" dirty="0">
                <a:solidFill>
                  <a:schemeClr val="tx1"/>
                </a:solidFill>
                <a:latin typeface="+mn-lt"/>
                <a:ea typeface="+mn-ea"/>
                <a:cs typeface="+mn-cs"/>
              </a:rPr>
              <a:t>bitcoins, </a:t>
            </a:r>
            <a:r>
              <a:rPr lang="ca-ES" sz="1200" kern="1200" dirty="0">
                <a:solidFill>
                  <a:schemeClr val="tx1"/>
                </a:solidFill>
                <a:latin typeface="+mn-lt"/>
                <a:ea typeface="+mn-ea"/>
                <a:cs typeface="+mn-cs"/>
              </a:rPr>
              <a:t>o els sistemes de pagament a Internet, com ara </a:t>
            </a:r>
            <a:r>
              <a:rPr lang="ca-ES" sz="1200" i="1" kern="1200" dirty="0">
                <a:solidFill>
                  <a:schemeClr val="tx1"/>
                </a:solidFill>
                <a:latin typeface="+mn-lt"/>
                <a:ea typeface="+mn-ea"/>
                <a:cs typeface="+mn-cs"/>
              </a:rPr>
              <a:t>PayPal</a:t>
            </a:r>
            <a:r>
              <a:rPr lang="ca-ES" sz="1200" kern="1200" dirty="0">
                <a:solidFill>
                  <a:schemeClr val="tx1"/>
                </a:solidFill>
                <a:latin typeface="+mn-lt"/>
                <a:ea typeface="+mn-ea"/>
                <a:cs typeface="+mn-cs"/>
              </a:rPr>
              <a:t>. Però si abans hem dit que no hem de facilitar les nostres dades bancàries per Internet, com podem pagar de manera segura i fer servir alhora les dades de la nostra targeta bancària?</a:t>
            </a:r>
            <a:endParaRPr lang="es-ES" sz="1200" kern="1200" dirty="0">
              <a:solidFill>
                <a:schemeClr val="tx1"/>
              </a:solidFill>
              <a:latin typeface="+mn-lt"/>
              <a:ea typeface="+mn-ea"/>
              <a:cs typeface="+mn-cs"/>
            </a:endParaRPr>
          </a:p>
          <a:p>
            <a:pPr algn="just"/>
            <a:endParaRPr lang="es-ES" sz="1000" b="0" i="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En primer lloc, i en la línia de les recomanacions de seguretat que hem comentat quan parlàvem de la banca digital, és important que abans de fer una compra per Internet verifiquem que disposem de la protecció adequada:</a:t>
            </a:r>
            <a:endParaRPr lang="es-ES" sz="1200" kern="1200" dirty="0">
              <a:solidFill>
                <a:schemeClr val="tx1"/>
              </a:solidFill>
              <a:latin typeface="+mn-lt"/>
              <a:ea typeface="+mn-ea"/>
              <a:cs typeface="+mn-cs"/>
            </a:endParaRPr>
          </a:p>
          <a:p>
            <a:pPr algn="just"/>
            <a:endParaRPr lang="ca-ES" sz="1000" b="0" i="0" baseline="0" noProof="0" dirty="0"/>
          </a:p>
          <a:p>
            <a:pPr marL="228600" lvl="0" indent="-228600">
              <a:buFont typeface="+mj-lt"/>
              <a:buAutoNum type="arabicParenR"/>
            </a:pPr>
            <a:r>
              <a:rPr lang="ca-ES" sz="1200" kern="1200" dirty="0">
                <a:solidFill>
                  <a:schemeClr val="tx1"/>
                </a:solidFill>
                <a:latin typeface="+mn-lt"/>
                <a:ea typeface="+mn-ea"/>
                <a:cs typeface="+mn-cs"/>
              </a:rPr>
              <a:t>El programari (software) del nostre dispositiu (telèfon mòbil, tauleta tàctil o ordinador) està degudament </a:t>
            </a:r>
            <a:r>
              <a:rPr lang="ca-ES" sz="1200" b="1" kern="1200" dirty="0">
                <a:solidFill>
                  <a:schemeClr val="tx1"/>
                </a:solidFill>
                <a:latin typeface="+mn-lt"/>
                <a:ea typeface="+mn-ea"/>
                <a:cs typeface="+mn-cs"/>
              </a:rPr>
              <a:t>actualitzat</a:t>
            </a:r>
            <a:r>
              <a:rPr lang="ca-ES" sz="1200" kern="1200" dirty="0">
                <a:solidFill>
                  <a:schemeClr val="tx1"/>
                </a:solidFill>
                <a:latin typeface="+mn-lt"/>
                <a:ea typeface="+mn-ea"/>
                <a:cs typeface="+mn-cs"/>
              </a:rPr>
              <a:t> (sobretot l’antivirus).</a:t>
            </a:r>
            <a:endParaRPr lang="es-ES" sz="1200" kern="1200" dirty="0">
              <a:solidFill>
                <a:schemeClr val="tx1"/>
              </a:solidFill>
              <a:latin typeface="+mn-lt"/>
              <a:ea typeface="+mn-ea"/>
              <a:cs typeface="+mn-cs"/>
            </a:endParaRPr>
          </a:p>
          <a:p>
            <a:pPr marL="228600" lvl="0" indent="-228600">
              <a:buFont typeface="+mj-lt"/>
              <a:buAutoNum type="arabicParenR"/>
            </a:pPr>
            <a:r>
              <a:rPr lang="ca-ES" sz="1200" kern="1200" dirty="0">
                <a:solidFill>
                  <a:schemeClr val="tx1"/>
                </a:solidFill>
                <a:latin typeface="+mn-lt"/>
                <a:ea typeface="+mn-ea"/>
                <a:cs typeface="+mn-cs"/>
              </a:rPr>
              <a:t>Fem servir una </a:t>
            </a:r>
            <a:r>
              <a:rPr lang="ca-ES" sz="1200" b="1" kern="1200" dirty="0">
                <a:solidFill>
                  <a:schemeClr val="tx1"/>
                </a:solidFill>
                <a:latin typeface="+mn-lt"/>
                <a:ea typeface="+mn-ea"/>
                <a:cs typeface="+mn-cs"/>
              </a:rPr>
              <a:t>connexió segura</a:t>
            </a:r>
            <a:r>
              <a:rPr lang="ca-ES" sz="1200" kern="1200" dirty="0">
                <a:solidFill>
                  <a:schemeClr val="tx1"/>
                </a:solidFill>
                <a:latin typeface="+mn-lt"/>
                <a:ea typeface="+mn-ea"/>
                <a:cs typeface="+mn-cs"/>
              </a:rPr>
              <a:t> a la xarxa (evitem fer operacions financeres utilitzant xarxes de wifi públiques).</a:t>
            </a:r>
            <a:endParaRPr lang="es-ES" sz="1200" kern="1200" dirty="0">
              <a:solidFill>
                <a:schemeClr val="tx1"/>
              </a:solidFill>
              <a:latin typeface="+mn-lt"/>
              <a:ea typeface="+mn-ea"/>
              <a:cs typeface="+mn-cs"/>
            </a:endParaRPr>
          </a:p>
          <a:p>
            <a:pPr marL="228600" lvl="0" indent="-228600">
              <a:buFont typeface="+mj-lt"/>
              <a:buAutoNum type="arabicParenR"/>
            </a:pPr>
            <a:r>
              <a:rPr lang="ca-ES" sz="1200" kern="1200" dirty="0">
                <a:solidFill>
                  <a:schemeClr val="tx1"/>
                </a:solidFill>
                <a:latin typeface="+mn-lt"/>
                <a:ea typeface="+mn-ea"/>
                <a:cs typeface="+mn-cs"/>
              </a:rPr>
              <a:t>Ens connectem a la </a:t>
            </a:r>
            <a:r>
              <a:rPr lang="ca-ES" sz="1200" b="1" kern="1200" dirty="0">
                <a:solidFill>
                  <a:schemeClr val="tx1"/>
                </a:solidFill>
                <a:latin typeface="+mn-lt"/>
                <a:ea typeface="+mn-ea"/>
                <a:cs typeface="+mn-cs"/>
              </a:rPr>
              <a:t>pàgina web oficial </a:t>
            </a:r>
            <a:r>
              <a:rPr lang="ca-ES" sz="1200" kern="1200" dirty="0">
                <a:solidFill>
                  <a:schemeClr val="tx1"/>
                </a:solidFill>
                <a:latin typeface="+mn-lt"/>
                <a:ea typeface="+mn-ea"/>
                <a:cs typeface="+mn-cs"/>
              </a:rPr>
              <a:t>del comerç electrònic, que ha de començar amb HTTPS i tenir el cadenat a la barra d’adreces.</a:t>
            </a:r>
            <a:endParaRPr lang="es-ES" sz="1200" kern="1200" dirty="0">
              <a:solidFill>
                <a:schemeClr val="tx1"/>
              </a:solidFill>
              <a:latin typeface="+mn-lt"/>
              <a:ea typeface="+mn-ea"/>
              <a:cs typeface="+mn-cs"/>
            </a:endParaRPr>
          </a:p>
          <a:p>
            <a:pPr marL="228600" indent="-228600" algn="just">
              <a:buAutoNum type="arabicParenR"/>
            </a:pPr>
            <a:endParaRPr lang="ca-ES" sz="1000" b="0" i="0" baseline="0" noProof="0" dirty="0"/>
          </a:p>
          <a:p>
            <a:pPr marL="228600" indent="-228600" algn="just">
              <a:buAutoNum type="arabicParenR"/>
            </a:pPr>
            <a:endParaRPr lang="ca-ES" sz="1000" b="0" i="0" baseline="0" noProof="0" dirty="0"/>
          </a:p>
          <a:p>
            <a:pPr algn="just"/>
            <a:endParaRPr lang="ca-ES" sz="1050" b="0" i="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22</a:t>
            </a:fld>
            <a:endParaRPr lang="ca-ES" dirty="0"/>
          </a:p>
        </p:txBody>
      </p:sp>
    </p:spTree>
    <p:extLst>
      <p:ext uri="{BB962C8B-B14F-4D97-AF65-F5344CB8AC3E}">
        <p14:creationId xmlns:p14="http://schemas.microsoft.com/office/powerpoint/2010/main" val="2018367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Una vegada tinguem clar que el nostre dispositiu està degudament protegit i que la pàgina web del comerç és segura, ja podem comprar! Hem de saber que podem distingir entre dos tipus de comerços en línia en funció de l’operativa que es fa servir en el moment de pagar la compra amb la targeta bancària:</a:t>
            </a:r>
            <a:endParaRPr lang="es-ES" sz="1200" kern="1200" dirty="0">
              <a:solidFill>
                <a:schemeClr val="tx1"/>
              </a:solidFill>
              <a:latin typeface="+mn-lt"/>
              <a:ea typeface="+mn-ea"/>
              <a:cs typeface="+mn-cs"/>
            </a:endParaRPr>
          </a:p>
          <a:p>
            <a:pPr algn="just"/>
            <a:endParaRPr lang="ca-ES" sz="1000" baseline="0" noProof="0" dirty="0"/>
          </a:p>
          <a:p>
            <a:pPr marL="171450" indent="-171450" algn="just">
              <a:buFont typeface="Arial" panose="020B0604020202020204" pitchFamily="34" charset="0"/>
              <a:buChar char="•"/>
            </a:pPr>
            <a:r>
              <a:rPr lang="ca-ES" sz="1000" baseline="0" noProof="0" dirty="0"/>
              <a:t>Els comerços adherits als sistemes de pagament </a:t>
            </a:r>
            <a:r>
              <a:rPr lang="ca-ES" sz="1000" i="1" baseline="0" noProof="0" dirty="0"/>
              <a:t>Verified by Visa </a:t>
            </a:r>
            <a:r>
              <a:rPr lang="ca-ES" sz="1000" baseline="0" noProof="0" dirty="0"/>
              <a:t>o </a:t>
            </a:r>
            <a:r>
              <a:rPr lang="ca-ES" sz="1000" i="1" baseline="0" noProof="0" dirty="0"/>
              <a:t>Mastercard Secure-Code (es poden identificar gràcies a la incorporació del logotip corresponent a la pròpia pàgina web del comerç).</a:t>
            </a:r>
          </a:p>
          <a:p>
            <a:pPr marL="171450" indent="-171450" algn="just">
              <a:buFont typeface="Arial" panose="020B0604020202020204" pitchFamily="34" charset="0"/>
              <a:buChar char="•"/>
            </a:pPr>
            <a:r>
              <a:rPr lang="ca-ES" sz="1000" i="0" baseline="0" noProof="0" dirty="0"/>
              <a:t>La resta de comerços, en què per pagar ens demanaran el codi de verificació de la targeta bancària (CVV).</a:t>
            </a:r>
          </a:p>
          <a:p>
            <a:pPr marL="171450" indent="-171450" algn="just">
              <a:buFont typeface="Arial" panose="020B0604020202020204" pitchFamily="34" charset="0"/>
              <a:buChar char="•"/>
            </a:pPr>
            <a:endParaRPr lang="es-ES" sz="1000" i="0" baseline="0" noProof="0" dirty="0"/>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ca-ES" sz="1200" kern="1200" dirty="0">
                <a:solidFill>
                  <a:schemeClr val="tx1"/>
                </a:solidFill>
                <a:latin typeface="+mn-lt"/>
                <a:ea typeface="+mn-ea"/>
                <a:cs typeface="+mn-cs"/>
              </a:rPr>
              <a:t>Tanmateix, el primer pas per fer el pagament amb la nostra targeta bancària és el mateix en els dos tipus de comerç en línia: hem de teclejar </a:t>
            </a:r>
            <a:r>
              <a:rPr lang="ca-ES" sz="1200" b="1" kern="1200" dirty="0">
                <a:solidFill>
                  <a:schemeClr val="tx1"/>
                </a:solidFill>
                <a:latin typeface="+mn-lt"/>
                <a:ea typeface="+mn-ea"/>
                <a:cs typeface="+mn-cs"/>
              </a:rPr>
              <a:t>el número de la nostra targeta i la data de caducitat</a:t>
            </a:r>
            <a:r>
              <a:rPr lang="ca-ES" sz="1200" kern="1200" dirty="0">
                <a:solidFill>
                  <a:schemeClr val="tx1"/>
                </a:solidFill>
                <a:latin typeface="+mn-lt"/>
                <a:ea typeface="+mn-ea"/>
                <a:cs typeface="+mn-cs"/>
              </a:rPr>
              <a:t>. Aquestes són les dues úniques dades que ens sol·licitaran inicialment per fer el pagament. El segon pas és diferent segons que el comerç estigui adherit als sistemes de pagament </a:t>
            </a:r>
            <a:r>
              <a:rPr lang="ca-ES" sz="1200" i="1" kern="1200" dirty="0">
                <a:solidFill>
                  <a:schemeClr val="tx1"/>
                </a:solidFill>
                <a:latin typeface="+mn-lt"/>
                <a:ea typeface="+mn-ea"/>
                <a:cs typeface="+mn-cs"/>
              </a:rPr>
              <a:t>Verified by Visa </a:t>
            </a:r>
            <a:r>
              <a:rPr lang="ca-ES" sz="1200" kern="1200" dirty="0">
                <a:solidFill>
                  <a:schemeClr val="tx1"/>
                </a:solidFill>
                <a:latin typeface="+mn-lt"/>
                <a:ea typeface="+mn-ea"/>
                <a:cs typeface="+mn-cs"/>
              </a:rPr>
              <a:t>i/o </a:t>
            </a:r>
            <a:r>
              <a:rPr lang="ca-ES" sz="1200" i="1" kern="1200" dirty="0">
                <a:solidFill>
                  <a:schemeClr val="tx1"/>
                </a:solidFill>
                <a:latin typeface="+mn-lt"/>
                <a:ea typeface="+mn-ea"/>
                <a:cs typeface="+mn-cs"/>
              </a:rPr>
              <a:t>Mastercard Secure-Code </a:t>
            </a:r>
            <a:r>
              <a:rPr lang="ca-ES" sz="1200" kern="1200" dirty="0">
                <a:solidFill>
                  <a:schemeClr val="tx1"/>
                </a:solidFill>
                <a:latin typeface="+mn-lt"/>
                <a:ea typeface="+mn-ea"/>
                <a:cs typeface="+mn-cs"/>
              </a:rPr>
              <a:t>o no. Si hi està adherit, una vegada introduïts el nostre número de targeta i la data de caducitat rebrem al nostre telèfon mòbil una </a:t>
            </a:r>
            <a:r>
              <a:rPr lang="ca-ES" sz="1200" b="1" kern="1200" dirty="0">
                <a:solidFill>
                  <a:schemeClr val="tx1"/>
                </a:solidFill>
                <a:latin typeface="+mn-lt"/>
                <a:ea typeface="+mn-ea"/>
                <a:cs typeface="+mn-cs"/>
              </a:rPr>
              <a:t>clau numèrica de 6 posicions </a:t>
            </a:r>
            <a:r>
              <a:rPr lang="ca-ES" sz="1200" kern="1200" dirty="0">
                <a:solidFill>
                  <a:schemeClr val="tx1"/>
                </a:solidFill>
                <a:latin typeface="+mn-lt"/>
                <a:ea typeface="+mn-ea"/>
                <a:cs typeface="+mn-cs"/>
              </a:rPr>
              <a:t>que haurem de teclejar a la pàgina web del comerç per autoritzar el pagament de la compra. Si el comerç no ofereix aquest servei, aleshores per formalitzar el pagament ens demanaran el CVV de la nostra targeta bancària, és a dir, </a:t>
            </a:r>
            <a:r>
              <a:rPr lang="ca-ES" sz="1200" b="1" kern="1200" dirty="0">
                <a:solidFill>
                  <a:schemeClr val="tx1"/>
                </a:solidFill>
                <a:latin typeface="+mn-lt"/>
                <a:ea typeface="+mn-ea"/>
                <a:cs typeface="+mn-cs"/>
              </a:rPr>
              <a:t>el número de 3 dígits </a:t>
            </a:r>
            <a:r>
              <a:rPr lang="ca-ES" sz="1200" kern="1200" dirty="0">
                <a:solidFill>
                  <a:schemeClr val="tx1"/>
                </a:solidFill>
                <a:latin typeface="+mn-lt"/>
                <a:ea typeface="+mn-ea"/>
                <a:cs typeface="+mn-cs"/>
              </a:rPr>
              <a:t>que hi ha imprès al dors de la targeta (en el cas de les targetes </a:t>
            </a:r>
            <a:r>
              <a:rPr lang="ca-ES" sz="1200" i="0" kern="1200" dirty="0">
                <a:solidFill>
                  <a:schemeClr val="tx1"/>
                </a:solidFill>
                <a:latin typeface="+mn-lt"/>
                <a:ea typeface="+mn-ea"/>
                <a:cs typeface="+mn-cs"/>
              </a:rPr>
              <a:t>Visa</a:t>
            </a:r>
            <a:r>
              <a:rPr lang="ca-ES" sz="1200" kern="1200" dirty="0">
                <a:solidFill>
                  <a:schemeClr val="tx1"/>
                </a:solidFill>
                <a:latin typeface="+mn-lt"/>
                <a:ea typeface="+mn-ea"/>
                <a:cs typeface="+mn-cs"/>
              </a:rPr>
              <a:t> i </a:t>
            </a:r>
            <a:r>
              <a:rPr lang="ca-ES" sz="1200" i="0" kern="1200" dirty="0">
                <a:solidFill>
                  <a:schemeClr val="tx1"/>
                </a:solidFill>
                <a:latin typeface="+mn-lt"/>
                <a:ea typeface="+mn-ea"/>
                <a:cs typeface="+mn-cs"/>
              </a:rPr>
              <a:t>Mastercard</a:t>
            </a:r>
            <a:r>
              <a:rPr lang="ca-ES" sz="1200" kern="1200" dirty="0">
                <a:solidFill>
                  <a:schemeClr val="tx1"/>
                </a:solidFill>
                <a:latin typeface="+mn-lt"/>
                <a:ea typeface="+mn-ea"/>
                <a:cs typeface="+mn-cs"/>
              </a:rPr>
              <a:t>). En alguns comerços electrònics, fins i tot poden optar per ambdues alternatives de manera conjunta.</a:t>
            </a:r>
            <a:endParaRPr lang="es-ES" sz="1200" kern="1200" dirty="0">
              <a:solidFill>
                <a:schemeClr val="tx1"/>
              </a:solidFill>
              <a:latin typeface="+mn-lt"/>
              <a:ea typeface="+mn-ea"/>
              <a:cs typeface="+mn-cs"/>
            </a:endParaRPr>
          </a:p>
          <a:p>
            <a:pPr marL="0" indent="0" algn="just">
              <a:buNone/>
            </a:pPr>
            <a:endParaRPr lang="ca-ES" sz="1000" b="0" i="0" baseline="0" noProof="0" dirty="0"/>
          </a:p>
          <a:p>
            <a:pPr marL="228600" indent="-228600" algn="just">
              <a:buAutoNum type="arabicParenR"/>
            </a:pPr>
            <a:endParaRPr lang="ca-ES" sz="1000" b="0" i="0" baseline="0" noProof="0" dirty="0"/>
          </a:p>
          <a:p>
            <a:pPr algn="just"/>
            <a:endParaRPr lang="ca-ES" sz="1050" b="0" i="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23</a:t>
            </a:fld>
            <a:endParaRPr lang="ca-ES" dirty="0"/>
          </a:p>
        </p:txBody>
      </p:sp>
    </p:spTree>
    <p:extLst>
      <p:ext uri="{BB962C8B-B14F-4D97-AF65-F5344CB8AC3E}">
        <p14:creationId xmlns:p14="http://schemas.microsoft.com/office/powerpoint/2010/main" val="2018367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lnSpc>
                <a:spcPct val="150000"/>
              </a:lnSpc>
              <a:spcAft>
                <a:spcPts val="800"/>
              </a:spcAft>
            </a:pPr>
            <a:r>
              <a:rPr lang="ca-ES" sz="1800" dirty="0">
                <a:effectLst/>
                <a:latin typeface="Tahoma" panose="020B0604030504040204" pitchFamily="34" charset="0"/>
                <a:ea typeface="Calibri" panose="020F0502020204030204" pitchFamily="34" charset="0"/>
                <a:cs typeface="Times New Roman" panose="02020603050405020304" pitchFamily="18" charset="0"/>
              </a:rPr>
              <a:t>És important deixar clar des del principi que la xerrada tracta de la </a:t>
            </a:r>
            <a:r>
              <a:rPr lang="ca-ES" sz="1800" b="1" dirty="0">
                <a:effectLst/>
                <a:latin typeface="Tahoma" panose="020B0604030504040204" pitchFamily="34" charset="0"/>
                <a:ea typeface="Calibri" panose="020F0502020204030204" pitchFamily="34" charset="0"/>
                <a:cs typeface="Times New Roman" panose="02020603050405020304" pitchFamily="18" charset="0"/>
              </a:rPr>
              <a:t>seguretat financera a Internet</a:t>
            </a:r>
            <a:r>
              <a:rPr lang="ca-ES" sz="1800" dirty="0">
                <a:effectLst/>
                <a:latin typeface="Tahoma" panose="020B0604030504040204" pitchFamily="34" charset="0"/>
                <a:ea typeface="Calibri" panose="020F0502020204030204" pitchFamily="34" charset="0"/>
                <a:cs typeface="Times New Roman" panose="02020603050405020304" pitchFamily="18" charset="0"/>
              </a:rPr>
              <a:t>, ja que si només parléssim de </a:t>
            </a:r>
            <a:r>
              <a:rPr lang="ca-ES" sz="1800" u="sng" dirty="0">
                <a:effectLst/>
                <a:latin typeface="Tahoma" panose="020B0604030504040204" pitchFamily="34" charset="0"/>
                <a:ea typeface="Calibri" panose="020F0502020204030204" pitchFamily="34" charset="0"/>
                <a:cs typeface="Times New Roman" panose="02020603050405020304" pitchFamily="18" charset="0"/>
              </a:rPr>
              <a:t>seguretat financera</a:t>
            </a:r>
            <a:r>
              <a:rPr lang="ca-ES" sz="1800" dirty="0">
                <a:effectLst/>
                <a:latin typeface="Tahoma" panose="020B0604030504040204" pitchFamily="34" charset="0"/>
                <a:ea typeface="Calibri" panose="020F0502020204030204" pitchFamily="34" charset="0"/>
                <a:cs typeface="Times New Roman" panose="02020603050405020304" pitchFamily="18" charset="0"/>
              </a:rPr>
              <a:t>, tal com s’exposa en el taller “Gestiona la teva economia”, aleshores estaríem fent referència a una cosa del tot diferent, </a:t>
            </a:r>
            <a:r>
              <a:rPr lang="ca-ES" sz="1800" i="1" dirty="0">
                <a:effectLst/>
                <a:latin typeface="Tahoma" panose="020B0604030504040204" pitchFamily="34" charset="0"/>
                <a:ea typeface="Calibri" panose="020F0502020204030204" pitchFamily="34" charset="0"/>
                <a:cs typeface="Times New Roman" panose="02020603050405020304" pitchFamily="18" charset="0"/>
              </a:rPr>
              <a:t>a la tranquil·litat per fer front a les nostres despeses amb els ingressos disponibles.</a:t>
            </a:r>
            <a:r>
              <a:rPr lang="ca-ES" sz="1800" dirty="0">
                <a:effectLst/>
                <a:latin typeface="Tahoma" panose="020B0604030504040204" pitchFamily="34" charset="0"/>
                <a:ea typeface="Calibri" panose="020F0502020204030204" pitchFamily="34" charset="0"/>
                <a:cs typeface="Times New Roman" panose="02020603050405020304" pitchFamily="18" charset="0"/>
              </a:rPr>
              <a:t> En canvi, la seguretat financera a Internet és un concepte que té a veure amb </a:t>
            </a:r>
            <a:r>
              <a:rPr lang="ca-ES" sz="1800" i="1" dirty="0">
                <a:effectLst/>
                <a:latin typeface="Tahoma" panose="020B0604030504040204" pitchFamily="34" charset="0"/>
                <a:ea typeface="Calibri" panose="020F0502020204030204" pitchFamily="34" charset="0"/>
                <a:cs typeface="Times New Roman" panose="02020603050405020304" pitchFamily="18" charset="0"/>
              </a:rPr>
              <a:t>la manera d’operar financerament a través d’Internet minimitzant els possibles riscos</a:t>
            </a:r>
            <a:r>
              <a:rPr lang="ca-ES" sz="1800" dirty="0">
                <a:effectLst/>
                <a:latin typeface="Tahoma" panose="020B0604030504040204" pitchFamily="34" charset="0"/>
                <a:ea typeface="Calibri" panose="020F0502020204030204" pitchFamily="34" charset="0"/>
                <a:cs typeface="Times New Roman" panose="02020603050405020304" pitchFamily="18" charset="0"/>
              </a:rPr>
              <a:t> amb els quals ens podem trobar. </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ca-ES" sz="1800" dirty="0">
                <a:effectLst/>
                <a:latin typeface="Tahoma" panose="020B0604030504040204" pitchFamily="34" charset="0"/>
                <a:ea typeface="Calibri" panose="020F0502020204030204" pitchFamily="34" charset="0"/>
                <a:cs typeface="Times New Roman" panose="02020603050405020304" pitchFamily="18" charset="0"/>
              </a:rPr>
              <a:t>NOTA:</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ca-ES" sz="1800" dirty="0">
                <a:effectLst/>
                <a:latin typeface="Tahoma" panose="020B0604030504040204" pitchFamily="34" charset="0"/>
                <a:ea typeface="Calibri" panose="020F0502020204030204" pitchFamily="34" charset="0"/>
                <a:cs typeface="Times New Roman" panose="02020603050405020304" pitchFamily="18" charset="0"/>
              </a:rPr>
              <a:t>En aquest apartat es pot fer una breu introducció sobre els principals temes que es tractaran al llarg de la xerrada i que es mostren a la diapositiva.</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a:t>
            </a:fld>
            <a:endParaRPr lang="ca-ES" dirty="0"/>
          </a:p>
        </p:txBody>
      </p:sp>
    </p:spTree>
    <p:extLst>
      <p:ext uri="{BB962C8B-B14F-4D97-AF65-F5344CB8AC3E}">
        <p14:creationId xmlns:p14="http://schemas.microsoft.com/office/powerpoint/2010/main" val="242286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La targeta bancària és un mitjà de pagament que es considera </a:t>
            </a:r>
            <a:r>
              <a:rPr lang="ca-ES" sz="1200" b="1" kern="1200" dirty="0">
                <a:solidFill>
                  <a:schemeClr val="tx1"/>
                </a:solidFill>
                <a:latin typeface="+mn-lt"/>
                <a:ea typeface="+mn-ea"/>
                <a:cs typeface="+mn-cs"/>
              </a:rPr>
              <a:t>segur</a:t>
            </a:r>
            <a:r>
              <a:rPr lang="ca-ES" sz="1200" kern="1200" dirty="0">
                <a:solidFill>
                  <a:schemeClr val="tx1"/>
                </a:solidFill>
                <a:latin typeface="+mn-lt"/>
                <a:ea typeface="+mn-ea"/>
                <a:cs typeface="+mn-cs"/>
              </a:rPr>
              <a:t>, ja que en el cas que es detectés algun tipus de frau, el nostre banc podria actuar fàcilment. Cal tenir present, però, que de targetes bancàries n’hi ha de molts tipus (dèbit, crèdit, </a:t>
            </a:r>
            <a:r>
              <a:rPr lang="ca-ES" sz="1200" i="1" kern="1200" dirty="0">
                <a:solidFill>
                  <a:schemeClr val="tx1"/>
                </a:solidFill>
                <a:latin typeface="+mn-lt"/>
                <a:ea typeface="+mn-ea"/>
                <a:cs typeface="+mn-cs"/>
              </a:rPr>
              <a:t>revolving</a:t>
            </a:r>
            <a:r>
              <a:rPr lang="ca-ES" sz="1200" kern="1200" dirty="0">
                <a:solidFill>
                  <a:schemeClr val="tx1"/>
                </a:solidFill>
                <a:latin typeface="+mn-lt"/>
                <a:ea typeface="+mn-ea"/>
                <a:cs typeface="+mn-cs"/>
              </a:rPr>
              <a:t>, etc.) i no totes ofereixen les mateixes cobertures en el cas de ser víctima d’una estafa en el moment de fer una compra per Internet. En aquest sentit, els tipus de targetes bancàries que ens ofereixen més garanties a l’hora d’operar per Internet, segons la casuística, són les dues següents:</a:t>
            </a:r>
            <a:endParaRPr lang="es-ES" sz="1200" kern="1200" dirty="0">
              <a:solidFill>
                <a:schemeClr val="tx1"/>
              </a:solidFill>
              <a:latin typeface="+mn-lt"/>
              <a:ea typeface="+mn-ea"/>
              <a:cs typeface="+mn-cs"/>
            </a:endParaRPr>
          </a:p>
          <a:p>
            <a:pPr algn="just"/>
            <a:endParaRPr lang="ca-ES" sz="1000" baseline="0" noProof="0" dirty="0"/>
          </a:p>
          <a:p>
            <a:pPr algn="just"/>
            <a:endParaRPr lang="es-ES" sz="1000" baseline="0" noProof="0" dirty="0"/>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lang="ca-ES" sz="1000" b="1" baseline="0" noProof="0" dirty="0"/>
              <a:t>Targeta de prepagament</a:t>
            </a:r>
            <a:r>
              <a:rPr lang="ca-ES" sz="1000" baseline="0" noProof="0" dirty="0"/>
              <a:t>: </a:t>
            </a:r>
            <a:r>
              <a:rPr lang="ca-ES" sz="1200" kern="1200" dirty="0">
                <a:solidFill>
                  <a:schemeClr val="tx1"/>
                </a:solidFill>
                <a:latin typeface="+mn-lt"/>
                <a:ea typeface="+mn-ea"/>
                <a:cs typeface="+mn-cs"/>
              </a:rPr>
              <a:t>es considera que són les targetes més segures per fer compres en línia, ja que no necessiten estar vinculades a un compte corrent i, a més a més, només disposen de la quantitat de diners que nosaltres prèviament hi hem carregat. </a:t>
            </a:r>
            <a:endParaRPr lang="ca-ES" sz="1000" baseline="0" noProof="0" dirty="0"/>
          </a:p>
          <a:p>
            <a:pPr marL="228600" marR="0" lvl="0" indent="-228600" algn="just" defTabSz="914400" rtl="0" eaLnBrk="1" fontAlgn="auto" latinLnBrk="0" hangingPunct="1">
              <a:lnSpc>
                <a:spcPct val="100000"/>
              </a:lnSpc>
              <a:spcBef>
                <a:spcPts val="0"/>
              </a:spcBef>
              <a:spcAft>
                <a:spcPts val="0"/>
              </a:spcAft>
              <a:buClrTx/>
              <a:buSzTx/>
              <a:buFontTx/>
              <a:buAutoNum type="arabicPeriod"/>
              <a:tabLst/>
              <a:defRPr/>
            </a:pPr>
            <a:r>
              <a:rPr lang="ca-ES" sz="1000" b="1" baseline="0" noProof="0" dirty="0"/>
              <a:t>Targeta de crèdit</a:t>
            </a:r>
            <a:r>
              <a:rPr lang="ca-ES" sz="1000" baseline="0" noProof="0" dirty="0"/>
              <a:t>: </a:t>
            </a:r>
            <a:r>
              <a:rPr lang="ca-ES" sz="1200" kern="1200" dirty="0">
                <a:solidFill>
                  <a:schemeClr val="tx1"/>
                </a:solidFill>
                <a:latin typeface="+mn-lt"/>
                <a:ea typeface="+mn-ea"/>
                <a:cs typeface="+mn-cs"/>
              </a:rPr>
              <a:t>les targetes d’aquest tipus disposen de protecció legal contra el seu ús fraudulent. Es poden consultar les condicions al contracte de la targeta o ho podem preguntar directament a la nostra oficina bancària.</a:t>
            </a:r>
            <a:endParaRPr lang="es-ES" sz="1200" kern="1200" dirty="0">
              <a:solidFill>
                <a:schemeClr val="tx1"/>
              </a:solidFill>
              <a:latin typeface="+mn-lt"/>
              <a:ea typeface="+mn-ea"/>
              <a:cs typeface="+mn-cs"/>
            </a:endParaRPr>
          </a:p>
          <a:p>
            <a:pPr marL="228600" indent="-228600" algn="just">
              <a:buAutoNum type="arabicPeriod"/>
            </a:pPr>
            <a:endParaRPr lang="ca-ES" sz="1000" baseline="0" noProof="0" dirty="0"/>
          </a:p>
          <a:p>
            <a:pPr marL="0" indent="0" algn="just">
              <a:buNone/>
            </a:pPr>
            <a:r>
              <a:rPr lang="ca-ES" sz="1200" kern="1200" dirty="0">
                <a:solidFill>
                  <a:schemeClr val="tx1"/>
                </a:solidFill>
                <a:latin typeface="+mn-lt"/>
                <a:ea typeface="+mn-ea"/>
                <a:cs typeface="+mn-cs"/>
              </a:rPr>
              <a:t>Cal recordar que totes les targetes bancàries (siguin del tipus que siguin) solen comportar alguna mena de </a:t>
            </a:r>
            <a:r>
              <a:rPr lang="ca-ES" sz="1200" b="1" kern="1200" dirty="0">
                <a:solidFill>
                  <a:schemeClr val="tx1"/>
                </a:solidFill>
                <a:latin typeface="+mn-lt"/>
                <a:ea typeface="+mn-ea"/>
                <a:cs typeface="+mn-cs"/>
              </a:rPr>
              <a:t>despesa financera associada</a:t>
            </a:r>
            <a:r>
              <a:rPr lang="ca-ES" sz="1200" kern="1200" dirty="0">
                <a:solidFill>
                  <a:schemeClr val="tx1"/>
                </a:solidFill>
                <a:latin typeface="+mn-lt"/>
                <a:ea typeface="+mn-ea"/>
                <a:cs typeface="+mn-cs"/>
              </a:rPr>
              <a:t>, per exemple, la quota anual de manteniment.</a:t>
            </a:r>
            <a:endParaRPr lang="es-ES" sz="1200" kern="1200" dirty="0">
              <a:solidFill>
                <a:schemeClr val="tx1"/>
              </a:solidFill>
              <a:latin typeface="+mn-lt"/>
              <a:ea typeface="+mn-ea"/>
              <a:cs typeface="+mn-cs"/>
            </a:endParaRPr>
          </a:p>
          <a:p>
            <a:pPr marL="228600" indent="-228600" algn="just">
              <a:buNone/>
            </a:pPr>
            <a:endParaRPr lang="es-ES" sz="1000" baseline="0" noProof="0" dirty="0"/>
          </a:p>
          <a:p>
            <a:pPr marL="0" indent="0" algn="just">
              <a:buNone/>
            </a:pPr>
            <a:r>
              <a:rPr lang="ca-ES" sz="1200" kern="1200" dirty="0">
                <a:solidFill>
                  <a:schemeClr val="tx1"/>
                </a:solidFill>
                <a:latin typeface="+mn-lt"/>
                <a:ea typeface="+mn-ea"/>
                <a:cs typeface="+mn-cs"/>
              </a:rPr>
              <a:t>Finalment, després d’haver fet una compra per Internet és important que ens acostumem a </a:t>
            </a:r>
            <a:r>
              <a:rPr lang="ca-ES" sz="1200" b="1" kern="1200" dirty="0">
                <a:solidFill>
                  <a:schemeClr val="tx1"/>
                </a:solidFill>
                <a:latin typeface="+mn-lt"/>
                <a:ea typeface="+mn-ea"/>
                <a:cs typeface="+mn-cs"/>
              </a:rPr>
              <a:t>revisar l’extracte</a:t>
            </a:r>
            <a:r>
              <a:rPr lang="ca-ES" sz="1200" kern="1200" dirty="0">
                <a:solidFill>
                  <a:schemeClr val="tx1"/>
                </a:solidFill>
                <a:latin typeface="+mn-lt"/>
                <a:ea typeface="+mn-ea"/>
                <a:cs typeface="+mn-cs"/>
              </a:rPr>
              <a:t> de la nostra targeta o del nostre compte corrent per comprovar que no s’ha produït cap càrrec estrany. En el cas que, malgrat totes les nostres precaucions, un ciberdelinqüent hagi aconseguit fer pagaments amb la nostra targeta, si detectem qualsevol irregularitat en els nostres comptes el primer que hem de fer sempre és </a:t>
            </a:r>
            <a:r>
              <a:rPr lang="ca-ES" sz="1200" b="1" kern="1200" dirty="0">
                <a:solidFill>
                  <a:schemeClr val="tx1"/>
                </a:solidFill>
                <a:latin typeface="+mn-lt"/>
                <a:ea typeface="+mn-ea"/>
                <a:cs typeface="+mn-cs"/>
              </a:rPr>
              <a:t>posar-nos en contacte amb el nostre banc</a:t>
            </a:r>
            <a:r>
              <a:rPr lang="ca-ES" sz="1200" kern="1200" dirty="0">
                <a:solidFill>
                  <a:schemeClr val="tx1"/>
                </a:solidFill>
                <a:latin typeface="+mn-lt"/>
                <a:ea typeface="+mn-ea"/>
                <a:cs typeface="+mn-cs"/>
              </a:rPr>
              <a:t>. </a:t>
            </a:r>
            <a:endParaRPr lang="es-ES" sz="1200" kern="1200" dirty="0">
              <a:solidFill>
                <a:schemeClr val="tx1"/>
              </a:solidFill>
              <a:latin typeface="+mn-lt"/>
              <a:ea typeface="+mn-ea"/>
              <a:cs typeface="+mn-cs"/>
            </a:endParaRPr>
          </a:p>
          <a:p>
            <a:pPr marL="228600" indent="-228600" algn="just">
              <a:buNone/>
            </a:pPr>
            <a:endParaRPr lang="es-ES" sz="1000" baseline="0" noProof="0" dirty="0"/>
          </a:p>
          <a:p>
            <a:pPr marL="0" indent="0" algn="just">
              <a:buNone/>
            </a:pPr>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24</a:t>
            </a:fld>
            <a:endParaRPr lang="ca-ES" dirty="0"/>
          </a:p>
        </p:txBody>
      </p:sp>
    </p:spTree>
    <p:extLst>
      <p:ext uri="{BB962C8B-B14F-4D97-AF65-F5344CB8AC3E}">
        <p14:creationId xmlns:p14="http://schemas.microsoft.com/office/powerpoint/2010/main" val="4290386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342900" lvl="0" indent="-342900" algn="just">
              <a:lnSpc>
                <a:spcPct val="150000"/>
              </a:lnSpc>
              <a:spcAft>
                <a:spcPts val="800"/>
              </a:spcAft>
              <a:buFont typeface="+mj-lt"/>
              <a:buAutoNum type="arabicParenR"/>
              <a:tabLst>
                <a:tab pos="457200" algn="l"/>
              </a:tabLst>
            </a:pPr>
            <a:r>
              <a:rPr lang="ca-ES" sz="1800" dirty="0">
                <a:effectLst/>
                <a:latin typeface="Tahoma" panose="020B0604030504040204" pitchFamily="34" charset="0"/>
                <a:ea typeface="Calibri" panose="020F0502020204030204" pitchFamily="34" charset="0"/>
                <a:cs typeface="Times New Roman" panose="02020603050405020304" pitchFamily="18" charset="0"/>
              </a:rPr>
              <a:t>PAGAMENTS AMB MÒBIL: els mòbils amb tecnologia </a:t>
            </a:r>
            <a:r>
              <a:rPr lang="ca-ES" sz="1800" dirty="0" err="1">
                <a:effectLst/>
                <a:latin typeface="Tahoma" panose="020B0604030504040204" pitchFamily="34" charset="0"/>
                <a:ea typeface="Calibri" panose="020F0502020204030204" pitchFamily="34" charset="0"/>
                <a:cs typeface="Times New Roman" panose="02020603050405020304" pitchFamily="18" charset="0"/>
              </a:rPr>
              <a:t>Contactless</a:t>
            </a:r>
            <a:r>
              <a:rPr lang="ca-ES" sz="1800" dirty="0">
                <a:effectLst/>
                <a:latin typeface="Tahoma" panose="020B0604030504040204" pitchFamily="34" charset="0"/>
                <a:ea typeface="Calibri" panose="020F0502020204030204" pitchFamily="34" charset="0"/>
                <a:cs typeface="Times New Roman" panose="02020603050405020304" pitchFamily="18" charset="0"/>
              </a:rPr>
              <a:t> permeten pagar aproximant el mòbil al datàfon en lloc de fer-ho amb targeta. No és suficient aproximar el mòbil, ja que requereix prèviament activar la aplicació de pagament. Per activar l’aplicació de pagament el telèfon demanarà la contrasenya corresponent. </a:t>
            </a:r>
            <a:r>
              <a:rPr lang="ca-ES" sz="1800" b="1" dirty="0">
                <a:effectLst/>
                <a:latin typeface="Tahoma" panose="020B0604030504040204" pitchFamily="34" charset="0"/>
                <a:ea typeface="Calibri" panose="020F0502020204030204" pitchFamily="34" charset="0"/>
                <a:cs typeface="Times New Roman" panose="02020603050405020304" pitchFamily="18" charset="0"/>
              </a:rPr>
              <a:t>Ningú</a:t>
            </a:r>
            <a:r>
              <a:rPr lang="ca-ES" sz="1800" dirty="0">
                <a:effectLst/>
                <a:latin typeface="Tahoma" panose="020B0604030504040204" pitchFamily="34" charset="0"/>
                <a:ea typeface="Calibri" panose="020F0502020204030204" pitchFamily="34" charset="0"/>
                <a:cs typeface="Times New Roman" panose="02020603050405020304" pitchFamily="18" charset="0"/>
              </a:rPr>
              <a:t> aproximant un datàfon al nostre mòbil podrà treure’ns diners si no s’activa l'aplicació de pagament. No tots els telèfons admeten aquest tipus de pagament, ja que requereixen d’una tecnologia determinada, que en l’actualitat ja s’incorpora en els models més recents.</a:t>
            </a:r>
            <a:endParaRPr lang="ca-E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arenR"/>
              <a:tabLst>
                <a:tab pos="457200" algn="l"/>
              </a:tabLst>
            </a:pPr>
            <a:r>
              <a:rPr lang="ca-ES" sz="1800" dirty="0">
                <a:effectLst/>
                <a:latin typeface="Tahoma" panose="020B0604030504040204" pitchFamily="34" charset="0"/>
                <a:ea typeface="Calibri" panose="020F0502020204030204" pitchFamily="34" charset="0"/>
                <a:cs typeface="Times New Roman" panose="02020603050405020304" pitchFamily="18" charset="0"/>
              </a:rPr>
              <a:t>BIZUM: eina que ofereixen totes les entitats financeres. Es vincula a un compte o a la nostra targeta. S’envien els diners sols indicant el mòbil del beneficiari. Els diners s’envien al moment. Hi ha un límit de 1000€ per operació i un màxim de 2000€ diaris. També es pot utilitzar per demanar diners a algú, sols amb el seu número de mòbil. Incidir en el fet que quan es rep un </a:t>
            </a:r>
            <a:r>
              <a:rPr lang="ca-ES" sz="1800" dirty="0" err="1">
                <a:effectLst/>
                <a:latin typeface="Tahoma" panose="020B0604030504040204" pitchFamily="34" charset="0"/>
                <a:ea typeface="Calibri" panose="020F0502020204030204" pitchFamily="34" charset="0"/>
                <a:cs typeface="Times New Roman" panose="02020603050405020304" pitchFamily="18" charset="0"/>
              </a:rPr>
              <a:t>Bizum</a:t>
            </a:r>
            <a:r>
              <a:rPr lang="ca-ES" sz="1800" dirty="0">
                <a:effectLst/>
                <a:latin typeface="Tahoma" panose="020B0604030504040204" pitchFamily="34" charset="0"/>
                <a:ea typeface="Calibri" panose="020F0502020204030204" pitchFamily="34" charset="0"/>
                <a:cs typeface="Times New Roman" panose="02020603050405020304" pitchFamily="18" charset="0"/>
              </a:rPr>
              <a:t> cal assegurar-se que es reben diners i que no ens estan demanant diners.</a:t>
            </a:r>
            <a:endParaRPr lang="ca-ES" sz="1050" b="0" i="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25</a:t>
            </a:fld>
            <a:endParaRPr lang="ca-ES" dirty="0"/>
          </a:p>
        </p:txBody>
      </p:sp>
    </p:spTree>
    <p:extLst>
      <p:ext uri="{BB962C8B-B14F-4D97-AF65-F5344CB8AC3E}">
        <p14:creationId xmlns:p14="http://schemas.microsoft.com/office/powerpoint/2010/main" val="2748804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r>
              <a:rPr lang="ca-ES" sz="1200" kern="1200" dirty="0">
                <a:solidFill>
                  <a:schemeClr val="tx1"/>
                </a:solidFill>
                <a:latin typeface="+mn-lt"/>
                <a:ea typeface="+mn-ea"/>
                <a:cs typeface="+mn-cs"/>
              </a:rPr>
              <a:t>Segons dades del Banc d’Espanya, el </a:t>
            </a:r>
            <a:r>
              <a:rPr lang="ca-ES" sz="1200" b="1" kern="1200" dirty="0">
                <a:solidFill>
                  <a:schemeClr val="tx1"/>
                </a:solidFill>
                <a:latin typeface="+mn-lt"/>
                <a:ea typeface="+mn-ea"/>
                <a:cs typeface="+mn-cs"/>
              </a:rPr>
              <a:t>69 %</a:t>
            </a:r>
            <a:r>
              <a:rPr lang="ca-ES" sz="1200" kern="1200" dirty="0">
                <a:solidFill>
                  <a:schemeClr val="tx1"/>
                </a:solidFill>
                <a:latin typeface="+mn-lt"/>
                <a:ea typeface="+mn-ea"/>
                <a:cs typeface="+mn-cs"/>
              </a:rPr>
              <a:t> dels casos registrats l’any 2017 a Espanya d’ús fraudulent de targetes bancàries van ser conseqüència d’haver fet una compra per Internet en pàgines web falses. El cas més habitual és que, una vegada hem fet el pagament amb la nostra targeta en una pàgina web fraudulenta, és a dir, una pàgina web que té l’aparença de la web original però que no ho és, mai no arribem a rebre allò que hem comprat. A més a més, quan volem presentar la reclamació pertinent al comerç, aquest no té constància ni de la nostra comanda ni tampoc del pagament que vam fer.</a:t>
            </a:r>
            <a:endParaRPr lang="ca-ES" sz="1000" baseline="0" noProof="0" dirty="0"/>
          </a:p>
          <a:p>
            <a:pPr algn="just"/>
            <a:endParaRPr lang="es-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Tal com hem comentat, per evitar de caure en la trampa de les pàgines web fraudulentes és important fer algunes comprovacions abans de comprar per Internet amb la nostra targeta bancària:</a:t>
            </a:r>
            <a:endParaRPr lang="es-ES" sz="1200" kern="1200" dirty="0">
              <a:solidFill>
                <a:schemeClr val="tx1"/>
              </a:solidFill>
              <a:latin typeface="+mn-lt"/>
              <a:ea typeface="+mn-ea"/>
              <a:cs typeface="+mn-cs"/>
            </a:endParaRPr>
          </a:p>
          <a:p>
            <a:pPr algn="just"/>
            <a:endParaRPr lang="ca-ES" sz="1000" baseline="0" noProof="0" dirty="0"/>
          </a:p>
          <a:p>
            <a:r>
              <a:rPr lang="ca-ES" sz="1200" kern="1200" dirty="0">
                <a:solidFill>
                  <a:schemeClr val="tx1"/>
                </a:solidFill>
                <a:latin typeface="+mn-lt"/>
                <a:ea typeface="+mn-ea"/>
                <a:cs typeface="+mn-cs"/>
              </a:rPr>
              <a:t>1) Encara que hàgim comprovat l’adreça de la pàgina web i aquesta ens sembli segura, sempre és convenient revisar la </a:t>
            </a:r>
            <a:r>
              <a:rPr lang="ca-ES" sz="1200" b="1" kern="1200" dirty="0">
                <a:solidFill>
                  <a:schemeClr val="tx1"/>
                </a:solidFill>
                <a:latin typeface="+mn-lt"/>
                <a:ea typeface="+mn-ea"/>
                <a:cs typeface="+mn-cs"/>
              </a:rPr>
              <a:t>informació legal de la web</a:t>
            </a:r>
            <a:r>
              <a:rPr lang="ca-ES" sz="1200" kern="1200" dirty="0">
                <a:solidFill>
                  <a:schemeClr val="tx1"/>
                </a:solidFill>
                <a:latin typeface="+mn-lt"/>
                <a:ea typeface="+mn-ea"/>
                <a:cs typeface="+mn-cs"/>
              </a:rPr>
              <a:t>: les pàgines fraudulentes no solen especificar les condicions ni ofereixen informació clara en aquest sentit. </a:t>
            </a:r>
            <a:endParaRPr lang="es-ES" sz="1200" kern="1200" dirty="0">
              <a:solidFill>
                <a:schemeClr val="tx1"/>
              </a:solidFill>
              <a:latin typeface="+mn-lt"/>
              <a:ea typeface="+mn-ea"/>
              <a:cs typeface="+mn-cs"/>
            </a:endParaRPr>
          </a:p>
          <a:p>
            <a:r>
              <a:rPr lang="ca-ES" sz="1200" kern="1200" dirty="0">
                <a:solidFill>
                  <a:schemeClr val="tx1"/>
                </a:solidFill>
                <a:latin typeface="+mn-lt"/>
                <a:ea typeface="+mn-ea"/>
                <a:cs typeface="+mn-cs"/>
              </a:rPr>
              <a:t>2) També és recomanable comprovar sempre la </a:t>
            </a:r>
            <a:r>
              <a:rPr lang="ca-ES" sz="1200" b="1" kern="1200" dirty="0">
                <a:solidFill>
                  <a:schemeClr val="tx1"/>
                </a:solidFill>
                <a:latin typeface="+mn-lt"/>
                <a:ea typeface="+mn-ea"/>
                <a:cs typeface="+mn-cs"/>
              </a:rPr>
              <a:t>política de devolucions del comerç </a:t>
            </a:r>
            <a:r>
              <a:rPr lang="ca-ES" sz="1200" kern="1200" dirty="0">
                <a:solidFill>
                  <a:schemeClr val="tx1"/>
                </a:solidFill>
                <a:latin typeface="+mn-lt"/>
                <a:ea typeface="+mn-ea"/>
                <a:cs typeface="+mn-cs"/>
              </a:rPr>
              <a:t>i saber com podem contactar-hi en cas de controvèrsies. </a:t>
            </a:r>
            <a:endParaRPr lang="es-ES" sz="1200" kern="1200" dirty="0">
              <a:solidFill>
                <a:schemeClr val="tx1"/>
              </a:solidFill>
              <a:latin typeface="+mn-lt"/>
              <a:ea typeface="+mn-ea"/>
              <a:cs typeface="+mn-cs"/>
            </a:endParaRPr>
          </a:p>
          <a:p>
            <a:pPr algn="just"/>
            <a:endParaRPr lang="ca-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Finalment, convé recordar que des del Banc d’Espanya ens aconsellen </a:t>
            </a:r>
            <a:r>
              <a:rPr lang="ca-ES" sz="1200" b="1" kern="1200" dirty="0">
                <a:solidFill>
                  <a:schemeClr val="tx1"/>
                </a:solidFill>
                <a:latin typeface="+mn-lt"/>
                <a:ea typeface="+mn-ea"/>
                <a:cs typeface="+mn-cs"/>
              </a:rPr>
              <a:t>fer servir com a mínim tres de les següents mesures de seguretat </a:t>
            </a:r>
            <a:r>
              <a:rPr lang="ca-ES" sz="1200" kern="1200" dirty="0">
                <a:solidFill>
                  <a:schemeClr val="tx1"/>
                </a:solidFill>
                <a:latin typeface="+mn-lt"/>
                <a:ea typeface="+mn-ea"/>
                <a:cs typeface="+mn-cs"/>
              </a:rPr>
              <a:t>quan comprem per Internet amb la nostra targeta bancària: clau, signatura, targeta de coordenades, SMS, contrasenya, </a:t>
            </a:r>
            <a:r>
              <a:rPr lang="ca-ES" sz="1200" i="1" kern="1200" dirty="0">
                <a:solidFill>
                  <a:schemeClr val="tx1"/>
                </a:solidFill>
                <a:latin typeface="+mn-lt"/>
                <a:ea typeface="+mn-ea"/>
                <a:cs typeface="+mn-cs"/>
              </a:rPr>
              <a:t>token</a:t>
            </a:r>
            <a:r>
              <a:rPr lang="ca-ES" sz="1200" kern="1200" dirty="0">
                <a:solidFill>
                  <a:schemeClr val="tx1"/>
                </a:solidFill>
                <a:latin typeface="+mn-lt"/>
                <a:ea typeface="+mn-ea"/>
                <a:cs typeface="+mn-cs"/>
              </a:rPr>
              <a:t> o empremta dactilar. I sobretot, recordem que no hem de donar mai les dades clau (CVV, data de caducitat, etc.) de la nostra targeta bancària per fer un pagament de forma telemàtica, excepte que es tracti de llocs web de confiança. </a:t>
            </a:r>
            <a:endParaRPr lang="es-ES" sz="1200" kern="1200" dirty="0">
              <a:solidFill>
                <a:schemeClr val="tx1"/>
              </a:solidFill>
              <a:latin typeface="+mn-lt"/>
              <a:ea typeface="+mn-ea"/>
              <a:cs typeface="+mn-cs"/>
            </a:endParaRPr>
          </a:p>
          <a:p>
            <a:pPr algn="just"/>
            <a:endParaRPr lang="ca-ES" sz="1000" baseline="0" noProof="0" dirty="0"/>
          </a:p>
          <a:p>
            <a:pPr algn="just"/>
            <a:endParaRPr lang="es-ES" sz="110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26</a:t>
            </a:fld>
            <a:endParaRPr lang="ca-ES" dirty="0"/>
          </a:p>
        </p:txBody>
      </p:sp>
    </p:spTree>
    <p:extLst>
      <p:ext uri="{BB962C8B-B14F-4D97-AF65-F5344CB8AC3E}">
        <p14:creationId xmlns:p14="http://schemas.microsoft.com/office/powerpoint/2010/main" val="4126745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Tal com hem comentat, avui en dia es pot comprar tot tipus de béns i serveis a través d’Internet: per exemple, podem </a:t>
            </a:r>
            <a:r>
              <a:rPr lang="ca-ES" sz="1200" b="1" kern="1200" dirty="0">
                <a:solidFill>
                  <a:schemeClr val="tx1"/>
                </a:solidFill>
                <a:latin typeface="+mn-lt"/>
                <a:ea typeface="+mn-ea"/>
                <a:cs typeface="+mn-cs"/>
              </a:rPr>
              <a:t>contractar productes financers </a:t>
            </a:r>
            <a:r>
              <a:rPr lang="ca-ES" sz="1200" kern="1200" dirty="0">
                <a:solidFill>
                  <a:schemeClr val="tx1"/>
                </a:solidFill>
                <a:latin typeface="+mn-lt"/>
                <a:ea typeface="+mn-ea"/>
                <a:cs typeface="+mn-cs"/>
              </a:rPr>
              <a:t>sense passar per una oficina bancària, </a:t>
            </a:r>
            <a:r>
              <a:rPr lang="ca-ES" sz="1200" b="1" kern="1200" dirty="0">
                <a:solidFill>
                  <a:schemeClr val="tx1"/>
                </a:solidFill>
                <a:latin typeface="+mn-lt"/>
                <a:ea typeface="+mn-ea"/>
                <a:cs typeface="+mn-cs"/>
              </a:rPr>
              <a:t>comprar els bitllets d’avió </a:t>
            </a:r>
            <a:r>
              <a:rPr lang="ca-ES" sz="1200" kern="1200" dirty="0">
                <a:solidFill>
                  <a:schemeClr val="tx1"/>
                </a:solidFill>
                <a:latin typeface="+mn-lt"/>
                <a:ea typeface="+mn-ea"/>
                <a:cs typeface="+mn-cs"/>
              </a:rPr>
              <a:t>per a les nostres vacances, </a:t>
            </a:r>
            <a:r>
              <a:rPr lang="ca-ES" sz="1200" b="1" kern="1200" dirty="0">
                <a:solidFill>
                  <a:schemeClr val="tx1"/>
                </a:solidFill>
                <a:latin typeface="+mn-lt"/>
                <a:ea typeface="+mn-ea"/>
                <a:cs typeface="+mn-cs"/>
              </a:rPr>
              <a:t>canviar la tarifa de la companyia telefònica </a:t>
            </a:r>
            <a:r>
              <a:rPr lang="ca-ES" sz="1200" kern="1200" dirty="0">
                <a:solidFill>
                  <a:schemeClr val="tx1"/>
                </a:solidFill>
                <a:latin typeface="+mn-lt"/>
                <a:ea typeface="+mn-ea"/>
                <a:cs typeface="+mn-cs"/>
              </a:rPr>
              <a:t>amb la qual treballem, etc. I tot això sense sortir de casa. Ara bé, què passa si durant alguna d’aquestes operacions que impliquen facilitar les dades bancàries a un tercer (el número de compte, el número de la targeta bancària, etc.) hem estat víctimes d’un frau, tot i haver seguit les recomanacions de seguretat? Aleshores, podem presentar una reclamació seguint aquests passos: </a:t>
            </a:r>
            <a:endParaRPr lang="es-ES" sz="1200" kern="1200" dirty="0">
              <a:solidFill>
                <a:schemeClr val="tx1"/>
              </a:solidFill>
              <a:latin typeface="+mn-lt"/>
              <a:ea typeface="+mn-ea"/>
              <a:cs typeface="+mn-cs"/>
            </a:endParaRPr>
          </a:p>
          <a:p>
            <a:pPr marL="228600" indent="-228600" algn="just">
              <a:buNone/>
            </a:pPr>
            <a:endParaRPr lang="ca-ES" sz="1000" baseline="0" noProof="0" dirty="0"/>
          </a:p>
          <a:p>
            <a:pPr marL="228600" lvl="0" indent="-228600">
              <a:buFont typeface="+mj-lt"/>
              <a:buAutoNum type="arabicParenR"/>
            </a:pPr>
            <a:r>
              <a:rPr lang="ca-ES" sz="1200" kern="1200" dirty="0">
                <a:solidFill>
                  <a:schemeClr val="tx1"/>
                </a:solidFill>
                <a:latin typeface="+mn-lt"/>
                <a:ea typeface="+mn-ea"/>
                <a:cs typeface="+mn-cs"/>
              </a:rPr>
              <a:t>Guardar tota la informació relacionada amb el frau del qual hem estat víctimes: factures, correus electrònics, pàgines web, justificants de pagament, etc. Ho podem imprimir tot o arxivar-ho al nostre ordinador (en format PDF).</a:t>
            </a:r>
            <a:endParaRPr lang="es-ES" sz="1200" kern="1200" dirty="0">
              <a:solidFill>
                <a:schemeClr val="tx1"/>
              </a:solidFill>
              <a:latin typeface="+mn-lt"/>
              <a:ea typeface="+mn-ea"/>
              <a:cs typeface="+mn-cs"/>
            </a:endParaRPr>
          </a:p>
          <a:p>
            <a:pPr marL="228600" lvl="0" indent="-228600">
              <a:buFont typeface="+mj-lt"/>
              <a:buAutoNum type="arabicParenR"/>
            </a:pPr>
            <a:r>
              <a:rPr lang="ca-ES" sz="1200" kern="1200" dirty="0">
                <a:solidFill>
                  <a:schemeClr val="tx1"/>
                </a:solidFill>
                <a:latin typeface="+mn-lt"/>
                <a:ea typeface="+mn-ea"/>
                <a:cs typeface="+mn-cs"/>
              </a:rPr>
              <a:t>Notificar el fet al responsable de la plataforma mitjançant la qual hem estat víctimes del frau (agència de viatges, companyia telefònica, etc.).</a:t>
            </a:r>
            <a:endParaRPr lang="es-ES" sz="1200" kern="1200" dirty="0">
              <a:solidFill>
                <a:schemeClr val="tx1"/>
              </a:solidFill>
              <a:latin typeface="+mn-lt"/>
              <a:ea typeface="+mn-ea"/>
              <a:cs typeface="+mn-cs"/>
            </a:endParaRPr>
          </a:p>
          <a:p>
            <a:pPr marL="228600" lvl="0" indent="-228600">
              <a:buFont typeface="+mj-lt"/>
              <a:buAutoNum type="arabicParenR"/>
            </a:pPr>
            <a:r>
              <a:rPr lang="ca-ES" sz="1200" kern="1200" dirty="0">
                <a:solidFill>
                  <a:schemeClr val="tx1"/>
                </a:solidFill>
                <a:latin typeface="+mn-lt"/>
                <a:ea typeface="+mn-ea"/>
                <a:cs typeface="+mn-cs"/>
              </a:rPr>
              <a:t>Acudir a l’</a:t>
            </a:r>
            <a:r>
              <a:rPr lang="ca-ES" sz="1200" b="1" kern="1200" dirty="0">
                <a:solidFill>
                  <a:schemeClr val="tx1"/>
                </a:solidFill>
                <a:latin typeface="+mn-lt"/>
                <a:ea typeface="+mn-ea"/>
                <a:cs typeface="+mn-cs"/>
              </a:rPr>
              <a:t>Oficina Municipal d’Atenció al Consumidor (OMIC) </a:t>
            </a:r>
            <a:r>
              <a:rPr lang="ca-ES" sz="1200" kern="1200" dirty="0">
                <a:solidFill>
                  <a:schemeClr val="tx1"/>
                </a:solidFill>
                <a:latin typeface="+mn-lt"/>
                <a:ea typeface="+mn-ea"/>
                <a:cs typeface="+mn-cs"/>
              </a:rPr>
              <a:t>de la nostra localitat, on podran informar-nos de la millor manera d’actuar davant la compra i/o contractació fraudulenta de determinats productes o serveis.</a:t>
            </a:r>
            <a:endParaRPr lang="es-ES" sz="1200" kern="1200" dirty="0">
              <a:solidFill>
                <a:schemeClr val="tx1"/>
              </a:solidFill>
              <a:latin typeface="+mn-lt"/>
              <a:ea typeface="+mn-ea"/>
              <a:cs typeface="+mn-cs"/>
            </a:endParaRPr>
          </a:p>
          <a:p>
            <a:pPr marL="228600" lvl="0" indent="-228600">
              <a:buFont typeface="+mj-lt"/>
              <a:buAutoNum type="arabicParenR"/>
            </a:pPr>
            <a:r>
              <a:rPr lang="ca-ES" sz="1200" kern="1200" dirty="0">
                <a:solidFill>
                  <a:schemeClr val="tx1"/>
                </a:solidFill>
                <a:latin typeface="+mn-lt"/>
                <a:ea typeface="+mn-ea"/>
                <a:cs typeface="+mn-cs"/>
              </a:rPr>
              <a:t>Presentar la denúncia corresponent davant els Cossos de Seguretat de l’Estat. </a:t>
            </a:r>
            <a:endParaRPr lang="es-ES" sz="1200" kern="1200" dirty="0">
              <a:solidFill>
                <a:schemeClr val="tx1"/>
              </a:solidFill>
              <a:latin typeface="+mn-lt"/>
              <a:ea typeface="+mn-ea"/>
              <a:cs typeface="+mn-cs"/>
            </a:endParaRPr>
          </a:p>
          <a:p>
            <a:pPr marL="228600" indent="-228600" algn="just">
              <a:buAutoNum type="arabicParenR"/>
            </a:pPr>
            <a:endParaRPr lang="ca-ES" sz="1000" baseline="0" noProof="0" dirty="0"/>
          </a:p>
          <a:p>
            <a:r>
              <a:rPr lang="ca-ES" sz="1000" kern="1200" dirty="0">
                <a:solidFill>
                  <a:schemeClr val="tx1"/>
                </a:solidFill>
                <a:latin typeface="+mn-lt"/>
                <a:ea typeface="+mn-ea"/>
                <a:cs typeface="+mn-cs"/>
              </a:rPr>
              <a:t>En funció de la tipologia d’operació que hàgim realitzat, també tenim a la nostra disposició diferents organismes als quals podem recórrer per informar de la situació:</a:t>
            </a:r>
            <a:endParaRPr lang="es-ES" sz="1000" kern="1200" dirty="0">
              <a:solidFill>
                <a:schemeClr val="tx1"/>
              </a:solidFill>
              <a:latin typeface="+mn-lt"/>
              <a:ea typeface="+mn-ea"/>
              <a:cs typeface="+mn-cs"/>
            </a:endParaRPr>
          </a:p>
          <a:p>
            <a:pPr marL="171450" indent="-171450" algn="just">
              <a:buFont typeface="Arial" panose="020B0604020202020204" pitchFamily="34" charset="0"/>
              <a:buChar char="•"/>
            </a:pPr>
            <a:r>
              <a:rPr lang="ca-ES" sz="1000" kern="1200" dirty="0">
                <a:solidFill>
                  <a:schemeClr val="tx1"/>
                </a:solidFill>
                <a:latin typeface="+mn-lt"/>
                <a:ea typeface="+mn-ea"/>
                <a:cs typeface="+mn-cs"/>
              </a:rPr>
              <a:t>Per a operacions relacionades amb </a:t>
            </a:r>
            <a:r>
              <a:rPr lang="ca-ES" sz="1000" b="1" kern="1200" dirty="0">
                <a:solidFill>
                  <a:schemeClr val="tx1"/>
                </a:solidFill>
                <a:latin typeface="+mn-lt"/>
                <a:ea typeface="+mn-ea"/>
                <a:cs typeface="+mn-cs"/>
              </a:rPr>
              <a:t>companyies aèries </a:t>
            </a:r>
            <a:r>
              <a:rPr lang="ca-ES" sz="1000" kern="1200" dirty="0">
                <a:solidFill>
                  <a:schemeClr val="tx1"/>
                </a:solidFill>
                <a:latin typeface="+mn-lt"/>
                <a:ea typeface="+mn-ea"/>
                <a:cs typeface="+mn-cs"/>
              </a:rPr>
              <a:t>podem acudir a l’Agència Estatal de Seguretat Aèria (AESA); per a operacions relacionades amb </a:t>
            </a:r>
            <a:r>
              <a:rPr lang="ca-ES" sz="1000" b="1" kern="1200" dirty="0">
                <a:solidFill>
                  <a:schemeClr val="tx1"/>
                </a:solidFill>
                <a:latin typeface="+mn-lt"/>
                <a:ea typeface="+mn-ea"/>
                <a:cs typeface="+mn-cs"/>
              </a:rPr>
              <a:t>companyies telefòniques </a:t>
            </a:r>
            <a:r>
              <a:rPr lang="ca-ES" sz="1000" kern="1200" dirty="0">
                <a:solidFill>
                  <a:schemeClr val="tx1"/>
                </a:solidFill>
                <a:latin typeface="+mn-lt"/>
                <a:ea typeface="+mn-ea"/>
                <a:cs typeface="+mn-cs"/>
              </a:rPr>
              <a:t>podem acudir a l’Oficina d’Atenció a l’Usuari de Telecomunicacions; per a operacions relacionades amb </a:t>
            </a:r>
            <a:r>
              <a:rPr lang="ca-ES" sz="1000" b="1" kern="1200" dirty="0">
                <a:solidFill>
                  <a:schemeClr val="tx1"/>
                </a:solidFill>
                <a:latin typeface="+mn-lt"/>
                <a:ea typeface="+mn-ea"/>
                <a:cs typeface="+mn-cs"/>
              </a:rPr>
              <a:t>entitats financeres </a:t>
            </a:r>
            <a:r>
              <a:rPr lang="ca-ES" sz="1000" kern="1200" dirty="0">
                <a:solidFill>
                  <a:schemeClr val="tx1"/>
                </a:solidFill>
                <a:latin typeface="+mn-lt"/>
                <a:ea typeface="+mn-ea"/>
                <a:cs typeface="+mn-cs"/>
              </a:rPr>
              <a:t>podem acudir al Banc d’Espanya i/o per a operacions relacionades amb </a:t>
            </a:r>
            <a:r>
              <a:rPr lang="ca-ES" sz="1000" b="1" kern="1200" dirty="0">
                <a:solidFill>
                  <a:schemeClr val="tx1"/>
                </a:solidFill>
                <a:latin typeface="+mn-lt"/>
                <a:ea typeface="+mn-ea"/>
                <a:cs typeface="+mn-cs"/>
              </a:rPr>
              <a:t>companyies asseguradores </a:t>
            </a:r>
            <a:r>
              <a:rPr lang="ca-ES" sz="1000" kern="1200" dirty="0">
                <a:solidFill>
                  <a:schemeClr val="tx1"/>
                </a:solidFill>
                <a:latin typeface="+mn-lt"/>
                <a:ea typeface="+mn-ea"/>
                <a:cs typeface="+mn-cs"/>
              </a:rPr>
              <a:t>podem acudir a la Direcció General d’Assegurances i Fons de Pensions.</a:t>
            </a:r>
            <a:endParaRPr lang="ca-ES" sz="1000" baseline="0" noProof="0" dirty="0"/>
          </a:p>
          <a:p>
            <a:pPr marL="171450" indent="-171450" algn="just">
              <a:buFont typeface="Arial" panose="020B0604020202020204" pitchFamily="34" charset="0"/>
              <a:buChar char="•"/>
            </a:pPr>
            <a:endParaRPr lang="ca-ES" sz="1000" baseline="0" noProof="0" dirty="0"/>
          </a:p>
          <a:p>
            <a:pPr marL="0" indent="0" algn="just">
              <a:buFont typeface="Arial" panose="020B0604020202020204" pitchFamily="34" charset="0"/>
              <a:buNone/>
            </a:pPr>
            <a:endParaRPr lang="es-ES" sz="1000" baseline="0" noProof="0" dirty="0"/>
          </a:p>
          <a:p>
            <a:pPr marL="0" indent="0" algn="just">
              <a:buFont typeface="Arial" panose="020B0604020202020204" pitchFamily="34" charset="0"/>
              <a:buNone/>
            </a:pPr>
            <a:endParaRPr lang="ca-ES" sz="1000" baseline="0" noProof="0" dirty="0"/>
          </a:p>
          <a:p>
            <a:pPr marL="171450" indent="-171450" algn="just">
              <a:buFont typeface="Arial" panose="020B0604020202020204" pitchFamily="34" charset="0"/>
              <a:buChar char="•"/>
            </a:pPr>
            <a:endParaRPr lang="ca-ES" sz="1000" baseline="0" noProof="0" dirty="0"/>
          </a:p>
          <a:p>
            <a:pPr algn="just"/>
            <a:endParaRPr lang="ca-ES" sz="1000" baseline="0" noProof="0" dirty="0"/>
          </a:p>
          <a:p>
            <a:pPr algn="just"/>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27</a:t>
            </a:fld>
            <a:endParaRPr lang="ca-ES" dirty="0"/>
          </a:p>
        </p:txBody>
      </p:sp>
    </p:spTree>
    <p:extLst>
      <p:ext uri="{BB962C8B-B14F-4D97-AF65-F5344CB8AC3E}">
        <p14:creationId xmlns:p14="http://schemas.microsoft.com/office/powerpoint/2010/main" val="3958606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lvl="0" indent="0" algn="l" defTabSz="571363"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En relació amb la seguretat de les nostres operacions financeres, tot i que en aquest cas no sigui per Internet, convé recordar els consells bàsics a l’hora d’utilitzar els caixers automàtics. Encara que ens puguin semblar obvis, és important recordar-los, ja que es continuen produint incidències. </a:t>
            </a:r>
            <a:endParaRPr lang="es-ES" sz="1200" kern="1200" dirty="0">
              <a:solidFill>
                <a:schemeClr val="tx1"/>
              </a:solidFill>
              <a:latin typeface="+mn-lt"/>
              <a:ea typeface="+mn-ea"/>
              <a:cs typeface="+mn-cs"/>
            </a:endParaRPr>
          </a:p>
          <a:p>
            <a:pPr marL="0" marR="0" indent="0" algn="l" defTabSz="571363" rtl="0" eaLnBrk="1" fontAlgn="auto" latinLnBrk="0" hangingPunct="1">
              <a:lnSpc>
                <a:spcPct val="100000"/>
              </a:lnSpc>
              <a:spcBef>
                <a:spcPts val="0"/>
              </a:spcBef>
              <a:spcAft>
                <a:spcPts val="0"/>
              </a:spcAft>
              <a:buClrTx/>
              <a:buSzTx/>
              <a:buFontTx/>
              <a:buNone/>
              <a:tabLst/>
              <a:defRPr/>
            </a:pPr>
            <a:endParaRPr lang="ca-ES" altLang="es-ES" sz="1000" b="0" u="none" noProof="0" dirty="0"/>
          </a:p>
          <a:p>
            <a:pPr marL="0" marR="0" lvl="0" indent="0" algn="l" defTabSz="571363" rtl="0" eaLnBrk="1" fontAlgn="auto" latinLnBrk="0" hangingPunct="1">
              <a:lnSpc>
                <a:spcPct val="100000"/>
              </a:lnSpc>
              <a:spcBef>
                <a:spcPts val="0"/>
              </a:spcBef>
              <a:spcAft>
                <a:spcPts val="0"/>
              </a:spcAft>
              <a:buClrTx/>
              <a:buSzTx/>
              <a:buFontTx/>
              <a:buNone/>
              <a:tabLst/>
              <a:defRPr/>
            </a:pPr>
            <a:r>
              <a:rPr lang="ca-ES" sz="1200" b="1" kern="1200" dirty="0">
                <a:solidFill>
                  <a:schemeClr val="tx1"/>
                </a:solidFill>
                <a:latin typeface="+mn-lt"/>
                <a:ea typeface="+mn-ea"/>
                <a:cs typeface="+mn-cs"/>
              </a:rPr>
              <a:t>1- Atenció a les cues. </a:t>
            </a:r>
            <a:r>
              <a:rPr lang="ca-ES" sz="1200" kern="1200" dirty="0">
                <a:solidFill>
                  <a:schemeClr val="tx1"/>
                </a:solidFill>
                <a:latin typeface="+mn-lt"/>
                <a:ea typeface="+mn-ea"/>
                <a:cs typeface="+mn-cs"/>
              </a:rPr>
              <a:t>Senzillament, es tracta de mirar si darrere nostre tenim altres persones fent cua. Si es així haurem de vigilar que es trobin a una distància prudencial. Si veiem que algú és molt a prop, podem demanar-li que s’allunyi o, senzillament, optar per cancel·lar l’operació i fer-la en un altre moment.</a:t>
            </a:r>
            <a:endParaRPr lang="es-ES" sz="1200" kern="1200" dirty="0">
              <a:solidFill>
                <a:schemeClr val="tx1"/>
              </a:solidFill>
              <a:latin typeface="+mn-lt"/>
              <a:ea typeface="+mn-ea"/>
              <a:cs typeface="+mn-cs"/>
            </a:endParaRPr>
          </a:p>
          <a:p>
            <a:pPr marL="0" marR="0" indent="0" algn="l" defTabSz="571363" rtl="0" eaLnBrk="1" fontAlgn="auto" latinLnBrk="0" hangingPunct="1">
              <a:lnSpc>
                <a:spcPct val="100000"/>
              </a:lnSpc>
              <a:spcBef>
                <a:spcPts val="0"/>
              </a:spcBef>
              <a:spcAft>
                <a:spcPts val="0"/>
              </a:spcAft>
              <a:buClrTx/>
              <a:buSzTx/>
              <a:buFontTx/>
              <a:buNone/>
              <a:tabLst/>
              <a:defRPr/>
            </a:pPr>
            <a:endParaRPr lang="ca-ES" altLang="es-ES" sz="1000" b="0" u="none" noProof="0" dirty="0"/>
          </a:p>
          <a:p>
            <a:pPr marL="0" marR="0" lvl="0" indent="0" algn="l" defTabSz="571363" rtl="0" eaLnBrk="1" fontAlgn="auto" latinLnBrk="0" hangingPunct="1">
              <a:lnSpc>
                <a:spcPct val="100000"/>
              </a:lnSpc>
              <a:spcBef>
                <a:spcPts val="0"/>
              </a:spcBef>
              <a:spcAft>
                <a:spcPts val="0"/>
              </a:spcAft>
              <a:buClrTx/>
              <a:buSzTx/>
              <a:buFontTx/>
              <a:buNone/>
              <a:tabLst/>
              <a:defRPr/>
            </a:pPr>
            <a:r>
              <a:rPr lang="ca-ES" sz="1200" b="1" kern="1200" dirty="0">
                <a:solidFill>
                  <a:schemeClr val="tx1"/>
                </a:solidFill>
                <a:latin typeface="+mn-lt"/>
                <a:ea typeface="+mn-ea"/>
                <a:cs typeface="+mn-cs"/>
              </a:rPr>
              <a:t>2- Protegim el PIN. </a:t>
            </a:r>
            <a:r>
              <a:rPr lang="ca-ES" sz="1200" kern="1200" dirty="0">
                <a:solidFill>
                  <a:schemeClr val="tx1"/>
                </a:solidFill>
                <a:latin typeface="+mn-lt"/>
                <a:ea typeface="+mn-ea"/>
                <a:cs typeface="+mn-cs"/>
              </a:rPr>
              <a:t>És important agafar l’hàbit de teclejar sempre el número secret tapant-lo amb l'altra mà per tal  que ningú no pugui veure les tecles, ni tan sols hauria de ser visible el moviment dels nostres dits. Fem-ho sempre, no solament quan tinguem persones a prop. També és més aconsellable utilitzar caixers d’interior i tancar la porta que no pas fer servir caixers d’exterior. Si és possible, convé fer els reintegraments mentre l’oficina està operativa.</a:t>
            </a:r>
            <a:endParaRPr lang="es-ES" sz="1200" kern="1200" dirty="0">
              <a:solidFill>
                <a:schemeClr val="tx1"/>
              </a:solidFill>
              <a:latin typeface="+mn-lt"/>
              <a:ea typeface="+mn-ea"/>
              <a:cs typeface="+mn-cs"/>
            </a:endParaRPr>
          </a:p>
          <a:p>
            <a:pPr marL="0" marR="0" indent="0" algn="l" defTabSz="571363" rtl="0" eaLnBrk="1" fontAlgn="auto" latinLnBrk="0" hangingPunct="1">
              <a:lnSpc>
                <a:spcPct val="100000"/>
              </a:lnSpc>
              <a:spcBef>
                <a:spcPts val="0"/>
              </a:spcBef>
              <a:spcAft>
                <a:spcPts val="0"/>
              </a:spcAft>
              <a:buClrTx/>
              <a:buSzTx/>
              <a:buFontTx/>
              <a:buNone/>
              <a:tabLst/>
              <a:defRPr/>
            </a:pPr>
            <a:endParaRPr lang="ca-ES" altLang="es-ES" sz="1000" b="0" u="none" noProof="0" dirty="0"/>
          </a:p>
          <a:p>
            <a:pPr marL="0" marR="0" lvl="0" indent="0" algn="l" defTabSz="571363" rtl="0" eaLnBrk="1" fontAlgn="auto" latinLnBrk="0" hangingPunct="1">
              <a:lnSpc>
                <a:spcPct val="100000"/>
              </a:lnSpc>
              <a:spcBef>
                <a:spcPts val="0"/>
              </a:spcBef>
              <a:spcAft>
                <a:spcPts val="0"/>
              </a:spcAft>
              <a:buClrTx/>
              <a:buSzTx/>
              <a:buFontTx/>
              <a:buNone/>
              <a:tabLst/>
              <a:defRPr/>
            </a:pPr>
            <a:r>
              <a:rPr lang="ca-ES" sz="1200" b="1" kern="1200" dirty="0">
                <a:solidFill>
                  <a:schemeClr val="tx1"/>
                </a:solidFill>
                <a:latin typeface="+mn-lt"/>
                <a:ea typeface="+mn-ea"/>
                <a:cs typeface="+mn-cs"/>
              </a:rPr>
              <a:t>3- Caixers manipulats. </a:t>
            </a:r>
            <a:r>
              <a:rPr lang="ca-ES" sz="1200" kern="1200" dirty="0">
                <a:solidFill>
                  <a:schemeClr val="tx1"/>
                </a:solidFill>
                <a:latin typeface="+mn-lt"/>
                <a:ea typeface="+mn-ea"/>
                <a:cs typeface="+mn-cs"/>
              </a:rPr>
              <a:t>Cal observar externament el caixer per comprovar que tingui l’aspecte habitual. Aquestes són les principals manipulacions que es duen a terme als caixers: substituir el teclat original per un altre que desa el nostre pin; alterar el lloc on posem la targeta per tal que no ens la torni i després la puguin agafar els lladres; alterar la sortida de bitllets per tal que quedin enganxats i els lladres els agafin quan nosaltres marxem perquè pensem que el caixer s’ha espatllat. És important que, si tenim el més mínim dubte, no fem l’operació i que en cas d’anomalia contactem amb el número d’atenció 24 h dels caixers automàtics per tal que ens confirmin què ha passat i si podem marxar. Si no recuperem la targeta cal que contactem amb el servei d’atenció 24 h i la donem de baixa abans de marxar del caixer.</a:t>
            </a:r>
            <a:endParaRPr lang="es-ES" sz="1200" kern="1200" dirty="0">
              <a:solidFill>
                <a:schemeClr val="tx1"/>
              </a:solidFill>
              <a:latin typeface="+mn-lt"/>
              <a:ea typeface="+mn-ea"/>
              <a:cs typeface="+mn-cs"/>
            </a:endParaRPr>
          </a:p>
          <a:p>
            <a:pPr marL="0" marR="0" indent="0" algn="l" defTabSz="571363" rtl="0" eaLnBrk="1" fontAlgn="auto" latinLnBrk="0" hangingPunct="1">
              <a:lnSpc>
                <a:spcPct val="100000"/>
              </a:lnSpc>
              <a:spcBef>
                <a:spcPts val="0"/>
              </a:spcBef>
              <a:spcAft>
                <a:spcPts val="0"/>
              </a:spcAft>
              <a:buClrTx/>
              <a:buSzTx/>
              <a:buFontTx/>
              <a:buNone/>
              <a:tabLst/>
              <a:defRPr/>
            </a:pPr>
            <a:endParaRPr lang="ca-ES" altLang="es-ES" sz="1000" b="0" u="none" noProof="0" dirty="0"/>
          </a:p>
          <a:p>
            <a:pPr marL="0" marR="0" lvl="0" indent="0" algn="l" defTabSz="571363" rtl="0" eaLnBrk="1" fontAlgn="auto" latinLnBrk="0" hangingPunct="1">
              <a:lnSpc>
                <a:spcPct val="100000"/>
              </a:lnSpc>
              <a:spcBef>
                <a:spcPts val="0"/>
              </a:spcBef>
              <a:spcAft>
                <a:spcPts val="0"/>
              </a:spcAft>
              <a:buClrTx/>
              <a:buSzTx/>
              <a:buFontTx/>
              <a:buNone/>
              <a:tabLst/>
              <a:defRPr/>
            </a:pPr>
            <a:r>
              <a:rPr lang="ca-ES" sz="1200" b="1" kern="1200" dirty="0">
                <a:solidFill>
                  <a:schemeClr val="tx1"/>
                </a:solidFill>
                <a:latin typeface="+mn-lt"/>
                <a:ea typeface="+mn-ea"/>
                <a:cs typeface="+mn-cs"/>
              </a:rPr>
              <a:t>4- Et puc ajudar; no gràcies. </a:t>
            </a:r>
            <a:r>
              <a:rPr lang="ca-ES" sz="1200" kern="1200" dirty="0">
                <a:solidFill>
                  <a:schemeClr val="tx1"/>
                </a:solidFill>
                <a:latin typeface="+mn-lt"/>
                <a:ea typeface="+mn-ea"/>
                <a:cs typeface="+mn-cs"/>
              </a:rPr>
              <a:t>Avui en dia tothom sap com funciona un caixer automàtic. De vegades passa que algú ens ofereix ajuda precisament perquè l’operació no ha acabat bé (a causa de la manipulació del caixer) i el que pretén aquesta persona és quedar-se la nostra targeta i descobrir el PIN. Per tant, no hem d’acceptar cap ajuda. Si no ho veiem clar, val més cancel·lar l’operació i si no recuperem la targeta, caldrà donar-la de baixa. Si no som autosuficients a l’hora de fer servir els caixer, val més que hi anem en horari d’oficina i demanem ajuda al personal que hi treballa.</a:t>
            </a:r>
            <a:endParaRPr lang="es-ES" sz="1200" kern="1200" dirty="0">
              <a:solidFill>
                <a:schemeClr val="tx1"/>
              </a:solidFill>
              <a:latin typeface="+mn-lt"/>
              <a:ea typeface="+mn-ea"/>
              <a:cs typeface="+mn-cs"/>
            </a:endParaRPr>
          </a:p>
          <a:p>
            <a:pPr marL="0" marR="0" indent="0" algn="l" defTabSz="571363" rtl="0" eaLnBrk="1" fontAlgn="auto" latinLnBrk="0" hangingPunct="1">
              <a:lnSpc>
                <a:spcPct val="100000"/>
              </a:lnSpc>
              <a:spcBef>
                <a:spcPts val="0"/>
              </a:spcBef>
              <a:spcAft>
                <a:spcPts val="0"/>
              </a:spcAft>
              <a:buClrTx/>
              <a:buSzTx/>
              <a:buFontTx/>
              <a:buNone/>
              <a:tabLst/>
              <a:defRPr/>
            </a:pPr>
            <a:endParaRPr lang="ca-ES" altLang="es-ES" sz="1000" b="0" u="none" noProof="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A1779-D1FC-4193-883D-B84C1D8C432D}" type="slidenum">
              <a:rPr kumimoji="0" lang="ca-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a-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465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Podem dedicar els darrers minuts de la sessió a aclarir els dubtes que hagin sorgit entre els participants sobre tot el que s’ha exposat al llarg de la xerrada. També és útil fer un breu repàs de totes les recomanacions de seguretat que hem donat durant la sessió. Per fer-ho, disposem del </a:t>
            </a:r>
            <a:r>
              <a:rPr lang="ca-ES" sz="1200" b="1" kern="1200" dirty="0">
                <a:solidFill>
                  <a:schemeClr val="tx1"/>
                </a:solidFill>
                <a:latin typeface="+mn-lt"/>
                <a:ea typeface="+mn-ea"/>
                <a:cs typeface="+mn-cs"/>
              </a:rPr>
              <a:t>fullet informatiu </a:t>
            </a:r>
            <a:r>
              <a:rPr lang="ca-ES" sz="1200" kern="1200" dirty="0">
                <a:solidFill>
                  <a:schemeClr val="tx1"/>
                </a:solidFill>
                <a:latin typeface="+mn-lt"/>
                <a:ea typeface="+mn-ea"/>
                <a:cs typeface="+mn-cs"/>
              </a:rPr>
              <a:t>que s’entrega a tots els participants i en què es recullen els principals consells de seguretat que s’han explicat, per tal que els puguin aplicar des d’aquell mateix moment. </a:t>
            </a:r>
            <a:endParaRPr lang="es-ES" sz="1200" kern="1200" dirty="0">
              <a:solidFill>
                <a:schemeClr val="tx1"/>
              </a:solidFill>
              <a:latin typeface="+mn-lt"/>
              <a:ea typeface="+mn-ea"/>
              <a:cs typeface="+mn-cs"/>
            </a:endParaRPr>
          </a:p>
          <a:p>
            <a:endParaRPr lang="ca-ES" sz="1100" baseline="0" noProof="0" dirty="0"/>
          </a:p>
          <a:p>
            <a:endParaRPr lang="ca-ES" sz="1100" baseline="0" noProof="0" dirty="0"/>
          </a:p>
          <a:p>
            <a:r>
              <a:rPr lang="ca-ES" sz="1100" u="sng" baseline="0" noProof="0" dirty="0"/>
              <a:t>Per saber-ne més:</a:t>
            </a:r>
          </a:p>
          <a:p>
            <a:endParaRPr lang="es-ES" sz="1100" b="0" i="0" u="none" strike="noStrike" kern="1200" dirty="0">
              <a:solidFill>
                <a:schemeClr val="tx1"/>
              </a:solidFill>
              <a:effectLst/>
              <a:latin typeface="+mn-lt"/>
              <a:ea typeface="+mn-ea"/>
              <a:cs typeface="+mn-cs"/>
              <a:hlinkClick r:id="rId3"/>
            </a:endParaRPr>
          </a:p>
          <a:p>
            <a:r>
              <a:rPr lang="es-ES" sz="1100" b="0" i="0" u="none" strike="noStrike" kern="1200" dirty="0">
                <a:solidFill>
                  <a:schemeClr val="tx1"/>
                </a:solidFill>
                <a:effectLst/>
                <a:latin typeface="+mn-lt"/>
                <a:ea typeface="+mn-ea"/>
                <a:cs typeface="+mn-cs"/>
                <a:hlinkClick r:id="rId3"/>
              </a:rPr>
              <a:t>INSTITUTO NACIONAL DE CIBERSEGURIDAD- INCIBE</a:t>
            </a:r>
            <a:endParaRPr lang="es-ES" sz="1100" b="0" i="0" kern="1200" dirty="0">
              <a:solidFill>
                <a:schemeClr val="tx1"/>
              </a:solidFill>
              <a:effectLst/>
              <a:latin typeface="+mn-lt"/>
              <a:ea typeface="+mn-ea"/>
              <a:cs typeface="+mn-cs"/>
            </a:endParaRPr>
          </a:p>
          <a:p>
            <a:r>
              <a:rPr lang="es-ES" sz="1100" b="0" i="0" u="none" strike="noStrike" kern="1200" dirty="0">
                <a:solidFill>
                  <a:schemeClr val="tx1"/>
                </a:solidFill>
                <a:effectLst/>
                <a:latin typeface="+mn-lt"/>
                <a:ea typeface="+mn-ea"/>
                <a:cs typeface="+mn-cs"/>
                <a:hlinkClick r:id="rId4"/>
              </a:rPr>
              <a:t>Centre de Seguretat de la Informació de Catalunya - CESICAT</a:t>
            </a:r>
            <a:endParaRPr lang="es-ES" sz="1100" b="0" i="0" kern="1200" dirty="0">
              <a:solidFill>
                <a:schemeClr val="tx1"/>
              </a:solidFill>
              <a:effectLst/>
              <a:latin typeface="+mn-lt"/>
              <a:ea typeface="+mn-ea"/>
              <a:cs typeface="+mn-cs"/>
            </a:endParaRPr>
          </a:p>
          <a:p>
            <a:r>
              <a:rPr lang="es-ES" sz="1100" b="0" i="0" u="none" strike="noStrike" kern="1200" dirty="0">
                <a:solidFill>
                  <a:schemeClr val="tx1"/>
                </a:solidFill>
                <a:effectLst/>
                <a:latin typeface="+mn-lt"/>
                <a:ea typeface="+mn-ea"/>
                <a:cs typeface="+mn-cs"/>
                <a:hlinkClick r:id="rId5"/>
              </a:rPr>
              <a:t>Agencia Española de Protección de Datos</a:t>
            </a:r>
            <a:endParaRPr lang="es-ES" sz="1100" b="0" i="0" kern="1200" dirty="0">
              <a:solidFill>
                <a:schemeClr val="tx1"/>
              </a:solidFill>
              <a:effectLst/>
              <a:latin typeface="+mn-lt"/>
              <a:ea typeface="+mn-ea"/>
              <a:cs typeface="+mn-cs"/>
            </a:endParaRPr>
          </a:p>
          <a:p>
            <a:r>
              <a:rPr lang="es-ES" sz="1100" b="0" i="0" u="none" strike="noStrike" kern="1200" dirty="0">
                <a:solidFill>
                  <a:schemeClr val="tx1"/>
                </a:solidFill>
                <a:effectLst/>
                <a:latin typeface="+mn-lt"/>
                <a:ea typeface="+mn-ea"/>
                <a:cs typeface="+mn-cs"/>
                <a:hlinkClick r:id="rId6"/>
              </a:rPr>
              <a:t>Oficina de Seguridad del Internauta - OSI</a:t>
            </a:r>
            <a:endParaRPr lang="es-ES" sz="1100" b="0" i="0" kern="1200" dirty="0">
              <a:solidFill>
                <a:schemeClr val="tx1"/>
              </a:solidFill>
              <a:effectLst/>
              <a:latin typeface="+mn-lt"/>
              <a:ea typeface="+mn-ea"/>
              <a:cs typeface="+mn-cs"/>
            </a:endParaRPr>
          </a:p>
          <a:p>
            <a:r>
              <a:rPr lang="es-ES" sz="1100" b="0" i="0" u="none" strike="noStrike" kern="1200" dirty="0">
                <a:solidFill>
                  <a:schemeClr val="tx1"/>
                </a:solidFill>
                <a:effectLst/>
                <a:latin typeface="+mn-lt"/>
                <a:ea typeface="+mn-ea"/>
                <a:cs typeface="+mn-cs"/>
                <a:hlinkClick r:id="rId7"/>
              </a:rPr>
              <a:t>SANS Institute</a:t>
            </a:r>
            <a:endParaRPr lang="es-ES" sz="1100" b="0" i="0" kern="1200" dirty="0">
              <a:solidFill>
                <a:schemeClr val="tx1"/>
              </a:solidFill>
              <a:effectLst/>
              <a:latin typeface="+mn-lt"/>
              <a:ea typeface="+mn-ea"/>
              <a:cs typeface="+mn-cs"/>
            </a:endParaRPr>
          </a:p>
          <a:p>
            <a:endParaRPr lang="es-ES" sz="1100" noProof="0" dirty="0"/>
          </a:p>
          <a:p>
            <a:endParaRPr lang="ca-ES" sz="11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31</a:t>
            </a:fld>
            <a:endParaRPr lang="ca-ES" dirty="0"/>
          </a:p>
        </p:txBody>
      </p:sp>
    </p:spTree>
    <p:extLst>
      <p:ext uri="{BB962C8B-B14F-4D97-AF65-F5344CB8AC3E}">
        <p14:creationId xmlns:p14="http://schemas.microsoft.com/office/powerpoint/2010/main" val="2559049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indent="0" algn="just">
              <a:buNone/>
            </a:pPr>
            <a:r>
              <a:rPr lang="ca-ES" sz="1200" kern="1200" dirty="0">
                <a:solidFill>
                  <a:schemeClr val="tx1"/>
                </a:solidFill>
                <a:latin typeface="+mn-lt"/>
                <a:ea typeface="+mn-ea"/>
                <a:cs typeface="+mn-cs"/>
              </a:rPr>
              <a:t>Aquest és un vídeo de tres minuts que, si hi ha temps, podem posar als assistents. Prement sobre la imatge se’ns obrirà un enllaç a la web de Cultura Financera de Caixabank des de la qual el podrem reproduir.</a:t>
            </a:r>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32</a:t>
            </a:fld>
            <a:endParaRPr lang="ca-ES" dirty="0"/>
          </a:p>
        </p:txBody>
      </p:sp>
    </p:spTree>
    <p:extLst>
      <p:ext uri="{BB962C8B-B14F-4D97-AF65-F5344CB8AC3E}">
        <p14:creationId xmlns:p14="http://schemas.microsoft.com/office/powerpoint/2010/main" val="92628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ca-ES" sz="1000" kern="1200" dirty="0">
                <a:solidFill>
                  <a:schemeClr val="tx1"/>
                </a:solidFill>
                <a:latin typeface="+mn-lt"/>
                <a:ea typeface="+mn-ea"/>
                <a:cs typeface="+mn-cs"/>
              </a:rPr>
              <a:t>Qui hauria dit fa només deu anys que, per comprar els regals dels Reis d’Orient per als nostres nets no caldria anar a la botiga, sinó que ho podríem fer còmodament des del sofà de casa en qualsevol hora i dia? O que per treure un bitllet d’avió no seria necessari passar per una agència de viatges? Avui en dia fem transaccions financeres per Internet a través de l’ordinador o amb el telèfon mòbil amb total normalitat. </a:t>
            </a:r>
          </a:p>
          <a:p>
            <a:pPr algn="just"/>
            <a:endParaRPr lang="ca-ES" sz="800" baseline="0" noProof="0" dirty="0"/>
          </a:p>
          <a:p>
            <a:r>
              <a:rPr lang="ca-ES" sz="1000" b="1" kern="1200" dirty="0">
                <a:solidFill>
                  <a:schemeClr val="tx1"/>
                </a:solidFill>
                <a:latin typeface="+mn-lt"/>
                <a:ea typeface="+mn-ea"/>
                <a:cs typeface="+mn-cs"/>
              </a:rPr>
              <a:t>Farem les següents preguntes a l'audiència</a:t>
            </a:r>
            <a:r>
              <a:rPr lang="ca-ES" sz="1000" kern="1200" dirty="0">
                <a:solidFill>
                  <a:schemeClr val="tx1"/>
                </a:solidFill>
                <a:latin typeface="+mn-lt"/>
                <a:ea typeface="+mn-ea"/>
                <a:cs typeface="+mn-cs"/>
              </a:rPr>
              <a:t>:</a:t>
            </a:r>
            <a:endParaRPr lang="es-ES" sz="1000" kern="1200" dirty="0">
              <a:solidFill>
                <a:schemeClr val="tx1"/>
              </a:solidFill>
              <a:latin typeface="+mn-lt"/>
              <a:ea typeface="+mn-ea"/>
              <a:cs typeface="+mn-cs"/>
            </a:endParaRPr>
          </a:p>
          <a:p>
            <a:pPr lvl="0">
              <a:buFont typeface="Arial" pitchFamily="34" charset="0"/>
              <a:buChar char="•"/>
            </a:pPr>
            <a:r>
              <a:rPr lang="ca-ES" sz="1000" kern="1200" dirty="0">
                <a:solidFill>
                  <a:schemeClr val="tx1"/>
                </a:solidFill>
                <a:latin typeface="+mn-lt"/>
                <a:ea typeface="+mn-ea"/>
                <a:cs typeface="+mn-cs"/>
              </a:rPr>
              <a:t> Quants dels presents a la sala tenen un mòbil amb connexió a la xarxa? </a:t>
            </a:r>
            <a:endParaRPr lang="es-ES" sz="1000" kern="1200" dirty="0">
              <a:solidFill>
                <a:schemeClr val="tx1"/>
              </a:solidFill>
              <a:latin typeface="+mn-lt"/>
              <a:ea typeface="+mn-ea"/>
              <a:cs typeface="+mn-cs"/>
            </a:endParaRPr>
          </a:p>
          <a:p>
            <a:pPr lvl="0">
              <a:buFont typeface="Arial" pitchFamily="34" charset="0"/>
              <a:buChar char="•"/>
            </a:pPr>
            <a:r>
              <a:rPr lang="ca-ES" sz="1000" kern="1200" dirty="0">
                <a:solidFill>
                  <a:schemeClr val="tx1"/>
                </a:solidFill>
                <a:latin typeface="+mn-lt"/>
                <a:ea typeface="+mn-ea"/>
                <a:cs typeface="+mn-cs"/>
              </a:rPr>
              <a:t> Quants han fet recentment alguna compra per Internet? </a:t>
            </a:r>
            <a:endParaRPr lang="es-ES" sz="1000" kern="1200" dirty="0">
              <a:solidFill>
                <a:schemeClr val="tx1"/>
              </a:solidFill>
              <a:latin typeface="+mn-lt"/>
              <a:ea typeface="+mn-ea"/>
              <a:cs typeface="+mn-cs"/>
            </a:endParaRPr>
          </a:p>
          <a:p>
            <a:pPr>
              <a:buFont typeface="Arial" pitchFamily="34" charset="0"/>
              <a:buChar char="•"/>
            </a:pPr>
            <a:r>
              <a:rPr lang="ca-ES" sz="1000" kern="1200" dirty="0">
                <a:solidFill>
                  <a:schemeClr val="tx1"/>
                </a:solidFill>
                <a:latin typeface="+mn-lt"/>
                <a:ea typeface="+mn-ea"/>
                <a:cs typeface="+mn-cs"/>
              </a:rPr>
              <a:t> Són usuaris habituals del servei de banca digital de la seva entitat financera? </a:t>
            </a:r>
            <a:endParaRPr lang="ca-ES" sz="800" kern="1200" baseline="0" noProof="0" dirty="0">
              <a:solidFill>
                <a:schemeClr val="tx1"/>
              </a:solidFill>
              <a:latin typeface="+mn-lt"/>
              <a:ea typeface="+mn-ea"/>
              <a:cs typeface="+mn-cs"/>
            </a:endParaRPr>
          </a:p>
          <a:p>
            <a:pPr marL="171450" indent="-171450" algn="just" defTabSz="914400" rtl="0" eaLnBrk="1" latinLnBrk="0" hangingPunct="1">
              <a:buFont typeface="Arial" panose="020B0604020202020204" pitchFamily="34" charset="0"/>
              <a:buChar char="•"/>
            </a:pPr>
            <a:endParaRPr lang="es-ES" sz="800" kern="1200" baseline="0" noProof="0" dirty="0">
              <a:solidFill>
                <a:schemeClr val="tx1"/>
              </a:solidFill>
              <a:latin typeface="+mn-lt"/>
              <a:ea typeface="+mn-ea"/>
              <a:cs typeface="+mn-cs"/>
            </a:endParaRPr>
          </a:p>
          <a:p>
            <a:pPr marL="0" indent="0" algn="just" defTabSz="914400" rtl="0" eaLnBrk="1" latinLnBrk="0" hangingPunct="1">
              <a:buFont typeface="Arial" panose="020B0604020202020204" pitchFamily="34" charset="0"/>
              <a:buNone/>
            </a:pPr>
            <a:r>
              <a:rPr lang="ca-ES" sz="1000" kern="1200" dirty="0">
                <a:solidFill>
                  <a:schemeClr val="tx1"/>
                </a:solidFill>
                <a:latin typeface="+mn-lt"/>
                <a:ea typeface="+mn-ea"/>
                <a:cs typeface="+mn-cs"/>
              </a:rPr>
              <a:t>Segurament, a la primera pregunta la majoria dels assistents hauran respost afirmativament. En canvi, en les altres dues, la resposta variarà molt en funció dels participants a la xerrada i de la seva edat. És probable que els que han contestat negativament argumentin que no en fan ús per </a:t>
            </a:r>
            <a:r>
              <a:rPr lang="ca-ES" sz="1000" b="1" kern="1200" dirty="0">
                <a:solidFill>
                  <a:schemeClr val="tx1"/>
                </a:solidFill>
                <a:latin typeface="+mn-lt"/>
                <a:ea typeface="+mn-ea"/>
                <a:cs typeface="+mn-cs"/>
              </a:rPr>
              <a:t>desconeixement de l’eina o perquè tenen dubtes sobre la seguretat. </a:t>
            </a:r>
            <a:r>
              <a:rPr lang="ca-ES" sz="1000" kern="1200" dirty="0">
                <a:solidFill>
                  <a:schemeClr val="tx1"/>
                </a:solidFill>
                <a:latin typeface="+mn-lt"/>
                <a:ea typeface="+mn-ea"/>
                <a:cs typeface="+mn-cs"/>
              </a:rPr>
              <a:t>Si és per desconeixement podem fer l’observació que tothom que va néixer entre els anys 50 i 70 va créixer sense mòbil i que l’ha après a fer servir ja de gran. Si és per por a la manca de seguretat, els recordarem que precisament d’això tracta aquesta xerrada i que procurarem donar-los consells per tal que l’ús d’Internet sigui el més segur possible, tenint en compte que la seguretat absoluta a la xarxa no existeix (com en qualsevol aspecte de la nostra vida), </a:t>
            </a:r>
            <a:r>
              <a:rPr lang="ca-ES" sz="1000" b="1" kern="1200" dirty="0">
                <a:solidFill>
                  <a:schemeClr val="tx1"/>
                </a:solidFill>
                <a:latin typeface="+mn-lt"/>
                <a:ea typeface="+mn-ea"/>
                <a:cs typeface="+mn-cs"/>
              </a:rPr>
              <a:t>però que podem conèixer quins són els comportaments que ens ajuden a minimitzar els riscos.</a:t>
            </a:r>
            <a:endParaRPr lang="ca-ES" sz="800" b="1"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3</a:t>
            </a:fld>
            <a:endParaRPr lang="ca-ES" dirty="0"/>
          </a:p>
        </p:txBody>
      </p:sp>
    </p:spTree>
    <p:extLst>
      <p:ext uri="{BB962C8B-B14F-4D97-AF65-F5344CB8AC3E}">
        <p14:creationId xmlns:p14="http://schemas.microsoft.com/office/powerpoint/2010/main" val="260856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r>
              <a:rPr lang="ca-ES" sz="1200" kern="1200" dirty="0">
                <a:solidFill>
                  <a:schemeClr val="tx1"/>
                </a:solidFill>
                <a:latin typeface="+mn-lt"/>
                <a:ea typeface="+mn-ea"/>
                <a:cs typeface="+mn-cs"/>
              </a:rPr>
              <a:t>Tant abans com després de la crisi, el sistema bancari espanyol era una excepció al món, atès que tenia el nombre d’oficines per càpita més gran de tots els països occidentals. És per això que els darrers anys s’ha reduït el nombre d’oficines per càpita i s’ha passat de 42.200 oficines l’any 2008 a 27.737 l’any 2017, segons les dades del Banc d’Espanya. I sembla que aquesta tendència ha continuat al llarg dels anys 2018 i 2019. Tenir una oficina bancària a cada cantonada ja no és factible, per això cada vegada és més freqüent l’ús de la banca digital. </a:t>
            </a:r>
          </a:p>
          <a:p>
            <a:pPr algn="just"/>
            <a:endParaRPr lang="ca-ES" sz="1200" kern="1200" dirty="0">
              <a:solidFill>
                <a:schemeClr val="tx1"/>
              </a:solidFill>
              <a:latin typeface="+mn-lt"/>
              <a:ea typeface="+mn-ea"/>
              <a:cs typeface="+mn-cs"/>
            </a:endParaRPr>
          </a:p>
          <a:p>
            <a:r>
              <a:rPr lang="ca-ES" sz="1200" kern="1200" dirty="0">
                <a:solidFill>
                  <a:schemeClr val="tx1"/>
                </a:solidFill>
                <a:latin typeface="+mn-lt"/>
                <a:ea typeface="+mn-ea"/>
                <a:cs typeface="+mn-cs"/>
              </a:rPr>
              <a:t>Ara bé, quins avantatges ens pot aportar el fet d’operar amb el nostre banc a través d’Internet?</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Podem operar des de qualsevol lloc i en qualsevol moment (fer transferències, revisar l’extracte del nostre compte corrent, retornar un rebut duplicat, etc.). = </a:t>
            </a:r>
            <a:r>
              <a:rPr lang="ca-ES" sz="1200" b="1" kern="1200" dirty="0">
                <a:solidFill>
                  <a:schemeClr val="tx1"/>
                </a:solidFill>
                <a:latin typeface="+mn-lt"/>
                <a:ea typeface="+mn-ea"/>
                <a:cs typeface="+mn-cs"/>
              </a:rPr>
              <a:t>Comoditat i flexibilitat</a:t>
            </a:r>
            <a:r>
              <a:rPr lang="ca-ES" sz="1200" kern="1200" dirty="0">
                <a:solidFill>
                  <a:schemeClr val="tx1"/>
                </a:solidFill>
                <a:latin typeface="+mn-lt"/>
                <a:ea typeface="+mn-ea"/>
                <a:cs typeface="+mn-cs"/>
              </a:rPr>
              <a:t> </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Ens permet tenir una visió global de tots els productes i serveis que tenim contractats amb el banc a través del mòbil o l’ordinador, sense necessitat d’acudir a l’oficina. = </a:t>
            </a:r>
            <a:r>
              <a:rPr lang="ca-ES" sz="1200" b="1" kern="1200" dirty="0">
                <a:solidFill>
                  <a:schemeClr val="tx1"/>
                </a:solidFill>
                <a:latin typeface="+mn-lt"/>
                <a:ea typeface="+mn-ea"/>
                <a:cs typeface="+mn-cs"/>
              </a:rPr>
              <a:t>Informació a l’instant</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Podem fer un seguiment més acurat de les nostres despeses (ens permet consultar els rebuts de tot allò que hem pagat al llarg del mes, les condicions dels contractes que tenim amb el banc, saber el total acumulat de les nostres despeses classificades per tipologia, etc.) = </a:t>
            </a:r>
            <a:r>
              <a:rPr lang="ca-ES" sz="1200" b="1" kern="1200" dirty="0">
                <a:solidFill>
                  <a:schemeClr val="tx1"/>
                </a:solidFill>
                <a:latin typeface="+mn-lt"/>
                <a:ea typeface="+mn-ea"/>
                <a:cs typeface="+mn-cs"/>
              </a:rPr>
              <a:t>Control dels propis comptes</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Ens permet personalitzar i rebre avisos sobre la nostra operatòria (per exemple, quan es paga un rebut de la llum superior a la mitjana o quan es fa una operació amb targeta que no es correspon al nostre perfil de consumidor). = </a:t>
            </a:r>
            <a:r>
              <a:rPr lang="ca-ES" sz="1200" b="1" kern="1200" dirty="0">
                <a:solidFill>
                  <a:schemeClr val="tx1"/>
                </a:solidFill>
                <a:latin typeface="+mn-lt"/>
                <a:ea typeface="+mn-ea"/>
                <a:cs typeface="+mn-cs"/>
              </a:rPr>
              <a:t>Gestió diària</a:t>
            </a:r>
            <a:endParaRPr lang="es-ES" sz="1200" kern="1200" dirty="0">
              <a:solidFill>
                <a:schemeClr val="tx1"/>
              </a:solidFill>
              <a:latin typeface="+mn-lt"/>
              <a:ea typeface="+mn-ea"/>
              <a:cs typeface="+mn-cs"/>
            </a:endParaRPr>
          </a:p>
          <a:p>
            <a:pPr marL="0" indent="0" algn="just">
              <a:buNone/>
            </a:pPr>
            <a:endParaRPr lang="ca-ES" sz="1000" kern="1200" baseline="0" noProof="0" dirty="0">
              <a:solidFill>
                <a:schemeClr val="tx1"/>
              </a:solidFill>
              <a:latin typeface="+mn-lt"/>
              <a:ea typeface="+mn-ea"/>
              <a:cs typeface="+mn-cs"/>
            </a:endParaRPr>
          </a:p>
          <a:p>
            <a:pPr marL="0" indent="0" algn="just">
              <a:buNone/>
            </a:pPr>
            <a:r>
              <a:rPr lang="ca-ES" sz="1000" kern="1200" baseline="0" noProof="0" dirty="0">
                <a:solidFill>
                  <a:schemeClr val="tx1"/>
                </a:solidFill>
                <a:latin typeface="+mn-lt"/>
                <a:ea typeface="+mn-ea"/>
                <a:cs typeface="+mn-cs"/>
              </a:rPr>
              <a:t>Segurament tots estarem d’acord amb aquests avantatges, però és segur operar per Internet? </a:t>
            </a:r>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4</a:t>
            </a:fld>
            <a:endParaRPr lang="ca-ES" dirty="0"/>
          </a:p>
        </p:txBody>
      </p:sp>
    </p:spTree>
    <p:extLst>
      <p:ext uri="{BB962C8B-B14F-4D97-AF65-F5344CB8AC3E}">
        <p14:creationId xmlns:p14="http://schemas.microsoft.com/office/powerpoint/2010/main" val="118621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r>
              <a:rPr lang="ca-ES" sz="1200" kern="1200" dirty="0">
                <a:solidFill>
                  <a:schemeClr val="tx1"/>
                </a:solidFill>
                <a:latin typeface="+mn-lt"/>
                <a:ea typeface="+mn-ea"/>
                <a:cs typeface="+mn-cs"/>
              </a:rPr>
              <a:t>Tal com hem comentat abans, la seguretat absoluta no existeix. No obstant això, de la mateixa manera que quan conduïm un cotxe o travessem el carrer, hi ha determinats comportaments que ens ajuden a evitar accidents si minimitzem els riscos que ens envolten. Per això és molt important que quan decidim utilitzar la banca digital o fer qualsevol operació financera per Internet (per exemple, una compra amb la nostra targeta bancària), ja sigui des del nostre telèfon mòbil o des de l’ordinador, tinguem</a:t>
            </a:r>
            <a:r>
              <a:rPr lang="ca-ES" sz="1200" kern="1200" baseline="0" dirty="0">
                <a:solidFill>
                  <a:schemeClr val="tx1"/>
                </a:solidFill>
                <a:latin typeface="+mn-lt"/>
                <a:ea typeface="+mn-ea"/>
                <a:cs typeface="+mn-cs"/>
              </a:rPr>
              <a:t> </a:t>
            </a:r>
            <a:r>
              <a:rPr lang="ca-ES" sz="1200" kern="1200" dirty="0">
                <a:solidFill>
                  <a:schemeClr val="tx1"/>
                </a:solidFill>
                <a:latin typeface="+mn-lt"/>
                <a:ea typeface="+mn-ea"/>
                <a:cs typeface="+mn-cs"/>
              </a:rPr>
              <a:t>en compte alguns dels següents aspectes:</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En primer lloc, si volem navegar per Internet de manera segura, de la mateixa manera que portem el cotxe al taller per fer-ne el manteniment anual, és important que </a:t>
            </a:r>
            <a:r>
              <a:rPr lang="ca-ES" sz="1200" b="1" kern="1200" dirty="0">
                <a:solidFill>
                  <a:schemeClr val="tx1"/>
                </a:solidFill>
                <a:latin typeface="+mn-lt"/>
                <a:ea typeface="+mn-ea"/>
                <a:cs typeface="+mn-cs"/>
              </a:rPr>
              <a:t>sempre tinguem actualitzat el programari dels nostres dispositius </a:t>
            </a:r>
            <a:r>
              <a:rPr lang="ca-ES" sz="1200" kern="1200" dirty="0">
                <a:solidFill>
                  <a:schemeClr val="tx1"/>
                </a:solidFill>
                <a:latin typeface="+mn-lt"/>
                <a:ea typeface="+mn-ea"/>
                <a:cs typeface="+mn-cs"/>
              </a:rPr>
              <a:t>(ordinadors, tauleta tàctil i mòbils intel·ligents), sobretot els programes que intervenen directament en la connexió a Internet: navegadors web, sistemes operatius i antivirus. Una manera fàcil de mantenir-se al dia sense haver de preocupar-se constantment és configurar les actualitzacions automàtiques de tots els nostres dispositius. No ens oblidem mai del nostre mòbil, ja que avui en dia funciona també com un petit ordinador.  </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En segon lloc, és important que si volem accedir a la banca digital sempre ho fem </a:t>
            </a:r>
            <a:r>
              <a:rPr lang="ca-ES" sz="1200" b="1" kern="1200" dirty="0">
                <a:solidFill>
                  <a:schemeClr val="tx1"/>
                </a:solidFill>
                <a:latin typeface="+mn-lt"/>
                <a:ea typeface="+mn-ea"/>
                <a:cs typeface="+mn-cs"/>
              </a:rPr>
              <a:t>teclejant directament l’adreça del nostre banc </a:t>
            </a:r>
            <a:r>
              <a:rPr lang="ca-ES" sz="1200" kern="1200" dirty="0">
                <a:solidFill>
                  <a:schemeClr val="tx1"/>
                </a:solidFill>
                <a:latin typeface="+mn-lt"/>
                <a:ea typeface="+mn-ea"/>
                <a:cs typeface="+mn-cs"/>
              </a:rPr>
              <a:t>(https://www.tubanco.com) a la barra d’adreces del navegador, </a:t>
            </a:r>
            <a:r>
              <a:rPr lang="ca-ES" sz="1200" u="sng" kern="1200" dirty="0">
                <a:solidFill>
                  <a:schemeClr val="tx1"/>
                </a:solidFill>
                <a:latin typeface="+mn-lt"/>
                <a:ea typeface="+mn-ea"/>
                <a:cs typeface="+mn-cs"/>
              </a:rPr>
              <a:t>mai a través d’enllaços externs que ens hagin pogut enviar</a:t>
            </a:r>
            <a:r>
              <a:rPr lang="ca-ES" sz="1200" kern="1200" dirty="0">
                <a:solidFill>
                  <a:schemeClr val="tx1"/>
                </a:solidFill>
                <a:latin typeface="+mn-lt"/>
                <a:ea typeface="+mn-ea"/>
                <a:cs typeface="+mn-cs"/>
              </a:rPr>
              <a:t>. Per verificar que la pàgina web és segura cal fixar-se en el </a:t>
            </a:r>
            <a:r>
              <a:rPr lang="ca-ES" sz="1200" b="1" kern="1200" dirty="0">
                <a:solidFill>
                  <a:schemeClr val="tx1"/>
                </a:solidFill>
                <a:latin typeface="+mn-lt"/>
                <a:ea typeface="+mn-ea"/>
                <a:cs typeface="+mn-cs"/>
              </a:rPr>
              <a:t>cadenat que apareix a la barra d’adreces</a:t>
            </a:r>
            <a:r>
              <a:rPr lang="ca-ES" sz="1200" kern="1200" dirty="0">
                <a:solidFill>
                  <a:schemeClr val="tx1"/>
                </a:solidFill>
                <a:latin typeface="+mn-lt"/>
                <a:ea typeface="+mn-ea"/>
                <a:cs typeface="+mn-cs"/>
              </a:rPr>
              <a:t>. Si hi accedim des d’un telèfon mòbil o una tauleta tàctil, l’opció més segura sempre és a través de </a:t>
            </a:r>
            <a:r>
              <a:rPr lang="ca-ES" sz="1200" b="1" kern="1200" dirty="0">
                <a:solidFill>
                  <a:schemeClr val="tx1"/>
                </a:solidFill>
                <a:latin typeface="+mn-lt"/>
                <a:ea typeface="+mn-ea"/>
                <a:cs typeface="+mn-cs"/>
              </a:rPr>
              <a:t>l'app</a:t>
            </a:r>
            <a:r>
              <a:rPr lang="ca-ES" sz="1200" kern="1200" dirty="0">
                <a:solidFill>
                  <a:schemeClr val="tx1"/>
                </a:solidFill>
                <a:latin typeface="+mn-lt"/>
                <a:ea typeface="+mn-ea"/>
                <a:cs typeface="+mn-cs"/>
              </a:rPr>
              <a:t> del nostre banc. Una vegada que hàgim realitzat totes les nostres gestions, no ens oblidem mai de tancar la sessió per sortir. </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En tercer lloc, però igualment important, cal tenir present que per accedir al nostre espai personal hem de crear una </a:t>
            </a:r>
            <a:r>
              <a:rPr lang="ca-ES" sz="1200" b="1" kern="1200" dirty="0">
                <a:solidFill>
                  <a:schemeClr val="tx1"/>
                </a:solidFill>
                <a:latin typeface="+mn-lt"/>
                <a:ea typeface="+mn-ea"/>
                <a:cs typeface="+mn-cs"/>
              </a:rPr>
              <a:t>contrasenya segura</a:t>
            </a:r>
            <a:r>
              <a:rPr lang="ca-ES" sz="1200" kern="1200" dirty="0">
                <a:solidFill>
                  <a:schemeClr val="tx1"/>
                </a:solidFill>
                <a:latin typeface="+mn-lt"/>
                <a:ea typeface="+mn-ea"/>
                <a:cs typeface="+mn-cs"/>
              </a:rPr>
              <a:t>, és a dir, prou </a:t>
            </a:r>
            <a:r>
              <a:rPr lang="ca-ES" sz="1200" b="1" kern="1200" dirty="0">
                <a:solidFill>
                  <a:schemeClr val="tx1"/>
                </a:solidFill>
                <a:latin typeface="+mn-lt"/>
                <a:ea typeface="+mn-ea"/>
                <a:cs typeface="+mn-cs"/>
              </a:rPr>
              <a:t>robusta</a:t>
            </a:r>
            <a:r>
              <a:rPr lang="ca-ES" sz="1200" kern="1200" dirty="0">
                <a:solidFill>
                  <a:schemeClr val="tx1"/>
                </a:solidFill>
                <a:latin typeface="+mn-lt"/>
                <a:ea typeface="+mn-ea"/>
                <a:cs typeface="+mn-cs"/>
              </a:rPr>
              <a:t> per evitar problemes de seguretat. A més a més, cal recordar que la nostra contrasenya ha de ser </a:t>
            </a:r>
            <a:r>
              <a:rPr lang="ca-ES" sz="1200" b="1" kern="1200" dirty="0">
                <a:solidFill>
                  <a:schemeClr val="tx1"/>
                </a:solidFill>
                <a:latin typeface="+mn-lt"/>
                <a:ea typeface="+mn-ea"/>
                <a:cs typeface="+mn-cs"/>
              </a:rPr>
              <a:t>secreta</a:t>
            </a:r>
            <a:r>
              <a:rPr lang="ca-ES" sz="1200" kern="1200" dirty="0">
                <a:solidFill>
                  <a:schemeClr val="tx1"/>
                </a:solidFill>
                <a:latin typeface="+mn-lt"/>
                <a:ea typeface="+mn-ea"/>
                <a:cs typeface="+mn-cs"/>
              </a:rPr>
              <a:t> i, per tant, és recomanable no desar-la automàticament als dispositius. </a:t>
            </a:r>
            <a:endParaRPr lang="es-ES" sz="1200" kern="1200" dirty="0">
              <a:solidFill>
                <a:schemeClr val="tx1"/>
              </a:solidFill>
              <a:latin typeface="+mn-lt"/>
              <a:ea typeface="+mn-ea"/>
              <a:cs typeface="+mn-cs"/>
            </a:endParaRPr>
          </a:p>
          <a:p>
            <a:pPr marL="171450" indent="-171450" algn="just">
              <a:buFont typeface="Arial" pitchFamily="34" charset="0"/>
              <a:buChar char="•"/>
            </a:pPr>
            <a:endParaRPr lang="ca-ES" sz="100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5</a:t>
            </a:fld>
            <a:endParaRPr lang="ca-ES" dirty="0"/>
          </a:p>
        </p:txBody>
      </p:sp>
    </p:spTree>
    <p:extLst>
      <p:ext uri="{BB962C8B-B14F-4D97-AF65-F5344CB8AC3E}">
        <p14:creationId xmlns:p14="http://schemas.microsoft.com/office/powerpoint/2010/main" val="208096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r>
              <a:rPr lang="ca-ES" sz="1200" kern="1200" dirty="0">
                <a:solidFill>
                  <a:schemeClr val="tx1"/>
                </a:solidFill>
                <a:latin typeface="+mn-lt"/>
                <a:ea typeface="+mn-ea"/>
                <a:cs typeface="+mn-cs"/>
              </a:rPr>
              <a:t>La contrasenya és probablement un dels mecanismes de seguretat més antic que existeix (el seu ús es remunta a l’Antiguitat) i que encara avui es continua fent servir, sobretot a Internet. Per tal que una contrasenya es pugui considerar segura, cal tenir en compte els següents aspectes a l’hora de crear-la:</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La llargada d’una contrasenya segura hauria de ser com a</a:t>
            </a:r>
            <a:r>
              <a:rPr lang="ca-ES" sz="1200" b="1" kern="1200" dirty="0">
                <a:solidFill>
                  <a:schemeClr val="tx1"/>
                </a:solidFill>
                <a:latin typeface="+mn-lt"/>
                <a:ea typeface="+mn-ea"/>
                <a:cs typeface="+mn-cs"/>
              </a:rPr>
              <a:t> mínim de 10 caràcters</a:t>
            </a:r>
            <a:r>
              <a:rPr lang="ca-ES" sz="1200" kern="1200" dirty="0">
                <a:solidFill>
                  <a:schemeClr val="tx1"/>
                </a:solidFill>
                <a:latin typeface="+mn-lt"/>
                <a:ea typeface="+mn-ea"/>
                <a:cs typeface="+mn-cs"/>
              </a:rPr>
              <a:t>. </a:t>
            </a:r>
            <a:r>
              <a:rPr lang="ca-ES" sz="1200" i="1" kern="1200" dirty="0">
                <a:solidFill>
                  <a:schemeClr val="tx1"/>
                </a:solidFill>
                <a:latin typeface="+mn-lt"/>
                <a:ea typeface="+mn-ea"/>
                <a:cs typeface="+mn-cs"/>
              </a:rPr>
              <a:t>No podem utilitzar sèries fàcils d’endevinar com ara 123456789. </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A més a més, és important que el text de la nostra contrasenya combini diferents tipologies de caràcters: </a:t>
            </a:r>
            <a:r>
              <a:rPr lang="ca-ES" sz="1200" b="1" kern="1200" dirty="0">
                <a:solidFill>
                  <a:schemeClr val="tx1"/>
                </a:solidFill>
                <a:latin typeface="+mn-lt"/>
                <a:ea typeface="+mn-ea"/>
                <a:cs typeface="+mn-cs"/>
              </a:rPr>
              <a:t>lletres majúscules, minúscules, números i símbols</a:t>
            </a:r>
            <a:r>
              <a:rPr lang="ca-ES" sz="1200" kern="1200" dirty="0">
                <a:solidFill>
                  <a:schemeClr val="tx1"/>
                </a:solidFill>
                <a:latin typeface="+mn-lt"/>
                <a:ea typeface="+mn-ea"/>
                <a:cs typeface="+mn-cs"/>
              </a:rPr>
              <a:t>. </a:t>
            </a:r>
            <a:r>
              <a:rPr lang="ca-ES" sz="1200" i="1" kern="1200" dirty="0">
                <a:solidFill>
                  <a:schemeClr val="tx1"/>
                </a:solidFill>
                <a:latin typeface="+mn-lt"/>
                <a:ea typeface="+mn-ea"/>
                <a:cs typeface="+mn-cs"/>
              </a:rPr>
              <a:t>Val més que no emprem dades relacionades amb el nostre entorn com ara la data del nostre aniversari.</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I finament, hem de procurar (encara que ens faci certa mandra) modificar periòdicament la nostra contrasenya.</a:t>
            </a:r>
            <a:endParaRPr lang="es-ES" sz="1200" kern="1200" dirty="0">
              <a:solidFill>
                <a:schemeClr val="tx1"/>
              </a:solidFill>
              <a:latin typeface="+mn-lt"/>
              <a:ea typeface="+mn-ea"/>
              <a:cs typeface="+mn-cs"/>
            </a:endParaRPr>
          </a:p>
          <a:p>
            <a:pPr>
              <a:buFont typeface="Arial" pitchFamily="34" charset="0"/>
              <a:buNone/>
            </a:pPr>
            <a:endParaRPr lang="ca-ES" sz="1200" kern="1200" dirty="0">
              <a:solidFill>
                <a:schemeClr val="tx1"/>
              </a:solidFill>
              <a:latin typeface="+mn-lt"/>
              <a:ea typeface="+mn-ea"/>
              <a:cs typeface="+mn-cs"/>
            </a:endParaRPr>
          </a:p>
          <a:p>
            <a:pPr>
              <a:buFont typeface="Arial" pitchFamily="34" charset="0"/>
              <a:buNone/>
            </a:pPr>
            <a:r>
              <a:rPr lang="ca-ES" sz="1200" kern="1200" dirty="0">
                <a:solidFill>
                  <a:schemeClr val="tx1"/>
                </a:solidFill>
                <a:latin typeface="+mn-lt"/>
                <a:ea typeface="+mn-ea"/>
                <a:cs typeface="+mn-cs"/>
              </a:rPr>
              <a:t>I també és molt important que evitem de</a:t>
            </a:r>
            <a:r>
              <a:rPr lang="ca-ES" sz="1200" b="1" kern="1200" dirty="0">
                <a:solidFill>
                  <a:schemeClr val="tx1"/>
                </a:solidFill>
                <a:latin typeface="+mn-lt"/>
                <a:ea typeface="+mn-ea"/>
                <a:cs typeface="+mn-cs"/>
              </a:rPr>
              <a:t> fer servir per defecte la mateixa contrasenya en diferents serveis o productes</a:t>
            </a:r>
            <a:r>
              <a:rPr lang="ca-ES" sz="1200" kern="1200" dirty="0">
                <a:solidFill>
                  <a:schemeClr val="tx1"/>
                </a:solidFill>
                <a:latin typeface="+mn-lt"/>
                <a:ea typeface="+mn-ea"/>
                <a:cs typeface="+mn-cs"/>
              </a:rPr>
              <a:t>, és a dir que la contrasenya per accedir al nostre compte de correu electrònic hauria de ser diferent de la que fem servir per accedir al servei de banca digital del nostre banc. </a:t>
            </a:r>
            <a:endParaRPr lang="es-ES" sz="1200" kern="1200" dirty="0">
              <a:solidFill>
                <a:schemeClr val="tx1"/>
              </a:solidFill>
              <a:latin typeface="+mn-lt"/>
              <a:ea typeface="+mn-ea"/>
              <a:cs typeface="+mn-cs"/>
            </a:endParaRPr>
          </a:p>
          <a:p>
            <a:pPr marL="0" indent="0" algn="just">
              <a:buFontTx/>
              <a:buNone/>
            </a:pPr>
            <a:endParaRPr lang="ca-ES" sz="1000" baseline="0" noProof="0" dirty="0"/>
          </a:p>
          <a:p>
            <a:pPr marL="0" indent="0" algn="just">
              <a:buFontTx/>
              <a:buNone/>
            </a:pPr>
            <a:endParaRPr lang="es-ES" sz="110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6</a:t>
            </a:fld>
            <a:endParaRPr lang="ca-ES" dirty="0"/>
          </a:p>
        </p:txBody>
      </p:sp>
    </p:spTree>
    <p:extLst>
      <p:ext uri="{BB962C8B-B14F-4D97-AF65-F5344CB8AC3E}">
        <p14:creationId xmlns:p14="http://schemas.microsoft.com/office/powerpoint/2010/main" val="3690468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spcBef>
                <a:spcPts val="0"/>
              </a:spcBef>
              <a:spcAft>
                <a:spcPts val="0"/>
              </a:spcAft>
              <a:buClrTx/>
              <a:buSzTx/>
              <a:buFontTx/>
              <a:buNone/>
              <a:tabLst/>
              <a:defRPr/>
            </a:pPr>
            <a:r>
              <a:rPr lang="ca-ES" sz="1000" baseline="0" noProof="0" dirty="0"/>
              <a:t>L’únic problema real que ens pot generar una contrasenya segura és que sigui tan complexa que ens costi recordar-la! Per no oblidar-nos de la nostra contrasenya podem fer servir combinacions que tinguin un significat ocult, per exemple: </a:t>
            </a:r>
            <a:r>
              <a:rPr lang="ca-ES" sz="1000" b="1" baseline="0" noProof="0" dirty="0"/>
              <a:t>1€EsIguala1$ </a:t>
            </a:r>
            <a:r>
              <a:rPr lang="ca-ES" sz="1000" b="0" baseline="0" noProof="0" dirty="0"/>
              <a:t>o </a:t>
            </a:r>
            <a:r>
              <a:rPr lang="ca-ES" sz="1000" b="1" baseline="0" noProof="0" dirty="0"/>
              <a:t>4*6=VintiQuatre</a:t>
            </a:r>
            <a:r>
              <a:rPr lang="ca-ES" sz="1000" b="0" baseline="0" noProof="0" dirty="0"/>
              <a:t>. </a:t>
            </a:r>
          </a:p>
          <a:p>
            <a:pPr marL="0" marR="0" indent="0" algn="just" defTabSz="914400" rtl="0" eaLnBrk="1" fontAlgn="auto" latinLnBrk="0" hangingPunct="1">
              <a:spcBef>
                <a:spcPts val="0"/>
              </a:spcBef>
              <a:spcAft>
                <a:spcPts val="0"/>
              </a:spcAft>
              <a:buClrTx/>
              <a:buSzTx/>
              <a:buFontTx/>
              <a:buNone/>
              <a:tabLst/>
              <a:defRPr/>
            </a:pPr>
            <a:endParaRPr lang="es-ES" sz="1000" dirty="0"/>
          </a:p>
          <a:p>
            <a:pPr algn="just"/>
            <a:r>
              <a:rPr lang="ca-ES" sz="1000" noProof="0" dirty="0"/>
              <a:t>També podem fer servir</a:t>
            </a:r>
            <a:r>
              <a:rPr lang="ca-ES" sz="1000" baseline="0" noProof="0" dirty="0"/>
              <a:t> una frase que tingui un significat especial per nosaltres (per exemple, algunes paraules de la nostra cançó preferida o el títol d’un bon llibre) i canviar totes les vocals per números: </a:t>
            </a:r>
            <a:r>
              <a:rPr lang="ca-ES" sz="1000" spc="16" noProof="0" dirty="0">
                <a:solidFill>
                  <a:srgbClr val="231F1D"/>
                </a:solidFill>
              </a:rPr>
              <a:t>“O”= 0; </a:t>
            </a:r>
            <a:r>
              <a:rPr lang="ca-ES" sz="1000" b="0" i="0" spc="16" noProof="0" dirty="0">
                <a:solidFill>
                  <a:srgbClr val="231F1D"/>
                </a:solidFill>
              </a:rPr>
              <a:t>“A”= 4; </a:t>
            </a:r>
            <a:r>
              <a:rPr lang="ca-ES" sz="1000" spc="16" noProof="0" dirty="0">
                <a:solidFill>
                  <a:srgbClr val="231F1D"/>
                </a:solidFill>
              </a:rPr>
              <a:t>“E”= 3… = </a:t>
            </a:r>
            <a:r>
              <a:rPr lang="ca-ES" sz="1000" b="1" spc="16" noProof="0" dirty="0">
                <a:solidFill>
                  <a:srgbClr val="231F1D"/>
                </a:solidFill>
              </a:rPr>
              <a:t>P0tS 3nT3Ndr3 l4 C0ntr4S3ny4?</a:t>
            </a:r>
          </a:p>
          <a:p>
            <a:pPr algn="just"/>
            <a:endParaRPr lang="es-ES" sz="1000" b="1" spc="16" noProof="0" dirty="0">
              <a:solidFill>
                <a:srgbClr val="231F1D"/>
              </a:solidFill>
            </a:endParaRPr>
          </a:p>
          <a:p>
            <a:r>
              <a:rPr lang="ca-ES" sz="1200" kern="1200" dirty="0">
                <a:solidFill>
                  <a:schemeClr val="tx1"/>
                </a:solidFill>
                <a:latin typeface="+mn-lt"/>
                <a:ea typeface="+mn-ea"/>
                <a:cs typeface="+mn-cs"/>
              </a:rPr>
              <a:t>També podem crear una frase senzilla on hi hagi com a mínim un número i que no tingui un significat estrany, com ara una nota a la llista d’anar a comprar: “Comprar 3kg de farina pel pastís de la Laia”. Per crear la contrasenya es pot fer servir només les inicials de la frase (respectant les majúscules i les minúscules) = </a:t>
            </a:r>
            <a:r>
              <a:rPr lang="ca-ES" sz="1200" b="1" kern="1200" dirty="0">
                <a:solidFill>
                  <a:schemeClr val="tx1"/>
                </a:solidFill>
                <a:latin typeface="+mn-lt"/>
                <a:ea typeface="+mn-ea"/>
                <a:cs typeface="+mn-cs"/>
              </a:rPr>
              <a:t>C3KdfppdlL</a:t>
            </a:r>
            <a:r>
              <a:rPr lang="ca-ES" sz="1200" kern="1200" dirty="0">
                <a:solidFill>
                  <a:schemeClr val="tx1"/>
                </a:solidFill>
                <a:latin typeface="+mn-lt"/>
                <a:ea typeface="+mn-ea"/>
                <a:cs typeface="+mn-cs"/>
              </a:rPr>
              <a:t>. </a:t>
            </a:r>
          </a:p>
          <a:p>
            <a:r>
              <a:rPr lang="ca-ES" sz="1200" b="1" spc="13" dirty="0">
                <a:solidFill>
                  <a:schemeClr val="tx1">
                    <a:lumMod val="65000"/>
                    <a:lumOff val="35000"/>
                  </a:schemeClr>
                </a:solidFill>
                <a:latin typeface="Poppins"/>
                <a:cs typeface="Poppins"/>
              </a:rPr>
              <a:t>t1Vl,pne1Vc </a:t>
            </a:r>
            <a:r>
              <a:rPr lang="ca-ES" sz="1200" b="0" spc="13" dirty="0">
                <a:solidFill>
                  <a:schemeClr val="tx1">
                    <a:lumMod val="65000"/>
                    <a:lumOff val="35000"/>
                  </a:schemeClr>
                </a:solidFill>
                <a:latin typeface="Poppins"/>
                <a:cs typeface="Poppins"/>
              </a:rPr>
              <a:t>(</a:t>
            </a:r>
            <a:r>
              <a:rPr lang="ca-ES" sz="1200" b="0" spc="13" dirty="0" err="1">
                <a:solidFill>
                  <a:schemeClr val="tx1">
                    <a:lumMod val="65000"/>
                    <a:lumOff val="35000"/>
                  </a:schemeClr>
                </a:solidFill>
                <a:latin typeface="Poppins"/>
                <a:cs typeface="Poppins"/>
              </a:rPr>
              <a:t>tengo</a:t>
            </a:r>
            <a:r>
              <a:rPr lang="ca-ES" sz="1200" b="0" spc="13" dirty="0">
                <a:solidFill>
                  <a:schemeClr val="tx1">
                    <a:lumMod val="65000"/>
                    <a:lumOff val="35000"/>
                  </a:schemeClr>
                </a:solidFill>
                <a:latin typeface="Poppins"/>
                <a:cs typeface="Poppins"/>
              </a:rPr>
              <a:t> una vaca </a:t>
            </a:r>
            <a:r>
              <a:rPr lang="ca-ES" sz="1200" b="0" spc="13" dirty="0" err="1">
                <a:solidFill>
                  <a:schemeClr val="tx1">
                    <a:lumMod val="65000"/>
                    <a:lumOff val="35000"/>
                  </a:schemeClr>
                </a:solidFill>
                <a:latin typeface="Poppins"/>
                <a:cs typeface="Poppins"/>
              </a:rPr>
              <a:t>lechera</a:t>
            </a:r>
            <a:r>
              <a:rPr lang="ca-ES" sz="1200" b="0" spc="13" dirty="0">
                <a:solidFill>
                  <a:schemeClr val="tx1">
                    <a:lumMod val="65000"/>
                    <a:lumOff val="35000"/>
                  </a:schemeClr>
                </a:solidFill>
                <a:latin typeface="Poppins"/>
                <a:cs typeface="Poppins"/>
              </a:rPr>
              <a:t>, però o es vaca </a:t>
            </a:r>
            <a:r>
              <a:rPr lang="ca-ES" sz="1200" b="0" spc="13" dirty="0" err="1">
                <a:solidFill>
                  <a:schemeClr val="tx1">
                    <a:lumMod val="65000"/>
                    <a:lumOff val="35000"/>
                  </a:schemeClr>
                </a:solidFill>
                <a:latin typeface="Poppins"/>
                <a:cs typeface="Poppins"/>
              </a:rPr>
              <a:t>cualquiera</a:t>
            </a:r>
            <a:r>
              <a:rPr lang="ca-ES" sz="1200" b="0" spc="13" dirty="0">
                <a:solidFill>
                  <a:schemeClr val="tx1">
                    <a:lumMod val="65000"/>
                    <a:lumOff val="35000"/>
                  </a:schemeClr>
                </a:solidFill>
                <a:latin typeface="Poppins"/>
                <a:cs typeface="Poppins"/>
              </a:rPr>
              <a:t>) </a:t>
            </a:r>
          </a:p>
          <a:p>
            <a:r>
              <a:rPr lang="ca-ES" sz="1200" kern="1200" dirty="0">
                <a:solidFill>
                  <a:schemeClr val="tx1"/>
                </a:solidFill>
                <a:latin typeface="+mn-lt"/>
                <a:ea typeface="+mn-ea"/>
                <a:cs typeface="+mn-cs"/>
              </a:rPr>
              <a:t>D’aquesta manera fins i tot podríem penjar una nota a la nevera de casa amb el text sencer de la frase com a recordatori.</a:t>
            </a:r>
            <a:endParaRPr lang="es-ES" sz="1200" kern="1200" dirty="0">
              <a:solidFill>
                <a:schemeClr val="tx1"/>
              </a:solidFill>
              <a:latin typeface="+mn-lt"/>
              <a:ea typeface="+mn-ea"/>
              <a:cs typeface="+mn-cs"/>
            </a:endParaRPr>
          </a:p>
          <a:p>
            <a:pPr algn="just"/>
            <a:endParaRPr lang="es-ES" sz="100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000" noProof="0" dirty="0"/>
              <a:t>I si</a:t>
            </a:r>
            <a:r>
              <a:rPr lang="ca-ES" sz="1000" baseline="0" noProof="0" dirty="0"/>
              <a:t> tot plegat ens sembla massa complicat, estiguem tranquils, perquè cada vegada són més els telèfons mòbils (i fins i tot alguns ordinadors) que incorporen lectors d</a:t>
            </a:r>
            <a:r>
              <a:rPr lang="ca-ES" sz="1000" b="1" baseline="0" noProof="0" dirty="0"/>
              <a:t>’empremtes dactilars </a:t>
            </a:r>
            <a:r>
              <a:rPr lang="ca-ES" sz="1000" b="0" baseline="0" noProof="0" dirty="0"/>
              <a:t>per tal que els usuaris ens puguem identificar només posant-hi el dit a sobre. La nostra empremta dactilar és única, ens identifica i diferencia de la resta de persones del món, per la qual cosa, resulta un mitjà d’identificació ràpid i força segur. </a:t>
            </a:r>
            <a:r>
              <a:rPr lang="ca-ES" sz="1200" kern="1200" dirty="0">
                <a:solidFill>
                  <a:schemeClr val="tx1"/>
                </a:solidFill>
                <a:latin typeface="+mn-lt"/>
                <a:ea typeface="+mn-ea"/>
                <a:cs typeface="+mn-cs"/>
              </a:rPr>
              <a:t>Actualment hi ha moltes entitats financeres que fan servir aquest sistema biomètric com a mitjà d’identificació per deixar-nos accedir als nostres comptes o fer operacions financeres. No obstant això, les contrasenyes continuen sent el sistema d’identificació més utilitzat a Internet. Sigui quin sigui el sistema que triem per identificar-nos, el més important és recordar que la nostra contrasenya és personal i intransferible, que l’hem d’actualitzar periòdicament (els experts recomanen cada 6 mesos) i sobretot que no l’hem de  fer saber a ningú ni tampoc escriure-la en cap lloc visible.</a:t>
            </a:r>
            <a:endParaRPr lang="es-ES" sz="120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7</a:t>
            </a:fld>
            <a:endParaRPr lang="ca-ES" dirty="0"/>
          </a:p>
        </p:txBody>
      </p:sp>
    </p:spTree>
    <p:extLst>
      <p:ext uri="{BB962C8B-B14F-4D97-AF65-F5344CB8AC3E}">
        <p14:creationId xmlns:p14="http://schemas.microsoft.com/office/powerpoint/2010/main" val="2408688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La pesca de credencials o </a:t>
            </a:r>
            <a:r>
              <a:rPr lang="ca-ES" sz="1200" b="1" i="1" kern="1200" dirty="0">
                <a:solidFill>
                  <a:schemeClr val="tx1"/>
                </a:solidFill>
                <a:latin typeface="+mn-lt"/>
                <a:ea typeface="+mn-ea"/>
                <a:cs typeface="+mn-cs"/>
              </a:rPr>
              <a:t>phishing</a:t>
            </a:r>
            <a:r>
              <a:rPr lang="ca-ES" sz="1200" kern="1200" dirty="0">
                <a:solidFill>
                  <a:schemeClr val="tx1"/>
                </a:solidFill>
                <a:latin typeface="+mn-lt"/>
                <a:ea typeface="+mn-ea"/>
                <a:cs typeface="+mn-cs"/>
              </a:rPr>
              <a:t> és una pràctica fraudulenta mitjançant la qual els ciberdelinqüents intenten enganyar-nos per poder robar-nos les nostres dades privades, credencials d’accés o dades bancàries. Per aconseguir-ho, els ciberdelinqüents es fan passar per una empresa, una institució o un servei conegut, de confiança i amb bona reputació a Internet. Ara bé, com pot arribar fins a nosaltres un cas de </a:t>
            </a:r>
            <a:r>
              <a:rPr lang="ca-ES" sz="1200" i="1" kern="1200" dirty="0">
                <a:solidFill>
                  <a:schemeClr val="tx1"/>
                </a:solidFill>
                <a:latin typeface="+mn-lt"/>
                <a:ea typeface="+mn-ea"/>
                <a:cs typeface="+mn-cs"/>
              </a:rPr>
              <a:t>phishing</a:t>
            </a:r>
            <a:r>
              <a:rPr lang="ca-ES" sz="1200" kern="1200" dirty="0">
                <a:solidFill>
                  <a:schemeClr val="tx1"/>
                </a:solidFill>
                <a:latin typeface="+mn-lt"/>
                <a:ea typeface="+mn-ea"/>
                <a:cs typeface="+mn-cs"/>
              </a:rPr>
              <a:t>? La majoria d’accions de </a:t>
            </a:r>
            <a:r>
              <a:rPr lang="ca-ES" sz="1200" i="1" kern="1200" dirty="0">
                <a:solidFill>
                  <a:schemeClr val="tx1"/>
                </a:solidFill>
                <a:latin typeface="+mn-lt"/>
                <a:ea typeface="+mn-ea"/>
                <a:cs typeface="+mn-cs"/>
              </a:rPr>
              <a:t>phishing </a:t>
            </a:r>
            <a:r>
              <a:rPr lang="ca-ES" sz="1200" kern="1200" dirty="0">
                <a:solidFill>
                  <a:schemeClr val="tx1"/>
                </a:solidFill>
                <a:latin typeface="+mn-lt"/>
                <a:ea typeface="+mn-ea"/>
                <a:cs typeface="+mn-cs"/>
              </a:rPr>
              <a:t>es distribueixen a través del </a:t>
            </a:r>
            <a:r>
              <a:rPr lang="ca-ES" sz="1200" b="1" kern="1200" dirty="0">
                <a:solidFill>
                  <a:schemeClr val="tx1"/>
                </a:solidFill>
                <a:latin typeface="+mn-lt"/>
                <a:ea typeface="+mn-ea"/>
                <a:cs typeface="+mn-cs"/>
              </a:rPr>
              <a:t>correu electrònic</a:t>
            </a:r>
            <a:r>
              <a:rPr lang="ca-ES" sz="1200" kern="1200" dirty="0">
                <a:solidFill>
                  <a:schemeClr val="tx1"/>
                </a:solidFill>
                <a:latin typeface="+mn-lt"/>
                <a:ea typeface="+mn-ea"/>
                <a:cs typeface="+mn-cs"/>
              </a:rPr>
              <a:t>. Tanmateix, també fan ús d’altres mitjans de propagació que és bo que tinguem presents per estar alerta:</a:t>
            </a:r>
            <a:endParaRPr lang="es-ES" sz="1200" kern="1200" dirty="0">
              <a:solidFill>
                <a:schemeClr val="tx1"/>
              </a:solidFill>
              <a:latin typeface="+mn-lt"/>
              <a:ea typeface="+mn-ea"/>
              <a:cs typeface="+mn-cs"/>
            </a:endParaRPr>
          </a:p>
          <a:p>
            <a:pPr algn="just"/>
            <a:endParaRPr lang="ca-ES" sz="1000" baseline="0" noProof="0" dirty="0"/>
          </a:p>
          <a:p>
            <a:pPr lvl="0">
              <a:buFont typeface="Arial" pitchFamily="34" charset="0"/>
              <a:buChar char="•"/>
            </a:pPr>
            <a:r>
              <a:rPr lang="ca-ES" sz="1200" b="1" kern="1200" dirty="0">
                <a:solidFill>
                  <a:schemeClr val="tx1"/>
                </a:solidFill>
                <a:latin typeface="+mn-lt"/>
                <a:ea typeface="+mn-ea"/>
                <a:cs typeface="+mn-cs"/>
              </a:rPr>
              <a:t> Xarxes socials </a:t>
            </a:r>
            <a:r>
              <a:rPr lang="ca-ES" sz="1200" kern="1200" dirty="0">
                <a:solidFill>
                  <a:schemeClr val="tx1"/>
                </a:solidFill>
                <a:latin typeface="+mn-lt"/>
                <a:ea typeface="+mn-ea"/>
                <a:cs typeface="+mn-cs"/>
              </a:rPr>
              <a:t>(Facebook, Twitter, etc.), mitjançant la creació de perfils i pàgines falsos.</a:t>
            </a:r>
            <a:endParaRPr lang="es-ES" sz="1200" kern="1200" dirty="0">
              <a:solidFill>
                <a:schemeClr val="tx1"/>
              </a:solidFill>
              <a:latin typeface="+mn-lt"/>
              <a:ea typeface="+mn-ea"/>
              <a:cs typeface="+mn-cs"/>
            </a:endParaRPr>
          </a:p>
          <a:p>
            <a:pPr lvl="0">
              <a:buFont typeface="Arial" pitchFamily="34" charset="0"/>
              <a:buChar char="•"/>
            </a:pPr>
            <a:r>
              <a:rPr lang="ca-ES" sz="1200" kern="1200" dirty="0">
                <a:solidFill>
                  <a:schemeClr val="tx1"/>
                </a:solidFill>
                <a:latin typeface="+mn-lt"/>
                <a:ea typeface="+mn-ea"/>
                <a:cs typeface="+mn-cs"/>
              </a:rPr>
              <a:t> Enviament de </a:t>
            </a:r>
            <a:r>
              <a:rPr lang="ca-ES" sz="1200" b="1" kern="1200" dirty="0">
                <a:solidFill>
                  <a:schemeClr val="tx1"/>
                </a:solidFill>
                <a:latin typeface="+mn-lt"/>
                <a:ea typeface="+mn-ea"/>
                <a:cs typeface="+mn-cs"/>
              </a:rPr>
              <a:t>missatges SMS / MMS </a:t>
            </a:r>
            <a:r>
              <a:rPr lang="ca-ES" sz="1200" kern="1200" dirty="0">
                <a:solidFill>
                  <a:schemeClr val="tx1"/>
                </a:solidFill>
                <a:latin typeface="+mn-lt"/>
                <a:ea typeface="+mn-ea"/>
                <a:cs typeface="+mn-cs"/>
              </a:rPr>
              <a:t>a números de telèfon mòbil (</a:t>
            </a:r>
            <a:r>
              <a:rPr lang="ca-ES" sz="1200" i="1" kern="1200" dirty="0">
                <a:solidFill>
                  <a:schemeClr val="tx1"/>
                </a:solidFill>
                <a:latin typeface="+mn-lt"/>
                <a:ea typeface="+mn-ea"/>
                <a:cs typeface="+mn-cs"/>
              </a:rPr>
              <a:t>smishing</a:t>
            </a:r>
            <a:r>
              <a:rPr lang="ca-ES" sz="1200" kern="1200" dirty="0">
                <a:solidFill>
                  <a:schemeClr val="tx1"/>
                </a:solidFill>
                <a:latin typeface="+mn-lt"/>
                <a:ea typeface="+mn-ea"/>
                <a:cs typeface="+mn-cs"/>
              </a:rPr>
              <a:t>).</a:t>
            </a:r>
            <a:endParaRPr lang="es-ES" sz="1200" kern="1200" dirty="0">
              <a:solidFill>
                <a:schemeClr val="tx1"/>
              </a:solidFill>
              <a:latin typeface="+mn-lt"/>
              <a:ea typeface="+mn-ea"/>
              <a:cs typeface="+mn-cs"/>
            </a:endParaRPr>
          </a:p>
          <a:p>
            <a:pPr lvl="0">
              <a:buFont typeface="Arial" pitchFamily="34" charset="0"/>
              <a:buChar char="•"/>
            </a:pPr>
            <a:r>
              <a:rPr lang="ca-ES" sz="1200" b="1" kern="1200" dirty="0">
                <a:solidFill>
                  <a:schemeClr val="tx1"/>
                </a:solidFill>
                <a:latin typeface="+mn-lt"/>
                <a:ea typeface="+mn-ea"/>
                <a:cs typeface="+mn-cs"/>
              </a:rPr>
              <a:t> Trucades telefòniques</a:t>
            </a:r>
            <a:r>
              <a:rPr lang="ca-ES" sz="1200" kern="1200" dirty="0">
                <a:solidFill>
                  <a:schemeClr val="tx1"/>
                </a:solidFill>
                <a:latin typeface="+mn-lt"/>
                <a:ea typeface="+mn-ea"/>
                <a:cs typeface="+mn-cs"/>
              </a:rPr>
              <a:t>, tant a telèfons mòbils com a fixos.</a:t>
            </a:r>
            <a:endParaRPr lang="es-ES" sz="1200" kern="1200" dirty="0">
              <a:solidFill>
                <a:schemeClr val="tx1"/>
              </a:solidFill>
              <a:latin typeface="+mn-lt"/>
              <a:ea typeface="+mn-ea"/>
              <a:cs typeface="+mn-cs"/>
            </a:endParaRPr>
          </a:p>
          <a:p>
            <a:pPr marL="171450" indent="-171450" algn="just">
              <a:buFont typeface="Arial" panose="020B0604020202020204" pitchFamily="34" charset="0"/>
              <a:buChar char="•"/>
            </a:pPr>
            <a:endParaRPr lang="ca-ES" sz="1000" baseline="0" noProof="0" dirty="0"/>
          </a:p>
          <a:p>
            <a:r>
              <a:rPr lang="ca-ES" sz="1200" kern="1200" dirty="0">
                <a:solidFill>
                  <a:schemeClr val="tx1"/>
                </a:solidFill>
                <a:latin typeface="+mn-lt"/>
                <a:ea typeface="+mn-ea"/>
                <a:cs typeface="+mn-cs"/>
              </a:rPr>
              <a:t>Per protegir-nos del </a:t>
            </a:r>
            <a:r>
              <a:rPr lang="ca-ES" sz="1200" i="1" kern="1200" dirty="0">
                <a:solidFill>
                  <a:schemeClr val="tx1"/>
                </a:solidFill>
                <a:latin typeface="+mn-lt"/>
                <a:ea typeface="+mn-ea"/>
                <a:cs typeface="+mn-cs"/>
              </a:rPr>
              <a:t>phishing</a:t>
            </a:r>
            <a:r>
              <a:rPr lang="ca-ES" sz="1200" kern="1200" dirty="0">
                <a:solidFill>
                  <a:schemeClr val="tx1"/>
                </a:solidFill>
                <a:latin typeface="+mn-lt"/>
                <a:ea typeface="+mn-ea"/>
                <a:cs typeface="+mn-cs"/>
              </a:rPr>
              <a:t> només cal que tinguem en compte un parell de recomanacions bàsiques:</a:t>
            </a:r>
            <a:endParaRPr lang="es-ES" sz="1200" kern="1200" dirty="0">
              <a:solidFill>
                <a:schemeClr val="tx1"/>
              </a:solidFill>
              <a:latin typeface="+mn-lt"/>
              <a:ea typeface="+mn-ea"/>
              <a:cs typeface="+mn-cs"/>
            </a:endParaRPr>
          </a:p>
          <a:p>
            <a:pPr marL="228600" lvl="0" indent="-228600">
              <a:buFont typeface="+mj-lt"/>
              <a:buAutoNum type="arabicParenR"/>
            </a:pPr>
            <a:r>
              <a:rPr lang="ca-ES" sz="1200" kern="1200" dirty="0">
                <a:solidFill>
                  <a:schemeClr val="tx1"/>
                </a:solidFill>
                <a:latin typeface="+mn-lt"/>
                <a:ea typeface="+mn-ea"/>
                <a:cs typeface="+mn-cs"/>
              </a:rPr>
              <a:t>No hem de clicar en els </a:t>
            </a:r>
            <a:r>
              <a:rPr lang="ca-ES" sz="1200" b="1" kern="1200" dirty="0">
                <a:solidFill>
                  <a:schemeClr val="tx1"/>
                </a:solidFill>
                <a:latin typeface="+mn-lt"/>
                <a:ea typeface="+mn-ea"/>
                <a:cs typeface="+mn-cs"/>
              </a:rPr>
              <a:t>enllaços</a:t>
            </a:r>
            <a:r>
              <a:rPr lang="ca-ES" sz="1200" kern="1200" dirty="0">
                <a:solidFill>
                  <a:schemeClr val="tx1"/>
                </a:solidFill>
                <a:latin typeface="+mn-lt"/>
                <a:ea typeface="+mn-ea"/>
                <a:cs typeface="+mn-cs"/>
              </a:rPr>
              <a:t> que rebem per correu electrònic o SMS i siguin d’origen desconegut (podrien contenir algun virus per robar les nostres contrasenyes). </a:t>
            </a:r>
            <a:endParaRPr lang="es-ES" sz="1200" kern="1200" dirty="0">
              <a:solidFill>
                <a:schemeClr val="tx1"/>
              </a:solidFill>
              <a:latin typeface="+mn-lt"/>
              <a:ea typeface="+mn-ea"/>
              <a:cs typeface="+mn-cs"/>
            </a:endParaRPr>
          </a:p>
          <a:p>
            <a:pPr marL="228600" lvl="0" indent="-228600">
              <a:buFont typeface="+mj-lt"/>
              <a:buAutoNum type="arabicParenR"/>
            </a:pPr>
            <a:r>
              <a:rPr lang="ca-ES" sz="1200" kern="1200" dirty="0">
                <a:solidFill>
                  <a:schemeClr val="tx1"/>
                </a:solidFill>
                <a:latin typeface="+mn-lt"/>
                <a:ea typeface="+mn-ea"/>
                <a:cs typeface="+mn-cs"/>
              </a:rPr>
              <a:t>Hem de desconfiar de les </a:t>
            </a:r>
            <a:r>
              <a:rPr lang="ca-ES" sz="1200" b="1" kern="1200" dirty="0">
                <a:solidFill>
                  <a:schemeClr val="tx1"/>
                </a:solidFill>
                <a:latin typeface="+mn-lt"/>
                <a:ea typeface="+mn-ea"/>
                <a:cs typeface="+mn-cs"/>
              </a:rPr>
              <a:t>trucades i dels correus electrònics </a:t>
            </a:r>
            <a:r>
              <a:rPr lang="ca-ES" sz="1200" kern="1200" dirty="0">
                <a:solidFill>
                  <a:schemeClr val="tx1"/>
                </a:solidFill>
                <a:latin typeface="+mn-lt"/>
                <a:ea typeface="+mn-ea"/>
                <a:cs typeface="+mn-cs"/>
              </a:rPr>
              <a:t>en què se’ns demani que diguem o introduïm algun codi personal. Cal tenir present que el nostre banc mai no contactarà amb nosaltres per demanar-nos les contrasenyes.</a:t>
            </a:r>
            <a:endParaRPr lang="es-ES" sz="1200" kern="1200" dirty="0">
              <a:solidFill>
                <a:schemeClr val="tx1"/>
              </a:solidFill>
              <a:latin typeface="+mn-lt"/>
              <a:ea typeface="+mn-ea"/>
              <a:cs typeface="+mn-cs"/>
            </a:endParaRPr>
          </a:p>
          <a:p>
            <a:pPr marL="228600" indent="-228600" algn="just">
              <a:buFontTx/>
              <a:buAutoNum type="arabicParenR"/>
            </a:pPr>
            <a:endParaRPr lang="ca-ES" sz="1000" baseline="0" noProof="0" dirty="0"/>
          </a:p>
          <a:p>
            <a:pPr algn="just"/>
            <a:endParaRPr lang="es-ES" sz="1100" noProof="0" dirty="0"/>
          </a:p>
          <a:p>
            <a:pPr algn="just"/>
            <a:endParaRPr lang="ca-ES" sz="11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8</a:t>
            </a:fld>
            <a:endParaRPr lang="ca-ES" dirty="0"/>
          </a:p>
        </p:txBody>
      </p:sp>
    </p:spTree>
    <p:extLst>
      <p:ext uri="{BB962C8B-B14F-4D97-AF65-F5344CB8AC3E}">
        <p14:creationId xmlns:p14="http://schemas.microsoft.com/office/powerpoint/2010/main" val="199765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r>
              <a:rPr lang="ca-ES" sz="1000" noProof="0" dirty="0"/>
              <a:t>Hem</a:t>
            </a:r>
            <a:r>
              <a:rPr lang="ca-ES" sz="1000" baseline="0" noProof="0" dirty="0"/>
              <a:t> de tenir molt present que la nostra entitat financera MAI no ens demanarà que facilitem els nostres codis personals, ni a través d’un correu electrònic ni per SMS. Per tant, aquest hauria de ser sempre el primer senyal d’alarma. Tanmateix, hi ha més elements que podem tenir en compte per analitzar si el correu o l’SMS que hem rebut pot ser obra d’un ciberdelinqüent:</a:t>
            </a:r>
          </a:p>
          <a:p>
            <a:pPr algn="just"/>
            <a:endParaRPr lang="es-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En primer lloc, hem d’examinar amb atenció tant el contingut del missatge com el disseny. La majoria de vegades </a:t>
            </a:r>
            <a:r>
              <a:rPr lang="ca-ES" sz="1200" b="1" kern="1200" dirty="0">
                <a:solidFill>
                  <a:schemeClr val="tx1"/>
                </a:solidFill>
                <a:latin typeface="+mn-lt"/>
                <a:ea typeface="+mn-ea"/>
                <a:cs typeface="+mn-cs"/>
              </a:rPr>
              <a:t>l’adreça del remitent </a:t>
            </a:r>
            <a:r>
              <a:rPr lang="ca-ES" sz="1200" kern="1200" dirty="0">
                <a:solidFill>
                  <a:schemeClr val="tx1"/>
                </a:solidFill>
                <a:latin typeface="+mn-lt"/>
                <a:ea typeface="+mn-ea"/>
                <a:cs typeface="+mn-cs"/>
              </a:rPr>
              <a:t>és estranya i no correspon a les senyes corporatives de l’entitat o empresa per la qual s’està fent passar. A més a més, el </a:t>
            </a:r>
            <a:r>
              <a:rPr lang="ca-ES" sz="1200" b="1" kern="1200" dirty="0">
                <a:solidFill>
                  <a:schemeClr val="tx1"/>
                </a:solidFill>
                <a:latin typeface="+mn-lt"/>
                <a:ea typeface="+mn-ea"/>
                <a:cs typeface="+mn-cs"/>
              </a:rPr>
              <a:t>text </a:t>
            </a:r>
            <a:r>
              <a:rPr lang="ca-ES" sz="1200" kern="1200" dirty="0">
                <a:solidFill>
                  <a:schemeClr val="tx1"/>
                </a:solidFill>
                <a:latin typeface="+mn-lt"/>
                <a:ea typeface="+mn-ea"/>
                <a:cs typeface="+mn-cs"/>
              </a:rPr>
              <a:t>no acostuma a ser personalitzat, sinó que podria anar adreçat a qualsevol. Moltes vegades aquests missatges s’envien des d’altres països, per la qual cosa una mala redacció i les </a:t>
            </a:r>
            <a:r>
              <a:rPr lang="ca-ES" sz="1200" b="1" kern="1200" dirty="0">
                <a:solidFill>
                  <a:schemeClr val="tx1"/>
                </a:solidFill>
                <a:latin typeface="+mn-lt"/>
                <a:ea typeface="+mn-ea"/>
                <a:cs typeface="+mn-cs"/>
              </a:rPr>
              <a:t>faltes d’ortografia </a:t>
            </a:r>
            <a:r>
              <a:rPr lang="ca-ES" sz="1200" kern="1200" dirty="0">
                <a:solidFill>
                  <a:schemeClr val="tx1"/>
                </a:solidFill>
                <a:latin typeface="+mn-lt"/>
                <a:ea typeface="+mn-ea"/>
                <a:cs typeface="+mn-cs"/>
              </a:rPr>
              <a:t>són altres elements que ens poden fer sospitar. En segon lloc, són missatges que sovint denoten un cert to d’urgència i que ens demanen que </a:t>
            </a:r>
            <a:r>
              <a:rPr lang="ca-ES" sz="1200" b="1" kern="1200" dirty="0">
                <a:solidFill>
                  <a:schemeClr val="tx1"/>
                </a:solidFill>
                <a:latin typeface="+mn-lt"/>
                <a:ea typeface="+mn-ea"/>
                <a:cs typeface="+mn-cs"/>
              </a:rPr>
              <a:t>cliquem sobre un enllaç o que descarreguem un arxiu </a:t>
            </a:r>
            <a:r>
              <a:rPr lang="ca-ES" sz="1200" kern="1200" dirty="0">
                <a:solidFill>
                  <a:schemeClr val="tx1"/>
                </a:solidFill>
                <a:latin typeface="+mn-lt"/>
                <a:ea typeface="+mn-ea"/>
                <a:cs typeface="+mn-cs"/>
              </a:rPr>
              <a:t>adjunt. Mai no hem de realitzar cap d’aquestes dues accions, tret que sapiguem del cert que el remitent és de la nostra absoluta confiança.</a:t>
            </a:r>
            <a:endParaRPr lang="es-ES" sz="1200" kern="1200" dirty="0">
              <a:solidFill>
                <a:schemeClr val="tx1"/>
              </a:solidFill>
              <a:latin typeface="+mn-lt"/>
              <a:ea typeface="+mn-ea"/>
              <a:cs typeface="+mn-cs"/>
            </a:endParaRPr>
          </a:p>
          <a:p>
            <a:pPr algn="just"/>
            <a:endParaRPr lang="es-ES" sz="1000"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sz="1200" kern="1200" dirty="0">
                <a:solidFill>
                  <a:schemeClr val="tx1"/>
                </a:solidFill>
                <a:latin typeface="+mn-lt"/>
                <a:ea typeface="+mn-ea"/>
                <a:cs typeface="+mn-cs"/>
              </a:rPr>
              <a:t>I sempre, en cas de dubte, abans de respondre a qualsevol de les peticions que puguem rebre per correu electrònic o SMS ens podem </a:t>
            </a:r>
            <a:r>
              <a:rPr lang="ca-ES" sz="1200" b="1" kern="1200" dirty="0">
                <a:solidFill>
                  <a:schemeClr val="tx1"/>
                </a:solidFill>
                <a:latin typeface="+mn-lt"/>
                <a:ea typeface="+mn-ea"/>
                <a:cs typeface="+mn-cs"/>
              </a:rPr>
              <a:t>posar en contacte telefònic amb la nostra entitat</a:t>
            </a:r>
            <a:r>
              <a:rPr lang="ca-ES" sz="1200" kern="1200" dirty="0">
                <a:solidFill>
                  <a:schemeClr val="tx1"/>
                </a:solidFill>
                <a:latin typeface="+mn-lt"/>
                <a:ea typeface="+mn-ea"/>
                <a:cs typeface="+mn-cs"/>
              </a:rPr>
              <a:t>, segur que ens podran verificar si el que hem rebut és correcte o no.</a:t>
            </a:r>
            <a:endParaRPr lang="es-ES" sz="1200" kern="1200" dirty="0">
              <a:solidFill>
                <a:schemeClr val="tx1"/>
              </a:solidFill>
              <a:latin typeface="+mn-lt"/>
              <a:ea typeface="+mn-ea"/>
              <a:cs typeface="+mn-cs"/>
            </a:endParaRPr>
          </a:p>
          <a:p>
            <a:pPr algn="just"/>
            <a:endParaRPr lang="es-ES" sz="1000" baseline="0" noProof="0" dirty="0"/>
          </a:p>
          <a:p>
            <a:pPr algn="just"/>
            <a:endParaRPr lang="ca-ES" sz="100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9</a:t>
            </a:fld>
            <a:endParaRPr lang="ca-ES" dirty="0"/>
          </a:p>
        </p:txBody>
      </p:sp>
    </p:spTree>
    <p:extLst>
      <p:ext uri="{BB962C8B-B14F-4D97-AF65-F5344CB8AC3E}">
        <p14:creationId xmlns:p14="http://schemas.microsoft.com/office/powerpoint/2010/main" val="239766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497956"/>
            <a:ext cx="7286625" cy="1033611"/>
          </a:xfrm>
        </p:spPr>
        <p:txBody>
          <a:bodyPr/>
          <a:lstStyle/>
          <a:p>
            <a:r>
              <a:rPr lang="en-US"/>
              <a:t>Click to edit Master title style</a:t>
            </a:r>
          </a:p>
        </p:txBody>
      </p:sp>
      <p:sp>
        <p:nvSpPr>
          <p:cNvPr id="3" name="Subtitle 2"/>
          <p:cNvSpPr>
            <a:spLocks noGrp="1"/>
          </p:cNvSpPr>
          <p:nvPr>
            <p:ph type="subTitle" idx="1"/>
          </p:nvPr>
        </p:nvSpPr>
        <p:spPr>
          <a:xfrm>
            <a:off x="1285875" y="2732484"/>
            <a:ext cx="6000750" cy="1232297"/>
          </a:xfrm>
        </p:spPr>
        <p:txBody>
          <a:bodyPr/>
          <a:lstStyle>
            <a:lvl1pPr marL="0" indent="0" algn="ctr">
              <a:buNone/>
              <a:defRPr>
                <a:solidFill>
                  <a:schemeClr val="tx1">
                    <a:tint val="75000"/>
                  </a:schemeClr>
                </a:solidFill>
              </a:defRPr>
            </a:lvl1pPr>
            <a:lvl2pPr marL="382676" indent="0" algn="ctr">
              <a:buNone/>
              <a:defRPr>
                <a:solidFill>
                  <a:schemeClr val="tx1">
                    <a:tint val="75000"/>
                  </a:schemeClr>
                </a:solidFill>
              </a:defRPr>
            </a:lvl2pPr>
            <a:lvl3pPr marL="765353" indent="0" algn="ctr">
              <a:buNone/>
              <a:defRPr>
                <a:solidFill>
                  <a:schemeClr val="tx1">
                    <a:tint val="75000"/>
                  </a:schemeClr>
                </a:solidFill>
              </a:defRPr>
            </a:lvl3pPr>
            <a:lvl4pPr marL="1148029" indent="0" algn="ctr">
              <a:buNone/>
              <a:defRPr>
                <a:solidFill>
                  <a:schemeClr val="tx1">
                    <a:tint val="75000"/>
                  </a:schemeClr>
                </a:solidFill>
              </a:defRPr>
            </a:lvl4pPr>
            <a:lvl5pPr marL="1530706" indent="0" algn="ctr">
              <a:buNone/>
              <a:defRPr>
                <a:solidFill>
                  <a:schemeClr val="tx1">
                    <a:tint val="75000"/>
                  </a:schemeClr>
                </a:solidFill>
              </a:defRPr>
            </a:lvl5pPr>
            <a:lvl6pPr marL="1913382" indent="0" algn="ctr">
              <a:buNone/>
              <a:defRPr>
                <a:solidFill>
                  <a:schemeClr val="tx1">
                    <a:tint val="75000"/>
                  </a:schemeClr>
                </a:solidFill>
              </a:defRPr>
            </a:lvl6pPr>
            <a:lvl7pPr marL="2296058" indent="0" algn="ctr">
              <a:buNone/>
              <a:defRPr>
                <a:solidFill>
                  <a:schemeClr val="tx1">
                    <a:tint val="75000"/>
                  </a:schemeClr>
                </a:solidFill>
              </a:defRPr>
            </a:lvl7pPr>
            <a:lvl8pPr marL="2678735" indent="0" algn="ctr">
              <a:buNone/>
              <a:defRPr>
                <a:solidFill>
                  <a:schemeClr val="tx1">
                    <a:tint val="75000"/>
                  </a:schemeClr>
                </a:solidFill>
              </a:defRPr>
            </a:lvl8pPr>
            <a:lvl9pPr marL="30614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193105"/>
            <a:ext cx="1928813"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193105"/>
            <a:ext cx="5643563"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Imagen con título">
    <p:spTree>
      <p:nvGrpSpPr>
        <p:cNvPr id="1" name=""/>
        <p:cNvGrpSpPr/>
        <p:nvPr/>
      </p:nvGrpSpPr>
      <p:grpSpPr>
        <a:xfrm>
          <a:off x="0" y="0"/>
          <a:ext cx="0" cy="0"/>
          <a:chOff x="0" y="0"/>
          <a:chExt cx="0" cy="0"/>
        </a:xfrm>
      </p:grpSpPr>
      <p:sp>
        <p:nvSpPr>
          <p:cNvPr id="8" name="Shape 544">
            <a:extLst>
              <a:ext uri="{FF2B5EF4-FFF2-40B4-BE49-F238E27FC236}">
                <a16:creationId xmlns:a16="http://schemas.microsoft.com/office/drawing/2014/main" id="{3B0BD9AF-8D46-43D5-90EC-831868554132}"/>
              </a:ext>
            </a:extLst>
          </p:cNvPr>
          <p:cNvSpPr/>
          <p:nvPr userDrawn="1"/>
        </p:nvSpPr>
        <p:spPr>
          <a:xfrm>
            <a:off x="-2" y="4747719"/>
            <a:ext cx="9139238" cy="401140"/>
          </a:xfrm>
          <a:prstGeom prst="rect">
            <a:avLst/>
          </a:prstGeom>
          <a:solidFill>
            <a:srgbClr val="009FE3"/>
          </a:solidFill>
          <a:ln>
            <a:noFill/>
          </a:ln>
        </p:spPr>
        <p:txBody>
          <a:bodyPr lIns="34288" tIns="34288" rIns="34288" bIns="34288" anchor="ctr"/>
          <a:lstStyle/>
          <a:p>
            <a:pPr algn="ctr" defTabSz="633420">
              <a:defRPr sz="1600">
                <a:solidFill>
                  <a:srgbClr val="FFFFFF"/>
                </a:solidFill>
                <a:latin typeface="+mn-lt"/>
                <a:ea typeface="+mn-ea"/>
                <a:cs typeface="+mn-cs"/>
                <a:sym typeface="Montserrat Regular"/>
              </a:defRPr>
            </a:pPr>
            <a:endParaRPr sz="1200"/>
          </a:p>
        </p:txBody>
      </p:sp>
      <p:sp>
        <p:nvSpPr>
          <p:cNvPr id="9" name="Número de diapositiva">
            <a:extLst>
              <a:ext uri="{FF2B5EF4-FFF2-40B4-BE49-F238E27FC236}">
                <a16:creationId xmlns:a16="http://schemas.microsoft.com/office/drawing/2014/main" id="{267BF532-78E1-46C0-AA7A-69200BF36C9C}"/>
              </a:ext>
            </a:extLst>
          </p:cNvPr>
          <p:cNvSpPr txBox="1">
            <a:spLocks noGrp="1"/>
          </p:cNvSpPr>
          <p:nvPr>
            <p:ph type="sldNum" sz="quarter" idx="4"/>
          </p:nvPr>
        </p:nvSpPr>
        <p:spPr>
          <a:xfrm>
            <a:off x="8722749" y="4747719"/>
            <a:ext cx="421252" cy="395781"/>
          </a:xfrm>
          <a:prstGeom prst="rect">
            <a:avLst/>
          </a:prstGeom>
        </p:spPr>
        <p:txBody>
          <a:bodyPr anchor="ctr"/>
          <a:lstStyle>
            <a:lvl1pPr>
              <a:defRPr sz="7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6CB4B4D-7CA3-9044-876B-883B54F8677D}" type="slidenum">
              <a:rPr lang="es-ES" smtClean="0"/>
              <a:pPr/>
              <a:t>‹Nº›</a:t>
            </a:fld>
            <a:endParaRPr lang="es-ES" dirty="0"/>
          </a:p>
        </p:txBody>
      </p:sp>
      <p:pic>
        <p:nvPicPr>
          <p:cNvPr id="12" name="Imagen 11">
            <a:extLst>
              <a:ext uri="{FF2B5EF4-FFF2-40B4-BE49-F238E27FC236}">
                <a16:creationId xmlns:a16="http://schemas.microsoft.com/office/drawing/2014/main" id="{2AC797F6-89F7-46D0-A2F7-D659C3C70F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4348" y="141480"/>
            <a:ext cx="1309344" cy="431098"/>
          </a:xfrm>
          <a:prstGeom prst="rect">
            <a:avLst/>
          </a:prstGeom>
        </p:spPr>
      </p:pic>
      <p:pic>
        <p:nvPicPr>
          <p:cNvPr id="13" name="Imagen 12">
            <a:extLst>
              <a:ext uri="{FF2B5EF4-FFF2-40B4-BE49-F238E27FC236}">
                <a16:creationId xmlns:a16="http://schemas.microsoft.com/office/drawing/2014/main" id="{C67CD724-711A-4579-A553-54AA44A0EF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36" y="4791851"/>
            <a:ext cx="624724" cy="324828"/>
          </a:xfrm>
          <a:prstGeom prst="rect">
            <a:avLst/>
          </a:prstGeom>
        </p:spPr>
      </p:pic>
      <p:sp>
        <p:nvSpPr>
          <p:cNvPr id="7" name="Shape 546">
            <a:extLst>
              <a:ext uri="{FF2B5EF4-FFF2-40B4-BE49-F238E27FC236}">
                <a16:creationId xmlns:a16="http://schemas.microsoft.com/office/drawing/2014/main" id="{BB456AAF-A704-4F8A-B999-55A38BD16803}"/>
              </a:ext>
            </a:extLst>
          </p:cNvPr>
          <p:cNvSpPr txBox="1"/>
          <p:nvPr userDrawn="1"/>
        </p:nvSpPr>
        <p:spPr>
          <a:xfrm>
            <a:off x="3312063" y="4843933"/>
            <a:ext cx="2515112" cy="2385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a:lnSpc>
                <a:spcPct val="100000"/>
              </a:lnSpc>
            </a:pPr>
            <a:r>
              <a:rPr kumimoji="0" lang="es-ES" sz="525" b="0" i="0" u="none" strike="noStrike" cap="none" spc="0" normalizeH="0" baseline="0" dirty="0">
                <a:ln>
                  <a:noFill/>
                </a:ln>
                <a:solidFill>
                  <a:srgbClr val="FFFFFF"/>
                </a:solidFill>
                <a:effectLst/>
                <a:uFillTx/>
                <a:latin typeface="Open Sans SemiBold" panose="020B0706030804020204" pitchFamily="34" charset="0"/>
                <a:ea typeface="Open Sans SemiBold" panose="020B0706030804020204" pitchFamily="34" charset="0"/>
                <a:cs typeface="Open Sans SemiBold" panose="020B0706030804020204" pitchFamily="34" charset="0"/>
                <a:sym typeface="Helvetica"/>
              </a:rPr>
              <a:t>© Voluntarios CaixaBank, Barcelona, 2021. </a:t>
            </a:r>
          </a:p>
          <a:p>
            <a:pPr algn="ctr">
              <a:lnSpc>
                <a:spcPct val="100000"/>
              </a:lnSpc>
            </a:pPr>
            <a:r>
              <a:rPr kumimoji="0" lang="es-ES" sz="525"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rPr>
              <a:t>Se prohíbe su reproducción y comunicación o acceso a terceros no autorizados..</a:t>
            </a:r>
            <a:endParaRPr kumimoji="0" sz="525" b="0" i="0" u="none" strike="noStrike" cap="none" spc="0" normalizeH="0" baseline="0" dirty="0">
              <a:ln>
                <a:noFill/>
              </a:ln>
              <a:solidFill>
                <a:srgbClr val="FFFFFF"/>
              </a:solidFill>
              <a:effectLst/>
              <a:uFillTx/>
              <a:latin typeface="Open Sans Light" panose="020B0306030504020204" pitchFamily="34" charset="0"/>
              <a:ea typeface="Open Sans Light" panose="020B0306030504020204" pitchFamily="34" charset="0"/>
              <a:cs typeface="Open Sans Light" panose="020B0306030504020204" pitchFamily="34" charset="0"/>
              <a:sym typeface="Helvetica"/>
            </a:endParaRPr>
          </a:p>
        </p:txBody>
      </p:sp>
    </p:spTree>
    <p:extLst>
      <p:ext uri="{BB962C8B-B14F-4D97-AF65-F5344CB8AC3E}">
        <p14:creationId xmlns:p14="http://schemas.microsoft.com/office/powerpoint/2010/main" val="39171084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3098602"/>
            <a:ext cx="7286625" cy="957709"/>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677168" y="2043783"/>
            <a:ext cx="7286625" cy="1054819"/>
          </a:xfrm>
        </p:spPr>
        <p:txBody>
          <a:bodyPr anchor="b"/>
          <a:lstStyle>
            <a:lvl1pPr marL="0" indent="0">
              <a:buNone/>
              <a:defRPr sz="1700">
                <a:solidFill>
                  <a:schemeClr val="tx1">
                    <a:tint val="75000"/>
                  </a:schemeClr>
                </a:solidFill>
              </a:defRPr>
            </a:lvl1pPr>
            <a:lvl2pPr marL="382676" indent="0">
              <a:buNone/>
              <a:defRPr sz="1500">
                <a:solidFill>
                  <a:schemeClr val="tx1">
                    <a:tint val="75000"/>
                  </a:schemeClr>
                </a:solidFill>
              </a:defRPr>
            </a:lvl2pPr>
            <a:lvl3pPr marL="765353" indent="0">
              <a:buNone/>
              <a:defRPr sz="1300">
                <a:solidFill>
                  <a:schemeClr val="tx1">
                    <a:tint val="75000"/>
                  </a:schemeClr>
                </a:solidFill>
              </a:defRPr>
            </a:lvl3pPr>
            <a:lvl4pPr marL="1148029" indent="0">
              <a:buNone/>
              <a:defRPr sz="1200">
                <a:solidFill>
                  <a:schemeClr val="tx1">
                    <a:tint val="75000"/>
                  </a:schemeClr>
                </a:solidFill>
              </a:defRPr>
            </a:lvl4pPr>
            <a:lvl5pPr marL="1530706" indent="0">
              <a:buNone/>
              <a:defRPr sz="1200">
                <a:solidFill>
                  <a:schemeClr val="tx1">
                    <a:tint val="75000"/>
                  </a:schemeClr>
                </a:solidFill>
              </a:defRPr>
            </a:lvl5pPr>
            <a:lvl6pPr marL="1913382" indent="0">
              <a:buNone/>
              <a:defRPr sz="1200">
                <a:solidFill>
                  <a:schemeClr val="tx1">
                    <a:tint val="75000"/>
                  </a:schemeClr>
                </a:solidFill>
              </a:defRPr>
            </a:lvl6pPr>
            <a:lvl7pPr marL="2296058" indent="0">
              <a:buNone/>
              <a:defRPr sz="1200">
                <a:solidFill>
                  <a:schemeClr val="tx1">
                    <a:tint val="75000"/>
                  </a:schemeClr>
                </a:solidFill>
              </a:defRPr>
            </a:lvl7pPr>
            <a:lvl8pPr marL="2678735" indent="0">
              <a:buNone/>
              <a:defRPr sz="1200">
                <a:solidFill>
                  <a:schemeClr val="tx1">
                    <a:tint val="75000"/>
                  </a:schemeClr>
                </a:solidFill>
              </a:defRPr>
            </a:lvl8pPr>
            <a:lvl9pPr marL="306141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125141"/>
            <a:ext cx="3786188" cy="3182318"/>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125141"/>
            <a:ext cx="3786188" cy="3182318"/>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079376"/>
            <a:ext cx="3787676" cy="449833"/>
          </a:xfrm>
        </p:spPr>
        <p:txBody>
          <a:bodyPr anchor="b"/>
          <a:lstStyle>
            <a:lvl1pPr marL="0" indent="0">
              <a:buNone/>
              <a:defRPr sz="2000" b="1"/>
            </a:lvl1pPr>
            <a:lvl2pPr marL="382676" indent="0">
              <a:buNone/>
              <a:defRPr sz="1700" b="1"/>
            </a:lvl2pPr>
            <a:lvl3pPr marL="765353" indent="0">
              <a:buNone/>
              <a:defRPr sz="1500" b="1"/>
            </a:lvl3pPr>
            <a:lvl4pPr marL="1148029" indent="0">
              <a:buNone/>
              <a:defRPr sz="1300" b="1"/>
            </a:lvl4pPr>
            <a:lvl5pPr marL="1530706" indent="0">
              <a:buNone/>
              <a:defRPr sz="1300" b="1"/>
            </a:lvl5pPr>
            <a:lvl6pPr marL="1913382" indent="0">
              <a:buNone/>
              <a:defRPr sz="1300" b="1"/>
            </a:lvl6pPr>
            <a:lvl7pPr marL="2296058" indent="0">
              <a:buNone/>
              <a:defRPr sz="1300" b="1"/>
            </a:lvl7pPr>
            <a:lvl8pPr marL="2678735" indent="0">
              <a:buNone/>
              <a:defRPr sz="1300" b="1"/>
            </a:lvl8pPr>
            <a:lvl9pPr marL="3061411" indent="0">
              <a:buNone/>
              <a:defRPr sz="1300" b="1"/>
            </a:lvl9pPr>
          </a:lstStyle>
          <a:p>
            <a:pPr lvl="0"/>
            <a:r>
              <a:rPr lang="en-US"/>
              <a:t>Click to edit Master text styles</a:t>
            </a:r>
          </a:p>
        </p:txBody>
      </p:sp>
      <p:sp>
        <p:nvSpPr>
          <p:cNvPr id="4" name="Content Placeholder 3"/>
          <p:cNvSpPr>
            <a:spLocks noGrp="1"/>
          </p:cNvSpPr>
          <p:nvPr>
            <p:ph sz="half" idx="2"/>
          </p:nvPr>
        </p:nvSpPr>
        <p:spPr>
          <a:xfrm>
            <a:off x="428625" y="1529209"/>
            <a:ext cx="3787676" cy="2778249"/>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079376"/>
            <a:ext cx="3789164" cy="449833"/>
          </a:xfrm>
        </p:spPr>
        <p:txBody>
          <a:bodyPr anchor="b"/>
          <a:lstStyle>
            <a:lvl1pPr marL="0" indent="0">
              <a:buNone/>
              <a:defRPr sz="2000" b="1"/>
            </a:lvl1pPr>
            <a:lvl2pPr marL="382676" indent="0">
              <a:buNone/>
              <a:defRPr sz="1700" b="1"/>
            </a:lvl2pPr>
            <a:lvl3pPr marL="765353" indent="0">
              <a:buNone/>
              <a:defRPr sz="1500" b="1"/>
            </a:lvl3pPr>
            <a:lvl4pPr marL="1148029" indent="0">
              <a:buNone/>
              <a:defRPr sz="1300" b="1"/>
            </a:lvl4pPr>
            <a:lvl5pPr marL="1530706" indent="0">
              <a:buNone/>
              <a:defRPr sz="1300" b="1"/>
            </a:lvl5pPr>
            <a:lvl6pPr marL="1913382" indent="0">
              <a:buNone/>
              <a:defRPr sz="1300" b="1"/>
            </a:lvl6pPr>
            <a:lvl7pPr marL="2296058" indent="0">
              <a:buNone/>
              <a:defRPr sz="1300" b="1"/>
            </a:lvl7pPr>
            <a:lvl8pPr marL="2678735" indent="0">
              <a:buNone/>
              <a:defRPr sz="1300" b="1"/>
            </a:lvl8pPr>
            <a:lvl9pPr marL="3061411"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354711" y="1529209"/>
            <a:ext cx="3789164" cy="2778249"/>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191988"/>
            <a:ext cx="2820293" cy="817066"/>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351609" y="191989"/>
            <a:ext cx="4792266" cy="4115470"/>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009055"/>
            <a:ext cx="2820293" cy="3298404"/>
          </a:xfrm>
        </p:spPr>
        <p:txBody>
          <a:bodyPr/>
          <a:lstStyle>
            <a:lvl1pPr marL="0" indent="0">
              <a:buNone/>
              <a:defRPr sz="1200"/>
            </a:lvl1pPr>
            <a:lvl2pPr marL="382676" indent="0">
              <a:buNone/>
              <a:defRPr sz="1000"/>
            </a:lvl2pPr>
            <a:lvl3pPr marL="765353" indent="0">
              <a:buNone/>
              <a:defRPr sz="800"/>
            </a:lvl3pPr>
            <a:lvl4pPr marL="1148029" indent="0">
              <a:buNone/>
              <a:defRPr sz="800"/>
            </a:lvl4pPr>
            <a:lvl5pPr marL="1530706" indent="0">
              <a:buNone/>
              <a:defRPr sz="800"/>
            </a:lvl5pPr>
            <a:lvl6pPr marL="1913382" indent="0">
              <a:buNone/>
              <a:defRPr sz="800"/>
            </a:lvl6pPr>
            <a:lvl7pPr marL="2296058" indent="0">
              <a:buNone/>
              <a:defRPr sz="800"/>
            </a:lvl7pPr>
            <a:lvl8pPr marL="2678735" indent="0">
              <a:buNone/>
              <a:defRPr sz="800"/>
            </a:lvl8pPr>
            <a:lvl9pPr marL="306141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3375422"/>
            <a:ext cx="5143500" cy="398488"/>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680270" y="430857"/>
            <a:ext cx="5143500" cy="2893219"/>
          </a:xfrm>
        </p:spPr>
        <p:txBody>
          <a:bodyPr/>
          <a:lstStyle>
            <a:lvl1pPr marL="0" indent="0">
              <a:buNone/>
              <a:defRPr sz="2700"/>
            </a:lvl1pPr>
            <a:lvl2pPr marL="382676" indent="0">
              <a:buNone/>
              <a:defRPr sz="2300"/>
            </a:lvl2pPr>
            <a:lvl3pPr marL="765353" indent="0">
              <a:buNone/>
              <a:defRPr sz="2000"/>
            </a:lvl3pPr>
            <a:lvl4pPr marL="1148029" indent="0">
              <a:buNone/>
              <a:defRPr sz="1700"/>
            </a:lvl4pPr>
            <a:lvl5pPr marL="1530706" indent="0">
              <a:buNone/>
              <a:defRPr sz="1700"/>
            </a:lvl5pPr>
            <a:lvl6pPr marL="1913382" indent="0">
              <a:buNone/>
              <a:defRPr sz="1700"/>
            </a:lvl6pPr>
            <a:lvl7pPr marL="2296058" indent="0">
              <a:buNone/>
              <a:defRPr sz="1700"/>
            </a:lvl7pPr>
            <a:lvl8pPr marL="2678735" indent="0">
              <a:buNone/>
              <a:defRPr sz="1700"/>
            </a:lvl8pPr>
            <a:lvl9pPr marL="3061411" indent="0">
              <a:buNone/>
              <a:defRPr sz="1700"/>
            </a:lvl9pPr>
          </a:lstStyle>
          <a:p>
            <a:endParaRPr lang="en-US" dirty="0"/>
          </a:p>
        </p:txBody>
      </p:sp>
      <p:sp>
        <p:nvSpPr>
          <p:cNvPr id="4" name="Text Placeholder 3"/>
          <p:cNvSpPr>
            <a:spLocks noGrp="1"/>
          </p:cNvSpPr>
          <p:nvPr>
            <p:ph type="body" sz="half" idx="2"/>
          </p:nvPr>
        </p:nvSpPr>
        <p:spPr>
          <a:xfrm>
            <a:off x="1680270" y="3773909"/>
            <a:ext cx="5143500" cy="565919"/>
          </a:xfrm>
        </p:spPr>
        <p:txBody>
          <a:bodyPr/>
          <a:lstStyle>
            <a:lvl1pPr marL="0" indent="0">
              <a:buNone/>
              <a:defRPr sz="1200"/>
            </a:lvl1pPr>
            <a:lvl2pPr marL="382676" indent="0">
              <a:buNone/>
              <a:defRPr sz="1000"/>
            </a:lvl2pPr>
            <a:lvl3pPr marL="765353" indent="0">
              <a:buNone/>
              <a:defRPr sz="800"/>
            </a:lvl3pPr>
            <a:lvl4pPr marL="1148029" indent="0">
              <a:buNone/>
              <a:defRPr sz="800"/>
            </a:lvl4pPr>
            <a:lvl5pPr marL="1530706" indent="0">
              <a:buNone/>
              <a:defRPr sz="800"/>
            </a:lvl5pPr>
            <a:lvl6pPr marL="1913382" indent="0">
              <a:buNone/>
              <a:defRPr sz="800"/>
            </a:lvl6pPr>
            <a:lvl7pPr marL="2296058" indent="0">
              <a:buNone/>
              <a:defRPr sz="800"/>
            </a:lvl7pPr>
            <a:lvl8pPr marL="2678735" indent="0">
              <a:buNone/>
              <a:defRPr sz="800"/>
            </a:lvl8pPr>
            <a:lvl9pPr marL="306141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193105"/>
            <a:ext cx="7715250" cy="803672"/>
          </a:xfrm>
          <a:prstGeom prst="rect">
            <a:avLst/>
          </a:prstGeom>
        </p:spPr>
        <p:txBody>
          <a:bodyPr vert="horz" lIns="76535" tIns="38268" rIns="76535" bIns="38268" rtlCol="0" anchor="ctr">
            <a:normAutofit/>
          </a:bodyPr>
          <a:lstStyle/>
          <a:p>
            <a:r>
              <a:rPr lang="en-US"/>
              <a:t>Click to edit Master title style</a:t>
            </a:r>
          </a:p>
        </p:txBody>
      </p:sp>
      <p:sp>
        <p:nvSpPr>
          <p:cNvPr id="3" name="Text Placeholder 2"/>
          <p:cNvSpPr>
            <a:spLocks noGrp="1"/>
          </p:cNvSpPr>
          <p:nvPr>
            <p:ph type="body" idx="1"/>
          </p:nvPr>
        </p:nvSpPr>
        <p:spPr>
          <a:xfrm>
            <a:off x="428625" y="1125141"/>
            <a:ext cx="7715250" cy="3182318"/>
          </a:xfrm>
          <a:prstGeom prst="rect">
            <a:avLst/>
          </a:prstGeom>
        </p:spPr>
        <p:txBody>
          <a:bodyPr vert="horz" lIns="76535" tIns="38268" rIns="76535" bIns="382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4469309"/>
            <a:ext cx="2000250" cy="256729"/>
          </a:xfrm>
          <a:prstGeom prst="rect">
            <a:avLst/>
          </a:prstGeom>
        </p:spPr>
        <p:txBody>
          <a:bodyPr vert="horz" lIns="76535" tIns="38268" rIns="76535" bIns="38268" rtlCol="0" anchor="ctr"/>
          <a:lstStyle>
            <a:lvl1pPr algn="l">
              <a:defRPr sz="1000">
                <a:solidFill>
                  <a:schemeClr val="tx1">
                    <a:tint val="75000"/>
                  </a:schemeClr>
                </a:solidFill>
              </a:defRPr>
            </a:lvl1pPr>
          </a:lstStyle>
          <a:p>
            <a:fld id="{1D8BD707-D9CF-40AE-B4C6-C98DA3205C09}" type="datetimeFigureOut">
              <a:rPr lang="en-US" smtClean="0"/>
              <a:pPr/>
              <a:t>2/25/2025</a:t>
            </a:fld>
            <a:endParaRPr lang="en-US" dirty="0"/>
          </a:p>
        </p:txBody>
      </p:sp>
      <p:sp>
        <p:nvSpPr>
          <p:cNvPr id="5" name="Footer Placeholder 4"/>
          <p:cNvSpPr>
            <a:spLocks noGrp="1"/>
          </p:cNvSpPr>
          <p:nvPr>
            <p:ph type="ftr" sz="quarter" idx="3"/>
          </p:nvPr>
        </p:nvSpPr>
        <p:spPr>
          <a:xfrm>
            <a:off x="2928938" y="4469309"/>
            <a:ext cx="2714625" cy="256729"/>
          </a:xfrm>
          <a:prstGeom prst="rect">
            <a:avLst/>
          </a:prstGeom>
        </p:spPr>
        <p:txBody>
          <a:bodyPr vert="horz" lIns="76535" tIns="38268" rIns="76535" bIns="38268"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143625" y="4469309"/>
            <a:ext cx="2000250" cy="256729"/>
          </a:xfrm>
          <a:prstGeom prst="rect">
            <a:avLst/>
          </a:prstGeom>
        </p:spPr>
        <p:txBody>
          <a:bodyPr vert="horz" lIns="76535" tIns="38268" rIns="76535" bIns="38268" rtlCol="0" anchor="ctr"/>
          <a:lstStyle>
            <a:lvl1pPr algn="r">
              <a:defRPr sz="1000">
                <a:solidFill>
                  <a:schemeClr val="tx1">
                    <a:tint val="75000"/>
                  </a:schemeClr>
                </a:solidFill>
              </a:defRPr>
            </a:lvl1pPr>
          </a:lstStyle>
          <a:p>
            <a:fld id="{B6F15528-21DE-4FAA-801E-634DDDAF4B2B}"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765353" rtl="0" eaLnBrk="1" latinLnBrk="0" hangingPunct="1">
        <a:spcBef>
          <a:spcPct val="0"/>
        </a:spcBef>
        <a:buNone/>
        <a:defRPr sz="3700" kern="1200">
          <a:solidFill>
            <a:schemeClr val="tx1"/>
          </a:solidFill>
          <a:latin typeface="+mj-lt"/>
          <a:ea typeface="+mj-ea"/>
          <a:cs typeface="+mj-cs"/>
        </a:defRPr>
      </a:lvl1pPr>
    </p:titleStyle>
    <p:bodyStyle>
      <a:lvl1pPr marL="287007" indent="-287007" algn="l" defTabSz="765353"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21849" indent="-239173" algn="l" defTabSz="765353"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6691" indent="-191338" algn="l" defTabSz="765353"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9367"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22044"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104720"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87397"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70073"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52749"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hyperlink" Target="https://www.incibe.es/"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YZVGzBEmXJ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G 007825 - 163.jpg"/>
          <p:cNvPicPr>
            <a:picLocks noChangeAspect="1"/>
          </p:cNvPicPr>
          <p:nvPr/>
        </p:nvPicPr>
        <p:blipFill rotWithShape="1">
          <a:blip r:embed="rId3" cstate="print">
            <a:extLst>
              <a:ext uri="{28A0092B-C50C-407E-A947-70E740481C1C}">
                <a14:useLocalDpi xmlns:a14="http://schemas.microsoft.com/office/drawing/2010/main" val="0"/>
              </a:ext>
            </a:extLst>
          </a:blip>
          <a:srcRect l="50212" t="17933"/>
          <a:stretch/>
        </p:blipFill>
        <p:spPr>
          <a:xfrm>
            <a:off x="4502150" y="0"/>
            <a:ext cx="4678362" cy="5143500"/>
          </a:xfrm>
          <a:prstGeom prst="rect">
            <a:avLst/>
          </a:prstGeom>
        </p:spPr>
      </p:pic>
      <p:sp>
        <p:nvSpPr>
          <p:cNvPr id="11" name="Rectángulo 10"/>
          <p:cNvSpPr/>
          <p:nvPr/>
        </p:nvSpPr>
        <p:spPr>
          <a:xfrm>
            <a:off x="1682" y="0"/>
            <a:ext cx="4499992" cy="51435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sp>
        <p:nvSpPr>
          <p:cNvPr id="12" name="TextBox 6"/>
          <p:cNvSpPr txBox="1">
            <a:spLocks noChangeAspect="1"/>
          </p:cNvSpPr>
          <p:nvPr/>
        </p:nvSpPr>
        <p:spPr>
          <a:xfrm>
            <a:off x="1682" y="2678598"/>
            <a:ext cx="4499992" cy="1477328"/>
          </a:xfrm>
          <a:prstGeom prst="rect">
            <a:avLst/>
          </a:prstGeom>
        </p:spPr>
        <p:txBody>
          <a:bodyPr wrap="square" lIns="0" tIns="0" rIns="0" bIns="0" rtlCol="0" anchor="t">
            <a:spAutoFit/>
          </a:bodyPr>
          <a:lstStyle/>
          <a:p>
            <a:pPr algn="ctr"/>
            <a:r>
              <a:rPr lang="es-ES" sz="3200" b="1" dirty="0">
                <a:solidFill>
                  <a:schemeClr val="bg1"/>
                </a:solidFill>
                <a:latin typeface="Poppins"/>
                <a:cs typeface="Poppins"/>
              </a:rPr>
              <a:t>Seguretat </a:t>
            </a:r>
          </a:p>
          <a:p>
            <a:pPr algn="ctr"/>
            <a:r>
              <a:rPr lang="es-ES" sz="3200" b="1" dirty="0">
                <a:solidFill>
                  <a:schemeClr val="bg1"/>
                </a:solidFill>
                <a:latin typeface="Poppins"/>
                <a:cs typeface="Poppins"/>
              </a:rPr>
              <a:t>financera a </a:t>
            </a:r>
          </a:p>
          <a:p>
            <a:pPr algn="ctr"/>
            <a:r>
              <a:rPr lang="es-ES" sz="3200" b="1" dirty="0">
                <a:solidFill>
                  <a:schemeClr val="bg1"/>
                </a:solidFill>
                <a:latin typeface="Poppins"/>
                <a:cs typeface="Poppins"/>
              </a:rPr>
              <a:t>Internet</a:t>
            </a:r>
          </a:p>
        </p:txBody>
      </p:sp>
      <p:sp>
        <p:nvSpPr>
          <p:cNvPr id="13" name="TextBox 7"/>
          <p:cNvSpPr txBox="1"/>
          <p:nvPr/>
        </p:nvSpPr>
        <p:spPr>
          <a:xfrm>
            <a:off x="1682" y="1923678"/>
            <a:ext cx="4499992" cy="330432"/>
          </a:xfrm>
          <a:prstGeom prst="rect">
            <a:avLst/>
          </a:prstGeom>
        </p:spPr>
        <p:txBody>
          <a:bodyPr wrap="square" lIns="0" tIns="0" rIns="0" bIns="0" rtlCol="0" anchor="t">
            <a:spAutoFit/>
          </a:bodyPr>
          <a:lstStyle/>
          <a:p>
            <a:pPr algn="ctr">
              <a:lnSpc>
                <a:spcPts val="2660"/>
              </a:lnSpc>
            </a:pPr>
            <a:r>
              <a:rPr lang="es-ES" sz="1800" dirty="0">
                <a:solidFill>
                  <a:srgbClr val="FFFFFF"/>
                </a:solidFill>
                <a:latin typeface="Quarto-Bold"/>
                <a:cs typeface="Quarto-Bold"/>
              </a:rPr>
              <a:t>CICLE DE XERRADES</a:t>
            </a:r>
          </a:p>
        </p:txBody>
      </p:sp>
      <p:cxnSp>
        <p:nvCxnSpPr>
          <p:cNvPr id="16" name="Conector recto 15"/>
          <p:cNvCxnSpPr/>
          <p:nvPr/>
        </p:nvCxnSpPr>
        <p:spPr>
          <a:xfrm>
            <a:off x="883526" y="2499742"/>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Imagen 1">
            <a:extLst>
              <a:ext uri="{FF2B5EF4-FFF2-40B4-BE49-F238E27FC236}">
                <a16:creationId xmlns:a16="http://schemas.microsoft.com/office/drawing/2014/main" id="{347803C4-DACC-1842-832A-FBAB35072D23}"/>
              </a:ext>
            </a:extLst>
          </p:cNvPr>
          <p:cNvPicPr>
            <a:picLocks noChangeAspect="1"/>
          </p:cNvPicPr>
          <p:nvPr/>
        </p:nvPicPr>
        <p:blipFill>
          <a:blip r:embed="rId4"/>
          <a:stretch>
            <a:fillRect/>
          </a:stretch>
        </p:blipFill>
        <p:spPr>
          <a:xfrm>
            <a:off x="1244572" y="195486"/>
            <a:ext cx="2014211" cy="445907"/>
          </a:xfrm>
          <a:prstGeom prst="rect">
            <a:avLst/>
          </a:prstGeom>
        </p:spPr>
      </p:pic>
      <p:sp>
        <p:nvSpPr>
          <p:cNvPr id="4" name="CuadroTexto 3">
            <a:extLst>
              <a:ext uri="{FF2B5EF4-FFF2-40B4-BE49-F238E27FC236}">
                <a16:creationId xmlns:a16="http://schemas.microsoft.com/office/drawing/2014/main" id="{AC17ED9C-C25C-37B2-B634-170A8C9B1953}"/>
              </a:ext>
            </a:extLst>
          </p:cNvPr>
          <p:cNvSpPr txBox="1"/>
          <p:nvPr/>
        </p:nvSpPr>
        <p:spPr>
          <a:xfrm>
            <a:off x="8180363" y="4783016"/>
            <a:ext cx="1000149" cy="230832"/>
          </a:xfrm>
          <a:prstGeom prst="rect">
            <a:avLst/>
          </a:prstGeom>
          <a:noFill/>
        </p:spPr>
        <p:txBody>
          <a:bodyPr wrap="square" rtlCol="0">
            <a:spAutoFit/>
          </a:bodyPr>
          <a:lstStyle/>
          <a:p>
            <a:r>
              <a:rPr lang="es-ES" sz="900" i="1" dirty="0" err="1">
                <a:solidFill>
                  <a:schemeClr val="bg1"/>
                </a:solidFill>
              </a:rPr>
              <a:t>Febrer</a:t>
            </a:r>
            <a:r>
              <a:rPr lang="es-ES" sz="900" i="1" dirty="0">
                <a:solidFill>
                  <a:schemeClr val="bg1"/>
                </a:solidFill>
              </a:rPr>
              <a:t>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p:cNvSpPr/>
          <p:nvPr/>
        </p:nvSpPr>
        <p:spPr>
          <a:xfrm>
            <a:off x="0" y="0"/>
            <a:ext cx="4571040" cy="5143500"/>
          </a:xfrm>
          <a:prstGeom prst="rect">
            <a:avLst/>
          </a:prstGeom>
          <a:solidFill>
            <a:srgbClr val="019EE2"/>
          </a:solidFill>
        </p:spPr>
      </p:sp>
      <p:pic>
        <p:nvPicPr>
          <p:cNvPr id="6" name="Imagen 5"/>
          <p:cNvPicPr>
            <a:picLocks noChangeAspect="1"/>
          </p:cNvPicPr>
          <p:nvPr/>
        </p:nvPicPr>
        <p:blipFill>
          <a:blip r:embed="rId3"/>
          <a:stretch>
            <a:fillRect/>
          </a:stretch>
        </p:blipFill>
        <p:spPr>
          <a:xfrm>
            <a:off x="0" y="596057"/>
            <a:ext cx="5303025" cy="3951386"/>
          </a:xfrm>
          <a:prstGeom prst="rect">
            <a:avLst/>
          </a:prstGeom>
          <a:ln>
            <a:noFill/>
          </a:ln>
          <a:effectLst>
            <a:outerShdw blurRad="292100" dist="139700" dir="2700000" algn="tl" rotWithShape="0">
              <a:srgbClr val="333333">
                <a:alpha val="65000"/>
              </a:srgbClr>
            </a:outerShdw>
          </a:effectLst>
        </p:spPr>
      </p:pic>
      <p:sp>
        <p:nvSpPr>
          <p:cNvPr id="3" name="TextBox 3"/>
          <p:cNvSpPr txBox="1"/>
          <p:nvPr/>
        </p:nvSpPr>
        <p:spPr>
          <a:xfrm>
            <a:off x="5220072" y="1635646"/>
            <a:ext cx="3851920" cy="1739792"/>
          </a:xfrm>
          <a:prstGeom prst="rect">
            <a:avLst/>
          </a:prstGeom>
        </p:spPr>
        <p:txBody>
          <a:bodyPr wrap="square" lIns="0" tIns="0" rIns="0" bIns="0" rtlCol="0" anchor="t">
            <a:spAutoFit/>
          </a:bodyPr>
          <a:lstStyle/>
          <a:p>
            <a:pPr algn="ctr">
              <a:lnSpc>
                <a:spcPts val="4520"/>
              </a:lnSpc>
            </a:pPr>
            <a:r>
              <a:rPr lang="ca-ES" sz="3800" b="1" spc="113" dirty="0">
                <a:solidFill>
                  <a:srgbClr val="595959"/>
                </a:solidFill>
                <a:latin typeface="Poppins"/>
                <a:cs typeface="Poppins"/>
              </a:rPr>
              <a:t>El cas de l’Agència Tributària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spect="1"/>
          </p:cNvSpPr>
          <p:nvPr/>
        </p:nvSpPr>
        <p:spPr>
          <a:xfrm>
            <a:off x="4580880" y="322512"/>
            <a:ext cx="4572000" cy="369332"/>
          </a:xfrm>
          <a:prstGeom prst="rect">
            <a:avLst/>
          </a:prstGeom>
        </p:spPr>
        <p:txBody>
          <a:bodyPr wrap="square" lIns="0" tIns="0" rIns="0" bIns="0" rtlCol="0" anchor="t">
            <a:spAutoFit/>
          </a:bodyPr>
          <a:lstStyle/>
          <a:p>
            <a:pPr algn="ctr"/>
            <a:r>
              <a:rPr lang="ca-ES" sz="2400" b="1" i="1" dirty="0">
                <a:solidFill>
                  <a:srgbClr val="019EE2"/>
                </a:solidFill>
                <a:latin typeface="Poppins"/>
                <a:cs typeface="Poppins"/>
              </a:rPr>
              <a:t>Phishing</a:t>
            </a:r>
          </a:p>
        </p:txBody>
      </p:sp>
      <p:cxnSp>
        <p:nvCxnSpPr>
          <p:cNvPr id="8" name="Conector recto 7"/>
          <p:cNvCxnSpPr/>
          <p:nvPr/>
        </p:nvCxnSpPr>
        <p:spPr>
          <a:xfrm>
            <a:off x="5498728" y="91556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10" name="AutoShape 4"/>
          <p:cNvSpPr/>
          <p:nvPr/>
        </p:nvSpPr>
        <p:spPr>
          <a:xfrm>
            <a:off x="0" y="0"/>
            <a:ext cx="4571040" cy="5143500"/>
          </a:xfrm>
          <a:prstGeom prst="rect">
            <a:avLst/>
          </a:prstGeom>
          <a:solidFill>
            <a:srgbClr val="019EE2"/>
          </a:solidFill>
        </p:spPr>
      </p:sp>
      <p:pic>
        <p:nvPicPr>
          <p:cNvPr id="9" name="Imagen 8"/>
          <p:cNvPicPr>
            <a:picLocks noChangeAspect="1"/>
          </p:cNvPicPr>
          <p:nvPr/>
        </p:nvPicPr>
        <p:blipFill rotWithShape="1">
          <a:blip r:embed="rId3"/>
          <a:srcRect l="4239"/>
          <a:stretch/>
        </p:blipFill>
        <p:spPr>
          <a:xfrm>
            <a:off x="0" y="1059582"/>
            <a:ext cx="4841545" cy="3244825"/>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4"/>
          <a:stretch>
            <a:fillRect/>
          </a:stretch>
        </p:blipFill>
        <p:spPr>
          <a:xfrm>
            <a:off x="4429124" y="2057401"/>
            <a:ext cx="4730085" cy="1859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274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CCD1E4-BF8E-BB78-0DF7-E746CD94C073}"/>
              </a:ext>
            </a:extLst>
          </p:cNvPr>
          <p:cNvPicPr>
            <a:picLocks noChangeAspect="1"/>
          </p:cNvPicPr>
          <p:nvPr/>
        </p:nvPicPr>
        <p:blipFill>
          <a:blip r:embed="rId2"/>
          <a:stretch>
            <a:fillRect/>
          </a:stretch>
        </p:blipFill>
        <p:spPr>
          <a:xfrm>
            <a:off x="0" y="0"/>
            <a:ext cx="9180512" cy="5164038"/>
          </a:xfrm>
          <a:prstGeom prst="rect">
            <a:avLst/>
          </a:prstGeom>
        </p:spPr>
      </p:pic>
    </p:spTree>
    <p:extLst>
      <p:ext uri="{BB962C8B-B14F-4D97-AF65-F5344CB8AC3E}">
        <p14:creationId xmlns:p14="http://schemas.microsoft.com/office/powerpoint/2010/main" val="819913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CD337C2-9D7B-AC8F-B5E6-8E3BB9E03FED}"/>
              </a:ext>
            </a:extLst>
          </p:cNvPr>
          <p:cNvPicPr>
            <a:picLocks noChangeAspect="1"/>
          </p:cNvPicPr>
          <p:nvPr/>
        </p:nvPicPr>
        <p:blipFill rotWithShape="1">
          <a:blip r:embed="rId2"/>
          <a:srcRect t="3868" r="2" b="468"/>
          <a:stretch/>
        </p:blipFill>
        <p:spPr>
          <a:xfrm>
            <a:off x="0" y="0"/>
            <a:ext cx="9328759" cy="5236046"/>
          </a:xfrm>
          <a:prstGeom prst="rect">
            <a:avLst/>
          </a:prstGeom>
        </p:spPr>
      </p:pic>
    </p:spTree>
    <p:extLst>
      <p:ext uri="{BB962C8B-B14F-4D97-AF65-F5344CB8AC3E}">
        <p14:creationId xmlns:p14="http://schemas.microsoft.com/office/powerpoint/2010/main" val="3022313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4EA8450-076F-0B25-DEE0-5106B92B719E}"/>
              </a:ext>
            </a:extLst>
          </p:cNvPr>
          <p:cNvPicPr>
            <a:picLocks noChangeAspect="1"/>
          </p:cNvPicPr>
          <p:nvPr/>
        </p:nvPicPr>
        <p:blipFill rotWithShape="1">
          <a:blip r:embed="rId2"/>
          <a:srcRect t="1853" r="2" b="2482"/>
          <a:stretch/>
        </p:blipFill>
        <p:spPr>
          <a:xfrm>
            <a:off x="0" y="0"/>
            <a:ext cx="9194946" cy="5236046"/>
          </a:xfrm>
          <a:prstGeom prst="rect">
            <a:avLst/>
          </a:prstGeom>
        </p:spPr>
      </p:pic>
    </p:spTree>
    <p:extLst>
      <p:ext uri="{BB962C8B-B14F-4D97-AF65-F5344CB8AC3E}">
        <p14:creationId xmlns:p14="http://schemas.microsoft.com/office/powerpoint/2010/main" val="1022197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955189-A41D-F04E-A1E5-D6C88AD62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2857"/>
            <a:ext cx="4258192" cy="3672408"/>
          </a:xfrm>
          <a:prstGeom prst="rect">
            <a:avLst/>
          </a:prstGeom>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7CE1A572-6E36-3C41-97E6-185DFBB17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7823"/>
            <a:ext cx="4572000" cy="389031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983847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7504" y="3219822"/>
            <a:ext cx="4320480" cy="923330"/>
          </a:xfrm>
          <a:prstGeom prst="rect">
            <a:avLst/>
          </a:prstGeom>
        </p:spPr>
        <p:txBody>
          <a:bodyPr wrap="square" lIns="0" tIns="0" rIns="0" bIns="0" rtlCol="0" anchor="t">
            <a:spAutoFit/>
          </a:bodyPr>
          <a:lstStyle/>
          <a:p>
            <a:pPr algn="ctr"/>
            <a:r>
              <a:rPr lang="ca-ES" sz="2000" spc="15" dirty="0">
                <a:solidFill>
                  <a:srgbClr val="595959"/>
                </a:solidFill>
                <a:latin typeface="Poppins"/>
                <a:cs typeface="Poppins"/>
              </a:rPr>
              <a:t>Vigila amb l’</a:t>
            </a:r>
            <a:r>
              <a:rPr lang="ca-ES" sz="2000" i="1" spc="15" dirty="0">
                <a:solidFill>
                  <a:srgbClr val="595959"/>
                </a:solidFill>
                <a:latin typeface="Poppins"/>
                <a:cs typeface="Poppins"/>
              </a:rPr>
              <a:t>smishing</a:t>
            </a:r>
            <a:r>
              <a:rPr lang="ca-ES" sz="2000" spc="15" dirty="0">
                <a:solidFill>
                  <a:srgbClr val="595959"/>
                </a:solidFill>
                <a:latin typeface="Poppins"/>
                <a:cs typeface="Poppins"/>
              </a:rPr>
              <a:t>! </a:t>
            </a:r>
          </a:p>
          <a:p>
            <a:pPr algn="ctr"/>
            <a:r>
              <a:rPr lang="ca-ES" sz="2000" spc="15" dirty="0">
                <a:solidFill>
                  <a:srgbClr val="595959"/>
                </a:solidFill>
                <a:latin typeface="Poppins"/>
                <a:cs typeface="Poppins"/>
              </a:rPr>
              <a:t>No accedeixis mai a enllaços </a:t>
            </a:r>
          </a:p>
          <a:p>
            <a:pPr algn="ctr"/>
            <a:r>
              <a:rPr lang="ca-ES" sz="2000" spc="15" dirty="0">
                <a:solidFill>
                  <a:srgbClr val="595959"/>
                </a:solidFill>
                <a:latin typeface="Poppins"/>
                <a:cs typeface="Poppins"/>
              </a:rPr>
              <a:t>enviats per SMS / MMS.</a:t>
            </a:r>
          </a:p>
        </p:txBody>
      </p:sp>
      <p:sp>
        <p:nvSpPr>
          <p:cNvPr id="18" name="TextBox 18"/>
          <p:cNvSpPr txBox="1"/>
          <p:nvPr/>
        </p:nvSpPr>
        <p:spPr>
          <a:xfrm>
            <a:off x="467544" y="915566"/>
            <a:ext cx="3855530" cy="580501"/>
          </a:xfrm>
          <a:prstGeom prst="rect">
            <a:avLst/>
          </a:prstGeom>
        </p:spPr>
        <p:txBody>
          <a:bodyPr wrap="square" lIns="0" tIns="0" rIns="0" bIns="0" rtlCol="0" anchor="t">
            <a:spAutoFit/>
          </a:bodyPr>
          <a:lstStyle/>
          <a:p>
            <a:pPr algn="ctr">
              <a:lnSpc>
                <a:spcPts val="4520"/>
              </a:lnSpc>
            </a:pPr>
            <a:r>
              <a:rPr lang="en-US" sz="3800" b="1" i="1" spc="113" dirty="0" err="1">
                <a:solidFill>
                  <a:srgbClr val="019EE2"/>
                </a:solidFill>
                <a:latin typeface="Poppins"/>
                <a:cs typeface="Poppins"/>
              </a:rPr>
              <a:t>Smishing</a:t>
            </a:r>
            <a:r>
              <a:rPr lang="en-US" sz="3800" b="1" i="1" spc="113" dirty="0">
                <a:solidFill>
                  <a:srgbClr val="019EE2"/>
                </a:solidFill>
                <a:latin typeface="Poppins"/>
                <a:cs typeface="Poppins"/>
              </a:rPr>
              <a:t>?</a:t>
            </a:r>
          </a:p>
        </p:txBody>
      </p:sp>
      <p:sp>
        <p:nvSpPr>
          <p:cNvPr id="19" name="TextBox 19"/>
          <p:cNvSpPr txBox="1"/>
          <p:nvPr/>
        </p:nvSpPr>
        <p:spPr>
          <a:xfrm>
            <a:off x="1021012" y="1526356"/>
            <a:ext cx="2748595" cy="617904"/>
          </a:xfrm>
          <a:prstGeom prst="rect">
            <a:avLst/>
          </a:prstGeom>
        </p:spPr>
        <p:txBody>
          <a:bodyPr wrap="square" lIns="0" tIns="0" rIns="0" bIns="0" rtlCol="0" anchor="t">
            <a:spAutoFit/>
          </a:bodyPr>
          <a:lstStyle/>
          <a:p>
            <a:pPr algn="ctr">
              <a:lnSpc>
                <a:spcPts val="2410"/>
              </a:lnSpc>
            </a:pPr>
            <a:r>
              <a:rPr lang="ca-ES" sz="2000" b="1" dirty="0">
                <a:solidFill>
                  <a:schemeClr val="tx1">
                    <a:lumMod val="65000"/>
                    <a:lumOff val="35000"/>
                  </a:schemeClr>
                </a:solidFill>
                <a:latin typeface="Poppins"/>
                <a:cs typeface="Poppins"/>
              </a:rPr>
              <a:t>Seguretat també amb el nostre mòbil</a:t>
            </a:r>
          </a:p>
        </p:txBody>
      </p:sp>
      <p:pic>
        <p:nvPicPr>
          <p:cNvPr id="2" name="Imagen 1" descr="IMG 007400 - 306.jpg"/>
          <p:cNvPicPr>
            <a:picLocks noChangeAspect="1"/>
          </p:cNvPicPr>
          <p:nvPr/>
        </p:nvPicPr>
        <p:blipFill rotWithShape="1">
          <a:blip r:embed="rId3" cstate="print">
            <a:extLst>
              <a:ext uri="{28A0092B-C50C-407E-A947-70E740481C1C}">
                <a14:useLocalDpi xmlns:a14="http://schemas.microsoft.com/office/drawing/2010/main" val="0"/>
              </a:ext>
            </a:extLst>
          </a:blip>
          <a:srcRect l="32292" r="9720"/>
          <a:stretch/>
        </p:blipFill>
        <p:spPr>
          <a:xfrm>
            <a:off x="4669412" y="0"/>
            <a:ext cx="4474587"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632D83E-8DEB-598D-C8FB-BD55C8034B4B}"/>
              </a:ext>
            </a:extLst>
          </p:cNvPr>
          <p:cNvPicPr>
            <a:picLocks noChangeAspect="1"/>
          </p:cNvPicPr>
          <p:nvPr/>
        </p:nvPicPr>
        <p:blipFill rotWithShape="1">
          <a:blip r:embed="rId3"/>
          <a:srcRect t="1874" r="2" b="2461"/>
          <a:stretch/>
        </p:blipFill>
        <p:spPr>
          <a:xfrm>
            <a:off x="-92380" y="61739"/>
            <a:ext cx="9328759" cy="5051174"/>
          </a:xfrm>
          <a:prstGeom prst="rect">
            <a:avLst/>
          </a:prstGeom>
        </p:spPr>
      </p:pic>
    </p:spTree>
    <p:extLst>
      <p:ext uri="{BB962C8B-B14F-4D97-AF65-F5344CB8AC3E}">
        <p14:creationId xmlns:p14="http://schemas.microsoft.com/office/powerpoint/2010/main" val="1876372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572000" y="2787774"/>
            <a:ext cx="4248472" cy="1452107"/>
          </a:xfrm>
          <a:prstGeom prst="rect">
            <a:avLst/>
          </a:prstGeom>
        </p:spPr>
        <p:txBody>
          <a:bodyPr wrap="square" lIns="0" tIns="0" rIns="0" bIns="0" rtlCol="0" anchor="t">
            <a:spAutoFit/>
          </a:bodyPr>
          <a:lstStyle/>
          <a:p>
            <a:pPr algn="ctr">
              <a:lnSpc>
                <a:spcPts val="2260"/>
              </a:lnSpc>
            </a:pPr>
            <a:r>
              <a:rPr lang="ca-ES" sz="2000" spc="15" dirty="0">
                <a:solidFill>
                  <a:srgbClr val="595959"/>
                </a:solidFill>
                <a:latin typeface="Poppins"/>
                <a:cs typeface="Poppins"/>
              </a:rPr>
              <a:t>El banc </a:t>
            </a:r>
            <a:r>
              <a:rPr lang="ca-ES" sz="2000" b="1" spc="15" dirty="0">
                <a:solidFill>
                  <a:schemeClr val="tx1">
                    <a:lumMod val="65000"/>
                    <a:lumOff val="35000"/>
                  </a:schemeClr>
                </a:solidFill>
                <a:latin typeface="Poppins"/>
                <a:cs typeface="Poppins"/>
              </a:rPr>
              <a:t>MAI</a:t>
            </a:r>
            <a:r>
              <a:rPr lang="ca-ES" sz="2000" spc="15" dirty="0">
                <a:solidFill>
                  <a:srgbClr val="595959"/>
                </a:solidFill>
                <a:latin typeface="Poppins"/>
                <a:cs typeface="Poppins"/>
              </a:rPr>
              <a:t> no contactarà amb nosaltres per demanar-nos informació sensible i confidencial sobre claus o contrasenyes.</a:t>
            </a:r>
          </a:p>
        </p:txBody>
      </p:sp>
      <p:sp>
        <p:nvSpPr>
          <p:cNvPr id="8" name="TextBox 8"/>
          <p:cNvSpPr txBox="1"/>
          <p:nvPr/>
        </p:nvSpPr>
        <p:spPr>
          <a:xfrm>
            <a:off x="4716016" y="1275606"/>
            <a:ext cx="3960440" cy="1160147"/>
          </a:xfrm>
          <a:prstGeom prst="rect">
            <a:avLst/>
          </a:prstGeom>
        </p:spPr>
        <p:txBody>
          <a:bodyPr wrap="square" lIns="0" tIns="0" rIns="0" bIns="0" rtlCol="0" anchor="t">
            <a:spAutoFit/>
          </a:bodyPr>
          <a:lstStyle/>
          <a:p>
            <a:pPr algn="ctr">
              <a:lnSpc>
                <a:spcPts val="4520"/>
              </a:lnSpc>
            </a:pPr>
            <a:r>
              <a:rPr lang="ca-ES" sz="3800" b="1" spc="113" dirty="0">
                <a:solidFill>
                  <a:srgbClr val="019EE2"/>
                </a:solidFill>
                <a:latin typeface="Poppins"/>
                <a:cs typeface="Poppins"/>
              </a:rPr>
              <a:t>Compte amb el </a:t>
            </a:r>
            <a:r>
              <a:rPr lang="ca-ES" sz="3800" b="1" i="1" spc="113" dirty="0" err="1">
                <a:solidFill>
                  <a:srgbClr val="019EE2"/>
                </a:solidFill>
                <a:latin typeface="Poppins"/>
                <a:cs typeface="Poppins"/>
              </a:rPr>
              <a:t>vishing</a:t>
            </a:r>
            <a:r>
              <a:rPr lang="ca-ES" sz="3800" b="1" spc="113" dirty="0">
                <a:solidFill>
                  <a:srgbClr val="019EE2"/>
                </a:solidFill>
                <a:latin typeface="Poppins"/>
                <a:cs typeface="Poppins"/>
              </a:rPr>
              <a:t>!</a:t>
            </a:r>
          </a:p>
        </p:txBody>
      </p:sp>
      <p:pic>
        <p:nvPicPr>
          <p:cNvPr id="3" name="Imagen 2" descr="196879-OYDUDD-753.jpg"/>
          <p:cNvPicPr>
            <a:picLocks noChangeAspect="1"/>
          </p:cNvPicPr>
          <p:nvPr/>
        </p:nvPicPr>
        <p:blipFill rotWithShape="1">
          <a:blip r:embed="rId3" cstate="print">
            <a:extLst>
              <a:ext uri="{28A0092B-C50C-407E-A947-70E740481C1C}">
                <a14:useLocalDpi xmlns:a14="http://schemas.microsoft.com/office/drawing/2010/main" val="0"/>
              </a:ext>
            </a:extLst>
          </a:blip>
          <a:srcRect l="33516" r="9564"/>
          <a:stretch/>
        </p:blipFill>
        <p:spPr>
          <a:xfrm>
            <a:off x="0" y="5275"/>
            <a:ext cx="4385734" cy="5143500"/>
          </a:xfrm>
          <a:prstGeom prst="rect">
            <a:avLst/>
          </a:prstGeom>
        </p:spPr>
      </p:pic>
    </p:spTree>
    <p:extLst>
      <p:ext uri="{BB962C8B-B14F-4D97-AF65-F5344CB8AC3E}">
        <p14:creationId xmlns:p14="http://schemas.microsoft.com/office/powerpoint/2010/main" val="1411468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4644008" y="51470"/>
            <a:ext cx="4032448" cy="1156086"/>
          </a:xfrm>
          <a:prstGeom prst="rect">
            <a:avLst/>
          </a:prstGeom>
        </p:spPr>
        <p:txBody>
          <a:bodyPr wrap="square" lIns="0" tIns="0" rIns="0" bIns="0" rtlCol="0" anchor="t">
            <a:spAutoFit/>
          </a:bodyPr>
          <a:lstStyle/>
          <a:p>
            <a:pPr algn="ctr">
              <a:lnSpc>
                <a:spcPts val="4520"/>
              </a:lnSpc>
            </a:pPr>
            <a:r>
              <a:rPr lang="ca-ES" sz="3800" b="1" spc="113" dirty="0">
                <a:solidFill>
                  <a:srgbClr val="019EE2"/>
                </a:solidFill>
                <a:latin typeface="Poppins"/>
                <a:cs typeface="Poppins"/>
              </a:rPr>
              <a:t>¡Alerta amb el </a:t>
            </a:r>
            <a:r>
              <a:rPr lang="ca-ES" sz="3800" b="1" spc="113" dirty="0" err="1">
                <a:solidFill>
                  <a:srgbClr val="019EE2"/>
                </a:solidFill>
                <a:latin typeface="Poppins"/>
                <a:cs typeface="Poppins"/>
              </a:rPr>
              <a:t>Trashing</a:t>
            </a:r>
            <a:r>
              <a:rPr lang="ca-ES" sz="3800" b="1" spc="113" dirty="0">
                <a:solidFill>
                  <a:srgbClr val="019EE2"/>
                </a:solidFill>
                <a:latin typeface="Poppins"/>
                <a:cs typeface="Poppins"/>
              </a:rPr>
              <a:t>!</a:t>
            </a:r>
          </a:p>
        </p:txBody>
      </p:sp>
      <p:pic>
        <p:nvPicPr>
          <p:cNvPr id="5" name="Imagen 4">
            <a:extLst>
              <a:ext uri="{FF2B5EF4-FFF2-40B4-BE49-F238E27FC236}">
                <a16:creationId xmlns:a16="http://schemas.microsoft.com/office/drawing/2014/main" id="{B35BC459-F516-5041-972C-17B82F79F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427984" cy="4578165"/>
          </a:xfrm>
          <a:prstGeom prst="rect">
            <a:avLst/>
          </a:prstGeom>
        </p:spPr>
      </p:pic>
      <p:sp>
        <p:nvSpPr>
          <p:cNvPr id="9" name="CuadroTexto 8">
            <a:extLst>
              <a:ext uri="{FF2B5EF4-FFF2-40B4-BE49-F238E27FC236}">
                <a16:creationId xmlns:a16="http://schemas.microsoft.com/office/drawing/2014/main" id="{DF7D9B23-839B-3F4B-A034-ECF41E7A3C50}"/>
              </a:ext>
            </a:extLst>
          </p:cNvPr>
          <p:cNvSpPr txBox="1"/>
          <p:nvPr/>
        </p:nvSpPr>
        <p:spPr>
          <a:xfrm>
            <a:off x="4499992" y="1241799"/>
            <a:ext cx="4572000" cy="1015663"/>
          </a:xfrm>
          <a:prstGeom prst="rect">
            <a:avLst/>
          </a:prstGeom>
          <a:noFill/>
        </p:spPr>
        <p:txBody>
          <a:bodyPr wrap="square">
            <a:spAutoFit/>
          </a:bodyPr>
          <a:lstStyle/>
          <a:p>
            <a:r>
              <a:rPr lang="ca-ES" b="1" dirty="0">
                <a:solidFill>
                  <a:srgbClr val="0070C0"/>
                </a:solidFill>
              </a:rPr>
              <a:t>Informació Sensible</a:t>
            </a:r>
          </a:p>
          <a:p>
            <a:r>
              <a:rPr lang="ca-ES" dirty="0"/>
              <a:t>Estafadors busquen documents, en les escombraries, com rebuts, factures, extractes bancaris, i correspondència amb informació personal.</a:t>
            </a:r>
          </a:p>
        </p:txBody>
      </p:sp>
      <p:sp>
        <p:nvSpPr>
          <p:cNvPr id="10" name="CuadroTexto 9">
            <a:extLst>
              <a:ext uri="{FF2B5EF4-FFF2-40B4-BE49-F238E27FC236}">
                <a16:creationId xmlns:a16="http://schemas.microsoft.com/office/drawing/2014/main" id="{81BF46D7-C924-3747-8536-31F75CC9989E}"/>
              </a:ext>
            </a:extLst>
          </p:cNvPr>
          <p:cNvSpPr txBox="1"/>
          <p:nvPr/>
        </p:nvSpPr>
        <p:spPr>
          <a:xfrm>
            <a:off x="4499992" y="2257462"/>
            <a:ext cx="4572000" cy="1015663"/>
          </a:xfrm>
          <a:prstGeom prst="rect">
            <a:avLst/>
          </a:prstGeom>
          <a:noFill/>
        </p:spPr>
        <p:txBody>
          <a:bodyPr wrap="square">
            <a:spAutoFit/>
          </a:bodyPr>
          <a:lstStyle/>
          <a:p>
            <a:r>
              <a:rPr lang="ca-ES" b="1" dirty="0">
                <a:solidFill>
                  <a:srgbClr val="0070C0"/>
                </a:solidFill>
              </a:rPr>
              <a:t>Accés a Dades</a:t>
            </a:r>
          </a:p>
          <a:p>
            <a:r>
              <a:rPr lang="ca-ES" dirty="0"/>
              <a:t>Aquesta informació pot ser utilitzada per obrir comptes bancaries, sol·licitar préstecs, o realitzar compres sense autorització.</a:t>
            </a:r>
          </a:p>
        </p:txBody>
      </p:sp>
      <p:sp>
        <p:nvSpPr>
          <p:cNvPr id="12" name="CuadroTexto 11">
            <a:extLst>
              <a:ext uri="{FF2B5EF4-FFF2-40B4-BE49-F238E27FC236}">
                <a16:creationId xmlns:a16="http://schemas.microsoft.com/office/drawing/2014/main" id="{1D68BFCF-068A-2B4D-BC66-808202BC195F}"/>
              </a:ext>
            </a:extLst>
          </p:cNvPr>
          <p:cNvSpPr txBox="1"/>
          <p:nvPr/>
        </p:nvSpPr>
        <p:spPr>
          <a:xfrm>
            <a:off x="4499992" y="3273125"/>
            <a:ext cx="4572000" cy="1015663"/>
          </a:xfrm>
          <a:prstGeom prst="rect">
            <a:avLst/>
          </a:prstGeom>
          <a:noFill/>
        </p:spPr>
        <p:txBody>
          <a:bodyPr wrap="square">
            <a:spAutoFit/>
          </a:bodyPr>
          <a:lstStyle/>
          <a:p>
            <a:r>
              <a:rPr lang="ca-ES" b="1" dirty="0">
                <a:solidFill>
                  <a:srgbClr val="0070C0"/>
                </a:solidFill>
              </a:rPr>
              <a:t>Pèrdua  Econòmica</a:t>
            </a:r>
          </a:p>
          <a:p>
            <a:r>
              <a:rPr lang="ca-ES" dirty="0"/>
              <a:t>Les víctimes poden patir pèrdues financeres significatives i fer front a problemes per restaurar el seu bon crèdit.</a:t>
            </a:r>
          </a:p>
        </p:txBody>
      </p:sp>
      <p:sp>
        <p:nvSpPr>
          <p:cNvPr id="2" name="CuadroTexto 1">
            <a:extLst>
              <a:ext uri="{FF2B5EF4-FFF2-40B4-BE49-F238E27FC236}">
                <a16:creationId xmlns:a16="http://schemas.microsoft.com/office/drawing/2014/main" id="{109028D1-BC66-0845-A821-D7682C617B95}"/>
              </a:ext>
            </a:extLst>
          </p:cNvPr>
          <p:cNvSpPr txBox="1"/>
          <p:nvPr/>
        </p:nvSpPr>
        <p:spPr>
          <a:xfrm>
            <a:off x="251520" y="4587974"/>
            <a:ext cx="8496944" cy="323165"/>
          </a:xfrm>
          <a:prstGeom prst="rect">
            <a:avLst/>
          </a:prstGeom>
          <a:noFill/>
        </p:spPr>
        <p:txBody>
          <a:bodyPr wrap="square" rtlCol="0">
            <a:spAutoFit/>
          </a:bodyPr>
          <a:lstStyle/>
          <a:p>
            <a:pPr algn="ctr"/>
            <a:r>
              <a:rPr lang="ca-ES" dirty="0">
                <a:solidFill>
                  <a:srgbClr val="FF0000"/>
                </a:solidFill>
              </a:rPr>
              <a:t>Destruir / Triturar documents amb informació personal abans de tirar-los a les escombraries.</a:t>
            </a:r>
          </a:p>
        </p:txBody>
      </p:sp>
    </p:spTree>
    <p:extLst>
      <p:ext uri="{BB962C8B-B14F-4D97-AF65-F5344CB8AC3E}">
        <p14:creationId xmlns:p14="http://schemas.microsoft.com/office/powerpoint/2010/main" val="1812297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eguridad.tif"/>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0" y="0"/>
            <a:ext cx="9161914" cy="2185015"/>
          </a:xfrm>
          <a:prstGeom prst="rect">
            <a:avLst/>
          </a:prstGeom>
        </p:spPr>
      </p:pic>
      <p:sp>
        <p:nvSpPr>
          <p:cNvPr id="21" name="TextBox 6"/>
          <p:cNvSpPr txBox="1"/>
          <p:nvPr/>
        </p:nvSpPr>
        <p:spPr>
          <a:xfrm>
            <a:off x="4566153" y="3651870"/>
            <a:ext cx="3537946" cy="347424"/>
          </a:xfrm>
          <a:prstGeom prst="rect">
            <a:avLst/>
          </a:prstGeom>
        </p:spPr>
        <p:txBody>
          <a:bodyPr wrap="square" lIns="0" tIns="0" rIns="0" bIns="0" rtlCol="0" anchor="t">
            <a:spAutoFit/>
          </a:bodyPr>
          <a:lstStyle/>
          <a:p>
            <a:pPr algn="ctr">
              <a:lnSpc>
                <a:spcPts val="2699"/>
              </a:lnSpc>
            </a:pPr>
            <a:r>
              <a:rPr lang="ca-ES" sz="2000" b="1">
                <a:solidFill>
                  <a:srgbClr val="019EE2"/>
                </a:solidFill>
                <a:latin typeface="Poppins"/>
                <a:cs typeface="Poppins"/>
              </a:rPr>
              <a:t>Compres en línia</a:t>
            </a:r>
          </a:p>
        </p:txBody>
      </p:sp>
      <p:sp>
        <p:nvSpPr>
          <p:cNvPr id="22" name="TextBox 7"/>
          <p:cNvSpPr txBox="1"/>
          <p:nvPr/>
        </p:nvSpPr>
        <p:spPr>
          <a:xfrm>
            <a:off x="4851876" y="4108566"/>
            <a:ext cx="2966500" cy="461665"/>
          </a:xfrm>
          <a:prstGeom prst="rect">
            <a:avLst/>
          </a:prstGeom>
        </p:spPr>
        <p:txBody>
          <a:bodyPr lIns="0" tIns="0" rIns="0" bIns="0" rtlCol="0" anchor="t">
            <a:spAutoFit/>
          </a:bodyPr>
          <a:lstStyle/>
          <a:p>
            <a:pPr algn="ctr"/>
            <a:r>
              <a:rPr lang="ca-ES" sz="1500" spc="15">
                <a:solidFill>
                  <a:schemeClr val="tx1">
                    <a:lumMod val="65000"/>
                    <a:lumOff val="35000"/>
                  </a:schemeClr>
                </a:solidFill>
                <a:latin typeface="Poppins"/>
                <a:cs typeface="Poppins"/>
              </a:rPr>
              <a:t>És segur fer servir la meva targeta bancària a Internet?</a:t>
            </a:r>
          </a:p>
        </p:txBody>
      </p:sp>
      <p:sp>
        <p:nvSpPr>
          <p:cNvPr id="23" name="TextBox 10"/>
          <p:cNvSpPr txBox="1"/>
          <p:nvPr/>
        </p:nvSpPr>
        <p:spPr>
          <a:xfrm>
            <a:off x="4886768" y="2499742"/>
            <a:ext cx="2896716" cy="336631"/>
          </a:xfrm>
          <a:prstGeom prst="rect">
            <a:avLst/>
          </a:prstGeom>
        </p:spPr>
        <p:txBody>
          <a:bodyPr lIns="0" tIns="0" rIns="0" bIns="0" rtlCol="0" anchor="t">
            <a:spAutoFit/>
          </a:bodyPr>
          <a:lstStyle/>
          <a:p>
            <a:pPr algn="ctr">
              <a:lnSpc>
                <a:spcPts val="2699"/>
              </a:lnSpc>
            </a:pPr>
            <a:r>
              <a:rPr lang="ca-ES" sz="2000" b="1" i="1" dirty="0">
                <a:solidFill>
                  <a:srgbClr val="019EE2"/>
                </a:solidFill>
                <a:latin typeface="Poppins"/>
                <a:cs typeface="Poppins"/>
              </a:rPr>
              <a:t>Fraus més comuns</a:t>
            </a:r>
          </a:p>
        </p:txBody>
      </p:sp>
      <p:sp>
        <p:nvSpPr>
          <p:cNvPr id="24" name="TextBox 11"/>
          <p:cNvSpPr txBox="1"/>
          <p:nvPr/>
        </p:nvSpPr>
        <p:spPr>
          <a:xfrm>
            <a:off x="4886768" y="2951611"/>
            <a:ext cx="2896716" cy="461665"/>
          </a:xfrm>
          <a:prstGeom prst="rect">
            <a:avLst/>
          </a:prstGeom>
        </p:spPr>
        <p:txBody>
          <a:bodyPr lIns="0" tIns="0" rIns="0" bIns="0" rtlCol="0" anchor="t">
            <a:spAutoFit/>
          </a:bodyPr>
          <a:lstStyle/>
          <a:p>
            <a:pPr algn="ctr"/>
            <a:r>
              <a:rPr lang="ca-ES" sz="1500" spc="15" dirty="0">
                <a:solidFill>
                  <a:schemeClr val="tx1">
                    <a:lumMod val="65000"/>
                    <a:lumOff val="35000"/>
                  </a:schemeClr>
                </a:solidFill>
                <a:latin typeface="Poppins"/>
                <a:cs typeface="Poppins"/>
              </a:rPr>
              <a:t>De quina manera ens podem protegir contra els fraus?</a:t>
            </a:r>
            <a:endParaRPr lang="ca-ES" sz="1500" spc="15" dirty="0">
              <a:solidFill>
                <a:srgbClr val="231F1D"/>
              </a:solidFill>
              <a:latin typeface="Poppins"/>
              <a:cs typeface="Poppins"/>
            </a:endParaRPr>
          </a:p>
        </p:txBody>
      </p:sp>
      <p:grpSp>
        <p:nvGrpSpPr>
          <p:cNvPr id="25" name="Group 13"/>
          <p:cNvGrpSpPr/>
          <p:nvPr/>
        </p:nvGrpSpPr>
        <p:grpSpPr>
          <a:xfrm>
            <a:off x="1043608" y="3651870"/>
            <a:ext cx="2932364" cy="876134"/>
            <a:chOff x="0" y="-228155"/>
            <a:chExt cx="4170472" cy="1661410"/>
          </a:xfrm>
        </p:grpSpPr>
        <p:sp>
          <p:nvSpPr>
            <p:cNvPr id="26" name="TextBox 14"/>
            <p:cNvSpPr txBox="1"/>
            <p:nvPr/>
          </p:nvSpPr>
          <p:spPr>
            <a:xfrm>
              <a:off x="50699" y="-228155"/>
              <a:ext cx="4119773" cy="1300575"/>
            </a:xfrm>
            <a:prstGeom prst="rect">
              <a:avLst/>
            </a:prstGeom>
          </p:spPr>
          <p:txBody>
            <a:bodyPr lIns="0" tIns="0" rIns="0" bIns="0" rtlCol="0" anchor="t">
              <a:spAutoFit/>
            </a:bodyPr>
            <a:lstStyle/>
            <a:p>
              <a:pPr algn="ctr">
                <a:lnSpc>
                  <a:spcPts val="2699"/>
                </a:lnSpc>
              </a:pPr>
              <a:r>
                <a:rPr lang="ca-ES" sz="2000" b="1">
                  <a:solidFill>
                    <a:srgbClr val="019EE2"/>
                  </a:solidFill>
                  <a:latin typeface="Poppins"/>
                  <a:cs typeface="Poppins"/>
                </a:rPr>
                <a:t>Contrasenyes</a:t>
              </a:r>
            </a:p>
            <a:p>
              <a:pPr algn="ctr">
                <a:lnSpc>
                  <a:spcPts val="2699"/>
                </a:lnSpc>
              </a:pPr>
              <a:endParaRPr lang="ca-ES" sz="2000">
                <a:solidFill>
                  <a:srgbClr val="019EE2"/>
                </a:solidFill>
                <a:latin typeface="Poppins Bold"/>
              </a:endParaRPr>
            </a:p>
          </p:txBody>
        </p:sp>
        <p:sp>
          <p:nvSpPr>
            <p:cNvPr id="27" name="TextBox 15"/>
            <p:cNvSpPr txBox="1"/>
            <p:nvPr/>
          </p:nvSpPr>
          <p:spPr>
            <a:xfrm>
              <a:off x="0" y="557801"/>
              <a:ext cx="4119773" cy="875454"/>
            </a:xfrm>
            <a:prstGeom prst="rect">
              <a:avLst/>
            </a:prstGeom>
          </p:spPr>
          <p:txBody>
            <a:bodyPr lIns="0" tIns="0" rIns="0" bIns="0" rtlCol="0" anchor="t">
              <a:spAutoFit/>
            </a:bodyPr>
            <a:lstStyle/>
            <a:p>
              <a:pPr algn="ctr"/>
              <a:r>
                <a:rPr lang="ca-ES" sz="1500" spc="15" dirty="0">
                  <a:solidFill>
                    <a:schemeClr val="tx1">
                      <a:lumMod val="65000"/>
                      <a:lumOff val="35000"/>
                    </a:schemeClr>
                  </a:solidFill>
                  <a:latin typeface="Poppins"/>
                  <a:cs typeface="Poppins"/>
                </a:rPr>
                <a:t>Com podem crear una contrasenya segura?</a:t>
              </a:r>
            </a:p>
          </p:txBody>
        </p:sp>
      </p:grpSp>
      <p:sp>
        <p:nvSpPr>
          <p:cNvPr id="28" name="TextBox 18"/>
          <p:cNvSpPr txBox="1"/>
          <p:nvPr/>
        </p:nvSpPr>
        <p:spPr>
          <a:xfrm>
            <a:off x="1151264" y="2499742"/>
            <a:ext cx="2717052" cy="347424"/>
          </a:xfrm>
          <a:prstGeom prst="rect">
            <a:avLst/>
          </a:prstGeom>
        </p:spPr>
        <p:txBody>
          <a:bodyPr wrap="square" lIns="0" tIns="0" rIns="0" bIns="0" rtlCol="0" anchor="t">
            <a:spAutoFit/>
          </a:bodyPr>
          <a:lstStyle/>
          <a:p>
            <a:pPr algn="ctr">
              <a:lnSpc>
                <a:spcPts val="2699"/>
              </a:lnSpc>
            </a:pPr>
            <a:r>
              <a:rPr lang="ca-ES" sz="2000" b="1">
                <a:solidFill>
                  <a:srgbClr val="019EE2"/>
                </a:solidFill>
                <a:latin typeface="Poppins"/>
                <a:cs typeface="Poppins"/>
              </a:rPr>
              <a:t>Banca digital</a:t>
            </a:r>
          </a:p>
        </p:txBody>
      </p:sp>
      <p:sp>
        <p:nvSpPr>
          <p:cNvPr id="29" name="TextBox 19"/>
          <p:cNvSpPr txBox="1"/>
          <p:nvPr/>
        </p:nvSpPr>
        <p:spPr>
          <a:xfrm>
            <a:off x="1061433" y="2838119"/>
            <a:ext cx="2896715" cy="575157"/>
          </a:xfrm>
          <a:prstGeom prst="rect">
            <a:avLst/>
          </a:prstGeom>
        </p:spPr>
        <p:txBody>
          <a:bodyPr lIns="0" tIns="0" rIns="0" bIns="0" rtlCol="0" anchor="t">
            <a:spAutoFit/>
          </a:bodyPr>
          <a:lstStyle/>
          <a:p>
            <a:pPr algn="ctr">
              <a:lnSpc>
                <a:spcPts val="2685"/>
              </a:lnSpc>
            </a:pPr>
            <a:r>
              <a:rPr lang="ca-ES" sz="1500" spc="15">
                <a:solidFill>
                  <a:schemeClr val="tx1">
                    <a:lumMod val="65000"/>
                    <a:lumOff val="35000"/>
                  </a:schemeClr>
                </a:solidFill>
                <a:latin typeface="Poppins"/>
                <a:cs typeface="Poppins"/>
              </a:rPr>
              <a:t>És segur operar per Internet?</a:t>
            </a:r>
          </a:p>
          <a:p>
            <a:pPr algn="ctr"/>
            <a:r>
              <a:rPr lang="ca-ES" sz="1500" spc="15">
                <a:solidFill>
                  <a:schemeClr val="tx1">
                    <a:lumMod val="65000"/>
                    <a:lumOff val="35000"/>
                  </a:schemeClr>
                </a:solidFill>
                <a:latin typeface="Poppins"/>
                <a:cs typeface="Poppins"/>
              </a:rPr>
              <a:t>Algunes recomanacions.</a:t>
            </a:r>
          </a:p>
        </p:txBody>
      </p:sp>
      <p:sp>
        <p:nvSpPr>
          <p:cNvPr id="30" name="TextBox 6"/>
          <p:cNvSpPr txBox="1">
            <a:spLocks noChangeAspect="1"/>
          </p:cNvSpPr>
          <p:nvPr/>
        </p:nvSpPr>
        <p:spPr>
          <a:xfrm>
            <a:off x="2322004" y="896982"/>
            <a:ext cx="4499992" cy="738664"/>
          </a:xfrm>
          <a:prstGeom prst="rect">
            <a:avLst/>
          </a:prstGeom>
        </p:spPr>
        <p:txBody>
          <a:bodyPr wrap="square" lIns="0" tIns="0" rIns="0" bIns="0" rtlCol="0" anchor="t">
            <a:spAutoFit/>
          </a:bodyPr>
          <a:lstStyle/>
          <a:p>
            <a:pPr algn="ctr"/>
            <a:r>
              <a:rPr lang="ca-ES" sz="2400" b="1">
                <a:solidFill>
                  <a:schemeClr val="bg1"/>
                </a:solidFill>
                <a:latin typeface="Poppins"/>
                <a:cs typeface="Poppins"/>
              </a:rPr>
              <a:t>Seguretat</a:t>
            </a:r>
          </a:p>
          <a:p>
            <a:pPr algn="ctr"/>
            <a:r>
              <a:rPr lang="ca-ES" sz="2400" b="1">
                <a:solidFill>
                  <a:schemeClr val="bg1"/>
                </a:solidFill>
                <a:latin typeface="Poppins"/>
                <a:cs typeface="Poppins"/>
              </a:rPr>
              <a:t>financera a Internet</a:t>
            </a:r>
          </a:p>
        </p:txBody>
      </p:sp>
      <p:cxnSp>
        <p:nvCxnSpPr>
          <p:cNvPr id="31" name="Conector recto 30"/>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082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54109" y="1779662"/>
            <a:ext cx="4320480" cy="2800767"/>
          </a:xfrm>
          <a:prstGeom prst="rect">
            <a:avLst/>
          </a:prstGeom>
        </p:spPr>
        <p:txBody>
          <a:bodyPr wrap="square" lIns="0" tIns="0" rIns="0" bIns="0" rtlCol="0" anchor="t">
            <a:spAutoFit/>
          </a:bodyPr>
          <a:lstStyle/>
          <a:p>
            <a:pPr marL="342900" indent="-342900">
              <a:lnSpc>
                <a:spcPct val="150000"/>
              </a:lnSpc>
              <a:buFont typeface="Arial" panose="020B0604020202020204" pitchFamily="34" charset="0"/>
              <a:buChar char="•"/>
            </a:pPr>
            <a:r>
              <a:rPr lang="ca-ES" sz="1800" spc="15" dirty="0">
                <a:solidFill>
                  <a:srgbClr val="595959"/>
                </a:solidFill>
                <a:latin typeface="Poppins"/>
                <a:cs typeface="Poppins"/>
              </a:rPr>
              <a:t>Premis i concursos.</a:t>
            </a:r>
          </a:p>
          <a:p>
            <a:pPr marL="342900" indent="-342900">
              <a:lnSpc>
                <a:spcPct val="150000"/>
              </a:lnSpc>
              <a:buFont typeface="Arial" panose="020B0604020202020204" pitchFamily="34" charset="0"/>
              <a:buChar char="•"/>
            </a:pPr>
            <a:r>
              <a:rPr lang="ca-ES" sz="1800" spc="15" dirty="0">
                <a:solidFill>
                  <a:srgbClr val="595959"/>
                </a:solidFill>
                <a:latin typeface="Poppins"/>
                <a:cs typeface="Poppins"/>
              </a:rPr>
              <a:t>Correus electrònics de seguretat.</a:t>
            </a:r>
          </a:p>
          <a:p>
            <a:pPr marL="342900" indent="-342900">
              <a:lnSpc>
                <a:spcPct val="150000"/>
              </a:lnSpc>
              <a:buFont typeface="Arial" panose="020B0604020202020204" pitchFamily="34" charset="0"/>
              <a:buChar char="•"/>
            </a:pPr>
            <a:r>
              <a:rPr lang="ca-ES" sz="1800" spc="15" dirty="0">
                <a:solidFill>
                  <a:srgbClr val="595959"/>
                </a:solidFill>
                <a:latin typeface="Poppins"/>
                <a:cs typeface="Poppins"/>
              </a:rPr>
              <a:t>Fraus en compres en línia.</a:t>
            </a:r>
          </a:p>
          <a:p>
            <a:pPr marL="342900" indent="-342900">
              <a:lnSpc>
                <a:spcPct val="150000"/>
              </a:lnSpc>
              <a:buFont typeface="Arial" panose="020B0604020202020204" pitchFamily="34" charset="0"/>
              <a:buChar char="•"/>
            </a:pPr>
            <a:r>
              <a:rPr lang="ca-ES" sz="1800" spc="15" dirty="0">
                <a:solidFill>
                  <a:srgbClr val="595959"/>
                </a:solidFill>
                <a:latin typeface="Poppins"/>
                <a:cs typeface="Poppins"/>
              </a:rPr>
              <a:t>Software maligne (</a:t>
            </a:r>
            <a:r>
              <a:rPr lang="ca-ES" sz="1800" spc="15" dirty="0" err="1">
                <a:solidFill>
                  <a:srgbClr val="595959"/>
                </a:solidFill>
                <a:latin typeface="Poppins"/>
                <a:cs typeface="Poppins"/>
              </a:rPr>
              <a:t>Malware</a:t>
            </a:r>
            <a:r>
              <a:rPr lang="ca-ES" sz="1800" spc="15" dirty="0">
                <a:solidFill>
                  <a:srgbClr val="595959"/>
                </a:solidFill>
                <a:latin typeface="Poppins"/>
                <a:cs typeface="Poppins"/>
              </a:rPr>
              <a:t>).</a:t>
            </a:r>
          </a:p>
          <a:p>
            <a:pPr marL="342900" indent="-342900">
              <a:lnSpc>
                <a:spcPct val="150000"/>
              </a:lnSpc>
              <a:buFont typeface="Arial" panose="020B0604020202020204" pitchFamily="34" charset="0"/>
              <a:buChar char="•"/>
            </a:pPr>
            <a:r>
              <a:rPr lang="ca-ES" sz="1800" spc="15" dirty="0">
                <a:solidFill>
                  <a:srgbClr val="595959"/>
                </a:solidFill>
                <a:latin typeface="Poppins"/>
                <a:cs typeface="Poppins"/>
              </a:rPr>
              <a:t>Fraus romàntics.</a:t>
            </a:r>
          </a:p>
          <a:p>
            <a:pPr marL="342900" indent="-342900">
              <a:lnSpc>
                <a:spcPct val="150000"/>
              </a:lnSpc>
              <a:buFont typeface="Arial" panose="020B0604020202020204" pitchFamily="34" charset="0"/>
              <a:buChar char="•"/>
            </a:pPr>
            <a:r>
              <a:rPr lang="ca-ES" sz="1800" spc="15" dirty="0">
                <a:solidFill>
                  <a:srgbClr val="595959"/>
                </a:solidFill>
                <a:latin typeface="Poppins"/>
                <a:cs typeface="Poppins"/>
              </a:rPr>
              <a:t>Estafa nigeriana.</a:t>
            </a:r>
          </a:p>
          <a:p>
            <a:pPr marL="342900" indent="-342900">
              <a:buFont typeface="Arial" panose="020B0604020202020204" pitchFamily="34" charset="0"/>
              <a:buChar char="•"/>
            </a:pPr>
            <a:endParaRPr lang="ca-ES" sz="2000" spc="15" dirty="0">
              <a:solidFill>
                <a:srgbClr val="595959"/>
              </a:solidFill>
              <a:latin typeface="Poppins"/>
              <a:cs typeface="Poppins"/>
            </a:endParaRPr>
          </a:p>
        </p:txBody>
      </p:sp>
      <p:sp>
        <p:nvSpPr>
          <p:cNvPr id="18" name="TextBox 18"/>
          <p:cNvSpPr txBox="1"/>
          <p:nvPr/>
        </p:nvSpPr>
        <p:spPr>
          <a:xfrm>
            <a:off x="467543" y="433847"/>
            <a:ext cx="3855530" cy="1133002"/>
          </a:xfrm>
          <a:prstGeom prst="rect">
            <a:avLst/>
          </a:prstGeom>
        </p:spPr>
        <p:txBody>
          <a:bodyPr wrap="square" lIns="0" tIns="0" rIns="0" bIns="0" rtlCol="0" anchor="t">
            <a:spAutoFit/>
          </a:bodyPr>
          <a:lstStyle/>
          <a:p>
            <a:pPr algn="ctr">
              <a:lnSpc>
                <a:spcPts val="4520"/>
              </a:lnSpc>
            </a:pPr>
            <a:r>
              <a:rPr lang="en-US" sz="3200" b="1" i="1" spc="113" dirty="0">
                <a:solidFill>
                  <a:srgbClr val="019EE2"/>
                </a:solidFill>
                <a:latin typeface="Poppins"/>
                <a:cs typeface="Poppins"/>
              </a:rPr>
              <a:t>ALTRES FORMES DE FRAU</a:t>
            </a:r>
          </a:p>
        </p:txBody>
      </p:sp>
      <p:pic>
        <p:nvPicPr>
          <p:cNvPr id="4" name="Imagen 3">
            <a:extLst>
              <a:ext uri="{FF2B5EF4-FFF2-40B4-BE49-F238E27FC236}">
                <a16:creationId xmlns:a16="http://schemas.microsoft.com/office/drawing/2014/main" id="{CCF75151-E9C8-3844-97CC-C949B7CAE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412" y="0"/>
            <a:ext cx="4474587" cy="5143500"/>
          </a:xfrm>
          <a:prstGeom prst="rect">
            <a:avLst/>
          </a:prstGeom>
        </p:spPr>
      </p:pic>
    </p:spTree>
    <p:extLst>
      <p:ext uri="{BB962C8B-B14F-4D97-AF65-F5344CB8AC3E}">
        <p14:creationId xmlns:p14="http://schemas.microsoft.com/office/powerpoint/2010/main" val="2999720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57750" y="0"/>
            <a:ext cx="4286250" cy="5143500"/>
          </a:xfrm>
          <a:prstGeom prst="rect">
            <a:avLst/>
          </a:prstGeom>
          <a:solidFill>
            <a:srgbClr val="019EE2"/>
          </a:solidFill>
        </p:spPr>
      </p:sp>
      <p:grpSp>
        <p:nvGrpSpPr>
          <p:cNvPr id="3" name="Group 3"/>
          <p:cNvGrpSpPr/>
          <p:nvPr/>
        </p:nvGrpSpPr>
        <p:grpSpPr>
          <a:xfrm>
            <a:off x="5214938" y="857250"/>
            <a:ext cx="3714750" cy="3586708"/>
            <a:chOff x="0" y="-38100"/>
            <a:chExt cx="5792414" cy="5563334"/>
          </a:xfrm>
        </p:grpSpPr>
        <p:sp>
          <p:nvSpPr>
            <p:cNvPr id="4" name="TextBox 4"/>
            <p:cNvSpPr txBox="1"/>
            <p:nvPr/>
          </p:nvSpPr>
          <p:spPr>
            <a:xfrm>
              <a:off x="4" y="-38100"/>
              <a:ext cx="5792407" cy="495863"/>
            </a:xfrm>
            <a:prstGeom prst="rect">
              <a:avLst/>
            </a:prstGeom>
          </p:spPr>
          <p:txBody>
            <a:bodyPr lIns="0" tIns="0" rIns="0" bIns="0" rtlCol="0" anchor="t">
              <a:spAutoFit/>
            </a:bodyPr>
            <a:lstStyle/>
            <a:p>
              <a:pPr>
                <a:lnSpc>
                  <a:spcPts val="2461"/>
                </a:lnSpc>
              </a:pPr>
              <a:r>
                <a:rPr lang="en-US" sz="1800" b="1" dirty="0">
                  <a:solidFill>
                    <a:srgbClr val="FFFFFF"/>
                  </a:solidFill>
                  <a:latin typeface="Poppins"/>
                  <a:cs typeface="Poppins"/>
                </a:rPr>
                <a:t>Dades bancàries</a:t>
              </a:r>
            </a:p>
          </p:txBody>
        </p:sp>
        <p:sp>
          <p:nvSpPr>
            <p:cNvPr id="5" name="TextBox 5"/>
            <p:cNvSpPr txBox="1"/>
            <p:nvPr/>
          </p:nvSpPr>
          <p:spPr>
            <a:xfrm>
              <a:off x="6" y="449469"/>
              <a:ext cx="5792408" cy="1333381"/>
            </a:xfrm>
            <a:prstGeom prst="rect">
              <a:avLst/>
            </a:prstGeom>
          </p:spPr>
          <p:txBody>
            <a:bodyPr lIns="0" tIns="0" rIns="0" bIns="0" rtlCol="0" anchor="t">
              <a:spAutoFit/>
            </a:bodyPr>
            <a:lstStyle/>
            <a:p>
              <a:pPr>
                <a:lnSpc>
                  <a:spcPts val="2260"/>
                </a:lnSpc>
              </a:pPr>
              <a:r>
                <a:rPr lang="ca-ES" spc="15" dirty="0">
                  <a:solidFill>
                    <a:schemeClr val="tx1">
                      <a:lumMod val="65000"/>
                      <a:lumOff val="35000"/>
                    </a:schemeClr>
                  </a:solidFill>
                  <a:latin typeface="Poppins"/>
                  <a:cs typeface="Poppins"/>
                </a:rPr>
                <a:t>Posa’t en contacte amb el banc.</a:t>
              </a:r>
            </a:p>
            <a:p>
              <a:pPr>
                <a:lnSpc>
                  <a:spcPts val="2260"/>
                </a:lnSpc>
              </a:pPr>
              <a:r>
                <a:rPr lang="ca-ES" spc="15" dirty="0">
                  <a:solidFill>
                    <a:schemeClr val="tx1">
                      <a:lumMod val="65000"/>
                      <a:lumOff val="35000"/>
                    </a:schemeClr>
                  </a:solidFill>
                  <a:latin typeface="Poppins"/>
                  <a:cs typeface="Poppins"/>
                </a:rPr>
                <a:t>Revisa l’extracte del compte i la targeta.</a:t>
              </a:r>
            </a:p>
          </p:txBody>
        </p:sp>
        <p:sp>
          <p:nvSpPr>
            <p:cNvPr id="6" name="TextBox 6"/>
            <p:cNvSpPr txBox="1"/>
            <p:nvPr/>
          </p:nvSpPr>
          <p:spPr>
            <a:xfrm>
              <a:off x="3" y="2259030"/>
              <a:ext cx="5792408" cy="479547"/>
            </a:xfrm>
            <a:prstGeom prst="rect">
              <a:avLst/>
            </a:prstGeom>
          </p:spPr>
          <p:txBody>
            <a:bodyPr lIns="0" tIns="0" rIns="0" bIns="0" rtlCol="0" anchor="t">
              <a:spAutoFit/>
            </a:bodyPr>
            <a:lstStyle/>
            <a:p>
              <a:pPr>
                <a:lnSpc>
                  <a:spcPts val="2461"/>
                </a:lnSpc>
              </a:pPr>
              <a:r>
                <a:rPr lang="en-US" sz="1800" b="1" dirty="0">
                  <a:solidFill>
                    <a:srgbClr val="FFFFFF"/>
                  </a:solidFill>
                  <a:latin typeface="Poppins"/>
                  <a:cs typeface="Poppins"/>
                </a:rPr>
                <a:t>Informació privada</a:t>
              </a:r>
            </a:p>
          </p:txBody>
        </p:sp>
        <p:sp>
          <p:nvSpPr>
            <p:cNvPr id="7" name="TextBox 7"/>
            <p:cNvSpPr txBox="1"/>
            <p:nvPr/>
          </p:nvSpPr>
          <p:spPr>
            <a:xfrm>
              <a:off x="5" y="2746599"/>
              <a:ext cx="5509827" cy="883837"/>
            </a:xfrm>
            <a:prstGeom prst="rect">
              <a:avLst/>
            </a:prstGeom>
          </p:spPr>
          <p:txBody>
            <a:bodyPr wrap="square" lIns="0" tIns="0" rIns="0" bIns="0" rtlCol="0" anchor="t">
              <a:spAutoFit/>
            </a:bodyPr>
            <a:lstStyle/>
            <a:p>
              <a:pPr>
                <a:lnSpc>
                  <a:spcPts val="2260"/>
                </a:lnSpc>
              </a:pPr>
              <a:r>
                <a:rPr lang="ca-ES" spc="15" dirty="0">
                  <a:solidFill>
                    <a:schemeClr val="tx1">
                      <a:lumMod val="65000"/>
                      <a:lumOff val="35000"/>
                    </a:schemeClr>
                  </a:solidFill>
                  <a:latin typeface="Poppins"/>
                  <a:cs typeface="Poppins"/>
                </a:rPr>
                <a:t>Informa d’aquesta situació a l’entitat corresponent.</a:t>
              </a:r>
            </a:p>
          </p:txBody>
        </p:sp>
        <p:sp>
          <p:nvSpPr>
            <p:cNvPr id="8" name="TextBox 8"/>
            <p:cNvSpPr txBox="1"/>
            <p:nvPr/>
          </p:nvSpPr>
          <p:spPr>
            <a:xfrm>
              <a:off x="0" y="4153831"/>
              <a:ext cx="5792408" cy="479547"/>
            </a:xfrm>
            <a:prstGeom prst="rect">
              <a:avLst/>
            </a:prstGeom>
          </p:spPr>
          <p:txBody>
            <a:bodyPr lIns="0" tIns="0" rIns="0" bIns="0" rtlCol="0" anchor="t">
              <a:spAutoFit/>
            </a:bodyPr>
            <a:lstStyle/>
            <a:p>
              <a:pPr>
                <a:lnSpc>
                  <a:spcPts val="2461"/>
                </a:lnSpc>
              </a:pPr>
              <a:r>
                <a:rPr lang="en-US" sz="1800" b="1" dirty="0">
                  <a:solidFill>
                    <a:srgbClr val="FFFFFF"/>
                  </a:solidFill>
                  <a:latin typeface="Poppins"/>
                  <a:cs typeface="Poppins"/>
                </a:rPr>
                <a:t>Per si de cas…</a:t>
              </a:r>
            </a:p>
          </p:txBody>
        </p:sp>
        <p:sp>
          <p:nvSpPr>
            <p:cNvPr id="9" name="TextBox 9"/>
            <p:cNvSpPr txBox="1"/>
            <p:nvPr/>
          </p:nvSpPr>
          <p:spPr>
            <a:xfrm>
              <a:off x="3" y="4641397"/>
              <a:ext cx="5285264" cy="883837"/>
            </a:xfrm>
            <a:prstGeom prst="rect">
              <a:avLst/>
            </a:prstGeom>
          </p:spPr>
          <p:txBody>
            <a:bodyPr wrap="square" lIns="0" tIns="0" rIns="0" bIns="0" rtlCol="0" anchor="t">
              <a:spAutoFit/>
            </a:bodyPr>
            <a:lstStyle/>
            <a:p>
              <a:pPr>
                <a:lnSpc>
                  <a:spcPts val="2260"/>
                </a:lnSpc>
              </a:pPr>
              <a:r>
                <a:rPr lang="ca-ES" spc="15" dirty="0">
                  <a:solidFill>
                    <a:srgbClr val="595959"/>
                  </a:solidFill>
                  <a:latin typeface="Poppins"/>
                  <a:cs typeface="Poppins"/>
                </a:rPr>
                <a:t>Denuncia els fets davant les Forces i Cossos de Seguretat.</a:t>
              </a:r>
            </a:p>
          </p:txBody>
        </p:sp>
      </p:grpSp>
      <p:sp>
        <p:nvSpPr>
          <p:cNvPr id="12" name="TextBox 12"/>
          <p:cNvSpPr txBox="1"/>
          <p:nvPr/>
        </p:nvSpPr>
        <p:spPr>
          <a:xfrm>
            <a:off x="467544" y="2039818"/>
            <a:ext cx="4034809" cy="1107996"/>
          </a:xfrm>
          <a:prstGeom prst="rect">
            <a:avLst/>
          </a:prstGeom>
        </p:spPr>
        <p:txBody>
          <a:bodyPr wrap="square" lIns="0" tIns="0" rIns="0" bIns="0" rtlCol="0" anchor="t">
            <a:spAutoFit/>
          </a:bodyPr>
          <a:lstStyle/>
          <a:p>
            <a:pPr algn="ctr">
              <a:lnSpc>
                <a:spcPct val="90000"/>
              </a:lnSpc>
            </a:pPr>
            <a:r>
              <a:rPr lang="ca-ES" sz="4000" b="1" spc="113" dirty="0">
                <a:solidFill>
                  <a:schemeClr val="tx1">
                    <a:lumMod val="65000"/>
                    <a:lumOff val="35000"/>
                  </a:schemeClr>
                </a:solidFill>
                <a:latin typeface="Poppins"/>
                <a:cs typeface="Poppins"/>
              </a:rPr>
              <a:t>I SI HE CAIGUT A LA TRAMPA?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076056" y="2643758"/>
            <a:ext cx="2664296" cy="1836400"/>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 typeface="Arial"/>
              <a:buChar char="•"/>
            </a:pPr>
            <a:r>
              <a:rPr lang="ca-ES" sz="2000" spc="15" dirty="0">
                <a:solidFill>
                  <a:srgbClr val="595959"/>
                </a:solidFill>
                <a:latin typeface="Poppins"/>
                <a:cs typeface="Poppins"/>
              </a:rPr>
              <a:t>Software actualitzat</a:t>
            </a:r>
          </a:p>
          <a:p>
            <a:pPr marL="342900" indent="-342900">
              <a:lnSpc>
                <a:spcPct val="120000"/>
              </a:lnSpc>
              <a:buClr>
                <a:schemeClr val="accent5">
                  <a:lumMod val="60000"/>
                  <a:lumOff val="40000"/>
                </a:schemeClr>
              </a:buClr>
              <a:buFont typeface="Arial"/>
              <a:buChar char="•"/>
            </a:pPr>
            <a:r>
              <a:rPr lang="ca-ES" sz="2000" spc="15" dirty="0">
                <a:solidFill>
                  <a:srgbClr val="595959"/>
                </a:solidFill>
                <a:latin typeface="Poppins"/>
                <a:cs typeface="Poppins"/>
              </a:rPr>
              <a:t>Connexió segura</a:t>
            </a:r>
          </a:p>
          <a:p>
            <a:pPr marL="342900" indent="-342900">
              <a:lnSpc>
                <a:spcPct val="120000"/>
              </a:lnSpc>
              <a:buClr>
                <a:schemeClr val="accent5">
                  <a:lumMod val="60000"/>
                  <a:lumOff val="40000"/>
                </a:schemeClr>
              </a:buClr>
              <a:buFont typeface="Arial"/>
              <a:buChar char="•"/>
            </a:pPr>
            <a:r>
              <a:rPr lang="ca-ES" sz="2000" spc="15" dirty="0">
                <a:solidFill>
                  <a:srgbClr val="595959"/>
                </a:solidFill>
                <a:latin typeface="Poppins"/>
                <a:cs typeface="Poppins"/>
              </a:rPr>
              <a:t>Pàgina web oficial</a:t>
            </a:r>
          </a:p>
        </p:txBody>
      </p:sp>
      <p:sp>
        <p:nvSpPr>
          <p:cNvPr id="6" name="TextBox 6"/>
          <p:cNvSpPr txBox="1"/>
          <p:nvPr/>
        </p:nvSpPr>
        <p:spPr>
          <a:xfrm>
            <a:off x="1115616" y="2692062"/>
            <a:ext cx="3456384" cy="1739792"/>
          </a:xfrm>
          <a:prstGeom prst="rect">
            <a:avLst/>
          </a:prstGeom>
        </p:spPr>
        <p:txBody>
          <a:bodyPr wrap="square" lIns="0" tIns="0" rIns="0" bIns="0" rtlCol="0" anchor="t">
            <a:spAutoFit/>
          </a:bodyPr>
          <a:lstStyle/>
          <a:p>
            <a:pPr algn="ctr">
              <a:lnSpc>
                <a:spcPts val="4520"/>
              </a:lnSpc>
            </a:pPr>
            <a:r>
              <a:rPr lang="ca-ES" sz="3800" b="1" spc="113" dirty="0">
                <a:solidFill>
                  <a:srgbClr val="595959"/>
                </a:solidFill>
                <a:latin typeface="Poppins"/>
                <a:cs typeface="Poppins"/>
              </a:rPr>
              <a:t>Compres segures </a:t>
            </a:r>
          </a:p>
          <a:p>
            <a:pPr algn="ctr">
              <a:lnSpc>
                <a:spcPts val="4520"/>
              </a:lnSpc>
            </a:pPr>
            <a:r>
              <a:rPr lang="ca-ES" sz="3800" b="1" spc="113" dirty="0">
                <a:solidFill>
                  <a:srgbClr val="595959"/>
                </a:solidFill>
                <a:latin typeface="Poppins"/>
                <a:cs typeface="Poppins"/>
              </a:rPr>
              <a:t>a Internet</a:t>
            </a:r>
          </a:p>
        </p:txBody>
      </p:sp>
      <p:pic>
        <p:nvPicPr>
          <p:cNvPr id="18" name="Imagen 17" descr="compra.jpg"/>
          <p:cNvPicPr>
            <a:picLocks noChangeAspect="1"/>
          </p:cNvPicPr>
          <p:nvPr/>
        </p:nvPicPr>
        <p:blipFill rotWithShape="1">
          <a:blip r:embed="rId3" cstate="print">
            <a:extLst>
              <a:ext uri="{28A0092B-C50C-407E-A947-70E740481C1C}">
                <a14:useLocalDpi xmlns:a14="http://schemas.microsoft.com/office/drawing/2010/main" val="0"/>
              </a:ext>
            </a:extLst>
          </a:blip>
          <a:srcRect t="27708" b="36321"/>
          <a:stretch/>
        </p:blipFill>
        <p:spPr>
          <a:xfrm>
            <a:off x="0" y="0"/>
            <a:ext cx="9144000" cy="2192867"/>
          </a:xfrm>
          <a:prstGeom prst="rect">
            <a:avLst/>
          </a:prstGeom>
        </p:spPr>
      </p:pic>
      <p:sp>
        <p:nvSpPr>
          <p:cNvPr id="19" name="TextBox 6"/>
          <p:cNvSpPr txBox="1">
            <a:spLocks noChangeAspect="1"/>
          </p:cNvSpPr>
          <p:nvPr/>
        </p:nvSpPr>
        <p:spPr>
          <a:xfrm>
            <a:off x="2322004" y="1275606"/>
            <a:ext cx="4499992" cy="369332"/>
          </a:xfrm>
          <a:prstGeom prst="rect">
            <a:avLst/>
          </a:prstGeom>
        </p:spPr>
        <p:txBody>
          <a:bodyPr wrap="square" lIns="0" tIns="0" rIns="0" bIns="0" rtlCol="0" anchor="t">
            <a:spAutoFit/>
          </a:bodyPr>
          <a:lstStyle/>
          <a:p>
            <a:pPr algn="ctr"/>
            <a:r>
              <a:rPr lang="es-ES" sz="2400" b="1" dirty="0">
                <a:solidFill>
                  <a:schemeClr val="bg1"/>
                </a:solidFill>
                <a:latin typeface="Poppins"/>
                <a:cs typeface="Poppins"/>
              </a:rPr>
              <a:t>Compres en línia</a:t>
            </a:r>
          </a:p>
        </p:txBody>
      </p:sp>
      <p:cxnSp>
        <p:nvCxnSpPr>
          <p:cNvPr id="20" name="Conector recto 19"/>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p:cNvSpPr txBox="1">
            <a:spLocks noChangeAspect="1"/>
          </p:cNvSpPr>
          <p:nvPr/>
        </p:nvSpPr>
        <p:spPr>
          <a:xfrm>
            <a:off x="0" y="322512"/>
            <a:ext cx="4572000" cy="369332"/>
          </a:xfrm>
          <a:prstGeom prst="rect">
            <a:avLst/>
          </a:prstGeom>
        </p:spPr>
        <p:txBody>
          <a:bodyPr wrap="square" lIns="0" tIns="0" rIns="0" bIns="0" rtlCol="0" anchor="t">
            <a:spAutoFit/>
          </a:bodyPr>
          <a:lstStyle/>
          <a:p>
            <a:pPr algn="ctr"/>
            <a:r>
              <a:rPr lang="ca-ES" sz="2400" b="1" dirty="0">
                <a:solidFill>
                  <a:srgbClr val="019EE2"/>
                </a:solidFill>
                <a:latin typeface="Poppins"/>
                <a:cs typeface="Poppins"/>
              </a:rPr>
              <a:t>Compres en línia</a:t>
            </a:r>
          </a:p>
        </p:txBody>
      </p:sp>
      <p:cxnSp>
        <p:nvCxnSpPr>
          <p:cNvPr id="11" name="Conector recto 10"/>
          <p:cNvCxnSpPr/>
          <p:nvPr/>
        </p:nvCxnSpPr>
        <p:spPr>
          <a:xfrm>
            <a:off x="917848" y="91556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12" name="Imagen 11"/>
          <p:cNvPicPr>
            <a:picLocks noChangeAspect="1"/>
          </p:cNvPicPr>
          <p:nvPr/>
        </p:nvPicPr>
        <p:blipFill>
          <a:blip r:embed="rId3"/>
          <a:stretch>
            <a:fillRect/>
          </a:stretch>
        </p:blipFill>
        <p:spPr>
          <a:xfrm>
            <a:off x="876359" y="1275606"/>
            <a:ext cx="2955358" cy="2880320"/>
          </a:xfrm>
          <a:prstGeom prst="rect">
            <a:avLst/>
          </a:prstGeom>
        </p:spPr>
      </p:pic>
      <p:sp>
        <p:nvSpPr>
          <p:cNvPr id="18" name="TextBox 4"/>
          <p:cNvSpPr txBox="1"/>
          <p:nvPr/>
        </p:nvSpPr>
        <p:spPr>
          <a:xfrm>
            <a:off x="4788024" y="992033"/>
            <a:ext cx="1944216" cy="921834"/>
          </a:xfrm>
          <a:prstGeom prst="rect">
            <a:avLst/>
          </a:prstGeom>
        </p:spPr>
        <p:txBody>
          <a:bodyPr wrap="square" lIns="0" tIns="0" rIns="0" bIns="0" rtlCol="0" anchor="t">
            <a:spAutoFit/>
          </a:bodyPr>
          <a:lstStyle/>
          <a:p>
            <a:pPr>
              <a:lnSpc>
                <a:spcPts val="2410"/>
              </a:lnSpc>
            </a:pPr>
            <a:r>
              <a:rPr lang="en-US" sz="1800" b="1" i="1" dirty="0">
                <a:solidFill>
                  <a:srgbClr val="019EE2"/>
                </a:solidFill>
                <a:latin typeface="Poppins"/>
                <a:cs typeface="Poppins"/>
              </a:rPr>
              <a:t>Verified by Visa </a:t>
            </a:r>
          </a:p>
          <a:p>
            <a:pPr>
              <a:lnSpc>
                <a:spcPts val="2410"/>
              </a:lnSpc>
            </a:pPr>
            <a:r>
              <a:rPr lang="en-US" sz="1800" b="1" dirty="0">
                <a:solidFill>
                  <a:srgbClr val="019EE2"/>
                </a:solidFill>
                <a:latin typeface="Poppins"/>
                <a:cs typeface="Poppins"/>
              </a:rPr>
              <a:t>o</a:t>
            </a:r>
            <a:r>
              <a:rPr lang="en-US" sz="1800" b="1" i="1" dirty="0">
                <a:solidFill>
                  <a:srgbClr val="019EE2"/>
                </a:solidFill>
                <a:latin typeface="Poppins"/>
                <a:cs typeface="Poppins"/>
              </a:rPr>
              <a:t> Mastercard secure-code</a:t>
            </a:r>
          </a:p>
        </p:txBody>
      </p:sp>
      <p:sp>
        <p:nvSpPr>
          <p:cNvPr id="19" name="TextBox 5"/>
          <p:cNvSpPr txBox="1"/>
          <p:nvPr/>
        </p:nvSpPr>
        <p:spPr>
          <a:xfrm>
            <a:off x="4788024" y="2023269"/>
            <a:ext cx="2097398" cy="692497"/>
          </a:xfrm>
          <a:prstGeom prst="rect">
            <a:avLst/>
          </a:prstGeom>
        </p:spPr>
        <p:txBody>
          <a:bodyPr lIns="0" tIns="0" rIns="0" bIns="0" rtlCol="0" anchor="t">
            <a:spAutoFit/>
          </a:bodyPr>
          <a:lstStyle/>
          <a:p>
            <a:r>
              <a:rPr lang="ca-ES" spc="15" dirty="0">
                <a:solidFill>
                  <a:srgbClr val="595959"/>
                </a:solidFill>
                <a:latin typeface="Poppins"/>
                <a:cs typeface="Poppins"/>
              </a:rPr>
              <a:t>Clau numèrica de 6 posicions per autoritzar la compra.</a:t>
            </a:r>
          </a:p>
        </p:txBody>
      </p:sp>
      <p:sp>
        <p:nvSpPr>
          <p:cNvPr id="20" name="TextBox 8"/>
          <p:cNvSpPr txBox="1"/>
          <p:nvPr/>
        </p:nvSpPr>
        <p:spPr>
          <a:xfrm>
            <a:off x="4788024" y="3075806"/>
            <a:ext cx="3127765" cy="612775"/>
          </a:xfrm>
          <a:prstGeom prst="rect">
            <a:avLst/>
          </a:prstGeom>
        </p:spPr>
        <p:txBody>
          <a:bodyPr wrap="square" lIns="0" tIns="0" rIns="0" bIns="0" rtlCol="0" anchor="t">
            <a:spAutoFit/>
          </a:bodyPr>
          <a:lstStyle/>
          <a:p>
            <a:pPr>
              <a:lnSpc>
                <a:spcPts val="2410"/>
              </a:lnSpc>
            </a:pPr>
            <a:r>
              <a:rPr lang="en-GB" sz="2000" b="1" dirty="0">
                <a:solidFill>
                  <a:srgbClr val="019EE2"/>
                </a:solidFill>
                <a:latin typeface="Poppins"/>
                <a:cs typeface="Poppins"/>
              </a:rPr>
              <a:t>CVV </a:t>
            </a:r>
          </a:p>
          <a:p>
            <a:pPr>
              <a:lnSpc>
                <a:spcPts val="2410"/>
              </a:lnSpc>
            </a:pPr>
            <a:r>
              <a:rPr lang="en-GB" sz="1800" b="1" i="1" dirty="0">
                <a:solidFill>
                  <a:srgbClr val="019EE2"/>
                </a:solidFill>
                <a:latin typeface="Poppins"/>
                <a:cs typeface="Poppins"/>
              </a:rPr>
              <a:t>(Card Verification Value)</a:t>
            </a:r>
          </a:p>
        </p:txBody>
      </p:sp>
      <p:sp>
        <p:nvSpPr>
          <p:cNvPr id="21" name="TextBox 9"/>
          <p:cNvSpPr txBox="1"/>
          <p:nvPr/>
        </p:nvSpPr>
        <p:spPr>
          <a:xfrm>
            <a:off x="4788024" y="3795886"/>
            <a:ext cx="2295090" cy="461665"/>
          </a:xfrm>
          <a:prstGeom prst="rect">
            <a:avLst/>
          </a:prstGeom>
        </p:spPr>
        <p:txBody>
          <a:bodyPr wrap="square" lIns="0" tIns="0" rIns="0" bIns="0" rtlCol="0" anchor="t">
            <a:spAutoFit/>
          </a:bodyPr>
          <a:lstStyle/>
          <a:p>
            <a:r>
              <a:rPr lang="ca-ES" dirty="0">
                <a:solidFill>
                  <a:srgbClr val="595959"/>
                </a:solidFill>
                <a:latin typeface="Poppins"/>
                <a:cs typeface="Poppins"/>
              </a:rPr>
              <a:t>Número de 3 dígits del dors de la targeta.</a:t>
            </a:r>
          </a:p>
        </p:txBody>
      </p:sp>
    </p:spTree>
    <p:extLst>
      <p:ext uri="{BB962C8B-B14F-4D97-AF65-F5344CB8AC3E}">
        <p14:creationId xmlns:p14="http://schemas.microsoft.com/office/powerpoint/2010/main" val="340324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786313" y="910828"/>
            <a:ext cx="3888582" cy="3107553"/>
            <a:chOff x="0" y="0"/>
            <a:chExt cx="5530427" cy="5892840"/>
          </a:xfrm>
        </p:grpSpPr>
        <p:sp>
          <p:nvSpPr>
            <p:cNvPr id="4" name="TextBox 4"/>
            <p:cNvSpPr txBox="1"/>
            <p:nvPr/>
          </p:nvSpPr>
          <p:spPr>
            <a:xfrm>
              <a:off x="0" y="4262714"/>
              <a:ext cx="5409515" cy="1630126"/>
            </a:xfrm>
            <a:prstGeom prst="rect">
              <a:avLst/>
            </a:prstGeom>
          </p:spPr>
          <p:txBody>
            <a:bodyPr lIns="0" tIns="0" rIns="0" bIns="0" rtlCol="0" anchor="t">
              <a:spAutoFit/>
            </a:bodyPr>
            <a:lstStyle/>
            <a:p>
              <a:pPr algn="ctr">
                <a:lnSpc>
                  <a:spcPts val="2260"/>
                </a:lnSpc>
              </a:pPr>
              <a:r>
                <a:rPr lang="ca-ES" spc="15" dirty="0">
                  <a:solidFill>
                    <a:srgbClr val="595959"/>
                  </a:solidFill>
                  <a:latin typeface="Poppins"/>
                  <a:cs typeface="Poppins"/>
                </a:rPr>
                <a:t>Després d’haver fet una compra per Internet </a:t>
              </a:r>
              <a:r>
                <a:rPr lang="ca-ES" b="1" spc="15" dirty="0">
                  <a:solidFill>
                    <a:srgbClr val="595959"/>
                  </a:solidFill>
                  <a:latin typeface="Poppins"/>
                  <a:cs typeface="Poppins"/>
                </a:rPr>
                <a:t>revisa el teu compte </a:t>
              </a:r>
              <a:r>
                <a:rPr lang="ca-ES" spc="15" dirty="0">
                  <a:solidFill>
                    <a:srgbClr val="595959"/>
                  </a:solidFill>
                  <a:latin typeface="Poppins"/>
                  <a:cs typeface="Poppins"/>
                </a:rPr>
                <a:t>bancari o </a:t>
              </a:r>
              <a:r>
                <a:rPr lang="ca-ES" b="1" spc="15" dirty="0">
                  <a:solidFill>
                    <a:srgbClr val="595959"/>
                  </a:solidFill>
                  <a:latin typeface="Poppins"/>
                  <a:cs typeface="Poppins"/>
                </a:rPr>
                <a:t>l’extracte</a:t>
              </a:r>
              <a:r>
                <a:rPr lang="ca-ES" spc="15" dirty="0">
                  <a:solidFill>
                    <a:srgbClr val="595959"/>
                  </a:solidFill>
                  <a:latin typeface="Poppins"/>
                  <a:cs typeface="Poppins"/>
                </a:rPr>
                <a:t> de la targeta. </a:t>
              </a:r>
            </a:p>
          </p:txBody>
        </p:sp>
        <p:sp>
          <p:nvSpPr>
            <p:cNvPr id="5" name="TextBox 5"/>
            <p:cNvSpPr txBox="1"/>
            <p:nvPr/>
          </p:nvSpPr>
          <p:spPr>
            <a:xfrm>
              <a:off x="0" y="0"/>
              <a:ext cx="5530427" cy="1221986"/>
            </a:xfrm>
            <a:prstGeom prst="rect">
              <a:avLst/>
            </a:prstGeom>
          </p:spPr>
          <p:txBody>
            <a:bodyPr lIns="0" tIns="0" rIns="0" bIns="0" rtlCol="0" anchor="t">
              <a:spAutoFit/>
            </a:bodyPr>
            <a:lstStyle/>
            <a:p>
              <a:pPr algn="ctr">
                <a:lnSpc>
                  <a:spcPts val="5022"/>
                </a:lnSpc>
              </a:pPr>
              <a:r>
                <a:rPr lang="ca-ES" sz="4000" b="1" spc="126" dirty="0">
                  <a:solidFill>
                    <a:srgbClr val="019EE2"/>
                  </a:solidFill>
                  <a:latin typeface="Poppins"/>
                  <a:cs typeface="Poppins"/>
                </a:rPr>
                <a:t>Les targetes</a:t>
              </a:r>
            </a:p>
          </p:txBody>
        </p:sp>
        <p:sp>
          <p:nvSpPr>
            <p:cNvPr id="6" name="TextBox 6"/>
            <p:cNvSpPr txBox="1"/>
            <p:nvPr/>
          </p:nvSpPr>
          <p:spPr>
            <a:xfrm>
              <a:off x="2433" y="1920663"/>
              <a:ext cx="5469973" cy="1757796"/>
            </a:xfrm>
            <a:prstGeom prst="rect">
              <a:avLst/>
            </a:prstGeom>
          </p:spPr>
          <p:txBody>
            <a:bodyPr lIns="0" tIns="0" rIns="0" bIns="0" rtlCol="0" anchor="t">
              <a:spAutoFit/>
            </a:bodyPr>
            <a:lstStyle/>
            <a:p>
              <a:pPr algn="ctr">
                <a:lnSpc>
                  <a:spcPts val="2410"/>
                </a:lnSpc>
              </a:pPr>
              <a:r>
                <a:rPr lang="en-US" sz="2000" b="1" dirty="0">
                  <a:solidFill>
                    <a:srgbClr val="595959"/>
                  </a:solidFill>
                  <a:latin typeface="Poppins"/>
                  <a:cs typeface="Poppins"/>
                </a:rPr>
                <a:t>Dèbit</a:t>
              </a:r>
            </a:p>
            <a:p>
              <a:pPr algn="ctr">
                <a:lnSpc>
                  <a:spcPts val="2410"/>
                </a:lnSpc>
              </a:pPr>
              <a:r>
                <a:rPr lang="en-US" sz="2000" b="1" dirty="0">
                  <a:solidFill>
                    <a:srgbClr val="595959"/>
                  </a:solidFill>
                  <a:latin typeface="Poppins"/>
                  <a:cs typeface="Poppins"/>
                </a:rPr>
                <a:t>Crèdit</a:t>
              </a:r>
            </a:p>
            <a:p>
              <a:pPr algn="ctr">
                <a:lnSpc>
                  <a:spcPts val="2410"/>
                </a:lnSpc>
              </a:pPr>
              <a:r>
                <a:rPr lang="en-US" sz="2000" b="1" dirty="0">
                  <a:solidFill>
                    <a:srgbClr val="595959"/>
                  </a:solidFill>
                  <a:latin typeface="Poppins"/>
                  <a:cs typeface="Poppins"/>
                </a:rPr>
                <a:t>Prepagament</a:t>
              </a:r>
            </a:p>
          </p:txBody>
        </p:sp>
      </p:grpSp>
      <p:pic>
        <p:nvPicPr>
          <p:cNvPr id="9" name="Imagen 8" descr="492.jpg"/>
          <p:cNvPicPr>
            <a:picLocks noChangeAspect="1"/>
          </p:cNvPicPr>
          <p:nvPr/>
        </p:nvPicPr>
        <p:blipFill rotWithShape="1">
          <a:blip r:embed="rId3" cstate="print">
            <a:extLst>
              <a:ext uri="{28A0092B-C50C-407E-A947-70E740481C1C}">
                <a14:useLocalDpi xmlns:a14="http://schemas.microsoft.com/office/drawing/2010/main" val="0"/>
              </a:ext>
            </a:extLst>
          </a:blip>
          <a:srcRect l="32753" r="4763" b="693"/>
          <a:stretch/>
        </p:blipFill>
        <p:spPr>
          <a:xfrm>
            <a:off x="683568" y="751417"/>
            <a:ext cx="3649133" cy="364066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985792" y="2702223"/>
            <a:ext cx="3672408" cy="1648143"/>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 typeface="Arial"/>
              <a:buChar char="•"/>
            </a:pPr>
            <a:r>
              <a:rPr lang="ca-ES" sz="1800" spc="15" dirty="0">
                <a:solidFill>
                  <a:srgbClr val="595959"/>
                </a:solidFill>
                <a:latin typeface="Poppins"/>
                <a:cs typeface="Poppins"/>
              </a:rPr>
              <a:t>Instantani.</a:t>
            </a:r>
          </a:p>
          <a:p>
            <a:pPr marL="342900" indent="-342900">
              <a:lnSpc>
                <a:spcPct val="120000"/>
              </a:lnSpc>
              <a:buClr>
                <a:schemeClr val="accent5">
                  <a:lumMod val="60000"/>
                  <a:lumOff val="40000"/>
                </a:schemeClr>
              </a:buClr>
              <a:buFont typeface="Arial"/>
              <a:buChar char="•"/>
            </a:pPr>
            <a:r>
              <a:rPr lang="ca-ES" sz="1800" spc="15" dirty="0">
                <a:solidFill>
                  <a:srgbClr val="595959"/>
                </a:solidFill>
                <a:latin typeface="Poppins"/>
                <a:cs typeface="Poppins"/>
              </a:rPr>
              <a:t>Sense saber el compte del beneficiari.</a:t>
            </a:r>
          </a:p>
          <a:p>
            <a:pPr marL="342900" indent="-342900">
              <a:lnSpc>
                <a:spcPct val="120000"/>
              </a:lnSpc>
              <a:buClr>
                <a:schemeClr val="accent5">
                  <a:lumMod val="60000"/>
                  <a:lumOff val="40000"/>
                </a:schemeClr>
              </a:buClr>
              <a:buFont typeface="Arial"/>
              <a:buChar char="•"/>
            </a:pPr>
            <a:r>
              <a:rPr lang="ca-ES" sz="1800" spc="15" dirty="0">
                <a:solidFill>
                  <a:srgbClr val="595959"/>
                </a:solidFill>
                <a:latin typeface="Poppins"/>
                <a:cs typeface="Poppins"/>
              </a:rPr>
              <a:t>Límits diaris.</a:t>
            </a:r>
          </a:p>
          <a:p>
            <a:pPr marL="342900" indent="-342900">
              <a:lnSpc>
                <a:spcPct val="120000"/>
              </a:lnSpc>
              <a:buClr>
                <a:schemeClr val="accent5">
                  <a:lumMod val="60000"/>
                  <a:lumOff val="40000"/>
                </a:schemeClr>
              </a:buClr>
              <a:buFont typeface="Arial"/>
              <a:buChar char="•"/>
            </a:pPr>
            <a:r>
              <a:rPr lang="ca-ES" sz="1800" spc="15" dirty="0">
                <a:solidFill>
                  <a:srgbClr val="595959"/>
                </a:solidFill>
                <a:latin typeface="Poppins"/>
                <a:cs typeface="Poppins"/>
              </a:rPr>
              <a:t>També per demanar diners.</a:t>
            </a:r>
          </a:p>
        </p:txBody>
      </p:sp>
      <p:pic>
        <p:nvPicPr>
          <p:cNvPr id="18" name="Imagen 17" descr="compra.jpg"/>
          <p:cNvPicPr>
            <a:picLocks noChangeAspect="1"/>
          </p:cNvPicPr>
          <p:nvPr/>
        </p:nvPicPr>
        <p:blipFill rotWithShape="1">
          <a:blip r:embed="rId3" cstate="print">
            <a:extLst>
              <a:ext uri="{28A0092B-C50C-407E-A947-70E740481C1C}">
                <a14:useLocalDpi xmlns:a14="http://schemas.microsoft.com/office/drawing/2010/main" val="0"/>
              </a:ext>
            </a:extLst>
          </a:blip>
          <a:srcRect t="27708" b="36321"/>
          <a:stretch/>
        </p:blipFill>
        <p:spPr>
          <a:xfrm>
            <a:off x="0" y="0"/>
            <a:ext cx="9144000" cy="2192867"/>
          </a:xfrm>
          <a:prstGeom prst="rect">
            <a:avLst/>
          </a:prstGeom>
        </p:spPr>
      </p:pic>
      <p:sp>
        <p:nvSpPr>
          <p:cNvPr id="19" name="TextBox 6"/>
          <p:cNvSpPr txBox="1">
            <a:spLocks noChangeAspect="1"/>
          </p:cNvSpPr>
          <p:nvPr/>
        </p:nvSpPr>
        <p:spPr>
          <a:xfrm>
            <a:off x="2322004" y="1275606"/>
            <a:ext cx="4499992" cy="369332"/>
          </a:xfrm>
          <a:prstGeom prst="rect">
            <a:avLst/>
          </a:prstGeom>
        </p:spPr>
        <p:txBody>
          <a:bodyPr wrap="square" lIns="0" tIns="0" rIns="0" bIns="0" rtlCol="0" anchor="t">
            <a:spAutoFit/>
          </a:bodyPr>
          <a:lstStyle/>
          <a:p>
            <a:pPr algn="ctr"/>
            <a:r>
              <a:rPr lang="ca-ES" sz="2400" b="1">
                <a:solidFill>
                  <a:schemeClr val="bg1"/>
                </a:solidFill>
                <a:latin typeface="Poppins"/>
                <a:cs typeface="Poppins"/>
              </a:rPr>
              <a:t>Pagaments amb mòbil</a:t>
            </a:r>
          </a:p>
        </p:txBody>
      </p:sp>
      <p:cxnSp>
        <p:nvCxnSpPr>
          <p:cNvPr id="20" name="Conector recto 19"/>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0BD06DFF-844E-0F43-86E8-F81A6489410E}"/>
              </a:ext>
            </a:extLst>
          </p:cNvPr>
          <p:cNvSpPr txBox="1"/>
          <p:nvPr/>
        </p:nvSpPr>
        <p:spPr>
          <a:xfrm>
            <a:off x="611560" y="2247490"/>
            <a:ext cx="3312368" cy="707886"/>
          </a:xfrm>
          <a:prstGeom prst="rect">
            <a:avLst/>
          </a:prstGeom>
          <a:noFill/>
        </p:spPr>
        <p:txBody>
          <a:bodyPr wrap="square" rtlCol="0">
            <a:spAutoFit/>
          </a:bodyPr>
          <a:lstStyle/>
          <a:p>
            <a:pPr algn="ctr"/>
            <a:r>
              <a:rPr lang="ca-ES" sz="2000" b="1" dirty="0">
                <a:solidFill>
                  <a:srgbClr val="0070C0"/>
                </a:solidFill>
              </a:rPr>
              <a:t>Pagaments </a:t>
            </a:r>
            <a:r>
              <a:rPr lang="ca-ES" sz="2000" b="1" dirty="0" err="1">
                <a:solidFill>
                  <a:srgbClr val="0070C0"/>
                </a:solidFill>
              </a:rPr>
              <a:t>Contactless</a:t>
            </a:r>
            <a:r>
              <a:rPr lang="ca-ES" sz="2000" b="1" dirty="0">
                <a:solidFill>
                  <a:srgbClr val="0070C0"/>
                </a:solidFill>
              </a:rPr>
              <a:t> amb mòbil</a:t>
            </a:r>
          </a:p>
        </p:txBody>
      </p:sp>
      <p:sp>
        <p:nvSpPr>
          <p:cNvPr id="9" name="CuadroTexto 8">
            <a:extLst>
              <a:ext uri="{FF2B5EF4-FFF2-40B4-BE49-F238E27FC236}">
                <a16:creationId xmlns:a16="http://schemas.microsoft.com/office/drawing/2014/main" id="{BE0467C4-25F1-5342-A467-066C5FA05FE6}"/>
              </a:ext>
            </a:extLst>
          </p:cNvPr>
          <p:cNvSpPr txBox="1"/>
          <p:nvPr/>
        </p:nvSpPr>
        <p:spPr>
          <a:xfrm>
            <a:off x="4752020" y="2247490"/>
            <a:ext cx="3312368" cy="400110"/>
          </a:xfrm>
          <a:prstGeom prst="rect">
            <a:avLst/>
          </a:prstGeom>
          <a:noFill/>
        </p:spPr>
        <p:txBody>
          <a:bodyPr wrap="square" rtlCol="0">
            <a:spAutoFit/>
          </a:bodyPr>
          <a:lstStyle/>
          <a:p>
            <a:pPr algn="ctr"/>
            <a:r>
              <a:rPr lang="ca-ES" sz="2000" b="1" dirty="0">
                <a:solidFill>
                  <a:srgbClr val="0070C0"/>
                </a:solidFill>
              </a:rPr>
              <a:t>Pagaments amb </a:t>
            </a:r>
            <a:r>
              <a:rPr lang="ca-ES" sz="2000" b="1" dirty="0" err="1">
                <a:solidFill>
                  <a:srgbClr val="0070C0"/>
                </a:solidFill>
              </a:rPr>
              <a:t>Bizum</a:t>
            </a:r>
            <a:endParaRPr lang="ca-ES" sz="2000" b="1" dirty="0">
              <a:solidFill>
                <a:srgbClr val="0070C0"/>
              </a:solidFill>
            </a:endParaRPr>
          </a:p>
        </p:txBody>
      </p:sp>
      <p:sp>
        <p:nvSpPr>
          <p:cNvPr id="10" name="TextBox 4">
            <a:extLst>
              <a:ext uri="{FF2B5EF4-FFF2-40B4-BE49-F238E27FC236}">
                <a16:creationId xmlns:a16="http://schemas.microsoft.com/office/drawing/2014/main" id="{383F6C3D-0CA3-D143-8DAD-A87587B41E29}"/>
              </a:ext>
            </a:extLst>
          </p:cNvPr>
          <p:cNvSpPr txBox="1"/>
          <p:nvPr/>
        </p:nvSpPr>
        <p:spPr>
          <a:xfrm>
            <a:off x="755576" y="2935477"/>
            <a:ext cx="3312368" cy="1980542"/>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 typeface="Arial"/>
              <a:buChar char="•"/>
            </a:pPr>
            <a:r>
              <a:rPr lang="ca-ES" sz="1800" spc="15" dirty="0">
                <a:solidFill>
                  <a:srgbClr val="595959"/>
                </a:solidFill>
                <a:latin typeface="Poppins"/>
                <a:cs typeface="Poppins"/>
              </a:rPr>
              <a:t>Seguretat.</a:t>
            </a:r>
          </a:p>
          <a:p>
            <a:pPr marL="342900" indent="-342900">
              <a:lnSpc>
                <a:spcPct val="120000"/>
              </a:lnSpc>
              <a:buClr>
                <a:schemeClr val="accent5">
                  <a:lumMod val="60000"/>
                  <a:lumOff val="40000"/>
                </a:schemeClr>
              </a:buClr>
              <a:buFont typeface="Arial"/>
              <a:buChar char="•"/>
            </a:pPr>
            <a:r>
              <a:rPr lang="ca-ES" sz="1800" spc="15" dirty="0">
                <a:solidFill>
                  <a:srgbClr val="595959"/>
                </a:solidFill>
                <a:latin typeface="Poppins"/>
                <a:cs typeface="Poppins"/>
              </a:rPr>
              <a:t>No cal dur targetes.</a:t>
            </a:r>
          </a:p>
          <a:p>
            <a:pPr marL="342900" indent="-342900">
              <a:lnSpc>
                <a:spcPct val="120000"/>
              </a:lnSpc>
              <a:buClr>
                <a:schemeClr val="accent5">
                  <a:lumMod val="60000"/>
                  <a:lumOff val="40000"/>
                </a:schemeClr>
              </a:buClr>
              <a:buFont typeface="Arial"/>
              <a:buChar char="•"/>
            </a:pPr>
            <a:r>
              <a:rPr lang="ca-ES" sz="1800" spc="15" dirty="0">
                <a:solidFill>
                  <a:srgbClr val="595959"/>
                </a:solidFill>
                <a:latin typeface="Poppins"/>
                <a:cs typeface="Poppins"/>
              </a:rPr>
              <a:t>No tots els telèfons ho admeten.</a:t>
            </a:r>
          </a:p>
          <a:p>
            <a:pPr marL="342900" indent="-342900">
              <a:lnSpc>
                <a:spcPct val="120000"/>
              </a:lnSpc>
              <a:buClr>
                <a:schemeClr val="accent5">
                  <a:lumMod val="60000"/>
                  <a:lumOff val="40000"/>
                </a:schemeClr>
              </a:buClr>
              <a:buFont typeface="Arial"/>
              <a:buChar char="•"/>
            </a:pPr>
            <a:r>
              <a:rPr lang="ca-ES" sz="1800" spc="15" dirty="0">
                <a:solidFill>
                  <a:srgbClr val="595959"/>
                </a:solidFill>
                <a:latin typeface="Poppins"/>
                <a:cs typeface="Poppins"/>
              </a:rPr>
              <a:t>Cal instal·lar </a:t>
            </a:r>
            <a:r>
              <a:rPr lang="ca-ES" sz="1800" spc="15" dirty="0" err="1">
                <a:solidFill>
                  <a:srgbClr val="595959"/>
                </a:solidFill>
                <a:latin typeface="Poppins"/>
                <a:cs typeface="Poppins"/>
              </a:rPr>
              <a:t>l’app</a:t>
            </a:r>
            <a:r>
              <a:rPr lang="ca-ES" sz="1800" spc="15" dirty="0">
                <a:solidFill>
                  <a:srgbClr val="595959"/>
                </a:solidFill>
                <a:latin typeface="Poppins"/>
                <a:cs typeface="Poppins"/>
              </a:rPr>
              <a:t> de l’entitat financera</a:t>
            </a:r>
          </a:p>
        </p:txBody>
      </p:sp>
    </p:spTree>
    <p:extLst>
      <p:ext uri="{BB962C8B-B14F-4D97-AF65-F5344CB8AC3E}">
        <p14:creationId xmlns:p14="http://schemas.microsoft.com/office/powerpoint/2010/main" val="3920383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OGMQ3T0.jpg"/>
          <p:cNvPicPr>
            <a:picLocks noChangeAspect="1"/>
          </p:cNvPicPr>
          <p:nvPr/>
        </p:nvPicPr>
        <p:blipFill rotWithShape="1">
          <a:blip r:embed="rId3" cstate="print">
            <a:extLst>
              <a:ext uri="{28A0092B-C50C-407E-A947-70E740481C1C}">
                <a14:useLocalDpi xmlns:a14="http://schemas.microsoft.com/office/drawing/2010/main" val="0"/>
              </a:ext>
            </a:extLst>
          </a:blip>
          <a:srcRect l="40166" r="24059"/>
          <a:stretch/>
        </p:blipFill>
        <p:spPr>
          <a:xfrm>
            <a:off x="0" y="0"/>
            <a:ext cx="2760133" cy="5143500"/>
          </a:xfrm>
          <a:prstGeom prst="rect">
            <a:avLst/>
          </a:prstGeom>
        </p:spPr>
      </p:pic>
      <p:sp>
        <p:nvSpPr>
          <p:cNvPr id="6" name="TextBox 6"/>
          <p:cNvSpPr txBox="1"/>
          <p:nvPr/>
        </p:nvSpPr>
        <p:spPr>
          <a:xfrm>
            <a:off x="5022649" y="2717660"/>
            <a:ext cx="3581799" cy="862202"/>
          </a:xfrm>
          <a:prstGeom prst="rect">
            <a:avLst/>
          </a:prstGeom>
        </p:spPr>
        <p:txBody>
          <a:bodyPr wrap="square" lIns="0" tIns="0" rIns="0" bIns="0" rtlCol="0" anchor="t">
            <a:spAutoFit/>
          </a:bodyPr>
          <a:lstStyle/>
          <a:p>
            <a:pPr>
              <a:lnSpc>
                <a:spcPts val="2260"/>
              </a:lnSpc>
            </a:pPr>
            <a:r>
              <a:rPr lang="ca-ES" sz="1600" spc="15" dirty="0">
                <a:solidFill>
                  <a:srgbClr val="595959"/>
                </a:solidFill>
                <a:latin typeface="Poppins"/>
                <a:cs typeface="Poppins"/>
              </a:rPr>
              <a:t>Alerta amb les pàgines web fraudulentes que tenen l’aparença de les webs originals.</a:t>
            </a:r>
          </a:p>
        </p:txBody>
      </p:sp>
      <p:sp>
        <p:nvSpPr>
          <p:cNvPr id="8" name="TextBox 8"/>
          <p:cNvSpPr txBox="1"/>
          <p:nvPr/>
        </p:nvSpPr>
        <p:spPr>
          <a:xfrm>
            <a:off x="3419872" y="1466877"/>
            <a:ext cx="4968552" cy="1414746"/>
          </a:xfrm>
          <a:prstGeom prst="rect">
            <a:avLst/>
          </a:prstGeom>
        </p:spPr>
        <p:txBody>
          <a:bodyPr wrap="square" lIns="0" tIns="0" rIns="0" bIns="0" rtlCol="0" anchor="t">
            <a:spAutoFit/>
          </a:bodyPr>
          <a:lstStyle/>
          <a:p>
            <a:pPr algn="ctr">
              <a:lnSpc>
                <a:spcPct val="110000"/>
              </a:lnSpc>
            </a:pPr>
            <a:r>
              <a:rPr lang="en-US" sz="2800" b="1" dirty="0">
                <a:solidFill>
                  <a:srgbClr val="595959"/>
                </a:solidFill>
                <a:latin typeface="Poppins"/>
                <a:cs typeface="Poppins"/>
              </a:rPr>
              <a:t>He pagat i la meva </a:t>
            </a:r>
          </a:p>
          <a:p>
            <a:pPr algn="ctr">
              <a:lnSpc>
                <a:spcPct val="110000"/>
              </a:lnSpc>
            </a:pPr>
            <a:r>
              <a:rPr lang="en-US" sz="2800" b="1" dirty="0">
                <a:solidFill>
                  <a:srgbClr val="595959"/>
                </a:solidFill>
                <a:latin typeface="Poppins"/>
                <a:cs typeface="Poppins"/>
              </a:rPr>
              <a:t>compra no ha arribat…</a:t>
            </a:r>
          </a:p>
          <a:p>
            <a:pPr>
              <a:lnSpc>
                <a:spcPct val="110000"/>
              </a:lnSpc>
            </a:pPr>
            <a:endParaRPr lang="en-US" sz="2800" i="1" spc="301" dirty="0">
              <a:solidFill>
                <a:srgbClr val="595959"/>
              </a:solidFill>
              <a:latin typeface="Poppins Bold"/>
            </a:endParaRPr>
          </a:p>
        </p:txBody>
      </p:sp>
      <p:sp>
        <p:nvSpPr>
          <p:cNvPr id="10" name="TextBox 6"/>
          <p:cNvSpPr txBox="1">
            <a:spLocks noChangeAspect="1"/>
          </p:cNvSpPr>
          <p:nvPr/>
        </p:nvSpPr>
        <p:spPr>
          <a:xfrm>
            <a:off x="3528392" y="322512"/>
            <a:ext cx="4572000" cy="369332"/>
          </a:xfrm>
          <a:prstGeom prst="rect">
            <a:avLst/>
          </a:prstGeom>
        </p:spPr>
        <p:txBody>
          <a:bodyPr wrap="square" lIns="0" tIns="0" rIns="0" bIns="0" rtlCol="0" anchor="t">
            <a:spAutoFit/>
          </a:bodyPr>
          <a:lstStyle/>
          <a:p>
            <a:pPr algn="ctr"/>
            <a:r>
              <a:rPr lang="ca-ES" sz="2400" b="1" dirty="0">
                <a:solidFill>
                  <a:srgbClr val="019EE2"/>
                </a:solidFill>
                <a:latin typeface="Poppins"/>
                <a:cs typeface="Poppins"/>
              </a:rPr>
              <a:t>Compres en línia</a:t>
            </a:r>
          </a:p>
        </p:txBody>
      </p:sp>
      <p:cxnSp>
        <p:nvCxnSpPr>
          <p:cNvPr id="11" name="Conector recto 10"/>
          <p:cNvCxnSpPr/>
          <p:nvPr/>
        </p:nvCxnSpPr>
        <p:spPr>
          <a:xfrm>
            <a:off x="4446240" y="91556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12" name="Imagen 11"/>
          <p:cNvPicPr>
            <a:picLocks noChangeAspect="1"/>
          </p:cNvPicPr>
          <p:nvPr/>
        </p:nvPicPr>
        <p:blipFill>
          <a:blip r:embed="rId4"/>
          <a:stretch>
            <a:fillRect/>
          </a:stretch>
        </p:blipFill>
        <p:spPr>
          <a:xfrm>
            <a:off x="3635896" y="2691013"/>
            <a:ext cx="1152128" cy="10328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31F1D"/>
        </a:solidFill>
        <a:effectLst/>
      </p:bgPr>
    </p:bg>
    <p:spTree>
      <p:nvGrpSpPr>
        <p:cNvPr id="1" name=""/>
        <p:cNvGrpSpPr/>
        <p:nvPr/>
      </p:nvGrpSpPr>
      <p:grpSpPr>
        <a:xfrm>
          <a:off x="0" y="0"/>
          <a:ext cx="0" cy="0"/>
          <a:chOff x="0" y="0"/>
          <a:chExt cx="0" cy="0"/>
        </a:xfrm>
      </p:grpSpPr>
      <p:sp>
        <p:nvSpPr>
          <p:cNvPr id="31" name="AutoShape 2"/>
          <p:cNvSpPr/>
          <p:nvPr/>
        </p:nvSpPr>
        <p:spPr>
          <a:xfrm>
            <a:off x="3851920" y="0"/>
            <a:ext cx="5292080" cy="5143500"/>
          </a:xfrm>
          <a:prstGeom prst="rect">
            <a:avLst/>
          </a:prstGeom>
          <a:solidFill>
            <a:srgbClr val="019EE2"/>
          </a:solidFill>
        </p:spPr>
      </p:sp>
      <p:sp>
        <p:nvSpPr>
          <p:cNvPr id="39" name="Rectángulo 38"/>
          <p:cNvSpPr/>
          <p:nvPr/>
        </p:nvSpPr>
        <p:spPr>
          <a:xfrm>
            <a:off x="4563382" y="3939902"/>
            <a:ext cx="3467616" cy="372324"/>
          </a:xfrm>
          <a:prstGeom prst="rect">
            <a:avLst/>
          </a:prstGeom>
        </p:spPr>
        <p:txBody>
          <a:bodyPr wrap="none">
            <a:spAutoFit/>
          </a:bodyPr>
          <a:lstStyle/>
          <a:p>
            <a:pPr>
              <a:lnSpc>
                <a:spcPts val="2260"/>
              </a:lnSpc>
            </a:pPr>
            <a:r>
              <a:rPr lang="ca-ES" spc="15" dirty="0">
                <a:solidFill>
                  <a:srgbClr val="595959"/>
                </a:solidFill>
                <a:latin typeface="PopPINS"/>
                <a:cs typeface="PopPINS"/>
              </a:rPr>
              <a:t>Informar als Cossos de Seguretat.</a:t>
            </a:r>
          </a:p>
        </p:txBody>
      </p:sp>
      <p:sp>
        <p:nvSpPr>
          <p:cNvPr id="2" name="AutoShape 2"/>
          <p:cNvSpPr/>
          <p:nvPr/>
        </p:nvSpPr>
        <p:spPr>
          <a:xfrm>
            <a:off x="0" y="0"/>
            <a:ext cx="3857625" cy="5143500"/>
          </a:xfrm>
          <a:prstGeom prst="rect">
            <a:avLst/>
          </a:prstGeom>
          <a:solidFill>
            <a:schemeClr val="bg1"/>
          </a:solidFill>
        </p:spPr>
      </p:sp>
      <p:grpSp>
        <p:nvGrpSpPr>
          <p:cNvPr id="14" name="Group 14"/>
          <p:cNvGrpSpPr/>
          <p:nvPr/>
        </p:nvGrpSpPr>
        <p:grpSpPr>
          <a:xfrm>
            <a:off x="4283968" y="771566"/>
            <a:ext cx="135398" cy="144000"/>
            <a:chOff x="14162" y="0"/>
            <a:chExt cx="4214429" cy="5976236"/>
          </a:xfrm>
          <a:solidFill>
            <a:schemeClr val="bg1"/>
          </a:solidFill>
        </p:grpSpPr>
        <p:sp>
          <p:nvSpPr>
            <p:cNvPr id="15" name="Freeform 15"/>
            <p:cNvSpPr>
              <a:spLocks noChangeAspect="1"/>
            </p:cNvSpPr>
            <p:nvPr/>
          </p:nvSpPr>
          <p:spPr>
            <a:xfrm>
              <a:off x="14162" y="0"/>
              <a:ext cx="4214429" cy="59762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3" name="TextBox 6"/>
          <p:cNvSpPr txBox="1"/>
          <p:nvPr/>
        </p:nvSpPr>
        <p:spPr>
          <a:xfrm>
            <a:off x="4635390" y="3651870"/>
            <a:ext cx="3449329" cy="309166"/>
          </a:xfrm>
          <a:prstGeom prst="rect">
            <a:avLst/>
          </a:prstGeom>
        </p:spPr>
        <p:txBody>
          <a:bodyPr lIns="0" tIns="0" rIns="0" bIns="0" rtlCol="0" anchor="t">
            <a:spAutoFit/>
          </a:bodyPr>
          <a:lstStyle/>
          <a:p>
            <a:pPr>
              <a:lnSpc>
                <a:spcPts val="2461"/>
              </a:lnSpc>
              <a:defRPr/>
            </a:pPr>
            <a:r>
              <a:rPr lang="ca-ES" sz="1800" b="1" dirty="0">
                <a:solidFill>
                  <a:schemeClr val="bg1"/>
                </a:solidFill>
                <a:latin typeface="Poppins"/>
                <a:cs typeface="Poppins"/>
              </a:rPr>
              <a:t>Posar una denúncia</a:t>
            </a:r>
          </a:p>
        </p:txBody>
      </p:sp>
      <p:sp>
        <p:nvSpPr>
          <p:cNvPr id="28" name="TextBox 7"/>
          <p:cNvSpPr txBox="1"/>
          <p:nvPr/>
        </p:nvSpPr>
        <p:spPr>
          <a:xfrm>
            <a:off x="485800" y="2090921"/>
            <a:ext cx="2880320" cy="984885"/>
          </a:xfrm>
          <a:prstGeom prst="rect">
            <a:avLst/>
          </a:prstGeom>
        </p:spPr>
        <p:txBody>
          <a:bodyPr wrap="square" lIns="0" tIns="0" rIns="0" bIns="0" rtlCol="0" anchor="t">
            <a:spAutoFit/>
          </a:bodyPr>
          <a:lstStyle/>
          <a:p>
            <a:pPr algn="ctr"/>
            <a:r>
              <a:rPr lang="ca-ES" sz="3200" b="1" spc="135" dirty="0">
                <a:solidFill>
                  <a:schemeClr val="tx1">
                    <a:lumMod val="65000"/>
                    <a:lumOff val="35000"/>
                  </a:schemeClr>
                </a:solidFill>
                <a:latin typeface="Poppins"/>
                <a:cs typeface="Poppins"/>
              </a:rPr>
              <a:t>ON PUC RECLAMAR?</a:t>
            </a:r>
            <a:endParaRPr lang="ca-ES" sz="3200" b="1" spc="127" dirty="0">
              <a:solidFill>
                <a:schemeClr val="tx1">
                  <a:lumMod val="65000"/>
                  <a:lumOff val="35000"/>
                </a:schemeClr>
              </a:solidFill>
              <a:latin typeface="Poppins"/>
              <a:cs typeface="Poppins"/>
            </a:endParaRPr>
          </a:p>
        </p:txBody>
      </p:sp>
      <p:sp>
        <p:nvSpPr>
          <p:cNvPr id="29" name="TextBox 6"/>
          <p:cNvSpPr txBox="1">
            <a:spLocks noChangeAspect="1"/>
          </p:cNvSpPr>
          <p:nvPr/>
        </p:nvSpPr>
        <p:spPr>
          <a:xfrm>
            <a:off x="-306288" y="411510"/>
            <a:ext cx="4499992" cy="369332"/>
          </a:xfrm>
          <a:prstGeom prst="rect">
            <a:avLst/>
          </a:prstGeom>
        </p:spPr>
        <p:txBody>
          <a:bodyPr wrap="square" lIns="0" tIns="0" rIns="0" bIns="0" rtlCol="0" anchor="t">
            <a:spAutoFit/>
          </a:bodyPr>
          <a:lstStyle/>
          <a:p>
            <a:pPr algn="ctr"/>
            <a:r>
              <a:rPr lang="ca-ES" sz="2400" b="1" dirty="0">
                <a:solidFill>
                  <a:srgbClr val="019EE2"/>
                </a:solidFill>
                <a:latin typeface="Poppins"/>
                <a:cs typeface="Poppins"/>
              </a:rPr>
              <a:t>Compres en línia</a:t>
            </a:r>
          </a:p>
        </p:txBody>
      </p:sp>
      <p:cxnSp>
        <p:nvCxnSpPr>
          <p:cNvPr id="30" name="Conector recto 29"/>
          <p:cNvCxnSpPr/>
          <p:nvPr/>
        </p:nvCxnSpPr>
        <p:spPr>
          <a:xfrm>
            <a:off x="575556" y="1004564"/>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grpSp>
        <p:nvGrpSpPr>
          <p:cNvPr id="32" name="Group 3"/>
          <p:cNvGrpSpPr/>
          <p:nvPr/>
        </p:nvGrpSpPr>
        <p:grpSpPr>
          <a:xfrm>
            <a:off x="4630256" y="627534"/>
            <a:ext cx="4118208" cy="2824024"/>
            <a:chOff x="0" y="-38100"/>
            <a:chExt cx="6421526" cy="4380336"/>
          </a:xfrm>
        </p:grpSpPr>
        <p:sp>
          <p:nvSpPr>
            <p:cNvPr id="33" name="TextBox 4"/>
            <p:cNvSpPr txBox="1"/>
            <p:nvPr/>
          </p:nvSpPr>
          <p:spPr>
            <a:xfrm>
              <a:off x="5" y="-38100"/>
              <a:ext cx="5792408" cy="479547"/>
            </a:xfrm>
            <a:prstGeom prst="rect">
              <a:avLst/>
            </a:prstGeom>
          </p:spPr>
          <p:txBody>
            <a:bodyPr lIns="0" tIns="0" rIns="0" bIns="0" rtlCol="0" anchor="t">
              <a:spAutoFit/>
            </a:bodyPr>
            <a:lstStyle/>
            <a:p>
              <a:pPr>
                <a:lnSpc>
                  <a:spcPts val="2461"/>
                </a:lnSpc>
              </a:pPr>
              <a:r>
                <a:rPr lang="en-US" sz="1800" b="1" dirty="0">
                  <a:solidFill>
                    <a:srgbClr val="FFFFFF"/>
                  </a:solidFill>
                  <a:latin typeface="Poppins"/>
                  <a:cs typeface="Poppins"/>
                </a:rPr>
                <a:t>Guardar tota la informació</a:t>
              </a:r>
            </a:p>
          </p:txBody>
        </p:sp>
        <p:sp>
          <p:nvSpPr>
            <p:cNvPr id="34" name="TextBox 5"/>
            <p:cNvSpPr txBox="1"/>
            <p:nvPr/>
          </p:nvSpPr>
          <p:spPr>
            <a:xfrm>
              <a:off x="6" y="557203"/>
              <a:ext cx="5792407" cy="954783"/>
            </a:xfrm>
            <a:prstGeom prst="rect">
              <a:avLst/>
            </a:prstGeom>
          </p:spPr>
          <p:txBody>
            <a:bodyPr lIns="0" tIns="0" rIns="0" bIns="0" rtlCol="0" anchor="t">
              <a:spAutoFit/>
            </a:bodyPr>
            <a:lstStyle/>
            <a:p>
              <a:pPr>
                <a:lnSpc>
                  <a:spcPts val="2397"/>
                </a:lnSpc>
                <a:defRPr/>
              </a:pPr>
              <a:r>
                <a:rPr lang="ca-ES" sz="1600" spc="13" dirty="0">
                  <a:solidFill>
                    <a:schemeClr val="tx1">
                      <a:lumMod val="65000"/>
                      <a:lumOff val="35000"/>
                    </a:schemeClr>
                  </a:solidFill>
                  <a:latin typeface="Poppins"/>
                  <a:cs typeface="Poppins"/>
                </a:rPr>
                <a:t>Fer captures de pantalla, imprimir comprovants o arxivar-los en PDF</a:t>
              </a:r>
              <a:r>
                <a:rPr lang="ca-ES" spc="15" dirty="0">
                  <a:solidFill>
                    <a:schemeClr val="tx1">
                      <a:lumMod val="65000"/>
                      <a:lumOff val="35000"/>
                    </a:schemeClr>
                  </a:solidFill>
                  <a:latin typeface="Poppins"/>
                  <a:cs typeface="Poppins"/>
                </a:rPr>
                <a:t>.</a:t>
              </a:r>
            </a:p>
          </p:txBody>
        </p:sp>
        <p:sp>
          <p:nvSpPr>
            <p:cNvPr id="35" name="TextBox 6"/>
            <p:cNvSpPr txBox="1"/>
            <p:nvPr/>
          </p:nvSpPr>
          <p:spPr>
            <a:xfrm>
              <a:off x="3" y="1748963"/>
              <a:ext cx="5792408" cy="479547"/>
            </a:xfrm>
            <a:prstGeom prst="rect">
              <a:avLst/>
            </a:prstGeom>
          </p:spPr>
          <p:txBody>
            <a:bodyPr lIns="0" tIns="0" rIns="0" bIns="0" rtlCol="0" anchor="t">
              <a:spAutoFit/>
            </a:bodyPr>
            <a:lstStyle/>
            <a:p>
              <a:pPr>
                <a:lnSpc>
                  <a:spcPts val="2461"/>
                </a:lnSpc>
              </a:pPr>
              <a:r>
                <a:rPr lang="en-US" sz="1800" b="1" dirty="0">
                  <a:solidFill>
                    <a:srgbClr val="FFFFFF"/>
                  </a:solidFill>
                  <a:latin typeface="Poppins"/>
                  <a:cs typeface="Poppins"/>
                </a:rPr>
                <a:t>Notificar-ho al responsable</a:t>
              </a:r>
            </a:p>
          </p:txBody>
        </p:sp>
        <p:sp>
          <p:nvSpPr>
            <p:cNvPr id="36" name="TextBox 7"/>
            <p:cNvSpPr txBox="1"/>
            <p:nvPr/>
          </p:nvSpPr>
          <p:spPr>
            <a:xfrm>
              <a:off x="5" y="2307420"/>
              <a:ext cx="5792408" cy="887816"/>
            </a:xfrm>
            <a:prstGeom prst="rect">
              <a:avLst/>
            </a:prstGeom>
          </p:spPr>
          <p:txBody>
            <a:bodyPr lIns="0" tIns="0" rIns="0" bIns="0" rtlCol="0" anchor="t">
              <a:spAutoFit/>
            </a:bodyPr>
            <a:lstStyle/>
            <a:p>
              <a:pPr>
                <a:lnSpc>
                  <a:spcPts val="2260"/>
                </a:lnSpc>
              </a:pPr>
              <a:r>
                <a:rPr lang="ca-ES" sz="1600" spc="13" dirty="0">
                  <a:solidFill>
                    <a:srgbClr val="595959"/>
                  </a:solidFill>
                  <a:latin typeface="Poppins"/>
                  <a:cs typeface="Poppins"/>
                </a:rPr>
                <a:t>Posar-se en contacte amb el servei o l’empresa pertinent</a:t>
              </a:r>
              <a:r>
                <a:rPr lang="ca-ES" spc="15" dirty="0">
                  <a:solidFill>
                    <a:srgbClr val="595959"/>
                  </a:solidFill>
                  <a:latin typeface="Poppins"/>
                  <a:cs typeface="Poppins"/>
                </a:rPr>
                <a:t>.</a:t>
              </a:r>
            </a:p>
          </p:txBody>
        </p:sp>
        <p:sp>
          <p:nvSpPr>
            <p:cNvPr id="37" name="TextBox 8"/>
            <p:cNvSpPr txBox="1"/>
            <p:nvPr/>
          </p:nvSpPr>
          <p:spPr>
            <a:xfrm>
              <a:off x="0" y="3391553"/>
              <a:ext cx="5792408" cy="479547"/>
            </a:xfrm>
            <a:prstGeom prst="rect">
              <a:avLst/>
            </a:prstGeom>
          </p:spPr>
          <p:txBody>
            <a:bodyPr lIns="0" tIns="0" rIns="0" bIns="0" rtlCol="0" anchor="t">
              <a:spAutoFit/>
            </a:bodyPr>
            <a:lstStyle/>
            <a:p>
              <a:pPr>
                <a:lnSpc>
                  <a:spcPts val="2461"/>
                </a:lnSpc>
              </a:pPr>
              <a:r>
                <a:rPr lang="en-US" sz="1800" b="1" dirty="0">
                  <a:solidFill>
                    <a:srgbClr val="FFFFFF"/>
                  </a:solidFill>
                  <a:latin typeface="Poppins"/>
                  <a:cs typeface="Poppins"/>
                </a:rPr>
                <a:t>Acudir a l’OMIC</a:t>
              </a:r>
            </a:p>
          </p:txBody>
        </p:sp>
        <p:sp>
          <p:nvSpPr>
            <p:cNvPr id="38" name="TextBox 9"/>
            <p:cNvSpPr txBox="1"/>
            <p:nvPr/>
          </p:nvSpPr>
          <p:spPr>
            <a:xfrm>
              <a:off x="3" y="3907943"/>
              <a:ext cx="6421523" cy="434293"/>
            </a:xfrm>
            <a:prstGeom prst="rect">
              <a:avLst/>
            </a:prstGeom>
          </p:spPr>
          <p:txBody>
            <a:bodyPr wrap="square" lIns="0" tIns="0" rIns="0" bIns="0" rtlCol="0" anchor="t">
              <a:spAutoFit/>
            </a:bodyPr>
            <a:lstStyle/>
            <a:p>
              <a:pPr>
                <a:lnSpc>
                  <a:spcPts val="2260"/>
                </a:lnSpc>
              </a:pPr>
              <a:r>
                <a:rPr lang="ca-ES" dirty="0">
                  <a:solidFill>
                    <a:srgbClr val="595959"/>
                  </a:solidFill>
                  <a:latin typeface="Poppins"/>
                  <a:cs typeface="Poppins"/>
                </a:rPr>
                <a:t>Oficina Municipal d’Atenció al Consumidor.</a:t>
              </a:r>
            </a:p>
          </p:txBody>
        </p:sp>
      </p:grpSp>
      <p:grpSp>
        <p:nvGrpSpPr>
          <p:cNvPr id="40" name="Group 14"/>
          <p:cNvGrpSpPr/>
          <p:nvPr/>
        </p:nvGrpSpPr>
        <p:grpSpPr>
          <a:xfrm>
            <a:off x="4283968" y="1923678"/>
            <a:ext cx="135398" cy="144000"/>
            <a:chOff x="14162" y="0"/>
            <a:chExt cx="4214429" cy="5976236"/>
          </a:xfrm>
          <a:solidFill>
            <a:schemeClr val="bg1"/>
          </a:solidFill>
        </p:grpSpPr>
        <p:sp>
          <p:nvSpPr>
            <p:cNvPr id="41" name="Freeform 15"/>
            <p:cNvSpPr>
              <a:spLocks noChangeAspect="1"/>
            </p:cNvSpPr>
            <p:nvPr/>
          </p:nvSpPr>
          <p:spPr>
            <a:xfrm>
              <a:off x="14162" y="0"/>
              <a:ext cx="4214429" cy="59762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2" name="Group 14"/>
          <p:cNvGrpSpPr/>
          <p:nvPr/>
        </p:nvGrpSpPr>
        <p:grpSpPr>
          <a:xfrm>
            <a:off x="4283968" y="2931790"/>
            <a:ext cx="135398" cy="144000"/>
            <a:chOff x="14162" y="0"/>
            <a:chExt cx="4214429" cy="5976236"/>
          </a:xfrm>
          <a:solidFill>
            <a:schemeClr val="bg1"/>
          </a:solidFill>
        </p:grpSpPr>
        <p:sp>
          <p:nvSpPr>
            <p:cNvPr id="43" name="Freeform 15"/>
            <p:cNvSpPr>
              <a:spLocks noChangeAspect="1"/>
            </p:cNvSpPr>
            <p:nvPr/>
          </p:nvSpPr>
          <p:spPr>
            <a:xfrm>
              <a:off x="14162" y="0"/>
              <a:ext cx="4214429" cy="59762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4" name="Group 14"/>
          <p:cNvGrpSpPr/>
          <p:nvPr/>
        </p:nvGrpSpPr>
        <p:grpSpPr>
          <a:xfrm>
            <a:off x="4283968" y="3795886"/>
            <a:ext cx="135398" cy="144000"/>
            <a:chOff x="14162" y="0"/>
            <a:chExt cx="4214429" cy="5976236"/>
          </a:xfrm>
          <a:solidFill>
            <a:schemeClr val="bg1"/>
          </a:solidFill>
        </p:grpSpPr>
        <p:sp>
          <p:nvSpPr>
            <p:cNvPr id="45" name="Freeform 15"/>
            <p:cNvSpPr>
              <a:spLocks noChangeAspect="1"/>
            </p:cNvSpPr>
            <p:nvPr/>
          </p:nvSpPr>
          <p:spPr>
            <a:xfrm>
              <a:off x="14162" y="0"/>
              <a:ext cx="4214429" cy="59762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Tree>
    <p:extLst>
      <p:ext uri="{BB962C8B-B14F-4D97-AF65-F5344CB8AC3E}">
        <p14:creationId xmlns:p14="http://schemas.microsoft.com/office/powerpoint/2010/main" val="230563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31F1D"/>
        </a:solidFill>
        <a:effectLst/>
      </p:bgPr>
    </p:bg>
    <p:spTree>
      <p:nvGrpSpPr>
        <p:cNvPr id="1" name=""/>
        <p:cNvGrpSpPr/>
        <p:nvPr/>
      </p:nvGrpSpPr>
      <p:grpSpPr>
        <a:xfrm>
          <a:off x="0" y="0"/>
          <a:ext cx="0" cy="0"/>
          <a:chOff x="0" y="0"/>
          <a:chExt cx="0" cy="0"/>
        </a:xfrm>
      </p:grpSpPr>
      <p:sp>
        <p:nvSpPr>
          <p:cNvPr id="2" name="AutoShape 2"/>
          <p:cNvSpPr/>
          <p:nvPr/>
        </p:nvSpPr>
        <p:spPr>
          <a:xfrm>
            <a:off x="0" y="0"/>
            <a:ext cx="3857625" cy="5143500"/>
          </a:xfrm>
          <a:prstGeom prst="rect">
            <a:avLst/>
          </a:prstGeom>
          <a:solidFill>
            <a:schemeClr val="bg1"/>
          </a:solidFill>
        </p:spPr>
      </p:sp>
      <p:sp>
        <p:nvSpPr>
          <p:cNvPr id="29" name="AutoShape 2"/>
          <p:cNvSpPr/>
          <p:nvPr/>
        </p:nvSpPr>
        <p:spPr>
          <a:xfrm>
            <a:off x="3851920" y="0"/>
            <a:ext cx="5292080" cy="5143500"/>
          </a:xfrm>
          <a:prstGeom prst="rect">
            <a:avLst/>
          </a:prstGeom>
          <a:solidFill>
            <a:srgbClr val="019EE2"/>
          </a:solidFill>
        </p:spPr>
      </p:sp>
      <p:sp>
        <p:nvSpPr>
          <p:cNvPr id="30" name="Rectángulo 29"/>
          <p:cNvSpPr/>
          <p:nvPr/>
        </p:nvSpPr>
        <p:spPr>
          <a:xfrm>
            <a:off x="4644008" y="3999626"/>
            <a:ext cx="3897050" cy="696921"/>
          </a:xfrm>
          <a:prstGeom prst="rect">
            <a:avLst/>
          </a:prstGeom>
        </p:spPr>
        <p:txBody>
          <a:bodyPr wrap="square">
            <a:spAutoFit/>
          </a:bodyPr>
          <a:lstStyle/>
          <a:p>
            <a:pPr>
              <a:lnSpc>
                <a:spcPts val="2397"/>
              </a:lnSpc>
              <a:defRPr/>
            </a:pPr>
            <a:r>
              <a:rPr lang="ca-ES" sz="1600" spc="13" dirty="0">
                <a:solidFill>
                  <a:srgbClr val="595959"/>
                </a:solidFill>
                <a:latin typeface="Poppins"/>
                <a:cs typeface="Poppins"/>
              </a:rPr>
              <a:t>Rebutgem l'oferiment d’ajuda quan estiguem operant.</a:t>
            </a:r>
          </a:p>
        </p:txBody>
      </p:sp>
      <p:sp>
        <p:nvSpPr>
          <p:cNvPr id="31" name="AutoShape 2"/>
          <p:cNvSpPr/>
          <p:nvPr/>
        </p:nvSpPr>
        <p:spPr>
          <a:xfrm>
            <a:off x="0" y="0"/>
            <a:ext cx="3857625" cy="5143500"/>
          </a:xfrm>
          <a:prstGeom prst="rect">
            <a:avLst/>
          </a:prstGeom>
          <a:solidFill>
            <a:schemeClr val="bg1"/>
          </a:solidFill>
        </p:spPr>
      </p:sp>
      <p:grpSp>
        <p:nvGrpSpPr>
          <p:cNvPr id="32" name="Group 14"/>
          <p:cNvGrpSpPr/>
          <p:nvPr/>
        </p:nvGrpSpPr>
        <p:grpSpPr>
          <a:xfrm>
            <a:off x="4355976" y="627550"/>
            <a:ext cx="135398" cy="144000"/>
            <a:chOff x="14162" y="0"/>
            <a:chExt cx="4214429" cy="5976236"/>
          </a:xfrm>
          <a:solidFill>
            <a:schemeClr val="bg1"/>
          </a:solidFill>
        </p:grpSpPr>
        <p:sp>
          <p:nvSpPr>
            <p:cNvPr id="33" name="Freeform 15"/>
            <p:cNvSpPr>
              <a:spLocks noChangeAspect="1"/>
            </p:cNvSpPr>
            <p:nvPr/>
          </p:nvSpPr>
          <p:spPr>
            <a:xfrm>
              <a:off x="14162" y="0"/>
              <a:ext cx="4214429" cy="59762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4" name="TextBox 6"/>
          <p:cNvSpPr txBox="1"/>
          <p:nvPr/>
        </p:nvSpPr>
        <p:spPr>
          <a:xfrm>
            <a:off x="4716015" y="3711594"/>
            <a:ext cx="4176465" cy="320601"/>
          </a:xfrm>
          <a:prstGeom prst="rect">
            <a:avLst/>
          </a:prstGeom>
        </p:spPr>
        <p:txBody>
          <a:bodyPr wrap="square" lIns="0" tIns="0" rIns="0" bIns="0" rtlCol="0" anchor="t">
            <a:spAutoFit/>
          </a:bodyPr>
          <a:lstStyle/>
          <a:p>
            <a:pPr>
              <a:lnSpc>
                <a:spcPts val="2461"/>
              </a:lnSpc>
              <a:defRPr/>
            </a:pPr>
            <a:r>
              <a:rPr lang="en-US" sz="1800" b="1" dirty="0" err="1">
                <a:solidFill>
                  <a:srgbClr val="FFFFFF"/>
                </a:solidFill>
                <a:latin typeface="Poppins"/>
                <a:cs typeface="Poppins"/>
              </a:rPr>
              <a:t>Necessita</a:t>
            </a:r>
            <a:r>
              <a:rPr lang="en-US" sz="1800" b="1" dirty="0">
                <a:solidFill>
                  <a:srgbClr val="FFFFFF"/>
                </a:solidFill>
                <a:latin typeface="Poppins"/>
                <a:cs typeface="Poppins"/>
              </a:rPr>
              <a:t> </a:t>
            </a:r>
            <a:r>
              <a:rPr lang="en-US" sz="1800" b="1" dirty="0" err="1">
                <a:solidFill>
                  <a:srgbClr val="FFFFFF"/>
                </a:solidFill>
                <a:latin typeface="Poppins"/>
                <a:cs typeface="Poppins"/>
              </a:rPr>
              <a:t>ajuda</a:t>
            </a:r>
            <a:r>
              <a:rPr lang="en-US" sz="1800" b="1" dirty="0">
                <a:solidFill>
                  <a:srgbClr val="FFFFFF"/>
                </a:solidFill>
                <a:latin typeface="Poppins"/>
                <a:cs typeface="Poppins"/>
              </a:rPr>
              <a:t>? No, </a:t>
            </a:r>
            <a:r>
              <a:rPr lang="en-US" sz="1800" b="1" dirty="0" err="1">
                <a:solidFill>
                  <a:srgbClr val="FFFFFF"/>
                </a:solidFill>
                <a:latin typeface="Poppins"/>
                <a:cs typeface="Poppins"/>
              </a:rPr>
              <a:t>gràcies</a:t>
            </a:r>
            <a:r>
              <a:rPr lang="en-US" sz="1800" b="1" dirty="0">
                <a:solidFill>
                  <a:srgbClr val="FFFFFF"/>
                </a:solidFill>
                <a:latin typeface="Poppins"/>
                <a:cs typeface="Poppins"/>
              </a:rPr>
              <a:t>.</a:t>
            </a:r>
          </a:p>
        </p:txBody>
      </p:sp>
      <p:sp>
        <p:nvSpPr>
          <p:cNvPr id="35" name="TextBox 7"/>
          <p:cNvSpPr txBox="1"/>
          <p:nvPr/>
        </p:nvSpPr>
        <p:spPr>
          <a:xfrm>
            <a:off x="467544" y="555526"/>
            <a:ext cx="2880320" cy="984885"/>
          </a:xfrm>
          <a:prstGeom prst="rect">
            <a:avLst/>
          </a:prstGeom>
        </p:spPr>
        <p:txBody>
          <a:bodyPr wrap="square" lIns="0" tIns="0" rIns="0" bIns="0" rtlCol="0" anchor="t">
            <a:spAutoFit/>
          </a:bodyPr>
          <a:lstStyle/>
          <a:p>
            <a:pPr algn="ctr"/>
            <a:r>
              <a:rPr lang="ca-ES" sz="3200" b="1" spc="135" dirty="0">
                <a:solidFill>
                  <a:srgbClr val="019EE2"/>
                </a:solidFill>
                <a:latin typeface="Poppins"/>
                <a:cs typeface="Poppins"/>
              </a:rPr>
              <a:t>I al caixer automàtic?</a:t>
            </a:r>
            <a:endParaRPr lang="ca-ES" sz="3200" b="1" spc="127" dirty="0">
              <a:solidFill>
                <a:srgbClr val="019EE2"/>
              </a:solidFill>
              <a:latin typeface="Poppins"/>
              <a:cs typeface="Poppins"/>
            </a:endParaRPr>
          </a:p>
        </p:txBody>
      </p:sp>
      <p:grpSp>
        <p:nvGrpSpPr>
          <p:cNvPr id="38" name="Group 3"/>
          <p:cNvGrpSpPr/>
          <p:nvPr/>
        </p:nvGrpSpPr>
        <p:grpSpPr>
          <a:xfrm>
            <a:off x="4702264" y="483518"/>
            <a:ext cx="4118208" cy="3133938"/>
            <a:chOff x="0" y="-38100"/>
            <a:chExt cx="6421526" cy="4861042"/>
          </a:xfrm>
        </p:grpSpPr>
        <p:sp>
          <p:nvSpPr>
            <p:cNvPr id="39" name="TextBox 4"/>
            <p:cNvSpPr txBox="1"/>
            <p:nvPr/>
          </p:nvSpPr>
          <p:spPr>
            <a:xfrm>
              <a:off x="5" y="-38100"/>
              <a:ext cx="5792408" cy="479547"/>
            </a:xfrm>
            <a:prstGeom prst="rect">
              <a:avLst/>
            </a:prstGeom>
          </p:spPr>
          <p:txBody>
            <a:bodyPr lIns="0" tIns="0" rIns="0" bIns="0" rtlCol="0" anchor="t">
              <a:spAutoFit/>
            </a:bodyPr>
            <a:lstStyle/>
            <a:p>
              <a:pPr>
                <a:lnSpc>
                  <a:spcPts val="2461"/>
                </a:lnSpc>
              </a:pPr>
              <a:r>
                <a:rPr lang="en-US" sz="1800" b="1" dirty="0">
                  <a:solidFill>
                    <a:srgbClr val="FFFFFF"/>
                  </a:solidFill>
                  <a:latin typeface="Poppins"/>
                  <a:cs typeface="Poppins"/>
                </a:rPr>
                <a:t>Atenció a les cues</a:t>
              </a:r>
            </a:p>
          </p:txBody>
        </p:sp>
        <p:sp>
          <p:nvSpPr>
            <p:cNvPr id="40" name="TextBox 5"/>
            <p:cNvSpPr txBox="1"/>
            <p:nvPr/>
          </p:nvSpPr>
          <p:spPr>
            <a:xfrm>
              <a:off x="6" y="557203"/>
              <a:ext cx="5792408" cy="933798"/>
            </a:xfrm>
            <a:prstGeom prst="rect">
              <a:avLst/>
            </a:prstGeom>
          </p:spPr>
          <p:txBody>
            <a:bodyPr lIns="0" tIns="0" rIns="0" bIns="0" rtlCol="0" anchor="t">
              <a:spAutoFit/>
            </a:bodyPr>
            <a:lstStyle/>
            <a:p>
              <a:pPr>
                <a:lnSpc>
                  <a:spcPts val="2397"/>
                </a:lnSpc>
                <a:defRPr/>
              </a:pPr>
              <a:r>
                <a:rPr lang="ca-ES" sz="1600" spc="13" dirty="0">
                  <a:solidFill>
                    <a:srgbClr val="595959"/>
                  </a:solidFill>
                  <a:latin typeface="Poppins"/>
                  <a:cs typeface="Poppins"/>
                </a:rPr>
                <a:t>Comprovem que no tenim algú a sobre, si cal cancel·lem l'operació</a:t>
              </a:r>
              <a:r>
                <a:rPr lang="ca-ES" spc="15" dirty="0">
                  <a:solidFill>
                    <a:srgbClr val="595959"/>
                  </a:solidFill>
                  <a:latin typeface="Poppins"/>
                  <a:cs typeface="Poppins"/>
                </a:rPr>
                <a:t>.</a:t>
              </a:r>
            </a:p>
          </p:txBody>
        </p:sp>
        <p:sp>
          <p:nvSpPr>
            <p:cNvPr id="41" name="TextBox 6"/>
            <p:cNvSpPr txBox="1"/>
            <p:nvPr/>
          </p:nvSpPr>
          <p:spPr>
            <a:xfrm>
              <a:off x="3" y="1748963"/>
              <a:ext cx="5792408" cy="479547"/>
            </a:xfrm>
            <a:prstGeom prst="rect">
              <a:avLst/>
            </a:prstGeom>
          </p:spPr>
          <p:txBody>
            <a:bodyPr lIns="0" tIns="0" rIns="0" bIns="0" rtlCol="0" anchor="t">
              <a:spAutoFit/>
            </a:bodyPr>
            <a:lstStyle/>
            <a:p>
              <a:pPr>
                <a:lnSpc>
                  <a:spcPts val="2461"/>
                </a:lnSpc>
              </a:pPr>
              <a:r>
                <a:rPr lang="en-US" sz="1800" b="1" dirty="0">
                  <a:solidFill>
                    <a:srgbClr val="FFFFFF"/>
                  </a:solidFill>
                  <a:latin typeface="Poppins"/>
                  <a:cs typeface="Poppins"/>
                </a:rPr>
                <a:t>Protegim el pin</a:t>
              </a:r>
            </a:p>
          </p:txBody>
        </p:sp>
        <p:sp>
          <p:nvSpPr>
            <p:cNvPr id="42" name="TextBox 7"/>
            <p:cNvSpPr txBox="1"/>
            <p:nvPr/>
          </p:nvSpPr>
          <p:spPr>
            <a:xfrm>
              <a:off x="3" y="2307421"/>
              <a:ext cx="6421523" cy="915000"/>
            </a:xfrm>
            <a:prstGeom prst="rect">
              <a:avLst/>
            </a:prstGeom>
          </p:spPr>
          <p:txBody>
            <a:bodyPr wrap="square" lIns="0" tIns="0" rIns="0" bIns="0" rtlCol="0" anchor="t">
              <a:spAutoFit/>
            </a:bodyPr>
            <a:lstStyle/>
            <a:p>
              <a:pPr>
                <a:lnSpc>
                  <a:spcPts val="2260"/>
                </a:lnSpc>
              </a:pPr>
              <a:r>
                <a:rPr lang="ca-ES" sz="1600" dirty="0">
                  <a:solidFill>
                    <a:schemeClr val="tx1">
                      <a:lumMod val="65000"/>
                      <a:lumOff val="35000"/>
                    </a:schemeClr>
                  </a:solidFill>
                  <a:latin typeface="Poppins"/>
                  <a:cs typeface="Poppins"/>
                </a:rPr>
                <a:t>Tapem els dits amb l’altra mà quan posem el PIN encara que estiguem sols</a:t>
              </a:r>
              <a:r>
                <a:rPr lang="ca-ES" dirty="0">
                  <a:solidFill>
                    <a:schemeClr val="tx1">
                      <a:lumMod val="65000"/>
                      <a:lumOff val="35000"/>
                    </a:schemeClr>
                  </a:solidFill>
                  <a:latin typeface="Poppins"/>
                  <a:cs typeface="Poppins"/>
                </a:rPr>
                <a:t>.</a:t>
              </a:r>
            </a:p>
          </p:txBody>
        </p:sp>
        <p:sp>
          <p:nvSpPr>
            <p:cNvPr id="43" name="TextBox 8"/>
            <p:cNvSpPr txBox="1"/>
            <p:nvPr/>
          </p:nvSpPr>
          <p:spPr>
            <a:xfrm>
              <a:off x="0" y="3391553"/>
              <a:ext cx="5792408" cy="969071"/>
            </a:xfrm>
            <a:prstGeom prst="rect">
              <a:avLst/>
            </a:prstGeom>
          </p:spPr>
          <p:txBody>
            <a:bodyPr lIns="0" tIns="0" rIns="0" bIns="0" rtlCol="0" anchor="t">
              <a:spAutoFit/>
            </a:bodyPr>
            <a:lstStyle/>
            <a:p>
              <a:pPr>
                <a:lnSpc>
                  <a:spcPts val="2461"/>
                </a:lnSpc>
              </a:pPr>
              <a:r>
                <a:rPr lang="en-US" sz="1800" b="1" dirty="0">
                  <a:solidFill>
                    <a:schemeClr val="bg1"/>
                  </a:solidFill>
                  <a:latin typeface="Poppins"/>
                  <a:cs typeface="Poppins"/>
                </a:rPr>
                <a:t>Caixer manipulat</a:t>
              </a:r>
            </a:p>
            <a:p>
              <a:pPr>
                <a:lnSpc>
                  <a:spcPts val="2461"/>
                </a:lnSpc>
              </a:pPr>
              <a:endParaRPr lang="en-US" sz="1800" b="1" dirty="0">
                <a:solidFill>
                  <a:srgbClr val="FFFFFF"/>
                </a:solidFill>
                <a:latin typeface="Poppins"/>
                <a:cs typeface="Poppins"/>
              </a:endParaRPr>
            </a:p>
          </p:txBody>
        </p:sp>
        <p:sp>
          <p:nvSpPr>
            <p:cNvPr id="44" name="TextBox 9"/>
            <p:cNvSpPr txBox="1"/>
            <p:nvPr/>
          </p:nvSpPr>
          <p:spPr>
            <a:xfrm>
              <a:off x="3" y="3907942"/>
              <a:ext cx="5792407" cy="915000"/>
            </a:xfrm>
            <a:prstGeom prst="rect">
              <a:avLst/>
            </a:prstGeom>
          </p:spPr>
          <p:txBody>
            <a:bodyPr lIns="0" tIns="0" rIns="0" bIns="0" rtlCol="0" anchor="t">
              <a:spAutoFit/>
            </a:bodyPr>
            <a:lstStyle/>
            <a:p>
              <a:pPr>
                <a:lnSpc>
                  <a:spcPts val="2260"/>
                </a:lnSpc>
              </a:pPr>
              <a:r>
                <a:rPr lang="ca-ES" sz="1600" spc="13" dirty="0">
                  <a:solidFill>
                    <a:srgbClr val="595959"/>
                  </a:solidFill>
                  <a:latin typeface="Poppins"/>
                  <a:cs typeface="Poppins"/>
                </a:rPr>
                <a:t>Observem que el caixer no presenti cap manipulació.</a:t>
              </a:r>
              <a:endParaRPr lang="ca-ES" spc="15" dirty="0">
                <a:solidFill>
                  <a:srgbClr val="595959"/>
                </a:solidFill>
                <a:latin typeface="Poppins"/>
                <a:cs typeface="Poppins"/>
              </a:endParaRPr>
            </a:p>
          </p:txBody>
        </p:sp>
      </p:grpSp>
      <p:grpSp>
        <p:nvGrpSpPr>
          <p:cNvPr id="45" name="Group 14"/>
          <p:cNvGrpSpPr/>
          <p:nvPr/>
        </p:nvGrpSpPr>
        <p:grpSpPr>
          <a:xfrm>
            <a:off x="4355976" y="1779662"/>
            <a:ext cx="135398" cy="144000"/>
            <a:chOff x="14162" y="0"/>
            <a:chExt cx="4214429" cy="5976236"/>
          </a:xfrm>
          <a:solidFill>
            <a:schemeClr val="bg1"/>
          </a:solidFill>
        </p:grpSpPr>
        <p:sp>
          <p:nvSpPr>
            <p:cNvPr id="46" name="Freeform 15"/>
            <p:cNvSpPr>
              <a:spLocks noChangeAspect="1"/>
            </p:cNvSpPr>
            <p:nvPr/>
          </p:nvSpPr>
          <p:spPr>
            <a:xfrm>
              <a:off x="14162" y="0"/>
              <a:ext cx="4214429" cy="59762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7" name="Group 14"/>
          <p:cNvGrpSpPr/>
          <p:nvPr/>
        </p:nvGrpSpPr>
        <p:grpSpPr>
          <a:xfrm>
            <a:off x="4355976" y="2787774"/>
            <a:ext cx="135398" cy="144000"/>
            <a:chOff x="14162" y="0"/>
            <a:chExt cx="4214429" cy="5976236"/>
          </a:xfrm>
          <a:solidFill>
            <a:schemeClr val="bg1"/>
          </a:solidFill>
        </p:grpSpPr>
        <p:sp>
          <p:nvSpPr>
            <p:cNvPr id="48" name="Freeform 15"/>
            <p:cNvSpPr>
              <a:spLocks noChangeAspect="1"/>
            </p:cNvSpPr>
            <p:nvPr/>
          </p:nvSpPr>
          <p:spPr>
            <a:xfrm>
              <a:off x="14162" y="0"/>
              <a:ext cx="4214429" cy="59762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9" name="Group 14"/>
          <p:cNvGrpSpPr/>
          <p:nvPr/>
        </p:nvGrpSpPr>
        <p:grpSpPr>
          <a:xfrm>
            <a:off x="4355976" y="3855610"/>
            <a:ext cx="135398" cy="144000"/>
            <a:chOff x="14162" y="0"/>
            <a:chExt cx="4214429" cy="5976236"/>
          </a:xfrm>
          <a:solidFill>
            <a:schemeClr val="bg1"/>
          </a:solidFill>
        </p:grpSpPr>
        <p:sp>
          <p:nvSpPr>
            <p:cNvPr id="50" name="Freeform 15"/>
            <p:cNvSpPr>
              <a:spLocks noChangeAspect="1"/>
            </p:cNvSpPr>
            <p:nvPr/>
          </p:nvSpPr>
          <p:spPr>
            <a:xfrm>
              <a:off x="14162" y="0"/>
              <a:ext cx="4214429" cy="5976236"/>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1" name="Imagen 50" descr="OBBPMU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49" y="2787775"/>
            <a:ext cx="2772307" cy="1848204"/>
          </a:xfrm>
          <a:prstGeom prst="rect">
            <a:avLst/>
          </a:prstGeom>
        </p:spPr>
      </p:pic>
    </p:spTree>
    <p:extLst>
      <p:ext uri="{BB962C8B-B14F-4D97-AF65-F5344CB8AC3E}">
        <p14:creationId xmlns:p14="http://schemas.microsoft.com/office/powerpoint/2010/main" val="921145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D7133915-BDB3-EE4B-34AB-32909FFF59D3}"/>
              </a:ext>
            </a:extLst>
          </p:cNvPr>
          <p:cNvPicPr>
            <a:picLocks noChangeAspect="1"/>
          </p:cNvPicPr>
          <p:nvPr/>
        </p:nvPicPr>
        <p:blipFill rotWithShape="1">
          <a:blip r:embed="rId2">
            <a:extLst>
              <a:ext uri="{28A0092B-C50C-407E-A947-70E740481C1C}">
                <a14:useLocalDpi xmlns:a14="http://schemas.microsoft.com/office/drawing/2010/main" val="0"/>
              </a:ext>
            </a:extLst>
          </a:blip>
          <a:srcRect b="461"/>
          <a:stretch/>
        </p:blipFill>
        <p:spPr>
          <a:xfrm>
            <a:off x="20" y="961"/>
            <a:ext cx="9143980" cy="5142539"/>
          </a:xfrm>
          <a:prstGeom prst="rect">
            <a:avLst/>
          </a:prstGeom>
        </p:spPr>
      </p:pic>
    </p:spTree>
    <p:extLst>
      <p:ext uri="{BB962C8B-B14F-4D97-AF65-F5344CB8AC3E}">
        <p14:creationId xmlns:p14="http://schemas.microsoft.com/office/powerpoint/2010/main" val="230753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851" y="-22676"/>
            <a:ext cx="9142318" cy="5143500"/>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sp>
        <p:nvSpPr>
          <p:cNvPr id="3" name="TextBox 4"/>
          <p:cNvSpPr txBox="1"/>
          <p:nvPr/>
        </p:nvSpPr>
        <p:spPr>
          <a:xfrm>
            <a:off x="1664983" y="1563638"/>
            <a:ext cx="5814035" cy="1445588"/>
          </a:xfrm>
          <a:prstGeom prst="rect">
            <a:avLst/>
          </a:prstGeom>
        </p:spPr>
        <p:txBody>
          <a:bodyPr wrap="square" lIns="0" tIns="0" rIns="0" bIns="0" rtlCol="0" anchor="t">
            <a:spAutoFit/>
          </a:bodyPr>
          <a:lstStyle/>
          <a:p>
            <a:pPr algn="ctr">
              <a:lnSpc>
                <a:spcPts val="5625"/>
              </a:lnSpc>
            </a:pPr>
            <a:r>
              <a:rPr lang="es-ES" sz="4800" spc="113" dirty="0">
                <a:solidFill>
                  <a:srgbClr val="F7F9F8"/>
                </a:solidFill>
                <a:latin typeface="Quarto-Bold"/>
                <a:cs typeface="Quarto-Bold"/>
              </a:rPr>
              <a:t>“Vivim a l’era</a:t>
            </a:r>
          </a:p>
          <a:p>
            <a:pPr algn="ctr">
              <a:lnSpc>
                <a:spcPts val="5625"/>
              </a:lnSpc>
            </a:pPr>
            <a:r>
              <a:rPr lang="es-ES" sz="4800" spc="113" dirty="0" err="1">
                <a:solidFill>
                  <a:srgbClr val="F7F9F8"/>
                </a:solidFill>
                <a:latin typeface="Quarto-Bold"/>
                <a:cs typeface="Quarto-Bold"/>
              </a:rPr>
              <a:t>d’Internet</a:t>
            </a:r>
            <a:r>
              <a:rPr lang="es-ES" sz="4800" spc="113" dirty="0">
                <a:solidFill>
                  <a:srgbClr val="F7F9F8"/>
                </a:solidFill>
                <a:latin typeface="Quarto-Bold"/>
                <a:cs typeface="Quarto-Bold"/>
              </a:rPr>
              <a:t>.”  </a:t>
            </a:r>
          </a:p>
        </p:txBody>
      </p:sp>
      <p:sp>
        <p:nvSpPr>
          <p:cNvPr id="6" name="Google Shape;120;p3">
            <a:extLst>
              <a:ext uri="{FF2B5EF4-FFF2-40B4-BE49-F238E27FC236}">
                <a16:creationId xmlns:a16="http://schemas.microsoft.com/office/drawing/2014/main" id="{B27AE4CC-F17C-8C4F-3FCD-F62A205D9C29}"/>
              </a:ext>
            </a:extLst>
          </p:cNvPr>
          <p:cNvSpPr txBox="1"/>
          <p:nvPr/>
        </p:nvSpPr>
        <p:spPr>
          <a:xfrm>
            <a:off x="4932040" y="4595540"/>
            <a:ext cx="3916922" cy="215657"/>
          </a:xfrm>
          <a:prstGeom prst="rect">
            <a:avLst/>
          </a:prstGeom>
          <a:noFill/>
          <a:ln>
            <a:noFill/>
          </a:ln>
        </p:spPr>
        <p:txBody>
          <a:bodyPr spcFirstLastPara="1" wrap="square" lIns="0" tIns="0" rIns="0" bIns="0" anchor="t" anchorCtr="0">
            <a:spAutoFit/>
          </a:bodyPr>
          <a:lstStyle/>
          <a:p>
            <a:pPr marL="0" marR="0" lvl="0" indent="0" algn="r" rtl="0">
              <a:lnSpc>
                <a:spcPct val="131230"/>
              </a:lnSpc>
              <a:spcBef>
                <a:spcPts val="0"/>
              </a:spcBef>
              <a:spcAft>
                <a:spcPts val="0"/>
              </a:spcAft>
              <a:buNone/>
            </a:pPr>
            <a:r>
              <a:rPr lang="es-ES" sz="1300" b="0" i="0" u="none" strike="noStrike" cap="none" dirty="0">
                <a:solidFill>
                  <a:srgbClr val="F7F9F8"/>
                </a:solidFill>
                <a:latin typeface="Poppins"/>
                <a:ea typeface="Poppins"/>
                <a:cs typeface="Poppins"/>
                <a:sym typeface="Poppins"/>
              </a:rPr>
              <a:t>https://www.elmeubanc.com  | 2020</a:t>
            </a:r>
            <a:endParaRPr dirty="0"/>
          </a:p>
        </p:txBody>
      </p:sp>
    </p:spTree>
    <p:extLst>
      <p:ext uri="{BB962C8B-B14F-4D97-AF65-F5344CB8AC3E}">
        <p14:creationId xmlns:p14="http://schemas.microsoft.com/office/powerpoint/2010/main" val="2173009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B23E03-B7EC-44A0-B9B9-89324FB6C2F4}"/>
              </a:ext>
            </a:extLst>
          </p:cNvPr>
          <p:cNvSpPr txBox="1"/>
          <p:nvPr/>
        </p:nvSpPr>
        <p:spPr>
          <a:xfrm>
            <a:off x="251520" y="231409"/>
            <a:ext cx="5832648" cy="5386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defTabSz="609608"/>
            <a:r>
              <a:rPr lang="es-ES_tradnl" sz="1800" spc="400">
                <a:solidFill>
                  <a:srgbClr val="009AD8"/>
                </a:solidFill>
                <a:latin typeface="Open Sans SemiBold" panose="020B0706030804020204" pitchFamily="34" charset="0"/>
                <a:ea typeface="Open Sans SemiBold" panose="020B0706030804020204" pitchFamily="34" charset="0"/>
                <a:cs typeface="Open Sans SemiBold" panose="020B0706030804020204" pitchFamily="34" charset="0"/>
              </a:rPr>
              <a:t>SEGURIDAD EN INTERNET Y ESTAFAS</a:t>
            </a:r>
            <a:r>
              <a:rPr lang="es-ES_tradnl" sz="900" spc="400">
                <a:solidFill>
                  <a:srgbClr val="009AD8"/>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defTabSz="609608"/>
            <a:endParaRPr lang="es-ES_tradnl" sz="900" spc="400">
              <a:solidFill>
                <a:srgbClr val="009AD8"/>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31" name="Conector recto 30">
            <a:extLst>
              <a:ext uri="{FF2B5EF4-FFF2-40B4-BE49-F238E27FC236}">
                <a16:creationId xmlns:a16="http://schemas.microsoft.com/office/drawing/2014/main" id="{FE12E07B-4A25-480F-B698-BC982C8C304F}"/>
              </a:ext>
            </a:extLst>
          </p:cNvPr>
          <p:cNvCxnSpPr>
            <a:cxnSpLocks/>
          </p:cNvCxnSpPr>
          <p:nvPr/>
        </p:nvCxnSpPr>
        <p:spPr>
          <a:xfrm>
            <a:off x="337080" y="5157261"/>
            <a:ext cx="3776195" cy="0"/>
          </a:xfrm>
          <a:prstGeom prst="line">
            <a:avLst/>
          </a:prstGeom>
          <a:noFill/>
          <a:ln w="9525" cap="flat">
            <a:solidFill>
              <a:srgbClr val="009FE3"/>
            </a:solidFill>
            <a:prstDash val="sysDot"/>
            <a:round/>
          </a:ln>
          <a:effectLst/>
          <a:sp3d/>
        </p:spPr>
        <p:style>
          <a:lnRef idx="0">
            <a:scrgbClr r="0" g="0" b="0"/>
          </a:lnRef>
          <a:fillRef idx="0">
            <a:scrgbClr r="0" g="0" b="0"/>
          </a:fillRef>
          <a:effectRef idx="0">
            <a:scrgbClr r="0" g="0" b="0"/>
          </a:effectRef>
          <a:fontRef idx="none"/>
        </p:style>
      </p:cxnSp>
      <p:pic>
        <p:nvPicPr>
          <p:cNvPr id="3" name="Imagen 2" descr="Logotipo&#10;&#10;Descripción generada automáticamente con confianza media">
            <a:extLst>
              <a:ext uri="{FF2B5EF4-FFF2-40B4-BE49-F238E27FC236}">
                <a16:creationId xmlns:a16="http://schemas.microsoft.com/office/drawing/2014/main" id="{43CAC784-0C50-421D-A30B-C5ED96F35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820" y="18915"/>
            <a:ext cx="1760180" cy="754363"/>
          </a:xfrm>
          <a:prstGeom prst="rect">
            <a:avLst/>
          </a:prstGeom>
        </p:spPr>
      </p:pic>
      <p:sp>
        <p:nvSpPr>
          <p:cNvPr id="11" name="TextBox 7">
            <a:extLst>
              <a:ext uri="{FF2B5EF4-FFF2-40B4-BE49-F238E27FC236}">
                <a16:creationId xmlns:a16="http://schemas.microsoft.com/office/drawing/2014/main" id="{3E25736D-055D-4B4A-8472-0EFF788DC187}"/>
              </a:ext>
            </a:extLst>
          </p:cNvPr>
          <p:cNvSpPr txBox="1"/>
          <p:nvPr/>
        </p:nvSpPr>
        <p:spPr>
          <a:xfrm>
            <a:off x="684917" y="3105236"/>
            <a:ext cx="2322258" cy="1107996"/>
          </a:xfrm>
          <a:prstGeom prst="rect">
            <a:avLst/>
          </a:prstGeom>
        </p:spPr>
        <p:txBody>
          <a:bodyPr wrap="square" lIns="0" tIns="0" rIns="0" bIns="0" rtlCol="0" anchor="t">
            <a:spAutoFit/>
          </a:bodyPr>
          <a:lstStyle/>
          <a:p>
            <a:pPr algn="ctr"/>
            <a:r>
              <a:rPr lang="es-ES_tradnl" sz="2400" b="1" spc="101" dirty="0">
                <a:solidFill>
                  <a:schemeClr val="tx1">
                    <a:lumMod val="65000"/>
                    <a:lumOff val="35000"/>
                  </a:schemeClr>
                </a:solidFill>
                <a:latin typeface="Poppins"/>
                <a:cs typeface="Poppins"/>
              </a:rPr>
              <a:t>RECURSOS GRATUITOS DISPONIBLES</a:t>
            </a:r>
            <a:endParaRPr lang="es-ES_tradnl" sz="2400" b="1" spc="95" dirty="0">
              <a:solidFill>
                <a:schemeClr val="tx1">
                  <a:lumMod val="65000"/>
                  <a:lumOff val="35000"/>
                </a:schemeClr>
              </a:solidFill>
              <a:latin typeface="Poppins"/>
              <a:cs typeface="Poppins"/>
            </a:endParaRPr>
          </a:p>
        </p:txBody>
      </p:sp>
      <p:sp>
        <p:nvSpPr>
          <p:cNvPr id="12" name="TextBox 6">
            <a:extLst>
              <a:ext uri="{FF2B5EF4-FFF2-40B4-BE49-F238E27FC236}">
                <a16:creationId xmlns:a16="http://schemas.microsoft.com/office/drawing/2014/main" id="{21CAA8FA-DC4C-6442-8287-FA65D7405A1E}"/>
              </a:ext>
            </a:extLst>
          </p:cNvPr>
          <p:cNvSpPr txBox="1">
            <a:spLocks noChangeAspect="1"/>
          </p:cNvSpPr>
          <p:nvPr/>
        </p:nvSpPr>
        <p:spPr>
          <a:xfrm>
            <a:off x="714588" y="1206671"/>
            <a:ext cx="2160240" cy="1107996"/>
          </a:xfrm>
          <a:prstGeom prst="rect">
            <a:avLst/>
          </a:prstGeom>
        </p:spPr>
        <p:txBody>
          <a:bodyPr wrap="square" lIns="0" tIns="0" rIns="0" bIns="0" rtlCol="0" anchor="t">
            <a:spAutoFit/>
          </a:bodyPr>
          <a:lstStyle/>
          <a:p>
            <a:pPr algn="ctr"/>
            <a:r>
              <a:rPr lang="es-ES_tradnl" sz="1800" b="1" dirty="0">
                <a:solidFill>
                  <a:srgbClr val="019EE2"/>
                </a:solidFill>
                <a:latin typeface="Poppins"/>
                <a:cs typeface="Poppins"/>
              </a:rPr>
              <a:t>Ante dudas</a:t>
            </a:r>
          </a:p>
          <a:p>
            <a:pPr algn="ctr"/>
            <a:r>
              <a:rPr lang="es-ES_tradnl" sz="1800" b="1" dirty="0">
                <a:solidFill>
                  <a:srgbClr val="019EE2"/>
                </a:solidFill>
                <a:latin typeface="Poppins"/>
                <a:cs typeface="Poppins"/>
              </a:rPr>
              <a:t> sobre seguridad </a:t>
            </a:r>
          </a:p>
          <a:p>
            <a:pPr algn="ctr"/>
            <a:r>
              <a:rPr lang="es-ES_tradnl" sz="1800" b="1" dirty="0">
                <a:solidFill>
                  <a:srgbClr val="019EE2"/>
                </a:solidFill>
                <a:latin typeface="Poppins"/>
                <a:cs typeface="Poppins"/>
              </a:rPr>
              <a:t>y posibles estafas en la red...</a:t>
            </a:r>
          </a:p>
        </p:txBody>
      </p:sp>
      <p:cxnSp>
        <p:nvCxnSpPr>
          <p:cNvPr id="13" name="Conector recto 12">
            <a:extLst>
              <a:ext uri="{FF2B5EF4-FFF2-40B4-BE49-F238E27FC236}">
                <a16:creationId xmlns:a16="http://schemas.microsoft.com/office/drawing/2014/main" id="{3CDCD836-2FAD-1C46-8F21-B2B7194D8C56}"/>
              </a:ext>
            </a:extLst>
          </p:cNvPr>
          <p:cNvCxnSpPr/>
          <p:nvPr/>
        </p:nvCxnSpPr>
        <p:spPr>
          <a:xfrm>
            <a:off x="819932" y="2700771"/>
            <a:ext cx="2052228"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4" name="Imagen 3">
            <a:extLst>
              <a:ext uri="{FF2B5EF4-FFF2-40B4-BE49-F238E27FC236}">
                <a16:creationId xmlns:a16="http://schemas.microsoft.com/office/drawing/2014/main" id="{B89E0C8F-3D07-8B4A-8F19-D1C16FC6B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027" y="1189712"/>
            <a:ext cx="3099320" cy="1804193"/>
          </a:xfrm>
          <a:prstGeom prst="rect">
            <a:avLst/>
          </a:prstGeom>
        </p:spPr>
      </p:pic>
      <p:sp>
        <p:nvSpPr>
          <p:cNvPr id="16" name="CuadroTexto 15">
            <a:extLst>
              <a:ext uri="{FF2B5EF4-FFF2-40B4-BE49-F238E27FC236}">
                <a16:creationId xmlns:a16="http://schemas.microsoft.com/office/drawing/2014/main" id="{DE4F0589-3A13-0544-9CA9-3010828E6277}"/>
              </a:ext>
            </a:extLst>
          </p:cNvPr>
          <p:cNvSpPr txBox="1"/>
          <p:nvPr/>
        </p:nvSpPr>
        <p:spPr>
          <a:xfrm>
            <a:off x="4918137" y="917985"/>
            <a:ext cx="34671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hangingPunct="0"/>
            <a:r>
              <a:rPr lang="es-ES" sz="1350" b="1" u="sng" dirty="0">
                <a:solidFill>
                  <a:srgbClr val="0070C0"/>
                </a:solidFill>
                <a:latin typeface="+mj-lt"/>
                <a:ea typeface="+mj-ea"/>
                <a:cs typeface="+mj-cs"/>
                <a:sym typeface="Helvetica"/>
              </a:rPr>
              <a:t>Teléfono gratuito y confidencial</a:t>
            </a:r>
          </a:p>
        </p:txBody>
      </p:sp>
      <p:sp>
        <p:nvSpPr>
          <p:cNvPr id="19" name="CuadroTexto 18">
            <a:extLst>
              <a:ext uri="{FF2B5EF4-FFF2-40B4-BE49-F238E27FC236}">
                <a16:creationId xmlns:a16="http://schemas.microsoft.com/office/drawing/2014/main" id="{541283E4-50EB-9D47-9C24-AD4116584407}"/>
              </a:ext>
            </a:extLst>
          </p:cNvPr>
          <p:cNvSpPr txBox="1"/>
          <p:nvPr/>
        </p:nvSpPr>
        <p:spPr>
          <a:xfrm>
            <a:off x="4918137" y="3104844"/>
            <a:ext cx="34671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hangingPunct="0"/>
            <a:r>
              <a:rPr lang="es-ES" sz="1350" b="1" u="sng" dirty="0">
                <a:solidFill>
                  <a:srgbClr val="0070C0"/>
                </a:solidFill>
                <a:latin typeface="+mj-lt"/>
                <a:ea typeface="+mj-ea"/>
                <a:cs typeface="+mj-cs"/>
                <a:sym typeface="Helvetica"/>
              </a:rPr>
              <a:t>Página Web </a:t>
            </a:r>
          </a:p>
        </p:txBody>
      </p:sp>
      <p:pic>
        <p:nvPicPr>
          <p:cNvPr id="18" name="Imagen 17">
            <a:extLst>
              <a:ext uri="{FF2B5EF4-FFF2-40B4-BE49-F238E27FC236}">
                <a16:creationId xmlns:a16="http://schemas.microsoft.com/office/drawing/2014/main" id="{0F4AD06F-EB2E-5E4A-8048-FBA9B8A86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027" y="3381840"/>
            <a:ext cx="3099320" cy="805659"/>
          </a:xfrm>
          <a:prstGeom prst="rect">
            <a:avLst/>
          </a:prstGeom>
        </p:spPr>
      </p:pic>
      <p:sp>
        <p:nvSpPr>
          <p:cNvPr id="23" name="CuadroTexto 22">
            <a:extLst>
              <a:ext uri="{FF2B5EF4-FFF2-40B4-BE49-F238E27FC236}">
                <a16:creationId xmlns:a16="http://schemas.microsoft.com/office/drawing/2014/main" id="{635BA3F2-0B0C-784E-8611-46EB8D587925}"/>
              </a:ext>
            </a:extLst>
          </p:cNvPr>
          <p:cNvSpPr txBox="1"/>
          <p:nvPr/>
        </p:nvSpPr>
        <p:spPr>
          <a:xfrm>
            <a:off x="4943044" y="4225515"/>
            <a:ext cx="34671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hangingPunct="0"/>
            <a:r>
              <a:rPr lang="es-ES" sz="1200" dirty="0">
                <a:solidFill>
                  <a:srgbClr val="0070C0"/>
                </a:solidFill>
                <a:latin typeface="+mj-lt"/>
                <a:ea typeface="+mj-ea"/>
                <a:cs typeface="+mj-cs"/>
                <a:sym typeface="Helvetica"/>
              </a:rPr>
              <a:t>Enlace: </a:t>
            </a:r>
            <a:r>
              <a:rPr lang="es-ES" sz="1200" dirty="0">
                <a:solidFill>
                  <a:srgbClr val="0070C0"/>
                </a:solidFill>
                <a:latin typeface="+mj-lt"/>
                <a:ea typeface="+mj-ea"/>
                <a:cs typeface="+mj-cs"/>
                <a:sym typeface="Helvetica"/>
                <a:hlinkClick r:id="rId5"/>
              </a:rPr>
              <a:t>https://www.incibe.es/</a:t>
            </a:r>
            <a:endParaRPr lang="es-ES" sz="1200" dirty="0">
              <a:solidFill>
                <a:srgbClr val="0070C0"/>
              </a:solidFill>
              <a:latin typeface="+mj-lt"/>
              <a:ea typeface="+mj-ea"/>
              <a:cs typeface="+mj-cs"/>
              <a:sym typeface="Helvetica"/>
            </a:endParaRPr>
          </a:p>
          <a:p>
            <a:pPr algn="ctr" defTabSz="342900" hangingPunct="0"/>
            <a:r>
              <a:rPr lang="es-ES" sz="1350" dirty="0">
                <a:solidFill>
                  <a:srgbClr val="0070C0"/>
                </a:solidFill>
                <a:latin typeface="+mj-lt"/>
                <a:ea typeface="+mj-ea"/>
                <a:cs typeface="+mj-cs"/>
                <a:sym typeface="Helvetica"/>
              </a:rPr>
              <a:t> </a:t>
            </a:r>
          </a:p>
        </p:txBody>
      </p:sp>
    </p:spTree>
    <p:extLst>
      <p:ext uri="{BB962C8B-B14F-4D97-AF65-F5344CB8AC3E}">
        <p14:creationId xmlns:p14="http://schemas.microsoft.com/office/powerpoint/2010/main" val="10539536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 y="0"/>
            <a:ext cx="9144001" cy="5143500"/>
          </a:xfrm>
          <a:prstGeom prst="rect">
            <a:avLst/>
          </a:prstGeom>
          <a:solidFill>
            <a:srgbClr val="019EE2"/>
          </a:solidFill>
        </p:spPr>
      </p:sp>
      <p:sp>
        <p:nvSpPr>
          <p:cNvPr id="9" name="TextBox 7"/>
          <p:cNvSpPr txBox="1"/>
          <p:nvPr/>
        </p:nvSpPr>
        <p:spPr>
          <a:xfrm>
            <a:off x="2322004" y="4371950"/>
            <a:ext cx="4499992" cy="330432"/>
          </a:xfrm>
          <a:prstGeom prst="rect">
            <a:avLst/>
          </a:prstGeom>
        </p:spPr>
        <p:txBody>
          <a:bodyPr wrap="square" lIns="0" tIns="0" rIns="0" bIns="0" rtlCol="0" anchor="t">
            <a:spAutoFit/>
          </a:bodyPr>
          <a:lstStyle/>
          <a:p>
            <a:pPr algn="ctr">
              <a:lnSpc>
                <a:spcPts val="2660"/>
              </a:lnSpc>
            </a:pPr>
            <a:r>
              <a:rPr lang="es-ES" sz="1800" dirty="0">
                <a:solidFill>
                  <a:srgbClr val="FFFFFF"/>
                </a:solidFill>
                <a:latin typeface="Quarto-Bold"/>
                <a:cs typeface="Quarto-Bold"/>
              </a:rPr>
              <a:t>CICLE DE XERRADES</a:t>
            </a:r>
          </a:p>
        </p:txBody>
      </p:sp>
      <p:sp>
        <p:nvSpPr>
          <p:cNvPr id="5" name="TextBox 5"/>
          <p:cNvSpPr txBox="1"/>
          <p:nvPr/>
        </p:nvSpPr>
        <p:spPr>
          <a:xfrm>
            <a:off x="1483369" y="1113947"/>
            <a:ext cx="6177263" cy="1418016"/>
          </a:xfrm>
          <a:prstGeom prst="rect">
            <a:avLst/>
          </a:prstGeom>
        </p:spPr>
        <p:txBody>
          <a:bodyPr lIns="0" tIns="0" rIns="0" bIns="0" rtlCol="0" anchor="t">
            <a:spAutoFit/>
          </a:bodyPr>
          <a:lstStyle/>
          <a:p>
            <a:pPr algn="ctr">
              <a:lnSpc>
                <a:spcPts val="11829"/>
              </a:lnSpc>
            </a:pPr>
            <a:r>
              <a:rPr lang="ca-ES" sz="6000" dirty="0">
                <a:solidFill>
                  <a:schemeClr val="bg1"/>
                </a:solidFill>
                <a:latin typeface="Quarto-Bold"/>
                <a:cs typeface="Quarto-Bold"/>
              </a:rPr>
              <a:t>Gràcies</a:t>
            </a:r>
          </a:p>
        </p:txBody>
      </p:sp>
      <p:sp>
        <p:nvSpPr>
          <p:cNvPr id="6" name="TextBox 6"/>
          <p:cNvSpPr txBox="1"/>
          <p:nvPr/>
        </p:nvSpPr>
        <p:spPr>
          <a:xfrm>
            <a:off x="1475656" y="2870815"/>
            <a:ext cx="6174277" cy="276999"/>
          </a:xfrm>
          <a:prstGeom prst="rect">
            <a:avLst/>
          </a:prstGeom>
        </p:spPr>
        <p:txBody>
          <a:bodyPr lIns="0" tIns="0" rIns="0" bIns="0" rtlCol="0" anchor="t">
            <a:spAutoFit/>
          </a:bodyPr>
          <a:lstStyle/>
          <a:p>
            <a:pPr algn="ctr"/>
            <a:r>
              <a:rPr lang="es-ES" sz="1800" b="1" dirty="0">
                <a:solidFill>
                  <a:schemeClr val="bg1"/>
                </a:solidFill>
                <a:latin typeface="Poppins"/>
                <a:cs typeface="Poppins"/>
              </a:rPr>
              <a:t>Seguretat financera a Internet</a:t>
            </a:r>
          </a:p>
        </p:txBody>
      </p:sp>
      <p:cxnSp>
        <p:nvCxnSpPr>
          <p:cNvPr id="10" name="Conector recto 9"/>
          <p:cNvCxnSpPr/>
          <p:nvPr/>
        </p:nvCxnSpPr>
        <p:spPr>
          <a:xfrm>
            <a:off x="3203848" y="2643758"/>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Imagen 6">
            <a:extLst>
              <a:ext uri="{FF2B5EF4-FFF2-40B4-BE49-F238E27FC236}">
                <a16:creationId xmlns:a16="http://schemas.microsoft.com/office/drawing/2014/main" id="{05F3AA3C-7754-7143-A581-DEECCF187A4F}"/>
              </a:ext>
            </a:extLst>
          </p:cNvPr>
          <p:cNvPicPr>
            <a:picLocks noChangeAspect="1"/>
          </p:cNvPicPr>
          <p:nvPr/>
        </p:nvPicPr>
        <p:blipFill>
          <a:blip r:embed="rId3"/>
          <a:stretch>
            <a:fillRect/>
          </a:stretch>
        </p:blipFill>
        <p:spPr>
          <a:xfrm>
            <a:off x="3347864" y="867873"/>
            <a:ext cx="2014211" cy="44590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p:cNvSpPr/>
          <p:nvPr/>
        </p:nvSpPr>
        <p:spPr>
          <a:xfrm>
            <a:off x="-1" y="0"/>
            <a:ext cx="9144001" cy="5143500"/>
          </a:xfrm>
          <a:prstGeom prst="rect">
            <a:avLst/>
          </a:prstGeom>
          <a:solidFill>
            <a:srgbClr val="019EE2"/>
          </a:solidFill>
        </p:spPr>
      </p:sp>
      <p:pic>
        <p:nvPicPr>
          <p:cNvPr id="9" name="Imagen 8">
            <a:hlinkClick r:id="rId3"/>
          </p:cNvPr>
          <p:cNvPicPr>
            <a:picLocks noChangeAspect="1"/>
          </p:cNvPicPr>
          <p:nvPr/>
        </p:nvPicPr>
        <p:blipFill>
          <a:blip r:embed="rId4"/>
          <a:stretch>
            <a:fillRect/>
          </a:stretch>
        </p:blipFill>
        <p:spPr>
          <a:xfrm>
            <a:off x="1734470" y="1348605"/>
            <a:ext cx="5675053" cy="3236423"/>
          </a:xfrm>
          <a:prstGeom prst="rect">
            <a:avLst/>
          </a:prstGeom>
        </p:spPr>
      </p:pic>
      <p:sp>
        <p:nvSpPr>
          <p:cNvPr id="6" name="TextBox 6"/>
          <p:cNvSpPr txBox="1">
            <a:spLocks noChangeAspect="1"/>
          </p:cNvSpPr>
          <p:nvPr/>
        </p:nvSpPr>
        <p:spPr>
          <a:xfrm>
            <a:off x="2322004" y="267494"/>
            <a:ext cx="4499992" cy="738664"/>
          </a:xfrm>
          <a:prstGeom prst="rect">
            <a:avLst/>
          </a:prstGeom>
        </p:spPr>
        <p:txBody>
          <a:bodyPr wrap="square" lIns="0" tIns="0" rIns="0" bIns="0" rtlCol="0" anchor="t">
            <a:spAutoFit/>
          </a:bodyPr>
          <a:lstStyle/>
          <a:p>
            <a:pPr algn="ctr"/>
            <a:r>
              <a:rPr lang="es-ES" sz="2400" b="1" dirty="0" err="1">
                <a:solidFill>
                  <a:schemeClr val="bg1"/>
                </a:solidFill>
                <a:latin typeface="Poppins"/>
                <a:cs typeface="Poppins"/>
              </a:rPr>
              <a:t>Seguretat</a:t>
            </a:r>
            <a:endParaRPr lang="es-ES" sz="2400" b="1" dirty="0">
              <a:solidFill>
                <a:schemeClr val="bg1"/>
              </a:solidFill>
              <a:latin typeface="Poppins"/>
              <a:cs typeface="Poppins"/>
            </a:endParaRPr>
          </a:p>
          <a:p>
            <a:pPr algn="ctr"/>
            <a:r>
              <a:rPr lang="es-ES" sz="2400" b="1" dirty="0" err="1">
                <a:solidFill>
                  <a:schemeClr val="bg1"/>
                </a:solidFill>
                <a:latin typeface="Poppins"/>
                <a:cs typeface="Poppins"/>
              </a:rPr>
              <a:t>financera</a:t>
            </a:r>
            <a:r>
              <a:rPr lang="es-ES" sz="2400" b="1" dirty="0">
                <a:solidFill>
                  <a:schemeClr val="bg1"/>
                </a:solidFill>
                <a:latin typeface="Poppins"/>
                <a:cs typeface="Poppins"/>
              </a:rPr>
              <a:t> a Internet</a:t>
            </a:r>
          </a:p>
        </p:txBody>
      </p:sp>
      <p:cxnSp>
        <p:nvCxnSpPr>
          <p:cNvPr id="7" name="Conector recto 6"/>
          <p:cNvCxnSpPr/>
          <p:nvPr/>
        </p:nvCxnSpPr>
        <p:spPr>
          <a:xfrm>
            <a:off x="3203848" y="1222182"/>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591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 007825 - 363.jpg"/>
          <p:cNvPicPr>
            <a:picLocks noChangeAspect="1"/>
          </p:cNvPicPr>
          <p:nvPr/>
        </p:nvPicPr>
        <p:blipFill rotWithShape="1">
          <a:blip r:embed="rId3" cstate="print">
            <a:extLst>
              <a:ext uri="{28A0092B-C50C-407E-A947-70E740481C1C}">
                <a14:useLocalDpi xmlns:a14="http://schemas.microsoft.com/office/drawing/2010/main" val="0"/>
              </a:ext>
            </a:extLst>
          </a:blip>
          <a:srcRect l="12621" r="23788" b="10125"/>
          <a:stretch/>
        </p:blipFill>
        <p:spPr>
          <a:xfrm>
            <a:off x="4718050" y="843558"/>
            <a:ext cx="3638549" cy="3429992"/>
          </a:xfrm>
          <a:prstGeom prst="rect">
            <a:avLst/>
          </a:prstGeom>
        </p:spPr>
      </p:pic>
      <p:sp>
        <p:nvSpPr>
          <p:cNvPr id="11" name="TextBox 6"/>
          <p:cNvSpPr txBox="1"/>
          <p:nvPr/>
        </p:nvSpPr>
        <p:spPr>
          <a:xfrm>
            <a:off x="971600" y="1724644"/>
            <a:ext cx="3803566" cy="2647306"/>
          </a:xfrm>
          <a:prstGeom prst="rect">
            <a:avLst/>
          </a:prstGeom>
        </p:spPr>
        <p:txBody>
          <a:bodyPr lIns="0" tIns="0" rIns="0" bIns="0" rtlCol="0" anchor="t">
            <a:spAutoFit/>
          </a:bodyPr>
          <a:lstStyle/>
          <a:p>
            <a:pPr marL="342900" indent="-342900">
              <a:lnSpc>
                <a:spcPts val="3360"/>
              </a:lnSpc>
              <a:buClr>
                <a:schemeClr val="accent5"/>
              </a:buClr>
              <a:buFont typeface="Arial"/>
              <a:buChar char="•"/>
            </a:pPr>
            <a:r>
              <a:rPr lang="es-ES" sz="2300" spc="17" dirty="0">
                <a:solidFill>
                  <a:schemeClr val="tx1">
                    <a:lumMod val="65000"/>
                    <a:lumOff val="35000"/>
                  </a:schemeClr>
                </a:solidFill>
                <a:latin typeface="Poppins"/>
                <a:cs typeface="Poppins"/>
              </a:rPr>
              <a:t>Comoditat</a:t>
            </a:r>
          </a:p>
          <a:p>
            <a:pPr marL="342900" indent="-342900">
              <a:lnSpc>
                <a:spcPts val="3360"/>
              </a:lnSpc>
              <a:buClr>
                <a:schemeClr val="accent5"/>
              </a:buClr>
              <a:buFont typeface="Arial"/>
              <a:buChar char="•"/>
            </a:pPr>
            <a:r>
              <a:rPr lang="es-ES" sz="2300" spc="17" dirty="0">
                <a:solidFill>
                  <a:schemeClr val="tx1">
                    <a:lumMod val="65000"/>
                    <a:lumOff val="35000"/>
                  </a:schemeClr>
                </a:solidFill>
                <a:latin typeface="Poppins"/>
                <a:cs typeface="Poppins"/>
              </a:rPr>
              <a:t>Flexibilitat </a:t>
            </a:r>
          </a:p>
          <a:p>
            <a:pPr marL="342900" indent="-342900">
              <a:lnSpc>
                <a:spcPts val="3360"/>
              </a:lnSpc>
              <a:buClr>
                <a:schemeClr val="accent5"/>
              </a:buClr>
              <a:buFont typeface="Arial"/>
              <a:buChar char="•"/>
            </a:pPr>
            <a:r>
              <a:rPr lang="es-ES" sz="2300" spc="17" dirty="0">
                <a:solidFill>
                  <a:schemeClr val="tx1">
                    <a:lumMod val="65000"/>
                    <a:lumOff val="35000"/>
                  </a:schemeClr>
                </a:solidFill>
                <a:latin typeface="Poppins"/>
                <a:cs typeface="Poppins"/>
              </a:rPr>
              <a:t>Informació </a:t>
            </a:r>
          </a:p>
          <a:p>
            <a:pPr marL="342900" indent="-342900">
              <a:lnSpc>
                <a:spcPts val="3360"/>
              </a:lnSpc>
              <a:buClr>
                <a:schemeClr val="accent5"/>
              </a:buClr>
              <a:buFont typeface="Arial"/>
              <a:buChar char="•"/>
            </a:pPr>
            <a:r>
              <a:rPr lang="es-ES" sz="2300" spc="17" dirty="0">
                <a:solidFill>
                  <a:schemeClr val="tx1">
                    <a:lumMod val="65000"/>
                    <a:lumOff val="35000"/>
                  </a:schemeClr>
                </a:solidFill>
                <a:latin typeface="Poppins"/>
                <a:cs typeface="Poppins"/>
              </a:rPr>
              <a:t>Control </a:t>
            </a:r>
          </a:p>
          <a:p>
            <a:pPr marL="342900" indent="-342900">
              <a:lnSpc>
                <a:spcPts val="3360"/>
              </a:lnSpc>
              <a:buClr>
                <a:schemeClr val="accent5"/>
              </a:buClr>
              <a:buFont typeface="Arial"/>
              <a:buChar char="•"/>
            </a:pPr>
            <a:r>
              <a:rPr lang="es-ES" sz="2300" spc="17" dirty="0">
                <a:solidFill>
                  <a:schemeClr val="tx1">
                    <a:lumMod val="65000"/>
                    <a:lumOff val="35000"/>
                  </a:schemeClr>
                </a:solidFill>
                <a:latin typeface="Poppins"/>
                <a:cs typeface="Poppins"/>
              </a:rPr>
              <a:t>Gestió</a:t>
            </a:r>
          </a:p>
          <a:p>
            <a:pPr marL="342900" indent="-342900">
              <a:lnSpc>
                <a:spcPts val="3360"/>
              </a:lnSpc>
              <a:buClr>
                <a:schemeClr val="accent5"/>
              </a:buClr>
              <a:buFont typeface="Arial"/>
              <a:buChar char="•"/>
            </a:pPr>
            <a:r>
              <a:rPr lang="es-ES" sz="2300" b="1" spc="17" dirty="0">
                <a:solidFill>
                  <a:schemeClr val="tx1">
                    <a:lumMod val="65000"/>
                    <a:lumOff val="35000"/>
                  </a:schemeClr>
                </a:solidFill>
                <a:latin typeface="Poppins"/>
                <a:cs typeface="Poppins"/>
              </a:rPr>
              <a:t>Seguretat?</a:t>
            </a:r>
          </a:p>
        </p:txBody>
      </p:sp>
      <p:sp>
        <p:nvSpPr>
          <p:cNvPr id="12" name="TextBox 6"/>
          <p:cNvSpPr txBox="1">
            <a:spLocks noChangeAspect="1"/>
          </p:cNvSpPr>
          <p:nvPr/>
        </p:nvSpPr>
        <p:spPr>
          <a:xfrm>
            <a:off x="107504" y="843558"/>
            <a:ext cx="4499992" cy="369332"/>
          </a:xfrm>
          <a:prstGeom prst="rect">
            <a:avLst/>
          </a:prstGeom>
        </p:spPr>
        <p:txBody>
          <a:bodyPr wrap="square" lIns="0" tIns="0" rIns="0" bIns="0" rtlCol="0" anchor="t">
            <a:spAutoFit/>
          </a:bodyPr>
          <a:lstStyle/>
          <a:p>
            <a:pPr algn="ctr"/>
            <a:r>
              <a:rPr lang="es-ES" sz="2400" b="1" dirty="0">
                <a:solidFill>
                  <a:srgbClr val="019EE2"/>
                </a:solidFill>
                <a:latin typeface="Poppins"/>
                <a:cs typeface="Poppins"/>
              </a:rPr>
              <a:t>La banca digital</a:t>
            </a:r>
          </a:p>
        </p:txBody>
      </p:sp>
      <p:cxnSp>
        <p:nvCxnSpPr>
          <p:cNvPr id="13" name="Conector recto 12"/>
          <p:cNvCxnSpPr/>
          <p:nvPr/>
        </p:nvCxnSpPr>
        <p:spPr>
          <a:xfrm>
            <a:off x="989348" y="143661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 008230 - 082.jpg"/>
          <p:cNvPicPr>
            <a:picLocks noChangeAspect="1"/>
          </p:cNvPicPr>
          <p:nvPr/>
        </p:nvPicPr>
        <p:blipFill rotWithShape="1">
          <a:blip r:embed="rId3" cstate="print">
            <a:extLst>
              <a:ext uri="{28A0092B-C50C-407E-A947-70E740481C1C}">
                <a14:useLocalDpi xmlns:a14="http://schemas.microsoft.com/office/drawing/2010/main" val="0"/>
              </a:ext>
            </a:extLst>
          </a:blip>
          <a:srcRect l="39771" r="20636"/>
          <a:stretch/>
        </p:blipFill>
        <p:spPr>
          <a:xfrm>
            <a:off x="0" y="0"/>
            <a:ext cx="3049711" cy="5143500"/>
          </a:xfrm>
          <a:prstGeom prst="rect">
            <a:avLst/>
          </a:prstGeom>
        </p:spPr>
      </p:pic>
      <p:sp>
        <p:nvSpPr>
          <p:cNvPr id="9" name="TextBox 5"/>
          <p:cNvSpPr txBox="1"/>
          <p:nvPr/>
        </p:nvSpPr>
        <p:spPr>
          <a:xfrm>
            <a:off x="3959932" y="2427734"/>
            <a:ext cx="4176464" cy="2002749"/>
          </a:xfrm>
          <a:prstGeom prst="rect">
            <a:avLst/>
          </a:prstGeom>
        </p:spPr>
        <p:txBody>
          <a:bodyPr wrap="square" lIns="0" tIns="0" rIns="0" bIns="0" rtlCol="0" anchor="t">
            <a:spAutoFit/>
          </a:bodyPr>
          <a:lstStyle/>
          <a:p>
            <a:pPr marL="342900" indent="-342900">
              <a:lnSpc>
                <a:spcPts val="2531"/>
              </a:lnSpc>
              <a:buClr>
                <a:schemeClr val="accent5">
                  <a:lumMod val="60000"/>
                  <a:lumOff val="40000"/>
                </a:schemeClr>
              </a:buClr>
              <a:buFont typeface="Arial"/>
              <a:buChar char="•"/>
            </a:pPr>
            <a:r>
              <a:rPr lang="ca-ES" sz="1800" b="1" spc="17" dirty="0">
                <a:solidFill>
                  <a:schemeClr val="tx1">
                    <a:lumMod val="65000"/>
                    <a:lumOff val="35000"/>
                  </a:schemeClr>
                </a:solidFill>
                <a:latin typeface="Poppins"/>
                <a:cs typeface="Poppins"/>
              </a:rPr>
              <a:t>Actualitza </a:t>
            </a:r>
            <a:r>
              <a:rPr lang="ca-ES" sz="1800" spc="17" dirty="0">
                <a:solidFill>
                  <a:schemeClr val="tx1">
                    <a:lumMod val="65000"/>
                    <a:lumOff val="35000"/>
                  </a:schemeClr>
                </a:solidFill>
                <a:latin typeface="Poppins"/>
                <a:cs typeface="Poppins"/>
              </a:rPr>
              <a:t>el software dels teus dispositius</a:t>
            </a:r>
          </a:p>
          <a:p>
            <a:pPr>
              <a:lnSpc>
                <a:spcPct val="70000"/>
              </a:lnSpc>
              <a:buClr>
                <a:schemeClr val="accent5">
                  <a:lumMod val="60000"/>
                  <a:lumOff val="40000"/>
                </a:schemeClr>
              </a:buClr>
            </a:pPr>
            <a:endParaRPr lang="ca-ES" sz="1800" spc="17" dirty="0">
              <a:solidFill>
                <a:srgbClr val="231F1D"/>
              </a:solidFill>
              <a:latin typeface="Poppins"/>
              <a:cs typeface="Poppins"/>
            </a:endParaRPr>
          </a:p>
          <a:p>
            <a:pPr marL="342900" indent="-342900">
              <a:lnSpc>
                <a:spcPts val="2531"/>
              </a:lnSpc>
              <a:buClr>
                <a:schemeClr val="accent5">
                  <a:lumMod val="60000"/>
                  <a:lumOff val="40000"/>
                </a:schemeClr>
              </a:buClr>
              <a:buFont typeface="Arial"/>
              <a:buChar char="•"/>
            </a:pPr>
            <a:r>
              <a:rPr lang="ca-ES" sz="1800" spc="17" dirty="0">
                <a:solidFill>
                  <a:schemeClr val="tx1">
                    <a:lumMod val="65000"/>
                    <a:lumOff val="35000"/>
                  </a:schemeClr>
                </a:solidFill>
                <a:latin typeface="Poppins"/>
                <a:cs typeface="Poppins"/>
              </a:rPr>
              <a:t>Entra </a:t>
            </a:r>
            <a:r>
              <a:rPr lang="ca-ES" sz="1800" b="1" spc="17" dirty="0">
                <a:solidFill>
                  <a:schemeClr val="tx1">
                    <a:lumMod val="65000"/>
                    <a:lumOff val="35000"/>
                  </a:schemeClr>
                </a:solidFill>
                <a:latin typeface="Poppins"/>
                <a:cs typeface="Poppins"/>
              </a:rPr>
              <a:t>directament</a:t>
            </a:r>
            <a:r>
              <a:rPr lang="ca-ES" sz="1800" spc="17" dirty="0">
                <a:solidFill>
                  <a:schemeClr val="tx1">
                    <a:lumMod val="65000"/>
                    <a:lumOff val="35000"/>
                  </a:schemeClr>
                </a:solidFill>
                <a:latin typeface="Poppins"/>
                <a:cs typeface="Poppins"/>
              </a:rPr>
              <a:t> a la web o app del teu banc</a:t>
            </a:r>
          </a:p>
          <a:p>
            <a:pPr marL="342900" indent="-342900">
              <a:lnSpc>
                <a:spcPct val="70000"/>
              </a:lnSpc>
              <a:buClr>
                <a:schemeClr val="accent5">
                  <a:lumMod val="60000"/>
                  <a:lumOff val="40000"/>
                </a:schemeClr>
              </a:buClr>
              <a:buFont typeface="Arial"/>
              <a:buChar char="•"/>
            </a:pPr>
            <a:endParaRPr lang="ca-ES" sz="1800" spc="17" dirty="0">
              <a:solidFill>
                <a:srgbClr val="231F1D"/>
              </a:solidFill>
              <a:latin typeface="Poppins"/>
              <a:cs typeface="Poppins"/>
            </a:endParaRPr>
          </a:p>
          <a:p>
            <a:pPr marL="342900" indent="-342900">
              <a:lnSpc>
                <a:spcPts val="2531"/>
              </a:lnSpc>
              <a:buClr>
                <a:schemeClr val="accent5">
                  <a:lumMod val="60000"/>
                  <a:lumOff val="40000"/>
                </a:schemeClr>
              </a:buClr>
              <a:buFont typeface="Arial"/>
              <a:buChar char="•"/>
            </a:pPr>
            <a:r>
              <a:rPr lang="ca-ES" sz="1800" spc="17" dirty="0">
                <a:solidFill>
                  <a:srgbClr val="595959"/>
                </a:solidFill>
                <a:latin typeface="Poppins"/>
                <a:cs typeface="Poppins"/>
              </a:rPr>
              <a:t>Fes servir </a:t>
            </a:r>
            <a:r>
              <a:rPr lang="ca-ES" sz="1800" b="1" spc="17" dirty="0">
                <a:solidFill>
                  <a:srgbClr val="595959"/>
                </a:solidFill>
                <a:latin typeface="Poppins"/>
                <a:cs typeface="Poppins"/>
              </a:rPr>
              <a:t>contrasenyes</a:t>
            </a:r>
            <a:r>
              <a:rPr lang="ca-ES" sz="1800" spc="17" dirty="0">
                <a:solidFill>
                  <a:srgbClr val="595959"/>
                </a:solidFill>
                <a:latin typeface="Poppins"/>
                <a:cs typeface="Poppins"/>
              </a:rPr>
              <a:t> segures </a:t>
            </a:r>
          </a:p>
        </p:txBody>
      </p:sp>
      <p:sp>
        <p:nvSpPr>
          <p:cNvPr id="10" name="TextBox 7"/>
          <p:cNvSpPr txBox="1"/>
          <p:nvPr/>
        </p:nvSpPr>
        <p:spPr>
          <a:xfrm>
            <a:off x="3419872" y="1203598"/>
            <a:ext cx="5256584" cy="984885"/>
          </a:xfrm>
          <a:prstGeom prst="rect">
            <a:avLst/>
          </a:prstGeom>
        </p:spPr>
        <p:txBody>
          <a:bodyPr wrap="square" lIns="0" tIns="0" rIns="0" bIns="0" rtlCol="0" anchor="t">
            <a:spAutoFit/>
          </a:bodyPr>
          <a:lstStyle/>
          <a:p>
            <a:pPr algn="ctr"/>
            <a:r>
              <a:rPr lang="ca-ES" sz="3200" b="1" spc="135" dirty="0">
                <a:solidFill>
                  <a:schemeClr val="tx1">
                    <a:lumMod val="65000"/>
                    <a:lumOff val="35000"/>
                  </a:schemeClr>
                </a:solidFill>
                <a:latin typeface="Poppins"/>
                <a:cs typeface="Poppins"/>
              </a:rPr>
              <a:t>És segur operar</a:t>
            </a:r>
          </a:p>
          <a:p>
            <a:pPr algn="ctr"/>
            <a:r>
              <a:rPr lang="ca-ES" sz="3200" b="1" spc="135" dirty="0">
                <a:solidFill>
                  <a:schemeClr val="tx1">
                    <a:lumMod val="65000"/>
                    <a:lumOff val="35000"/>
                  </a:schemeClr>
                </a:solidFill>
                <a:latin typeface="Poppins"/>
                <a:cs typeface="Poppins"/>
              </a:rPr>
              <a:t>per Internet?</a:t>
            </a:r>
            <a:endParaRPr lang="ca-ES" sz="3200" b="1" spc="127" dirty="0">
              <a:solidFill>
                <a:schemeClr val="tx1">
                  <a:lumMod val="65000"/>
                  <a:lumOff val="35000"/>
                </a:schemeClr>
              </a:solidFill>
              <a:latin typeface="Poppins"/>
              <a:cs typeface="Poppins"/>
            </a:endParaRPr>
          </a:p>
        </p:txBody>
      </p:sp>
      <p:sp>
        <p:nvSpPr>
          <p:cNvPr id="11" name="TextBox 6"/>
          <p:cNvSpPr txBox="1">
            <a:spLocks noChangeAspect="1"/>
          </p:cNvSpPr>
          <p:nvPr/>
        </p:nvSpPr>
        <p:spPr>
          <a:xfrm>
            <a:off x="3798168" y="411510"/>
            <a:ext cx="4499992" cy="369332"/>
          </a:xfrm>
          <a:prstGeom prst="rect">
            <a:avLst/>
          </a:prstGeom>
        </p:spPr>
        <p:txBody>
          <a:bodyPr wrap="square" lIns="0" tIns="0" rIns="0" bIns="0" rtlCol="0" anchor="t">
            <a:spAutoFit/>
          </a:bodyPr>
          <a:lstStyle/>
          <a:p>
            <a:pPr algn="ctr"/>
            <a:r>
              <a:rPr lang="es-ES" sz="2400" b="1" dirty="0">
                <a:solidFill>
                  <a:srgbClr val="019EE2"/>
                </a:solidFill>
                <a:latin typeface="Poppins"/>
                <a:cs typeface="Poppins"/>
              </a:rPr>
              <a:t>La banca digital</a:t>
            </a:r>
          </a:p>
        </p:txBody>
      </p:sp>
      <p:cxnSp>
        <p:nvCxnSpPr>
          <p:cNvPr id="12" name="Conector recto 11"/>
          <p:cNvCxnSpPr/>
          <p:nvPr/>
        </p:nvCxnSpPr>
        <p:spPr>
          <a:xfrm>
            <a:off x="4680012" y="1004564"/>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3"/>
          <a:stretch>
            <a:fillRect/>
          </a:stretch>
        </p:blipFill>
        <p:spPr>
          <a:xfrm>
            <a:off x="683568" y="1563638"/>
            <a:ext cx="3096344" cy="1496667"/>
          </a:xfrm>
          <a:prstGeom prst="rect">
            <a:avLst/>
          </a:prstGeom>
        </p:spPr>
      </p:pic>
      <p:sp>
        <p:nvSpPr>
          <p:cNvPr id="4" name="AutoShape 4"/>
          <p:cNvSpPr/>
          <p:nvPr/>
        </p:nvSpPr>
        <p:spPr>
          <a:xfrm>
            <a:off x="4580211" y="0"/>
            <a:ext cx="4571040" cy="5143500"/>
          </a:xfrm>
          <a:prstGeom prst="rect">
            <a:avLst/>
          </a:prstGeom>
          <a:solidFill>
            <a:srgbClr val="019EE2"/>
          </a:solidFill>
        </p:spPr>
      </p:sp>
      <p:grpSp>
        <p:nvGrpSpPr>
          <p:cNvPr id="5" name="Group 5"/>
          <p:cNvGrpSpPr/>
          <p:nvPr/>
        </p:nvGrpSpPr>
        <p:grpSpPr>
          <a:xfrm>
            <a:off x="5072062" y="1017984"/>
            <a:ext cx="3786188" cy="3362591"/>
            <a:chOff x="0" y="-38100"/>
            <a:chExt cx="5511725" cy="6376468"/>
          </a:xfrm>
        </p:grpSpPr>
        <p:sp>
          <p:nvSpPr>
            <p:cNvPr id="6" name="TextBox 6"/>
            <p:cNvSpPr txBox="1"/>
            <p:nvPr/>
          </p:nvSpPr>
          <p:spPr>
            <a:xfrm>
              <a:off x="4" y="-38100"/>
              <a:ext cx="5511718" cy="595996"/>
            </a:xfrm>
            <a:prstGeom prst="rect">
              <a:avLst/>
            </a:prstGeom>
          </p:spPr>
          <p:txBody>
            <a:bodyPr lIns="0" tIns="0" rIns="0" bIns="0" rtlCol="0" anchor="t">
              <a:spAutoFit/>
            </a:bodyPr>
            <a:lstStyle/>
            <a:p>
              <a:pPr>
                <a:lnSpc>
                  <a:spcPts val="2461"/>
                </a:lnSpc>
              </a:pPr>
              <a:r>
                <a:rPr lang="ca-ES" sz="2000" dirty="0">
                  <a:solidFill>
                    <a:schemeClr val="bg1"/>
                  </a:solidFill>
                  <a:latin typeface="Poppins"/>
                  <a:cs typeface="Poppins"/>
                </a:rPr>
                <a:t>Longitud</a:t>
              </a:r>
            </a:p>
          </p:txBody>
        </p:sp>
        <p:sp>
          <p:nvSpPr>
            <p:cNvPr id="7" name="TextBox 7"/>
            <p:cNvSpPr txBox="1"/>
            <p:nvPr/>
          </p:nvSpPr>
          <p:spPr>
            <a:xfrm>
              <a:off x="7" y="557202"/>
              <a:ext cx="5511718" cy="1090264"/>
            </a:xfrm>
            <a:prstGeom prst="rect">
              <a:avLst/>
            </a:prstGeom>
          </p:spPr>
          <p:txBody>
            <a:bodyPr lIns="0" tIns="0" rIns="0" bIns="0" rtlCol="0" anchor="t">
              <a:spAutoFit/>
            </a:bodyPr>
            <a:lstStyle/>
            <a:p>
              <a:pPr>
                <a:lnSpc>
                  <a:spcPts val="2260"/>
                </a:lnSpc>
              </a:pPr>
              <a:r>
                <a:rPr lang="ca-ES" sz="1700" spc="15" dirty="0">
                  <a:solidFill>
                    <a:schemeClr val="tx1">
                      <a:lumMod val="65000"/>
                      <a:lumOff val="35000"/>
                    </a:schemeClr>
                  </a:solidFill>
                  <a:latin typeface="Poppins"/>
                  <a:cs typeface="Poppins"/>
                </a:rPr>
                <a:t>Com més caràcters, més seguretat.</a:t>
              </a:r>
            </a:p>
          </p:txBody>
        </p:sp>
        <p:sp>
          <p:nvSpPr>
            <p:cNvPr id="8" name="TextBox 8"/>
            <p:cNvSpPr txBox="1"/>
            <p:nvPr/>
          </p:nvSpPr>
          <p:spPr>
            <a:xfrm>
              <a:off x="0" y="2050666"/>
              <a:ext cx="5511718" cy="595996"/>
            </a:xfrm>
            <a:prstGeom prst="rect">
              <a:avLst/>
            </a:prstGeom>
          </p:spPr>
          <p:txBody>
            <a:bodyPr lIns="0" tIns="0" rIns="0" bIns="0" rtlCol="0" anchor="t">
              <a:spAutoFit/>
            </a:bodyPr>
            <a:lstStyle/>
            <a:p>
              <a:pPr>
                <a:lnSpc>
                  <a:spcPts val="2461"/>
                </a:lnSpc>
              </a:pPr>
              <a:r>
                <a:rPr lang="ca-ES" sz="2000" dirty="0">
                  <a:solidFill>
                    <a:srgbClr val="FFFFFF"/>
                  </a:solidFill>
                  <a:latin typeface="Poppins"/>
                  <a:cs typeface="Poppins"/>
                </a:rPr>
                <a:t>Contingut</a:t>
              </a:r>
            </a:p>
          </p:txBody>
        </p:sp>
        <p:sp>
          <p:nvSpPr>
            <p:cNvPr id="9" name="TextBox 9"/>
            <p:cNvSpPr txBox="1"/>
            <p:nvPr/>
          </p:nvSpPr>
          <p:spPr>
            <a:xfrm>
              <a:off x="1" y="2645969"/>
              <a:ext cx="5511718" cy="1639854"/>
            </a:xfrm>
            <a:prstGeom prst="rect">
              <a:avLst/>
            </a:prstGeom>
          </p:spPr>
          <p:txBody>
            <a:bodyPr lIns="0" tIns="0" rIns="0" bIns="0" rtlCol="0" anchor="t">
              <a:spAutoFit/>
            </a:bodyPr>
            <a:lstStyle/>
            <a:p>
              <a:pPr>
                <a:lnSpc>
                  <a:spcPts val="2260"/>
                </a:lnSpc>
              </a:pPr>
              <a:r>
                <a:rPr lang="ca-ES" sz="1700" spc="15" dirty="0">
                  <a:solidFill>
                    <a:srgbClr val="595959"/>
                  </a:solidFill>
                  <a:latin typeface="Poppins"/>
                  <a:cs typeface="Poppins"/>
                </a:rPr>
                <a:t>Barreja lletres majúscules i minúscules. També números i símbols.</a:t>
              </a:r>
            </a:p>
          </p:txBody>
        </p:sp>
        <p:sp>
          <p:nvSpPr>
            <p:cNvPr id="10" name="TextBox 10"/>
            <p:cNvSpPr txBox="1"/>
            <p:nvPr/>
          </p:nvSpPr>
          <p:spPr>
            <a:xfrm>
              <a:off x="0" y="4652803"/>
              <a:ext cx="5511718" cy="595996"/>
            </a:xfrm>
            <a:prstGeom prst="rect">
              <a:avLst/>
            </a:prstGeom>
          </p:spPr>
          <p:txBody>
            <a:bodyPr lIns="0" tIns="0" rIns="0" bIns="0" rtlCol="0" anchor="t">
              <a:spAutoFit/>
            </a:bodyPr>
            <a:lstStyle/>
            <a:p>
              <a:pPr>
                <a:lnSpc>
                  <a:spcPts val="2461"/>
                </a:lnSpc>
              </a:pPr>
              <a:r>
                <a:rPr lang="ca-ES" sz="2000" dirty="0">
                  <a:solidFill>
                    <a:srgbClr val="FFFFFF"/>
                  </a:solidFill>
                  <a:latin typeface="Poppins"/>
                  <a:cs typeface="Poppins"/>
                </a:rPr>
                <a:t>Actualització</a:t>
              </a:r>
            </a:p>
          </p:txBody>
        </p:sp>
        <p:sp>
          <p:nvSpPr>
            <p:cNvPr id="11" name="TextBox 11"/>
            <p:cNvSpPr txBox="1"/>
            <p:nvPr/>
          </p:nvSpPr>
          <p:spPr>
            <a:xfrm>
              <a:off x="3" y="5248104"/>
              <a:ext cx="5511718" cy="1090264"/>
            </a:xfrm>
            <a:prstGeom prst="rect">
              <a:avLst/>
            </a:prstGeom>
          </p:spPr>
          <p:txBody>
            <a:bodyPr lIns="0" tIns="0" rIns="0" bIns="0" rtlCol="0" anchor="t">
              <a:spAutoFit/>
            </a:bodyPr>
            <a:lstStyle/>
            <a:p>
              <a:pPr>
                <a:lnSpc>
                  <a:spcPts val="2260"/>
                </a:lnSpc>
              </a:pPr>
              <a:r>
                <a:rPr lang="ca-ES" sz="1700" spc="15" dirty="0">
                  <a:solidFill>
                    <a:srgbClr val="595959"/>
                  </a:solidFill>
                  <a:latin typeface="Poppins"/>
                  <a:cs typeface="Poppins"/>
                </a:rPr>
                <a:t>Canvia periòdicament de contrasenya.</a:t>
              </a:r>
            </a:p>
          </p:txBody>
        </p:sp>
      </p:grpSp>
      <p:sp>
        <p:nvSpPr>
          <p:cNvPr id="13" name="TextBox 7"/>
          <p:cNvSpPr txBox="1"/>
          <p:nvPr/>
        </p:nvSpPr>
        <p:spPr>
          <a:xfrm>
            <a:off x="-5267" y="3315057"/>
            <a:ext cx="4572000" cy="984885"/>
          </a:xfrm>
          <a:prstGeom prst="rect">
            <a:avLst/>
          </a:prstGeom>
        </p:spPr>
        <p:txBody>
          <a:bodyPr wrap="square" lIns="0" tIns="0" rIns="0" bIns="0" rtlCol="0" anchor="t">
            <a:spAutoFit/>
          </a:bodyPr>
          <a:lstStyle/>
          <a:p>
            <a:pPr algn="ctr"/>
            <a:r>
              <a:rPr lang="ca-ES" sz="3200" b="1" spc="135" dirty="0">
                <a:solidFill>
                  <a:schemeClr val="tx1">
                    <a:lumMod val="65000"/>
                    <a:lumOff val="35000"/>
                  </a:schemeClr>
                </a:solidFill>
                <a:latin typeface="Poppins"/>
                <a:cs typeface="Poppins"/>
              </a:rPr>
              <a:t>SANT </a:t>
            </a:r>
          </a:p>
          <a:p>
            <a:pPr algn="ctr"/>
            <a:r>
              <a:rPr lang="ca-ES" sz="3200" b="1" spc="135" dirty="0">
                <a:solidFill>
                  <a:schemeClr val="tx1">
                    <a:lumMod val="65000"/>
                    <a:lumOff val="35000"/>
                  </a:schemeClr>
                </a:solidFill>
                <a:latin typeface="Poppins"/>
                <a:cs typeface="Poppins"/>
              </a:rPr>
              <a:t>I SENYA</a:t>
            </a:r>
          </a:p>
        </p:txBody>
      </p:sp>
      <p:sp>
        <p:nvSpPr>
          <p:cNvPr id="14" name="TextBox 6"/>
          <p:cNvSpPr txBox="1">
            <a:spLocks noChangeAspect="1"/>
          </p:cNvSpPr>
          <p:nvPr/>
        </p:nvSpPr>
        <p:spPr>
          <a:xfrm>
            <a:off x="0" y="322512"/>
            <a:ext cx="4572000" cy="369332"/>
          </a:xfrm>
          <a:prstGeom prst="rect">
            <a:avLst/>
          </a:prstGeom>
        </p:spPr>
        <p:txBody>
          <a:bodyPr wrap="square" lIns="0" tIns="0" rIns="0" bIns="0" rtlCol="0" anchor="t">
            <a:spAutoFit/>
          </a:bodyPr>
          <a:lstStyle/>
          <a:p>
            <a:pPr algn="ctr"/>
            <a:r>
              <a:rPr lang="ca-ES" sz="2400" b="1" dirty="0">
                <a:solidFill>
                  <a:srgbClr val="019EE2"/>
                </a:solidFill>
                <a:latin typeface="Poppins"/>
                <a:cs typeface="Poppins"/>
              </a:rPr>
              <a:t>Contrasenyes</a:t>
            </a:r>
          </a:p>
        </p:txBody>
      </p:sp>
      <p:cxnSp>
        <p:nvCxnSpPr>
          <p:cNvPr id="15" name="Conector recto 14"/>
          <p:cNvCxnSpPr/>
          <p:nvPr/>
        </p:nvCxnSpPr>
        <p:spPr>
          <a:xfrm>
            <a:off x="917848" y="91556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834890" y="2067694"/>
            <a:ext cx="3777371" cy="309166"/>
          </a:xfrm>
          <a:prstGeom prst="rect">
            <a:avLst/>
          </a:prstGeom>
        </p:spPr>
        <p:txBody>
          <a:bodyPr wrap="square" lIns="0" tIns="0" rIns="0" bIns="0" rtlCol="0" anchor="t">
            <a:spAutoFit/>
          </a:bodyPr>
          <a:lstStyle/>
          <a:p>
            <a:pPr>
              <a:lnSpc>
                <a:spcPts val="2461"/>
              </a:lnSpc>
            </a:pPr>
            <a:r>
              <a:rPr lang="ca-ES" sz="1800" dirty="0">
                <a:solidFill>
                  <a:srgbClr val="019EE2"/>
                </a:solidFill>
                <a:latin typeface="Poppins"/>
                <a:cs typeface="Poppins"/>
              </a:rPr>
              <a:t>Combinacions ocultes</a:t>
            </a:r>
          </a:p>
        </p:txBody>
      </p:sp>
      <p:sp>
        <p:nvSpPr>
          <p:cNvPr id="7" name="TextBox 7"/>
          <p:cNvSpPr txBox="1"/>
          <p:nvPr/>
        </p:nvSpPr>
        <p:spPr>
          <a:xfrm>
            <a:off x="815903" y="2353082"/>
            <a:ext cx="3364310" cy="596894"/>
          </a:xfrm>
          <a:prstGeom prst="rect">
            <a:avLst/>
          </a:prstGeom>
        </p:spPr>
        <p:txBody>
          <a:bodyPr lIns="0" tIns="0" rIns="0" bIns="0" rtlCol="0" anchor="t">
            <a:spAutoFit/>
          </a:bodyPr>
          <a:lstStyle/>
          <a:p>
            <a:pPr>
              <a:lnSpc>
                <a:spcPts val="2397"/>
              </a:lnSpc>
            </a:pPr>
            <a:r>
              <a:rPr lang="ca-ES" sz="1300" spc="13" dirty="0">
                <a:solidFill>
                  <a:schemeClr val="tx1">
                    <a:lumMod val="65000"/>
                    <a:lumOff val="35000"/>
                  </a:schemeClr>
                </a:solidFill>
                <a:latin typeface="Poppins"/>
                <a:cs typeface="Poppins"/>
              </a:rPr>
              <a:t>1€EsIguala1$ </a:t>
            </a:r>
          </a:p>
          <a:p>
            <a:pPr>
              <a:lnSpc>
                <a:spcPts val="2397"/>
              </a:lnSpc>
            </a:pPr>
            <a:r>
              <a:rPr lang="ca-ES" sz="1300" spc="13" dirty="0">
                <a:solidFill>
                  <a:schemeClr val="tx1">
                    <a:lumMod val="65000"/>
                    <a:lumOff val="35000"/>
                  </a:schemeClr>
                </a:solidFill>
                <a:latin typeface="Poppins"/>
                <a:cs typeface="Poppins"/>
              </a:rPr>
              <a:t>4*6=VintiQuatre</a:t>
            </a:r>
          </a:p>
        </p:txBody>
      </p:sp>
      <p:sp>
        <p:nvSpPr>
          <p:cNvPr id="10" name="TextBox 10"/>
          <p:cNvSpPr txBox="1"/>
          <p:nvPr/>
        </p:nvSpPr>
        <p:spPr>
          <a:xfrm>
            <a:off x="5096121" y="2067694"/>
            <a:ext cx="3364311" cy="309166"/>
          </a:xfrm>
          <a:prstGeom prst="rect">
            <a:avLst/>
          </a:prstGeom>
        </p:spPr>
        <p:txBody>
          <a:bodyPr lIns="0" tIns="0" rIns="0" bIns="0" rtlCol="0" anchor="t">
            <a:spAutoFit/>
          </a:bodyPr>
          <a:lstStyle/>
          <a:p>
            <a:pPr>
              <a:lnSpc>
                <a:spcPts val="2461"/>
              </a:lnSpc>
            </a:pPr>
            <a:r>
              <a:rPr lang="ca-ES" sz="1800" dirty="0">
                <a:solidFill>
                  <a:srgbClr val="019EE2"/>
                </a:solidFill>
                <a:latin typeface="Poppins"/>
                <a:cs typeface="Poppins"/>
              </a:rPr>
              <a:t>Frase secreta</a:t>
            </a:r>
          </a:p>
        </p:txBody>
      </p:sp>
      <p:sp>
        <p:nvSpPr>
          <p:cNvPr id="11" name="TextBox 11"/>
          <p:cNvSpPr txBox="1"/>
          <p:nvPr/>
        </p:nvSpPr>
        <p:spPr>
          <a:xfrm>
            <a:off x="5096121" y="2353082"/>
            <a:ext cx="3364311" cy="596894"/>
          </a:xfrm>
          <a:prstGeom prst="rect">
            <a:avLst/>
          </a:prstGeom>
        </p:spPr>
        <p:txBody>
          <a:bodyPr lIns="0" tIns="0" rIns="0" bIns="0" rtlCol="0" anchor="t">
            <a:spAutoFit/>
          </a:bodyPr>
          <a:lstStyle/>
          <a:p>
            <a:pPr>
              <a:lnSpc>
                <a:spcPts val="2397"/>
              </a:lnSpc>
            </a:pPr>
            <a:r>
              <a:rPr lang="ca-ES" sz="1300" spc="13" dirty="0">
                <a:solidFill>
                  <a:schemeClr val="tx1">
                    <a:lumMod val="65000"/>
                    <a:lumOff val="35000"/>
                  </a:schemeClr>
                </a:solidFill>
                <a:latin typeface="Poppins"/>
                <a:cs typeface="Poppins"/>
              </a:rPr>
              <a:t>Per exemple:</a:t>
            </a:r>
          </a:p>
          <a:p>
            <a:pPr>
              <a:lnSpc>
                <a:spcPts val="2397"/>
              </a:lnSpc>
            </a:pPr>
            <a:r>
              <a:rPr lang="ca-ES" sz="1300" spc="13" dirty="0">
                <a:solidFill>
                  <a:schemeClr val="tx1">
                    <a:lumMod val="65000"/>
                    <a:lumOff val="35000"/>
                  </a:schemeClr>
                </a:solidFill>
                <a:latin typeface="Poppins"/>
                <a:cs typeface="Poppins"/>
              </a:rPr>
              <a:t>C3KdfppdlL / t1Vl,pne1Vc</a:t>
            </a:r>
          </a:p>
        </p:txBody>
      </p:sp>
      <p:sp>
        <p:nvSpPr>
          <p:cNvPr id="14" name="TextBox 14"/>
          <p:cNvSpPr txBox="1"/>
          <p:nvPr/>
        </p:nvSpPr>
        <p:spPr>
          <a:xfrm>
            <a:off x="5096121" y="3266899"/>
            <a:ext cx="3364311" cy="309166"/>
          </a:xfrm>
          <a:prstGeom prst="rect">
            <a:avLst/>
          </a:prstGeom>
        </p:spPr>
        <p:txBody>
          <a:bodyPr lIns="0" tIns="0" rIns="0" bIns="0" rtlCol="0" anchor="t">
            <a:spAutoFit/>
          </a:bodyPr>
          <a:lstStyle/>
          <a:p>
            <a:pPr>
              <a:lnSpc>
                <a:spcPts val="2461"/>
              </a:lnSpc>
            </a:pPr>
            <a:r>
              <a:rPr lang="ca-ES" sz="1800" dirty="0">
                <a:solidFill>
                  <a:srgbClr val="019EE2"/>
                </a:solidFill>
                <a:latin typeface="Poppins"/>
                <a:cs typeface="Poppins"/>
              </a:rPr>
              <a:t>Emprempta dactilar</a:t>
            </a:r>
          </a:p>
        </p:txBody>
      </p:sp>
      <p:sp>
        <p:nvSpPr>
          <p:cNvPr id="15" name="TextBox 15"/>
          <p:cNvSpPr txBox="1"/>
          <p:nvPr/>
        </p:nvSpPr>
        <p:spPr>
          <a:xfrm>
            <a:off x="5096121" y="3575744"/>
            <a:ext cx="3364311" cy="596894"/>
          </a:xfrm>
          <a:prstGeom prst="rect">
            <a:avLst/>
          </a:prstGeom>
        </p:spPr>
        <p:txBody>
          <a:bodyPr lIns="0" tIns="0" rIns="0" bIns="0" rtlCol="0" anchor="t">
            <a:spAutoFit/>
          </a:bodyPr>
          <a:lstStyle/>
          <a:p>
            <a:pPr>
              <a:lnSpc>
                <a:spcPts val="2397"/>
              </a:lnSpc>
            </a:pPr>
            <a:r>
              <a:rPr lang="ca-ES" sz="1300" spc="13" dirty="0">
                <a:solidFill>
                  <a:schemeClr val="tx1">
                    <a:lumMod val="65000"/>
                    <a:lumOff val="35000"/>
                  </a:schemeClr>
                </a:solidFill>
                <a:latin typeface="Poppins"/>
                <a:cs typeface="Poppins"/>
              </a:rPr>
              <a:t>Lector d’empremtes dactilars del nostre telèfon mòbil.</a:t>
            </a:r>
          </a:p>
        </p:txBody>
      </p:sp>
      <p:sp>
        <p:nvSpPr>
          <p:cNvPr id="18" name="TextBox 18"/>
          <p:cNvSpPr txBox="1"/>
          <p:nvPr/>
        </p:nvSpPr>
        <p:spPr>
          <a:xfrm>
            <a:off x="834890" y="3266899"/>
            <a:ext cx="3364310" cy="309166"/>
          </a:xfrm>
          <a:prstGeom prst="rect">
            <a:avLst/>
          </a:prstGeom>
        </p:spPr>
        <p:txBody>
          <a:bodyPr lIns="0" tIns="0" rIns="0" bIns="0" rtlCol="0" anchor="t">
            <a:spAutoFit/>
          </a:bodyPr>
          <a:lstStyle/>
          <a:p>
            <a:pPr>
              <a:lnSpc>
                <a:spcPts val="2461"/>
              </a:lnSpc>
            </a:pPr>
            <a:r>
              <a:rPr lang="ca-ES" sz="1800" dirty="0">
                <a:solidFill>
                  <a:srgbClr val="019EE2"/>
                </a:solidFill>
                <a:latin typeface="Poppins"/>
                <a:cs typeface="Poppins"/>
              </a:rPr>
              <a:t>Vocals per números</a:t>
            </a:r>
          </a:p>
        </p:txBody>
      </p:sp>
      <p:sp>
        <p:nvSpPr>
          <p:cNvPr id="19" name="TextBox 19"/>
          <p:cNvSpPr txBox="1"/>
          <p:nvPr/>
        </p:nvSpPr>
        <p:spPr>
          <a:xfrm>
            <a:off x="872919" y="3575744"/>
            <a:ext cx="3364310" cy="904286"/>
          </a:xfrm>
          <a:prstGeom prst="rect">
            <a:avLst/>
          </a:prstGeom>
        </p:spPr>
        <p:txBody>
          <a:bodyPr lIns="0" tIns="0" rIns="0" bIns="0" rtlCol="0" anchor="t">
            <a:spAutoFit/>
          </a:bodyPr>
          <a:lstStyle/>
          <a:p>
            <a:pPr>
              <a:lnSpc>
                <a:spcPts val="2397"/>
              </a:lnSpc>
            </a:pPr>
            <a:r>
              <a:rPr lang="ca-ES" sz="1300" spc="13" dirty="0">
                <a:solidFill>
                  <a:schemeClr val="tx1">
                    <a:lumMod val="65000"/>
                    <a:lumOff val="35000"/>
                  </a:schemeClr>
                </a:solidFill>
                <a:latin typeface="Poppins"/>
                <a:cs typeface="Poppins"/>
              </a:rPr>
              <a:t>“O” = 0; “A” = 4; “E” = 3…</a:t>
            </a:r>
          </a:p>
          <a:p>
            <a:pPr>
              <a:lnSpc>
                <a:spcPts val="2397"/>
              </a:lnSpc>
            </a:pPr>
            <a:r>
              <a:rPr lang="ca-ES" sz="1300" spc="13" dirty="0">
                <a:solidFill>
                  <a:schemeClr val="tx1">
                    <a:lumMod val="65000"/>
                    <a:lumOff val="35000"/>
                  </a:schemeClr>
                </a:solidFill>
                <a:latin typeface="Poppins"/>
                <a:cs typeface="Poppins"/>
              </a:rPr>
              <a:t>P0tS 3nT3Ndr3 l4 C0ntr4S3ny4?</a:t>
            </a:r>
          </a:p>
          <a:p>
            <a:pPr>
              <a:lnSpc>
                <a:spcPts val="2397"/>
              </a:lnSpc>
            </a:pPr>
            <a:endParaRPr lang="ca-ES" sz="1300" spc="13" dirty="0">
              <a:solidFill>
                <a:schemeClr val="tx1">
                  <a:lumMod val="65000"/>
                  <a:lumOff val="35000"/>
                </a:schemeClr>
              </a:solidFill>
              <a:latin typeface="Poppins"/>
              <a:cs typeface="Poppins"/>
            </a:endParaRPr>
          </a:p>
        </p:txBody>
      </p:sp>
      <p:pic>
        <p:nvPicPr>
          <p:cNvPr id="23" name="Imagen 22"/>
          <p:cNvPicPr>
            <a:picLocks noChangeAspect="1"/>
          </p:cNvPicPr>
          <p:nvPr/>
        </p:nvPicPr>
        <p:blipFill>
          <a:blip r:embed="rId3"/>
          <a:stretch>
            <a:fillRect/>
          </a:stretch>
        </p:blipFill>
        <p:spPr>
          <a:xfrm>
            <a:off x="7452320" y="267494"/>
            <a:ext cx="1368152" cy="661318"/>
          </a:xfrm>
          <a:prstGeom prst="rect">
            <a:avLst/>
          </a:prstGeom>
        </p:spPr>
      </p:pic>
      <p:sp>
        <p:nvSpPr>
          <p:cNvPr id="28" name="TextBox 6"/>
          <p:cNvSpPr txBox="1">
            <a:spLocks noChangeAspect="1"/>
          </p:cNvSpPr>
          <p:nvPr/>
        </p:nvSpPr>
        <p:spPr>
          <a:xfrm>
            <a:off x="2123728" y="339502"/>
            <a:ext cx="4572000" cy="369332"/>
          </a:xfrm>
          <a:prstGeom prst="rect">
            <a:avLst/>
          </a:prstGeom>
        </p:spPr>
        <p:txBody>
          <a:bodyPr wrap="square" lIns="0" tIns="0" rIns="0" bIns="0" rtlCol="0" anchor="t">
            <a:spAutoFit/>
          </a:bodyPr>
          <a:lstStyle/>
          <a:p>
            <a:pPr algn="ctr"/>
            <a:r>
              <a:rPr lang="ca-ES" sz="2400" b="1" dirty="0">
                <a:solidFill>
                  <a:srgbClr val="019EE2"/>
                </a:solidFill>
                <a:latin typeface="Poppins"/>
                <a:cs typeface="Poppins"/>
              </a:rPr>
              <a:t>Contrasenyes</a:t>
            </a:r>
          </a:p>
        </p:txBody>
      </p:sp>
      <p:cxnSp>
        <p:nvCxnSpPr>
          <p:cNvPr id="29" name="Conector recto 28"/>
          <p:cNvCxnSpPr/>
          <p:nvPr/>
        </p:nvCxnSpPr>
        <p:spPr>
          <a:xfrm>
            <a:off x="3041576" y="93255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30" name="TextBox 7"/>
          <p:cNvSpPr txBox="1"/>
          <p:nvPr/>
        </p:nvSpPr>
        <p:spPr>
          <a:xfrm>
            <a:off x="611560" y="1275606"/>
            <a:ext cx="7920880" cy="492443"/>
          </a:xfrm>
          <a:prstGeom prst="rect">
            <a:avLst/>
          </a:prstGeom>
        </p:spPr>
        <p:txBody>
          <a:bodyPr wrap="square" lIns="0" tIns="0" rIns="0" bIns="0" rtlCol="0" anchor="t">
            <a:spAutoFit/>
          </a:bodyPr>
          <a:lstStyle/>
          <a:p>
            <a:pPr algn="ctr"/>
            <a:r>
              <a:rPr lang="ca-ES" sz="3200" b="1" dirty="0">
                <a:solidFill>
                  <a:schemeClr val="tx1">
                    <a:lumMod val="65000"/>
                    <a:lumOff val="35000"/>
                  </a:schemeClr>
                </a:solidFill>
                <a:latin typeface="Poppins"/>
                <a:cs typeface="Poppins"/>
              </a:rPr>
              <a:t>Recordar la contrasenya...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 007825 - 163.jpg"/>
          <p:cNvPicPr>
            <a:picLocks noChangeAspect="1"/>
          </p:cNvPicPr>
          <p:nvPr/>
        </p:nvPicPr>
        <p:blipFill rotWithShape="1">
          <a:blip r:embed="rId3" cstate="print">
            <a:extLst>
              <a:ext uri="{28A0092B-C50C-407E-A947-70E740481C1C}">
                <a14:useLocalDpi xmlns:a14="http://schemas.microsoft.com/office/drawing/2010/main" val="0"/>
              </a:ext>
            </a:extLst>
          </a:blip>
          <a:srcRect l="11198" t="20276" r="975" b="5629"/>
          <a:stretch/>
        </p:blipFill>
        <p:spPr>
          <a:xfrm>
            <a:off x="834244" y="2726600"/>
            <a:ext cx="2876273" cy="1618529"/>
          </a:xfrm>
          <a:prstGeom prst="rect">
            <a:avLst/>
          </a:prstGeom>
        </p:spPr>
      </p:pic>
      <p:sp>
        <p:nvSpPr>
          <p:cNvPr id="8" name="TextBox 6"/>
          <p:cNvSpPr txBox="1"/>
          <p:nvPr/>
        </p:nvSpPr>
        <p:spPr>
          <a:xfrm>
            <a:off x="4283968" y="1491630"/>
            <a:ext cx="4104456" cy="2982356"/>
          </a:xfrm>
          <a:prstGeom prst="rect">
            <a:avLst/>
          </a:prstGeom>
        </p:spPr>
        <p:txBody>
          <a:bodyPr wrap="square" lIns="0" tIns="0" rIns="0" bIns="0" rtlCol="0" anchor="t">
            <a:spAutoFit/>
          </a:bodyPr>
          <a:lstStyle/>
          <a:p>
            <a:pPr marL="285750" indent="-285750">
              <a:lnSpc>
                <a:spcPct val="120000"/>
              </a:lnSpc>
              <a:buClr>
                <a:schemeClr val="accent5"/>
              </a:buClr>
              <a:buFont typeface="Arial"/>
              <a:buChar char="•"/>
            </a:pPr>
            <a:r>
              <a:rPr lang="ca-ES" sz="1800" spc="15" dirty="0">
                <a:solidFill>
                  <a:srgbClr val="595959"/>
                </a:solidFill>
                <a:latin typeface="Poppins"/>
                <a:cs typeface="Poppins"/>
              </a:rPr>
              <a:t>No hem de clicar en els </a:t>
            </a:r>
            <a:r>
              <a:rPr lang="ca-ES" sz="1800" b="1" spc="15" dirty="0">
                <a:solidFill>
                  <a:srgbClr val="595959"/>
                </a:solidFill>
                <a:latin typeface="Poppins"/>
                <a:cs typeface="Poppins"/>
              </a:rPr>
              <a:t>enllaços</a:t>
            </a:r>
            <a:r>
              <a:rPr lang="ca-ES" sz="1800" spc="15" dirty="0">
                <a:solidFill>
                  <a:srgbClr val="595959"/>
                </a:solidFill>
                <a:latin typeface="Poppins"/>
                <a:cs typeface="Poppins"/>
              </a:rPr>
              <a:t> que rebem per correu o SMS</a:t>
            </a:r>
          </a:p>
          <a:p>
            <a:pPr>
              <a:buClr>
                <a:schemeClr val="accent5"/>
              </a:buClr>
            </a:pPr>
            <a:endParaRPr lang="ca-ES" sz="1800" spc="15" dirty="0">
              <a:solidFill>
                <a:srgbClr val="595959"/>
              </a:solidFill>
              <a:latin typeface="Poppins"/>
              <a:cs typeface="Poppins"/>
            </a:endParaRPr>
          </a:p>
          <a:p>
            <a:pPr marL="285750" indent="-285750">
              <a:lnSpc>
                <a:spcPct val="120000"/>
              </a:lnSpc>
              <a:buClr>
                <a:schemeClr val="accent5"/>
              </a:buClr>
              <a:buFont typeface="Arial"/>
              <a:buChar char="•"/>
            </a:pPr>
            <a:r>
              <a:rPr lang="ca-ES" sz="1800" spc="15" dirty="0">
                <a:solidFill>
                  <a:srgbClr val="595959"/>
                </a:solidFill>
                <a:latin typeface="Poppins"/>
                <a:cs typeface="Poppins"/>
              </a:rPr>
              <a:t>No hem de descarregar </a:t>
            </a:r>
            <a:r>
              <a:rPr lang="ca-ES" sz="1800" b="1" spc="15" dirty="0">
                <a:solidFill>
                  <a:srgbClr val="595959"/>
                </a:solidFill>
                <a:latin typeface="Poppins"/>
                <a:cs typeface="Poppins"/>
              </a:rPr>
              <a:t>arxius</a:t>
            </a:r>
            <a:r>
              <a:rPr lang="ca-ES" sz="1800" spc="15" dirty="0">
                <a:solidFill>
                  <a:srgbClr val="595959"/>
                </a:solidFill>
                <a:latin typeface="Poppins"/>
                <a:cs typeface="Poppins"/>
              </a:rPr>
              <a:t> ni </a:t>
            </a:r>
            <a:r>
              <a:rPr lang="ca-ES" sz="1800" b="1" spc="15" dirty="0">
                <a:solidFill>
                  <a:srgbClr val="595959"/>
                </a:solidFill>
                <a:latin typeface="Poppins"/>
                <a:cs typeface="Poppins"/>
              </a:rPr>
              <a:t>aplicacions</a:t>
            </a:r>
            <a:r>
              <a:rPr lang="ca-ES" sz="1800" spc="15" dirty="0">
                <a:solidFill>
                  <a:srgbClr val="595959"/>
                </a:solidFill>
                <a:latin typeface="Poppins"/>
                <a:cs typeface="Poppins"/>
              </a:rPr>
              <a:t> d’origen dubtós</a:t>
            </a:r>
          </a:p>
          <a:p>
            <a:pPr>
              <a:buClr>
                <a:schemeClr val="accent5"/>
              </a:buClr>
            </a:pPr>
            <a:endParaRPr lang="ca-ES" sz="1800" spc="15" dirty="0">
              <a:solidFill>
                <a:srgbClr val="595959"/>
              </a:solidFill>
              <a:latin typeface="Poppins"/>
              <a:cs typeface="Poppins"/>
            </a:endParaRPr>
          </a:p>
          <a:p>
            <a:pPr marL="285750" indent="-285750">
              <a:lnSpc>
                <a:spcPct val="120000"/>
              </a:lnSpc>
              <a:buClr>
                <a:schemeClr val="accent5"/>
              </a:buClr>
              <a:buFont typeface="Arial"/>
              <a:buChar char="•"/>
            </a:pPr>
            <a:r>
              <a:rPr lang="ca-ES" sz="1800" spc="15" dirty="0">
                <a:solidFill>
                  <a:srgbClr val="595959"/>
                </a:solidFill>
                <a:latin typeface="Poppins"/>
                <a:cs typeface="Poppins"/>
              </a:rPr>
              <a:t>Hem de </a:t>
            </a:r>
            <a:r>
              <a:rPr lang="ca-ES" sz="1800" b="1" spc="15" dirty="0">
                <a:solidFill>
                  <a:srgbClr val="595959"/>
                </a:solidFill>
                <a:latin typeface="Poppins"/>
                <a:cs typeface="Poppins"/>
              </a:rPr>
              <a:t>desconfiar</a:t>
            </a:r>
            <a:r>
              <a:rPr lang="ca-ES" sz="1800" spc="15" dirty="0">
                <a:solidFill>
                  <a:srgbClr val="595959"/>
                </a:solidFill>
                <a:latin typeface="Poppins"/>
                <a:cs typeface="Poppins"/>
              </a:rPr>
              <a:t> de trucades i correus electrònics en què se’ns demanin dades personals</a:t>
            </a:r>
          </a:p>
        </p:txBody>
      </p:sp>
      <p:sp>
        <p:nvSpPr>
          <p:cNvPr id="7" name="TextBox 6"/>
          <p:cNvSpPr txBox="1">
            <a:spLocks noChangeAspect="1"/>
          </p:cNvSpPr>
          <p:nvPr/>
        </p:nvSpPr>
        <p:spPr>
          <a:xfrm>
            <a:off x="2123728" y="339502"/>
            <a:ext cx="4572000" cy="369332"/>
          </a:xfrm>
          <a:prstGeom prst="rect">
            <a:avLst/>
          </a:prstGeom>
        </p:spPr>
        <p:txBody>
          <a:bodyPr wrap="square" lIns="0" tIns="0" rIns="0" bIns="0" rtlCol="0" anchor="t">
            <a:spAutoFit/>
          </a:bodyPr>
          <a:lstStyle/>
          <a:p>
            <a:pPr algn="ctr"/>
            <a:r>
              <a:rPr lang="ca-ES" sz="2400" b="1" i="1" dirty="0">
                <a:solidFill>
                  <a:srgbClr val="019EE2"/>
                </a:solidFill>
                <a:latin typeface="Poppins"/>
                <a:cs typeface="Poppins"/>
              </a:rPr>
              <a:t>Phishing</a:t>
            </a:r>
          </a:p>
        </p:txBody>
      </p:sp>
      <p:cxnSp>
        <p:nvCxnSpPr>
          <p:cNvPr id="10" name="Conector recto 9"/>
          <p:cNvCxnSpPr/>
          <p:nvPr/>
        </p:nvCxnSpPr>
        <p:spPr>
          <a:xfrm>
            <a:off x="3041576" y="93255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11" name="TextBox 7"/>
          <p:cNvSpPr txBox="1"/>
          <p:nvPr/>
        </p:nvSpPr>
        <p:spPr>
          <a:xfrm>
            <a:off x="755576" y="1419622"/>
            <a:ext cx="2952328" cy="984885"/>
          </a:xfrm>
          <a:prstGeom prst="rect">
            <a:avLst/>
          </a:prstGeom>
        </p:spPr>
        <p:txBody>
          <a:bodyPr wrap="square" lIns="0" tIns="0" rIns="0" bIns="0" rtlCol="0" anchor="t">
            <a:spAutoFit/>
          </a:bodyPr>
          <a:lstStyle/>
          <a:p>
            <a:pPr algn="ctr"/>
            <a:r>
              <a:rPr lang="ca-ES" sz="3200" b="1" dirty="0">
                <a:solidFill>
                  <a:schemeClr val="tx1">
                    <a:lumMod val="65000"/>
                    <a:lumOff val="35000"/>
                  </a:schemeClr>
                </a:solidFill>
                <a:latin typeface="Poppins"/>
                <a:cs typeface="Poppins"/>
              </a:rPr>
              <a:t>Protegeix-te del </a:t>
            </a:r>
            <a:r>
              <a:rPr lang="ca-ES" sz="3200" b="1" i="1" dirty="0">
                <a:solidFill>
                  <a:schemeClr val="tx1">
                    <a:lumMod val="65000"/>
                    <a:lumOff val="35000"/>
                  </a:schemeClr>
                </a:solidFill>
                <a:latin typeface="Poppins"/>
                <a:cs typeface="Poppins"/>
              </a:rPr>
              <a:t>phishing</a:t>
            </a:r>
            <a:r>
              <a:rPr lang="ca-ES" sz="3200" b="1" dirty="0">
                <a:solidFill>
                  <a:schemeClr val="tx1">
                    <a:lumMod val="65000"/>
                    <a:lumOff val="35000"/>
                  </a:schemeClr>
                </a:solidFill>
                <a:latin typeface="Poppins"/>
                <a:cs typeface="Poppins"/>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40094" y="647595"/>
            <a:ext cx="7005879" cy="1160147"/>
          </a:xfrm>
          <a:prstGeom prst="rect">
            <a:avLst/>
          </a:prstGeom>
        </p:spPr>
        <p:txBody>
          <a:bodyPr lIns="0" tIns="0" rIns="0" bIns="0" rtlCol="0" anchor="t">
            <a:spAutoFit/>
          </a:bodyPr>
          <a:lstStyle/>
          <a:p>
            <a:pPr algn="ctr">
              <a:lnSpc>
                <a:spcPts val="4520"/>
              </a:lnSpc>
            </a:pPr>
            <a:r>
              <a:rPr lang="ca-ES" sz="3800" b="1" spc="113" dirty="0">
                <a:solidFill>
                  <a:srgbClr val="595959"/>
                </a:solidFill>
                <a:latin typeface="Poppins"/>
                <a:cs typeface="Poppins"/>
              </a:rPr>
              <a:t>Com puc detectar </a:t>
            </a:r>
          </a:p>
          <a:p>
            <a:pPr algn="ctr">
              <a:lnSpc>
                <a:spcPts val="4520"/>
              </a:lnSpc>
            </a:pPr>
            <a:r>
              <a:rPr lang="ca-ES" sz="3800" b="1" spc="113" dirty="0">
                <a:solidFill>
                  <a:srgbClr val="595959"/>
                </a:solidFill>
                <a:latin typeface="Poppins"/>
                <a:cs typeface="Poppins"/>
              </a:rPr>
              <a:t>el </a:t>
            </a:r>
            <a:r>
              <a:rPr lang="ca-ES" sz="3800" b="1" i="1" spc="113" dirty="0">
                <a:solidFill>
                  <a:srgbClr val="595959"/>
                </a:solidFill>
                <a:latin typeface="Poppins"/>
                <a:cs typeface="Poppins"/>
              </a:rPr>
              <a:t>phishing</a:t>
            </a:r>
            <a:r>
              <a:rPr lang="ca-ES" sz="3800" b="1" spc="113" dirty="0">
                <a:solidFill>
                  <a:srgbClr val="595959"/>
                </a:solidFill>
                <a:latin typeface="Poppins"/>
                <a:cs typeface="Poppins"/>
              </a:rPr>
              <a:t>?</a:t>
            </a:r>
          </a:p>
        </p:txBody>
      </p:sp>
      <p:sp>
        <p:nvSpPr>
          <p:cNvPr id="7" name="TextBox 7"/>
          <p:cNvSpPr txBox="1"/>
          <p:nvPr/>
        </p:nvSpPr>
        <p:spPr>
          <a:xfrm>
            <a:off x="6012160" y="3584321"/>
            <a:ext cx="2038212" cy="1149460"/>
          </a:xfrm>
          <a:prstGeom prst="rect">
            <a:avLst/>
          </a:prstGeom>
        </p:spPr>
        <p:txBody>
          <a:bodyPr wrap="square" lIns="0" tIns="0" rIns="0" bIns="0" rtlCol="0" anchor="t">
            <a:spAutoFit/>
          </a:bodyPr>
          <a:lstStyle/>
          <a:p>
            <a:pPr algn="ctr">
              <a:lnSpc>
                <a:spcPts val="2260"/>
              </a:lnSpc>
            </a:pPr>
            <a:r>
              <a:rPr lang="ca-ES" spc="15" dirty="0">
                <a:solidFill>
                  <a:srgbClr val="595959"/>
                </a:solidFill>
                <a:latin typeface="Poppins"/>
                <a:cs typeface="Poppins"/>
              </a:rPr>
              <a:t>Desconfia d’enllaços o arxius adjunts. Mai no donis dades privades.</a:t>
            </a:r>
          </a:p>
        </p:txBody>
      </p:sp>
      <p:sp>
        <p:nvSpPr>
          <p:cNvPr id="13" name="TextBox 13"/>
          <p:cNvSpPr txBox="1"/>
          <p:nvPr/>
        </p:nvSpPr>
        <p:spPr>
          <a:xfrm>
            <a:off x="899592" y="3608614"/>
            <a:ext cx="2141706" cy="859637"/>
          </a:xfrm>
          <a:prstGeom prst="rect">
            <a:avLst/>
          </a:prstGeom>
        </p:spPr>
        <p:txBody>
          <a:bodyPr wrap="square" lIns="0" tIns="0" rIns="0" bIns="0" rtlCol="0" anchor="t">
            <a:spAutoFit/>
          </a:bodyPr>
          <a:lstStyle/>
          <a:p>
            <a:pPr algn="ctr">
              <a:lnSpc>
                <a:spcPts val="2260"/>
              </a:lnSpc>
            </a:pPr>
            <a:r>
              <a:rPr lang="ca-ES" spc="15" dirty="0">
                <a:solidFill>
                  <a:srgbClr val="595959"/>
                </a:solidFill>
                <a:latin typeface="Poppins"/>
                <a:cs typeface="Poppins"/>
              </a:rPr>
              <a:t>Fixa’t bé en l’adreça electrònica del remitent. </a:t>
            </a:r>
          </a:p>
        </p:txBody>
      </p:sp>
      <p:sp>
        <p:nvSpPr>
          <p:cNvPr id="19" name="TextBox 19"/>
          <p:cNvSpPr txBox="1"/>
          <p:nvPr/>
        </p:nvSpPr>
        <p:spPr>
          <a:xfrm>
            <a:off x="3357563" y="3584321"/>
            <a:ext cx="2285999" cy="884858"/>
          </a:xfrm>
          <a:prstGeom prst="rect">
            <a:avLst/>
          </a:prstGeom>
        </p:spPr>
        <p:txBody>
          <a:bodyPr wrap="square" lIns="0" tIns="0" rIns="0" bIns="0" rtlCol="0" anchor="t">
            <a:spAutoFit/>
          </a:bodyPr>
          <a:lstStyle/>
          <a:p>
            <a:pPr algn="ctr">
              <a:lnSpc>
                <a:spcPts val="2260"/>
              </a:lnSpc>
            </a:pPr>
            <a:r>
              <a:rPr lang="ca-ES" spc="15" dirty="0">
                <a:solidFill>
                  <a:srgbClr val="595959"/>
                </a:solidFill>
                <a:latin typeface="Poppins"/>
                <a:cs typeface="Poppins"/>
              </a:rPr>
              <a:t>Alerta amb les faltes d’ortografia. Examina el missatge. </a:t>
            </a:r>
          </a:p>
        </p:txBody>
      </p:sp>
      <p:pic>
        <p:nvPicPr>
          <p:cNvPr id="21" name="Imagen 20"/>
          <p:cNvPicPr>
            <a:picLocks noChangeAspect="1"/>
          </p:cNvPicPr>
          <p:nvPr/>
        </p:nvPicPr>
        <p:blipFill>
          <a:blip r:embed="rId3"/>
          <a:stretch>
            <a:fillRect/>
          </a:stretch>
        </p:blipFill>
        <p:spPr>
          <a:xfrm>
            <a:off x="1322373" y="2174727"/>
            <a:ext cx="1296144" cy="1296144"/>
          </a:xfrm>
          <a:prstGeom prst="rect">
            <a:avLst/>
          </a:prstGeom>
        </p:spPr>
      </p:pic>
      <p:pic>
        <p:nvPicPr>
          <p:cNvPr id="24" name="Imagen 23"/>
          <p:cNvPicPr>
            <a:picLocks noChangeAspect="1"/>
          </p:cNvPicPr>
          <p:nvPr/>
        </p:nvPicPr>
        <p:blipFill>
          <a:blip r:embed="rId4"/>
          <a:stretch>
            <a:fillRect/>
          </a:stretch>
        </p:blipFill>
        <p:spPr>
          <a:xfrm>
            <a:off x="3851920" y="2174871"/>
            <a:ext cx="1296000" cy="1296000"/>
          </a:xfrm>
          <a:prstGeom prst="rect">
            <a:avLst/>
          </a:prstGeom>
        </p:spPr>
      </p:pic>
      <p:pic>
        <p:nvPicPr>
          <p:cNvPr id="25" name="Imagen 24"/>
          <p:cNvPicPr>
            <a:picLocks noChangeAspect="1"/>
          </p:cNvPicPr>
          <p:nvPr/>
        </p:nvPicPr>
        <p:blipFill>
          <a:blip r:embed="rId5"/>
          <a:stretch>
            <a:fillRect/>
          </a:stretch>
        </p:blipFill>
        <p:spPr>
          <a:xfrm>
            <a:off x="6383266" y="2174871"/>
            <a:ext cx="1296000" cy="1296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27A2F21C761C84A941658C4AD1EC32A" ma:contentTypeVersion="12" ma:contentTypeDescription="Crear nuevo documento." ma:contentTypeScope="" ma:versionID="bdb46391e6c4d488a14b66b55063bfb7">
  <xsd:schema xmlns:xsd="http://www.w3.org/2001/XMLSchema" xmlns:xs="http://www.w3.org/2001/XMLSchema" xmlns:p="http://schemas.microsoft.com/office/2006/metadata/properties" xmlns:ns2="d5f543d2-e98f-4bcb-aac4-dbb9963c52ee" xmlns:ns3="edad2d25-cae2-46af-8973-51d41c80e85c" targetNamespace="http://schemas.microsoft.com/office/2006/metadata/properties" ma:root="true" ma:fieldsID="4204974358481bc469497cf4e3a9cd0d" ns2:_="" ns3:_="">
    <xsd:import namespace="d5f543d2-e98f-4bcb-aac4-dbb9963c52ee"/>
    <xsd:import namespace="edad2d25-cae2-46af-8973-51d41c80e8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543d2-e98f-4bcb-aac4-dbb9963c5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ad2d25-cae2-46af-8973-51d41c80e85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8781FD-3F42-4A9D-9F97-F7E0ABC6560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36F8290-A9FE-4B4A-B812-7D3519A4A8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f543d2-e98f-4bcb-aac4-dbb9963c52ee"/>
    <ds:schemaRef ds:uri="edad2d25-cae2-46af-8973-51d41c80e8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BB44AB-4D64-4303-AB75-12D74F00A2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2546</TotalTime>
  <Words>7349</Words>
  <Application>Microsoft Office PowerPoint</Application>
  <PresentationFormat>Presentación en pantalla (16:9)</PresentationFormat>
  <Paragraphs>351</Paragraphs>
  <Slides>32</Slides>
  <Notes>26</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32</vt:i4>
      </vt:variant>
    </vt:vector>
  </HeadingPairs>
  <TitlesOfParts>
    <vt:vector size="43" baseType="lpstr">
      <vt:lpstr>Arial</vt:lpstr>
      <vt:lpstr>Open Sans Light</vt:lpstr>
      <vt:lpstr>Open Sans SemiBold</vt:lpstr>
      <vt:lpstr>Poppins Bold</vt:lpstr>
      <vt:lpstr>Poppins</vt:lpstr>
      <vt:lpstr>Calibri</vt:lpstr>
      <vt:lpstr>Wingdings</vt:lpstr>
      <vt:lpstr>Quarto-Bold</vt:lpstr>
      <vt:lpstr>Tahoma</vt:lpstr>
      <vt:lpstr>Poppins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Auxiliar2</dc:creator>
  <cp:lastModifiedBy>CRISTINA TELLO SANTIAGO</cp:lastModifiedBy>
  <cp:revision>343</cp:revision>
  <cp:lastPrinted>2019-08-19T10:07:38Z</cp:lastPrinted>
  <dcterms:created xsi:type="dcterms:W3CDTF">2019-11-27T09:13:21Z</dcterms:created>
  <dcterms:modified xsi:type="dcterms:W3CDTF">2025-02-25T10:53:13Z</dcterms:modified>
  <dc:identifier>DADgwswTM5o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0x010100927A2F21C761C84A941658C4AD1EC32A</vt:lpwstr>
  </property>
  <property fmtid="{D5CDD505-2E9C-101B-9397-08002B2CF9AE}" pid="3" name="MSIP_Label_5d86bc70-2a05-490c-b199-8f0f8e614d89_Enabled">
    <vt:lpwstr>true</vt:lpwstr>
  </property>
  <property fmtid="{D5CDD505-2E9C-101B-9397-08002B2CF9AE}" pid="4" name="MSIP_Label_5d86bc70-2a05-490c-b199-8f0f8e614d89_SetDate">
    <vt:lpwstr>2025-02-25T10:15:28Z</vt:lpwstr>
  </property>
  <property fmtid="{D5CDD505-2E9C-101B-9397-08002B2CF9AE}" pid="5" name="MSIP_Label_5d86bc70-2a05-490c-b199-8f0f8e614d89_Method">
    <vt:lpwstr>Privileged</vt:lpwstr>
  </property>
  <property fmtid="{D5CDD505-2E9C-101B-9397-08002B2CF9AE}" pid="6" name="MSIP_Label_5d86bc70-2a05-490c-b199-8f0f8e614d89_Name">
    <vt:lpwstr>5d86bc70-2a05-490c-b199-8f0f8e614d89</vt:lpwstr>
  </property>
  <property fmtid="{D5CDD505-2E9C-101B-9397-08002B2CF9AE}" pid="7" name="MSIP_Label_5d86bc70-2a05-490c-b199-8f0f8e614d89_SiteId">
    <vt:lpwstr>5df31d35-3ba9-481e-a3c8-ff9be3ee783b</vt:lpwstr>
  </property>
  <property fmtid="{D5CDD505-2E9C-101B-9397-08002B2CF9AE}" pid="8" name="MSIP_Label_5d86bc70-2a05-490c-b199-8f0f8e614d89_ActionId">
    <vt:lpwstr>26ed33b9-0059-4091-9779-1327bff89fe1</vt:lpwstr>
  </property>
  <property fmtid="{D5CDD505-2E9C-101B-9397-08002B2CF9AE}" pid="9" name="MSIP_Label_5d86bc70-2a05-490c-b199-8f0f8e614d89_ContentBits">
    <vt:lpwstr>0</vt:lpwstr>
  </property>
</Properties>
</file>