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3"/>
  </p:notesMasterIdLst>
  <p:handoutMasterIdLst>
    <p:handoutMasterId r:id="rId34"/>
  </p:handoutMasterIdLst>
  <p:sldIdLst>
    <p:sldId id="256" r:id="rId5"/>
    <p:sldId id="269" r:id="rId6"/>
    <p:sldId id="258" r:id="rId7"/>
    <p:sldId id="257" r:id="rId8"/>
    <p:sldId id="259" r:id="rId9"/>
    <p:sldId id="260" r:id="rId10"/>
    <p:sldId id="261" r:id="rId11"/>
    <p:sldId id="283" r:id="rId12"/>
    <p:sldId id="312" r:id="rId13"/>
    <p:sldId id="313" r:id="rId14"/>
    <p:sldId id="272" r:id="rId15"/>
    <p:sldId id="287" r:id="rId16"/>
    <p:sldId id="288" r:id="rId17"/>
    <p:sldId id="315" r:id="rId18"/>
    <p:sldId id="289" r:id="rId19"/>
    <p:sldId id="290" r:id="rId20"/>
    <p:sldId id="291" r:id="rId21"/>
    <p:sldId id="316" r:id="rId22"/>
    <p:sldId id="292" r:id="rId23"/>
    <p:sldId id="317" r:id="rId24"/>
    <p:sldId id="324" r:id="rId25"/>
    <p:sldId id="326" r:id="rId26"/>
    <p:sldId id="323" r:id="rId27"/>
    <p:sldId id="300" r:id="rId28"/>
    <p:sldId id="321" r:id="rId29"/>
    <p:sldId id="322" r:id="rId30"/>
    <p:sldId id="319" r:id="rId31"/>
    <p:sldId id="270" r:id="rId32"/>
  </p:sldIdLst>
  <p:sldSz cx="9144000" cy="5143500" type="screen16x9"/>
  <p:notesSz cx="6797675" cy="9926638"/>
  <p:embeddedFontLst>
    <p:embeddedFont>
      <p:font typeface="Calibri" panose="020F0502020204030204" pitchFamily="34" charset="0"/>
      <p:regular r:id="rId35"/>
      <p:bold r:id="rId36"/>
      <p:italic r:id="rId37"/>
      <p:boldItalic r:id="rId38"/>
    </p:embeddedFont>
  </p:embeddedFontLst>
  <p:defaultTextStyle>
    <a:defPPr>
      <a:defRPr lang="en-US"/>
    </a:defPPr>
    <a:lvl1pPr marL="0" algn="l" defTabSz="765353" rtl="0" eaLnBrk="1" latinLnBrk="0" hangingPunct="1">
      <a:defRPr sz="1500" kern="1200">
        <a:solidFill>
          <a:schemeClr val="tx1"/>
        </a:solidFill>
        <a:latin typeface="+mn-lt"/>
        <a:ea typeface="+mn-ea"/>
        <a:cs typeface="+mn-cs"/>
      </a:defRPr>
    </a:lvl1pPr>
    <a:lvl2pPr marL="382676" algn="l" defTabSz="765353" rtl="0" eaLnBrk="1" latinLnBrk="0" hangingPunct="1">
      <a:defRPr sz="1500" kern="1200">
        <a:solidFill>
          <a:schemeClr val="tx1"/>
        </a:solidFill>
        <a:latin typeface="+mn-lt"/>
        <a:ea typeface="+mn-ea"/>
        <a:cs typeface="+mn-cs"/>
      </a:defRPr>
    </a:lvl2pPr>
    <a:lvl3pPr marL="765353" algn="l" defTabSz="765353" rtl="0" eaLnBrk="1" latinLnBrk="0" hangingPunct="1">
      <a:defRPr sz="1500" kern="1200">
        <a:solidFill>
          <a:schemeClr val="tx1"/>
        </a:solidFill>
        <a:latin typeface="+mn-lt"/>
        <a:ea typeface="+mn-ea"/>
        <a:cs typeface="+mn-cs"/>
      </a:defRPr>
    </a:lvl3pPr>
    <a:lvl4pPr marL="1148029" algn="l" defTabSz="765353" rtl="0" eaLnBrk="1" latinLnBrk="0" hangingPunct="1">
      <a:defRPr sz="1500" kern="1200">
        <a:solidFill>
          <a:schemeClr val="tx1"/>
        </a:solidFill>
        <a:latin typeface="+mn-lt"/>
        <a:ea typeface="+mn-ea"/>
        <a:cs typeface="+mn-cs"/>
      </a:defRPr>
    </a:lvl4pPr>
    <a:lvl5pPr marL="1530706" algn="l" defTabSz="765353" rtl="0" eaLnBrk="1" latinLnBrk="0" hangingPunct="1">
      <a:defRPr sz="1500" kern="1200">
        <a:solidFill>
          <a:schemeClr val="tx1"/>
        </a:solidFill>
        <a:latin typeface="+mn-lt"/>
        <a:ea typeface="+mn-ea"/>
        <a:cs typeface="+mn-cs"/>
      </a:defRPr>
    </a:lvl5pPr>
    <a:lvl6pPr marL="1913382" algn="l" defTabSz="765353" rtl="0" eaLnBrk="1" latinLnBrk="0" hangingPunct="1">
      <a:defRPr sz="1500" kern="1200">
        <a:solidFill>
          <a:schemeClr val="tx1"/>
        </a:solidFill>
        <a:latin typeface="+mn-lt"/>
        <a:ea typeface="+mn-ea"/>
        <a:cs typeface="+mn-cs"/>
      </a:defRPr>
    </a:lvl6pPr>
    <a:lvl7pPr marL="2296058" algn="l" defTabSz="765353" rtl="0" eaLnBrk="1" latinLnBrk="0" hangingPunct="1">
      <a:defRPr sz="1500" kern="1200">
        <a:solidFill>
          <a:schemeClr val="tx1"/>
        </a:solidFill>
        <a:latin typeface="+mn-lt"/>
        <a:ea typeface="+mn-ea"/>
        <a:cs typeface="+mn-cs"/>
      </a:defRPr>
    </a:lvl7pPr>
    <a:lvl8pPr marL="2678735" algn="l" defTabSz="765353" rtl="0" eaLnBrk="1" latinLnBrk="0" hangingPunct="1">
      <a:defRPr sz="1500" kern="1200">
        <a:solidFill>
          <a:schemeClr val="tx1"/>
        </a:solidFill>
        <a:latin typeface="+mn-lt"/>
        <a:ea typeface="+mn-ea"/>
        <a:cs typeface="+mn-cs"/>
      </a:defRPr>
    </a:lvl8pPr>
    <a:lvl9pPr marL="3061411" algn="l" defTabSz="765353"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519">
          <p15:clr>
            <a:srgbClr val="A4A3A4"/>
          </p15:clr>
        </p15:guide>
        <p15:guide id="4" pos="270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guistic Animals" initials="L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CDDD"/>
    <a:srgbClr val="38C9ED"/>
    <a:srgbClr val="F7F9F8"/>
    <a:srgbClr val="019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79930" autoAdjust="0"/>
  </p:normalViewPr>
  <p:slideViewPr>
    <p:cSldViewPr>
      <p:cViewPr varScale="1">
        <p:scale>
          <a:sx n="55" d="100"/>
          <a:sy n="55" d="100"/>
        </p:scale>
        <p:origin x="974" y="43"/>
      </p:cViewPr>
      <p:guideLst>
        <p:guide orient="horz" pos="2160"/>
        <p:guide pos="2880"/>
        <p:guide orient="horz" pos="1519"/>
        <p:guide pos="270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8" d="100"/>
          <a:sy n="78" d="100"/>
        </p:scale>
        <p:origin x="3978" y="12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EE5834B-AE55-48D3-8D3E-AABDA5EA084B}" type="datetimeFigureOut">
              <a:rPr lang="es-ES" smtClean="0"/>
              <a:pPr/>
              <a:t>10/03/2021</a:t>
            </a:fld>
            <a:endParaRPr lang="es-ES" dirty="0"/>
          </a:p>
        </p:txBody>
      </p:sp>
      <p:sp>
        <p:nvSpPr>
          <p:cNvPr id="4" name="Marcador de pie de página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F054134-563D-4FB3-A0D6-C60EECB257FE}" type="slidenum">
              <a:rPr lang="es-ES" smtClean="0"/>
              <a:pPr/>
              <a:t>‹Nº›</a:t>
            </a:fld>
            <a:endParaRPr lang="es-ES" dirty="0"/>
          </a:p>
        </p:txBody>
      </p:sp>
    </p:spTree>
    <p:extLst>
      <p:ext uri="{BB962C8B-B14F-4D97-AF65-F5344CB8AC3E}">
        <p14:creationId xmlns:p14="http://schemas.microsoft.com/office/powerpoint/2010/main" val="4165764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a-ES" dirty="0"/>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3A9D1AD-573B-439E-ADF3-D426FD2D9B98}" type="datetimeFigureOut">
              <a:rPr lang="ca-ES" smtClean="0"/>
              <a:pPr/>
              <a:t>10/03/2021</a:t>
            </a:fld>
            <a:endParaRPr lang="ca-ES" dirty="0"/>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a-ES" dirty="0"/>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a-ES" dirty="0"/>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BCA1779-D1FC-4193-883D-B84C1D8C432D}" type="slidenum">
              <a:rPr lang="ca-ES" smtClean="0"/>
              <a:pPr/>
              <a:t>‹Nº›</a:t>
            </a:fld>
            <a:endParaRPr lang="ca-ES" dirty="0"/>
          </a:p>
        </p:txBody>
      </p:sp>
    </p:spTree>
    <p:extLst>
      <p:ext uri="{BB962C8B-B14F-4D97-AF65-F5344CB8AC3E}">
        <p14:creationId xmlns:p14="http://schemas.microsoft.com/office/powerpoint/2010/main" val="4074715980"/>
      </p:ext>
    </p:extLst>
  </p:cSld>
  <p:clrMap bg1="lt1" tx1="dk1" bg2="lt2" tx2="dk2" accent1="accent1" accent2="accent2" accent3="accent3" accent4="accent4" accent5="accent5" accent6="accent6" hlink="hlink" folHlink="folHlink"/>
  <p:notesStyle>
    <a:lvl1pPr marL="0" algn="l" defTabSz="765353" rtl="0" eaLnBrk="1" latinLnBrk="0" hangingPunct="1">
      <a:defRPr sz="1000" kern="1200">
        <a:solidFill>
          <a:schemeClr val="tx1"/>
        </a:solidFill>
        <a:latin typeface="+mn-lt"/>
        <a:ea typeface="+mn-ea"/>
        <a:cs typeface="+mn-cs"/>
      </a:defRPr>
    </a:lvl1pPr>
    <a:lvl2pPr marL="382676" algn="l" defTabSz="765353" rtl="0" eaLnBrk="1" latinLnBrk="0" hangingPunct="1">
      <a:defRPr sz="1000" kern="1200">
        <a:solidFill>
          <a:schemeClr val="tx1"/>
        </a:solidFill>
        <a:latin typeface="+mn-lt"/>
        <a:ea typeface="+mn-ea"/>
        <a:cs typeface="+mn-cs"/>
      </a:defRPr>
    </a:lvl2pPr>
    <a:lvl3pPr marL="765353" algn="l" defTabSz="765353" rtl="0" eaLnBrk="1" latinLnBrk="0" hangingPunct="1">
      <a:defRPr sz="1000" kern="1200">
        <a:solidFill>
          <a:schemeClr val="tx1"/>
        </a:solidFill>
        <a:latin typeface="+mn-lt"/>
        <a:ea typeface="+mn-ea"/>
        <a:cs typeface="+mn-cs"/>
      </a:defRPr>
    </a:lvl3pPr>
    <a:lvl4pPr marL="1148029" algn="l" defTabSz="765353" rtl="0" eaLnBrk="1" latinLnBrk="0" hangingPunct="1">
      <a:defRPr sz="1000" kern="1200">
        <a:solidFill>
          <a:schemeClr val="tx1"/>
        </a:solidFill>
        <a:latin typeface="+mn-lt"/>
        <a:ea typeface="+mn-ea"/>
        <a:cs typeface="+mn-cs"/>
      </a:defRPr>
    </a:lvl4pPr>
    <a:lvl5pPr marL="1530706" algn="l" defTabSz="765353" rtl="0" eaLnBrk="1" latinLnBrk="0" hangingPunct="1">
      <a:defRPr sz="1000" kern="1200">
        <a:solidFill>
          <a:schemeClr val="tx1"/>
        </a:solidFill>
        <a:latin typeface="+mn-lt"/>
        <a:ea typeface="+mn-ea"/>
        <a:cs typeface="+mn-cs"/>
      </a:defRPr>
    </a:lvl5pPr>
    <a:lvl6pPr marL="1913382" algn="l" defTabSz="765353" rtl="0" eaLnBrk="1" latinLnBrk="0" hangingPunct="1">
      <a:defRPr sz="1000" kern="1200">
        <a:solidFill>
          <a:schemeClr val="tx1"/>
        </a:solidFill>
        <a:latin typeface="+mn-lt"/>
        <a:ea typeface="+mn-ea"/>
        <a:cs typeface="+mn-cs"/>
      </a:defRPr>
    </a:lvl6pPr>
    <a:lvl7pPr marL="2296058" algn="l" defTabSz="765353" rtl="0" eaLnBrk="1" latinLnBrk="0" hangingPunct="1">
      <a:defRPr sz="1000" kern="1200">
        <a:solidFill>
          <a:schemeClr val="tx1"/>
        </a:solidFill>
        <a:latin typeface="+mn-lt"/>
        <a:ea typeface="+mn-ea"/>
        <a:cs typeface="+mn-cs"/>
      </a:defRPr>
    </a:lvl7pPr>
    <a:lvl8pPr marL="2678735" algn="l" defTabSz="765353" rtl="0" eaLnBrk="1" latinLnBrk="0" hangingPunct="1">
      <a:defRPr sz="1000" kern="1200">
        <a:solidFill>
          <a:schemeClr val="tx1"/>
        </a:solidFill>
        <a:latin typeface="+mn-lt"/>
        <a:ea typeface="+mn-ea"/>
        <a:cs typeface="+mn-cs"/>
      </a:defRPr>
    </a:lvl8pPr>
    <a:lvl9pPr marL="3061411" algn="l" defTabSz="76535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incibe.es/"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caixabank.es/particular/cultura-financiera.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ca-ES" sz="1200" kern="1200" dirty="0">
                <a:solidFill>
                  <a:schemeClr val="tx1"/>
                </a:solidFill>
                <a:latin typeface="+mn-lt"/>
                <a:ea typeface="+mn-ea"/>
                <a:cs typeface="+mn-cs"/>
              </a:rPr>
              <a:t>El contingut d’aquesta xerrada es pot impartir en uns </a:t>
            </a:r>
            <a:r>
              <a:rPr lang="ca-ES" sz="1200" b="1" kern="1200" dirty="0">
                <a:solidFill>
                  <a:schemeClr val="tx1"/>
                </a:solidFill>
                <a:latin typeface="+mn-lt"/>
                <a:ea typeface="+mn-ea"/>
                <a:cs typeface="+mn-cs"/>
              </a:rPr>
              <a:t>45-50 minuts </a:t>
            </a:r>
            <a:r>
              <a:rPr lang="ca-ES" sz="1200" kern="1200" dirty="0">
                <a:solidFill>
                  <a:schemeClr val="tx1"/>
                </a:solidFill>
                <a:latin typeface="+mn-lt"/>
                <a:ea typeface="+mn-ea"/>
                <a:cs typeface="+mn-cs"/>
              </a:rPr>
              <a:t>aproximadament. Tanmateix, cal sumar a aquest temps uns 10-15 minuts de marge al final de la sessió per resoldre dubtes. Per tal de poder fer la presentació amb fluïdesa i sense interrupcions, és recomanable informar els assistents que si tenen preguntes concretes es deixarà un breu espai de temps al final de la xerrada per poder posar-les en comú. Així doncs, aquesta acció de voluntariat té una durada total de 60 minuts. </a:t>
            </a:r>
            <a:endParaRPr lang="es-ES" sz="1200" kern="1200" dirty="0">
              <a:solidFill>
                <a:schemeClr val="tx1"/>
              </a:solidFill>
              <a:latin typeface="+mn-lt"/>
              <a:ea typeface="+mn-ea"/>
              <a:cs typeface="+mn-cs"/>
            </a:endParaRPr>
          </a:p>
          <a:p>
            <a:pPr algn="just"/>
            <a:endParaRPr lang="ca-ES" sz="1100" baseline="0" noProof="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1</a:t>
            </a:fld>
            <a:endParaRPr lang="ca-ES" dirty="0"/>
          </a:p>
        </p:txBody>
      </p:sp>
    </p:spTree>
    <p:extLst>
      <p:ext uri="{BB962C8B-B14F-4D97-AF65-F5344CB8AC3E}">
        <p14:creationId xmlns:p14="http://schemas.microsoft.com/office/powerpoint/2010/main" val="4127433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ca-ES" sz="1200" kern="1200" dirty="0">
                <a:solidFill>
                  <a:schemeClr val="tx1"/>
                </a:solidFill>
                <a:latin typeface="+mn-lt"/>
                <a:ea typeface="+mn-ea"/>
                <a:cs typeface="+mn-cs"/>
              </a:rPr>
              <a:t>El tercer pas és </a:t>
            </a:r>
            <a:r>
              <a:rPr lang="ca-ES" sz="1200" b="1" kern="1200" dirty="0">
                <a:solidFill>
                  <a:schemeClr val="tx1"/>
                </a:solidFill>
                <a:latin typeface="+mn-lt"/>
                <a:ea typeface="+mn-ea"/>
                <a:cs typeface="+mn-cs"/>
              </a:rPr>
              <a:t>classificar les despeses.</a:t>
            </a:r>
            <a:r>
              <a:rPr lang="ca-ES" sz="1200" kern="1200" dirty="0">
                <a:solidFill>
                  <a:schemeClr val="tx1"/>
                </a:solidFill>
                <a:latin typeface="+mn-lt"/>
                <a:ea typeface="+mn-ea"/>
                <a:cs typeface="+mn-cs"/>
              </a:rPr>
              <a:t> Aquí ens hem d’entretenir a explicar-ho bé perquè és, probablement, el punt clau del pressupost: classificar bé les despeses.</a:t>
            </a:r>
            <a:endParaRPr lang="es-ES" sz="1200" kern="1200" dirty="0">
              <a:solidFill>
                <a:schemeClr val="tx1"/>
              </a:solidFill>
              <a:latin typeface="+mn-lt"/>
              <a:ea typeface="+mn-ea"/>
              <a:cs typeface="+mn-cs"/>
            </a:endParaRPr>
          </a:p>
          <a:p>
            <a:pPr lvl="0"/>
            <a:endParaRPr lang="ca-ES" sz="1200" b="1" kern="1200" dirty="0">
              <a:solidFill>
                <a:schemeClr val="tx1"/>
              </a:solidFill>
              <a:latin typeface="+mn-lt"/>
              <a:ea typeface="+mn-ea"/>
              <a:cs typeface="+mn-cs"/>
            </a:endParaRPr>
          </a:p>
          <a:p>
            <a:pPr lvl="0"/>
            <a:r>
              <a:rPr lang="ca-ES" sz="1200" b="1" kern="1200" dirty="0">
                <a:solidFill>
                  <a:schemeClr val="tx1"/>
                </a:solidFill>
                <a:latin typeface="+mn-lt"/>
                <a:ea typeface="+mn-ea"/>
                <a:cs typeface="+mn-cs"/>
              </a:rPr>
              <a:t>- Imprescindibles fixes</a:t>
            </a:r>
            <a:r>
              <a:rPr lang="ca-ES" sz="1200" kern="1200" dirty="0">
                <a:solidFill>
                  <a:schemeClr val="tx1"/>
                </a:solidFill>
                <a:latin typeface="+mn-lt"/>
                <a:ea typeface="+mn-ea"/>
                <a:cs typeface="+mn-cs"/>
              </a:rPr>
              <a:t>: són les despeses sense les quals no podríem viure ni obtenir els serveis necessaris i que cada mes tenen el mateix import (lloguer, pàrquing...).</a:t>
            </a:r>
            <a:endParaRPr lang="es-ES" sz="1200" kern="1200" dirty="0">
              <a:solidFill>
                <a:schemeClr val="tx1"/>
              </a:solidFill>
              <a:latin typeface="+mn-lt"/>
              <a:ea typeface="+mn-ea"/>
              <a:cs typeface="+mn-cs"/>
            </a:endParaRPr>
          </a:p>
          <a:p>
            <a:pPr lvl="0"/>
            <a:r>
              <a:rPr lang="ca-ES" sz="1200" b="1" kern="1200" dirty="0">
                <a:solidFill>
                  <a:schemeClr val="tx1"/>
                </a:solidFill>
                <a:latin typeface="+mn-lt"/>
                <a:ea typeface="+mn-ea"/>
                <a:cs typeface="+mn-cs"/>
              </a:rPr>
              <a:t>- Imprescindibles variables</a:t>
            </a:r>
            <a:r>
              <a:rPr lang="ca-ES" sz="1200" kern="1200" dirty="0">
                <a:solidFill>
                  <a:schemeClr val="tx1"/>
                </a:solidFill>
                <a:latin typeface="+mn-lt"/>
                <a:ea typeface="+mn-ea"/>
                <a:cs typeface="+mn-cs"/>
              </a:rPr>
              <a:t>: són despeses que també necessitem per viure, però que cada mes tenen un import diferent (llum, gas, telèfon, aigua...).</a:t>
            </a:r>
            <a:endParaRPr lang="es-ES" sz="1200" kern="1200" dirty="0">
              <a:solidFill>
                <a:schemeClr val="tx1"/>
              </a:solidFill>
              <a:latin typeface="+mn-lt"/>
              <a:ea typeface="+mn-ea"/>
              <a:cs typeface="+mn-cs"/>
            </a:endParaRPr>
          </a:p>
          <a:p>
            <a:pPr lvl="0"/>
            <a:r>
              <a:rPr lang="ca-ES" sz="1200" b="1" kern="1200" dirty="0">
                <a:solidFill>
                  <a:schemeClr val="tx1"/>
                </a:solidFill>
                <a:latin typeface="+mn-lt"/>
                <a:ea typeface="+mn-ea"/>
                <a:cs typeface="+mn-cs"/>
              </a:rPr>
              <a:t>- Opcionals</a:t>
            </a:r>
            <a:r>
              <a:rPr lang="ca-ES" sz="1200" kern="1200" dirty="0">
                <a:solidFill>
                  <a:schemeClr val="tx1"/>
                </a:solidFill>
                <a:latin typeface="+mn-lt"/>
                <a:ea typeface="+mn-ea"/>
                <a:cs typeface="+mn-cs"/>
              </a:rPr>
              <a:t>: són despeses de les quals podríem prescindir totalment o parcialment.</a:t>
            </a:r>
            <a:endParaRPr lang="es-ES" sz="12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Nota per al voluntari: als països anglosaxons s’està utilitzant la classificació entre </a:t>
            </a:r>
            <a:r>
              <a:rPr lang="ca-ES" sz="1200" i="1" kern="1200" dirty="0">
                <a:solidFill>
                  <a:schemeClr val="tx1"/>
                </a:solidFill>
                <a:latin typeface="+mn-lt"/>
                <a:ea typeface="+mn-ea"/>
                <a:cs typeface="+mn-cs"/>
              </a:rPr>
              <a:t>wants </a:t>
            </a:r>
            <a:r>
              <a:rPr lang="ca-ES" sz="1200" kern="1200" dirty="0">
                <a:solidFill>
                  <a:schemeClr val="tx1"/>
                </a:solidFill>
                <a:latin typeface="+mn-lt"/>
                <a:ea typeface="+mn-ea"/>
                <a:cs typeface="+mn-cs"/>
              </a:rPr>
              <a:t>(les coses que vull) i</a:t>
            </a:r>
            <a:r>
              <a:rPr lang="ca-ES" sz="1200" i="1" kern="1200" dirty="0">
                <a:solidFill>
                  <a:schemeClr val="tx1"/>
                </a:solidFill>
                <a:latin typeface="+mn-lt"/>
                <a:ea typeface="+mn-ea"/>
                <a:cs typeface="+mn-cs"/>
              </a:rPr>
              <a:t> needs </a:t>
            </a:r>
            <a:r>
              <a:rPr lang="ca-ES" sz="1200" kern="1200" dirty="0">
                <a:solidFill>
                  <a:schemeClr val="tx1"/>
                </a:solidFill>
                <a:latin typeface="+mn-lt"/>
                <a:ea typeface="+mn-ea"/>
                <a:cs typeface="+mn-cs"/>
              </a:rPr>
              <a:t>(les coses que necessito).</a:t>
            </a:r>
            <a:endParaRPr lang="es-ES" sz="12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Podem posar exemples i demanar que ens ajudi l’audiència.</a:t>
            </a:r>
            <a:endParaRPr lang="en-AU" sz="1000" dirty="0"/>
          </a:p>
          <a:p>
            <a:pPr marL="0" indent="0" algn="just">
              <a:buFont typeface="Arial" panose="020B0604020202020204" pitchFamily="34" charset="0"/>
              <a:buNone/>
            </a:pPr>
            <a:endParaRPr lang="ca-ES" sz="1000" baseline="0" noProof="0" dirty="0"/>
          </a:p>
          <a:p>
            <a:pPr marL="0" indent="0" algn="just">
              <a:buFont typeface="Arial" panose="020B0604020202020204" pitchFamily="34" charset="0"/>
              <a:buNone/>
            </a:pPr>
            <a:endParaRPr lang="ca-ES" sz="1000" baseline="0" noProof="0" dirty="0"/>
          </a:p>
          <a:p>
            <a:pPr marL="171450" indent="-171450" algn="just">
              <a:buFont typeface="Arial" panose="020B0604020202020204" pitchFamily="34" charset="0"/>
              <a:buChar char="•"/>
            </a:pPr>
            <a:endParaRPr lang="ca-ES" sz="1000" noProof="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10</a:t>
            </a:fld>
            <a:endParaRPr lang="ca-ES" dirty="0"/>
          </a:p>
        </p:txBody>
      </p:sp>
    </p:spTree>
    <p:extLst>
      <p:ext uri="{BB962C8B-B14F-4D97-AF65-F5344CB8AC3E}">
        <p14:creationId xmlns:p14="http://schemas.microsoft.com/office/powerpoint/2010/main" val="4139143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ca-ES" sz="1200" kern="1200" dirty="0">
                <a:solidFill>
                  <a:schemeClr val="tx1"/>
                </a:solidFill>
                <a:latin typeface="+mn-lt"/>
                <a:ea typeface="+mn-ea"/>
                <a:cs typeface="+mn-cs"/>
              </a:rPr>
              <a:t>Aquesta diapositiva ha de servir </a:t>
            </a:r>
            <a:r>
              <a:rPr lang="ca-ES" sz="1200" b="1" kern="1200" dirty="0">
                <a:solidFill>
                  <a:schemeClr val="tx1"/>
                </a:solidFill>
                <a:latin typeface="+mn-lt"/>
                <a:ea typeface="+mn-ea"/>
                <a:cs typeface="+mn-cs"/>
              </a:rPr>
              <a:t>per fer pensar als assistents.</a:t>
            </a:r>
            <a:r>
              <a:rPr lang="ca-ES" sz="1200" kern="1200" dirty="0">
                <a:solidFill>
                  <a:schemeClr val="tx1"/>
                </a:solidFill>
                <a:latin typeface="+mn-lt"/>
                <a:ea typeface="+mn-ea"/>
                <a:cs typeface="+mn-cs"/>
              </a:rPr>
              <a:t> Demanarem que ens diguin </a:t>
            </a:r>
            <a:r>
              <a:rPr lang="ca-ES" sz="1200" b="1" kern="1200" dirty="0">
                <a:solidFill>
                  <a:schemeClr val="tx1"/>
                </a:solidFill>
                <a:latin typeface="+mn-lt"/>
                <a:ea typeface="+mn-ea"/>
                <a:cs typeface="+mn-cs"/>
              </a:rPr>
              <a:t>exemples de cada categoria</a:t>
            </a:r>
            <a:r>
              <a:rPr lang="ca-ES" sz="1200" kern="1200" dirty="0">
                <a:solidFill>
                  <a:schemeClr val="tx1"/>
                </a:solidFill>
                <a:latin typeface="+mn-lt"/>
                <a:ea typeface="+mn-ea"/>
                <a:cs typeface="+mn-cs"/>
              </a:rPr>
              <a:t>, però començarem nosaltres amb els 3 conceptes que es mostren en la diapositiva: el lloguer, la llum i el cinema.</a:t>
            </a:r>
            <a:endParaRPr lang="es-ES" sz="12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A partir d’aquí l’audiència ens ha de dir conceptes i on els posaria. Podem fer </a:t>
            </a:r>
            <a:r>
              <a:rPr lang="ca-ES" sz="1200" b="1" kern="1200" dirty="0">
                <a:solidFill>
                  <a:schemeClr val="tx1"/>
                </a:solidFill>
                <a:latin typeface="+mn-lt"/>
                <a:ea typeface="+mn-ea"/>
                <a:cs typeface="+mn-cs"/>
              </a:rPr>
              <a:t>reflexionar sobre alguns que poden generar debat</a:t>
            </a:r>
            <a:r>
              <a:rPr lang="ca-ES" sz="1200" kern="1200" dirty="0">
                <a:solidFill>
                  <a:schemeClr val="tx1"/>
                </a:solidFill>
                <a:latin typeface="+mn-lt"/>
                <a:ea typeface="+mn-ea"/>
                <a:cs typeface="+mn-cs"/>
              </a:rPr>
              <a:t>, per exemple: </a:t>
            </a:r>
            <a:endParaRPr lang="es-ES" sz="1200" kern="1200" dirty="0">
              <a:solidFill>
                <a:schemeClr val="tx1"/>
              </a:solidFill>
              <a:latin typeface="+mn-lt"/>
              <a:ea typeface="+mn-ea"/>
              <a:cs typeface="+mn-cs"/>
            </a:endParaRPr>
          </a:p>
          <a:p>
            <a:endParaRPr lang="ca-ES" sz="1000" baseline="0" noProof="0" dirty="0"/>
          </a:p>
          <a:p>
            <a:endParaRPr lang="ca-ES" sz="1000" baseline="0" noProof="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ca-ES" sz="1000" baseline="0" noProof="0" dirty="0"/>
              <a:t>Anar al gimnàs: </a:t>
            </a:r>
            <a:r>
              <a:rPr lang="ca-ES" sz="1200" kern="1200" dirty="0">
                <a:solidFill>
                  <a:schemeClr val="tx1"/>
                </a:solidFill>
                <a:latin typeface="+mn-lt"/>
                <a:ea typeface="+mn-ea"/>
                <a:cs typeface="+mn-cs"/>
              </a:rPr>
              <a:t>per a alguns serà una despesa imprescindible, per motius de salut i benestar, mentre que d’altres la poden considerar opcional perquè, per exemple, es pot anar a caminar o a córrer al carrer o la muntanya.</a:t>
            </a:r>
            <a:endParaRPr lang="ca-ES" sz="1000" baseline="0" noProof="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ca-ES" sz="1000" baseline="0" noProof="0" dirty="0"/>
              <a:t>Unes entrades de cinema sempre seran opcionals? </a:t>
            </a:r>
            <a:r>
              <a:rPr lang="ca-ES" sz="1200" kern="1200" dirty="0">
                <a:solidFill>
                  <a:schemeClr val="tx1"/>
                </a:solidFill>
                <a:latin typeface="+mn-lt"/>
                <a:ea typeface="+mn-ea"/>
                <a:cs typeface="+mn-cs"/>
              </a:rPr>
              <a:t>Aquesta té trampa, si un és crític de cinema, per a ell serà una despesa imprescindible.</a:t>
            </a:r>
            <a:endParaRPr lang="ca-ES" sz="1000" baseline="0" noProof="0" dirty="0"/>
          </a:p>
          <a:p>
            <a:pPr marL="171450" indent="-171450">
              <a:buFontTx/>
              <a:buChar char="-"/>
            </a:pPr>
            <a:r>
              <a:rPr lang="ca-ES" sz="1000" baseline="0" noProof="0" dirty="0"/>
              <a:t>Un taxista que vagi a una fira de mobilitat.</a:t>
            </a:r>
          </a:p>
          <a:p>
            <a:pPr marL="171450" indent="-171450">
              <a:buFontTx/>
              <a:buChar char="-"/>
            </a:pPr>
            <a:r>
              <a:rPr lang="ca-ES" sz="1000" baseline="0" noProof="0" dirty="0"/>
              <a:t>La benzina, quan sigui oci o per anar a treballar.</a:t>
            </a:r>
          </a:p>
          <a:p>
            <a:pPr marL="171450" indent="-171450">
              <a:buFontTx/>
              <a:buChar char="-"/>
            </a:pPr>
            <a:endParaRPr lang="ca-ES" sz="1000" baseline="0" noProof="0" dirty="0"/>
          </a:p>
          <a:p>
            <a:r>
              <a:rPr lang="ca-ES" sz="1200" kern="1200" dirty="0">
                <a:solidFill>
                  <a:schemeClr val="tx1"/>
                </a:solidFill>
                <a:latin typeface="+mn-lt"/>
                <a:ea typeface="+mn-ea"/>
                <a:cs typeface="+mn-cs"/>
              </a:rPr>
              <a:t>El que </a:t>
            </a:r>
            <a:r>
              <a:rPr lang="ca-ES" sz="1200" b="1" kern="1200" dirty="0">
                <a:solidFill>
                  <a:schemeClr val="tx1"/>
                </a:solidFill>
                <a:latin typeface="+mn-lt"/>
                <a:ea typeface="+mn-ea"/>
                <a:cs typeface="+mn-cs"/>
              </a:rPr>
              <a:t>és important és saber classificar les despeses més habituals.</a:t>
            </a:r>
            <a:r>
              <a:rPr lang="ca-ES" sz="1200" kern="1200" dirty="0">
                <a:solidFill>
                  <a:schemeClr val="tx1"/>
                </a:solidFill>
                <a:latin typeface="+mn-lt"/>
                <a:ea typeface="+mn-ea"/>
                <a:cs typeface="+mn-cs"/>
              </a:rPr>
              <a:t> Vegem-ne alguns exemples:</a:t>
            </a:r>
          </a:p>
          <a:p>
            <a:endParaRPr lang="es-ES" sz="1200" kern="1200" dirty="0">
              <a:solidFill>
                <a:schemeClr val="tx1"/>
              </a:solidFill>
              <a:latin typeface="+mn-lt"/>
              <a:ea typeface="+mn-ea"/>
              <a:cs typeface="+mn-cs"/>
            </a:endParaRPr>
          </a:p>
          <a:p>
            <a:r>
              <a:rPr lang="ca-ES" sz="1200" kern="1200" dirty="0">
                <a:solidFill>
                  <a:schemeClr val="tx1"/>
                </a:solidFill>
                <a:latin typeface="+mn-lt"/>
                <a:ea typeface="+mn-ea"/>
                <a:cs typeface="+mn-cs"/>
              </a:rPr>
              <a:t>Imprescindibles fixes: hipoteca/lloguer, impostos (tipus IBI, circulació), assegurances.</a:t>
            </a:r>
            <a:endParaRPr lang="es-ES" sz="1200" kern="1200" dirty="0">
              <a:solidFill>
                <a:schemeClr val="tx1"/>
              </a:solidFill>
              <a:latin typeface="+mn-lt"/>
              <a:ea typeface="+mn-ea"/>
              <a:cs typeface="+mn-cs"/>
            </a:endParaRPr>
          </a:p>
          <a:p>
            <a:r>
              <a:rPr lang="ca-ES" sz="1200" kern="1200" dirty="0">
                <a:solidFill>
                  <a:schemeClr val="tx1"/>
                </a:solidFill>
                <a:latin typeface="+mn-lt"/>
                <a:ea typeface="+mn-ea"/>
                <a:cs typeface="+mn-cs"/>
              </a:rPr>
              <a:t>Imprescindibles variables: menjar, subministraments, roba, benzina...</a:t>
            </a:r>
            <a:endParaRPr lang="es-ES" sz="1200" kern="1200" dirty="0">
              <a:solidFill>
                <a:schemeClr val="tx1"/>
              </a:solidFill>
              <a:latin typeface="+mn-lt"/>
              <a:ea typeface="+mn-ea"/>
              <a:cs typeface="+mn-cs"/>
            </a:endParaRPr>
          </a:p>
          <a:p>
            <a:r>
              <a:rPr lang="ca-ES" sz="1200" kern="1200" dirty="0">
                <a:solidFill>
                  <a:schemeClr val="tx1"/>
                </a:solidFill>
                <a:latin typeface="+mn-lt"/>
                <a:ea typeface="+mn-ea"/>
                <a:cs typeface="+mn-cs"/>
              </a:rPr>
              <a:t>Opcionals: l’oci en general, àpats en restaurants, vacances, caps de setmanes, cinemes, teatres...</a:t>
            </a:r>
            <a:endParaRPr lang="es-ES" sz="1200" kern="1200" dirty="0">
              <a:solidFill>
                <a:schemeClr val="tx1"/>
              </a:solidFill>
              <a:latin typeface="+mn-lt"/>
              <a:ea typeface="+mn-ea"/>
              <a:cs typeface="+mn-cs"/>
            </a:endParaRPr>
          </a:p>
          <a:p>
            <a:pPr marL="0" indent="0">
              <a:buFontTx/>
              <a:buNone/>
            </a:pPr>
            <a:endParaRPr lang="ca-ES" sz="1000" baseline="0" noProof="0" dirty="0"/>
          </a:p>
          <a:p>
            <a:pPr marL="0" indent="0">
              <a:buFontTx/>
              <a:buNone/>
            </a:pPr>
            <a:endParaRPr lang="ca-ES" sz="1000" baseline="0" noProof="0" dirty="0"/>
          </a:p>
          <a:p>
            <a:pPr marL="0" indent="0">
              <a:buFontTx/>
              <a:buNone/>
            </a:pPr>
            <a:endParaRPr lang="ca-ES" sz="1000" baseline="0" noProof="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11</a:t>
            </a:fld>
            <a:endParaRPr lang="ca-ES" dirty="0"/>
          </a:p>
        </p:txBody>
      </p:sp>
    </p:spTree>
    <p:extLst>
      <p:ext uri="{BB962C8B-B14F-4D97-AF65-F5344CB8AC3E}">
        <p14:creationId xmlns:p14="http://schemas.microsoft.com/office/powerpoint/2010/main" val="2397661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ca-ES" sz="1200" kern="1200" dirty="0">
                <a:solidFill>
                  <a:schemeClr val="tx1"/>
                </a:solidFill>
                <a:latin typeface="+mn-lt"/>
                <a:ea typeface="+mn-ea"/>
                <a:cs typeface="+mn-cs"/>
              </a:rPr>
              <a:t>Com que ja hem comentat que el pressupost és un element “viu” que sovint cal </a:t>
            </a:r>
            <a:r>
              <a:rPr lang="ca-ES" sz="1200" b="1" kern="1200" dirty="0">
                <a:solidFill>
                  <a:schemeClr val="tx1"/>
                </a:solidFill>
                <a:latin typeface="+mn-lt"/>
                <a:ea typeface="+mn-ea"/>
                <a:cs typeface="+mn-cs"/>
              </a:rPr>
              <a:t>ajustar, introduirem alguns conceptes </a:t>
            </a:r>
            <a:r>
              <a:rPr lang="ca-ES" sz="1200" kern="1200" dirty="0">
                <a:solidFill>
                  <a:schemeClr val="tx1"/>
                </a:solidFill>
                <a:latin typeface="+mn-lt"/>
                <a:ea typeface="+mn-ea"/>
                <a:cs typeface="+mn-cs"/>
              </a:rPr>
              <a:t>per tenir-lo sota control:</a:t>
            </a:r>
            <a:endParaRPr lang="es-ES" sz="1200" kern="1200" dirty="0">
              <a:solidFill>
                <a:schemeClr val="tx1"/>
              </a:solidFill>
              <a:latin typeface="+mn-lt"/>
              <a:ea typeface="+mn-ea"/>
              <a:cs typeface="+mn-cs"/>
            </a:endParaRPr>
          </a:p>
          <a:p>
            <a:pPr lvl="0"/>
            <a:endParaRPr lang="ca-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Insistirem que si ens cal ajustar el pressupost sempre és millor mirar de reduir despeses d’un concepte que eliminar-lo. És mes difícil deixar d’anar al cinema que anar-hi un cop al mes en lloc d’un cop per setmana.</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Insistirem en les bondats del pressupost anual respecte del mensual, ja que les distorsions són menors.</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El control de despesa diari és essencial per saber en què gastem els diners a final de mes. Les petites quantitats que gastem cada dia i a les quals no donem importància sumen un import considerable a final de mes, i encara més si la unitat familiar és de molts membres.</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Cada mes ens cal veure si anem ajustats al pressupost o si hi ha desviacions positives o negatives. Això ens permetrà prendre o no decisions al respecte per reconduir possibles distorsions.</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La constància és la clau de tot el pressupost. Si deixem de fer el seguiment i no controlem les despeses, al final la feina iniciada no serveix de res. </a:t>
            </a:r>
            <a:endParaRPr lang="es-ES" sz="12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Les despeses imprescindibles també són revisables: podem trobar una assegurança igual o reduir el consum d’aigua o electricitat, cosa que serà positiva per al nostre pressupost i també per al medi ambient.</a:t>
            </a:r>
            <a:endParaRPr lang="es-ES" sz="1200" kern="1200" dirty="0">
              <a:solidFill>
                <a:schemeClr val="tx1"/>
              </a:solidFill>
              <a:latin typeface="+mn-lt"/>
              <a:ea typeface="+mn-ea"/>
              <a:cs typeface="+mn-cs"/>
            </a:endParaRPr>
          </a:p>
          <a:p>
            <a:endParaRPr lang="es-ES" sz="1100" dirty="0"/>
          </a:p>
          <a:p>
            <a:endParaRPr lang="es-ES" sz="1100" dirty="0"/>
          </a:p>
          <a:p>
            <a:pPr marL="0" indent="0" algn="just">
              <a:buFontTx/>
              <a:buNone/>
            </a:pPr>
            <a:endParaRPr lang="ca-ES" sz="1100" baseline="0" noProof="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12</a:t>
            </a:fld>
            <a:endParaRPr lang="ca-ES" dirty="0"/>
          </a:p>
        </p:txBody>
      </p:sp>
    </p:spTree>
    <p:extLst>
      <p:ext uri="{BB962C8B-B14F-4D97-AF65-F5344CB8AC3E}">
        <p14:creationId xmlns:p14="http://schemas.microsoft.com/office/powerpoint/2010/main" val="912692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ca-ES" sz="1200" kern="1200" dirty="0">
                <a:solidFill>
                  <a:schemeClr val="tx1"/>
                </a:solidFill>
                <a:latin typeface="+mn-lt"/>
                <a:ea typeface="+mn-ea"/>
                <a:cs typeface="+mn-cs"/>
              </a:rPr>
              <a:t>Aquesta diapositiva ens serveix de </a:t>
            </a:r>
            <a:r>
              <a:rPr lang="ca-ES" sz="1200" b="1" kern="1200" dirty="0">
                <a:solidFill>
                  <a:schemeClr val="tx1"/>
                </a:solidFill>
                <a:latin typeface="+mn-lt"/>
                <a:ea typeface="+mn-ea"/>
                <a:cs typeface="+mn-cs"/>
              </a:rPr>
              <a:t>conclusió de la part corresponent al pressupost</a:t>
            </a:r>
            <a:r>
              <a:rPr lang="ca-ES" sz="1200" kern="1200" dirty="0">
                <a:solidFill>
                  <a:schemeClr val="tx1"/>
                </a:solidFill>
                <a:latin typeface="+mn-lt"/>
                <a:ea typeface="+mn-ea"/>
                <a:cs typeface="+mn-cs"/>
              </a:rPr>
              <a:t>.</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Si ens queden diners disponibles estarem en la millor situació i podrem prendre decisions sobre noves despeses o estalvi.</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Si no tenim suficients ingressos ens caldrà prendre decisions dràstiques de reducció de despeses, un cop analitzades a partir de l’elaboració del pressupost. Convé insistir que les més ajustables són les opcionals i les imprescindibles variables, si prenem consciència de reduir els consums mensuals que teníem fins al moment.</a:t>
            </a:r>
            <a:endParaRPr lang="es-ES" sz="1200" kern="1200" dirty="0">
              <a:solidFill>
                <a:schemeClr val="tx1"/>
              </a:solidFill>
              <a:latin typeface="+mn-lt"/>
              <a:ea typeface="+mn-ea"/>
              <a:cs typeface="+mn-cs"/>
            </a:endParaRPr>
          </a:p>
          <a:p>
            <a:pPr marL="171450" indent="-171450">
              <a:buFontTx/>
              <a:buNone/>
            </a:pPr>
            <a:endParaRPr lang="ca-ES" sz="1000" dirty="0"/>
          </a:p>
          <a:p>
            <a:pPr marL="0" indent="0">
              <a:buFontTx/>
              <a:buNone/>
            </a:pPr>
            <a:endParaRPr lang="en-AU" sz="1000" dirty="0"/>
          </a:p>
          <a:p>
            <a:endParaRPr lang="ca-ES" sz="10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00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13</a:t>
            </a:fld>
            <a:endParaRPr lang="ca-ES" dirty="0"/>
          </a:p>
        </p:txBody>
      </p:sp>
    </p:spTree>
    <p:extLst>
      <p:ext uri="{BB962C8B-B14F-4D97-AF65-F5344CB8AC3E}">
        <p14:creationId xmlns:p14="http://schemas.microsoft.com/office/powerpoint/2010/main" val="710618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ca-ES" sz="1200" kern="1200" dirty="0">
                <a:solidFill>
                  <a:schemeClr val="tx1"/>
                </a:solidFill>
                <a:latin typeface="+mn-lt"/>
                <a:ea typeface="+mn-ea"/>
                <a:cs typeface="+mn-cs"/>
              </a:rPr>
              <a:t>Comencem l’apartat de l’estalvi amb una afirmació senzilla. A continuació, en aquesta diapositiva farem algunes preguntes que serviran per endinsar-nos en la matèria:</a:t>
            </a:r>
            <a:endParaRPr lang="es-ES" sz="1200" kern="1200" dirty="0">
              <a:solidFill>
                <a:schemeClr val="tx1"/>
              </a:solidFill>
              <a:latin typeface="+mn-lt"/>
              <a:ea typeface="+mn-ea"/>
              <a:cs typeface="+mn-cs"/>
            </a:endParaRPr>
          </a:p>
          <a:p>
            <a:pPr lvl="0"/>
            <a:endParaRPr lang="ca-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A banda de permetre’ns fer realitat els nostres projectes, per a què més serveix l’estalvi? Algunes respostes apareixeran en la diapositiva següent, però la principal hauria de ser: per viure amb tranquil·litat.</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Si, per exemple, se us espatlla la rentadora, teniu algun racó de diners? Como ho solucionaríeu?</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I si passa alguna cosa més greu, com ara que un fill perd la feina?</a:t>
            </a:r>
            <a:endParaRPr lang="es-ES" sz="12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Aquestes preguntes ens serviran per enllaçar amb la diapositiva següent.</a:t>
            </a:r>
            <a:endParaRPr lang="es-ES" sz="1200" kern="1200" dirty="0">
              <a:solidFill>
                <a:schemeClr val="tx1"/>
              </a:solidFill>
              <a:latin typeface="+mn-lt"/>
              <a:ea typeface="+mn-ea"/>
              <a:cs typeface="+mn-cs"/>
            </a:endParaRPr>
          </a:p>
          <a:p>
            <a:pPr marL="0" indent="0" algn="just" defTabSz="914400" rtl="0" eaLnBrk="1" latinLnBrk="0" hangingPunct="1">
              <a:buFont typeface="Arial" panose="020B0604020202020204" pitchFamily="34" charset="0"/>
              <a:buNone/>
            </a:pPr>
            <a:endParaRPr lang="ca-ES" sz="1000" kern="1200" baseline="0" noProof="0" dirty="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A1779-D1FC-4193-883D-B84C1D8C432D}" type="slidenum">
              <a:rPr kumimoji="0" lang="ca-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ca-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36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ca-ES" sz="1200" kern="1200" dirty="0">
                <a:solidFill>
                  <a:schemeClr val="tx1"/>
                </a:solidFill>
                <a:latin typeface="+mn-lt"/>
                <a:ea typeface="+mn-ea"/>
                <a:cs typeface="+mn-cs"/>
              </a:rPr>
              <a:t>Algunes idees ja hauran sortit, però aquí podem reafirmar-les. </a:t>
            </a:r>
            <a:endParaRPr lang="es-ES" sz="1200" kern="1200" dirty="0">
              <a:solidFill>
                <a:schemeClr val="tx1"/>
              </a:solidFill>
              <a:latin typeface="+mn-lt"/>
              <a:ea typeface="+mn-ea"/>
              <a:cs typeface="+mn-cs"/>
            </a:endParaRPr>
          </a:p>
          <a:p>
            <a:pPr lvl="0"/>
            <a:endParaRPr lang="ca-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Estalviem, primer de tot, </a:t>
            </a:r>
            <a:r>
              <a:rPr lang="ca-ES" sz="1200" b="1" kern="1200" dirty="0">
                <a:solidFill>
                  <a:schemeClr val="tx1"/>
                </a:solidFill>
                <a:latin typeface="+mn-lt"/>
                <a:ea typeface="+mn-ea"/>
                <a:cs typeface="+mn-cs"/>
              </a:rPr>
              <a:t>per construir un fons d’emergència</a:t>
            </a:r>
            <a:r>
              <a:rPr lang="ca-ES" sz="1200" kern="1200" dirty="0">
                <a:solidFill>
                  <a:schemeClr val="tx1"/>
                </a:solidFill>
                <a:latin typeface="+mn-lt"/>
                <a:ea typeface="+mn-ea"/>
                <a:cs typeface="+mn-cs"/>
              </a:rPr>
              <a:t>: una quantitat de diners que ens permeti estar tranquils davant dels imprevistos (se’ns trenquen les ulleres, s’espatlla el cotxe, hem d’agafar un avió per la malaltia d’un familiar...).</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Una vegada construït el fons d’emergència podrem </a:t>
            </a:r>
            <a:r>
              <a:rPr lang="ca-ES" sz="1200" b="1" kern="1200" dirty="0">
                <a:solidFill>
                  <a:schemeClr val="tx1"/>
                </a:solidFill>
                <a:latin typeface="+mn-lt"/>
                <a:ea typeface="+mn-ea"/>
                <a:cs typeface="+mn-cs"/>
              </a:rPr>
              <a:t>plantejar-nos objectius i planificar </a:t>
            </a:r>
            <a:r>
              <a:rPr lang="ca-ES" sz="1200" kern="1200" dirty="0">
                <a:solidFill>
                  <a:schemeClr val="tx1"/>
                </a:solidFill>
                <a:latin typeface="+mn-lt"/>
                <a:ea typeface="+mn-ea"/>
                <a:cs typeface="+mn-cs"/>
              </a:rPr>
              <a:t>per fer-los realitat.</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Tenir estalvis ens pot ajudar a </a:t>
            </a:r>
            <a:r>
              <a:rPr lang="ca-ES" sz="1200" b="1" kern="1200" dirty="0">
                <a:solidFill>
                  <a:schemeClr val="tx1"/>
                </a:solidFill>
                <a:latin typeface="+mn-lt"/>
                <a:ea typeface="+mn-ea"/>
                <a:cs typeface="+mn-cs"/>
              </a:rPr>
              <a:t>aconseguir més estalvis </a:t>
            </a:r>
            <a:r>
              <a:rPr lang="ca-ES" sz="1200" kern="1200" dirty="0">
                <a:solidFill>
                  <a:schemeClr val="tx1"/>
                </a:solidFill>
                <a:latin typeface="+mn-lt"/>
                <a:ea typeface="+mn-ea"/>
                <a:cs typeface="+mn-cs"/>
              </a:rPr>
              <a:t>(mitjançant cupons, dividends, interessos, lloguers, etc.).</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Els estalvis ens permetran </a:t>
            </a:r>
            <a:r>
              <a:rPr lang="ca-ES" sz="1200" b="1" kern="1200" dirty="0">
                <a:solidFill>
                  <a:schemeClr val="tx1"/>
                </a:solidFill>
                <a:latin typeface="+mn-lt"/>
                <a:ea typeface="+mn-ea"/>
                <a:cs typeface="+mn-cs"/>
              </a:rPr>
              <a:t>ajudar a qui més ho necessita.</a:t>
            </a:r>
            <a:endParaRPr lang="es-ES" sz="1200" kern="1200" dirty="0">
              <a:solidFill>
                <a:schemeClr val="tx1"/>
              </a:solidFill>
              <a:latin typeface="+mn-lt"/>
              <a:ea typeface="+mn-ea"/>
              <a:cs typeface="+mn-cs"/>
            </a:endParaRPr>
          </a:p>
          <a:p>
            <a:pPr marL="171450" indent="-171450">
              <a:buFontTx/>
              <a:buChar char="-"/>
            </a:pPr>
            <a:endParaRPr lang="ca-ES" sz="1000" b="1" dirty="0"/>
          </a:p>
          <a:p>
            <a:pPr marL="0" indent="0" algn="just">
              <a:buNone/>
            </a:pPr>
            <a:endParaRPr lang="ca-ES" sz="1000" b="0" i="0" baseline="0" noProof="0" dirty="0"/>
          </a:p>
          <a:p>
            <a:pPr marL="0" indent="0" algn="just">
              <a:buNone/>
            </a:pPr>
            <a:endParaRPr lang="ca-ES" sz="1000" b="0" i="0" baseline="0" noProof="0" dirty="0"/>
          </a:p>
          <a:p>
            <a:pPr marL="228600" indent="-228600" algn="just">
              <a:buAutoNum type="arabicParenR"/>
            </a:pPr>
            <a:endParaRPr lang="ca-ES" sz="1000" b="0" i="0" baseline="0" noProof="0" dirty="0"/>
          </a:p>
          <a:p>
            <a:pPr marL="228600" indent="-228600" algn="just">
              <a:buAutoNum type="arabicParenR"/>
            </a:pPr>
            <a:endParaRPr lang="ca-ES" sz="1000" b="0" i="0" baseline="0" noProof="0" dirty="0"/>
          </a:p>
          <a:p>
            <a:pPr algn="just"/>
            <a:endParaRPr lang="ca-ES" sz="1050" b="0" i="0" baseline="0" noProof="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15</a:t>
            </a:fld>
            <a:endParaRPr lang="ca-ES" dirty="0"/>
          </a:p>
        </p:txBody>
      </p:sp>
    </p:spTree>
    <p:extLst>
      <p:ext uri="{BB962C8B-B14F-4D97-AF65-F5344CB8AC3E}">
        <p14:creationId xmlns:p14="http://schemas.microsoft.com/office/powerpoint/2010/main" val="1515574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ca-ES" sz="1200" kern="1200" dirty="0">
                <a:solidFill>
                  <a:schemeClr val="tx1"/>
                </a:solidFill>
                <a:latin typeface="+mn-lt"/>
                <a:ea typeface="+mn-ea"/>
                <a:cs typeface="+mn-cs"/>
              </a:rPr>
              <a:t>El nostre </a:t>
            </a:r>
            <a:r>
              <a:rPr lang="ca-ES" sz="1200" b="1" kern="1200" dirty="0">
                <a:solidFill>
                  <a:schemeClr val="tx1"/>
                </a:solidFill>
                <a:latin typeface="+mn-lt"/>
                <a:ea typeface="+mn-ea"/>
                <a:cs typeface="+mn-cs"/>
              </a:rPr>
              <a:t>mètode per estalviar </a:t>
            </a:r>
            <a:r>
              <a:rPr lang="ca-ES" sz="1200" kern="1200" dirty="0">
                <a:solidFill>
                  <a:schemeClr val="tx1"/>
                </a:solidFill>
                <a:latin typeface="+mn-lt"/>
                <a:ea typeface="+mn-ea"/>
                <a:cs typeface="+mn-cs"/>
              </a:rPr>
              <a:t>tindrà tres parts que comentarem en aquesta diapositiva a la qual dedicarem alguns minuts:</a:t>
            </a:r>
            <a:endParaRPr lang="es-ES" sz="1100" kern="1200" dirty="0">
              <a:solidFill>
                <a:schemeClr val="tx1"/>
              </a:solidFill>
              <a:latin typeface="+mn-lt"/>
              <a:ea typeface="+mn-ea"/>
              <a:cs typeface="+mn-cs"/>
            </a:endParaRPr>
          </a:p>
          <a:p>
            <a:pPr lvl="0"/>
            <a:endParaRPr lang="ca-ES" sz="1200" b="1" kern="1200" dirty="0">
              <a:solidFill>
                <a:schemeClr val="tx1"/>
              </a:solidFill>
              <a:latin typeface="+mn-lt"/>
              <a:ea typeface="+mn-ea"/>
              <a:cs typeface="+mn-cs"/>
            </a:endParaRPr>
          </a:p>
          <a:p>
            <a:pPr lvl="0"/>
            <a:r>
              <a:rPr lang="ca-ES" sz="1200" b="1" kern="1200" dirty="0">
                <a:solidFill>
                  <a:schemeClr val="tx1"/>
                </a:solidFill>
                <a:latin typeface="+mn-lt"/>
                <a:ea typeface="+mn-ea"/>
                <a:cs typeface="+mn-cs"/>
              </a:rPr>
              <a:t>1) Fixar les fites o els objectius</a:t>
            </a:r>
            <a:r>
              <a:rPr lang="ca-ES" sz="1200" kern="1200" dirty="0">
                <a:solidFill>
                  <a:schemeClr val="tx1"/>
                </a:solidFill>
                <a:latin typeface="+mn-lt"/>
                <a:ea typeface="+mn-ea"/>
                <a:cs typeface="+mn-cs"/>
              </a:rPr>
              <a:t>: </a:t>
            </a:r>
            <a:endParaRPr lang="es-ES" sz="1100" kern="1200" dirty="0">
              <a:solidFill>
                <a:schemeClr val="tx1"/>
              </a:solidFill>
              <a:latin typeface="+mn-lt"/>
              <a:ea typeface="+mn-ea"/>
              <a:cs typeface="+mn-cs"/>
            </a:endParaRPr>
          </a:p>
          <a:p>
            <a:pPr lvl="1"/>
            <a:r>
              <a:rPr lang="ca-ES" sz="1200" kern="1200" dirty="0">
                <a:solidFill>
                  <a:schemeClr val="tx1"/>
                </a:solidFill>
                <a:latin typeface="+mn-lt"/>
                <a:ea typeface="+mn-ea"/>
                <a:cs typeface="+mn-cs"/>
              </a:rPr>
              <a:t>- Podem posar exemples: fer un viatge el proper estiu, ajudar a pagar la universitat dels nets d’aquí 8 anys o canviar el cotxe d’aquí 3 anys.</a:t>
            </a:r>
            <a:endParaRPr lang="es-ES" sz="1100" kern="1200" dirty="0">
              <a:solidFill>
                <a:schemeClr val="tx1"/>
              </a:solidFill>
              <a:latin typeface="+mn-lt"/>
              <a:ea typeface="+mn-ea"/>
              <a:cs typeface="+mn-cs"/>
            </a:endParaRPr>
          </a:p>
          <a:p>
            <a:pPr lvl="1"/>
            <a:r>
              <a:rPr lang="ca-ES" sz="1200" kern="1200" dirty="0">
                <a:solidFill>
                  <a:schemeClr val="tx1"/>
                </a:solidFill>
                <a:latin typeface="+mn-lt"/>
                <a:ea typeface="+mn-ea"/>
                <a:cs typeface="+mn-cs"/>
              </a:rPr>
              <a:t>- Com haurem vist, en aquests exemples hi ha dos factors en comú: totes les fites tenen cost i horitzó temporal.</a:t>
            </a:r>
            <a:endParaRPr lang="es-ES" sz="1100" kern="1200" dirty="0">
              <a:solidFill>
                <a:schemeClr val="tx1"/>
              </a:solidFill>
              <a:latin typeface="+mn-lt"/>
              <a:ea typeface="+mn-ea"/>
              <a:cs typeface="+mn-cs"/>
            </a:endParaRPr>
          </a:p>
          <a:p>
            <a:pPr lvl="1"/>
            <a:r>
              <a:rPr lang="ca-ES" sz="1200" kern="1200" dirty="0">
                <a:solidFill>
                  <a:schemeClr val="tx1"/>
                </a:solidFill>
                <a:latin typeface="+mn-lt"/>
                <a:ea typeface="+mn-ea"/>
                <a:cs typeface="+mn-cs"/>
              </a:rPr>
              <a:t>- Hem de saber quants diners necessitarem.</a:t>
            </a:r>
            <a:endParaRPr lang="es-ES" sz="1100" kern="1200" dirty="0">
              <a:solidFill>
                <a:schemeClr val="tx1"/>
              </a:solidFill>
              <a:latin typeface="+mn-lt"/>
              <a:ea typeface="+mn-ea"/>
              <a:cs typeface="+mn-cs"/>
            </a:endParaRPr>
          </a:p>
          <a:p>
            <a:pPr lvl="1">
              <a:buFontTx/>
              <a:buChar char="-"/>
            </a:pPr>
            <a:r>
              <a:rPr lang="ca-ES" sz="1200" kern="1200" dirty="0">
                <a:solidFill>
                  <a:schemeClr val="tx1"/>
                </a:solidFill>
                <a:latin typeface="+mn-lt"/>
                <a:ea typeface="+mn-ea"/>
                <a:cs typeface="+mn-cs"/>
              </a:rPr>
              <a:t> Hem de saber quan els necessitarem.</a:t>
            </a:r>
            <a:endParaRPr lang="es-ES" sz="1100" kern="1200" dirty="0">
              <a:solidFill>
                <a:schemeClr val="tx1"/>
              </a:solidFill>
              <a:latin typeface="+mn-lt"/>
              <a:ea typeface="+mn-ea"/>
              <a:cs typeface="+mn-cs"/>
            </a:endParaRPr>
          </a:p>
          <a:p>
            <a:pPr lvl="1">
              <a:buFontTx/>
              <a:buChar char="-"/>
            </a:pPr>
            <a:endParaRPr lang="es-ES" sz="1100" b="1" kern="1200" dirty="0">
              <a:solidFill>
                <a:schemeClr val="tx1"/>
              </a:solidFill>
              <a:latin typeface="+mn-lt"/>
              <a:ea typeface="+mn-ea"/>
              <a:cs typeface="+mn-cs"/>
            </a:endParaRPr>
          </a:p>
          <a:p>
            <a:pPr marL="0" lvl="1">
              <a:buFontTx/>
              <a:buNone/>
            </a:pPr>
            <a:r>
              <a:rPr lang="es-ES" sz="1100" b="1" kern="1200" dirty="0">
                <a:solidFill>
                  <a:schemeClr val="tx1"/>
                </a:solidFill>
                <a:latin typeface="+mn-lt"/>
                <a:ea typeface="+mn-ea"/>
                <a:cs typeface="+mn-cs"/>
              </a:rPr>
              <a:t>2)</a:t>
            </a:r>
            <a:r>
              <a:rPr lang="es-ES" sz="1100" b="1" kern="1200" baseline="0" dirty="0">
                <a:solidFill>
                  <a:schemeClr val="tx1"/>
                </a:solidFill>
                <a:latin typeface="+mn-lt"/>
                <a:ea typeface="+mn-ea"/>
                <a:cs typeface="+mn-cs"/>
              </a:rPr>
              <a:t> </a:t>
            </a:r>
            <a:r>
              <a:rPr lang="ca-ES" sz="1200" b="1" kern="1200" dirty="0">
                <a:solidFill>
                  <a:schemeClr val="tx1"/>
                </a:solidFill>
                <a:latin typeface="+mn-lt"/>
                <a:ea typeface="+mn-ea"/>
                <a:cs typeface="+mn-cs"/>
              </a:rPr>
              <a:t>Planificar l’estalvi</a:t>
            </a:r>
            <a:r>
              <a:rPr lang="ca-ES" sz="1200" kern="1200" dirty="0">
                <a:solidFill>
                  <a:schemeClr val="tx1"/>
                </a:solidFill>
                <a:latin typeface="+mn-lt"/>
                <a:ea typeface="+mn-ea"/>
                <a:cs typeface="+mn-cs"/>
              </a:rPr>
              <a:t>: </a:t>
            </a:r>
            <a:endParaRPr lang="es-ES" sz="1100" kern="1200" dirty="0">
              <a:solidFill>
                <a:schemeClr val="tx1"/>
              </a:solidFill>
              <a:latin typeface="+mn-lt"/>
              <a:ea typeface="+mn-ea"/>
              <a:cs typeface="+mn-cs"/>
            </a:endParaRPr>
          </a:p>
          <a:p>
            <a:pPr lvl="1"/>
            <a:r>
              <a:rPr lang="ca-ES" sz="1200" kern="1200" dirty="0">
                <a:solidFill>
                  <a:schemeClr val="tx1"/>
                </a:solidFill>
                <a:latin typeface="+mn-lt"/>
                <a:ea typeface="+mn-ea"/>
                <a:cs typeface="+mn-cs"/>
              </a:rPr>
              <a:t>- Tindrem en compte els nostres estalvis actuals.</a:t>
            </a:r>
            <a:endParaRPr lang="es-ES" sz="1100" kern="1200" dirty="0">
              <a:solidFill>
                <a:schemeClr val="tx1"/>
              </a:solidFill>
              <a:latin typeface="+mn-lt"/>
              <a:ea typeface="+mn-ea"/>
              <a:cs typeface="+mn-cs"/>
            </a:endParaRPr>
          </a:p>
          <a:p>
            <a:pPr lvl="1"/>
            <a:r>
              <a:rPr lang="ca-ES" sz="1200" kern="1200" dirty="0">
                <a:solidFill>
                  <a:schemeClr val="tx1"/>
                </a:solidFill>
                <a:latin typeface="+mn-lt"/>
                <a:ea typeface="+mn-ea"/>
                <a:cs typeface="+mn-cs"/>
              </a:rPr>
              <a:t>- Quants diners ens falten per assolir el nostre objectiu.</a:t>
            </a:r>
            <a:endParaRPr lang="es-ES" sz="1100" kern="1200" dirty="0">
              <a:solidFill>
                <a:schemeClr val="tx1"/>
              </a:solidFill>
              <a:latin typeface="+mn-lt"/>
              <a:ea typeface="+mn-ea"/>
              <a:cs typeface="+mn-cs"/>
            </a:endParaRPr>
          </a:p>
          <a:p>
            <a:pPr lvl="1"/>
            <a:r>
              <a:rPr lang="ca-ES" sz="1200" kern="1200" dirty="0">
                <a:solidFill>
                  <a:schemeClr val="tx1"/>
                </a:solidFill>
                <a:latin typeface="+mn-lt"/>
                <a:ea typeface="+mn-ea"/>
                <a:cs typeface="+mn-cs"/>
              </a:rPr>
              <a:t>- El temps que falta.</a:t>
            </a:r>
            <a:endParaRPr lang="es-ES" sz="1100" kern="1200" dirty="0">
              <a:solidFill>
                <a:schemeClr val="tx1"/>
              </a:solidFill>
              <a:latin typeface="+mn-lt"/>
              <a:ea typeface="+mn-ea"/>
              <a:cs typeface="+mn-cs"/>
            </a:endParaRPr>
          </a:p>
          <a:p>
            <a:pPr lvl="1"/>
            <a:r>
              <a:rPr lang="ca-ES" sz="1200" kern="1200" dirty="0">
                <a:solidFill>
                  <a:schemeClr val="tx1"/>
                </a:solidFill>
                <a:latin typeface="+mn-lt"/>
                <a:ea typeface="+mn-ea"/>
                <a:cs typeface="+mn-cs"/>
              </a:rPr>
              <a:t>- La rendibilitat que podem aconseguir pel camí.</a:t>
            </a:r>
            <a:endParaRPr lang="es-ES" sz="1100" kern="1200" dirty="0">
              <a:solidFill>
                <a:schemeClr val="tx1"/>
              </a:solidFill>
              <a:latin typeface="+mn-lt"/>
              <a:ea typeface="+mn-ea"/>
              <a:cs typeface="+mn-cs"/>
            </a:endParaRPr>
          </a:p>
          <a:p>
            <a:pPr lvl="1"/>
            <a:r>
              <a:rPr lang="ca-ES" sz="1200" kern="1200" dirty="0">
                <a:solidFill>
                  <a:schemeClr val="tx1"/>
                </a:solidFill>
                <a:latin typeface="+mn-lt"/>
                <a:ea typeface="+mn-ea"/>
                <a:cs typeface="+mn-cs"/>
              </a:rPr>
              <a:t>- Així sabrem quants diners hem de destinar cada mes a l’estalvi.</a:t>
            </a:r>
            <a:endParaRPr lang="es-ES" sz="1100" kern="1200" dirty="0">
              <a:solidFill>
                <a:schemeClr val="tx1"/>
              </a:solidFill>
              <a:latin typeface="+mn-lt"/>
              <a:ea typeface="+mn-ea"/>
              <a:cs typeface="+mn-cs"/>
            </a:endParaRPr>
          </a:p>
          <a:p>
            <a:pPr lvl="1"/>
            <a:r>
              <a:rPr lang="ca-ES" sz="1200" kern="1200" dirty="0">
                <a:solidFill>
                  <a:schemeClr val="tx1"/>
                </a:solidFill>
                <a:latin typeface="+mn-lt"/>
                <a:ea typeface="+mn-ea"/>
                <a:cs typeface="+mn-cs"/>
              </a:rPr>
              <a:t>- A partir d’aquest punt convé fixar aquesta quantitat d’estalvi com a despesa imprescindible fixa (i si pot ser estalviar-la en un altre compte en el moment de cobrar).</a:t>
            </a:r>
            <a:endParaRPr lang="es-ES" sz="1100" kern="1200" dirty="0">
              <a:solidFill>
                <a:schemeClr val="tx1"/>
              </a:solidFill>
              <a:latin typeface="+mn-lt"/>
              <a:ea typeface="+mn-ea"/>
              <a:cs typeface="+mn-cs"/>
            </a:endParaRPr>
          </a:p>
          <a:p>
            <a:pPr lvl="0"/>
            <a:endParaRPr lang="ca-ES" sz="1200" b="1" kern="1200" dirty="0">
              <a:solidFill>
                <a:schemeClr val="tx1"/>
              </a:solidFill>
              <a:latin typeface="+mn-lt"/>
              <a:ea typeface="+mn-ea"/>
              <a:cs typeface="+mn-cs"/>
            </a:endParaRPr>
          </a:p>
          <a:p>
            <a:pPr lvl="0"/>
            <a:r>
              <a:rPr lang="ca-ES" sz="1200" b="1" kern="1200" dirty="0">
                <a:solidFill>
                  <a:schemeClr val="tx1"/>
                </a:solidFill>
                <a:latin typeface="+mn-lt"/>
                <a:ea typeface="+mn-ea"/>
                <a:cs typeface="+mn-cs"/>
              </a:rPr>
              <a:t>3) Executar el pla</a:t>
            </a:r>
            <a:r>
              <a:rPr lang="ca-ES" sz="1200" kern="1200" dirty="0">
                <a:solidFill>
                  <a:schemeClr val="tx1"/>
                </a:solidFill>
                <a:latin typeface="+mn-lt"/>
                <a:ea typeface="+mn-ea"/>
                <a:cs typeface="+mn-cs"/>
              </a:rPr>
              <a:t>: </a:t>
            </a:r>
            <a:endParaRPr lang="es-ES" sz="1100" kern="1200" dirty="0">
              <a:solidFill>
                <a:schemeClr val="tx1"/>
              </a:solidFill>
              <a:latin typeface="+mn-lt"/>
              <a:ea typeface="+mn-ea"/>
              <a:cs typeface="+mn-cs"/>
            </a:endParaRPr>
          </a:p>
          <a:p>
            <a:pPr lvl="1"/>
            <a:r>
              <a:rPr lang="ca-ES" sz="1200" kern="1200" dirty="0">
                <a:solidFill>
                  <a:schemeClr val="tx1"/>
                </a:solidFill>
                <a:latin typeface="+mn-lt"/>
                <a:ea typeface="+mn-ea"/>
                <a:cs typeface="+mn-cs"/>
              </a:rPr>
              <a:t>- Anirem a mirar el pressupost que ja haurem elaborat per veure si som capaços d’estalviar la quantitat que necessitem.</a:t>
            </a:r>
            <a:endParaRPr lang="es-ES" sz="1100" kern="1200" dirty="0">
              <a:solidFill>
                <a:schemeClr val="tx1"/>
              </a:solidFill>
              <a:latin typeface="+mn-lt"/>
              <a:ea typeface="+mn-ea"/>
              <a:cs typeface="+mn-cs"/>
            </a:endParaRPr>
          </a:p>
          <a:p>
            <a:pPr lvl="1"/>
            <a:r>
              <a:rPr lang="ca-ES" sz="1200" kern="1200" dirty="0">
                <a:solidFill>
                  <a:schemeClr val="tx1"/>
                </a:solidFill>
                <a:latin typeface="+mn-lt"/>
                <a:ea typeface="+mn-ea"/>
                <a:cs typeface="+mn-cs"/>
              </a:rPr>
              <a:t>- Ajustarem les despeses opcionals per tal d’aconseguir-ho.</a:t>
            </a:r>
            <a:endParaRPr lang="es-ES" sz="1100" kern="1200" dirty="0">
              <a:solidFill>
                <a:schemeClr val="tx1"/>
              </a:solidFill>
              <a:latin typeface="+mn-lt"/>
              <a:ea typeface="+mn-ea"/>
              <a:cs typeface="+mn-cs"/>
            </a:endParaRPr>
          </a:p>
          <a:p>
            <a:pPr lvl="1"/>
            <a:r>
              <a:rPr lang="ca-ES" sz="1200" kern="1200" dirty="0">
                <a:solidFill>
                  <a:schemeClr val="tx1"/>
                </a:solidFill>
                <a:latin typeface="+mn-lt"/>
                <a:ea typeface="+mn-ea"/>
                <a:cs typeface="+mn-cs"/>
              </a:rPr>
              <a:t>- En el cas que no sigui suficient, ajustarem les imprescindibles variables.</a:t>
            </a:r>
            <a:endParaRPr lang="es-ES" sz="1100" kern="1200" dirty="0">
              <a:solidFill>
                <a:schemeClr val="tx1"/>
              </a:solidFill>
              <a:latin typeface="+mn-lt"/>
              <a:ea typeface="+mn-ea"/>
              <a:cs typeface="+mn-cs"/>
            </a:endParaRPr>
          </a:p>
          <a:p>
            <a:pPr lvl="1"/>
            <a:r>
              <a:rPr lang="ca-ES" sz="1200" kern="1200" dirty="0">
                <a:solidFill>
                  <a:schemeClr val="tx1"/>
                </a:solidFill>
                <a:latin typeface="+mn-lt"/>
                <a:ea typeface="+mn-ea"/>
                <a:cs typeface="+mn-cs"/>
              </a:rPr>
              <a:t>- Si, tot i així, no ho aconseguim haurem de replantejar l’objectiu.</a:t>
            </a:r>
            <a:endParaRPr lang="es-ES" sz="1100" kern="1200" dirty="0">
              <a:solidFill>
                <a:schemeClr val="tx1"/>
              </a:solidFill>
              <a:latin typeface="+mn-lt"/>
              <a:ea typeface="+mn-ea"/>
              <a:cs typeface="+mn-cs"/>
            </a:endParaRPr>
          </a:p>
          <a:p>
            <a:pPr lvl="1"/>
            <a:r>
              <a:rPr lang="ca-ES" sz="1200" kern="1200" dirty="0">
                <a:solidFill>
                  <a:schemeClr val="tx1"/>
                </a:solidFill>
                <a:latin typeface="+mn-lt"/>
                <a:ea typeface="+mn-ea"/>
                <a:cs typeface="+mn-cs"/>
              </a:rPr>
              <a:t>- En tot cas, sempre haurem de seguir el pla i revisar-lo per detectar-hi desviacions.</a:t>
            </a:r>
            <a:endParaRPr lang="es-ES" sz="1100" kern="1200" dirty="0">
              <a:solidFill>
                <a:schemeClr val="tx1"/>
              </a:solidFill>
              <a:latin typeface="+mn-lt"/>
              <a:ea typeface="+mn-ea"/>
              <a:cs typeface="+mn-cs"/>
            </a:endParaRPr>
          </a:p>
          <a:p>
            <a:pPr lvl="1"/>
            <a:r>
              <a:rPr lang="ca-ES" sz="1200" kern="1200" dirty="0">
                <a:solidFill>
                  <a:schemeClr val="tx1"/>
                </a:solidFill>
                <a:latin typeface="+mn-lt"/>
                <a:ea typeface="+mn-ea"/>
                <a:cs typeface="+mn-cs"/>
              </a:rPr>
              <a:t>- Executar el pla és com anar al gimnàs un cop apuntats: si no hi anem no assolirem els objectius pels quals ens hi vam apuntar.</a:t>
            </a:r>
            <a:endParaRPr lang="es-ES" sz="11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L’objectiu pel que fa a fites i quantitats ha de ser assolible. Un objectiu que no sigui assolible no s’assolirà, i això ens farà pensar que no som capaços de tenir controlades les nostres finances.</a:t>
            </a:r>
            <a:endParaRPr lang="es-ES" sz="1100" kern="1200" dirty="0">
              <a:solidFill>
                <a:schemeClr val="tx1"/>
              </a:solidFill>
              <a:latin typeface="+mn-lt"/>
              <a:ea typeface="+mn-ea"/>
              <a:cs typeface="+mn-cs"/>
            </a:endParaRPr>
          </a:p>
          <a:p>
            <a:r>
              <a:rPr lang="ca-ES" sz="1200" kern="1200" dirty="0">
                <a:solidFill>
                  <a:schemeClr val="tx1"/>
                </a:solidFill>
                <a:latin typeface="+mn-lt"/>
                <a:ea typeface="+mn-ea"/>
                <a:cs typeface="+mn-cs"/>
              </a:rPr>
              <a:t>És important recordar que per aconseguir-ho cal ser molt prudent amb les despeses i evitar les que siguin impulsives. Parlarem de les despeses impulsives per enllaçar amb la següent diapositiva.</a:t>
            </a:r>
            <a:endParaRPr lang="es-ES" sz="1100" kern="1200" dirty="0">
              <a:solidFill>
                <a:schemeClr val="tx1"/>
              </a:solidFill>
              <a:latin typeface="+mn-lt"/>
              <a:ea typeface="+mn-ea"/>
              <a:cs typeface="+mn-cs"/>
            </a:endParaRPr>
          </a:p>
          <a:p>
            <a:r>
              <a:rPr lang="ca-ES" sz="1200" kern="1200" dirty="0">
                <a:solidFill>
                  <a:schemeClr val="tx1"/>
                </a:solidFill>
                <a:latin typeface="+mn-lt"/>
                <a:ea typeface="+mn-ea"/>
                <a:cs typeface="+mn-cs"/>
              </a:rPr>
              <a:t>L’objectiu marcat ha de ser il·lusionador, ja que d’aquesta manera s’està més motivat per assolir-lo.</a:t>
            </a:r>
            <a:endParaRPr lang="es-ES" sz="1100" kern="1200" dirty="0">
              <a:solidFill>
                <a:schemeClr val="tx1"/>
              </a:solidFill>
              <a:latin typeface="+mn-lt"/>
              <a:ea typeface="+mn-ea"/>
              <a:cs typeface="+mn-cs"/>
            </a:endParaRPr>
          </a:p>
          <a:p>
            <a:pPr marL="0" indent="0">
              <a:buFontTx/>
              <a:buNone/>
            </a:pPr>
            <a:endParaRPr lang="ca-ES" sz="110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16</a:t>
            </a:fld>
            <a:endParaRPr lang="ca-ES" dirty="0"/>
          </a:p>
        </p:txBody>
      </p:sp>
    </p:spTree>
    <p:extLst>
      <p:ext uri="{BB962C8B-B14F-4D97-AF65-F5344CB8AC3E}">
        <p14:creationId xmlns:p14="http://schemas.microsoft.com/office/powerpoint/2010/main" val="2353442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ca-ES" sz="1200" kern="1200" dirty="0">
                <a:solidFill>
                  <a:schemeClr val="tx1"/>
                </a:solidFill>
                <a:latin typeface="+mn-lt"/>
                <a:ea typeface="+mn-ea"/>
                <a:cs typeface="+mn-cs"/>
              </a:rPr>
              <a:t>Convé comentar els </a:t>
            </a:r>
            <a:r>
              <a:rPr lang="ca-ES" sz="1200" b="1" kern="1200" dirty="0">
                <a:solidFill>
                  <a:schemeClr val="tx1"/>
                </a:solidFill>
                <a:latin typeface="+mn-lt"/>
                <a:ea typeface="+mn-ea"/>
                <a:cs typeface="+mn-cs"/>
              </a:rPr>
              <a:t>bons hàbits </a:t>
            </a:r>
            <a:r>
              <a:rPr lang="ca-ES" sz="1200" kern="1200" dirty="0">
                <a:solidFill>
                  <a:schemeClr val="tx1"/>
                </a:solidFill>
                <a:latin typeface="+mn-lt"/>
                <a:ea typeface="+mn-ea"/>
                <a:cs typeface="+mn-cs"/>
              </a:rPr>
              <a:t>que ens poden ajudar a estalviar:</a:t>
            </a:r>
            <a:endParaRPr lang="es-ES" sz="1200" kern="1200" dirty="0">
              <a:solidFill>
                <a:schemeClr val="tx1"/>
              </a:solidFill>
              <a:latin typeface="+mn-lt"/>
              <a:ea typeface="+mn-ea"/>
              <a:cs typeface="+mn-cs"/>
            </a:endParaRPr>
          </a:p>
          <a:p>
            <a:endParaRPr lang="ca-ES" sz="1000" dirty="0"/>
          </a:p>
          <a:p>
            <a:pPr lvl="0"/>
            <a:r>
              <a:rPr lang="ca-ES" sz="1200" b="0" kern="1200" dirty="0">
                <a:solidFill>
                  <a:schemeClr val="tx1"/>
                </a:solidFill>
                <a:latin typeface="+mn-lt"/>
                <a:ea typeface="+mn-ea"/>
                <a:cs typeface="+mn-cs"/>
              </a:rPr>
              <a:t>- </a:t>
            </a:r>
            <a:r>
              <a:rPr lang="ca-ES" sz="1200" b="1" kern="1200" dirty="0">
                <a:solidFill>
                  <a:schemeClr val="tx1"/>
                </a:solidFill>
                <a:latin typeface="+mn-lt"/>
                <a:ea typeface="+mn-ea"/>
                <a:cs typeface="+mn-cs"/>
              </a:rPr>
              <a:t>Evitar les compres compulsives</a:t>
            </a:r>
            <a:r>
              <a:rPr lang="ca-ES" sz="1200" kern="1200" dirty="0">
                <a:solidFill>
                  <a:schemeClr val="tx1"/>
                </a:solidFill>
                <a:latin typeface="+mn-lt"/>
                <a:ea typeface="+mn-ea"/>
                <a:cs typeface="+mn-cs"/>
              </a:rPr>
              <a:t>. Es poden fer llistes del que es necessita i evitar de comprar el que no sigui a la llista.</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Si cal menjar fora de casa es pot </a:t>
            </a:r>
            <a:r>
              <a:rPr lang="ca-ES" sz="1200" b="1" kern="1200" dirty="0">
                <a:solidFill>
                  <a:schemeClr val="tx1"/>
                </a:solidFill>
                <a:latin typeface="+mn-lt"/>
                <a:ea typeface="+mn-ea"/>
                <a:cs typeface="+mn-cs"/>
              </a:rPr>
              <a:t>portar preparat de casa</a:t>
            </a:r>
            <a:r>
              <a:rPr lang="ca-ES" sz="1200" kern="1200" dirty="0">
                <a:solidFill>
                  <a:schemeClr val="tx1"/>
                </a:solidFill>
                <a:latin typeface="+mn-lt"/>
                <a:ea typeface="+mn-ea"/>
                <a:cs typeface="+mn-cs"/>
              </a:rPr>
              <a:t>. La despesa de menjar fora cada dia és molt alta, a part de ser una opció menys saludable.</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Sempre que es pugui, convé </a:t>
            </a:r>
            <a:r>
              <a:rPr lang="ca-ES" sz="1200" b="1" kern="1200" dirty="0">
                <a:solidFill>
                  <a:schemeClr val="tx1"/>
                </a:solidFill>
                <a:latin typeface="+mn-lt"/>
                <a:ea typeface="+mn-ea"/>
                <a:cs typeface="+mn-cs"/>
              </a:rPr>
              <a:t>evitar les compres a terminis</a:t>
            </a:r>
            <a:r>
              <a:rPr lang="ca-ES" sz="1200" kern="1200" dirty="0">
                <a:solidFill>
                  <a:schemeClr val="tx1"/>
                </a:solidFill>
                <a:latin typeface="+mn-lt"/>
                <a:ea typeface="+mn-ea"/>
                <a:cs typeface="+mn-cs"/>
              </a:rPr>
              <a:t>. Val més planificar la despesa amb temps i fer un pla d’estalvi per comprar el producte més endavant.</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Abans de fer </a:t>
            </a:r>
            <a:r>
              <a:rPr lang="ca-ES" sz="1200" b="1" kern="1200" dirty="0">
                <a:solidFill>
                  <a:schemeClr val="tx1"/>
                </a:solidFill>
                <a:latin typeface="+mn-lt"/>
                <a:ea typeface="+mn-ea"/>
                <a:cs typeface="+mn-cs"/>
              </a:rPr>
              <a:t>despeses opcionals cal repensar-les,</a:t>
            </a:r>
            <a:r>
              <a:rPr lang="ca-ES" sz="1200" kern="1200" dirty="0">
                <a:solidFill>
                  <a:schemeClr val="tx1"/>
                </a:solidFill>
                <a:latin typeface="+mn-lt"/>
                <a:ea typeface="+mn-ea"/>
                <a:cs typeface="+mn-cs"/>
              </a:rPr>
              <a:t> fer-nos preguntes com ara: realment ho necessito? D‘aquí un mes encara ho voldré? M’allunya dels meus objectius financers?</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Fer </a:t>
            </a:r>
            <a:r>
              <a:rPr lang="ca-ES" sz="1200" b="1" kern="1200" dirty="0">
                <a:solidFill>
                  <a:schemeClr val="tx1"/>
                </a:solidFill>
                <a:latin typeface="+mn-lt"/>
                <a:ea typeface="+mn-ea"/>
                <a:cs typeface="+mn-cs"/>
              </a:rPr>
              <a:t>la llista d’anar comprar </a:t>
            </a:r>
            <a:r>
              <a:rPr lang="ca-ES" sz="1200" kern="1200" dirty="0">
                <a:solidFill>
                  <a:schemeClr val="tx1"/>
                </a:solidFill>
                <a:latin typeface="+mn-lt"/>
                <a:ea typeface="+mn-ea"/>
                <a:cs typeface="+mn-cs"/>
              </a:rPr>
              <a:t>i, el que és més important, cenyir-s’hi. Convé anar a comprar amb la panxa plena i comprar productes de temporada i, si potser, no cada dia.</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Portar la </a:t>
            </a:r>
            <a:r>
              <a:rPr lang="ca-ES" sz="1200" b="1" kern="1200" dirty="0">
                <a:solidFill>
                  <a:schemeClr val="tx1"/>
                </a:solidFill>
                <a:latin typeface="+mn-lt"/>
                <a:ea typeface="+mn-ea"/>
                <a:cs typeface="+mn-cs"/>
              </a:rPr>
              <a:t>quantitat que volem gastar</a:t>
            </a:r>
            <a:r>
              <a:rPr lang="ca-ES" sz="1200" kern="1200" dirty="0">
                <a:solidFill>
                  <a:schemeClr val="tx1"/>
                </a:solidFill>
                <a:latin typeface="+mn-lt"/>
                <a:ea typeface="+mn-ea"/>
                <a:cs typeface="+mn-cs"/>
              </a:rPr>
              <a:t>, sobretot en casos com les rebaixes o els regals de Nadal, per exemple.</a:t>
            </a:r>
            <a:endParaRPr lang="es-ES" sz="1200" kern="1200" dirty="0">
              <a:solidFill>
                <a:schemeClr val="tx1"/>
              </a:solidFill>
              <a:latin typeface="+mn-lt"/>
              <a:ea typeface="+mn-ea"/>
              <a:cs typeface="+mn-cs"/>
            </a:endParaRPr>
          </a:p>
          <a:p>
            <a:pPr lvl="0"/>
            <a:r>
              <a:rPr lang="ca-ES" sz="1200" b="0" kern="1200" dirty="0">
                <a:solidFill>
                  <a:schemeClr val="tx1"/>
                </a:solidFill>
                <a:latin typeface="+mn-lt"/>
                <a:ea typeface="+mn-ea"/>
                <a:cs typeface="+mn-cs"/>
              </a:rPr>
              <a:t>- </a:t>
            </a:r>
            <a:r>
              <a:rPr lang="ca-ES" sz="1200" b="1" kern="1200" dirty="0">
                <a:solidFill>
                  <a:schemeClr val="tx1"/>
                </a:solidFill>
                <a:latin typeface="+mn-lt"/>
                <a:ea typeface="+mn-ea"/>
                <a:cs typeface="+mn-cs"/>
              </a:rPr>
              <a:t>Revisar els tiquets </a:t>
            </a:r>
            <a:r>
              <a:rPr lang="ca-ES" sz="1200" kern="1200" dirty="0">
                <a:solidFill>
                  <a:schemeClr val="tx1"/>
                </a:solidFill>
                <a:latin typeface="+mn-lt"/>
                <a:ea typeface="+mn-ea"/>
                <a:cs typeface="+mn-cs"/>
              </a:rPr>
              <a:t>per detectar errors i comparar les ofertes o els diferents productes.</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Ser responsables amb els subministraments:</a:t>
            </a:r>
            <a:endParaRPr lang="es-ES" sz="1200" kern="1200" dirty="0">
              <a:solidFill>
                <a:schemeClr val="tx1"/>
              </a:solidFill>
              <a:latin typeface="+mn-lt"/>
              <a:ea typeface="+mn-ea"/>
              <a:cs typeface="+mn-cs"/>
            </a:endParaRPr>
          </a:p>
          <a:p>
            <a:pPr lvl="1">
              <a:buFont typeface="Arial" pitchFamily="34" charset="0"/>
              <a:buChar char="•"/>
            </a:pPr>
            <a:r>
              <a:rPr lang="ca-ES" sz="1200" b="1" kern="1200" dirty="0">
                <a:solidFill>
                  <a:schemeClr val="tx1"/>
                </a:solidFill>
                <a:latin typeface="+mn-lt"/>
                <a:ea typeface="+mn-ea"/>
                <a:cs typeface="+mn-cs"/>
              </a:rPr>
              <a:t> Apagar els electrodomèstics </a:t>
            </a:r>
            <a:r>
              <a:rPr lang="ca-ES" sz="1200" kern="1200" dirty="0">
                <a:solidFill>
                  <a:schemeClr val="tx1"/>
                </a:solidFill>
                <a:latin typeface="+mn-lt"/>
                <a:ea typeface="+mn-ea"/>
                <a:cs typeface="+mn-cs"/>
              </a:rPr>
              <a:t>quan no els fem servir.</a:t>
            </a:r>
            <a:endParaRPr lang="es-ES" sz="1100" kern="1200" dirty="0">
              <a:solidFill>
                <a:schemeClr val="tx1"/>
              </a:solidFill>
              <a:latin typeface="+mn-lt"/>
              <a:ea typeface="+mn-ea"/>
              <a:cs typeface="+mn-cs"/>
            </a:endParaRPr>
          </a:p>
          <a:p>
            <a:pPr lvl="1">
              <a:buFont typeface="Arial" pitchFamily="34" charset="0"/>
              <a:buChar char="•"/>
            </a:pPr>
            <a:r>
              <a:rPr lang="ca-ES" sz="1200" kern="1200" dirty="0">
                <a:solidFill>
                  <a:schemeClr val="tx1"/>
                </a:solidFill>
                <a:latin typeface="+mn-lt"/>
                <a:ea typeface="+mn-ea"/>
                <a:cs typeface="+mn-cs"/>
              </a:rPr>
              <a:t> Aprofitar les </a:t>
            </a:r>
            <a:r>
              <a:rPr lang="ca-ES" sz="1200" b="1" kern="1200" dirty="0">
                <a:solidFill>
                  <a:schemeClr val="tx1"/>
                </a:solidFill>
                <a:latin typeface="+mn-lt"/>
                <a:ea typeface="+mn-ea"/>
                <a:cs typeface="+mn-cs"/>
              </a:rPr>
              <a:t>tarifes de cost reduït </a:t>
            </a:r>
            <a:r>
              <a:rPr lang="ca-ES" sz="1200" kern="1200" dirty="0">
                <a:solidFill>
                  <a:schemeClr val="tx1"/>
                </a:solidFill>
                <a:latin typeface="+mn-lt"/>
                <a:ea typeface="+mn-ea"/>
                <a:cs typeface="+mn-cs"/>
              </a:rPr>
              <a:t>(horaris nocturns).</a:t>
            </a:r>
            <a:endParaRPr lang="es-ES" sz="1100" kern="1200" dirty="0">
              <a:solidFill>
                <a:schemeClr val="tx1"/>
              </a:solidFill>
              <a:latin typeface="+mn-lt"/>
              <a:ea typeface="+mn-ea"/>
              <a:cs typeface="+mn-cs"/>
            </a:endParaRPr>
          </a:p>
          <a:p>
            <a:pPr lvl="1">
              <a:buFont typeface="Arial" pitchFamily="34" charset="0"/>
              <a:buChar char="•"/>
            </a:pPr>
            <a:r>
              <a:rPr lang="ca-ES" sz="1200" kern="1200" dirty="0">
                <a:solidFill>
                  <a:schemeClr val="tx1"/>
                </a:solidFill>
                <a:latin typeface="+mn-lt"/>
                <a:ea typeface="+mn-ea"/>
                <a:cs typeface="+mn-cs"/>
              </a:rPr>
              <a:t> Utilitzar electrodomèstics i bombetes de </a:t>
            </a:r>
            <a:r>
              <a:rPr lang="ca-ES" sz="1200" b="1" kern="1200" dirty="0">
                <a:solidFill>
                  <a:schemeClr val="tx1"/>
                </a:solidFill>
                <a:latin typeface="+mn-lt"/>
                <a:ea typeface="+mn-ea"/>
                <a:cs typeface="+mn-cs"/>
              </a:rPr>
              <a:t>baix consum</a:t>
            </a:r>
            <a:r>
              <a:rPr lang="ca-ES" sz="1200" kern="1200" dirty="0">
                <a:solidFill>
                  <a:schemeClr val="tx1"/>
                </a:solidFill>
                <a:latin typeface="+mn-lt"/>
                <a:ea typeface="+mn-ea"/>
                <a:cs typeface="+mn-cs"/>
              </a:rPr>
              <a:t>.</a:t>
            </a:r>
            <a:endParaRPr lang="es-ES" sz="1100" kern="1200" dirty="0">
              <a:solidFill>
                <a:schemeClr val="tx1"/>
              </a:solidFill>
              <a:latin typeface="+mn-lt"/>
              <a:ea typeface="+mn-ea"/>
              <a:cs typeface="+mn-cs"/>
            </a:endParaRPr>
          </a:p>
          <a:p>
            <a:pPr lvl="1">
              <a:buFont typeface="Arial" pitchFamily="34" charset="0"/>
              <a:buChar char="•"/>
            </a:pPr>
            <a:r>
              <a:rPr lang="ca-ES" sz="1200" kern="1200" dirty="0">
                <a:solidFill>
                  <a:schemeClr val="tx1"/>
                </a:solidFill>
                <a:latin typeface="+mn-lt"/>
                <a:ea typeface="+mn-ea"/>
                <a:cs typeface="+mn-cs"/>
              </a:rPr>
              <a:t> Escalfar les habitacions amb les </a:t>
            </a:r>
            <a:r>
              <a:rPr lang="ca-ES" sz="1200" b="1" kern="1200" dirty="0">
                <a:solidFill>
                  <a:schemeClr val="tx1"/>
                </a:solidFill>
                <a:latin typeface="+mn-lt"/>
                <a:ea typeface="+mn-ea"/>
                <a:cs typeface="+mn-cs"/>
              </a:rPr>
              <a:t>finestres i portes tancades</a:t>
            </a:r>
            <a:r>
              <a:rPr lang="ca-ES" sz="1200" kern="1200" dirty="0">
                <a:solidFill>
                  <a:schemeClr val="tx1"/>
                </a:solidFill>
                <a:latin typeface="+mn-lt"/>
                <a:ea typeface="+mn-ea"/>
                <a:cs typeface="+mn-cs"/>
              </a:rPr>
              <a:t>.</a:t>
            </a:r>
            <a:endParaRPr lang="es-ES" sz="1100" kern="1200" dirty="0">
              <a:solidFill>
                <a:schemeClr val="tx1"/>
              </a:solidFill>
              <a:latin typeface="+mn-lt"/>
              <a:ea typeface="+mn-ea"/>
              <a:cs typeface="+mn-cs"/>
            </a:endParaRPr>
          </a:p>
          <a:p>
            <a:pPr lvl="1">
              <a:buFont typeface="Arial" pitchFamily="34" charset="0"/>
              <a:buChar char="•"/>
            </a:pPr>
            <a:r>
              <a:rPr lang="ca-ES" sz="1200" b="1" kern="1200" dirty="0">
                <a:solidFill>
                  <a:schemeClr val="tx1"/>
                </a:solidFill>
                <a:latin typeface="+mn-lt"/>
                <a:ea typeface="+mn-ea"/>
                <a:cs typeface="+mn-cs"/>
              </a:rPr>
              <a:t> No deixar córrer l’aigua si no es fa servir.</a:t>
            </a:r>
            <a:endParaRPr lang="es-ES" sz="1100" kern="1200" dirty="0">
              <a:solidFill>
                <a:schemeClr val="tx1"/>
              </a:solidFill>
              <a:latin typeface="+mn-lt"/>
              <a:ea typeface="+mn-ea"/>
              <a:cs typeface="+mn-cs"/>
            </a:endParaRPr>
          </a:p>
          <a:p>
            <a:pPr lvl="1">
              <a:buFont typeface="Arial" pitchFamily="34" charset="0"/>
              <a:buChar char="•"/>
            </a:pPr>
            <a:r>
              <a:rPr lang="ca-ES" sz="1200" kern="1200" dirty="0">
                <a:solidFill>
                  <a:schemeClr val="tx1"/>
                </a:solidFill>
                <a:latin typeface="+mn-lt"/>
                <a:ea typeface="+mn-ea"/>
                <a:cs typeface="+mn-cs"/>
              </a:rPr>
              <a:t> Revisar les </a:t>
            </a:r>
            <a:r>
              <a:rPr lang="ca-ES" sz="1200" b="1" kern="1200" dirty="0">
                <a:solidFill>
                  <a:schemeClr val="tx1"/>
                </a:solidFill>
                <a:latin typeface="+mn-lt"/>
                <a:ea typeface="+mn-ea"/>
                <a:cs typeface="+mn-cs"/>
              </a:rPr>
              <a:t>factures</a:t>
            </a:r>
            <a:r>
              <a:rPr lang="ca-ES" sz="1200" kern="1200" dirty="0">
                <a:solidFill>
                  <a:schemeClr val="tx1"/>
                </a:solidFill>
                <a:latin typeface="+mn-lt"/>
                <a:ea typeface="+mn-ea"/>
                <a:cs typeface="+mn-cs"/>
              </a:rPr>
              <a:t>. (És millor electrònica o en paper?)</a:t>
            </a:r>
            <a:endParaRPr lang="es-ES" sz="1100" kern="1200" dirty="0">
              <a:solidFill>
                <a:schemeClr val="tx1"/>
              </a:solidFill>
              <a:latin typeface="+mn-lt"/>
              <a:ea typeface="+mn-ea"/>
              <a:cs typeface="+mn-cs"/>
            </a:endParaRPr>
          </a:p>
          <a:p>
            <a:pPr lvl="1">
              <a:buFont typeface="Arial" pitchFamily="34" charset="0"/>
              <a:buChar char="•"/>
            </a:pPr>
            <a:r>
              <a:rPr lang="ca-ES" sz="1200" kern="1200" dirty="0">
                <a:solidFill>
                  <a:schemeClr val="tx1"/>
                </a:solidFill>
                <a:latin typeface="+mn-lt"/>
                <a:ea typeface="+mn-ea"/>
                <a:cs typeface="+mn-cs"/>
              </a:rPr>
              <a:t> Revisar la </a:t>
            </a:r>
            <a:r>
              <a:rPr lang="ca-ES" sz="1200" b="1" kern="1200" dirty="0">
                <a:solidFill>
                  <a:schemeClr val="tx1"/>
                </a:solidFill>
                <a:latin typeface="+mn-lt"/>
                <a:ea typeface="+mn-ea"/>
                <a:cs typeface="+mn-cs"/>
              </a:rPr>
              <a:t>tarifa del mòbil </a:t>
            </a:r>
            <a:r>
              <a:rPr lang="ca-ES" sz="1200" kern="1200" dirty="0">
                <a:solidFill>
                  <a:schemeClr val="tx1"/>
                </a:solidFill>
                <a:latin typeface="+mn-lt"/>
                <a:ea typeface="+mn-ea"/>
                <a:cs typeface="+mn-cs"/>
              </a:rPr>
              <a:t>i comparar les de </a:t>
            </a:r>
            <a:r>
              <a:rPr lang="ca-ES" sz="1200" b="1" kern="1200" dirty="0">
                <a:solidFill>
                  <a:schemeClr val="tx1"/>
                </a:solidFill>
                <a:latin typeface="+mn-lt"/>
                <a:ea typeface="+mn-ea"/>
                <a:cs typeface="+mn-cs"/>
              </a:rPr>
              <a:t>diferents operadores</a:t>
            </a:r>
            <a:r>
              <a:rPr lang="ca-ES" sz="1200" kern="1200" dirty="0">
                <a:solidFill>
                  <a:schemeClr val="tx1"/>
                </a:solidFill>
                <a:latin typeface="+mn-lt"/>
                <a:ea typeface="+mn-ea"/>
                <a:cs typeface="+mn-cs"/>
              </a:rPr>
              <a:t>.</a:t>
            </a:r>
            <a:endParaRPr lang="es-ES" sz="1100" kern="1200" dirty="0">
              <a:solidFill>
                <a:schemeClr val="tx1"/>
              </a:solidFill>
              <a:latin typeface="+mn-lt"/>
              <a:ea typeface="+mn-ea"/>
              <a:cs typeface="+mn-cs"/>
            </a:endParaRPr>
          </a:p>
          <a:p>
            <a:pPr lvl="1">
              <a:buFont typeface="Arial" pitchFamily="34" charset="0"/>
              <a:buChar char="•"/>
            </a:pPr>
            <a:r>
              <a:rPr lang="ca-ES" sz="1200" kern="1200" dirty="0">
                <a:solidFill>
                  <a:schemeClr val="tx1"/>
                </a:solidFill>
                <a:latin typeface="+mn-lt"/>
                <a:ea typeface="+mn-ea"/>
                <a:cs typeface="+mn-cs"/>
              </a:rPr>
              <a:t> Revisar la </a:t>
            </a:r>
            <a:r>
              <a:rPr lang="ca-ES" sz="1200" b="1" kern="1200" dirty="0">
                <a:solidFill>
                  <a:schemeClr val="tx1"/>
                </a:solidFill>
                <a:latin typeface="+mn-lt"/>
                <a:ea typeface="+mn-ea"/>
                <a:cs typeface="+mn-cs"/>
              </a:rPr>
              <a:t>potència contractada </a:t>
            </a:r>
            <a:r>
              <a:rPr lang="ca-ES" sz="1200" kern="1200" dirty="0">
                <a:solidFill>
                  <a:schemeClr val="tx1"/>
                </a:solidFill>
                <a:latin typeface="+mn-lt"/>
                <a:ea typeface="+mn-ea"/>
                <a:cs typeface="+mn-cs"/>
              </a:rPr>
              <a:t>de la llum.</a:t>
            </a:r>
            <a:endParaRPr lang="es-ES" sz="11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El que paguem per una cosa que no necessitem és una gran pèrdua.</a:t>
            </a:r>
            <a:endParaRPr lang="ca-ES" sz="1000" dirty="0"/>
          </a:p>
          <a:p>
            <a:pPr marL="0" indent="0">
              <a:buFontTx/>
              <a:buNone/>
            </a:pPr>
            <a:endParaRPr lang="ca-ES" sz="1000" dirty="0"/>
          </a:p>
          <a:p>
            <a:endParaRPr lang="en-AU" sz="1000" dirty="0"/>
          </a:p>
          <a:p>
            <a:pPr marL="171450" indent="-171450" algn="just">
              <a:buFontTx/>
              <a:buChar char="-"/>
            </a:pPr>
            <a:endParaRPr lang="ca-ES" sz="1000" baseline="0" noProof="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17</a:t>
            </a:fld>
            <a:endParaRPr lang="ca-ES" dirty="0"/>
          </a:p>
        </p:txBody>
      </p:sp>
    </p:spTree>
    <p:extLst>
      <p:ext uri="{BB962C8B-B14F-4D97-AF65-F5344CB8AC3E}">
        <p14:creationId xmlns:p14="http://schemas.microsoft.com/office/powerpoint/2010/main" val="2927704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ca-ES" sz="1200" kern="1200" dirty="0">
                <a:solidFill>
                  <a:schemeClr val="tx1"/>
                </a:solidFill>
                <a:latin typeface="+mn-lt"/>
                <a:ea typeface="+mn-ea"/>
                <a:cs typeface="+mn-cs"/>
              </a:rPr>
              <a:t>Aquest exemple ens ajudarà a fer entendre que estalviar no demana grans esforços i que actuant sobre els petits imports diaris podem aconseguir quantitats importants.</a:t>
            </a:r>
            <a:endParaRPr lang="es-ES" sz="12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Si cada dia esmorzem fora i ens gastem 3,25 €, això</a:t>
            </a:r>
            <a:r>
              <a:rPr lang="ca-ES" sz="1200" kern="1200" baseline="0" dirty="0">
                <a:solidFill>
                  <a:schemeClr val="tx1"/>
                </a:solidFill>
                <a:latin typeface="+mn-lt"/>
                <a:ea typeface="+mn-ea"/>
                <a:cs typeface="+mn-cs"/>
              </a:rPr>
              <a:t> significa que </a:t>
            </a:r>
            <a:r>
              <a:rPr lang="ca-ES" sz="1200" kern="1200" dirty="0">
                <a:solidFill>
                  <a:schemeClr val="tx1"/>
                </a:solidFill>
                <a:latin typeface="+mn-lt"/>
                <a:ea typeface="+mn-ea"/>
                <a:cs typeface="+mn-cs"/>
              </a:rPr>
              <a:t>al cap de l’any podem estalviar 780 € si ens portem l’esmorzar de casa.</a:t>
            </a:r>
            <a:endParaRPr lang="es-ES" sz="12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Això es pot extrapolar a terminis més llargs i observar que els imports augmenten. El mateix cas traslladat a 5 anys significa 3.900 €.</a:t>
            </a:r>
            <a:endParaRPr lang="es-ES" sz="1200" kern="1200" dirty="0">
              <a:solidFill>
                <a:schemeClr val="tx1"/>
              </a:solidFill>
              <a:latin typeface="+mn-lt"/>
              <a:ea typeface="+mn-ea"/>
              <a:cs typeface="+mn-cs"/>
            </a:endParaRPr>
          </a:p>
          <a:p>
            <a:endParaRPr lang="ca-ES" sz="100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18</a:t>
            </a:fld>
            <a:endParaRPr lang="ca-ES" dirty="0"/>
          </a:p>
        </p:txBody>
      </p:sp>
    </p:spTree>
    <p:extLst>
      <p:ext uri="{BB962C8B-B14F-4D97-AF65-F5344CB8AC3E}">
        <p14:creationId xmlns:p14="http://schemas.microsoft.com/office/powerpoint/2010/main" val="2143024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ca-ES" sz="1200" kern="1200" dirty="0">
                <a:solidFill>
                  <a:schemeClr val="tx1"/>
                </a:solidFill>
                <a:latin typeface="+mn-lt"/>
                <a:ea typeface="+mn-ea"/>
                <a:cs typeface="+mn-cs"/>
              </a:rPr>
              <a:t>Sovint </a:t>
            </a:r>
            <a:r>
              <a:rPr lang="ca-ES" sz="1200" b="1" kern="1200" dirty="0">
                <a:solidFill>
                  <a:schemeClr val="tx1"/>
                </a:solidFill>
                <a:latin typeface="+mn-lt"/>
                <a:ea typeface="+mn-ea"/>
                <a:cs typeface="+mn-cs"/>
              </a:rPr>
              <a:t>podem ser models dels nets i nebots, </a:t>
            </a:r>
            <a:r>
              <a:rPr lang="ca-ES" sz="1200" kern="1200" dirty="0">
                <a:solidFill>
                  <a:schemeClr val="tx1"/>
                </a:solidFill>
                <a:latin typeface="+mn-lt"/>
                <a:ea typeface="+mn-ea"/>
                <a:cs typeface="+mn-cs"/>
              </a:rPr>
              <a:t>als quals cal començar a introduir en la gestió dels diners.</a:t>
            </a:r>
            <a:endParaRPr lang="es-ES" sz="1200" kern="1200" dirty="0">
              <a:solidFill>
                <a:schemeClr val="tx1"/>
              </a:solidFill>
              <a:latin typeface="+mn-lt"/>
              <a:ea typeface="+mn-ea"/>
              <a:cs typeface="+mn-cs"/>
            </a:endParaRPr>
          </a:p>
          <a:p>
            <a:pPr lvl="0"/>
            <a:endParaRPr lang="ca-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Cal evitar davant de fills, nets,... actuacions que els puguin servir de model i que no siguin correctes.  </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Si tenen assignada una paga, se’ls pot ensenyar a administrar-la per tal que els duri tot el temps previst.</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Se’ls pot ajudar a prendre petites decisions econòmiques. A tall d’exemple, si ens acompanyen a comprar els podem plantejar que entre dos productes, amb les seves característiques i preu, ens diguin quin comprarien i per què. Després expliquem nosaltres el que pensem.</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Se’ls pot ensenyar la diferència entre el que és necessari i el que ens agrada però no és necessari.</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Cal començar des de petits.</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Val la pena esmentar que en moltes escoles ja s’ha començat a introduir la gestió del pressupost familiar.</a:t>
            </a:r>
            <a:endParaRPr lang="es-ES" sz="1200" kern="1200" dirty="0">
              <a:solidFill>
                <a:schemeClr val="tx1"/>
              </a:solidFill>
              <a:latin typeface="+mn-lt"/>
              <a:ea typeface="+mn-ea"/>
              <a:cs typeface="+mn-cs"/>
            </a:endParaRPr>
          </a:p>
          <a:p>
            <a:pPr marL="171450" indent="-171450">
              <a:buFontTx/>
              <a:buChar char="-"/>
            </a:pPr>
            <a:endParaRPr lang="ca-ES" sz="1000" dirty="0"/>
          </a:p>
          <a:p>
            <a:pPr marL="0" indent="0">
              <a:buFontTx/>
              <a:buNone/>
            </a:pPr>
            <a:endParaRPr lang="ca-ES" sz="1000" dirty="0"/>
          </a:p>
          <a:p>
            <a:pPr marL="171450" indent="-171450">
              <a:buFontTx/>
              <a:buChar char="-"/>
            </a:pPr>
            <a:endParaRPr lang="ca-ES" sz="1000" dirty="0"/>
          </a:p>
          <a:p>
            <a:pPr marL="171450" indent="-171450">
              <a:buFontTx/>
              <a:buChar char="-"/>
            </a:pPr>
            <a:endParaRPr lang="ca-ES" sz="1000" dirty="0"/>
          </a:p>
          <a:p>
            <a:pPr marL="171450" indent="-171450">
              <a:buFontTx/>
              <a:buChar char="-"/>
            </a:pPr>
            <a:endParaRPr lang="en-AU" sz="100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19</a:t>
            </a:fld>
            <a:endParaRPr lang="ca-ES" dirty="0"/>
          </a:p>
        </p:txBody>
      </p:sp>
    </p:spTree>
    <p:extLst>
      <p:ext uri="{BB962C8B-B14F-4D97-AF65-F5344CB8AC3E}">
        <p14:creationId xmlns:p14="http://schemas.microsoft.com/office/powerpoint/2010/main" val="4275746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ca-ES" sz="1200" kern="1200" dirty="0">
                <a:solidFill>
                  <a:schemeClr val="tx1"/>
                </a:solidFill>
                <a:latin typeface="+mn-lt"/>
                <a:ea typeface="+mn-ea"/>
                <a:cs typeface="+mn-cs"/>
              </a:rPr>
              <a:t>És important deixar clar des del principi que la xerrada tracta sobre la importància de </a:t>
            </a:r>
            <a:r>
              <a:rPr lang="ca-ES" sz="1200" b="1" kern="1200" dirty="0">
                <a:solidFill>
                  <a:schemeClr val="tx1"/>
                </a:solidFill>
                <a:latin typeface="+mn-lt"/>
                <a:ea typeface="+mn-ea"/>
                <a:cs typeface="+mn-cs"/>
              </a:rPr>
              <a:t>TENIR CONTROLADES LES NOSTRES FINANCES.</a:t>
            </a:r>
            <a:r>
              <a:rPr lang="ca-ES" sz="1200" kern="1200" dirty="0">
                <a:solidFill>
                  <a:schemeClr val="tx1"/>
                </a:solidFill>
                <a:latin typeface="+mn-lt"/>
                <a:ea typeface="+mn-ea"/>
                <a:cs typeface="+mn-cs"/>
              </a:rPr>
              <a:t> La intenció no és assessorar cadascun dels assistents sobre el seu cas particular, sinó més aviat oferir-los informació que els faci prendre consciència dels avantatges de conèixer conceptes bàsics que els permetin viure l’economia del dia a dia amb </a:t>
            </a:r>
            <a:r>
              <a:rPr lang="ca-ES" sz="1200" b="1" kern="1200" dirty="0">
                <a:solidFill>
                  <a:schemeClr val="tx1"/>
                </a:solidFill>
                <a:latin typeface="+mn-lt"/>
                <a:ea typeface="+mn-ea"/>
                <a:cs typeface="+mn-cs"/>
              </a:rPr>
              <a:t>TRANQUIL·LITAT.</a:t>
            </a:r>
            <a:endParaRPr lang="es-ES" sz="12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(En aquest apartat podem fer una breu introducció sobre els principals temes que tractarem al llarg de la xerrada i que es mostren en la diapositiva).</a:t>
            </a:r>
            <a:endParaRPr lang="es-ES" sz="1200" kern="1200" dirty="0">
              <a:solidFill>
                <a:schemeClr val="tx1"/>
              </a:solidFill>
              <a:latin typeface="+mn-lt"/>
              <a:ea typeface="+mn-ea"/>
              <a:cs typeface="+mn-cs"/>
            </a:endParaRPr>
          </a:p>
          <a:p>
            <a:pPr algn="just"/>
            <a:endParaRPr lang="ca-ES" sz="1000" noProof="0" dirty="0"/>
          </a:p>
          <a:p>
            <a:pPr algn="just"/>
            <a:endParaRPr lang="ca-ES" sz="1000" noProof="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2</a:t>
            </a:fld>
            <a:endParaRPr lang="ca-ES" dirty="0"/>
          </a:p>
        </p:txBody>
      </p:sp>
    </p:spTree>
    <p:extLst>
      <p:ext uri="{BB962C8B-B14F-4D97-AF65-F5344CB8AC3E}">
        <p14:creationId xmlns:p14="http://schemas.microsoft.com/office/powerpoint/2010/main" val="2471307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ca-ES" sz="1200" kern="1200" dirty="0">
                <a:solidFill>
                  <a:schemeClr val="tx1"/>
                </a:solidFill>
                <a:latin typeface="+mn-lt"/>
                <a:ea typeface="+mn-ea"/>
                <a:cs typeface="+mn-cs"/>
              </a:rPr>
              <a:t>Comencem l’apartat d’endeutament amb una afirmació senzilla i òbvia, però un cop dita, farem altres afirmacions sobre les quals els assistents poden dir si són certes o falses. Tot i que les respostes poden ser un monosíl·lab, cal matisar-les. (Si creieu que us és més útil tenir les preguntes en pantalla, podeu passar a la diapositiva següent.)</a:t>
            </a:r>
            <a:endParaRPr lang="es-ES" sz="1200" kern="1200" dirty="0">
              <a:solidFill>
                <a:schemeClr val="tx1"/>
              </a:solidFill>
              <a:latin typeface="+mn-lt"/>
              <a:ea typeface="+mn-ea"/>
              <a:cs typeface="+mn-cs"/>
            </a:endParaRPr>
          </a:p>
          <a:p>
            <a:endParaRPr lang="ca-ES" sz="1200" b="1" kern="1200" dirty="0">
              <a:solidFill>
                <a:schemeClr val="tx1"/>
              </a:solidFill>
              <a:latin typeface="+mn-lt"/>
              <a:ea typeface="+mn-ea"/>
              <a:cs typeface="+mn-cs"/>
            </a:endParaRPr>
          </a:p>
          <a:p>
            <a:r>
              <a:rPr lang="ca-ES" sz="1200" b="1" kern="1200" dirty="0">
                <a:solidFill>
                  <a:schemeClr val="tx1"/>
                </a:solidFill>
                <a:latin typeface="+mn-lt"/>
                <a:ea typeface="+mn-ea"/>
                <a:cs typeface="+mn-cs"/>
              </a:rPr>
              <a:t>El crèdit ens permet disposar de diners extres</a:t>
            </a:r>
            <a:endParaRPr lang="es-ES" sz="12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És veritat que un préstec ens dona diners extres, però cal ser conscients que s’hauran de tornar i, per tant, l’extra de diners actuals serà un menys extra mensual fins que no els tornem.</a:t>
            </a:r>
            <a:endParaRPr lang="es-ES" sz="1200" kern="1200" dirty="0">
              <a:solidFill>
                <a:schemeClr val="tx1"/>
              </a:solidFill>
              <a:latin typeface="+mn-lt"/>
              <a:ea typeface="+mn-ea"/>
              <a:cs typeface="+mn-cs"/>
            </a:endParaRPr>
          </a:p>
          <a:p>
            <a:endParaRPr lang="ca-ES" sz="1200" b="1" kern="1200" dirty="0">
              <a:solidFill>
                <a:schemeClr val="tx1"/>
              </a:solidFill>
              <a:latin typeface="+mn-lt"/>
              <a:ea typeface="+mn-ea"/>
              <a:cs typeface="+mn-cs"/>
            </a:endParaRPr>
          </a:p>
          <a:p>
            <a:r>
              <a:rPr lang="ca-ES" sz="1200" b="1" kern="1200" dirty="0">
                <a:solidFill>
                  <a:schemeClr val="tx1"/>
                </a:solidFill>
                <a:latin typeface="+mn-lt"/>
                <a:ea typeface="+mn-ea"/>
                <a:cs typeface="+mn-cs"/>
              </a:rPr>
              <a:t>El crèdit ens permet adquirir béns que no ens podem permetre i així millorar el nostre nivell de vida.</a:t>
            </a:r>
            <a:endParaRPr lang="es-ES" sz="12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És cert que un crèdit ens pot servir per comprar béns que no ens podem permetre, però també és cert que si no ens els podem permetre no els hauríem de comprar i que segurament les quotes mensuals causaran desajustos en el nostre pressupost.</a:t>
            </a:r>
            <a:endParaRPr lang="es-ES" sz="1200" kern="1200" dirty="0">
              <a:solidFill>
                <a:schemeClr val="tx1"/>
              </a:solidFill>
              <a:latin typeface="+mn-lt"/>
              <a:ea typeface="+mn-ea"/>
              <a:cs typeface="+mn-cs"/>
            </a:endParaRPr>
          </a:p>
          <a:p>
            <a:endParaRPr lang="ca-ES" sz="1200" b="1" kern="1200" dirty="0">
              <a:solidFill>
                <a:schemeClr val="tx1"/>
              </a:solidFill>
              <a:latin typeface="+mn-lt"/>
              <a:ea typeface="+mn-ea"/>
              <a:cs typeface="+mn-cs"/>
            </a:endParaRPr>
          </a:p>
          <a:p>
            <a:r>
              <a:rPr lang="ca-ES" sz="1200" b="1" kern="1200" dirty="0">
                <a:solidFill>
                  <a:schemeClr val="tx1"/>
                </a:solidFill>
                <a:latin typeface="+mn-lt"/>
                <a:ea typeface="+mn-ea"/>
                <a:cs typeface="+mn-cs"/>
              </a:rPr>
              <a:t>En cas de necessitat, si realment ens fa falta tenir diners per pagar coses imprescindibles, sempre hi ha l’opció de demanar un préstec o un crèdit.</a:t>
            </a:r>
            <a:endParaRPr lang="es-ES" sz="12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És cert que podem demanar un préstec per comprar coses que necessitem, però també és cert que potser quan ens facin falta els diners no trobarem cap banc que ens els deixi. Convé insistir en la necessitat del fons d’emergència que es va comentar en la primera part.</a:t>
            </a:r>
            <a:endParaRPr lang="es-ES" sz="1200" kern="1200" dirty="0">
              <a:solidFill>
                <a:schemeClr val="tx1"/>
              </a:solidFill>
              <a:latin typeface="+mn-lt"/>
              <a:ea typeface="+mn-ea"/>
              <a:cs typeface="+mn-cs"/>
            </a:endParaRPr>
          </a:p>
          <a:p>
            <a:endParaRPr lang="ca-ES" sz="1200" b="1" kern="1200" dirty="0">
              <a:solidFill>
                <a:schemeClr val="tx1"/>
              </a:solidFill>
              <a:latin typeface="+mn-lt"/>
              <a:ea typeface="+mn-ea"/>
              <a:cs typeface="+mn-cs"/>
            </a:endParaRPr>
          </a:p>
          <a:p>
            <a:r>
              <a:rPr lang="ca-ES" sz="1200" b="1" kern="1200" dirty="0">
                <a:solidFill>
                  <a:schemeClr val="tx1"/>
                </a:solidFill>
                <a:latin typeface="+mn-lt"/>
                <a:ea typeface="+mn-ea"/>
                <a:cs typeface="+mn-cs"/>
              </a:rPr>
              <a:t>Una entitat financera sap fins a quin nivell podem endeutar-nos sense tenir problemes, o sigui que si ens deixa més diners dels que podem tornar, n’assumeix la responsabilitat.</a:t>
            </a:r>
            <a:endParaRPr lang="es-ES" sz="12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Convé recordar que la responsabilitat de demanar un préstec és sempre nostra, igual que la responsabilitat de tornar-lo. El banc fa un estudi previ de solvència, però en cas que sigui erroni, això no implica la no devolució del préstec.</a:t>
            </a:r>
            <a:endParaRPr lang="es-ES" sz="1200" kern="1200" dirty="0">
              <a:solidFill>
                <a:schemeClr val="tx1"/>
              </a:solidFill>
              <a:latin typeface="+mn-lt"/>
              <a:ea typeface="+mn-ea"/>
              <a:cs typeface="+mn-cs"/>
            </a:endParaRPr>
          </a:p>
          <a:p>
            <a:pPr algn="just"/>
            <a:endParaRPr lang="ca-ES" sz="1000" baseline="0" noProof="0" dirty="0"/>
          </a:p>
          <a:p>
            <a:pPr algn="just"/>
            <a:endParaRPr lang="ca-ES" sz="1000" baseline="0" noProof="0"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A1779-D1FC-4193-883D-B84C1D8C432D}" type="slidenum">
              <a:rPr kumimoji="0" lang="ca-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ca-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1524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ca-ES" sz="1200" b="1" kern="1200" dirty="0">
                <a:solidFill>
                  <a:schemeClr val="tx1"/>
                </a:solidFill>
                <a:latin typeface="+mn-lt"/>
                <a:ea typeface="+mn-ea"/>
                <a:cs typeface="+mn-cs"/>
              </a:rPr>
              <a:t>El crèdit ens permet disposar de diners extres?</a:t>
            </a:r>
            <a:endParaRPr lang="es-ES" sz="12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És veritat que un préstec ens dona diners extres, però cal ser conscients que s’hauran de tornar i, per tant, l’extra de diners actuals serà un menys extra mensual fins que no els tornem.</a:t>
            </a:r>
            <a:endParaRPr lang="es-ES" sz="1200" kern="1200" dirty="0">
              <a:solidFill>
                <a:schemeClr val="tx1"/>
              </a:solidFill>
              <a:latin typeface="+mn-lt"/>
              <a:ea typeface="+mn-ea"/>
              <a:cs typeface="+mn-cs"/>
            </a:endParaRPr>
          </a:p>
          <a:p>
            <a:endParaRPr lang="ca-ES" sz="1200" b="1" kern="1200" dirty="0">
              <a:solidFill>
                <a:schemeClr val="tx1"/>
              </a:solidFill>
              <a:latin typeface="+mn-lt"/>
              <a:ea typeface="+mn-ea"/>
              <a:cs typeface="+mn-cs"/>
            </a:endParaRPr>
          </a:p>
          <a:p>
            <a:r>
              <a:rPr lang="ca-ES" sz="1200" b="1" kern="1200" dirty="0">
                <a:solidFill>
                  <a:schemeClr val="tx1"/>
                </a:solidFill>
                <a:latin typeface="+mn-lt"/>
                <a:ea typeface="+mn-ea"/>
                <a:cs typeface="+mn-cs"/>
              </a:rPr>
              <a:t>El crèdit ens permet adquirir béns que no ens podem permetre i així millorar el nostre nivell de vida?</a:t>
            </a:r>
            <a:endParaRPr lang="es-ES" sz="12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És cert que un crèdit ens pot servir per comprar béns que no ens podem permetre, però també és cert que si no ens els podem permetre no els hauríem de comprar i que segurament les quotes mensuals ens causaran desajustos en el nostre pressupost.</a:t>
            </a:r>
            <a:endParaRPr lang="es-ES" sz="1200" kern="1200" dirty="0">
              <a:solidFill>
                <a:schemeClr val="tx1"/>
              </a:solidFill>
              <a:latin typeface="+mn-lt"/>
              <a:ea typeface="+mn-ea"/>
              <a:cs typeface="+mn-cs"/>
            </a:endParaRPr>
          </a:p>
          <a:p>
            <a:endParaRPr lang="ca-ES" sz="1200" b="1" kern="1200" dirty="0">
              <a:solidFill>
                <a:schemeClr val="tx1"/>
              </a:solidFill>
              <a:latin typeface="+mn-lt"/>
              <a:ea typeface="+mn-ea"/>
              <a:cs typeface="+mn-cs"/>
            </a:endParaRPr>
          </a:p>
          <a:p>
            <a:r>
              <a:rPr lang="ca-ES" sz="1200" b="1" kern="1200" dirty="0">
                <a:solidFill>
                  <a:schemeClr val="tx1"/>
                </a:solidFill>
                <a:latin typeface="+mn-lt"/>
                <a:ea typeface="+mn-ea"/>
                <a:cs typeface="+mn-cs"/>
              </a:rPr>
              <a:t>En cas de necessitat, si realment ens fa falta tenir diners per pagar coses imprescindibles, sempre hi ha l’opció de demanar un préstec o un crèdit</a:t>
            </a:r>
            <a:endParaRPr lang="es-ES" sz="12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És cert que podem demanar un préstec per comprar coses que necessitem, però també és cert que potser quan ens facin falta els diners no trobarem cap banc que ens els deixi. Convé insistir en la necessitat del fons d’emergència que es va comentar en la primera part.</a:t>
            </a:r>
            <a:endParaRPr lang="es-ES" sz="1200" kern="1200" dirty="0">
              <a:solidFill>
                <a:schemeClr val="tx1"/>
              </a:solidFill>
              <a:latin typeface="+mn-lt"/>
              <a:ea typeface="+mn-ea"/>
              <a:cs typeface="+mn-cs"/>
            </a:endParaRPr>
          </a:p>
          <a:p>
            <a:endParaRPr lang="ca-ES" sz="1200" b="1" kern="1200" dirty="0">
              <a:solidFill>
                <a:schemeClr val="tx1"/>
              </a:solidFill>
              <a:latin typeface="+mn-lt"/>
              <a:ea typeface="+mn-ea"/>
              <a:cs typeface="+mn-cs"/>
            </a:endParaRPr>
          </a:p>
          <a:p>
            <a:r>
              <a:rPr lang="ca-ES" sz="1200" b="1" kern="1200" dirty="0">
                <a:solidFill>
                  <a:schemeClr val="tx1"/>
                </a:solidFill>
                <a:latin typeface="+mn-lt"/>
                <a:ea typeface="+mn-ea"/>
                <a:cs typeface="+mn-cs"/>
              </a:rPr>
              <a:t>Una entitat financera sap fins a quin nivell podem endeutar-nos sense tenir problemes, o sigui que si ens deixa més diners dels que podem tornar, n’assumeix la responsabilitat.</a:t>
            </a:r>
            <a:endParaRPr lang="es-ES" sz="12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Convé recordar que la responsabilitat de demanar un préstec és sempre nostra, igual que la responsabilitat de tornar-lo. El banc fa un estudi previ de solvència, però en cas que sigui erroni, això no implica la no devolució del préstec.</a:t>
            </a:r>
            <a:endParaRPr lang="es-ES" sz="1200" kern="1200" dirty="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ca-ES" sz="1000" dirty="0"/>
          </a:p>
          <a:p>
            <a:pPr marL="0" marR="0" indent="0" algn="just" defTabSz="914400" rtl="0" eaLnBrk="1" fontAlgn="auto" latinLnBrk="0" hangingPunct="1">
              <a:lnSpc>
                <a:spcPct val="100000"/>
              </a:lnSpc>
              <a:spcBef>
                <a:spcPts val="0"/>
              </a:spcBef>
              <a:spcAft>
                <a:spcPts val="0"/>
              </a:spcAft>
              <a:buClrTx/>
              <a:buSzTx/>
              <a:buFontTx/>
              <a:buNone/>
              <a:tabLst/>
              <a:defRPr/>
            </a:pPr>
            <a:endParaRPr lang="ca-ES" sz="1000" dirty="0"/>
          </a:p>
          <a:p>
            <a:pPr algn="just"/>
            <a:endParaRPr lang="ca-ES" sz="1000" baseline="0" noProof="0" dirty="0"/>
          </a:p>
          <a:p>
            <a:pPr algn="just"/>
            <a:endParaRPr lang="ca-ES" sz="1000" baseline="0" noProof="0"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A1779-D1FC-4193-883D-B84C1D8C432D}" type="slidenum">
              <a:rPr kumimoji="0" lang="ca-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ca-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2991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ca-ES" sz="1200" b="1" kern="1200" dirty="0">
                <a:solidFill>
                  <a:schemeClr val="tx1"/>
                </a:solidFill>
                <a:latin typeface="+mn-lt"/>
                <a:ea typeface="+mn-ea"/>
                <a:cs typeface="+mn-cs"/>
              </a:rPr>
              <a:t>L’endeutament pot ser raonable i ajudar-nos o pot ser tot el contrari</a:t>
            </a:r>
            <a:r>
              <a:rPr lang="ca-ES" sz="1200" kern="1200" dirty="0">
                <a:solidFill>
                  <a:schemeClr val="tx1"/>
                </a:solidFill>
                <a:latin typeface="+mn-lt"/>
                <a:ea typeface="+mn-ea"/>
                <a:cs typeface="+mn-cs"/>
              </a:rPr>
              <a:t>.</a:t>
            </a:r>
            <a:endParaRPr lang="es-ES" sz="12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Podem parlar </a:t>
            </a:r>
            <a:r>
              <a:rPr lang="ca-ES" sz="1200" b="1" kern="1200" dirty="0">
                <a:solidFill>
                  <a:schemeClr val="tx1"/>
                </a:solidFill>
                <a:latin typeface="+mn-lt"/>
                <a:ea typeface="+mn-ea"/>
                <a:cs typeface="+mn-cs"/>
              </a:rPr>
              <a:t>d’endeutament raonable </a:t>
            </a:r>
            <a:r>
              <a:rPr lang="ca-ES" sz="1200" kern="1200" dirty="0">
                <a:solidFill>
                  <a:schemeClr val="tx1"/>
                </a:solidFill>
                <a:latin typeface="+mn-lt"/>
                <a:ea typeface="+mn-ea"/>
                <a:cs typeface="+mn-cs"/>
              </a:rPr>
              <a:t>quan els diners s’utilitzen per comprar coses que permeten treballar (per exemple, un ordinador) o que permeten substituir una despesa (per exemple, quan comprem un pis i deixem de pagar el lloguer).</a:t>
            </a:r>
            <a:endParaRPr lang="es-ES" sz="12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En canvi, </a:t>
            </a:r>
            <a:r>
              <a:rPr lang="ca-ES" sz="1200" b="1" kern="1200" dirty="0">
                <a:solidFill>
                  <a:schemeClr val="tx1"/>
                </a:solidFill>
                <a:latin typeface="+mn-lt"/>
                <a:ea typeface="+mn-ea"/>
                <a:cs typeface="+mn-cs"/>
              </a:rPr>
              <a:t>l’endeutament no serà raonable </a:t>
            </a:r>
            <a:r>
              <a:rPr lang="ca-ES" sz="1200" kern="1200" dirty="0">
                <a:solidFill>
                  <a:schemeClr val="tx1"/>
                </a:solidFill>
                <a:latin typeface="+mn-lt"/>
                <a:ea typeface="+mn-ea"/>
                <a:cs typeface="+mn-cs"/>
              </a:rPr>
              <a:t>quan sobrepassi allò que no es pot assumir o quan es comprin coses que no són necessàries.</a:t>
            </a:r>
            <a:endParaRPr lang="es-ES" sz="12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Podem demanar a </a:t>
            </a:r>
            <a:r>
              <a:rPr lang="ca-ES" sz="1200" b="1" kern="1200" dirty="0">
                <a:solidFill>
                  <a:schemeClr val="tx1"/>
                </a:solidFill>
                <a:latin typeface="+mn-lt"/>
                <a:ea typeface="+mn-ea"/>
                <a:cs typeface="+mn-cs"/>
              </a:rPr>
              <a:t>l’audiència exemples </a:t>
            </a:r>
            <a:r>
              <a:rPr lang="ca-ES" sz="1200" kern="1200" dirty="0">
                <a:solidFill>
                  <a:schemeClr val="tx1"/>
                </a:solidFill>
                <a:latin typeface="+mn-lt"/>
                <a:ea typeface="+mn-ea"/>
                <a:cs typeface="+mn-cs"/>
              </a:rPr>
              <a:t>d’endeutament raonable i no raonable. Poden sortir casos com els següents:</a:t>
            </a:r>
            <a:endParaRPr lang="es-ES" sz="12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Raonable: comprar una casa, un ordinador per treballar, pagar un màster al nostre net a l’estranger.</a:t>
            </a:r>
            <a:endParaRPr lang="es-ES" sz="1200" kern="1200" dirty="0">
              <a:solidFill>
                <a:schemeClr val="tx1"/>
              </a:solidFill>
              <a:latin typeface="+mn-lt"/>
              <a:ea typeface="+mn-ea"/>
              <a:cs typeface="+mn-cs"/>
            </a:endParaRPr>
          </a:p>
          <a:p>
            <a:r>
              <a:rPr lang="ca-ES" sz="1200" kern="1200" dirty="0">
                <a:solidFill>
                  <a:schemeClr val="tx1"/>
                </a:solidFill>
                <a:latin typeface="+mn-lt"/>
                <a:ea typeface="+mn-ea"/>
                <a:cs typeface="+mn-cs"/>
              </a:rPr>
              <a:t>No raonable: les vacances, les rebaixes o una festa per al net.</a:t>
            </a:r>
            <a:endParaRPr lang="es-ES" sz="12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També hi haurà casos que dependran de la situació: una moto per sortir el cap de setmana com a caprici no és raonable, però una per anar a treballar a un polígon sí que ho serà.</a:t>
            </a:r>
            <a:endParaRPr lang="es-ES" sz="1200" kern="1200" dirty="0">
              <a:solidFill>
                <a:schemeClr val="tx1"/>
              </a:solidFill>
              <a:latin typeface="+mn-lt"/>
              <a:ea typeface="+mn-ea"/>
              <a:cs typeface="+mn-cs"/>
            </a:endParaRPr>
          </a:p>
          <a:p>
            <a:pPr algn="just"/>
            <a:endParaRPr lang="ca-ES" sz="1000" b="0" i="0" baseline="0" noProof="0" dirty="0"/>
          </a:p>
          <a:p>
            <a:pPr marL="0" indent="0" algn="just">
              <a:buFont typeface="Arial" panose="020B0604020202020204" pitchFamily="34" charset="0"/>
              <a:buNone/>
            </a:pPr>
            <a:endParaRPr lang="ca-ES" sz="1000" b="0" i="0" baseline="0" noProof="0" dirty="0"/>
          </a:p>
          <a:p>
            <a:pPr marL="0" indent="0" algn="just">
              <a:buFont typeface="Arial" panose="020B0604020202020204" pitchFamily="34" charset="0"/>
              <a:buNone/>
            </a:pPr>
            <a:r>
              <a:rPr lang="ca-ES" sz="1000" b="0" i="0" baseline="0" noProof="0" dirty="0"/>
              <a:t> </a:t>
            </a:r>
            <a:endParaRPr lang="ca-ES" sz="1000" b="1" i="0" baseline="0" noProof="0" dirty="0"/>
          </a:p>
          <a:p>
            <a:pPr marL="0" indent="0" algn="just">
              <a:buFont typeface="Arial" panose="020B0604020202020204" pitchFamily="34" charset="0"/>
              <a:buNone/>
            </a:pPr>
            <a:endParaRPr lang="es-ES" sz="1100" i="1" baseline="0" noProof="0" dirty="0"/>
          </a:p>
          <a:p>
            <a:pPr marL="0" indent="0" algn="just">
              <a:buFont typeface="Arial" panose="020B0604020202020204" pitchFamily="34" charset="0"/>
              <a:buNone/>
            </a:pPr>
            <a:endParaRPr lang="ca-ES" sz="1100" i="0" noProof="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22</a:t>
            </a:fld>
            <a:endParaRPr lang="ca-ES" dirty="0"/>
          </a:p>
        </p:txBody>
      </p:sp>
    </p:spTree>
    <p:extLst>
      <p:ext uri="{BB962C8B-B14F-4D97-AF65-F5344CB8AC3E}">
        <p14:creationId xmlns:p14="http://schemas.microsoft.com/office/powerpoint/2010/main" val="998259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ca-ES" sz="1200" kern="1200" dirty="0">
                <a:solidFill>
                  <a:schemeClr val="tx1"/>
                </a:solidFill>
                <a:latin typeface="+mn-lt"/>
                <a:ea typeface="+mn-ea"/>
                <a:cs typeface="+mn-cs"/>
              </a:rPr>
              <a:t>Abans de demanar un préstec podem suggerir fer-nos algunes preguntes. (Quan ens adrecem a la gent gran els podem dir que aquestes preguntes també serviran per fer reflexionar les persones del seu entorn, com fills o nets que estiguin pensant a endeutar-se.)</a:t>
            </a:r>
            <a:endParaRPr lang="es-ES" sz="1200" kern="1200" dirty="0">
              <a:solidFill>
                <a:schemeClr val="tx1"/>
              </a:solidFill>
              <a:latin typeface="+mn-lt"/>
              <a:ea typeface="+mn-ea"/>
              <a:cs typeface="+mn-cs"/>
            </a:endParaRPr>
          </a:p>
          <a:p>
            <a:pPr lvl="0"/>
            <a:endParaRPr lang="ca-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La primera reflexió important és si allò que comprem amb finançament ho necessitem. O és més aviat un caprici? </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Un cop s’arriba a la conclusió que és necessari, cal preguntar-se si aquesta necessitat és immediata o si podem esperar a comprar l’article d’aquí a uns mesos, quan haurem aconseguit recollir tots els diners o una part important.</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Convé valorar quin cost extra tindrà el fet que comprem el producte amb finançament. I si aquest sobrecost ens val la pena.</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Cal calcular si les quotes es poden incorporar al nostre pressupost sense problemes. Si tenim dubtes val més fer la prova durant un parell de mesos, per veure si la quantitat que haurem de pagar com a quota mensual es pot estalviar a fi de mes.</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En cas que les quotes entrin de forma molt justa en el pressupost, o hi provoquin tensions, caldrà analitzar quines despeses podem reduir o eliminar per tal de fer front a la nova despesa mensual que ens representarà la quota del préstec. </a:t>
            </a:r>
            <a:endParaRPr lang="es-ES" sz="12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Recomanarem no recórrer a prestadors ni a crèdits ràpids, ja que solen ser més cars. Cal que es pregunti sempre la TAE.</a:t>
            </a:r>
            <a:endParaRPr lang="es-E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a-ES" sz="1000" noProof="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23</a:t>
            </a:fld>
            <a:endParaRPr lang="ca-ES" dirty="0"/>
          </a:p>
        </p:txBody>
      </p:sp>
    </p:spTree>
    <p:extLst>
      <p:ext uri="{BB962C8B-B14F-4D97-AF65-F5344CB8AC3E}">
        <p14:creationId xmlns:p14="http://schemas.microsoft.com/office/powerpoint/2010/main" val="2740209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ca-ES" sz="1200" kern="1200" dirty="0">
                <a:solidFill>
                  <a:schemeClr val="tx1"/>
                </a:solidFill>
                <a:latin typeface="+mn-lt"/>
                <a:ea typeface="+mn-ea"/>
                <a:cs typeface="+mn-cs"/>
              </a:rPr>
              <a:t>Podem començar aquesta diapositiva preguntant si algú sap </a:t>
            </a:r>
            <a:r>
              <a:rPr lang="ca-ES" sz="1200" b="1" kern="1200" dirty="0">
                <a:solidFill>
                  <a:schemeClr val="tx1"/>
                </a:solidFill>
                <a:latin typeface="+mn-lt"/>
                <a:ea typeface="+mn-ea"/>
                <a:cs typeface="+mn-cs"/>
              </a:rPr>
              <a:t>què és la TAE?</a:t>
            </a:r>
            <a:r>
              <a:rPr lang="ca-ES" sz="1200" kern="1200" dirty="0">
                <a:solidFill>
                  <a:schemeClr val="tx1"/>
                </a:solidFill>
                <a:latin typeface="+mn-lt"/>
                <a:ea typeface="+mn-ea"/>
                <a:cs typeface="+mn-cs"/>
              </a:rPr>
              <a:t> Possiblement n’hagin sentit a parlar.</a:t>
            </a:r>
            <a:endParaRPr lang="es-ES" sz="12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La TAE, tan coneguda, no és altra cosa que </a:t>
            </a:r>
            <a:r>
              <a:rPr lang="ca-ES" sz="1200" b="1" kern="1200" dirty="0">
                <a:solidFill>
                  <a:schemeClr val="tx1"/>
                </a:solidFill>
                <a:latin typeface="+mn-lt"/>
                <a:ea typeface="+mn-ea"/>
                <a:cs typeface="+mn-cs"/>
              </a:rPr>
              <a:t>el tipus d’interès estandarditzat de qualsevol producte financer</a:t>
            </a:r>
            <a:r>
              <a:rPr lang="ca-ES" sz="1200" kern="1200" dirty="0">
                <a:solidFill>
                  <a:schemeClr val="tx1"/>
                </a:solidFill>
                <a:latin typeface="+mn-lt"/>
                <a:ea typeface="+mn-ea"/>
                <a:cs typeface="+mn-cs"/>
              </a:rPr>
              <a:t>. </a:t>
            </a:r>
            <a:endParaRPr lang="es-ES" sz="12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El fet que sigui estandarditzada, a més a més de tenir </a:t>
            </a:r>
            <a:r>
              <a:rPr lang="ca-ES" sz="1200" b="1" kern="1200" dirty="0">
                <a:solidFill>
                  <a:schemeClr val="tx1"/>
                </a:solidFill>
                <a:latin typeface="+mn-lt"/>
                <a:ea typeface="+mn-ea"/>
                <a:cs typeface="+mn-cs"/>
              </a:rPr>
              <a:t>en compte les comissions</a:t>
            </a:r>
            <a:r>
              <a:rPr lang="ca-ES" sz="1200" kern="1200" dirty="0">
                <a:solidFill>
                  <a:schemeClr val="tx1"/>
                </a:solidFill>
                <a:latin typeface="+mn-lt"/>
                <a:ea typeface="+mn-ea"/>
                <a:cs typeface="+mn-cs"/>
              </a:rPr>
              <a:t>, la converteix en una eina molt útil per comparar dos o més productes. La TAE (Taxa Anual Equivalent) permet entendre quin és el cost o el rendiment d’un producte financer en un any tenint en compte els paràmetres que l’afecten (periodicitat, comissions, tipus d’interès nominal...).</a:t>
            </a:r>
            <a:endParaRPr lang="es-ES" sz="12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Pot passar que ens diguin “t’ho financem al 0 %”, però que demanem la TAE i aquesta sigui, per exemple, del 3 %. Vol dir que no ens cobren interessos però sí una comissió, per això sempre hem de demanar la TAE.</a:t>
            </a:r>
            <a:endParaRPr lang="es-ES" sz="12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No s’ha de confondre amb el TIN, que és el tipus d’interès cobrat en un any i que no té en compte les comissions ni la periodicitat.</a:t>
            </a:r>
            <a:endParaRPr lang="es-ES" sz="12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Per tant, és important que s’entengui que quan es compara un préstec cal quedar-se amb el de la TAE més baixa.</a:t>
            </a:r>
            <a:endParaRPr lang="es-ES" sz="12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Un exemple de </a:t>
            </a:r>
            <a:r>
              <a:rPr lang="ca-ES" sz="1200" b="1" kern="1200" dirty="0">
                <a:solidFill>
                  <a:schemeClr val="tx1"/>
                </a:solidFill>
                <a:latin typeface="+mn-lt"/>
                <a:ea typeface="+mn-ea"/>
                <a:cs typeface="+mn-cs"/>
              </a:rPr>
              <a:t>TAE elevada </a:t>
            </a:r>
            <a:r>
              <a:rPr lang="ca-ES" sz="1200" kern="1200" dirty="0">
                <a:solidFill>
                  <a:schemeClr val="tx1"/>
                </a:solidFill>
                <a:latin typeface="+mn-lt"/>
                <a:ea typeface="+mn-ea"/>
                <a:cs typeface="+mn-cs"/>
              </a:rPr>
              <a:t>és la targeta de crèdit quan ajornem el pagament.</a:t>
            </a:r>
            <a:endParaRPr lang="es-ES" sz="1200" kern="1200" dirty="0">
              <a:solidFill>
                <a:schemeClr val="tx1"/>
              </a:solidFill>
              <a:latin typeface="+mn-lt"/>
              <a:ea typeface="+mn-ea"/>
              <a:cs typeface="+mn-cs"/>
            </a:endParaRPr>
          </a:p>
          <a:p>
            <a:pPr algn="just">
              <a:lnSpc>
                <a:spcPct val="100000"/>
              </a:lnSpc>
            </a:pPr>
            <a:endParaRPr lang="ca-ES" sz="1000" noProof="0" dirty="0">
              <a:latin typeface="Roboto" panose="02000000000000000000" pitchFamily="2" charset="0"/>
              <a:ea typeface="Roboto" panose="02000000000000000000" pitchFamily="2" charset="0"/>
              <a:cs typeface="Arial" panose="020B0604020202020204" pitchFamily="34" charset="0"/>
            </a:endParaRPr>
          </a:p>
          <a:p>
            <a:endParaRPr lang="ca-ES" sz="1000" baseline="0" noProof="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24</a:t>
            </a:fld>
            <a:endParaRPr lang="ca-ES" dirty="0"/>
          </a:p>
        </p:txBody>
      </p:sp>
    </p:spTree>
    <p:extLst>
      <p:ext uri="{BB962C8B-B14F-4D97-AF65-F5344CB8AC3E}">
        <p14:creationId xmlns:p14="http://schemas.microsoft.com/office/powerpoint/2010/main" val="1187309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ca-ES" sz="1000" noProof="0" dirty="0"/>
              <a:t>Aquest</a:t>
            </a:r>
            <a:r>
              <a:rPr lang="ca-ES" sz="1000" baseline="0" noProof="0" dirty="0"/>
              <a:t>s són uns exemples visuals per tal de que els assistents puguin comprovar que no sempre el tipus d’interès més baix té la TAE més baixa, i que sempre convé buscar la millor TAE.</a:t>
            </a:r>
            <a:endParaRPr lang="ca-ES" sz="1000" noProof="0" dirty="0"/>
          </a:p>
          <a:p>
            <a:pPr marL="171450" marR="0" indent="-171450" algn="just" defTabSz="914400" rtl="0" eaLnBrk="1" fontAlgn="auto" latinLnBrk="0" hangingPunct="1">
              <a:spcBef>
                <a:spcPts val="0"/>
              </a:spcBef>
              <a:spcAft>
                <a:spcPts val="0"/>
              </a:spcAft>
              <a:buClrTx/>
              <a:buSzTx/>
              <a:buFontTx/>
              <a:buChar char="-"/>
              <a:tabLst/>
              <a:defRPr/>
            </a:pPr>
            <a:endParaRPr lang="ca-ES" sz="1000" b="0" baseline="0" noProof="0" dirty="0"/>
          </a:p>
          <a:p>
            <a:pPr marL="171450" marR="0" indent="-171450" algn="just" defTabSz="914400" rtl="0" eaLnBrk="1" fontAlgn="auto" latinLnBrk="0" hangingPunct="1">
              <a:spcBef>
                <a:spcPts val="0"/>
              </a:spcBef>
              <a:spcAft>
                <a:spcPts val="0"/>
              </a:spcAft>
              <a:buClrTx/>
              <a:buSzTx/>
              <a:buFontTx/>
              <a:buChar char="-"/>
              <a:tabLst/>
              <a:defRPr/>
            </a:pPr>
            <a:endParaRPr lang="ca-ES" sz="1000" b="0" noProof="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25</a:t>
            </a:fld>
            <a:endParaRPr lang="ca-ES" dirty="0"/>
          </a:p>
        </p:txBody>
      </p:sp>
    </p:spTree>
    <p:extLst>
      <p:ext uri="{BB962C8B-B14F-4D97-AF65-F5344CB8AC3E}">
        <p14:creationId xmlns:p14="http://schemas.microsoft.com/office/powerpoint/2010/main" val="3390172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ca-ES" sz="1200" b="1" kern="1200" dirty="0">
                <a:solidFill>
                  <a:schemeClr val="tx1"/>
                </a:solidFill>
                <a:latin typeface="+mn-lt"/>
                <a:ea typeface="+mn-ea"/>
                <a:cs typeface="+mn-cs"/>
              </a:rPr>
              <a:t>L’aval és un concepte clau en aquesta xerrada</a:t>
            </a:r>
            <a:r>
              <a:rPr lang="ca-ES" sz="1200" kern="1200" dirty="0">
                <a:solidFill>
                  <a:schemeClr val="tx1"/>
                </a:solidFill>
                <a:latin typeface="+mn-lt"/>
                <a:ea typeface="+mn-ea"/>
                <a:cs typeface="+mn-cs"/>
              </a:rPr>
              <a:t> perquè pot afectar qualsevol assistent. Hi pot haver, per exemple, fills que es compren un pis o un cotxe i demanen l’aval als pares. Convé aclarir abans quines figures hi intervenen:</a:t>
            </a:r>
          </a:p>
          <a:p>
            <a:endParaRPr lang="es-ES" sz="1200" kern="1200" dirty="0">
              <a:solidFill>
                <a:schemeClr val="tx1"/>
              </a:solidFill>
              <a:latin typeface="+mn-lt"/>
              <a:ea typeface="+mn-ea"/>
              <a:cs typeface="+mn-cs"/>
            </a:endParaRPr>
          </a:p>
          <a:p>
            <a:pPr lvl="0">
              <a:buFont typeface="Arial" pitchFamily="34" charset="0"/>
              <a:buChar char="•"/>
            </a:pPr>
            <a:r>
              <a:rPr lang="ca-ES" sz="1200" b="1" kern="1200" dirty="0">
                <a:solidFill>
                  <a:schemeClr val="tx1"/>
                </a:solidFill>
                <a:latin typeface="+mn-lt"/>
                <a:ea typeface="+mn-ea"/>
                <a:cs typeface="+mn-cs"/>
              </a:rPr>
              <a:t> Avalat:  </a:t>
            </a:r>
            <a:r>
              <a:rPr lang="ca-ES" sz="1200" kern="1200" dirty="0">
                <a:solidFill>
                  <a:schemeClr val="tx1"/>
                </a:solidFill>
                <a:latin typeface="+mn-lt"/>
                <a:ea typeface="+mn-ea"/>
                <a:cs typeface="+mn-cs"/>
              </a:rPr>
              <a:t>la persona que demana els diners.</a:t>
            </a:r>
            <a:endParaRPr lang="es-ES" sz="1200" kern="1200" dirty="0">
              <a:solidFill>
                <a:schemeClr val="tx1"/>
              </a:solidFill>
              <a:latin typeface="+mn-lt"/>
              <a:ea typeface="+mn-ea"/>
              <a:cs typeface="+mn-cs"/>
            </a:endParaRPr>
          </a:p>
          <a:p>
            <a:pPr lvl="0">
              <a:buFont typeface="Arial" pitchFamily="34" charset="0"/>
              <a:buChar char="•"/>
            </a:pPr>
            <a:r>
              <a:rPr lang="ca-ES" sz="1200" b="1" kern="1200" dirty="0">
                <a:solidFill>
                  <a:schemeClr val="tx1"/>
                </a:solidFill>
                <a:latin typeface="+mn-lt"/>
                <a:ea typeface="+mn-ea"/>
                <a:cs typeface="+mn-cs"/>
              </a:rPr>
              <a:t> Beneficiari de l‘aval: </a:t>
            </a:r>
            <a:r>
              <a:rPr lang="ca-ES" sz="1200" kern="1200" dirty="0">
                <a:solidFill>
                  <a:schemeClr val="tx1"/>
                </a:solidFill>
                <a:latin typeface="+mn-lt"/>
                <a:ea typeface="+mn-ea"/>
                <a:cs typeface="+mn-cs"/>
              </a:rPr>
              <a:t>la persona que deixa els diners (l’entitat financera).</a:t>
            </a:r>
            <a:endParaRPr lang="es-ES" sz="1200" kern="1200" dirty="0">
              <a:solidFill>
                <a:schemeClr val="tx1"/>
              </a:solidFill>
              <a:latin typeface="+mn-lt"/>
              <a:ea typeface="+mn-ea"/>
              <a:cs typeface="+mn-cs"/>
            </a:endParaRPr>
          </a:p>
          <a:p>
            <a:pPr lvl="0">
              <a:buFont typeface="Arial" pitchFamily="34" charset="0"/>
              <a:buChar char="•"/>
            </a:pPr>
            <a:r>
              <a:rPr lang="ca-ES" sz="1200" b="1" kern="1200" dirty="0">
                <a:solidFill>
                  <a:schemeClr val="tx1"/>
                </a:solidFill>
                <a:latin typeface="+mn-lt"/>
                <a:ea typeface="+mn-ea"/>
                <a:cs typeface="+mn-cs"/>
              </a:rPr>
              <a:t> Avalador: </a:t>
            </a:r>
            <a:r>
              <a:rPr lang="ca-ES" sz="1200" kern="1200" dirty="0">
                <a:solidFill>
                  <a:schemeClr val="tx1"/>
                </a:solidFill>
                <a:latin typeface="+mn-lt"/>
                <a:ea typeface="+mn-ea"/>
                <a:cs typeface="+mn-cs"/>
              </a:rPr>
              <a:t>la persona que assegura que el beneficiari rebrà els diners.</a:t>
            </a:r>
            <a:endParaRPr lang="es-ES" sz="12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Si avalem algú hem de tenir clar que sí l’avalat no paga ho haurem de fer nosaltres. Per tant, mai no hem d’avalar res que no podríem pagar. D’altra banda hem de recordar que en cas de mort, els hereus hereten l’aval.</a:t>
            </a:r>
            <a:endParaRPr lang="es-ES" sz="12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Podem suggerir als assistents que, si han avalat algú, de tant en tant comprovin que estigui pagant les quotes, per tal de poder prevenir i que no els arribi la notícia de cop i tinguin un deute gran per pagar.</a:t>
            </a:r>
            <a:endParaRPr lang="es-ES" sz="1200" kern="1200" dirty="0">
              <a:solidFill>
                <a:schemeClr val="tx1"/>
              </a:solidFill>
              <a:latin typeface="+mn-lt"/>
              <a:ea typeface="+mn-ea"/>
              <a:cs typeface="+mn-cs"/>
            </a:endParaRPr>
          </a:p>
          <a:p>
            <a:endParaRPr lang="ca-ES" sz="110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26</a:t>
            </a:fld>
            <a:endParaRPr lang="ca-ES" dirty="0"/>
          </a:p>
        </p:txBody>
      </p:sp>
    </p:spTree>
    <p:extLst>
      <p:ext uri="{BB962C8B-B14F-4D97-AF65-F5344CB8AC3E}">
        <p14:creationId xmlns:p14="http://schemas.microsoft.com/office/powerpoint/2010/main" val="437405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ca-ES" sz="1200" kern="1200" dirty="0">
                <a:solidFill>
                  <a:schemeClr val="tx1"/>
                </a:solidFill>
                <a:latin typeface="+mn-lt"/>
                <a:ea typeface="+mn-ea"/>
                <a:cs typeface="+mn-cs"/>
              </a:rPr>
              <a:t>En el cas que els assistents o algun familiar es trobin en situació de sobreendeutament els recomanarem el següent:</a:t>
            </a:r>
          </a:p>
          <a:p>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Actuar tan aviat com sigui possible. El primer mes que no puguem pagar, actuem. Si deixem passar uns mesos el deute pendent se’ns agreujarà el problema.</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Mantenir la calma i no prendre decisions precipitades que podrien agreujar la situació.</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Revisar el nostre pressupost i analitzar per què es produeix aquesta situació; baixada dels ingressos o increment de les despeses. Veure si és possible reconduir la diferència.</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Tenir clar quins són els nostres deutes i prioritzar el pagament en funció de les necessitats bàsiques.</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Negociar el pagament dels deutes amb cada proveïdor per veure si hi ha alguna alternativa de pagament ajornat que ens pugui alleugerir la situació.</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Refer el pressupost en situació d’emergència en què ens caldrà retallar despeses de manera dràstica, donar de baixa serveis no indispensables, renunciar a despeses opcionals…</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No caure en mans </a:t>
            </a:r>
            <a:r>
              <a:rPr lang="ca-ES" sz="1200" kern="1200">
                <a:solidFill>
                  <a:schemeClr val="tx1"/>
                </a:solidFill>
                <a:latin typeface="+mn-lt"/>
                <a:ea typeface="+mn-ea"/>
                <a:cs typeface="+mn-cs"/>
              </a:rPr>
              <a:t>de prestadors </a:t>
            </a:r>
            <a:r>
              <a:rPr lang="ca-ES" sz="1200" kern="1200" dirty="0">
                <a:solidFill>
                  <a:schemeClr val="tx1"/>
                </a:solidFill>
                <a:latin typeface="+mn-lt"/>
                <a:ea typeface="+mn-ea"/>
                <a:cs typeface="+mn-cs"/>
              </a:rPr>
              <a:t>o crèdits ràpids, ja que només agreujarà la nostra situació. (Repetim el missatge que hem dit quan parlàvem d’endeutar-nos.)</a:t>
            </a:r>
            <a:endParaRPr lang="es-ES" sz="12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Les targetes de crèdit, i els elevats costos que impliquen en cas d’ajornament de les compres, solen ser part dels problemes de sobreendeutament, mai de la solució. Per tant, si ens trobem en una situació d’aquestes val més no utilitzar-les.</a:t>
            </a:r>
            <a:endParaRPr lang="es-ES" sz="1200" kern="1200" dirty="0">
              <a:solidFill>
                <a:schemeClr val="tx1"/>
              </a:solidFill>
              <a:latin typeface="+mn-lt"/>
              <a:ea typeface="+mn-ea"/>
              <a:cs typeface="+mn-cs"/>
            </a:endParaRPr>
          </a:p>
          <a:p>
            <a:pPr marL="0" indent="0">
              <a:buFontTx/>
              <a:buNone/>
            </a:pPr>
            <a:endParaRPr lang="ca-ES" sz="10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000" noProof="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27</a:t>
            </a:fld>
            <a:endParaRPr lang="ca-ES" dirty="0"/>
          </a:p>
        </p:txBody>
      </p:sp>
    </p:spTree>
    <p:extLst>
      <p:ext uri="{BB962C8B-B14F-4D97-AF65-F5344CB8AC3E}">
        <p14:creationId xmlns:p14="http://schemas.microsoft.com/office/powerpoint/2010/main" val="523671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pPr algn="just"/>
            <a:r>
              <a:rPr lang="ca-ES" sz="1200" kern="1200" dirty="0">
                <a:solidFill>
                  <a:schemeClr val="tx1"/>
                </a:solidFill>
                <a:latin typeface="+mn-lt"/>
                <a:ea typeface="+mn-ea"/>
                <a:cs typeface="+mn-cs"/>
              </a:rPr>
              <a:t>Podem dedicar els darrers minuts de la sessió a aclarir els dubtes que hagin sorgit entre els participants sobre tot el que s’ha exposat al llarg de la xerrada. També és útil fer un breu repàs de totes les recomanacions que hem donat durant la sessió. Per fer-ho, disposem del </a:t>
            </a:r>
            <a:r>
              <a:rPr lang="ca-ES" sz="1200" b="1" kern="1200" dirty="0">
                <a:solidFill>
                  <a:schemeClr val="tx1"/>
                </a:solidFill>
                <a:latin typeface="+mn-lt"/>
                <a:ea typeface="+mn-ea"/>
                <a:cs typeface="+mn-cs"/>
              </a:rPr>
              <a:t>fullet informatiu </a:t>
            </a:r>
            <a:r>
              <a:rPr lang="ca-ES" sz="1200" kern="1200" dirty="0">
                <a:solidFill>
                  <a:schemeClr val="tx1"/>
                </a:solidFill>
                <a:latin typeface="+mn-lt"/>
                <a:ea typeface="+mn-ea"/>
                <a:cs typeface="+mn-cs"/>
              </a:rPr>
              <a:t>que s’entrega a tots els participants i en què es recullen els principals consells que s’han explicat.</a:t>
            </a:r>
          </a:p>
          <a:p>
            <a:pPr algn="just"/>
            <a:endParaRPr lang="ca-ES" sz="1100" u="sng" baseline="0" noProof="0" dirty="0"/>
          </a:p>
          <a:p>
            <a:r>
              <a:rPr lang="ca-ES" sz="1100" u="sng" baseline="0" noProof="0" dirty="0"/>
              <a:t>Per saber-ne més:</a:t>
            </a:r>
          </a:p>
          <a:p>
            <a:endParaRPr lang="es-ES" sz="1100" b="0" i="0" u="none" strike="noStrike" kern="1200" dirty="0">
              <a:solidFill>
                <a:schemeClr val="tx1"/>
              </a:solidFill>
              <a:effectLst/>
              <a:latin typeface="+mn-lt"/>
              <a:ea typeface="+mn-ea"/>
              <a:cs typeface="+mn-cs"/>
              <a:hlinkClick r:id="rId3"/>
            </a:endParaRPr>
          </a:p>
          <a:p>
            <a:r>
              <a:rPr lang="es-ES" sz="1100" b="0" i="0" u="none" strike="noStrike" kern="1200" dirty="0">
                <a:solidFill>
                  <a:schemeClr val="tx1"/>
                </a:solidFill>
                <a:effectLst/>
                <a:latin typeface="+mn-lt"/>
                <a:ea typeface="+mn-ea"/>
                <a:cs typeface="+mn-cs"/>
                <a:hlinkClick r:id="rId3"/>
              </a:rPr>
              <a:t>www.Finanzasparatodos.es</a:t>
            </a:r>
          </a:p>
          <a:p>
            <a:r>
              <a:rPr lang="es-ES" sz="1100" dirty="0">
                <a:hlinkClick r:id="rId4"/>
              </a:rPr>
              <a:t>https://www.caixabank.es/particular/cultura-financiera.html</a:t>
            </a:r>
            <a:endParaRPr lang="es-ES" sz="1100" dirty="0"/>
          </a:p>
          <a:p>
            <a:endParaRPr lang="es-ES" sz="1100" b="0" i="0" u="none" strike="noStrike" kern="1200" dirty="0">
              <a:solidFill>
                <a:schemeClr val="tx1"/>
              </a:solidFill>
              <a:effectLst/>
              <a:latin typeface="+mn-lt"/>
              <a:ea typeface="+mn-ea"/>
              <a:cs typeface="+mn-cs"/>
              <a:hlinkClick r:id="rId3"/>
            </a:endParaRPr>
          </a:p>
          <a:p>
            <a:endParaRPr lang="es-ES" sz="1100" b="0" i="0" u="none" strike="noStrike" kern="1200" dirty="0">
              <a:solidFill>
                <a:schemeClr val="tx1"/>
              </a:solidFill>
              <a:effectLst/>
              <a:latin typeface="+mn-lt"/>
              <a:ea typeface="+mn-ea"/>
              <a:cs typeface="+mn-cs"/>
              <a:hlinkClick r:id="rId3"/>
            </a:endParaRPr>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28</a:t>
            </a:fld>
            <a:endParaRPr lang="ca-ES" dirty="0"/>
          </a:p>
        </p:txBody>
      </p:sp>
    </p:spTree>
    <p:extLst>
      <p:ext uri="{BB962C8B-B14F-4D97-AF65-F5344CB8AC3E}">
        <p14:creationId xmlns:p14="http://schemas.microsoft.com/office/powerpoint/2010/main" val="2559049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ca-ES" sz="1200" kern="1200" dirty="0">
                <a:solidFill>
                  <a:schemeClr val="tx1"/>
                </a:solidFill>
                <a:latin typeface="+mn-lt"/>
                <a:ea typeface="+mn-ea"/>
                <a:cs typeface="+mn-cs"/>
              </a:rPr>
              <a:t>Comencem amb una afirmació senzilla però que ens permetrà trencar el gel. Podem dir que la seguretat financera, és a dir el fet de tenir uns ingressos suficients per fer front a les nostres despeses, ens dona tranquil·litat.</a:t>
            </a:r>
            <a:endParaRPr lang="es-ES" sz="1200" kern="1200" dirty="0">
              <a:solidFill>
                <a:schemeClr val="tx1"/>
              </a:solidFill>
              <a:latin typeface="+mn-lt"/>
              <a:ea typeface="+mn-ea"/>
              <a:cs typeface="+mn-cs"/>
            </a:endParaRPr>
          </a:p>
          <a:p>
            <a:endParaRPr lang="ca-ES" sz="1200" kern="1200" dirty="0">
              <a:solidFill>
                <a:schemeClr val="tx1"/>
              </a:solidFill>
              <a:latin typeface="+mn-lt"/>
              <a:ea typeface="+mn-ea"/>
              <a:cs typeface="+mn-cs"/>
            </a:endParaRPr>
          </a:p>
          <a:p>
            <a:r>
              <a:rPr lang="ca-ES" sz="1200" kern="1200" dirty="0">
                <a:solidFill>
                  <a:schemeClr val="tx1"/>
                </a:solidFill>
                <a:latin typeface="+mn-lt"/>
                <a:ea typeface="+mn-ea"/>
                <a:cs typeface="+mn-cs"/>
              </a:rPr>
              <a:t>Farem les següents preguntes a l'audiència:</a:t>
            </a:r>
            <a:endParaRPr lang="es-ES" sz="1200" kern="1200" dirty="0">
              <a:solidFill>
                <a:schemeClr val="tx1"/>
              </a:solidFill>
              <a:latin typeface="+mn-lt"/>
              <a:ea typeface="+mn-ea"/>
              <a:cs typeface="+mn-cs"/>
            </a:endParaRPr>
          </a:p>
          <a:p>
            <a:pPr algn="just"/>
            <a:endParaRPr lang="ca-ES" sz="1000" baseline="0" noProof="0" dirty="0"/>
          </a:p>
          <a:p>
            <a:pPr lvl="0">
              <a:buFont typeface="Arial" pitchFamily="34" charset="0"/>
              <a:buChar char="•"/>
            </a:pPr>
            <a:r>
              <a:rPr lang="ca-ES" sz="1200" kern="1200" dirty="0">
                <a:solidFill>
                  <a:schemeClr val="tx1"/>
                </a:solidFill>
                <a:latin typeface="+mn-lt"/>
                <a:ea typeface="+mn-ea"/>
                <a:cs typeface="+mn-cs"/>
              </a:rPr>
              <a:t> Sabeu exactament quants diners ingresseu cada mes? I quants en gasteu?</a:t>
            </a:r>
            <a:endParaRPr lang="es-ES" sz="1200" kern="1200" dirty="0">
              <a:solidFill>
                <a:schemeClr val="tx1"/>
              </a:solidFill>
              <a:latin typeface="+mn-lt"/>
              <a:ea typeface="+mn-ea"/>
              <a:cs typeface="+mn-cs"/>
            </a:endParaRPr>
          </a:p>
          <a:p>
            <a:pPr lvl="0">
              <a:buFont typeface="Arial" pitchFamily="34" charset="0"/>
              <a:buChar char="•"/>
            </a:pPr>
            <a:r>
              <a:rPr lang="ca-ES" sz="1200" kern="1200" dirty="0">
                <a:solidFill>
                  <a:schemeClr val="tx1"/>
                </a:solidFill>
                <a:latin typeface="+mn-lt"/>
                <a:ea typeface="+mn-ea"/>
                <a:cs typeface="+mn-cs"/>
              </a:rPr>
              <a:t> N’ingresseu més dels que gasteu?</a:t>
            </a:r>
            <a:endParaRPr lang="es-ES" sz="1200" kern="1200" dirty="0">
              <a:solidFill>
                <a:schemeClr val="tx1"/>
              </a:solidFill>
              <a:latin typeface="+mn-lt"/>
              <a:ea typeface="+mn-ea"/>
              <a:cs typeface="+mn-cs"/>
            </a:endParaRPr>
          </a:p>
          <a:p>
            <a:pPr lvl="0">
              <a:buFont typeface="Arial" pitchFamily="34" charset="0"/>
              <a:buChar char="•"/>
            </a:pPr>
            <a:r>
              <a:rPr lang="ca-ES" sz="1200" kern="1200" dirty="0">
                <a:solidFill>
                  <a:schemeClr val="tx1"/>
                </a:solidFill>
                <a:latin typeface="+mn-lt"/>
                <a:ea typeface="+mn-ea"/>
                <a:cs typeface="+mn-cs"/>
              </a:rPr>
              <a:t> Arribeu a final de mes sense problemes?</a:t>
            </a:r>
            <a:endParaRPr lang="es-ES" sz="1200" kern="1200" dirty="0">
              <a:solidFill>
                <a:schemeClr val="tx1"/>
              </a:solidFill>
              <a:latin typeface="+mn-lt"/>
              <a:ea typeface="+mn-ea"/>
              <a:cs typeface="+mn-cs"/>
            </a:endParaRPr>
          </a:p>
          <a:p>
            <a:pPr lvl="0">
              <a:buFont typeface="Arial" pitchFamily="34" charset="0"/>
              <a:buChar char="•"/>
            </a:pPr>
            <a:r>
              <a:rPr lang="ca-ES" sz="1200" kern="1200" dirty="0">
                <a:solidFill>
                  <a:schemeClr val="tx1"/>
                </a:solidFill>
                <a:latin typeface="+mn-lt"/>
                <a:ea typeface="+mn-ea"/>
                <a:cs typeface="+mn-cs"/>
              </a:rPr>
              <a:t> Si de cop teniu un imprevist, per exemple, se us trenquen les ulleres o la rentadora, teniu uns diners reservats per fer-hi front?</a:t>
            </a:r>
            <a:endParaRPr lang="es-ES" sz="1200" kern="1200" dirty="0">
              <a:solidFill>
                <a:schemeClr val="tx1"/>
              </a:solidFill>
              <a:latin typeface="+mn-lt"/>
              <a:ea typeface="+mn-ea"/>
              <a:cs typeface="+mn-cs"/>
            </a:endParaRPr>
          </a:p>
          <a:p>
            <a:pPr marL="171450" indent="-171450" algn="just" defTabSz="914400" rtl="0" eaLnBrk="1" latinLnBrk="0" hangingPunct="1">
              <a:buFont typeface="Arial" panose="020B0604020202020204" pitchFamily="34" charset="0"/>
              <a:buChar char="•"/>
            </a:pPr>
            <a:endParaRPr lang="es-ES" sz="1000" kern="1200" baseline="0" noProof="0" dirty="0">
              <a:solidFill>
                <a:schemeClr val="tx1"/>
              </a:solidFill>
              <a:latin typeface="+mn-lt"/>
              <a:ea typeface="+mn-ea"/>
              <a:cs typeface="+mn-cs"/>
            </a:endParaRPr>
          </a:p>
          <a:p>
            <a:r>
              <a:rPr lang="ca-ES" sz="1200" kern="1200" dirty="0">
                <a:solidFill>
                  <a:schemeClr val="tx1"/>
                </a:solidFill>
                <a:latin typeface="+mn-lt"/>
                <a:ea typeface="+mn-ea"/>
                <a:cs typeface="+mn-cs"/>
              </a:rPr>
              <a:t>Aquestes preguntes ens serviran per trencar el gel i també ens donaran informació sobre la nostra audiència que ens pot ajudar a ajustar el discurs. Cal estar atents perquè aquestes preguntes poden comportar la necessitat d’explicar anècdotes per part dels assistents, que amablement haurem de tallar o traslladar al final de la xerrada.</a:t>
            </a:r>
            <a:endParaRPr lang="es-ES" sz="1200" kern="1200" dirty="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3</a:t>
            </a:fld>
            <a:endParaRPr lang="ca-ES" dirty="0"/>
          </a:p>
        </p:txBody>
      </p:sp>
    </p:spTree>
    <p:extLst>
      <p:ext uri="{BB962C8B-B14F-4D97-AF65-F5344CB8AC3E}">
        <p14:creationId xmlns:p14="http://schemas.microsoft.com/office/powerpoint/2010/main" val="1412720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a-ES" sz="1200" b="0" kern="1200" dirty="0">
                <a:solidFill>
                  <a:schemeClr val="tx1"/>
                </a:solidFill>
                <a:latin typeface="+mn-lt"/>
                <a:ea typeface="+mn-ea"/>
                <a:cs typeface="+mn-cs"/>
              </a:rPr>
              <a:t>En general, es pot dir que </a:t>
            </a:r>
            <a:r>
              <a:rPr lang="ca-ES" sz="1200" kern="1200" dirty="0">
                <a:solidFill>
                  <a:schemeClr val="tx1"/>
                </a:solidFill>
                <a:latin typeface="+mn-lt"/>
                <a:ea typeface="+mn-ea"/>
                <a:cs typeface="+mn-cs"/>
              </a:rPr>
              <a:t>la seguretat o tranquil·litat financera s’assoleix quan s’arriba a final de mes (pagant fins i tot els deutes), quan es tenen les despeses controlades i, en resum, quan els ingressos superen les despeses i, per tant, es pot estalviar.</a:t>
            </a:r>
            <a:endParaRPr lang="es-ES" sz="1200" kern="1200" dirty="0">
              <a:solidFill>
                <a:schemeClr val="tx1"/>
              </a:solidFill>
              <a:latin typeface="+mn-lt"/>
              <a:ea typeface="+mn-ea"/>
              <a:cs typeface="+mn-cs"/>
            </a:endParaRPr>
          </a:p>
          <a:p>
            <a:pPr marL="171450" indent="-171450" algn="just">
              <a:buFont typeface="Arial" panose="020B0604020202020204" pitchFamily="34" charset="0"/>
              <a:buNone/>
            </a:pPr>
            <a:endParaRPr lang="ca-ES" sz="1000" kern="1200" baseline="0" noProof="0" dirty="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4</a:t>
            </a:fld>
            <a:endParaRPr lang="ca-ES" dirty="0"/>
          </a:p>
        </p:txBody>
      </p:sp>
    </p:spTree>
    <p:extLst>
      <p:ext uri="{BB962C8B-B14F-4D97-AF65-F5344CB8AC3E}">
        <p14:creationId xmlns:p14="http://schemas.microsoft.com/office/powerpoint/2010/main" val="1186214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ca-ES" sz="1200" kern="1200" dirty="0">
                <a:solidFill>
                  <a:schemeClr val="tx1"/>
                </a:solidFill>
                <a:latin typeface="+mn-lt"/>
                <a:ea typeface="+mn-ea"/>
                <a:cs typeface="+mn-cs"/>
              </a:rPr>
              <a:t>Un cop aclarits els conceptes de seguretat financera i els beneficis que ens aporta, parlarem de seguir un pla. Per establir el pla cal fer-se una sèrie de preguntes.</a:t>
            </a:r>
            <a:endParaRPr lang="es-ES" sz="1200" kern="1200" dirty="0">
              <a:solidFill>
                <a:schemeClr val="tx1"/>
              </a:solidFill>
              <a:latin typeface="+mn-lt"/>
              <a:ea typeface="+mn-ea"/>
              <a:cs typeface="+mn-cs"/>
            </a:endParaRPr>
          </a:p>
          <a:p>
            <a:r>
              <a:rPr lang="ca-ES" sz="1200" kern="1200" dirty="0">
                <a:solidFill>
                  <a:schemeClr val="tx1"/>
                </a:solidFill>
                <a:latin typeface="+mn-lt"/>
                <a:ea typeface="+mn-ea"/>
                <a:cs typeface="+mn-cs"/>
              </a:rPr>
              <a:t>A partir d’aquesta reflexió podem introduir el concepte de pressupost i comentar breument la conveniència d’establir un pla i d’aplicar el control necessari per a assolir-lo.</a:t>
            </a:r>
            <a:endParaRPr lang="es-ES" sz="1200" kern="1200" dirty="0">
              <a:solidFill>
                <a:schemeClr val="tx1"/>
              </a:solidFill>
              <a:latin typeface="+mn-lt"/>
              <a:ea typeface="+mn-ea"/>
              <a:cs typeface="+mn-cs"/>
            </a:endParaRPr>
          </a:p>
          <a:p>
            <a:r>
              <a:rPr lang="ca-ES" sz="1200" kern="1200" dirty="0">
                <a:solidFill>
                  <a:schemeClr val="tx1"/>
                </a:solidFill>
                <a:latin typeface="+mn-lt"/>
                <a:ea typeface="+mn-ea"/>
                <a:cs typeface="+mn-cs"/>
              </a:rPr>
              <a:t>Es pot aprofundir en el concepte del pla introduint la idea que cal ser conscients dels nostres ingressos, de les nostres despeses i dels objectius que, a curt i llarg termini, volem assolir financerament.</a:t>
            </a:r>
            <a:endParaRPr lang="es-ES" sz="1200" kern="1200" dirty="0">
              <a:solidFill>
                <a:schemeClr val="tx1"/>
              </a:solidFill>
              <a:latin typeface="+mn-lt"/>
              <a:ea typeface="+mn-ea"/>
              <a:cs typeface="+mn-cs"/>
            </a:endParaRPr>
          </a:p>
          <a:p>
            <a:r>
              <a:rPr lang="ca-ES" sz="1200" kern="1200" dirty="0">
                <a:solidFill>
                  <a:schemeClr val="tx1"/>
                </a:solidFill>
                <a:latin typeface="+mn-lt"/>
                <a:ea typeface="+mn-ea"/>
                <a:cs typeface="+mn-cs"/>
              </a:rPr>
              <a:t>Quan exposem el concepte de control del seguiment cal introduir també el de reajustament del pla, si el nivell d’ingressos o de despeses varia.</a:t>
            </a:r>
            <a:endParaRPr lang="es-ES" sz="1200" kern="1200" dirty="0">
              <a:solidFill>
                <a:schemeClr val="tx1"/>
              </a:solidFill>
              <a:latin typeface="+mn-lt"/>
              <a:ea typeface="+mn-ea"/>
              <a:cs typeface="+mn-cs"/>
            </a:endParaRPr>
          </a:p>
          <a:p>
            <a:endParaRPr lang="en-AU" sz="100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5</a:t>
            </a:fld>
            <a:endParaRPr lang="ca-ES" dirty="0"/>
          </a:p>
        </p:txBody>
      </p:sp>
    </p:spTree>
    <p:extLst>
      <p:ext uri="{BB962C8B-B14F-4D97-AF65-F5344CB8AC3E}">
        <p14:creationId xmlns:p14="http://schemas.microsoft.com/office/powerpoint/2010/main" val="208096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ca-ES" sz="1100" dirty="0"/>
              <a:t>Un cop introduït</a:t>
            </a:r>
            <a:r>
              <a:rPr lang="ca-ES" sz="1100" baseline="0" dirty="0"/>
              <a:t> el concepte de pressupost remarcarem </a:t>
            </a:r>
            <a:r>
              <a:rPr lang="ca-ES" sz="1100" b="1" baseline="0" dirty="0"/>
              <a:t>per a què serveix:</a:t>
            </a:r>
          </a:p>
          <a:p>
            <a:endParaRPr lang="ca-ES" sz="1100" b="1" baseline="0" dirty="0"/>
          </a:p>
          <a:p>
            <a:pPr marL="171450" indent="-171450">
              <a:buFontTx/>
              <a:buChar char="-"/>
            </a:pPr>
            <a:r>
              <a:rPr lang="ca-ES" sz="1100" b="0" baseline="0" dirty="0"/>
              <a:t>Ens permet saber </a:t>
            </a:r>
            <a:r>
              <a:rPr lang="ca-ES" sz="1100" b="1" baseline="0" dirty="0"/>
              <a:t>en què gastem els diners i prioritzar-ne les despeses.</a:t>
            </a:r>
          </a:p>
          <a:p>
            <a:pPr marL="171450" indent="-171450">
              <a:buFontTx/>
              <a:buChar char="-"/>
            </a:pPr>
            <a:r>
              <a:rPr lang="ca-ES" sz="1100" b="0" baseline="0" dirty="0"/>
              <a:t>Ens ajuda a </a:t>
            </a:r>
            <a:r>
              <a:rPr lang="ca-ES" sz="1100" b="1" baseline="0" dirty="0"/>
              <a:t>fer previsions.</a:t>
            </a:r>
          </a:p>
          <a:p>
            <a:pPr marL="171450" indent="-171450">
              <a:buFontTx/>
              <a:buChar char="-"/>
            </a:pPr>
            <a:r>
              <a:rPr lang="ca-ES" sz="1100" b="0" baseline="0" dirty="0"/>
              <a:t>Ens permet </a:t>
            </a:r>
            <a:r>
              <a:rPr lang="ca-ES" sz="1100" b="1" baseline="0" dirty="0"/>
              <a:t>tenir els diners sota control.</a:t>
            </a:r>
          </a:p>
          <a:p>
            <a:pPr marL="171450" indent="-171450">
              <a:buFontTx/>
              <a:buChar char="-"/>
            </a:pPr>
            <a:r>
              <a:rPr lang="ca-ES" sz="1100" b="0" baseline="0" dirty="0"/>
              <a:t>Ens aporta </a:t>
            </a:r>
            <a:r>
              <a:rPr lang="ca-ES" sz="1100" b="1" baseline="0" dirty="0"/>
              <a:t>tranquil·litat financera, </a:t>
            </a:r>
            <a:r>
              <a:rPr lang="ca-ES" sz="1100" b="0" baseline="0" dirty="0"/>
              <a:t>un cop aconseguim ajustar-ho tot per tal de que les despeses no superin els ingressos.</a:t>
            </a:r>
          </a:p>
          <a:p>
            <a:pPr marL="171450" indent="-171450">
              <a:buFontTx/>
              <a:buChar char="-"/>
            </a:pPr>
            <a:endParaRPr lang="ca-ES" sz="1100" b="0" dirty="0"/>
          </a:p>
          <a:p>
            <a:pPr marL="0" marR="0" indent="0" algn="l" defTabSz="914400" rtl="0" eaLnBrk="1" fontAlgn="auto" latinLnBrk="0" hangingPunct="1">
              <a:lnSpc>
                <a:spcPct val="100000"/>
              </a:lnSpc>
              <a:spcBef>
                <a:spcPts val="0"/>
              </a:spcBef>
              <a:spcAft>
                <a:spcPts val="0"/>
              </a:spcAft>
              <a:buClrTx/>
              <a:buSzTx/>
              <a:buFontTx/>
              <a:buNone/>
              <a:tabLst/>
              <a:defRPr/>
            </a:pPr>
            <a:r>
              <a:rPr lang="ca-ES" sz="1200" kern="1200" dirty="0">
                <a:solidFill>
                  <a:schemeClr val="tx1"/>
                </a:solidFill>
                <a:latin typeface="+mn-lt"/>
                <a:ea typeface="+mn-ea"/>
                <a:cs typeface="+mn-cs"/>
              </a:rPr>
              <a:t>Després explicarem </a:t>
            </a:r>
            <a:r>
              <a:rPr lang="ca-ES" sz="1200" b="1" kern="1200" dirty="0">
                <a:solidFill>
                  <a:schemeClr val="tx1"/>
                </a:solidFill>
                <a:latin typeface="+mn-lt"/>
                <a:ea typeface="+mn-ea"/>
                <a:cs typeface="+mn-cs"/>
              </a:rPr>
              <a:t>per on començar</a:t>
            </a:r>
            <a:r>
              <a:rPr lang="ca-ES" sz="1200" kern="1200" dirty="0">
                <a:solidFill>
                  <a:schemeClr val="tx1"/>
                </a:solidFill>
                <a:latin typeface="+mn-lt"/>
                <a:ea typeface="+mn-ea"/>
                <a:cs typeface="+mn-cs"/>
              </a:rPr>
              <a:t> i destacarem bàsicament que la millor manera de fer-ho és </a:t>
            </a:r>
            <a:r>
              <a:rPr lang="ca-ES" sz="1200" b="1" kern="1200" dirty="0">
                <a:solidFill>
                  <a:schemeClr val="tx1"/>
                </a:solidFill>
                <a:latin typeface="+mn-lt"/>
                <a:ea typeface="+mn-ea"/>
                <a:cs typeface="+mn-cs"/>
              </a:rPr>
              <a:t>revisar les despeses del mes anterior.</a:t>
            </a:r>
            <a:r>
              <a:rPr lang="ca-ES" sz="1200" kern="1200" dirty="0">
                <a:solidFill>
                  <a:schemeClr val="tx1"/>
                </a:solidFill>
                <a:latin typeface="+mn-lt"/>
                <a:ea typeface="+mn-ea"/>
                <a:cs typeface="+mn-cs"/>
              </a:rPr>
              <a:t> Algunes persones prefereixen analitzar les de tot l’any anterior. Destacarem el següent:</a:t>
            </a:r>
            <a:endParaRPr lang="es-ES" sz="1200" kern="1200" dirty="0">
              <a:solidFill>
                <a:schemeClr val="tx1"/>
              </a:solidFill>
              <a:latin typeface="+mn-lt"/>
              <a:ea typeface="+mn-ea"/>
              <a:cs typeface="+mn-cs"/>
            </a:endParaRPr>
          </a:p>
          <a:p>
            <a:endParaRPr lang="ca-ES" sz="1100" baseline="0" dirty="0"/>
          </a:p>
          <a:p>
            <a:pPr lvl="0"/>
            <a:r>
              <a:rPr lang="ca-ES" sz="1200" kern="1200" dirty="0">
                <a:solidFill>
                  <a:schemeClr val="tx1"/>
                </a:solidFill>
                <a:latin typeface="+mn-lt"/>
                <a:ea typeface="+mn-ea"/>
                <a:cs typeface="+mn-cs"/>
              </a:rPr>
              <a:t>- Hi ha mesos en què sorgeixen despeses extraordinàries i rebuts que no són mensuals.</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Hi ha rebuts que estan domiciliats i que es poden trobar a la banca digital, però hi ha altres despeses de les quals caldrà guardar el rebut.</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Pel que fa als ingressos i a les despeses, en parlarem amb més detall en les següents diapositives. Es pot avançar, però, que probablement es disposa de més capacitat de gestió en les despeses que en els ingressos, de manera que veurem com es poden classificar.</a:t>
            </a:r>
            <a:endParaRPr lang="es-ES" sz="1200" kern="1200" dirty="0">
              <a:solidFill>
                <a:schemeClr val="tx1"/>
              </a:solidFill>
              <a:latin typeface="+mn-lt"/>
              <a:ea typeface="+mn-ea"/>
              <a:cs typeface="+mn-cs"/>
            </a:endParaRPr>
          </a:p>
          <a:p>
            <a:endParaRPr lang="ca-ES" sz="1100" dirty="0"/>
          </a:p>
          <a:p>
            <a:pPr marL="0" marR="0" indent="0" algn="l" defTabSz="914400" rtl="0" eaLnBrk="1" fontAlgn="auto" latinLnBrk="0" hangingPunct="1">
              <a:lnSpc>
                <a:spcPct val="100000"/>
              </a:lnSpc>
              <a:spcBef>
                <a:spcPts val="0"/>
              </a:spcBef>
              <a:spcAft>
                <a:spcPts val="0"/>
              </a:spcAft>
              <a:buClrTx/>
              <a:buSzTx/>
              <a:buFontTx/>
              <a:buNone/>
              <a:tabLst/>
              <a:defRPr/>
            </a:pPr>
            <a:r>
              <a:rPr lang="ca-ES" sz="1200" kern="1200" dirty="0">
                <a:solidFill>
                  <a:schemeClr val="tx1"/>
                </a:solidFill>
                <a:latin typeface="+mn-lt"/>
                <a:ea typeface="+mn-ea"/>
                <a:cs typeface="+mn-cs"/>
              </a:rPr>
              <a:t>Per últim convé comentar que el pressupost és un element “viu” i que sovint poden aparèixer ingressos o despeses que no estaven previstos i faran que calgui ajustar-lo. Per tant, </a:t>
            </a:r>
            <a:r>
              <a:rPr lang="ca-ES" sz="1200" b="1" kern="1200" dirty="0">
                <a:solidFill>
                  <a:schemeClr val="tx1"/>
                </a:solidFill>
                <a:latin typeface="+mn-lt"/>
                <a:ea typeface="+mn-ea"/>
                <a:cs typeface="+mn-cs"/>
              </a:rPr>
              <a:t>cal analitzar-lo i revisar-lo periòdicament</a:t>
            </a:r>
            <a:r>
              <a:rPr lang="ca-ES" sz="1200" kern="1200" dirty="0">
                <a:solidFill>
                  <a:schemeClr val="tx1"/>
                </a:solidFill>
                <a:latin typeface="+mn-lt"/>
                <a:ea typeface="+mn-ea"/>
                <a:cs typeface="+mn-cs"/>
              </a:rPr>
              <a:t>.</a:t>
            </a:r>
            <a:endParaRPr lang="es-ES" sz="1200" kern="1200" dirty="0">
              <a:solidFill>
                <a:schemeClr val="tx1"/>
              </a:solidFill>
              <a:latin typeface="+mn-lt"/>
              <a:ea typeface="+mn-ea"/>
              <a:cs typeface="+mn-cs"/>
            </a:endParaRPr>
          </a:p>
          <a:p>
            <a:endParaRPr lang="ca-ES" sz="1100" dirty="0"/>
          </a:p>
          <a:p>
            <a:endParaRPr lang="ca-ES" sz="1100" dirty="0"/>
          </a:p>
          <a:p>
            <a:endParaRPr lang="ca-ES" sz="110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6</a:t>
            </a:fld>
            <a:endParaRPr lang="ca-ES" dirty="0"/>
          </a:p>
        </p:txBody>
      </p:sp>
    </p:spTree>
    <p:extLst>
      <p:ext uri="{BB962C8B-B14F-4D97-AF65-F5344CB8AC3E}">
        <p14:creationId xmlns:p14="http://schemas.microsoft.com/office/powerpoint/2010/main" val="3690468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a-ES" sz="1200" kern="1200" dirty="0">
                <a:solidFill>
                  <a:schemeClr val="tx1"/>
                </a:solidFill>
                <a:latin typeface="+mn-lt"/>
                <a:ea typeface="+mn-ea"/>
                <a:cs typeface="+mn-cs"/>
              </a:rPr>
              <a:t>Podem dividir l’elaboració </a:t>
            </a:r>
            <a:r>
              <a:rPr lang="ca-ES" sz="1200" b="1" kern="1200" dirty="0">
                <a:solidFill>
                  <a:schemeClr val="tx1"/>
                </a:solidFill>
                <a:latin typeface="+mn-lt"/>
                <a:ea typeface="+mn-ea"/>
                <a:cs typeface="+mn-cs"/>
              </a:rPr>
              <a:t>del pressupost en 3 passos.</a:t>
            </a:r>
            <a:r>
              <a:rPr lang="ca-ES" sz="1200" kern="1200" dirty="0">
                <a:solidFill>
                  <a:schemeClr val="tx1"/>
                </a:solidFill>
                <a:latin typeface="+mn-lt"/>
                <a:ea typeface="+mn-ea"/>
                <a:cs typeface="+mn-cs"/>
              </a:rPr>
              <a:t> En aquesta diapositiva els esmentem fent una petita introducció, ja que les 3 diapositives següents estaran dedicades a aquests passos.</a:t>
            </a:r>
            <a:endParaRPr lang="es-ES" sz="1200" kern="1200" dirty="0">
              <a:solidFill>
                <a:schemeClr val="tx1"/>
              </a:solidFill>
              <a:latin typeface="+mn-lt"/>
              <a:ea typeface="+mn-ea"/>
              <a:cs typeface="+mn-cs"/>
            </a:endParaRPr>
          </a:p>
          <a:p>
            <a:endParaRPr lang="es-ES" sz="1200" kern="1200" dirty="0">
              <a:solidFill>
                <a:schemeClr val="tx1"/>
              </a:solidFill>
              <a:latin typeface="+mn-lt"/>
              <a:ea typeface="+mn-ea"/>
              <a:cs typeface="+mn-cs"/>
            </a:endParaRPr>
          </a:p>
          <a:p>
            <a:pPr marL="228600" lvl="0" indent="-228600">
              <a:buFont typeface="+mj-lt"/>
              <a:buAutoNum type="arabicParenR"/>
            </a:pPr>
            <a:r>
              <a:rPr lang="ca-ES" sz="1200" b="1" kern="1200" dirty="0">
                <a:solidFill>
                  <a:schemeClr val="tx1"/>
                </a:solidFill>
                <a:latin typeface="+mn-lt"/>
                <a:ea typeface="+mn-ea"/>
                <a:cs typeface="+mn-cs"/>
              </a:rPr>
              <a:t>Apuntar les despeses </a:t>
            </a:r>
            <a:r>
              <a:rPr lang="ca-ES" sz="1200" kern="1200" dirty="0">
                <a:solidFill>
                  <a:schemeClr val="tx1"/>
                </a:solidFill>
                <a:latin typeface="+mn-lt"/>
                <a:ea typeface="+mn-ea"/>
                <a:cs typeface="+mn-cs"/>
              </a:rPr>
              <a:t>del mes anterior. Hem d’explicar als assistents que algunes seran fàcils de localitzar, per exemple totes les domiciliades, mentre que d’altres seran les compres fetes amb targeta (si guardem els rebuts seran més fàcils d’identificar) i també les petites del dia a dia, aquelles que sovint fem en efectiu i que són les més difícils de recordar. </a:t>
            </a:r>
            <a:endParaRPr lang="es-ES" sz="1200" kern="1200" dirty="0">
              <a:solidFill>
                <a:schemeClr val="tx1"/>
              </a:solidFill>
              <a:latin typeface="+mn-lt"/>
              <a:ea typeface="+mn-ea"/>
              <a:cs typeface="+mn-cs"/>
            </a:endParaRPr>
          </a:p>
          <a:p>
            <a:pPr marL="228600" lvl="0" indent="-228600">
              <a:buFont typeface="+mj-lt"/>
              <a:buAutoNum type="arabicParenR"/>
            </a:pPr>
            <a:r>
              <a:rPr lang="ca-ES" sz="1200" b="1" kern="1200" dirty="0">
                <a:solidFill>
                  <a:schemeClr val="tx1"/>
                </a:solidFill>
                <a:latin typeface="+mn-lt"/>
                <a:ea typeface="+mn-ea"/>
                <a:cs typeface="+mn-cs"/>
              </a:rPr>
              <a:t>Anotar les ingressos.</a:t>
            </a:r>
            <a:endParaRPr lang="es-ES" sz="1200" kern="1200" dirty="0">
              <a:solidFill>
                <a:schemeClr val="tx1"/>
              </a:solidFill>
              <a:latin typeface="+mn-lt"/>
              <a:ea typeface="+mn-ea"/>
              <a:cs typeface="+mn-cs"/>
            </a:endParaRPr>
          </a:p>
          <a:p>
            <a:pPr marL="228600" lvl="0" indent="-228600">
              <a:buFont typeface="+mj-lt"/>
              <a:buAutoNum type="arabicParenR"/>
            </a:pPr>
            <a:r>
              <a:rPr lang="ca-ES" sz="1200" b="1" kern="1200" dirty="0">
                <a:solidFill>
                  <a:schemeClr val="tx1"/>
                </a:solidFill>
                <a:latin typeface="+mn-lt"/>
                <a:ea typeface="+mn-ea"/>
                <a:cs typeface="+mn-cs"/>
              </a:rPr>
              <a:t>Classificar les despeses en 3 categories </a:t>
            </a:r>
            <a:r>
              <a:rPr lang="ca-ES" sz="1200" kern="1200" dirty="0">
                <a:solidFill>
                  <a:schemeClr val="tx1"/>
                </a:solidFill>
                <a:latin typeface="+mn-lt"/>
                <a:ea typeface="+mn-ea"/>
                <a:cs typeface="+mn-cs"/>
              </a:rPr>
              <a:t>que després veurem i que ens facilitaran la seva gestió.</a:t>
            </a:r>
            <a:endParaRPr lang="es-ES" sz="1200" kern="1200" dirty="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7</a:t>
            </a:fld>
            <a:endParaRPr lang="ca-ES" dirty="0"/>
          </a:p>
        </p:txBody>
      </p:sp>
    </p:spTree>
    <p:extLst>
      <p:ext uri="{BB962C8B-B14F-4D97-AF65-F5344CB8AC3E}">
        <p14:creationId xmlns:p14="http://schemas.microsoft.com/office/powerpoint/2010/main" val="1997656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ca-ES" sz="1200" kern="1200" dirty="0">
                <a:solidFill>
                  <a:schemeClr val="tx1"/>
                </a:solidFill>
                <a:latin typeface="+mn-lt"/>
                <a:ea typeface="+mn-ea"/>
                <a:cs typeface="+mn-cs"/>
              </a:rPr>
              <a:t>Tal com hem apuntat, el primer pas és </a:t>
            </a:r>
            <a:r>
              <a:rPr lang="ca-ES" sz="1200" b="1" kern="1200" dirty="0">
                <a:solidFill>
                  <a:schemeClr val="tx1"/>
                </a:solidFill>
                <a:latin typeface="+mn-lt"/>
                <a:ea typeface="+mn-ea"/>
                <a:cs typeface="+mn-cs"/>
              </a:rPr>
              <a:t>apuntar les despeses.</a:t>
            </a:r>
            <a:r>
              <a:rPr lang="ca-ES" sz="1200" kern="1200" dirty="0">
                <a:solidFill>
                  <a:schemeClr val="tx1"/>
                </a:solidFill>
                <a:latin typeface="+mn-lt"/>
                <a:ea typeface="+mn-ea"/>
                <a:cs typeface="+mn-cs"/>
              </a:rPr>
              <a:t> Destacarem el següent:</a:t>
            </a:r>
            <a:endParaRPr lang="es-ES" sz="1200" kern="1200" dirty="0">
              <a:solidFill>
                <a:schemeClr val="tx1"/>
              </a:solidFill>
              <a:latin typeface="+mn-lt"/>
              <a:ea typeface="+mn-ea"/>
              <a:cs typeface="+mn-cs"/>
            </a:endParaRPr>
          </a:p>
          <a:p>
            <a:pPr lvl="0"/>
            <a:r>
              <a:rPr lang="ca-ES" sz="1200" u="none" kern="1200" dirty="0">
                <a:solidFill>
                  <a:schemeClr val="tx1"/>
                </a:solidFill>
                <a:latin typeface="+mn-lt"/>
                <a:ea typeface="+mn-ea"/>
                <a:cs typeface="+mn-cs"/>
              </a:rPr>
              <a:t>- </a:t>
            </a:r>
            <a:r>
              <a:rPr lang="ca-ES" sz="1200" u="sng" kern="1200" dirty="0">
                <a:solidFill>
                  <a:schemeClr val="tx1"/>
                </a:solidFill>
                <a:latin typeface="+mn-lt"/>
                <a:ea typeface="+mn-ea"/>
                <a:cs typeface="+mn-cs"/>
              </a:rPr>
              <a:t>Els extractes del compte i de la targeta ens ajudaran</a:t>
            </a:r>
            <a:r>
              <a:rPr lang="ca-ES" sz="1200" u="none" kern="1200" dirty="0">
                <a:solidFill>
                  <a:schemeClr val="tx1"/>
                </a:solidFill>
                <a:latin typeface="+mn-lt"/>
                <a:ea typeface="+mn-ea"/>
                <a:cs typeface="+mn-cs"/>
              </a:rPr>
              <a:t> </a:t>
            </a:r>
            <a:r>
              <a:rPr lang="ca-ES" sz="1200" kern="1200" dirty="0">
                <a:solidFill>
                  <a:schemeClr val="tx1"/>
                </a:solidFill>
                <a:latin typeface="+mn-lt"/>
                <a:ea typeface="+mn-ea"/>
                <a:cs typeface="+mn-cs"/>
              </a:rPr>
              <a:t>en la majoria de conceptes =&gt; anotar-los en Excel o llibreta.</a:t>
            </a:r>
            <a:endParaRPr lang="es-ES" sz="1200" kern="1200" dirty="0">
              <a:solidFill>
                <a:schemeClr val="tx1"/>
              </a:solidFill>
              <a:latin typeface="+mn-lt"/>
              <a:ea typeface="+mn-ea"/>
              <a:cs typeface="+mn-cs"/>
            </a:endParaRPr>
          </a:p>
          <a:p>
            <a:pPr lvl="0"/>
            <a:r>
              <a:rPr lang="ca-ES" sz="1200" u="none" kern="1200" dirty="0">
                <a:solidFill>
                  <a:schemeClr val="tx1"/>
                </a:solidFill>
                <a:latin typeface="+mn-lt"/>
                <a:ea typeface="+mn-ea"/>
                <a:cs typeface="+mn-cs"/>
              </a:rPr>
              <a:t>- </a:t>
            </a:r>
            <a:r>
              <a:rPr lang="ca-ES" sz="1200" u="sng" kern="1200" dirty="0">
                <a:solidFill>
                  <a:schemeClr val="tx1"/>
                </a:solidFill>
                <a:latin typeface="+mn-lt"/>
                <a:ea typeface="+mn-ea"/>
                <a:cs typeface="+mn-cs"/>
              </a:rPr>
              <a:t>És útil tenir els tiquets de compra</a:t>
            </a:r>
            <a:r>
              <a:rPr lang="ca-ES" sz="1200" kern="1200" dirty="0">
                <a:solidFill>
                  <a:schemeClr val="tx1"/>
                </a:solidFill>
                <a:latin typeface="+mn-lt"/>
                <a:ea typeface="+mn-ea"/>
                <a:cs typeface="+mn-cs"/>
              </a:rPr>
              <a:t> de tot el que hem pagat en efectiu.</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Tenir en compte les </a:t>
            </a:r>
            <a:r>
              <a:rPr lang="ca-ES" sz="1200" u="sng" kern="1200" dirty="0">
                <a:solidFill>
                  <a:schemeClr val="tx1"/>
                </a:solidFill>
                <a:latin typeface="+mn-lt"/>
                <a:ea typeface="+mn-ea"/>
                <a:cs typeface="+mn-cs"/>
              </a:rPr>
              <a:t>despeses aperiòdiques</a:t>
            </a:r>
            <a:r>
              <a:rPr lang="ca-ES" sz="1200" kern="1200" dirty="0">
                <a:solidFill>
                  <a:schemeClr val="tx1"/>
                </a:solidFill>
                <a:latin typeface="+mn-lt"/>
                <a:ea typeface="+mn-ea"/>
                <a:cs typeface="+mn-cs"/>
              </a:rPr>
              <a:t>: des de les que es produeixen un cop l’any (com l’assegurança del cotxe o els regals de Nadal) fins a les de subministraments.</a:t>
            </a:r>
            <a:endParaRPr lang="es-ES" sz="1200" kern="1200" dirty="0">
              <a:solidFill>
                <a:schemeClr val="tx1"/>
              </a:solidFill>
              <a:latin typeface="+mn-lt"/>
              <a:ea typeface="+mn-ea"/>
              <a:cs typeface="+mn-cs"/>
            </a:endParaRPr>
          </a:p>
          <a:p>
            <a:r>
              <a:rPr lang="ca-ES" sz="1200" kern="1200" dirty="0">
                <a:solidFill>
                  <a:schemeClr val="tx1"/>
                </a:solidFill>
                <a:latin typeface="+mn-lt"/>
                <a:ea typeface="+mn-ea"/>
                <a:cs typeface="+mn-cs"/>
              </a:rPr>
              <a:t>Podem comentar que </a:t>
            </a:r>
            <a:r>
              <a:rPr lang="ca-ES" sz="1200" b="1" kern="1200" dirty="0">
                <a:solidFill>
                  <a:schemeClr val="tx1"/>
                </a:solidFill>
                <a:latin typeface="+mn-lt"/>
                <a:ea typeface="+mn-ea"/>
                <a:cs typeface="+mn-cs"/>
              </a:rPr>
              <a:t>existeixen eines, </a:t>
            </a:r>
            <a:r>
              <a:rPr lang="ca-ES" sz="1200" kern="1200" dirty="0">
                <a:solidFill>
                  <a:schemeClr val="tx1"/>
                </a:solidFill>
                <a:latin typeface="+mn-lt"/>
                <a:ea typeface="+mn-ea"/>
                <a:cs typeface="+mn-cs"/>
              </a:rPr>
              <a:t>com la de la pàgina web de “Finanzas para todos” (promoguda pel BdE i la CNMV) </a:t>
            </a:r>
            <a:r>
              <a:rPr lang="ca-ES" sz="1200" b="1" kern="1200" dirty="0">
                <a:solidFill>
                  <a:schemeClr val="tx1"/>
                </a:solidFill>
                <a:latin typeface="+mn-lt"/>
                <a:ea typeface="+mn-ea"/>
                <a:cs typeface="+mn-cs"/>
              </a:rPr>
              <a:t>que permeten confeccionar</a:t>
            </a:r>
            <a:r>
              <a:rPr lang="ca-ES" sz="1200" kern="1200" dirty="0">
                <a:solidFill>
                  <a:schemeClr val="tx1"/>
                </a:solidFill>
                <a:latin typeface="+mn-lt"/>
                <a:ea typeface="+mn-ea"/>
                <a:cs typeface="+mn-cs"/>
              </a:rPr>
              <a:t> de manera molt fàcil </a:t>
            </a:r>
            <a:r>
              <a:rPr lang="ca-ES" sz="1200" b="1" kern="1200" dirty="0">
                <a:solidFill>
                  <a:schemeClr val="tx1"/>
                </a:solidFill>
                <a:latin typeface="+mn-lt"/>
                <a:ea typeface="+mn-ea"/>
                <a:cs typeface="+mn-cs"/>
              </a:rPr>
              <a:t>el pressupost</a:t>
            </a:r>
            <a:r>
              <a:rPr lang="ca-ES" sz="1200" kern="1200" dirty="0">
                <a:solidFill>
                  <a:schemeClr val="tx1"/>
                </a:solidFill>
                <a:latin typeface="+mn-lt"/>
                <a:ea typeface="+mn-ea"/>
                <a:cs typeface="+mn-cs"/>
              </a:rPr>
              <a:t>.</a:t>
            </a:r>
          </a:p>
          <a:p>
            <a:endParaRPr lang="es-ES" sz="1200" kern="1200" dirty="0">
              <a:solidFill>
                <a:schemeClr val="tx1"/>
              </a:solidFill>
              <a:latin typeface="+mn-lt"/>
              <a:ea typeface="+mn-ea"/>
              <a:cs typeface="+mn-cs"/>
            </a:endParaRPr>
          </a:p>
          <a:p>
            <a:r>
              <a:rPr lang="ca-ES" sz="1200" kern="1200" dirty="0">
                <a:solidFill>
                  <a:schemeClr val="tx1"/>
                </a:solidFill>
                <a:latin typeface="+mn-lt"/>
                <a:ea typeface="+mn-ea"/>
                <a:cs typeface="+mn-cs"/>
              </a:rPr>
              <a:t>També podem afegir que guardar els tiquets de compra ens aporta altres </a:t>
            </a:r>
            <a:r>
              <a:rPr lang="ca-ES" sz="1200" b="1" kern="1200" dirty="0">
                <a:solidFill>
                  <a:schemeClr val="tx1"/>
                </a:solidFill>
                <a:latin typeface="+mn-lt"/>
                <a:ea typeface="+mn-ea"/>
                <a:cs typeface="+mn-cs"/>
              </a:rPr>
              <a:t>beneficis indirectes</a:t>
            </a:r>
            <a:r>
              <a:rPr lang="ca-ES" sz="1200" kern="1200" dirty="0">
                <a:solidFill>
                  <a:schemeClr val="tx1"/>
                </a:solidFill>
                <a:latin typeface="+mn-lt"/>
                <a:ea typeface="+mn-ea"/>
                <a:cs typeface="+mn-cs"/>
              </a:rPr>
              <a:t>:</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Revisant els tiquets podem detectar errors.</a:t>
            </a:r>
            <a:endParaRPr lang="es-ES" sz="1200" kern="1200" dirty="0">
              <a:solidFill>
                <a:schemeClr val="tx1"/>
              </a:solidFill>
              <a:latin typeface="+mn-lt"/>
              <a:ea typeface="+mn-ea"/>
              <a:cs typeface="+mn-cs"/>
            </a:endParaRPr>
          </a:p>
          <a:p>
            <a:pPr lvl="0"/>
            <a:r>
              <a:rPr lang="ca-ES" sz="1200" kern="1200" dirty="0">
                <a:solidFill>
                  <a:schemeClr val="tx1"/>
                </a:solidFill>
                <a:latin typeface="+mn-lt"/>
                <a:ea typeface="+mn-ea"/>
                <a:cs typeface="+mn-cs"/>
              </a:rPr>
              <a:t>- El fet de guardar tots els tiquets i posar-los en un sobre o capsa fa que, a mesura que passen els dies i veiem com creixen, ens repensem algunes compres.</a:t>
            </a:r>
            <a:endParaRPr lang="es-ES" sz="1200" kern="1200" dirty="0">
              <a:solidFill>
                <a:schemeClr val="tx1"/>
              </a:solidFill>
              <a:latin typeface="+mn-lt"/>
              <a:ea typeface="+mn-ea"/>
              <a:cs typeface="+mn-cs"/>
            </a:endParaRPr>
          </a:p>
          <a:p>
            <a:pPr marL="0" indent="0" algn="just">
              <a:buFont typeface="Arial" panose="020B0604020202020204" pitchFamily="34" charset="0"/>
              <a:buNone/>
            </a:pPr>
            <a:endParaRPr lang="ca-ES" sz="1000" baseline="0" noProof="0" dirty="0"/>
          </a:p>
          <a:p>
            <a:pPr marL="171450" indent="-171450" algn="just">
              <a:buFont typeface="Arial" panose="020B0604020202020204" pitchFamily="34" charset="0"/>
              <a:buChar char="•"/>
            </a:pPr>
            <a:endParaRPr lang="ca-ES" sz="1000" noProof="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8</a:t>
            </a:fld>
            <a:endParaRPr lang="ca-ES" dirty="0"/>
          </a:p>
        </p:txBody>
      </p:sp>
    </p:spTree>
    <p:extLst>
      <p:ext uri="{BB962C8B-B14F-4D97-AF65-F5344CB8AC3E}">
        <p14:creationId xmlns:p14="http://schemas.microsoft.com/office/powerpoint/2010/main" val="3302235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r>
              <a:rPr lang="ca-ES" sz="1200" kern="1200" dirty="0">
                <a:solidFill>
                  <a:schemeClr val="tx1"/>
                </a:solidFill>
                <a:latin typeface="+mn-lt"/>
                <a:ea typeface="+mn-ea"/>
                <a:cs typeface="+mn-cs"/>
              </a:rPr>
              <a:t>El segon pas serà </a:t>
            </a:r>
            <a:r>
              <a:rPr lang="ca-ES" sz="1200" b="1" kern="1200" dirty="0">
                <a:solidFill>
                  <a:schemeClr val="tx1"/>
                </a:solidFill>
                <a:latin typeface="+mn-lt"/>
                <a:ea typeface="+mn-ea"/>
                <a:cs typeface="+mn-cs"/>
              </a:rPr>
              <a:t>anotar els ingressos.</a:t>
            </a:r>
            <a:r>
              <a:rPr lang="ca-ES" sz="1200" kern="1200" dirty="0">
                <a:solidFill>
                  <a:schemeClr val="tx1"/>
                </a:solidFill>
                <a:latin typeface="+mn-lt"/>
                <a:ea typeface="+mn-ea"/>
                <a:cs typeface="+mn-cs"/>
              </a:rPr>
              <a:t> Això normalment és senzill perquè els tenim limitats i acostumen a ser constants: la </a:t>
            </a:r>
            <a:r>
              <a:rPr lang="ca-ES" sz="1200" b="1" kern="1200" dirty="0">
                <a:solidFill>
                  <a:schemeClr val="tx1"/>
                </a:solidFill>
                <a:latin typeface="+mn-lt"/>
                <a:ea typeface="+mn-ea"/>
                <a:cs typeface="+mn-cs"/>
              </a:rPr>
              <a:t>nostra pensió</a:t>
            </a:r>
            <a:r>
              <a:rPr lang="ca-ES" sz="1200" kern="1200" dirty="0">
                <a:solidFill>
                  <a:schemeClr val="tx1"/>
                </a:solidFill>
                <a:latin typeface="+mn-lt"/>
                <a:ea typeface="+mn-ea"/>
                <a:cs typeface="+mn-cs"/>
              </a:rPr>
              <a:t>.</a:t>
            </a:r>
            <a:endParaRPr lang="es-ES" sz="1200" kern="1200" dirty="0">
              <a:solidFill>
                <a:schemeClr val="tx1"/>
              </a:solidFill>
              <a:latin typeface="+mn-lt"/>
              <a:ea typeface="+mn-ea"/>
              <a:cs typeface="+mn-cs"/>
            </a:endParaRPr>
          </a:p>
          <a:p>
            <a:r>
              <a:rPr lang="ca-ES" sz="1200" kern="1200" dirty="0">
                <a:solidFill>
                  <a:schemeClr val="tx1"/>
                </a:solidFill>
                <a:latin typeface="+mn-lt"/>
                <a:ea typeface="+mn-ea"/>
                <a:cs typeface="+mn-cs"/>
              </a:rPr>
              <a:t>De vegades, però, no són els únics ingressos: algunes persones fan feines puntuals, d’altres tenen rendiments d’actius (lloguers, interessos de productes financers...) o reben ajudes de la família o altres ajudes com les de la dependència.</a:t>
            </a:r>
            <a:endParaRPr lang="es-ES" sz="1200" kern="1200" dirty="0">
              <a:solidFill>
                <a:schemeClr val="tx1"/>
              </a:solidFill>
              <a:latin typeface="+mn-lt"/>
              <a:ea typeface="+mn-ea"/>
              <a:cs typeface="+mn-cs"/>
            </a:endParaRPr>
          </a:p>
          <a:p>
            <a:r>
              <a:rPr lang="ca-ES" sz="1200" kern="1200" dirty="0">
                <a:solidFill>
                  <a:schemeClr val="tx1"/>
                </a:solidFill>
                <a:latin typeface="+mn-lt"/>
                <a:ea typeface="+mn-ea"/>
                <a:cs typeface="+mn-cs"/>
              </a:rPr>
              <a:t>Cal tenir en compte que alguns ingressos no són iguals cada mes, per exemple cobrem la pensió extra a l’estiu i per Nadal.</a:t>
            </a:r>
            <a:endParaRPr lang="es-ES" sz="1200" kern="1200" dirty="0">
              <a:solidFill>
                <a:schemeClr val="tx1"/>
              </a:solidFill>
              <a:latin typeface="+mn-lt"/>
              <a:ea typeface="+mn-ea"/>
              <a:cs typeface="+mn-cs"/>
            </a:endParaRPr>
          </a:p>
          <a:p>
            <a:endParaRPr lang="ca-ES" sz="1000" dirty="0"/>
          </a:p>
          <a:p>
            <a:pPr marL="0" indent="0" algn="just">
              <a:buFont typeface="Arial" panose="020B0604020202020204" pitchFamily="34" charset="0"/>
              <a:buNone/>
            </a:pPr>
            <a:endParaRPr lang="ca-ES" sz="1000" baseline="0" noProof="0" dirty="0"/>
          </a:p>
          <a:p>
            <a:pPr marL="0" indent="0" algn="just">
              <a:buFont typeface="Arial" panose="020B0604020202020204" pitchFamily="34" charset="0"/>
              <a:buNone/>
            </a:pPr>
            <a:endParaRPr lang="ca-ES" sz="1000" baseline="0" noProof="0" dirty="0"/>
          </a:p>
          <a:p>
            <a:pPr marL="171450" indent="-171450" algn="just">
              <a:buFont typeface="Arial" panose="020B0604020202020204" pitchFamily="34" charset="0"/>
              <a:buChar char="•"/>
            </a:pPr>
            <a:endParaRPr lang="ca-ES" sz="1000" noProof="0" dirty="0"/>
          </a:p>
        </p:txBody>
      </p:sp>
      <p:sp>
        <p:nvSpPr>
          <p:cNvPr id="4" name="Marcador de número de diapositiva 3"/>
          <p:cNvSpPr>
            <a:spLocks noGrp="1"/>
          </p:cNvSpPr>
          <p:nvPr>
            <p:ph type="sldNum" sz="quarter" idx="10"/>
          </p:nvPr>
        </p:nvSpPr>
        <p:spPr/>
        <p:txBody>
          <a:bodyPr/>
          <a:lstStyle/>
          <a:p>
            <a:fld id="{8BCA1779-D1FC-4193-883D-B84C1D8C432D}" type="slidenum">
              <a:rPr lang="ca-ES" smtClean="0"/>
              <a:pPr/>
              <a:t>9</a:t>
            </a:fld>
            <a:endParaRPr lang="ca-ES" dirty="0"/>
          </a:p>
        </p:txBody>
      </p:sp>
    </p:spTree>
    <p:extLst>
      <p:ext uri="{BB962C8B-B14F-4D97-AF65-F5344CB8AC3E}">
        <p14:creationId xmlns:p14="http://schemas.microsoft.com/office/powerpoint/2010/main" val="1851523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2938" y="1497956"/>
            <a:ext cx="7286625" cy="1033611"/>
          </a:xfrm>
        </p:spPr>
        <p:txBody>
          <a:bodyPr/>
          <a:lstStyle/>
          <a:p>
            <a:r>
              <a:rPr lang="en-US"/>
              <a:t>Click to edit Master title style</a:t>
            </a:r>
          </a:p>
        </p:txBody>
      </p:sp>
      <p:sp>
        <p:nvSpPr>
          <p:cNvPr id="3" name="Subtitle 2"/>
          <p:cNvSpPr>
            <a:spLocks noGrp="1"/>
          </p:cNvSpPr>
          <p:nvPr>
            <p:ph type="subTitle" idx="1"/>
          </p:nvPr>
        </p:nvSpPr>
        <p:spPr>
          <a:xfrm>
            <a:off x="1285875" y="2732484"/>
            <a:ext cx="6000750" cy="1232297"/>
          </a:xfrm>
        </p:spPr>
        <p:txBody>
          <a:bodyPr/>
          <a:lstStyle>
            <a:lvl1pPr marL="0" indent="0" algn="ctr">
              <a:buNone/>
              <a:defRPr>
                <a:solidFill>
                  <a:schemeClr val="tx1">
                    <a:tint val="75000"/>
                  </a:schemeClr>
                </a:solidFill>
              </a:defRPr>
            </a:lvl1pPr>
            <a:lvl2pPr marL="382676" indent="0" algn="ctr">
              <a:buNone/>
              <a:defRPr>
                <a:solidFill>
                  <a:schemeClr val="tx1">
                    <a:tint val="75000"/>
                  </a:schemeClr>
                </a:solidFill>
              </a:defRPr>
            </a:lvl2pPr>
            <a:lvl3pPr marL="765353" indent="0" algn="ctr">
              <a:buNone/>
              <a:defRPr>
                <a:solidFill>
                  <a:schemeClr val="tx1">
                    <a:tint val="75000"/>
                  </a:schemeClr>
                </a:solidFill>
              </a:defRPr>
            </a:lvl3pPr>
            <a:lvl4pPr marL="1148029" indent="0" algn="ctr">
              <a:buNone/>
              <a:defRPr>
                <a:solidFill>
                  <a:schemeClr val="tx1">
                    <a:tint val="75000"/>
                  </a:schemeClr>
                </a:solidFill>
              </a:defRPr>
            </a:lvl4pPr>
            <a:lvl5pPr marL="1530706" indent="0" algn="ctr">
              <a:buNone/>
              <a:defRPr>
                <a:solidFill>
                  <a:schemeClr val="tx1">
                    <a:tint val="75000"/>
                  </a:schemeClr>
                </a:solidFill>
              </a:defRPr>
            </a:lvl5pPr>
            <a:lvl6pPr marL="1913382" indent="0" algn="ctr">
              <a:buNone/>
              <a:defRPr>
                <a:solidFill>
                  <a:schemeClr val="tx1">
                    <a:tint val="75000"/>
                  </a:schemeClr>
                </a:solidFill>
              </a:defRPr>
            </a:lvl6pPr>
            <a:lvl7pPr marL="2296058" indent="0" algn="ctr">
              <a:buNone/>
              <a:defRPr>
                <a:solidFill>
                  <a:schemeClr val="tx1">
                    <a:tint val="75000"/>
                  </a:schemeClr>
                </a:solidFill>
              </a:defRPr>
            </a:lvl7pPr>
            <a:lvl8pPr marL="2678735" indent="0" algn="ctr">
              <a:buNone/>
              <a:defRPr>
                <a:solidFill>
                  <a:schemeClr val="tx1">
                    <a:tint val="75000"/>
                  </a:schemeClr>
                </a:solidFill>
              </a:defRPr>
            </a:lvl8pPr>
            <a:lvl9pPr marL="306141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5062" y="193105"/>
            <a:ext cx="1928813" cy="41143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193105"/>
            <a:ext cx="5643563" cy="41143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68" y="3098602"/>
            <a:ext cx="7286625" cy="957709"/>
          </a:xfrm>
        </p:spPr>
        <p:txBody>
          <a:bodyPr anchor="t"/>
          <a:lstStyle>
            <a:lvl1pPr algn="l">
              <a:defRPr sz="3300" b="1" cap="all"/>
            </a:lvl1pPr>
          </a:lstStyle>
          <a:p>
            <a:r>
              <a:rPr lang="en-US"/>
              <a:t>Click to edit Master title style</a:t>
            </a:r>
          </a:p>
        </p:txBody>
      </p:sp>
      <p:sp>
        <p:nvSpPr>
          <p:cNvPr id="3" name="Text Placeholder 2"/>
          <p:cNvSpPr>
            <a:spLocks noGrp="1"/>
          </p:cNvSpPr>
          <p:nvPr>
            <p:ph type="body" idx="1"/>
          </p:nvPr>
        </p:nvSpPr>
        <p:spPr>
          <a:xfrm>
            <a:off x="677168" y="2043783"/>
            <a:ext cx="7286625" cy="1054819"/>
          </a:xfrm>
        </p:spPr>
        <p:txBody>
          <a:bodyPr anchor="b"/>
          <a:lstStyle>
            <a:lvl1pPr marL="0" indent="0">
              <a:buNone/>
              <a:defRPr sz="1700">
                <a:solidFill>
                  <a:schemeClr val="tx1">
                    <a:tint val="75000"/>
                  </a:schemeClr>
                </a:solidFill>
              </a:defRPr>
            </a:lvl1pPr>
            <a:lvl2pPr marL="382676" indent="0">
              <a:buNone/>
              <a:defRPr sz="1500">
                <a:solidFill>
                  <a:schemeClr val="tx1">
                    <a:tint val="75000"/>
                  </a:schemeClr>
                </a:solidFill>
              </a:defRPr>
            </a:lvl2pPr>
            <a:lvl3pPr marL="765353" indent="0">
              <a:buNone/>
              <a:defRPr sz="1300">
                <a:solidFill>
                  <a:schemeClr val="tx1">
                    <a:tint val="75000"/>
                  </a:schemeClr>
                </a:solidFill>
              </a:defRPr>
            </a:lvl3pPr>
            <a:lvl4pPr marL="1148029" indent="0">
              <a:buNone/>
              <a:defRPr sz="1200">
                <a:solidFill>
                  <a:schemeClr val="tx1">
                    <a:tint val="75000"/>
                  </a:schemeClr>
                </a:solidFill>
              </a:defRPr>
            </a:lvl4pPr>
            <a:lvl5pPr marL="1530706" indent="0">
              <a:buNone/>
              <a:defRPr sz="1200">
                <a:solidFill>
                  <a:schemeClr val="tx1">
                    <a:tint val="75000"/>
                  </a:schemeClr>
                </a:solidFill>
              </a:defRPr>
            </a:lvl5pPr>
            <a:lvl6pPr marL="1913382" indent="0">
              <a:buNone/>
              <a:defRPr sz="1200">
                <a:solidFill>
                  <a:schemeClr val="tx1">
                    <a:tint val="75000"/>
                  </a:schemeClr>
                </a:solidFill>
              </a:defRPr>
            </a:lvl6pPr>
            <a:lvl7pPr marL="2296058" indent="0">
              <a:buNone/>
              <a:defRPr sz="1200">
                <a:solidFill>
                  <a:schemeClr val="tx1">
                    <a:tint val="75000"/>
                  </a:schemeClr>
                </a:solidFill>
              </a:defRPr>
            </a:lvl7pPr>
            <a:lvl8pPr marL="2678735" indent="0">
              <a:buNone/>
              <a:defRPr sz="1200">
                <a:solidFill>
                  <a:schemeClr val="tx1">
                    <a:tint val="75000"/>
                  </a:schemeClr>
                </a:solidFill>
              </a:defRPr>
            </a:lvl8pPr>
            <a:lvl9pPr marL="3061411"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8625" y="1125141"/>
            <a:ext cx="3786188" cy="3182318"/>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57687" y="1125141"/>
            <a:ext cx="3786188" cy="3182318"/>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8625" y="1079376"/>
            <a:ext cx="3787676" cy="449833"/>
          </a:xfrm>
        </p:spPr>
        <p:txBody>
          <a:bodyPr anchor="b"/>
          <a:lstStyle>
            <a:lvl1pPr marL="0" indent="0">
              <a:buNone/>
              <a:defRPr sz="2000" b="1"/>
            </a:lvl1pPr>
            <a:lvl2pPr marL="382676" indent="0">
              <a:buNone/>
              <a:defRPr sz="1700" b="1"/>
            </a:lvl2pPr>
            <a:lvl3pPr marL="765353" indent="0">
              <a:buNone/>
              <a:defRPr sz="1500" b="1"/>
            </a:lvl3pPr>
            <a:lvl4pPr marL="1148029" indent="0">
              <a:buNone/>
              <a:defRPr sz="1300" b="1"/>
            </a:lvl4pPr>
            <a:lvl5pPr marL="1530706" indent="0">
              <a:buNone/>
              <a:defRPr sz="1300" b="1"/>
            </a:lvl5pPr>
            <a:lvl6pPr marL="1913382" indent="0">
              <a:buNone/>
              <a:defRPr sz="1300" b="1"/>
            </a:lvl6pPr>
            <a:lvl7pPr marL="2296058" indent="0">
              <a:buNone/>
              <a:defRPr sz="1300" b="1"/>
            </a:lvl7pPr>
            <a:lvl8pPr marL="2678735" indent="0">
              <a:buNone/>
              <a:defRPr sz="1300" b="1"/>
            </a:lvl8pPr>
            <a:lvl9pPr marL="3061411" indent="0">
              <a:buNone/>
              <a:defRPr sz="1300" b="1"/>
            </a:lvl9pPr>
          </a:lstStyle>
          <a:p>
            <a:pPr lvl="0"/>
            <a:r>
              <a:rPr lang="en-US"/>
              <a:t>Click to edit Master text styles</a:t>
            </a:r>
          </a:p>
        </p:txBody>
      </p:sp>
      <p:sp>
        <p:nvSpPr>
          <p:cNvPr id="4" name="Content Placeholder 3"/>
          <p:cNvSpPr>
            <a:spLocks noGrp="1"/>
          </p:cNvSpPr>
          <p:nvPr>
            <p:ph sz="half" idx="2"/>
          </p:nvPr>
        </p:nvSpPr>
        <p:spPr>
          <a:xfrm>
            <a:off x="428625" y="1529209"/>
            <a:ext cx="3787676" cy="2778249"/>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354711" y="1079376"/>
            <a:ext cx="3789164" cy="449833"/>
          </a:xfrm>
        </p:spPr>
        <p:txBody>
          <a:bodyPr anchor="b"/>
          <a:lstStyle>
            <a:lvl1pPr marL="0" indent="0">
              <a:buNone/>
              <a:defRPr sz="2000" b="1"/>
            </a:lvl1pPr>
            <a:lvl2pPr marL="382676" indent="0">
              <a:buNone/>
              <a:defRPr sz="1700" b="1"/>
            </a:lvl2pPr>
            <a:lvl3pPr marL="765353" indent="0">
              <a:buNone/>
              <a:defRPr sz="1500" b="1"/>
            </a:lvl3pPr>
            <a:lvl4pPr marL="1148029" indent="0">
              <a:buNone/>
              <a:defRPr sz="1300" b="1"/>
            </a:lvl4pPr>
            <a:lvl5pPr marL="1530706" indent="0">
              <a:buNone/>
              <a:defRPr sz="1300" b="1"/>
            </a:lvl5pPr>
            <a:lvl6pPr marL="1913382" indent="0">
              <a:buNone/>
              <a:defRPr sz="1300" b="1"/>
            </a:lvl6pPr>
            <a:lvl7pPr marL="2296058" indent="0">
              <a:buNone/>
              <a:defRPr sz="1300" b="1"/>
            </a:lvl7pPr>
            <a:lvl8pPr marL="2678735" indent="0">
              <a:buNone/>
              <a:defRPr sz="1300" b="1"/>
            </a:lvl8pPr>
            <a:lvl9pPr marL="3061411"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354711" y="1529209"/>
            <a:ext cx="3789164" cy="2778249"/>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626" y="191988"/>
            <a:ext cx="2820293" cy="817066"/>
          </a:xfrm>
        </p:spPr>
        <p:txBody>
          <a:bodyPr anchor="b"/>
          <a:lstStyle>
            <a:lvl1pPr algn="l">
              <a:defRPr sz="1700" b="1"/>
            </a:lvl1pPr>
          </a:lstStyle>
          <a:p>
            <a:r>
              <a:rPr lang="en-US"/>
              <a:t>Click to edit Master title style</a:t>
            </a:r>
          </a:p>
        </p:txBody>
      </p:sp>
      <p:sp>
        <p:nvSpPr>
          <p:cNvPr id="3" name="Content Placeholder 2"/>
          <p:cNvSpPr>
            <a:spLocks noGrp="1"/>
          </p:cNvSpPr>
          <p:nvPr>
            <p:ph idx="1"/>
          </p:nvPr>
        </p:nvSpPr>
        <p:spPr>
          <a:xfrm>
            <a:off x="3351609" y="191989"/>
            <a:ext cx="4792266" cy="4115470"/>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28626" y="1009055"/>
            <a:ext cx="2820293" cy="3298404"/>
          </a:xfrm>
        </p:spPr>
        <p:txBody>
          <a:bodyPr/>
          <a:lstStyle>
            <a:lvl1pPr marL="0" indent="0">
              <a:buNone/>
              <a:defRPr sz="1200"/>
            </a:lvl1pPr>
            <a:lvl2pPr marL="382676" indent="0">
              <a:buNone/>
              <a:defRPr sz="1000"/>
            </a:lvl2pPr>
            <a:lvl3pPr marL="765353" indent="0">
              <a:buNone/>
              <a:defRPr sz="800"/>
            </a:lvl3pPr>
            <a:lvl4pPr marL="1148029" indent="0">
              <a:buNone/>
              <a:defRPr sz="800"/>
            </a:lvl4pPr>
            <a:lvl5pPr marL="1530706" indent="0">
              <a:buNone/>
              <a:defRPr sz="800"/>
            </a:lvl5pPr>
            <a:lvl6pPr marL="1913382" indent="0">
              <a:buNone/>
              <a:defRPr sz="800"/>
            </a:lvl6pPr>
            <a:lvl7pPr marL="2296058" indent="0">
              <a:buNone/>
              <a:defRPr sz="800"/>
            </a:lvl7pPr>
            <a:lvl8pPr marL="2678735" indent="0">
              <a:buNone/>
              <a:defRPr sz="800"/>
            </a:lvl8pPr>
            <a:lvl9pPr marL="3061411"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80270" y="3375422"/>
            <a:ext cx="5143500" cy="398488"/>
          </a:xfrm>
        </p:spPr>
        <p:txBody>
          <a:bodyPr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1680270" y="430857"/>
            <a:ext cx="5143500" cy="2893219"/>
          </a:xfrm>
        </p:spPr>
        <p:txBody>
          <a:bodyPr/>
          <a:lstStyle>
            <a:lvl1pPr marL="0" indent="0">
              <a:buNone/>
              <a:defRPr sz="2700"/>
            </a:lvl1pPr>
            <a:lvl2pPr marL="382676" indent="0">
              <a:buNone/>
              <a:defRPr sz="2300"/>
            </a:lvl2pPr>
            <a:lvl3pPr marL="765353" indent="0">
              <a:buNone/>
              <a:defRPr sz="2000"/>
            </a:lvl3pPr>
            <a:lvl4pPr marL="1148029" indent="0">
              <a:buNone/>
              <a:defRPr sz="1700"/>
            </a:lvl4pPr>
            <a:lvl5pPr marL="1530706" indent="0">
              <a:buNone/>
              <a:defRPr sz="1700"/>
            </a:lvl5pPr>
            <a:lvl6pPr marL="1913382" indent="0">
              <a:buNone/>
              <a:defRPr sz="1700"/>
            </a:lvl6pPr>
            <a:lvl7pPr marL="2296058" indent="0">
              <a:buNone/>
              <a:defRPr sz="1700"/>
            </a:lvl7pPr>
            <a:lvl8pPr marL="2678735" indent="0">
              <a:buNone/>
              <a:defRPr sz="1700"/>
            </a:lvl8pPr>
            <a:lvl9pPr marL="3061411" indent="0">
              <a:buNone/>
              <a:defRPr sz="1700"/>
            </a:lvl9pPr>
          </a:lstStyle>
          <a:p>
            <a:endParaRPr lang="en-US" dirty="0"/>
          </a:p>
        </p:txBody>
      </p:sp>
      <p:sp>
        <p:nvSpPr>
          <p:cNvPr id="4" name="Text Placeholder 3"/>
          <p:cNvSpPr>
            <a:spLocks noGrp="1"/>
          </p:cNvSpPr>
          <p:nvPr>
            <p:ph type="body" sz="half" idx="2"/>
          </p:nvPr>
        </p:nvSpPr>
        <p:spPr>
          <a:xfrm>
            <a:off x="1680270" y="3773909"/>
            <a:ext cx="5143500" cy="565919"/>
          </a:xfrm>
        </p:spPr>
        <p:txBody>
          <a:bodyPr/>
          <a:lstStyle>
            <a:lvl1pPr marL="0" indent="0">
              <a:buNone/>
              <a:defRPr sz="1200"/>
            </a:lvl1pPr>
            <a:lvl2pPr marL="382676" indent="0">
              <a:buNone/>
              <a:defRPr sz="1000"/>
            </a:lvl2pPr>
            <a:lvl3pPr marL="765353" indent="0">
              <a:buNone/>
              <a:defRPr sz="800"/>
            </a:lvl3pPr>
            <a:lvl4pPr marL="1148029" indent="0">
              <a:buNone/>
              <a:defRPr sz="800"/>
            </a:lvl4pPr>
            <a:lvl5pPr marL="1530706" indent="0">
              <a:buNone/>
              <a:defRPr sz="800"/>
            </a:lvl5pPr>
            <a:lvl6pPr marL="1913382" indent="0">
              <a:buNone/>
              <a:defRPr sz="800"/>
            </a:lvl6pPr>
            <a:lvl7pPr marL="2296058" indent="0">
              <a:buNone/>
              <a:defRPr sz="800"/>
            </a:lvl7pPr>
            <a:lvl8pPr marL="2678735" indent="0">
              <a:buNone/>
              <a:defRPr sz="800"/>
            </a:lvl8pPr>
            <a:lvl9pPr marL="3061411"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193105"/>
            <a:ext cx="7715250" cy="803672"/>
          </a:xfrm>
          <a:prstGeom prst="rect">
            <a:avLst/>
          </a:prstGeom>
        </p:spPr>
        <p:txBody>
          <a:bodyPr vert="horz" lIns="76535" tIns="38268" rIns="76535" bIns="38268" rtlCol="0" anchor="ctr">
            <a:normAutofit/>
          </a:bodyPr>
          <a:lstStyle/>
          <a:p>
            <a:r>
              <a:rPr lang="en-US"/>
              <a:t>Click to edit Master title style</a:t>
            </a:r>
          </a:p>
        </p:txBody>
      </p:sp>
      <p:sp>
        <p:nvSpPr>
          <p:cNvPr id="3" name="Text Placeholder 2"/>
          <p:cNvSpPr>
            <a:spLocks noGrp="1"/>
          </p:cNvSpPr>
          <p:nvPr>
            <p:ph type="body" idx="1"/>
          </p:nvPr>
        </p:nvSpPr>
        <p:spPr>
          <a:xfrm>
            <a:off x="428625" y="1125141"/>
            <a:ext cx="7715250" cy="3182318"/>
          </a:xfrm>
          <a:prstGeom prst="rect">
            <a:avLst/>
          </a:prstGeom>
        </p:spPr>
        <p:txBody>
          <a:bodyPr vert="horz" lIns="76535" tIns="38268" rIns="76535" bIns="382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8625" y="4469309"/>
            <a:ext cx="2000250" cy="256729"/>
          </a:xfrm>
          <a:prstGeom prst="rect">
            <a:avLst/>
          </a:prstGeom>
        </p:spPr>
        <p:txBody>
          <a:bodyPr vert="horz" lIns="76535" tIns="38268" rIns="76535" bIns="38268" rtlCol="0" anchor="ctr"/>
          <a:lstStyle>
            <a:lvl1pPr algn="l">
              <a:defRPr sz="1000">
                <a:solidFill>
                  <a:schemeClr val="tx1">
                    <a:tint val="75000"/>
                  </a:schemeClr>
                </a:solidFill>
              </a:defRPr>
            </a:lvl1pPr>
          </a:lstStyle>
          <a:p>
            <a:fld id="{1D8BD707-D9CF-40AE-B4C6-C98DA3205C09}" type="datetimeFigureOut">
              <a:rPr lang="en-US" smtClean="0"/>
              <a:pPr/>
              <a:t>3/10/2021</a:t>
            </a:fld>
            <a:endParaRPr lang="en-US" dirty="0"/>
          </a:p>
        </p:txBody>
      </p:sp>
      <p:sp>
        <p:nvSpPr>
          <p:cNvPr id="5" name="Footer Placeholder 4"/>
          <p:cNvSpPr>
            <a:spLocks noGrp="1"/>
          </p:cNvSpPr>
          <p:nvPr>
            <p:ph type="ftr" sz="quarter" idx="3"/>
          </p:nvPr>
        </p:nvSpPr>
        <p:spPr>
          <a:xfrm>
            <a:off x="2928938" y="4469309"/>
            <a:ext cx="2714625" cy="256729"/>
          </a:xfrm>
          <a:prstGeom prst="rect">
            <a:avLst/>
          </a:prstGeom>
        </p:spPr>
        <p:txBody>
          <a:bodyPr vert="horz" lIns="76535" tIns="38268" rIns="76535" bIns="38268"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143625" y="4469309"/>
            <a:ext cx="2000250" cy="256729"/>
          </a:xfrm>
          <a:prstGeom prst="rect">
            <a:avLst/>
          </a:prstGeom>
        </p:spPr>
        <p:txBody>
          <a:bodyPr vert="horz" lIns="76535" tIns="38268" rIns="76535" bIns="38268" rtlCol="0" anchor="ctr"/>
          <a:lstStyle>
            <a:lvl1pPr algn="r">
              <a:defRPr sz="1000">
                <a:solidFill>
                  <a:schemeClr val="tx1">
                    <a:tint val="75000"/>
                  </a:schemeClr>
                </a:solidFill>
              </a:defRPr>
            </a:lvl1pPr>
          </a:lstStyle>
          <a:p>
            <a:fld id="{B6F15528-21DE-4FAA-801E-634DDDAF4B2B}"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65353" rtl="0" eaLnBrk="1" latinLnBrk="0" hangingPunct="1">
        <a:spcBef>
          <a:spcPct val="0"/>
        </a:spcBef>
        <a:buNone/>
        <a:defRPr sz="3700" kern="1200">
          <a:solidFill>
            <a:schemeClr val="tx1"/>
          </a:solidFill>
          <a:latin typeface="+mj-lt"/>
          <a:ea typeface="+mj-ea"/>
          <a:cs typeface="+mj-cs"/>
        </a:defRPr>
      </a:lvl1pPr>
    </p:titleStyle>
    <p:bodyStyle>
      <a:lvl1pPr marL="287007" indent="-287007" algn="l" defTabSz="765353"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21849" indent="-239173" algn="l" defTabSz="765353" rtl="0" eaLnBrk="1" latinLnBrk="0" hangingPunct="1">
        <a:spcBef>
          <a:spcPct val="20000"/>
        </a:spcBef>
        <a:buFont typeface="Arial" pitchFamily="34" charset="0"/>
        <a:buChar char="–"/>
        <a:defRPr sz="2300" kern="1200">
          <a:solidFill>
            <a:schemeClr val="tx1"/>
          </a:solidFill>
          <a:latin typeface="+mn-lt"/>
          <a:ea typeface="+mn-ea"/>
          <a:cs typeface="+mn-cs"/>
        </a:defRPr>
      </a:lvl2pPr>
      <a:lvl3pPr marL="956691" indent="-191338" algn="l" defTabSz="765353"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9367" indent="-191338" algn="l" defTabSz="765353"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22044" indent="-191338" algn="l" defTabSz="765353"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04720" indent="-191338" algn="l" defTabSz="76535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487397" indent="-191338" algn="l" defTabSz="76535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870073" indent="-191338" algn="l" defTabSz="76535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252749" indent="-191338" algn="l" defTabSz="765353"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65353" rtl="0" eaLnBrk="1" latinLnBrk="0" hangingPunct="1">
        <a:defRPr sz="1500" kern="1200">
          <a:solidFill>
            <a:schemeClr val="tx1"/>
          </a:solidFill>
          <a:latin typeface="+mn-lt"/>
          <a:ea typeface="+mn-ea"/>
          <a:cs typeface="+mn-cs"/>
        </a:defRPr>
      </a:lvl1pPr>
      <a:lvl2pPr marL="382676" algn="l" defTabSz="765353" rtl="0" eaLnBrk="1" latinLnBrk="0" hangingPunct="1">
        <a:defRPr sz="1500" kern="1200">
          <a:solidFill>
            <a:schemeClr val="tx1"/>
          </a:solidFill>
          <a:latin typeface="+mn-lt"/>
          <a:ea typeface="+mn-ea"/>
          <a:cs typeface="+mn-cs"/>
        </a:defRPr>
      </a:lvl2pPr>
      <a:lvl3pPr marL="765353" algn="l" defTabSz="765353" rtl="0" eaLnBrk="1" latinLnBrk="0" hangingPunct="1">
        <a:defRPr sz="1500" kern="1200">
          <a:solidFill>
            <a:schemeClr val="tx1"/>
          </a:solidFill>
          <a:latin typeface="+mn-lt"/>
          <a:ea typeface="+mn-ea"/>
          <a:cs typeface="+mn-cs"/>
        </a:defRPr>
      </a:lvl3pPr>
      <a:lvl4pPr marL="1148029" algn="l" defTabSz="765353" rtl="0" eaLnBrk="1" latinLnBrk="0" hangingPunct="1">
        <a:defRPr sz="1500" kern="1200">
          <a:solidFill>
            <a:schemeClr val="tx1"/>
          </a:solidFill>
          <a:latin typeface="+mn-lt"/>
          <a:ea typeface="+mn-ea"/>
          <a:cs typeface="+mn-cs"/>
        </a:defRPr>
      </a:lvl4pPr>
      <a:lvl5pPr marL="1530706" algn="l" defTabSz="765353" rtl="0" eaLnBrk="1" latinLnBrk="0" hangingPunct="1">
        <a:defRPr sz="1500" kern="1200">
          <a:solidFill>
            <a:schemeClr val="tx1"/>
          </a:solidFill>
          <a:latin typeface="+mn-lt"/>
          <a:ea typeface="+mn-ea"/>
          <a:cs typeface="+mn-cs"/>
        </a:defRPr>
      </a:lvl5pPr>
      <a:lvl6pPr marL="1913382" algn="l" defTabSz="765353" rtl="0" eaLnBrk="1" latinLnBrk="0" hangingPunct="1">
        <a:defRPr sz="1500" kern="1200">
          <a:solidFill>
            <a:schemeClr val="tx1"/>
          </a:solidFill>
          <a:latin typeface="+mn-lt"/>
          <a:ea typeface="+mn-ea"/>
          <a:cs typeface="+mn-cs"/>
        </a:defRPr>
      </a:lvl6pPr>
      <a:lvl7pPr marL="2296058" algn="l" defTabSz="765353" rtl="0" eaLnBrk="1" latinLnBrk="0" hangingPunct="1">
        <a:defRPr sz="1500" kern="1200">
          <a:solidFill>
            <a:schemeClr val="tx1"/>
          </a:solidFill>
          <a:latin typeface="+mn-lt"/>
          <a:ea typeface="+mn-ea"/>
          <a:cs typeface="+mn-cs"/>
        </a:defRPr>
      </a:lvl7pPr>
      <a:lvl8pPr marL="2678735" algn="l" defTabSz="765353" rtl="0" eaLnBrk="1" latinLnBrk="0" hangingPunct="1">
        <a:defRPr sz="1500" kern="1200">
          <a:solidFill>
            <a:schemeClr val="tx1"/>
          </a:solidFill>
          <a:latin typeface="+mn-lt"/>
          <a:ea typeface="+mn-ea"/>
          <a:cs typeface="+mn-cs"/>
        </a:defRPr>
      </a:lvl8pPr>
      <a:lvl9pPr marL="3061411" algn="l" defTabSz="765353"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descr="IMG 007825 - 158.jpg"/>
          <p:cNvPicPr>
            <a:picLocks noChangeAspect="1"/>
          </p:cNvPicPr>
          <p:nvPr/>
        </p:nvPicPr>
        <p:blipFill rotWithShape="1">
          <a:blip r:embed="rId3" cstate="print">
            <a:extLst>
              <a:ext uri="{28A0092B-C50C-407E-A947-70E740481C1C}">
                <a14:useLocalDpi xmlns:a14="http://schemas.microsoft.com/office/drawing/2010/main" val="0"/>
              </a:ext>
            </a:extLst>
          </a:blip>
          <a:srcRect l="1" r="10555"/>
          <a:stretch/>
        </p:blipFill>
        <p:spPr>
          <a:xfrm>
            <a:off x="2195736" y="-20538"/>
            <a:ext cx="6948263" cy="5177780"/>
          </a:xfrm>
          <a:prstGeom prst="rect">
            <a:avLst/>
          </a:prstGeom>
        </p:spPr>
      </p:pic>
      <p:sp>
        <p:nvSpPr>
          <p:cNvPr id="18" name="Rectángulo 17"/>
          <p:cNvSpPr/>
          <p:nvPr/>
        </p:nvSpPr>
        <p:spPr>
          <a:xfrm>
            <a:off x="-1767" y="0"/>
            <a:ext cx="4499992" cy="5143500"/>
          </a:xfrm>
          <a:prstGeom prst="rect">
            <a:avLst/>
          </a:prstGeom>
          <a:solidFill>
            <a:srgbClr val="019EE2"/>
          </a:solidFill>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S" dirty="0"/>
          </a:p>
        </p:txBody>
      </p:sp>
      <p:sp>
        <p:nvSpPr>
          <p:cNvPr id="19" name="TextBox 6"/>
          <p:cNvSpPr txBox="1">
            <a:spLocks noChangeAspect="1"/>
          </p:cNvSpPr>
          <p:nvPr/>
        </p:nvSpPr>
        <p:spPr>
          <a:xfrm>
            <a:off x="1682" y="2678598"/>
            <a:ext cx="4499992" cy="1477328"/>
          </a:xfrm>
          <a:prstGeom prst="rect">
            <a:avLst/>
          </a:prstGeom>
        </p:spPr>
        <p:txBody>
          <a:bodyPr wrap="square" lIns="0" tIns="0" rIns="0" bIns="0" rtlCol="0" anchor="t">
            <a:spAutoFit/>
          </a:bodyPr>
          <a:lstStyle/>
          <a:p>
            <a:pPr algn="ctr"/>
            <a:r>
              <a:rPr lang="es-ES" sz="3200" b="1" dirty="0" err="1">
                <a:solidFill>
                  <a:schemeClr val="bg1"/>
                </a:solidFill>
                <a:latin typeface="Poppins"/>
                <a:cs typeface="Poppins"/>
              </a:rPr>
              <a:t>Planificació</a:t>
            </a:r>
            <a:endParaRPr lang="es-ES" sz="3200" b="1" dirty="0">
              <a:solidFill>
                <a:schemeClr val="bg1"/>
              </a:solidFill>
              <a:latin typeface="Poppins"/>
              <a:cs typeface="Poppins"/>
            </a:endParaRPr>
          </a:p>
          <a:p>
            <a:pPr algn="ctr"/>
            <a:r>
              <a:rPr lang="es-ES" sz="3200" b="1" dirty="0">
                <a:solidFill>
                  <a:schemeClr val="bg1"/>
                </a:solidFill>
                <a:latin typeface="Poppins"/>
                <a:cs typeface="Poppins"/>
              </a:rPr>
              <a:t>de </a:t>
            </a:r>
            <a:r>
              <a:rPr lang="es-ES" sz="3200" b="1" dirty="0" err="1">
                <a:solidFill>
                  <a:schemeClr val="bg1"/>
                </a:solidFill>
                <a:latin typeface="Poppins"/>
                <a:cs typeface="Poppins"/>
              </a:rPr>
              <a:t>l’economia</a:t>
            </a:r>
            <a:endParaRPr lang="es-ES" sz="3200" b="1" dirty="0">
              <a:solidFill>
                <a:schemeClr val="bg1"/>
              </a:solidFill>
              <a:latin typeface="Poppins"/>
              <a:cs typeface="Poppins"/>
            </a:endParaRPr>
          </a:p>
          <a:p>
            <a:pPr algn="ctr"/>
            <a:r>
              <a:rPr lang="es-ES" sz="3200" b="1" dirty="0" err="1">
                <a:solidFill>
                  <a:schemeClr val="bg1"/>
                </a:solidFill>
                <a:latin typeface="Poppins"/>
                <a:cs typeface="Poppins"/>
              </a:rPr>
              <a:t>domèstica</a:t>
            </a:r>
            <a:endParaRPr lang="es-ES" sz="3200" b="1" dirty="0">
              <a:solidFill>
                <a:schemeClr val="bg1"/>
              </a:solidFill>
              <a:latin typeface="Poppins"/>
              <a:cs typeface="Poppins"/>
            </a:endParaRPr>
          </a:p>
        </p:txBody>
      </p:sp>
      <p:sp>
        <p:nvSpPr>
          <p:cNvPr id="20" name="TextBox 7"/>
          <p:cNvSpPr txBox="1"/>
          <p:nvPr/>
        </p:nvSpPr>
        <p:spPr>
          <a:xfrm>
            <a:off x="1682" y="1923678"/>
            <a:ext cx="4499992" cy="330432"/>
          </a:xfrm>
          <a:prstGeom prst="rect">
            <a:avLst/>
          </a:prstGeom>
        </p:spPr>
        <p:txBody>
          <a:bodyPr wrap="square" lIns="0" tIns="0" rIns="0" bIns="0" rtlCol="0" anchor="t">
            <a:spAutoFit/>
          </a:bodyPr>
          <a:lstStyle/>
          <a:p>
            <a:pPr algn="ctr">
              <a:lnSpc>
                <a:spcPts val="2660"/>
              </a:lnSpc>
            </a:pPr>
            <a:r>
              <a:rPr lang="es-ES" sz="1800" dirty="0">
                <a:solidFill>
                  <a:srgbClr val="FFFFFF"/>
                </a:solidFill>
                <a:latin typeface="Quarto-Bold"/>
                <a:cs typeface="Quarto-Bold"/>
              </a:rPr>
              <a:t>CICLE DE XERRADES</a:t>
            </a:r>
          </a:p>
        </p:txBody>
      </p:sp>
      <p:cxnSp>
        <p:nvCxnSpPr>
          <p:cNvPr id="21" name="Conector recto 20"/>
          <p:cNvCxnSpPr/>
          <p:nvPr/>
        </p:nvCxnSpPr>
        <p:spPr>
          <a:xfrm>
            <a:off x="883526" y="2499742"/>
            <a:ext cx="2736304"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Imagen 8">
            <a:extLst>
              <a:ext uri="{FF2B5EF4-FFF2-40B4-BE49-F238E27FC236}">
                <a16:creationId xmlns:a16="http://schemas.microsoft.com/office/drawing/2014/main" id="{5A8A5724-A813-4F32-BE2A-A34A658A3B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525" y="627534"/>
            <a:ext cx="2736305" cy="6057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24" descr="edomestica.tif"/>
          <p:cNvPicPr>
            <a:picLocks noChangeAspect="1"/>
          </p:cNvPicPr>
          <p:nvPr/>
        </p:nvPicPr>
        <p:blipFill rotWithShape="1">
          <a:blip r:embed="rId3" cstate="print">
            <a:extLst>
              <a:ext uri="{28A0092B-C50C-407E-A947-70E740481C1C}">
                <a14:useLocalDpi xmlns:a14="http://schemas.microsoft.com/office/drawing/2010/main" val="0"/>
              </a:ext>
            </a:extLst>
          </a:blip>
          <a:srcRect t="35629" b="28586"/>
          <a:stretch/>
        </p:blipFill>
        <p:spPr>
          <a:xfrm>
            <a:off x="0" y="0"/>
            <a:ext cx="9182838" cy="2190355"/>
          </a:xfrm>
          <a:prstGeom prst="rect">
            <a:avLst/>
          </a:prstGeom>
        </p:spPr>
      </p:pic>
      <p:sp>
        <p:nvSpPr>
          <p:cNvPr id="18" name="TextBox 6"/>
          <p:cNvSpPr txBox="1">
            <a:spLocks noChangeAspect="1"/>
          </p:cNvSpPr>
          <p:nvPr/>
        </p:nvSpPr>
        <p:spPr>
          <a:xfrm>
            <a:off x="2123728" y="1257022"/>
            <a:ext cx="4572000" cy="369332"/>
          </a:xfrm>
          <a:prstGeom prst="rect">
            <a:avLst/>
          </a:prstGeom>
        </p:spPr>
        <p:txBody>
          <a:bodyPr wrap="square" lIns="0" tIns="0" rIns="0" bIns="0" rtlCol="0" anchor="t">
            <a:spAutoFit/>
          </a:bodyPr>
          <a:lstStyle/>
          <a:p>
            <a:pPr algn="ctr"/>
            <a:r>
              <a:rPr lang="ca-ES" sz="2400" b="1" dirty="0">
                <a:solidFill>
                  <a:schemeClr val="bg1"/>
                </a:solidFill>
                <a:latin typeface="Poppins"/>
                <a:cs typeface="Poppins"/>
              </a:rPr>
              <a:t>Pressupost</a:t>
            </a:r>
          </a:p>
        </p:txBody>
      </p:sp>
      <p:cxnSp>
        <p:nvCxnSpPr>
          <p:cNvPr id="19" name="Conector recto 18"/>
          <p:cNvCxnSpPr/>
          <p:nvPr/>
        </p:nvCxnSpPr>
        <p:spPr>
          <a:xfrm>
            <a:off x="3041576" y="1850076"/>
            <a:ext cx="2736304"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Box 7"/>
          <p:cNvSpPr txBox="1"/>
          <p:nvPr/>
        </p:nvSpPr>
        <p:spPr>
          <a:xfrm>
            <a:off x="1214627" y="2499742"/>
            <a:ext cx="6714746" cy="553998"/>
          </a:xfrm>
          <a:prstGeom prst="rect">
            <a:avLst/>
          </a:prstGeom>
        </p:spPr>
        <p:txBody>
          <a:bodyPr wrap="square" lIns="0" tIns="0" rIns="0" bIns="0" rtlCol="0" anchor="t">
            <a:spAutoFit/>
          </a:bodyPr>
          <a:lstStyle/>
          <a:p>
            <a:pPr algn="ctr"/>
            <a:r>
              <a:rPr lang="ca-ES" sz="3600" b="1" dirty="0">
                <a:solidFill>
                  <a:schemeClr val="tx1">
                    <a:lumMod val="65000"/>
                    <a:lumOff val="35000"/>
                  </a:schemeClr>
                </a:solidFill>
                <a:latin typeface="Poppins"/>
                <a:cs typeface="Poppins"/>
              </a:rPr>
              <a:t>Classificar les despeses</a:t>
            </a:r>
          </a:p>
        </p:txBody>
      </p:sp>
      <p:sp>
        <p:nvSpPr>
          <p:cNvPr id="21" name="TextBox 10"/>
          <p:cNvSpPr txBox="1"/>
          <p:nvPr/>
        </p:nvSpPr>
        <p:spPr>
          <a:xfrm>
            <a:off x="4788024" y="3331319"/>
            <a:ext cx="2896716" cy="347424"/>
          </a:xfrm>
          <a:prstGeom prst="rect">
            <a:avLst/>
          </a:prstGeom>
        </p:spPr>
        <p:txBody>
          <a:bodyPr lIns="0" tIns="0" rIns="0" bIns="0" rtlCol="0" anchor="t">
            <a:spAutoFit/>
          </a:bodyPr>
          <a:lstStyle/>
          <a:p>
            <a:pPr algn="ctr">
              <a:lnSpc>
                <a:spcPts val="2699"/>
              </a:lnSpc>
            </a:pPr>
            <a:r>
              <a:rPr lang="ca-ES" sz="2400" b="1" dirty="0">
                <a:solidFill>
                  <a:srgbClr val="019EE2"/>
                </a:solidFill>
                <a:latin typeface="Poppins"/>
                <a:cs typeface="Poppins"/>
              </a:rPr>
              <a:t>Opcionals</a:t>
            </a:r>
          </a:p>
        </p:txBody>
      </p:sp>
      <p:sp>
        <p:nvSpPr>
          <p:cNvPr id="23" name="TextBox 18"/>
          <p:cNvSpPr txBox="1"/>
          <p:nvPr/>
        </p:nvSpPr>
        <p:spPr>
          <a:xfrm>
            <a:off x="1405076" y="3331319"/>
            <a:ext cx="2717052" cy="349989"/>
          </a:xfrm>
          <a:prstGeom prst="rect">
            <a:avLst/>
          </a:prstGeom>
        </p:spPr>
        <p:txBody>
          <a:bodyPr wrap="square" lIns="0" tIns="0" rIns="0" bIns="0" rtlCol="0" anchor="t">
            <a:spAutoFit/>
          </a:bodyPr>
          <a:lstStyle/>
          <a:p>
            <a:pPr algn="ctr">
              <a:lnSpc>
                <a:spcPts val="2699"/>
              </a:lnSpc>
            </a:pPr>
            <a:r>
              <a:rPr lang="es-ES" sz="2400" b="1" dirty="0">
                <a:solidFill>
                  <a:srgbClr val="019EE2"/>
                </a:solidFill>
                <a:latin typeface="Poppins"/>
                <a:cs typeface="Poppins"/>
              </a:rPr>
              <a:t>Imprescindibles</a:t>
            </a:r>
          </a:p>
        </p:txBody>
      </p:sp>
      <p:sp>
        <p:nvSpPr>
          <p:cNvPr id="24" name="TextBox 19"/>
          <p:cNvSpPr txBox="1"/>
          <p:nvPr/>
        </p:nvSpPr>
        <p:spPr>
          <a:xfrm>
            <a:off x="1315245" y="3729764"/>
            <a:ext cx="2896715" cy="738664"/>
          </a:xfrm>
          <a:prstGeom prst="rect">
            <a:avLst/>
          </a:prstGeom>
        </p:spPr>
        <p:txBody>
          <a:bodyPr lIns="0" tIns="0" rIns="0" bIns="0" rtlCol="0" anchor="t">
            <a:spAutoFit/>
          </a:bodyPr>
          <a:lstStyle/>
          <a:p>
            <a:pPr algn="ctr"/>
            <a:r>
              <a:rPr lang="es-ES" sz="2400" spc="15" dirty="0" err="1">
                <a:solidFill>
                  <a:schemeClr val="tx1">
                    <a:lumMod val="65000"/>
                    <a:lumOff val="35000"/>
                  </a:schemeClr>
                </a:solidFill>
                <a:latin typeface="Poppins"/>
                <a:cs typeface="Poppins"/>
              </a:rPr>
              <a:t>Fixes</a:t>
            </a:r>
            <a:endParaRPr lang="es-ES" sz="2400" spc="15" dirty="0">
              <a:solidFill>
                <a:schemeClr val="tx1">
                  <a:lumMod val="65000"/>
                  <a:lumOff val="35000"/>
                </a:schemeClr>
              </a:solidFill>
              <a:latin typeface="Poppins"/>
              <a:cs typeface="Poppins"/>
            </a:endParaRPr>
          </a:p>
          <a:p>
            <a:pPr algn="ctr"/>
            <a:r>
              <a:rPr lang="es-ES" sz="2400" spc="15" dirty="0">
                <a:solidFill>
                  <a:schemeClr val="tx1">
                    <a:lumMod val="65000"/>
                    <a:lumOff val="35000"/>
                  </a:schemeClr>
                </a:solidFill>
                <a:latin typeface="Poppins"/>
                <a:cs typeface="Poppins"/>
              </a:rPr>
              <a:t>Variables</a:t>
            </a:r>
          </a:p>
        </p:txBody>
      </p:sp>
    </p:spTree>
    <p:extLst>
      <p:ext uri="{BB962C8B-B14F-4D97-AF65-F5344CB8AC3E}">
        <p14:creationId xmlns:p14="http://schemas.microsoft.com/office/powerpoint/2010/main" val="1418103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3"/>
          <a:stretch>
            <a:fillRect/>
          </a:stretch>
        </p:blipFill>
        <p:spPr>
          <a:xfrm>
            <a:off x="1259632" y="2139702"/>
            <a:ext cx="1475300" cy="1475300"/>
          </a:xfrm>
          <a:prstGeom prst="rect">
            <a:avLst/>
          </a:prstGeom>
        </p:spPr>
      </p:pic>
      <p:pic>
        <p:nvPicPr>
          <p:cNvPr id="7" name="Imagen 6"/>
          <p:cNvPicPr>
            <a:picLocks noChangeAspect="1"/>
          </p:cNvPicPr>
          <p:nvPr/>
        </p:nvPicPr>
        <p:blipFill>
          <a:blip r:embed="rId4"/>
          <a:stretch>
            <a:fillRect/>
          </a:stretch>
        </p:blipFill>
        <p:spPr>
          <a:xfrm>
            <a:off x="6300192" y="2142960"/>
            <a:ext cx="1472042" cy="1472042"/>
          </a:xfrm>
          <a:prstGeom prst="rect">
            <a:avLst/>
          </a:prstGeom>
        </p:spPr>
      </p:pic>
      <p:sp>
        <p:nvSpPr>
          <p:cNvPr id="28" name="TextBox 2"/>
          <p:cNvSpPr txBox="1"/>
          <p:nvPr/>
        </p:nvSpPr>
        <p:spPr>
          <a:xfrm>
            <a:off x="1140094" y="1199161"/>
            <a:ext cx="7005879" cy="580501"/>
          </a:xfrm>
          <a:prstGeom prst="rect">
            <a:avLst/>
          </a:prstGeom>
        </p:spPr>
        <p:txBody>
          <a:bodyPr lIns="0" tIns="0" rIns="0" bIns="0" rtlCol="0" anchor="t">
            <a:spAutoFit/>
          </a:bodyPr>
          <a:lstStyle/>
          <a:p>
            <a:pPr algn="ctr">
              <a:lnSpc>
                <a:spcPts val="4520"/>
              </a:lnSpc>
            </a:pPr>
            <a:r>
              <a:rPr lang="ca-ES" sz="3800" b="1" spc="113" dirty="0">
                <a:solidFill>
                  <a:srgbClr val="595959"/>
                </a:solidFill>
                <a:latin typeface="Poppins"/>
                <a:cs typeface="Poppins"/>
              </a:rPr>
              <a:t>Posem-ne exemples</a:t>
            </a:r>
          </a:p>
        </p:txBody>
      </p:sp>
      <p:sp>
        <p:nvSpPr>
          <p:cNvPr id="30" name="TextBox 7"/>
          <p:cNvSpPr txBox="1"/>
          <p:nvPr/>
        </p:nvSpPr>
        <p:spPr>
          <a:xfrm>
            <a:off x="6012160" y="3717981"/>
            <a:ext cx="2038212" cy="279991"/>
          </a:xfrm>
          <a:prstGeom prst="rect">
            <a:avLst/>
          </a:prstGeom>
        </p:spPr>
        <p:txBody>
          <a:bodyPr wrap="square" lIns="0" tIns="0" rIns="0" bIns="0" rtlCol="0" anchor="t">
            <a:spAutoFit/>
          </a:bodyPr>
          <a:lstStyle/>
          <a:p>
            <a:pPr algn="ctr">
              <a:lnSpc>
                <a:spcPts val="2260"/>
              </a:lnSpc>
            </a:pPr>
            <a:r>
              <a:rPr lang="ca-ES" spc="15" dirty="0">
                <a:solidFill>
                  <a:srgbClr val="595959"/>
                </a:solidFill>
                <a:latin typeface="Poppins"/>
                <a:cs typeface="Poppins"/>
              </a:rPr>
              <a:t>Opcionals</a:t>
            </a:r>
          </a:p>
        </p:txBody>
      </p:sp>
      <p:sp>
        <p:nvSpPr>
          <p:cNvPr id="32" name="TextBox 13"/>
          <p:cNvSpPr txBox="1"/>
          <p:nvPr/>
        </p:nvSpPr>
        <p:spPr>
          <a:xfrm>
            <a:off x="899592" y="3717981"/>
            <a:ext cx="2141706" cy="569814"/>
          </a:xfrm>
          <a:prstGeom prst="rect">
            <a:avLst/>
          </a:prstGeom>
        </p:spPr>
        <p:txBody>
          <a:bodyPr wrap="square" lIns="0" tIns="0" rIns="0" bIns="0" rtlCol="0" anchor="t">
            <a:spAutoFit/>
          </a:bodyPr>
          <a:lstStyle/>
          <a:p>
            <a:pPr algn="ctr">
              <a:lnSpc>
                <a:spcPts val="2260"/>
              </a:lnSpc>
            </a:pPr>
            <a:r>
              <a:rPr lang="ca-ES" spc="15" dirty="0">
                <a:solidFill>
                  <a:srgbClr val="595959"/>
                </a:solidFill>
                <a:latin typeface="Poppins"/>
                <a:cs typeface="Poppins"/>
              </a:rPr>
              <a:t>Imprescindibles </a:t>
            </a:r>
          </a:p>
          <a:p>
            <a:pPr algn="ctr">
              <a:lnSpc>
                <a:spcPts val="2260"/>
              </a:lnSpc>
            </a:pPr>
            <a:r>
              <a:rPr lang="ca-ES" spc="15" dirty="0">
                <a:solidFill>
                  <a:srgbClr val="595959"/>
                </a:solidFill>
                <a:latin typeface="Poppins"/>
                <a:cs typeface="Poppins"/>
              </a:rPr>
              <a:t>fixes</a:t>
            </a:r>
          </a:p>
        </p:txBody>
      </p:sp>
      <p:sp>
        <p:nvSpPr>
          <p:cNvPr id="33" name="TextBox 19"/>
          <p:cNvSpPr txBox="1"/>
          <p:nvPr/>
        </p:nvSpPr>
        <p:spPr>
          <a:xfrm>
            <a:off x="3429001" y="3717981"/>
            <a:ext cx="2151111" cy="589905"/>
          </a:xfrm>
          <a:prstGeom prst="rect">
            <a:avLst/>
          </a:prstGeom>
        </p:spPr>
        <p:txBody>
          <a:bodyPr wrap="square" lIns="0" tIns="0" rIns="0" bIns="0" rtlCol="0" anchor="t">
            <a:spAutoFit/>
          </a:bodyPr>
          <a:lstStyle/>
          <a:p>
            <a:pPr algn="ctr">
              <a:lnSpc>
                <a:spcPts val="2260"/>
              </a:lnSpc>
            </a:pPr>
            <a:r>
              <a:rPr lang="ca-ES" spc="15" dirty="0">
                <a:solidFill>
                  <a:srgbClr val="595959"/>
                </a:solidFill>
                <a:latin typeface="Poppins"/>
                <a:cs typeface="Poppins"/>
              </a:rPr>
              <a:t>Imprescindibles variables</a:t>
            </a:r>
          </a:p>
        </p:txBody>
      </p:sp>
      <p:sp>
        <p:nvSpPr>
          <p:cNvPr id="37" name="TextBox 6"/>
          <p:cNvSpPr txBox="1">
            <a:spLocks noChangeAspect="1"/>
          </p:cNvSpPr>
          <p:nvPr/>
        </p:nvSpPr>
        <p:spPr>
          <a:xfrm>
            <a:off x="2123728" y="339502"/>
            <a:ext cx="4572000" cy="369332"/>
          </a:xfrm>
          <a:prstGeom prst="rect">
            <a:avLst/>
          </a:prstGeom>
        </p:spPr>
        <p:txBody>
          <a:bodyPr wrap="square" lIns="0" tIns="0" rIns="0" bIns="0" rtlCol="0" anchor="t">
            <a:spAutoFit/>
          </a:bodyPr>
          <a:lstStyle/>
          <a:p>
            <a:pPr algn="ctr"/>
            <a:r>
              <a:rPr lang="ca-ES" sz="2400" b="1" dirty="0">
                <a:solidFill>
                  <a:srgbClr val="019EE2"/>
                </a:solidFill>
                <a:latin typeface="Poppins"/>
                <a:cs typeface="Poppins"/>
              </a:rPr>
              <a:t>Pressupost</a:t>
            </a:r>
          </a:p>
        </p:txBody>
      </p:sp>
      <p:cxnSp>
        <p:nvCxnSpPr>
          <p:cNvPr id="38" name="Conector recto 37"/>
          <p:cNvCxnSpPr/>
          <p:nvPr/>
        </p:nvCxnSpPr>
        <p:spPr>
          <a:xfrm>
            <a:off x="3041576" y="932556"/>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pic>
        <p:nvPicPr>
          <p:cNvPr id="8" name="Imagen 7"/>
          <p:cNvPicPr>
            <a:picLocks noChangeAspect="1"/>
          </p:cNvPicPr>
          <p:nvPr/>
        </p:nvPicPr>
        <p:blipFill>
          <a:blip r:embed="rId5"/>
          <a:stretch>
            <a:fillRect/>
          </a:stretch>
        </p:blipFill>
        <p:spPr>
          <a:xfrm>
            <a:off x="3779912" y="2139702"/>
            <a:ext cx="1475300" cy="14753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p:cNvSpPr/>
          <p:nvPr/>
        </p:nvSpPr>
        <p:spPr>
          <a:xfrm>
            <a:off x="4572960" y="1"/>
            <a:ext cx="4571040" cy="5143500"/>
          </a:xfrm>
          <a:prstGeom prst="rect">
            <a:avLst/>
          </a:prstGeom>
          <a:solidFill>
            <a:srgbClr val="019EE2"/>
          </a:solidFill>
        </p:spPr>
      </p:sp>
      <p:grpSp>
        <p:nvGrpSpPr>
          <p:cNvPr id="14" name="Group 5"/>
          <p:cNvGrpSpPr/>
          <p:nvPr/>
        </p:nvGrpSpPr>
        <p:grpSpPr>
          <a:xfrm>
            <a:off x="5072062" y="791544"/>
            <a:ext cx="3786188" cy="3652414"/>
            <a:chOff x="0" y="-38100"/>
            <a:chExt cx="5511725" cy="6926057"/>
          </a:xfrm>
        </p:grpSpPr>
        <p:sp>
          <p:nvSpPr>
            <p:cNvPr id="15" name="TextBox 6"/>
            <p:cNvSpPr txBox="1"/>
            <p:nvPr/>
          </p:nvSpPr>
          <p:spPr>
            <a:xfrm>
              <a:off x="4" y="-38100"/>
              <a:ext cx="5511718" cy="595996"/>
            </a:xfrm>
            <a:prstGeom prst="rect">
              <a:avLst/>
            </a:prstGeom>
          </p:spPr>
          <p:txBody>
            <a:bodyPr lIns="0" tIns="0" rIns="0" bIns="0" rtlCol="0" anchor="t">
              <a:spAutoFit/>
            </a:bodyPr>
            <a:lstStyle/>
            <a:p>
              <a:pPr>
                <a:lnSpc>
                  <a:spcPts val="2461"/>
                </a:lnSpc>
              </a:pPr>
              <a:r>
                <a:rPr lang="ca-ES" sz="2000" b="1" dirty="0">
                  <a:solidFill>
                    <a:schemeClr val="bg1"/>
                  </a:solidFill>
                  <a:latin typeface="Poppins"/>
                  <a:cs typeface="Poppins"/>
                </a:rPr>
                <a:t>Despeses opcionals</a:t>
              </a:r>
            </a:p>
          </p:txBody>
        </p:sp>
        <p:sp>
          <p:nvSpPr>
            <p:cNvPr id="16" name="TextBox 7"/>
            <p:cNvSpPr txBox="1"/>
            <p:nvPr/>
          </p:nvSpPr>
          <p:spPr>
            <a:xfrm>
              <a:off x="7" y="557202"/>
              <a:ext cx="5511718" cy="1090264"/>
            </a:xfrm>
            <a:prstGeom prst="rect">
              <a:avLst/>
            </a:prstGeom>
          </p:spPr>
          <p:txBody>
            <a:bodyPr lIns="0" tIns="0" rIns="0" bIns="0" rtlCol="0" anchor="t">
              <a:spAutoFit/>
            </a:bodyPr>
            <a:lstStyle/>
            <a:p>
              <a:pPr>
                <a:lnSpc>
                  <a:spcPts val="2260"/>
                </a:lnSpc>
              </a:pPr>
              <a:r>
                <a:rPr lang="ca-ES" sz="1700" spc="15" dirty="0">
                  <a:solidFill>
                    <a:schemeClr val="tx1">
                      <a:lumMod val="65000"/>
                      <a:lumOff val="35000"/>
                    </a:schemeClr>
                  </a:solidFill>
                  <a:latin typeface="Poppins"/>
                  <a:cs typeface="Poppins"/>
                </a:rPr>
                <a:t>Són les que podem eliminar o reduir primer.</a:t>
              </a:r>
            </a:p>
          </p:txBody>
        </p:sp>
        <p:sp>
          <p:nvSpPr>
            <p:cNvPr id="17" name="TextBox 8"/>
            <p:cNvSpPr txBox="1"/>
            <p:nvPr/>
          </p:nvSpPr>
          <p:spPr>
            <a:xfrm>
              <a:off x="0" y="2315123"/>
              <a:ext cx="5511718" cy="595996"/>
            </a:xfrm>
            <a:prstGeom prst="rect">
              <a:avLst/>
            </a:prstGeom>
          </p:spPr>
          <p:txBody>
            <a:bodyPr lIns="0" tIns="0" rIns="0" bIns="0" rtlCol="0" anchor="t">
              <a:spAutoFit/>
            </a:bodyPr>
            <a:lstStyle/>
            <a:p>
              <a:pPr>
                <a:lnSpc>
                  <a:spcPts val="2461"/>
                </a:lnSpc>
              </a:pPr>
              <a:r>
                <a:rPr lang="ca-ES" sz="2000" b="1" dirty="0">
                  <a:solidFill>
                    <a:schemeClr val="bg1"/>
                  </a:solidFill>
                  <a:latin typeface="Poppins"/>
                  <a:cs typeface="Poppins"/>
                </a:rPr>
                <a:t>Imprescindibles variables</a:t>
              </a:r>
            </a:p>
          </p:txBody>
        </p:sp>
        <p:sp>
          <p:nvSpPr>
            <p:cNvPr id="18" name="TextBox 9"/>
            <p:cNvSpPr txBox="1"/>
            <p:nvPr/>
          </p:nvSpPr>
          <p:spPr>
            <a:xfrm>
              <a:off x="1" y="2910424"/>
              <a:ext cx="5511718" cy="1090264"/>
            </a:xfrm>
            <a:prstGeom prst="rect">
              <a:avLst/>
            </a:prstGeom>
          </p:spPr>
          <p:txBody>
            <a:bodyPr lIns="0" tIns="0" rIns="0" bIns="0" rtlCol="0" anchor="t">
              <a:spAutoFit/>
            </a:bodyPr>
            <a:lstStyle/>
            <a:p>
              <a:pPr>
                <a:lnSpc>
                  <a:spcPts val="2260"/>
                </a:lnSpc>
              </a:pPr>
              <a:r>
                <a:rPr lang="ca-ES" sz="1700" dirty="0">
                  <a:solidFill>
                    <a:srgbClr val="595959"/>
                  </a:solidFill>
                  <a:latin typeface="Poppins"/>
                  <a:cs typeface="Poppins"/>
                </a:rPr>
                <a:t>No les podem eliminar, però potser podem trobar com reduir-les.</a:t>
              </a:r>
            </a:p>
          </p:txBody>
        </p:sp>
        <p:sp>
          <p:nvSpPr>
            <p:cNvPr id="19" name="TextBox 10"/>
            <p:cNvSpPr txBox="1"/>
            <p:nvPr/>
          </p:nvSpPr>
          <p:spPr>
            <a:xfrm>
              <a:off x="0" y="4652805"/>
              <a:ext cx="5511718" cy="595996"/>
            </a:xfrm>
            <a:prstGeom prst="rect">
              <a:avLst/>
            </a:prstGeom>
          </p:spPr>
          <p:txBody>
            <a:bodyPr lIns="0" tIns="0" rIns="0" bIns="0" rtlCol="0" anchor="t">
              <a:spAutoFit/>
            </a:bodyPr>
            <a:lstStyle/>
            <a:p>
              <a:pPr>
                <a:lnSpc>
                  <a:spcPts val="2461"/>
                </a:lnSpc>
              </a:pPr>
              <a:r>
                <a:rPr lang="ca-ES" sz="2000" b="1" dirty="0">
                  <a:solidFill>
                    <a:schemeClr val="bg1"/>
                  </a:solidFill>
                  <a:latin typeface="Poppins"/>
                  <a:cs typeface="Poppins"/>
                </a:rPr>
                <a:t>Siguem constants</a:t>
              </a:r>
            </a:p>
          </p:txBody>
        </p:sp>
        <p:sp>
          <p:nvSpPr>
            <p:cNvPr id="20" name="TextBox 11"/>
            <p:cNvSpPr txBox="1"/>
            <p:nvPr/>
          </p:nvSpPr>
          <p:spPr>
            <a:xfrm>
              <a:off x="3" y="5248103"/>
              <a:ext cx="5511718" cy="1639854"/>
            </a:xfrm>
            <a:prstGeom prst="rect">
              <a:avLst/>
            </a:prstGeom>
          </p:spPr>
          <p:txBody>
            <a:bodyPr lIns="0" tIns="0" rIns="0" bIns="0" rtlCol="0" anchor="t">
              <a:spAutoFit/>
            </a:bodyPr>
            <a:lstStyle/>
            <a:p>
              <a:pPr>
                <a:lnSpc>
                  <a:spcPts val="2260"/>
                </a:lnSpc>
              </a:pPr>
              <a:r>
                <a:rPr lang="ca-ES" sz="1700" spc="15" dirty="0">
                  <a:solidFill>
                    <a:srgbClr val="595959"/>
                  </a:solidFill>
                  <a:latin typeface="Poppins"/>
                  <a:cs typeface="Poppins"/>
                </a:rPr>
                <a:t>Fem el seguiment de forma periòdica.</a:t>
              </a:r>
            </a:p>
            <a:p>
              <a:pPr>
                <a:lnSpc>
                  <a:spcPts val="2260"/>
                </a:lnSpc>
              </a:pPr>
              <a:endParaRPr lang="ca-ES" sz="1700" spc="15" dirty="0">
                <a:solidFill>
                  <a:srgbClr val="595959"/>
                </a:solidFill>
                <a:latin typeface="Poppins Light"/>
              </a:endParaRPr>
            </a:p>
          </p:txBody>
        </p:sp>
      </p:grpSp>
      <p:sp>
        <p:nvSpPr>
          <p:cNvPr id="21" name="TextBox 7"/>
          <p:cNvSpPr txBox="1"/>
          <p:nvPr/>
        </p:nvSpPr>
        <p:spPr>
          <a:xfrm>
            <a:off x="0" y="2067694"/>
            <a:ext cx="4572000" cy="984885"/>
          </a:xfrm>
          <a:prstGeom prst="rect">
            <a:avLst/>
          </a:prstGeom>
        </p:spPr>
        <p:txBody>
          <a:bodyPr wrap="square" lIns="0" tIns="0" rIns="0" bIns="0" rtlCol="0" anchor="t">
            <a:spAutoFit/>
          </a:bodyPr>
          <a:lstStyle/>
          <a:p>
            <a:pPr algn="ctr"/>
            <a:r>
              <a:rPr lang="ca-ES" sz="3200" b="1" spc="135" dirty="0">
                <a:solidFill>
                  <a:schemeClr val="tx1">
                    <a:lumMod val="65000"/>
                    <a:lumOff val="35000"/>
                  </a:schemeClr>
                </a:solidFill>
                <a:latin typeface="Poppins"/>
                <a:cs typeface="Poppins"/>
              </a:rPr>
              <a:t>PRENGUEM </a:t>
            </a:r>
          </a:p>
          <a:p>
            <a:pPr algn="ctr"/>
            <a:r>
              <a:rPr lang="ca-ES" sz="3200" b="1" spc="135" dirty="0">
                <a:solidFill>
                  <a:schemeClr val="tx1">
                    <a:lumMod val="65000"/>
                    <a:lumOff val="35000"/>
                  </a:schemeClr>
                </a:solidFill>
                <a:latin typeface="Poppins"/>
                <a:cs typeface="Poppins"/>
              </a:rPr>
              <a:t>EL CONTROL</a:t>
            </a:r>
          </a:p>
        </p:txBody>
      </p:sp>
      <p:sp>
        <p:nvSpPr>
          <p:cNvPr id="22" name="TextBox 6"/>
          <p:cNvSpPr txBox="1">
            <a:spLocks noChangeAspect="1"/>
          </p:cNvSpPr>
          <p:nvPr/>
        </p:nvSpPr>
        <p:spPr>
          <a:xfrm>
            <a:off x="53752" y="411510"/>
            <a:ext cx="4499992" cy="369332"/>
          </a:xfrm>
          <a:prstGeom prst="rect">
            <a:avLst/>
          </a:prstGeom>
        </p:spPr>
        <p:txBody>
          <a:bodyPr wrap="square" lIns="0" tIns="0" rIns="0" bIns="0" rtlCol="0" anchor="t">
            <a:spAutoFit/>
          </a:bodyPr>
          <a:lstStyle/>
          <a:p>
            <a:pPr algn="ctr"/>
            <a:r>
              <a:rPr lang="es-ES" sz="2400" b="1" dirty="0" err="1">
                <a:solidFill>
                  <a:srgbClr val="019EE2"/>
                </a:solidFill>
                <a:latin typeface="Poppins"/>
                <a:cs typeface="Poppins"/>
              </a:rPr>
              <a:t>Pressupost</a:t>
            </a:r>
            <a:endParaRPr lang="es-ES" sz="2400" b="1" dirty="0">
              <a:solidFill>
                <a:srgbClr val="019EE2"/>
              </a:solidFill>
              <a:latin typeface="Poppins"/>
              <a:cs typeface="Poppins"/>
            </a:endParaRPr>
          </a:p>
        </p:txBody>
      </p:sp>
      <p:cxnSp>
        <p:nvCxnSpPr>
          <p:cNvPr id="23" name="Conector recto 22"/>
          <p:cNvCxnSpPr/>
          <p:nvPr/>
        </p:nvCxnSpPr>
        <p:spPr>
          <a:xfrm>
            <a:off x="935596" y="1004564"/>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3732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35496" y="2801516"/>
            <a:ext cx="4584262" cy="1282402"/>
          </a:xfrm>
          <a:prstGeom prst="rect">
            <a:avLst/>
          </a:prstGeom>
        </p:spPr>
        <p:txBody>
          <a:bodyPr wrap="square" lIns="0" tIns="0" rIns="0" bIns="0" rtlCol="0" anchor="t">
            <a:spAutoFit/>
          </a:bodyPr>
          <a:lstStyle/>
          <a:p>
            <a:pPr marL="342900" indent="-342900" algn="ctr">
              <a:lnSpc>
                <a:spcPct val="150000"/>
              </a:lnSpc>
              <a:buClr>
                <a:schemeClr val="accent5"/>
              </a:buClr>
              <a:buFont typeface="Arial"/>
              <a:buChar char="•"/>
            </a:pPr>
            <a:r>
              <a:rPr lang="ca-ES" sz="2400" b="1" spc="15" dirty="0">
                <a:solidFill>
                  <a:srgbClr val="019EE2"/>
                </a:solidFill>
                <a:latin typeface="Poppins"/>
                <a:cs typeface="Poppins"/>
              </a:rPr>
              <a:t>Superàvit:</a:t>
            </a:r>
          </a:p>
          <a:p>
            <a:pPr marL="725577" lvl="1" indent="-342900" algn="ctr">
              <a:lnSpc>
                <a:spcPct val="120000"/>
              </a:lnSpc>
              <a:buClr>
                <a:schemeClr val="accent5"/>
              </a:buClr>
              <a:buFont typeface="Arial"/>
              <a:buChar char="•"/>
            </a:pPr>
            <a:r>
              <a:rPr lang="ca-ES" sz="2000" spc="15" dirty="0">
                <a:solidFill>
                  <a:schemeClr val="tx1">
                    <a:lumMod val="65000"/>
                    <a:lumOff val="35000"/>
                  </a:schemeClr>
                </a:solidFill>
                <a:latin typeface="Poppins"/>
                <a:cs typeface="Poppins"/>
              </a:rPr>
              <a:t>Si ho aconseguim podrem començar a estalviar.</a:t>
            </a:r>
          </a:p>
        </p:txBody>
      </p:sp>
      <p:sp>
        <p:nvSpPr>
          <p:cNvPr id="8" name="TextBox 6"/>
          <p:cNvSpPr txBox="1"/>
          <p:nvPr/>
        </p:nvSpPr>
        <p:spPr>
          <a:xfrm>
            <a:off x="4067944" y="2801516"/>
            <a:ext cx="4798572" cy="1282402"/>
          </a:xfrm>
          <a:prstGeom prst="rect">
            <a:avLst/>
          </a:prstGeom>
        </p:spPr>
        <p:txBody>
          <a:bodyPr wrap="square" lIns="0" tIns="0" rIns="0" bIns="0" rtlCol="0" anchor="t">
            <a:spAutoFit/>
          </a:bodyPr>
          <a:lstStyle/>
          <a:p>
            <a:pPr marL="342900" indent="-342900" algn="ctr">
              <a:lnSpc>
                <a:spcPct val="150000"/>
              </a:lnSpc>
              <a:buClr>
                <a:schemeClr val="accent5"/>
              </a:buClr>
              <a:buFont typeface="Arial"/>
              <a:buChar char="•"/>
            </a:pPr>
            <a:r>
              <a:rPr lang="ca-ES" sz="2400" b="1" spc="15" dirty="0">
                <a:solidFill>
                  <a:srgbClr val="019EE2"/>
                </a:solidFill>
                <a:latin typeface="Poppins"/>
                <a:cs typeface="Poppins"/>
              </a:rPr>
              <a:t>Dèficit:</a:t>
            </a:r>
          </a:p>
          <a:p>
            <a:pPr marL="725577" lvl="1" indent="-342900" algn="ctr">
              <a:lnSpc>
                <a:spcPct val="120000"/>
              </a:lnSpc>
              <a:buClr>
                <a:schemeClr val="accent5"/>
              </a:buClr>
              <a:buFont typeface="Arial"/>
              <a:buChar char="•"/>
            </a:pPr>
            <a:r>
              <a:rPr lang="ca-ES" sz="2000" spc="15" dirty="0">
                <a:solidFill>
                  <a:schemeClr val="tx1">
                    <a:lumMod val="65000"/>
                    <a:lumOff val="35000"/>
                  </a:schemeClr>
                </a:solidFill>
                <a:latin typeface="Poppins"/>
                <a:cs typeface="Poppins"/>
              </a:rPr>
              <a:t>Quan no ho aconseguim.</a:t>
            </a:r>
          </a:p>
          <a:p>
            <a:pPr marL="725577" lvl="1" indent="-342900" algn="ctr">
              <a:lnSpc>
                <a:spcPct val="120000"/>
              </a:lnSpc>
              <a:buClr>
                <a:schemeClr val="accent5"/>
              </a:buClr>
              <a:buFont typeface="Arial"/>
              <a:buChar char="•"/>
            </a:pPr>
            <a:r>
              <a:rPr lang="ca-ES" sz="2000" spc="15" dirty="0">
                <a:solidFill>
                  <a:schemeClr val="tx1">
                    <a:lumMod val="65000"/>
                    <a:lumOff val="35000"/>
                  </a:schemeClr>
                </a:solidFill>
                <a:latin typeface="Poppins"/>
                <a:cs typeface="Poppins"/>
              </a:rPr>
              <a:t>Hem de fer ajustos.</a:t>
            </a:r>
          </a:p>
        </p:txBody>
      </p:sp>
      <p:sp>
        <p:nvSpPr>
          <p:cNvPr id="12" name="TextBox 7"/>
          <p:cNvSpPr txBox="1"/>
          <p:nvPr/>
        </p:nvSpPr>
        <p:spPr>
          <a:xfrm>
            <a:off x="1943708" y="1514857"/>
            <a:ext cx="5256584" cy="984885"/>
          </a:xfrm>
          <a:prstGeom prst="rect">
            <a:avLst/>
          </a:prstGeom>
        </p:spPr>
        <p:txBody>
          <a:bodyPr wrap="square" lIns="0" tIns="0" rIns="0" bIns="0" rtlCol="0" anchor="t">
            <a:spAutoFit/>
          </a:bodyPr>
          <a:lstStyle/>
          <a:p>
            <a:pPr algn="ctr"/>
            <a:r>
              <a:rPr lang="ca-ES" sz="3200" b="1" spc="135" dirty="0">
                <a:solidFill>
                  <a:schemeClr val="tx1">
                    <a:lumMod val="65000"/>
                    <a:lumOff val="35000"/>
                  </a:schemeClr>
                </a:solidFill>
                <a:latin typeface="Poppins"/>
                <a:cs typeface="Poppins"/>
              </a:rPr>
              <a:t>Que els ingressos superin les despeses</a:t>
            </a:r>
          </a:p>
        </p:txBody>
      </p:sp>
      <p:sp>
        <p:nvSpPr>
          <p:cNvPr id="13" name="TextBox 6"/>
          <p:cNvSpPr txBox="1">
            <a:spLocks noChangeAspect="1"/>
          </p:cNvSpPr>
          <p:nvPr/>
        </p:nvSpPr>
        <p:spPr>
          <a:xfrm>
            <a:off x="2322004" y="411510"/>
            <a:ext cx="4499992" cy="369332"/>
          </a:xfrm>
          <a:prstGeom prst="rect">
            <a:avLst/>
          </a:prstGeom>
        </p:spPr>
        <p:txBody>
          <a:bodyPr wrap="square" lIns="0" tIns="0" rIns="0" bIns="0" rtlCol="0" anchor="t">
            <a:spAutoFit/>
          </a:bodyPr>
          <a:lstStyle/>
          <a:p>
            <a:pPr algn="ctr"/>
            <a:r>
              <a:rPr lang="ca-ES" sz="2400" b="1" dirty="0">
                <a:solidFill>
                  <a:srgbClr val="019EE2"/>
                </a:solidFill>
                <a:latin typeface="Poppins"/>
                <a:cs typeface="Poppins"/>
              </a:rPr>
              <a:t>Pressupost</a:t>
            </a:r>
          </a:p>
        </p:txBody>
      </p:sp>
      <p:cxnSp>
        <p:nvCxnSpPr>
          <p:cNvPr id="14" name="Conector recto 13"/>
          <p:cNvCxnSpPr/>
          <p:nvPr/>
        </p:nvCxnSpPr>
        <p:spPr>
          <a:xfrm>
            <a:off x="3203848" y="1004564"/>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1351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31F1D"/>
        </a:solidFill>
        <a:effectLst/>
      </p:bgPr>
    </p:bg>
    <p:spTree>
      <p:nvGrpSpPr>
        <p:cNvPr id="1" name=""/>
        <p:cNvGrpSpPr/>
        <p:nvPr/>
      </p:nvGrpSpPr>
      <p:grpSpPr>
        <a:xfrm>
          <a:off x="0" y="0"/>
          <a:ext cx="0" cy="0"/>
          <a:chOff x="0" y="0"/>
          <a:chExt cx="0" cy="0"/>
        </a:xfrm>
      </p:grpSpPr>
      <p:sp>
        <p:nvSpPr>
          <p:cNvPr id="6" name="Rectángulo 5"/>
          <p:cNvSpPr/>
          <p:nvPr/>
        </p:nvSpPr>
        <p:spPr>
          <a:xfrm>
            <a:off x="1682" y="0"/>
            <a:ext cx="9142318" cy="5143500"/>
          </a:xfrm>
          <a:prstGeom prst="rect">
            <a:avLst/>
          </a:prstGeom>
          <a:solidFill>
            <a:srgbClr val="019EE2"/>
          </a:solidFill>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S" dirty="0"/>
          </a:p>
        </p:txBody>
      </p:sp>
      <p:sp>
        <p:nvSpPr>
          <p:cNvPr id="7" name="TextBox 4"/>
          <p:cNvSpPr txBox="1"/>
          <p:nvPr/>
        </p:nvSpPr>
        <p:spPr>
          <a:xfrm>
            <a:off x="1426304" y="1488281"/>
            <a:ext cx="6291393" cy="2166939"/>
          </a:xfrm>
          <a:prstGeom prst="rect">
            <a:avLst/>
          </a:prstGeom>
        </p:spPr>
        <p:txBody>
          <a:bodyPr wrap="square" lIns="0" tIns="0" rIns="0" bIns="0" rtlCol="0" anchor="t">
            <a:spAutoFit/>
          </a:bodyPr>
          <a:lstStyle/>
          <a:p>
            <a:pPr algn="ctr">
              <a:lnSpc>
                <a:spcPts val="5625"/>
              </a:lnSpc>
              <a:tabLst>
                <a:tab pos="2422525" algn="l"/>
              </a:tabLst>
            </a:pPr>
            <a:r>
              <a:rPr lang="es-ES" sz="4800" spc="113" dirty="0">
                <a:solidFill>
                  <a:srgbClr val="F7F9F8"/>
                </a:solidFill>
                <a:latin typeface="Quarto-Bold"/>
                <a:cs typeface="Quarto-Bold"/>
              </a:rPr>
              <a:t>“</a:t>
            </a:r>
            <a:r>
              <a:rPr lang="es-ES" sz="4800" spc="113" dirty="0" err="1">
                <a:solidFill>
                  <a:srgbClr val="F7F9F8"/>
                </a:solidFill>
                <a:latin typeface="Quarto-Bold"/>
                <a:cs typeface="Quarto-Bold"/>
              </a:rPr>
              <a:t>L’estalvi</a:t>
            </a:r>
            <a:r>
              <a:rPr lang="es-ES" sz="4800" spc="113" dirty="0">
                <a:solidFill>
                  <a:srgbClr val="F7F9F8"/>
                </a:solidFill>
                <a:latin typeface="Quarto-Bold"/>
                <a:cs typeface="Quarto-Bold"/>
              </a:rPr>
              <a:t> </a:t>
            </a:r>
            <a:r>
              <a:rPr lang="es-ES" sz="4800" spc="113" dirty="0" err="1">
                <a:solidFill>
                  <a:srgbClr val="F7F9F8"/>
                </a:solidFill>
                <a:latin typeface="Quarto-Bold"/>
                <a:cs typeface="Quarto-Bold"/>
              </a:rPr>
              <a:t>ens</a:t>
            </a:r>
            <a:r>
              <a:rPr lang="es-ES" sz="4800" spc="113" dirty="0">
                <a:solidFill>
                  <a:srgbClr val="F7F9F8"/>
                </a:solidFill>
                <a:latin typeface="Quarto-Bold"/>
                <a:cs typeface="Quarto-Bold"/>
              </a:rPr>
              <a:t> </a:t>
            </a:r>
            <a:r>
              <a:rPr lang="es-ES" sz="4800" spc="113" dirty="0" err="1">
                <a:solidFill>
                  <a:srgbClr val="F7F9F8"/>
                </a:solidFill>
                <a:latin typeface="Quarto-Bold"/>
                <a:cs typeface="Quarto-Bold"/>
              </a:rPr>
              <a:t>permet</a:t>
            </a:r>
            <a:r>
              <a:rPr lang="es-ES" sz="4800" spc="113" dirty="0">
                <a:solidFill>
                  <a:srgbClr val="F7F9F8"/>
                </a:solidFill>
                <a:latin typeface="Quarto-Bold"/>
                <a:cs typeface="Quarto-Bold"/>
              </a:rPr>
              <a:t> </a:t>
            </a:r>
            <a:r>
              <a:rPr lang="es-ES" sz="4800" spc="113" dirty="0" err="1">
                <a:solidFill>
                  <a:srgbClr val="F7F9F8"/>
                </a:solidFill>
                <a:latin typeface="Quarto-Bold"/>
                <a:cs typeface="Quarto-Bold"/>
              </a:rPr>
              <a:t>fer</a:t>
            </a:r>
            <a:r>
              <a:rPr lang="es-ES" sz="4800" spc="113" dirty="0">
                <a:solidFill>
                  <a:srgbClr val="F7F9F8"/>
                </a:solidFill>
                <a:latin typeface="Quarto-Bold"/>
                <a:cs typeface="Quarto-Bold"/>
              </a:rPr>
              <a:t> </a:t>
            </a:r>
            <a:r>
              <a:rPr lang="es-ES" sz="4800" spc="113" dirty="0" err="1">
                <a:solidFill>
                  <a:srgbClr val="F7F9F8"/>
                </a:solidFill>
                <a:latin typeface="Quarto-Bold"/>
                <a:cs typeface="Quarto-Bold"/>
              </a:rPr>
              <a:t>realitat</a:t>
            </a:r>
            <a:r>
              <a:rPr lang="es-ES" sz="4800" spc="113" dirty="0">
                <a:solidFill>
                  <a:srgbClr val="F7F9F8"/>
                </a:solidFill>
                <a:latin typeface="Quarto-Bold"/>
                <a:cs typeface="Quarto-Bold"/>
              </a:rPr>
              <a:t> </a:t>
            </a:r>
            <a:r>
              <a:rPr lang="es-ES" sz="4800" spc="113" dirty="0" err="1">
                <a:solidFill>
                  <a:srgbClr val="F7F9F8"/>
                </a:solidFill>
                <a:latin typeface="Quarto-Bold"/>
                <a:cs typeface="Quarto-Bold"/>
              </a:rPr>
              <a:t>els</a:t>
            </a:r>
            <a:r>
              <a:rPr lang="es-ES" sz="4800" spc="113" dirty="0">
                <a:solidFill>
                  <a:srgbClr val="F7F9F8"/>
                </a:solidFill>
                <a:latin typeface="Quarto-Bold"/>
                <a:cs typeface="Quarto-Bold"/>
              </a:rPr>
              <a:t> </a:t>
            </a:r>
            <a:r>
              <a:rPr lang="es-ES" sz="4800" spc="113" dirty="0" err="1">
                <a:solidFill>
                  <a:srgbClr val="F7F9F8"/>
                </a:solidFill>
                <a:latin typeface="Quarto-Bold"/>
                <a:cs typeface="Quarto-Bold"/>
              </a:rPr>
              <a:t>nostres</a:t>
            </a:r>
            <a:r>
              <a:rPr lang="es-ES" sz="4800" spc="113" dirty="0">
                <a:solidFill>
                  <a:srgbClr val="F7F9F8"/>
                </a:solidFill>
                <a:latin typeface="Quarto-Bold"/>
                <a:cs typeface="Quarto-Bold"/>
              </a:rPr>
              <a:t> </a:t>
            </a:r>
            <a:r>
              <a:rPr lang="es-ES" sz="4800" spc="113" dirty="0" err="1">
                <a:solidFill>
                  <a:srgbClr val="F7F9F8"/>
                </a:solidFill>
                <a:latin typeface="Quarto-Bold"/>
                <a:cs typeface="Quarto-Bold"/>
              </a:rPr>
              <a:t>projectes</a:t>
            </a:r>
            <a:r>
              <a:rPr lang="es-ES" sz="4800" spc="113" dirty="0">
                <a:solidFill>
                  <a:srgbClr val="F7F9F8"/>
                </a:solidFill>
                <a:latin typeface="Quarto-Bold"/>
                <a:cs typeface="Quarto-Bold"/>
              </a:rPr>
              <a:t>.”  </a:t>
            </a:r>
          </a:p>
        </p:txBody>
      </p:sp>
    </p:spTree>
    <p:extLst>
      <p:ext uri="{BB962C8B-B14F-4D97-AF65-F5344CB8AC3E}">
        <p14:creationId xmlns:p14="http://schemas.microsoft.com/office/powerpoint/2010/main" val="4135907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p:nvPr/>
        </p:nvSpPr>
        <p:spPr>
          <a:xfrm>
            <a:off x="3923928" y="2427734"/>
            <a:ext cx="4361214" cy="1836400"/>
          </a:xfrm>
          <a:prstGeom prst="rect">
            <a:avLst/>
          </a:prstGeom>
        </p:spPr>
        <p:txBody>
          <a:bodyPr wrap="square" lIns="0" tIns="0" rIns="0" bIns="0" rtlCol="0" anchor="t">
            <a:spAutoFit/>
          </a:bodyPr>
          <a:lstStyle/>
          <a:p>
            <a:pPr marL="342900" indent="-342900">
              <a:lnSpc>
                <a:spcPct val="120000"/>
              </a:lnSpc>
              <a:buClr>
                <a:schemeClr val="accent5">
                  <a:lumMod val="60000"/>
                  <a:lumOff val="40000"/>
                </a:schemeClr>
              </a:buClr>
              <a:buFont typeface="Arial"/>
              <a:buChar char="•"/>
            </a:pPr>
            <a:r>
              <a:rPr lang="ca-ES" sz="2000" spc="17" dirty="0">
                <a:solidFill>
                  <a:schemeClr val="tx1">
                    <a:lumMod val="65000"/>
                    <a:lumOff val="35000"/>
                  </a:schemeClr>
                </a:solidFill>
                <a:latin typeface="Poppins"/>
                <a:cs typeface="Poppins"/>
              </a:rPr>
              <a:t>Per als imprevistos</a:t>
            </a:r>
          </a:p>
          <a:p>
            <a:pPr marL="342900" indent="-342900">
              <a:lnSpc>
                <a:spcPct val="120000"/>
              </a:lnSpc>
              <a:buClr>
                <a:schemeClr val="accent5">
                  <a:lumMod val="60000"/>
                  <a:lumOff val="40000"/>
                </a:schemeClr>
              </a:buClr>
              <a:buFont typeface="Arial"/>
              <a:buChar char="•"/>
            </a:pPr>
            <a:r>
              <a:rPr lang="ca-ES" sz="2000" spc="17" dirty="0">
                <a:solidFill>
                  <a:schemeClr val="tx1">
                    <a:lumMod val="65000"/>
                    <a:lumOff val="35000"/>
                  </a:schemeClr>
                </a:solidFill>
                <a:latin typeface="Poppins"/>
                <a:cs typeface="Poppins"/>
              </a:rPr>
              <a:t>Per fer realitat els nostres projectes</a:t>
            </a:r>
          </a:p>
          <a:p>
            <a:pPr marL="342900" indent="-342900">
              <a:lnSpc>
                <a:spcPct val="120000"/>
              </a:lnSpc>
              <a:buClr>
                <a:schemeClr val="accent5">
                  <a:lumMod val="60000"/>
                  <a:lumOff val="40000"/>
                </a:schemeClr>
              </a:buClr>
              <a:buFont typeface="Arial"/>
              <a:buChar char="•"/>
            </a:pPr>
            <a:r>
              <a:rPr lang="ca-ES" sz="2000" spc="17" dirty="0">
                <a:solidFill>
                  <a:schemeClr val="tx1">
                    <a:lumMod val="65000"/>
                    <a:lumOff val="35000"/>
                  </a:schemeClr>
                </a:solidFill>
                <a:latin typeface="Poppins"/>
                <a:cs typeface="Poppins"/>
              </a:rPr>
              <a:t>Per obtenir més ingressos</a:t>
            </a:r>
          </a:p>
          <a:p>
            <a:pPr marL="342900" indent="-342900">
              <a:lnSpc>
                <a:spcPct val="120000"/>
              </a:lnSpc>
              <a:buClr>
                <a:schemeClr val="accent5">
                  <a:lumMod val="60000"/>
                  <a:lumOff val="40000"/>
                </a:schemeClr>
              </a:buClr>
              <a:buFont typeface="Arial"/>
              <a:buChar char="•"/>
            </a:pPr>
            <a:r>
              <a:rPr lang="ca-ES" sz="2000" spc="17" dirty="0">
                <a:solidFill>
                  <a:schemeClr val="tx1">
                    <a:lumMod val="65000"/>
                    <a:lumOff val="35000"/>
                  </a:schemeClr>
                </a:solidFill>
                <a:latin typeface="Poppins"/>
                <a:cs typeface="Poppins"/>
              </a:rPr>
              <a:t>Per ajudar els altres</a:t>
            </a:r>
          </a:p>
        </p:txBody>
      </p:sp>
      <p:sp>
        <p:nvSpPr>
          <p:cNvPr id="10" name="TextBox 7"/>
          <p:cNvSpPr txBox="1"/>
          <p:nvPr/>
        </p:nvSpPr>
        <p:spPr>
          <a:xfrm>
            <a:off x="1943708" y="1275606"/>
            <a:ext cx="5256584" cy="984885"/>
          </a:xfrm>
          <a:prstGeom prst="rect">
            <a:avLst/>
          </a:prstGeom>
        </p:spPr>
        <p:txBody>
          <a:bodyPr wrap="square" lIns="0" tIns="0" rIns="0" bIns="0" rtlCol="0" anchor="t">
            <a:spAutoFit/>
          </a:bodyPr>
          <a:lstStyle/>
          <a:p>
            <a:pPr algn="ctr"/>
            <a:r>
              <a:rPr lang="ca-ES" sz="3200" b="1" dirty="0">
                <a:solidFill>
                  <a:schemeClr val="tx1">
                    <a:lumMod val="65000"/>
                    <a:lumOff val="35000"/>
                  </a:schemeClr>
                </a:solidFill>
                <a:latin typeface="Poppins"/>
                <a:cs typeface="Poppins"/>
              </a:rPr>
              <a:t>L’estalvi per viure tranquils</a:t>
            </a:r>
          </a:p>
        </p:txBody>
      </p:sp>
      <p:sp>
        <p:nvSpPr>
          <p:cNvPr id="11" name="TextBox 6"/>
          <p:cNvSpPr txBox="1">
            <a:spLocks noChangeAspect="1"/>
          </p:cNvSpPr>
          <p:nvPr/>
        </p:nvSpPr>
        <p:spPr>
          <a:xfrm>
            <a:off x="2322004" y="411510"/>
            <a:ext cx="4499992" cy="369332"/>
          </a:xfrm>
          <a:prstGeom prst="rect">
            <a:avLst/>
          </a:prstGeom>
        </p:spPr>
        <p:txBody>
          <a:bodyPr wrap="square" lIns="0" tIns="0" rIns="0" bIns="0" rtlCol="0" anchor="t">
            <a:spAutoFit/>
          </a:bodyPr>
          <a:lstStyle/>
          <a:p>
            <a:pPr algn="ctr"/>
            <a:r>
              <a:rPr lang="es-ES" sz="2400" b="1" dirty="0" err="1">
                <a:solidFill>
                  <a:srgbClr val="019EE2"/>
                </a:solidFill>
                <a:latin typeface="Poppins"/>
                <a:cs typeface="Poppins"/>
              </a:rPr>
              <a:t>Estalvi</a:t>
            </a:r>
            <a:endParaRPr lang="es-ES" sz="2400" b="1" dirty="0">
              <a:solidFill>
                <a:srgbClr val="019EE2"/>
              </a:solidFill>
              <a:latin typeface="Poppins"/>
              <a:cs typeface="Poppins"/>
            </a:endParaRPr>
          </a:p>
        </p:txBody>
      </p:sp>
      <p:cxnSp>
        <p:nvCxnSpPr>
          <p:cNvPr id="12" name="Conector recto 11"/>
          <p:cNvCxnSpPr/>
          <p:nvPr/>
        </p:nvCxnSpPr>
        <p:spPr>
          <a:xfrm>
            <a:off x="3203848" y="1004564"/>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pic>
        <p:nvPicPr>
          <p:cNvPr id="3" name="Imagen 2"/>
          <p:cNvPicPr>
            <a:picLocks noChangeAspect="1"/>
          </p:cNvPicPr>
          <p:nvPr/>
        </p:nvPicPr>
        <p:blipFill>
          <a:blip r:embed="rId3"/>
          <a:stretch>
            <a:fillRect/>
          </a:stretch>
        </p:blipFill>
        <p:spPr>
          <a:xfrm>
            <a:off x="1115616" y="2211710"/>
            <a:ext cx="1985679" cy="1985679"/>
          </a:xfrm>
          <a:prstGeom prst="rect">
            <a:avLst/>
          </a:prstGeom>
        </p:spPr>
      </p:pic>
    </p:spTree>
    <p:extLst>
      <p:ext uri="{BB962C8B-B14F-4D97-AF65-F5344CB8AC3E}">
        <p14:creationId xmlns:p14="http://schemas.microsoft.com/office/powerpoint/2010/main" val="3877489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p:cNvSpPr/>
          <p:nvPr/>
        </p:nvSpPr>
        <p:spPr>
          <a:xfrm>
            <a:off x="4572960" y="0"/>
            <a:ext cx="4571040" cy="5143500"/>
          </a:xfrm>
          <a:prstGeom prst="rect">
            <a:avLst/>
          </a:prstGeom>
          <a:solidFill>
            <a:srgbClr val="019EE2"/>
          </a:solidFill>
        </p:spPr>
      </p:sp>
      <p:grpSp>
        <p:nvGrpSpPr>
          <p:cNvPr id="5" name="Group 5"/>
          <p:cNvGrpSpPr/>
          <p:nvPr/>
        </p:nvGrpSpPr>
        <p:grpSpPr>
          <a:xfrm>
            <a:off x="5072062" y="1017984"/>
            <a:ext cx="3786188" cy="3362591"/>
            <a:chOff x="0" y="-38100"/>
            <a:chExt cx="5511725" cy="6376468"/>
          </a:xfrm>
        </p:grpSpPr>
        <p:sp>
          <p:nvSpPr>
            <p:cNvPr id="6" name="TextBox 6"/>
            <p:cNvSpPr txBox="1"/>
            <p:nvPr/>
          </p:nvSpPr>
          <p:spPr>
            <a:xfrm>
              <a:off x="4" y="-38100"/>
              <a:ext cx="5511718" cy="595996"/>
            </a:xfrm>
            <a:prstGeom prst="rect">
              <a:avLst/>
            </a:prstGeom>
          </p:spPr>
          <p:txBody>
            <a:bodyPr lIns="0" tIns="0" rIns="0" bIns="0" rtlCol="0" anchor="t">
              <a:spAutoFit/>
            </a:bodyPr>
            <a:lstStyle/>
            <a:p>
              <a:pPr>
                <a:lnSpc>
                  <a:spcPts val="2461"/>
                </a:lnSpc>
              </a:pPr>
              <a:r>
                <a:rPr lang="ca-ES" sz="2000" dirty="0">
                  <a:solidFill>
                    <a:schemeClr val="bg1"/>
                  </a:solidFill>
                  <a:latin typeface="Poppins"/>
                  <a:cs typeface="Poppins"/>
                </a:rPr>
                <a:t>Fixar fites</a:t>
              </a:r>
            </a:p>
          </p:txBody>
        </p:sp>
        <p:sp>
          <p:nvSpPr>
            <p:cNvPr id="7" name="TextBox 7"/>
            <p:cNvSpPr txBox="1"/>
            <p:nvPr/>
          </p:nvSpPr>
          <p:spPr>
            <a:xfrm>
              <a:off x="7" y="557202"/>
              <a:ext cx="5511718" cy="1090264"/>
            </a:xfrm>
            <a:prstGeom prst="rect">
              <a:avLst/>
            </a:prstGeom>
          </p:spPr>
          <p:txBody>
            <a:bodyPr lIns="0" tIns="0" rIns="0" bIns="0" rtlCol="0" anchor="t">
              <a:spAutoFit/>
            </a:bodyPr>
            <a:lstStyle/>
            <a:p>
              <a:pPr>
                <a:lnSpc>
                  <a:spcPts val="2260"/>
                </a:lnSpc>
              </a:pPr>
              <a:r>
                <a:rPr lang="ca-ES" sz="1700" spc="15" dirty="0">
                  <a:solidFill>
                    <a:schemeClr val="tx1">
                      <a:lumMod val="65000"/>
                      <a:lumOff val="35000"/>
                    </a:schemeClr>
                  </a:solidFill>
                  <a:latin typeface="Poppins"/>
                  <a:cs typeface="Poppins"/>
                </a:rPr>
                <a:t>Tenir un objectiu personal ens ajudarà a definir un pla.</a:t>
              </a:r>
            </a:p>
          </p:txBody>
        </p:sp>
        <p:sp>
          <p:nvSpPr>
            <p:cNvPr id="8" name="TextBox 8"/>
            <p:cNvSpPr txBox="1"/>
            <p:nvPr/>
          </p:nvSpPr>
          <p:spPr>
            <a:xfrm>
              <a:off x="0" y="2362106"/>
              <a:ext cx="5511718" cy="595996"/>
            </a:xfrm>
            <a:prstGeom prst="rect">
              <a:avLst/>
            </a:prstGeom>
          </p:spPr>
          <p:txBody>
            <a:bodyPr lIns="0" tIns="0" rIns="0" bIns="0" rtlCol="0" anchor="t">
              <a:spAutoFit/>
            </a:bodyPr>
            <a:lstStyle/>
            <a:p>
              <a:pPr>
                <a:lnSpc>
                  <a:spcPts val="2461"/>
                </a:lnSpc>
              </a:pPr>
              <a:r>
                <a:rPr lang="ca-ES" sz="2000" dirty="0">
                  <a:solidFill>
                    <a:schemeClr val="bg1"/>
                  </a:solidFill>
                  <a:latin typeface="Poppins"/>
                  <a:cs typeface="Poppins"/>
                </a:rPr>
                <a:t>Planificar l’estalvi</a:t>
              </a:r>
            </a:p>
          </p:txBody>
        </p:sp>
        <p:sp>
          <p:nvSpPr>
            <p:cNvPr id="9" name="TextBox 9"/>
            <p:cNvSpPr txBox="1"/>
            <p:nvPr/>
          </p:nvSpPr>
          <p:spPr>
            <a:xfrm>
              <a:off x="1" y="2957409"/>
              <a:ext cx="5511718" cy="1090264"/>
            </a:xfrm>
            <a:prstGeom prst="rect">
              <a:avLst/>
            </a:prstGeom>
          </p:spPr>
          <p:txBody>
            <a:bodyPr lIns="0" tIns="0" rIns="0" bIns="0" rtlCol="0" anchor="t">
              <a:spAutoFit/>
            </a:bodyPr>
            <a:lstStyle/>
            <a:p>
              <a:pPr>
                <a:lnSpc>
                  <a:spcPts val="2260"/>
                </a:lnSpc>
              </a:pPr>
              <a:r>
                <a:rPr lang="ca-ES" sz="1700" spc="15" dirty="0">
                  <a:solidFill>
                    <a:srgbClr val="595959"/>
                  </a:solidFill>
                  <a:latin typeface="Poppins"/>
                  <a:cs typeface="Poppins"/>
                </a:rPr>
                <a:t>Calcular la quantitat que hem d’estalviar per assolir la fita.</a:t>
              </a:r>
            </a:p>
          </p:txBody>
        </p:sp>
        <p:sp>
          <p:nvSpPr>
            <p:cNvPr id="10" name="TextBox 10"/>
            <p:cNvSpPr txBox="1"/>
            <p:nvPr/>
          </p:nvSpPr>
          <p:spPr>
            <a:xfrm>
              <a:off x="0" y="4652804"/>
              <a:ext cx="5511717" cy="595996"/>
            </a:xfrm>
            <a:prstGeom prst="rect">
              <a:avLst/>
            </a:prstGeom>
          </p:spPr>
          <p:txBody>
            <a:bodyPr lIns="0" tIns="0" rIns="0" bIns="0" rtlCol="0" anchor="t">
              <a:spAutoFit/>
            </a:bodyPr>
            <a:lstStyle/>
            <a:p>
              <a:pPr>
                <a:lnSpc>
                  <a:spcPts val="2461"/>
                </a:lnSpc>
              </a:pPr>
              <a:r>
                <a:rPr lang="ca-ES" sz="2000" dirty="0">
                  <a:solidFill>
                    <a:schemeClr val="bg1"/>
                  </a:solidFill>
                  <a:latin typeface="Poppins"/>
                  <a:cs typeface="Poppins"/>
                </a:rPr>
                <a:t>Executar el pla</a:t>
              </a:r>
            </a:p>
          </p:txBody>
        </p:sp>
        <p:sp>
          <p:nvSpPr>
            <p:cNvPr id="11" name="TextBox 11"/>
            <p:cNvSpPr txBox="1"/>
            <p:nvPr/>
          </p:nvSpPr>
          <p:spPr>
            <a:xfrm>
              <a:off x="4" y="5248104"/>
              <a:ext cx="4722950" cy="1090264"/>
            </a:xfrm>
            <a:prstGeom prst="rect">
              <a:avLst/>
            </a:prstGeom>
          </p:spPr>
          <p:txBody>
            <a:bodyPr wrap="square" lIns="0" tIns="0" rIns="0" bIns="0" rtlCol="0" anchor="t">
              <a:spAutoFit/>
            </a:bodyPr>
            <a:lstStyle/>
            <a:p>
              <a:pPr>
                <a:lnSpc>
                  <a:spcPts val="2260"/>
                </a:lnSpc>
              </a:pPr>
              <a:r>
                <a:rPr lang="ca-ES" sz="1700" spc="15" dirty="0">
                  <a:solidFill>
                    <a:srgbClr val="595959"/>
                  </a:solidFill>
                  <a:latin typeface="Poppins"/>
                  <a:cs typeface="Poppins"/>
                </a:rPr>
                <a:t>Utilitzant el pressupost i revisant-lo.</a:t>
              </a:r>
            </a:p>
          </p:txBody>
        </p:sp>
      </p:grpSp>
      <p:sp>
        <p:nvSpPr>
          <p:cNvPr id="21" name="TextBox 7"/>
          <p:cNvSpPr txBox="1"/>
          <p:nvPr/>
        </p:nvSpPr>
        <p:spPr>
          <a:xfrm>
            <a:off x="0" y="2283718"/>
            <a:ext cx="4572000" cy="492443"/>
          </a:xfrm>
          <a:prstGeom prst="rect">
            <a:avLst/>
          </a:prstGeom>
        </p:spPr>
        <p:txBody>
          <a:bodyPr wrap="square" lIns="0" tIns="0" rIns="0" bIns="0" rtlCol="0" anchor="t">
            <a:spAutoFit/>
          </a:bodyPr>
          <a:lstStyle/>
          <a:p>
            <a:pPr algn="ctr"/>
            <a:r>
              <a:rPr lang="ca-ES" sz="3200" b="1" spc="135" dirty="0">
                <a:solidFill>
                  <a:schemeClr val="tx1">
                    <a:lumMod val="65000"/>
                    <a:lumOff val="35000"/>
                  </a:schemeClr>
                </a:solidFill>
                <a:latin typeface="Poppins"/>
                <a:cs typeface="Poppins"/>
              </a:rPr>
              <a:t>EL MÈTODE</a:t>
            </a:r>
          </a:p>
        </p:txBody>
      </p:sp>
      <p:sp>
        <p:nvSpPr>
          <p:cNvPr id="22" name="TextBox 6"/>
          <p:cNvSpPr txBox="1">
            <a:spLocks noChangeAspect="1"/>
          </p:cNvSpPr>
          <p:nvPr/>
        </p:nvSpPr>
        <p:spPr>
          <a:xfrm>
            <a:off x="53752" y="411510"/>
            <a:ext cx="4499992" cy="369332"/>
          </a:xfrm>
          <a:prstGeom prst="rect">
            <a:avLst/>
          </a:prstGeom>
        </p:spPr>
        <p:txBody>
          <a:bodyPr wrap="square" lIns="0" tIns="0" rIns="0" bIns="0" rtlCol="0" anchor="t">
            <a:spAutoFit/>
          </a:bodyPr>
          <a:lstStyle/>
          <a:p>
            <a:pPr algn="ctr"/>
            <a:r>
              <a:rPr lang="es-ES" sz="2400" b="1" dirty="0" err="1">
                <a:solidFill>
                  <a:srgbClr val="019EE2"/>
                </a:solidFill>
                <a:latin typeface="Poppins"/>
                <a:cs typeface="Poppins"/>
              </a:rPr>
              <a:t>Estalvi</a:t>
            </a:r>
            <a:endParaRPr lang="es-ES" sz="2400" b="1" dirty="0">
              <a:solidFill>
                <a:srgbClr val="019EE2"/>
              </a:solidFill>
              <a:latin typeface="Poppins"/>
              <a:cs typeface="Poppins"/>
            </a:endParaRPr>
          </a:p>
        </p:txBody>
      </p:sp>
      <p:cxnSp>
        <p:nvCxnSpPr>
          <p:cNvPr id="23" name="Conector recto 22"/>
          <p:cNvCxnSpPr/>
          <p:nvPr/>
        </p:nvCxnSpPr>
        <p:spPr>
          <a:xfrm>
            <a:off x="935596" y="1004564"/>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2336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IMG 007825 - 158.jpg"/>
          <p:cNvPicPr>
            <a:picLocks noChangeAspect="1"/>
          </p:cNvPicPr>
          <p:nvPr/>
        </p:nvPicPr>
        <p:blipFill rotWithShape="1">
          <a:blip r:embed="rId3" cstate="print">
            <a:extLst>
              <a:ext uri="{28A0092B-C50C-407E-A947-70E740481C1C}">
                <a14:useLocalDpi xmlns:a14="http://schemas.microsoft.com/office/drawing/2010/main" val="0"/>
              </a:ext>
            </a:extLst>
          </a:blip>
          <a:srcRect l="48672" r="10555"/>
          <a:stretch/>
        </p:blipFill>
        <p:spPr>
          <a:xfrm>
            <a:off x="0" y="0"/>
            <a:ext cx="3167335" cy="5177780"/>
          </a:xfrm>
          <a:prstGeom prst="rect">
            <a:avLst/>
          </a:prstGeom>
        </p:spPr>
      </p:pic>
      <p:sp>
        <p:nvSpPr>
          <p:cNvPr id="10" name="TextBox 5"/>
          <p:cNvSpPr txBox="1"/>
          <p:nvPr/>
        </p:nvSpPr>
        <p:spPr>
          <a:xfrm>
            <a:off x="3995936" y="1851670"/>
            <a:ext cx="4572508" cy="3237831"/>
          </a:xfrm>
          <a:prstGeom prst="rect">
            <a:avLst/>
          </a:prstGeom>
        </p:spPr>
        <p:txBody>
          <a:bodyPr wrap="square" lIns="0" tIns="0" rIns="0" bIns="0" rtlCol="0" anchor="t">
            <a:spAutoFit/>
          </a:bodyPr>
          <a:lstStyle/>
          <a:p>
            <a:pPr marL="342900" indent="-342900">
              <a:lnSpc>
                <a:spcPts val="2531"/>
              </a:lnSpc>
              <a:buClr>
                <a:schemeClr val="accent5">
                  <a:lumMod val="60000"/>
                  <a:lumOff val="40000"/>
                </a:schemeClr>
              </a:buClr>
              <a:buFont typeface="Arial"/>
              <a:buChar char="•"/>
            </a:pPr>
            <a:r>
              <a:rPr lang="ca-ES" sz="1800" spc="17" dirty="0">
                <a:solidFill>
                  <a:schemeClr val="tx1">
                    <a:lumMod val="65000"/>
                    <a:lumOff val="35000"/>
                  </a:schemeClr>
                </a:solidFill>
                <a:latin typeface="Poppins"/>
                <a:cs typeface="Poppins"/>
              </a:rPr>
              <a:t>Evitar les compres compulsives</a:t>
            </a:r>
          </a:p>
          <a:p>
            <a:pPr marL="342900" indent="-342900">
              <a:lnSpc>
                <a:spcPts val="2531"/>
              </a:lnSpc>
              <a:buClr>
                <a:schemeClr val="accent5">
                  <a:lumMod val="60000"/>
                  <a:lumOff val="40000"/>
                </a:schemeClr>
              </a:buClr>
              <a:buFont typeface="Arial"/>
              <a:buChar char="•"/>
            </a:pPr>
            <a:r>
              <a:rPr lang="ca-ES" sz="1800" spc="17" dirty="0">
                <a:solidFill>
                  <a:schemeClr val="tx1">
                    <a:lumMod val="65000"/>
                    <a:lumOff val="35000"/>
                  </a:schemeClr>
                </a:solidFill>
                <a:latin typeface="Poppins"/>
                <a:cs typeface="Poppins"/>
              </a:rPr>
              <a:t>Preparar el menjar a casa</a:t>
            </a:r>
          </a:p>
          <a:p>
            <a:pPr marL="342900" indent="-342900">
              <a:lnSpc>
                <a:spcPts val="2531"/>
              </a:lnSpc>
              <a:buClr>
                <a:schemeClr val="accent5">
                  <a:lumMod val="60000"/>
                  <a:lumOff val="40000"/>
                </a:schemeClr>
              </a:buClr>
              <a:buFont typeface="Arial"/>
              <a:buChar char="•"/>
            </a:pPr>
            <a:r>
              <a:rPr lang="ca-ES" sz="1800" spc="17" dirty="0">
                <a:solidFill>
                  <a:schemeClr val="tx1">
                    <a:lumMod val="65000"/>
                    <a:lumOff val="35000"/>
                  </a:schemeClr>
                </a:solidFill>
                <a:latin typeface="Poppins"/>
                <a:cs typeface="Poppins"/>
              </a:rPr>
              <a:t>Evitar les compres a terminis</a:t>
            </a:r>
          </a:p>
          <a:p>
            <a:pPr marL="342900" indent="-342900">
              <a:lnSpc>
                <a:spcPts val="2531"/>
              </a:lnSpc>
              <a:buClr>
                <a:schemeClr val="accent5">
                  <a:lumMod val="60000"/>
                  <a:lumOff val="40000"/>
                </a:schemeClr>
              </a:buClr>
              <a:buFont typeface="Arial"/>
              <a:buChar char="•"/>
            </a:pPr>
            <a:r>
              <a:rPr lang="ca-ES" sz="1800" spc="17" dirty="0">
                <a:solidFill>
                  <a:schemeClr val="tx1">
                    <a:lumMod val="65000"/>
                    <a:lumOff val="35000"/>
                  </a:schemeClr>
                </a:solidFill>
                <a:latin typeface="Poppins"/>
                <a:cs typeface="Poppins"/>
              </a:rPr>
              <a:t>Repensar les despeses</a:t>
            </a:r>
          </a:p>
          <a:p>
            <a:pPr marL="342900" indent="-342900">
              <a:lnSpc>
                <a:spcPts val="2531"/>
              </a:lnSpc>
              <a:buClr>
                <a:schemeClr val="accent5">
                  <a:lumMod val="60000"/>
                  <a:lumOff val="40000"/>
                </a:schemeClr>
              </a:buClr>
              <a:buFont typeface="Arial"/>
              <a:buChar char="•"/>
            </a:pPr>
            <a:r>
              <a:rPr lang="ca-ES" sz="1800" spc="17" dirty="0">
                <a:solidFill>
                  <a:schemeClr val="tx1">
                    <a:lumMod val="65000"/>
                    <a:lumOff val="35000"/>
                  </a:schemeClr>
                </a:solidFill>
                <a:latin typeface="Poppins"/>
                <a:cs typeface="Poppins"/>
              </a:rPr>
              <a:t>Fer la llista d’anar a comprar</a:t>
            </a:r>
          </a:p>
          <a:p>
            <a:pPr marL="342900" indent="-342900">
              <a:lnSpc>
                <a:spcPts val="2531"/>
              </a:lnSpc>
              <a:buClr>
                <a:schemeClr val="accent5">
                  <a:lumMod val="60000"/>
                  <a:lumOff val="40000"/>
                </a:schemeClr>
              </a:buClr>
              <a:buFont typeface="Arial"/>
              <a:buChar char="•"/>
            </a:pPr>
            <a:r>
              <a:rPr lang="ca-ES" sz="1800" spc="17" dirty="0">
                <a:solidFill>
                  <a:schemeClr val="tx1">
                    <a:lumMod val="65000"/>
                    <a:lumOff val="35000"/>
                  </a:schemeClr>
                </a:solidFill>
                <a:latin typeface="Poppins"/>
                <a:cs typeface="Poppins"/>
              </a:rPr>
              <a:t>Sortir amb els diners justos </a:t>
            </a:r>
          </a:p>
          <a:p>
            <a:pPr marL="342900" indent="-342900">
              <a:lnSpc>
                <a:spcPts val="2531"/>
              </a:lnSpc>
              <a:buClr>
                <a:schemeClr val="accent5">
                  <a:lumMod val="60000"/>
                  <a:lumOff val="40000"/>
                </a:schemeClr>
              </a:buClr>
              <a:buFont typeface="Arial"/>
              <a:buChar char="•"/>
            </a:pPr>
            <a:r>
              <a:rPr lang="ca-ES" sz="1800" spc="17" dirty="0">
                <a:solidFill>
                  <a:schemeClr val="tx1">
                    <a:lumMod val="65000"/>
                    <a:lumOff val="35000"/>
                  </a:schemeClr>
                </a:solidFill>
                <a:latin typeface="Poppins"/>
                <a:cs typeface="Poppins"/>
              </a:rPr>
              <a:t>Revisar els tiquets</a:t>
            </a:r>
          </a:p>
          <a:p>
            <a:pPr marL="342900" indent="-342900">
              <a:lnSpc>
                <a:spcPts val="2531"/>
              </a:lnSpc>
              <a:buClr>
                <a:schemeClr val="accent5">
                  <a:lumMod val="60000"/>
                  <a:lumOff val="40000"/>
                </a:schemeClr>
              </a:buClr>
              <a:buFont typeface="Arial"/>
              <a:buChar char="•"/>
            </a:pPr>
            <a:r>
              <a:rPr lang="ca-ES" sz="1800" spc="17" dirty="0">
                <a:solidFill>
                  <a:schemeClr val="tx1">
                    <a:lumMod val="65000"/>
                    <a:lumOff val="35000"/>
                  </a:schemeClr>
                </a:solidFill>
                <a:latin typeface="Poppins"/>
                <a:cs typeface="Poppins"/>
              </a:rPr>
              <a:t>Ser responsables amb els subministraments</a:t>
            </a:r>
          </a:p>
          <a:p>
            <a:pPr marL="342900" indent="-342900">
              <a:lnSpc>
                <a:spcPts val="2531"/>
              </a:lnSpc>
              <a:buClr>
                <a:schemeClr val="accent5">
                  <a:lumMod val="60000"/>
                  <a:lumOff val="40000"/>
                </a:schemeClr>
              </a:buClr>
              <a:buFont typeface="Arial"/>
              <a:buChar char="•"/>
            </a:pPr>
            <a:endParaRPr lang="ca-ES" sz="1800" b="1" spc="17" dirty="0">
              <a:solidFill>
                <a:schemeClr val="tx1">
                  <a:lumMod val="65000"/>
                  <a:lumOff val="35000"/>
                </a:schemeClr>
              </a:solidFill>
              <a:latin typeface="Poppins"/>
              <a:cs typeface="Poppins"/>
            </a:endParaRPr>
          </a:p>
        </p:txBody>
      </p:sp>
      <p:sp>
        <p:nvSpPr>
          <p:cNvPr id="11" name="TextBox 7"/>
          <p:cNvSpPr txBox="1"/>
          <p:nvPr/>
        </p:nvSpPr>
        <p:spPr>
          <a:xfrm>
            <a:off x="3419872" y="1203598"/>
            <a:ext cx="5400600" cy="492443"/>
          </a:xfrm>
          <a:prstGeom prst="rect">
            <a:avLst/>
          </a:prstGeom>
        </p:spPr>
        <p:txBody>
          <a:bodyPr wrap="square" lIns="0" tIns="0" rIns="0" bIns="0" rtlCol="0" anchor="t">
            <a:spAutoFit/>
          </a:bodyPr>
          <a:lstStyle/>
          <a:p>
            <a:pPr algn="ctr"/>
            <a:r>
              <a:rPr lang="ca-ES" sz="3200" b="1" dirty="0">
                <a:solidFill>
                  <a:schemeClr val="tx1">
                    <a:lumMod val="65000"/>
                    <a:lumOff val="35000"/>
                  </a:schemeClr>
                </a:solidFill>
                <a:latin typeface="Poppins"/>
                <a:cs typeface="Poppins"/>
              </a:rPr>
              <a:t>Els trucs per estalviar</a:t>
            </a:r>
          </a:p>
        </p:txBody>
      </p:sp>
      <p:sp>
        <p:nvSpPr>
          <p:cNvPr id="12" name="TextBox 6"/>
          <p:cNvSpPr txBox="1">
            <a:spLocks noChangeAspect="1"/>
          </p:cNvSpPr>
          <p:nvPr/>
        </p:nvSpPr>
        <p:spPr>
          <a:xfrm>
            <a:off x="3798168" y="411510"/>
            <a:ext cx="4499992" cy="369332"/>
          </a:xfrm>
          <a:prstGeom prst="rect">
            <a:avLst/>
          </a:prstGeom>
        </p:spPr>
        <p:txBody>
          <a:bodyPr wrap="square" lIns="0" tIns="0" rIns="0" bIns="0" rtlCol="0" anchor="t">
            <a:spAutoFit/>
          </a:bodyPr>
          <a:lstStyle/>
          <a:p>
            <a:pPr algn="ctr"/>
            <a:r>
              <a:rPr lang="es-ES" sz="2400" b="1" dirty="0" err="1">
                <a:solidFill>
                  <a:srgbClr val="019EE2"/>
                </a:solidFill>
                <a:latin typeface="Poppins"/>
                <a:cs typeface="Poppins"/>
              </a:rPr>
              <a:t>Estalvi</a:t>
            </a:r>
            <a:endParaRPr lang="es-ES" sz="2400" b="1" dirty="0">
              <a:solidFill>
                <a:srgbClr val="019EE2"/>
              </a:solidFill>
              <a:latin typeface="Poppins"/>
              <a:cs typeface="Poppins"/>
            </a:endParaRPr>
          </a:p>
        </p:txBody>
      </p:sp>
      <p:cxnSp>
        <p:nvCxnSpPr>
          <p:cNvPr id="13" name="Conector recto 12"/>
          <p:cNvCxnSpPr/>
          <p:nvPr/>
        </p:nvCxnSpPr>
        <p:spPr>
          <a:xfrm>
            <a:off x="4680012" y="1004564"/>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4132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OGMMA5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2211710"/>
            <a:ext cx="3348372" cy="2232248"/>
          </a:xfrm>
          <a:prstGeom prst="rect">
            <a:avLst/>
          </a:prstGeom>
        </p:spPr>
      </p:pic>
      <p:sp>
        <p:nvSpPr>
          <p:cNvPr id="4" name="TextBox 4"/>
          <p:cNvSpPr txBox="1"/>
          <p:nvPr/>
        </p:nvSpPr>
        <p:spPr>
          <a:xfrm>
            <a:off x="4572000" y="2211710"/>
            <a:ext cx="4000500" cy="292815"/>
          </a:xfrm>
          <a:prstGeom prst="rect">
            <a:avLst/>
          </a:prstGeom>
        </p:spPr>
        <p:txBody>
          <a:bodyPr wrap="square" lIns="0" tIns="0" rIns="0" bIns="0" rtlCol="0" anchor="t">
            <a:spAutoFit/>
          </a:bodyPr>
          <a:lstStyle/>
          <a:p>
            <a:pPr marL="342900" indent="-342900">
              <a:lnSpc>
                <a:spcPts val="2260"/>
              </a:lnSpc>
              <a:buClr>
                <a:schemeClr val="accent5">
                  <a:lumMod val="60000"/>
                  <a:lumOff val="40000"/>
                </a:schemeClr>
              </a:buClr>
              <a:buFont typeface="Arial"/>
              <a:buChar char="•"/>
            </a:pPr>
            <a:r>
              <a:rPr lang="ca-ES" sz="2000" b="1" spc="15" dirty="0">
                <a:solidFill>
                  <a:srgbClr val="595959"/>
                </a:solidFill>
                <a:latin typeface="Poppins"/>
                <a:cs typeface="Poppins"/>
              </a:rPr>
              <a:t>Esmorzar diari de 3,25 </a:t>
            </a:r>
            <a:r>
              <a:rPr lang="ca-ES" sz="2000" spc="15" dirty="0">
                <a:solidFill>
                  <a:srgbClr val="595959"/>
                </a:solidFill>
                <a:latin typeface="Poppins"/>
                <a:cs typeface="Poppins"/>
              </a:rPr>
              <a:t>€</a:t>
            </a:r>
          </a:p>
        </p:txBody>
      </p:sp>
      <p:sp>
        <p:nvSpPr>
          <p:cNvPr id="9" name="TextBox 4"/>
          <p:cNvSpPr txBox="1"/>
          <p:nvPr/>
        </p:nvSpPr>
        <p:spPr>
          <a:xfrm>
            <a:off x="4932040" y="2859782"/>
            <a:ext cx="3500438" cy="1459801"/>
          </a:xfrm>
          <a:prstGeom prst="rect">
            <a:avLst/>
          </a:prstGeom>
        </p:spPr>
        <p:txBody>
          <a:bodyPr wrap="square" lIns="0" tIns="0" rIns="0" bIns="0" rtlCol="0" anchor="t">
            <a:spAutoFit/>
          </a:bodyPr>
          <a:lstStyle/>
          <a:p>
            <a:pPr>
              <a:lnSpc>
                <a:spcPts val="2260"/>
              </a:lnSpc>
              <a:buClr>
                <a:schemeClr val="accent5">
                  <a:lumMod val="60000"/>
                  <a:lumOff val="40000"/>
                </a:schemeClr>
              </a:buClr>
            </a:pPr>
            <a:r>
              <a:rPr lang="ca-ES" spc="15" dirty="0">
                <a:solidFill>
                  <a:srgbClr val="595959"/>
                </a:solidFill>
                <a:latin typeface="Poppins"/>
                <a:cs typeface="Poppins"/>
              </a:rPr>
              <a:t>Si esmorzem fora 5 dies per setmana:</a:t>
            </a:r>
          </a:p>
          <a:p>
            <a:pPr>
              <a:lnSpc>
                <a:spcPts val="2260"/>
              </a:lnSpc>
              <a:buClr>
                <a:schemeClr val="accent5">
                  <a:lumMod val="60000"/>
                  <a:lumOff val="40000"/>
                </a:schemeClr>
              </a:buClr>
            </a:pPr>
            <a:endParaRPr lang="ca-ES" spc="15" dirty="0">
              <a:solidFill>
                <a:srgbClr val="595959"/>
              </a:solidFill>
              <a:latin typeface="Poppins"/>
              <a:cs typeface="Poppins"/>
            </a:endParaRPr>
          </a:p>
          <a:p>
            <a:pPr>
              <a:lnSpc>
                <a:spcPts val="2260"/>
              </a:lnSpc>
              <a:buClr>
                <a:schemeClr val="accent5">
                  <a:lumMod val="60000"/>
                  <a:lumOff val="40000"/>
                </a:schemeClr>
              </a:buClr>
            </a:pPr>
            <a:r>
              <a:rPr lang="ca-ES" sz="2300" spc="15" dirty="0">
                <a:solidFill>
                  <a:srgbClr val="595959"/>
                </a:solidFill>
                <a:latin typeface="Poppins"/>
                <a:cs typeface="Poppins"/>
              </a:rPr>
              <a:t>65 € al mes</a:t>
            </a:r>
          </a:p>
          <a:p>
            <a:pPr>
              <a:lnSpc>
                <a:spcPts val="2260"/>
              </a:lnSpc>
              <a:buClr>
                <a:schemeClr val="accent5">
                  <a:lumMod val="60000"/>
                  <a:lumOff val="40000"/>
                </a:schemeClr>
              </a:buClr>
            </a:pPr>
            <a:r>
              <a:rPr lang="ca-ES" sz="2300" b="1" spc="15" dirty="0">
                <a:solidFill>
                  <a:srgbClr val="595959"/>
                </a:solidFill>
                <a:latin typeface="Poppins"/>
                <a:cs typeface="Poppins"/>
              </a:rPr>
              <a:t>780 € l’any</a:t>
            </a:r>
          </a:p>
        </p:txBody>
      </p:sp>
      <p:sp>
        <p:nvSpPr>
          <p:cNvPr id="13" name="TextBox 2"/>
          <p:cNvSpPr txBox="1"/>
          <p:nvPr/>
        </p:nvSpPr>
        <p:spPr>
          <a:xfrm>
            <a:off x="1140094" y="1203598"/>
            <a:ext cx="7005879" cy="580501"/>
          </a:xfrm>
          <a:prstGeom prst="rect">
            <a:avLst/>
          </a:prstGeom>
        </p:spPr>
        <p:txBody>
          <a:bodyPr lIns="0" tIns="0" rIns="0" bIns="0" rtlCol="0" anchor="t">
            <a:spAutoFit/>
          </a:bodyPr>
          <a:lstStyle/>
          <a:p>
            <a:pPr algn="ctr">
              <a:lnSpc>
                <a:spcPts val="4520"/>
              </a:lnSpc>
            </a:pPr>
            <a:r>
              <a:rPr lang="ca-ES" sz="3800" b="1" spc="113" dirty="0">
                <a:solidFill>
                  <a:srgbClr val="595959"/>
                </a:solidFill>
                <a:latin typeface="Poppins"/>
                <a:cs typeface="Poppins"/>
              </a:rPr>
              <a:t>Els petits imports </a:t>
            </a:r>
          </a:p>
        </p:txBody>
      </p:sp>
      <p:sp>
        <p:nvSpPr>
          <p:cNvPr id="14" name="TextBox 6"/>
          <p:cNvSpPr txBox="1">
            <a:spLocks noChangeAspect="1"/>
          </p:cNvSpPr>
          <p:nvPr/>
        </p:nvSpPr>
        <p:spPr>
          <a:xfrm>
            <a:off x="2286000" y="322512"/>
            <a:ext cx="4572000" cy="369332"/>
          </a:xfrm>
          <a:prstGeom prst="rect">
            <a:avLst/>
          </a:prstGeom>
        </p:spPr>
        <p:txBody>
          <a:bodyPr wrap="square" lIns="0" tIns="0" rIns="0" bIns="0" rtlCol="0" anchor="t">
            <a:spAutoFit/>
          </a:bodyPr>
          <a:lstStyle/>
          <a:p>
            <a:pPr algn="ctr"/>
            <a:r>
              <a:rPr lang="es-ES" sz="2400" b="1" dirty="0" err="1">
                <a:solidFill>
                  <a:srgbClr val="019EE2"/>
                </a:solidFill>
                <a:latin typeface="Poppins"/>
                <a:cs typeface="Poppins"/>
              </a:rPr>
              <a:t>Estalvi</a:t>
            </a:r>
            <a:endParaRPr lang="es-ES" sz="2400" b="1" dirty="0">
              <a:solidFill>
                <a:srgbClr val="019EE2"/>
              </a:solidFill>
              <a:latin typeface="Poppins"/>
              <a:cs typeface="Poppins"/>
            </a:endParaRPr>
          </a:p>
        </p:txBody>
      </p:sp>
      <p:cxnSp>
        <p:nvCxnSpPr>
          <p:cNvPr id="15" name="Conector recto 14"/>
          <p:cNvCxnSpPr/>
          <p:nvPr/>
        </p:nvCxnSpPr>
        <p:spPr>
          <a:xfrm>
            <a:off x="3203848" y="915566"/>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0239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G 007400 - 483.jpg"/>
          <p:cNvPicPr>
            <a:picLocks noChangeAspect="1"/>
          </p:cNvPicPr>
          <p:nvPr/>
        </p:nvPicPr>
        <p:blipFill rotWithShape="1">
          <a:blip r:embed="rId3" cstate="print">
            <a:extLst>
              <a:ext uri="{28A0092B-C50C-407E-A947-70E740481C1C}">
                <a14:useLocalDpi xmlns:a14="http://schemas.microsoft.com/office/drawing/2010/main" val="0"/>
              </a:ext>
            </a:extLst>
          </a:blip>
          <a:srcRect l="19861" t="2404" r="21058"/>
          <a:stretch/>
        </p:blipFill>
        <p:spPr>
          <a:xfrm>
            <a:off x="611560" y="610190"/>
            <a:ext cx="3020541" cy="3923121"/>
          </a:xfrm>
          <a:prstGeom prst="rect">
            <a:avLst/>
          </a:prstGeom>
        </p:spPr>
      </p:pic>
      <p:sp>
        <p:nvSpPr>
          <p:cNvPr id="10" name="TextBox 5"/>
          <p:cNvSpPr txBox="1"/>
          <p:nvPr/>
        </p:nvSpPr>
        <p:spPr>
          <a:xfrm>
            <a:off x="4355976" y="2787774"/>
            <a:ext cx="3744416" cy="1614951"/>
          </a:xfrm>
          <a:prstGeom prst="rect">
            <a:avLst/>
          </a:prstGeom>
        </p:spPr>
        <p:txBody>
          <a:bodyPr wrap="square" lIns="0" tIns="0" rIns="0" bIns="0" rtlCol="0" anchor="t">
            <a:spAutoFit/>
          </a:bodyPr>
          <a:lstStyle/>
          <a:p>
            <a:pPr marL="342900" indent="-342900">
              <a:lnSpc>
                <a:spcPts val="2531"/>
              </a:lnSpc>
              <a:buClr>
                <a:schemeClr val="accent5">
                  <a:lumMod val="60000"/>
                  <a:lumOff val="40000"/>
                </a:schemeClr>
              </a:buClr>
              <a:buFont typeface="Arial"/>
              <a:buChar char="•"/>
            </a:pPr>
            <a:r>
              <a:rPr lang="ca-ES" sz="1800" spc="17" dirty="0">
                <a:solidFill>
                  <a:schemeClr val="tx1">
                    <a:lumMod val="65000"/>
                    <a:lumOff val="35000"/>
                  </a:schemeClr>
                </a:solidFill>
                <a:latin typeface="Poppins"/>
                <a:cs typeface="Poppins"/>
              </a:rPr>
              <a:t>Actuar com a models</a:t>
            </a:r>
          </a:p>
          <a:p>
            <a:pPr marL="342900" indent="-342900">
              <a:lnSpc>
                <a:spcPts val="2531"/>
              </a:lnSpc>
              <a:buClr>
                <a:schemeClr val="accent5">
                  <a:lumMod val="60000"/>
                  <a:lumOff val="40000"/>
                </a:schemeClr>
              </a:buClr>
              <a:buFont typeface="Arial"/>
              <a:buChar char="•"/>
            </a:pPr>
            <a:r>
              <a:rPr lang="ca-ES" sz="1800" spc="17" dirty="0">
                <a:solidFill>
                  <a:schemeClr val="tx1">
                    <a:lumMod val="65000"/>
                    <a:lumOff val="35000"/>
                  </a:schemeClr>
                </a:solidFill>
                <a:latin typeface="Poppins"/>
                <a:cs typeface="Poppins"/>
              </a:rPr>
              <a:t>Assignar una paga</a:t>
            </a:r>
          </a:p>
          <a:p>
            <a:pPr marL="342900" indent="-342900">
              <a:lnSpc>
                <a:spcPts val="2531"/>
              </a:lnSpc>
              <a:buClr>
                <a:schemeClr val="accent5">
                  <a:lumMod val="60000"/>
                  <a:lumOff val="40000"/>
                </a:schemeClr>
              </a:buClr>
              <a:buFont typeface="Arial"/>
              <a:buChar char="•"/>
            </a:pPr>
            <a:r>
              <a:rPr lang="ca-ES" sz="1800" spc="17" dirty="0">
                <a:solidFill>
                  <a:schemeClr val="tx1">
                    <a:lumMod val="65000"/>
                    <a:lumOff val="35000"/>
                  </a:schemeClr>
                </a:solidFill>
                <a:latin typeface="Poppins"/>
                <a:cs typeface="Poppins"/>
              </a:rPr>
              <a:t>Ajudar a prendre decisions</a:t>
            </a:r>
          </a:p>
          <a:p>
            <a:pPr marL="342900" indent="-342900">
              <a:lnSpc>
                <a:spcPts val="2531"/>
              </a:lnSpc>
              <a:buClr>
                <a:schemeClr val="accent5">
                  <a:lumMod val="60000"/>
                  <a:lumOff val="40000"/>
                </a:schemeClr>
              </a:buClr>
              <a:buFont typeface="Arial"/>
              <a:buChar char="•"/>
            </a:pPr>
            <a:r>
              <a:rPr lang="ca-ES" sz="1800" spc="17" dirty="0">
                <a:solidFill>
                  <a:schemeClr val="tx1">
                    <a:lumMod val="65000"/>
                    <a:lumOff val="35000"/>
                  </a:schemeClr>
                </a:solidFill>
                <a:latin typeface="Poppins"/>
                <a:cs typeface="Poppins"/>
              </a:rPr>
              <a:t>Començar des de petits</a:t>
            </a:r>
          </a:p>
          <a:p>
            <a:pPr marL="342900" indent="-342900">
              <a:lnSpc>
                <a:spcPts val="2531"/>
              </a:lnSpc>
              <a:buClr>
                <a:schemeClr val="accent5">
                  <a:lumMod val="60000"/>
                  <a:lumOff val="40000"/>
                </a:schemeClr>
              </a:buClr>
              <a:buFont typeface="Arial"/>
              <a:buChar char="•"/>
            </a:pPr>
            <a:endParaRPr lang="ca-ES" sz="1800" b="1" spc="17" dirty="0">
              <a:solidFill>
                <a:schemeClr val="tx1">
                  <a:lumMod val="65000"/>
                  <a:lumOff val="35000"/>
                </a:schemeClr>
              </a:solidFill>
              <a:latin typeface="Poppins Light"/>
            </a:endParaRPr>
          </a:p>
        </p:txBody>
      </p:sp>
      <p:sp>
        <p:nvSpPr>
          <p:cNvPr id="11" name="TextBox 7"/>
          <p:cNvSpPr txBox="1"/>
          <p:nvPr/>
        </p:nvSpPr>
        <p:spPr>
          <a:xfrm>
            <a:off x="3419872" y="1514857"/>
            <a:ext cx="5256584" cy="984885"/>
          </a:xfrm>
          <a:prstGeom prst="rect">
            <a:avLst/>
          </a:prstGeom>
        </p:spPr>
        <p:txBody>
          <a:bodyPr wrap="square" lIns="0" tIns="0" rIns="0" bIns="0" rtlCol="0" anchor="t">
            <a:spAutoFit/>
          </a:bodyPr>
          <a:lstStyle/>
          <a:p>
            <a:pPr algn="ctr"/>
            <a:r>
              <a:rPr lang="ca-ES" sz="3200" b="1" spc="135" dirty="0">
                <a:solidFill>
                  <a:schemeClr val="tx1">
                    <a:lumMod val="65000"/>
                    <a:lumOff val="35000"/>
                  </a:schemeClr>
                </a:solidFill>
                <a:latin typeface="Poppins"/>
                <a:cs typeface="Poppins"/>
              </a:rPr>
              <a:t>Ensenyar </a:t>
            </a:r>
          </a:p>
          <a:p>
            <a:pPr algn="ctr"/>
            <a:r>
              <a:rPr lang="ca-ES" sz="3200" b="1" spc="135" dirty="0">
                <a:solidFill>
                  <a:schemeClr val="tx1">
                    <a:lumMod val="65000"/>
                    <a:lumOff val="35000"/>
                  </a:schemeClr>
                </a:solidFill>
                <a:latin typeface="Poppins"/>
                <a:cs typeface="Poppins"/>
              </a:rPr>
              <a:t>als menuts</a:t>
            </a:r>
          </a:p>
        </p:txBody>
      </p:sp>
      <p:sp>
        <p:nvSpPr>
          <p:cNvPr id="12" name="TextBox 6"/>
          <p:cNvSpPr txBox="1">
            <a:spLocks noChangeAspect="1"/>
          </p:cNvSpPr>
          <p:nvPr/>
        </p:nvSpPr>
        <p:spPr>
          <a:xfrm>
            <a:off x="3798168" y="555526"/>
            <a:ext cx="4499992" cy="369332"/>
          </a:xfrm>
          <a:prstGeom prst="rect">
            <a:avLst/>
          </a:prstGeom>
        </p:spPr>
        <p:txBody>
          <a:bodyPr wrap="square" lIns="0" tIns="0" rIns="0" bIns="0" rtlCol="0" anchor="t">
            <a:spAutoFit/>
          </a:bodyPr>
          <a:lstStyle/>
          <a:p>
            <a:pPr algn="ctr"/>
            <a:r>
              <a:rPr lang="es-ES" sz="2400" b="1" dirty="0" err="1">
                <a:solidFill>
                  <a:srgbClr val="019EE2"/>
                </a:solidFill>
                <a:latin typeface="Poppins"/>
                <a:cs typeface="Poppins"/>
              </a:rPr>
              <a:t>Estalvi</a:t>
            </a:r>
            <a:endParaRPr lang="es-ES" sz="2400" b="1" dirty="0">
              <a:solidFill>
                <a:srgbClr val="019EE2"/>
              </a:solidFill>
              <a:latin typeface="Poppins"/>
              <a:cs typeface="Poppins"/>
            </a:endParaRPr>
          </a:p>
        </p:txBody>
      </p:sp>
      <p:cxnSp>
        <p:nvCxnSpPr>
          <p:cNvPr id="13" name="Conector recto 12"/>
          <p:cNvCxnSpPr/>
          <p:nvPr/>
        </p:nvCxnSpPr>
        <p:spPr>
          <a:xfrm>
            <a:off x="4680012" y="1148580"/>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9809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descr="edomestica.tif"/>
          <p:cNvPicPr>
            <a:picLocks noChangeAspect="1"/>
          </p:cNvPicPr>
          <p:nvPr/>
        </p:nvPicPr>
        <p:blipFill rotWithShape="1">
          <a:blip r:embed="rId3" cstate="print">
            <a:extLst>
              <a:ext uri="{28A0092B-C50C-407E-A947-70E740481C1C}">
                <a14:useLocalDpi xmlns:a14="http://schemas.microsoft.com/office/drawing/2010/main" val="0"/>
              </a:ext>
            </a:extLst>
          </a:blip>
          <a:srcRect t="35629" b="28586"/>
          <a:stretch/>
        </p:blipFill>
        <p:spPr>
          <a:xfrm>
            <a:off x="0" y="0"/>
            <a:ext cx="9182838" cy="2190355"/>
          </a:xfrm>
          <a:prstGeom prst="rect">
            <a:avLst/>
          </a:prstGeom>
        </p:spPr>
      </p:pic>
      <p:sp>
        <p:nvSpPr>
          <p:cNvPr id="21" name="TextBox 6"/>
          <p:cNvSpPr txBox="1"/>
          <p:nvPr/>
        </p:nvSpPr>
        <p:spPr>
          <a:xfrm>
            <a:off x="4566153" y="3651870"/>
            <a:ext cx="3537946" cy="347424"/>
          </a:xfrm>
          <a:prstGeom prst="rect">
            <a:avLst/>
          </a:prstGeom>
        </p:spPr>
        <p:txBody>
          <a:bodyPr wrap="square" lIns="0" tIns="0" rIns="0" bIns="0" rtlCol="0" anchor="t">
            <a:spAutoFit/>
          </a:bodyPr>
          <a:lstStyle/>
          <a:p>
            <a:pPr algn="ctr">
              <a:lnSpc>
                <a:spcPts val="2699"/>
              </a:lnSpc>
            </a:pPr>
            <a:r>
              <a:rPr lang="es-ES" sz="2000" b="1" dirty="0" err="1">
                <a:solidFill>
                  <a:srgbClr val="019EE2"/>
                </a:solidFill>
                <a:latin typeface="Poppins"/>
                <a:cs typeface="Poppins"/>
              </a:rPr>
              <a:t>Endeutament</a:t>
            </a:r>
            <a:endParaRPr lang="es-ES" sz="2000" b="1" dirty="0">
              <a:solidFill>
                <a:srgbClr val="019EE2"/>
              </a:solidFill>
              <a:latin typeface="Poppins"/>
              <a:cs typeface="Poppins"/>
            </a:endParaRPr>
          </a:p>
        </p:txBody>
      </p:sp>
      <p:sp>
        <p:nvSpPr>
          <p:cNvPr id="22" name="TextBox 7"/>
          <p:cNvSpPr txBox="1"/>
          <p:nvPr/>
        </p:nvSpPr>
        <p:spPr>
          <a:xfrm>
            <a:off x="4851876" y="4108566"/>
            <a:ext cx="2966500" cy="230832"/>
          </a:xfrm>
          <a:prstGeom prst="rect">
            <a:avLst/>
          </a:prstGeom>
        </p:spPr>
        <p:txBody>
          <a:bodyPr lIns="0" tIns="0" rIns="0" bIns="0" rtlCol="0" anchor="t">
            <a:spAutoFit/>
          </a:bodyPr>
          <a:lstStyle/>
          <a:p>
            <a:pPr algn="ctr"/>
            <a:r>
              <a:rPr lang="es-ES" sz="1500" spc="15" dirty="0" err="1">
                <a:solidFill>
                  <a:schemeClr val="tx1">
                    <a:lumMod val="65000"/>
                    <a:lumOff val="35000"/>
                  </a:schemeClr>
                </a:solidFill>
                <a:latin typeface="Poppins"/>
                <a:cs typeface="Poppins"/>
              </a:rPr>
              <a:t>Amb</a:t>
            </a:r>
            <a:r>
              <a:rPr lang="es-ES" sz="1500" spc="15" dirty="0">
                <a:solidFill>
                  <a:schemeClr val="tx1">
                    <a:lumMod val="65000"/>
                    <a:lumOff val="35000"/>
                  </a:schemeClr>
                </a:solidFill>
                <a:latin typeface="Poppins"/>
                <a:cs typeface="Poppins"/>
              </a:rPr>
              <a:t> </a:t>
            </a:r>
            <a:r>
              <a:rPr lang="es-ES" sz="1500" spc="15" dirty="0" err="1">
                <a:solidFill>
                  <a:schemeClr val="tx1">
                    <a:lumMod val="65000"/>
                    <a:lumOff val="35000"/>
                  </a:schemeClr>
                </a:solidFill>
                <a:latin typeface="Poppins"/>
                <a:cs typeface="Poppins"/>
              </a:rPr>
              <a:t>responsabilitat</a:t>
            </a:r>
            <a:endParaRPr lang="es-ES" sz="1500" spc="15" dirty="0">
              <a:solidFill>
                <a:schemeClr val="tx1">
                  <a:lumMod val="65000"/>
                  <a:lumOff val="35000"/>
                </a:schemeClr>
              </a:solidFill>
              <a:latin typeface="Poppins"/>
              <a:cs typeface="Poppins"/>
            </a:endParaRPr>
          </a:p>
        </p:txBody>
      </p:sp>
      <p:sp>
        <p:nvSpPr>
          <p:cNvPr id="23" name="TextBox 10"/>
          <p:cNvSpPr txBox="1"/>
          <p:nvPr/>
        </p:nvSpPr>
        <p:spPr>
          <a:xfrm>
            <a:off x="4886768" y="2499742"/>
            <a:ext cx="2896716" cy="347424"/>
          </a:xfrm>
          <a:prstGeom prst="rect">
            <a:avLst/>
          </a:prstGeom>
        </p:spPr>
        <p:txBody>
          <a:bodyPr lIns="0" tIns="0" rIns="0" bIns="0" rtlCol="0" anchor="t">
            <a:spAutoFit/>
          </a:bodyPr>
          <a:lstStyle/>
          <a:p>
            <a:pPr algn="ctr">
              <a:lnSpc>
                <a:spcPts val="2699"/>
              </a:lnSpc>
            </a:pPr>
            <a:r>
              <a:rPr lang="ca-ES" sz="2000" b="1" dirty="0">
                <a:solidFill>
                  <a:srgbClr val="019EE2"/>
                </a:solidFill>
                <a:latin typeface="Poppins"/>
                <a:cs typeface="Poppins"/>
              </a:rPr>
              <a:t>Pressupost</a:t>
            </a:r>
          </a:p>
        </p:txBody>
      </p:sp>
      <p:sp>
        <p:nvSpPr>
          <p:cNvPr id="24" name="TextBox 11"/>
          <p:cNvSpPr txBox="1"/>
          <p:nvPr/>
        </p:nvSpPr>
        <p:spPr>
          <a:xfrm>
            <a:off x="4886768" y="2951611"/>
            <a:ext cx="2896716" cy="461665"/>
          </a:xfrm>
          <a:prstGeom prst="rect">
            <a:avLst/>
          </a:prstGeom>
        </p:spPr>
        <p:txBody>
          <a:bodyPr lIns="0" tIns="0" rIns="0" bIns="0" rtlCol="0" anchor="t">
            <a:spAutoFit/>
          </a:bodyPr>
          <a:lstStyle/>
          <a:p>
            <a:pPr algn="ctr"/>
            <a:r>
              <a:rPr lang="es-ES" spc="15" dirty="0" err="1">
                <a:solidFill>
                  <a:schemeClr val="tx1">
                    <a:lumMod val="65000"/>
                    <a:lumOff val="35000"/>
                  </a:schemeClr>
                </a:solidFill>
                <a:latin typeface="Poppins"/>
                <a:cs typeface="Poppins"/>
              </a:rPr>
              <a:t>Eina</a:t>
            </a:r>
            <a:r>
              <a:rPr lang="es-ES" spc="15" dirty="0">
                <a:solidFill>
                  <a:schemeClr val="tx1">
                    <a:lumMod val="65000"/>
                    <a:lumOff val="35000"/>
                  </a:schemeClr>
                </a:solidFill>
                <a:latin typeface="Poppins"/>
                <a:cs typeface="Poppins"/>
              </a:rPr>
              <a:t> </a:t>
            </a:r>
            <a:r>
              <a:rPr lang="es-ES" spc="15" dirty="0" err="1">
                <a:solidFill>
                  <a:schemeClr val="tx1">
                    <a:lumMod val="65000"/>
                    <a:lumOff val="35000"/>
                  </a:schemeClr>
                </a:solidFill>
                <a:latin typeface="Poppins"/>
                <a:cs typeface="Poppins"/>
              </a:rPr>
              <a:t>clau</a:t>
            </a:r>
            <a:r>
              <a:rPr lang="es-ES" spc="15" dirty="0">
                <a:solidFill>
                  <a:schemeClr val="tx1">
                    <a:lumMod val="65000"/>
                    <a:lumOff val="35000"/>
                  </a:schemeClr>
                </a:solidFill>
                <a:latin typeface="Poppins"/>
                <a:cs typeface="Poppins"/>
              </a:rPr>
              <a:t> per al control de les </a:t>
            </a:r>
            <a:r>
              <a:rPr lang="es-ES" spc="15" dirty="0" err="1">
                <a:solidFill>
                  <a:schemeClr val="tx1">
                    <a:lumMod val="65000"/>
                    <a:lumOff val="35000"/>
                  </a:schemeClr>
                </a:solidFill>
                <a:latin typeface="Poppins"/>
                <a:cs typeface="Poppins"/>
              </a:rPr>
              <a:t>finances</a:t>
            </a:r>
            <a:r>
              <a:rPr lang="es-ES" spc="15" dirty="0">
                <a:solidFill>
                  <a:schemeClr val="tx1">
                    <a:lumMod val="65000"/>
                    <a:lumOff val="35000"/>
                  </a:schemeClr>
                </a:solidFill>
                <a:latin typeface="Poppins"/>
                <a:cs typeface="Poppins"/>
              </a:rPr>
              <a:t> </a:t>
            </a:r>
            <a:r>
              <a:rPr lang="es-ES" spc="15" dirty="0" err="1">
                <a:solidFill>
                  <a:schemeClr val="tx1">
                    <a:lumMod val="65000"/>
                    <a:lumOff val="35000"/>
                  </a:schemeClr>
                </a:solidFill>
                <a:latin typeface="Poppins"/>
                <a:cs typeface="Poppins"/>
              </a:rPr>
              <a:t>personals</a:t>
            </a:r>
            <a:endParaRPr lang="es-ES" spc="15" dirty="0">
              <a:solidFill>
                <a:schemeClr val="tx1">
                  <a:lumMod val="65000"/>
                  <a:lumOff val="35000"/>
                </a:schemeClr>
              </a:solidFill>
              <a:latin typeface="Poppins"/>
              <a:cs typeface="Poppins"/>
            </a:endParaRPr>
          </a:p>
        </p:txBody>
      </p:sp>
      <p:sp>
        <p:nvSpPr>
          <p:cNvPr id="26" name="TextBox 14"/>
          <p:cNvSpPr txBox="1"/>
          <p:nvPr/>
        </p:nvSpPr>
        <p:spPr>
          <a:xfrm>
            <a:off x="1079256" y="3651870"/>
            <a:ext cx="2896716" cy="339730"/>
          </a:xfrm>
          <a:prstGeom prst="rect">
            <a:avLst/>
          </a:prstGeom>
        </p:spPr>
        <p:txBody>
          <a:bodyPr lIns="0" tIns="0" rIns="0" bIns="0" rtlCol="0" anchor="t">
            <a:spAutoFit/>
          </a:bodyPr>
          <a:lstStyle/>
          <a:p>
            <a:pPr algn="ctr">
              <a:lnSpc>
                <a:spcPts val="2699"/>
              </a:lnSpc>
            </a:pPr>
            <a:r>
              <a:rPr lang="es-ES" sz="2000" b="1" dirty="0" err="1">
                <a:solidFill>
                  <a:srgbClr val="019EE2"/>
                </a:solidFill>
                <a:latin typeface="Poppins"/>
                <a:cs typeface="Poppins"/>
              </a:rPr>
              <a:t>Estalvi</a:t>
            </a:r>
            <a:endParaRPr lang="es-ES" sz="2000" dirty="0">
              <a:solidFill>
                <a:srgbClr val="019EE2"/>
              </a:solidFill>
              <a:latin typeface="Poppins Bold"/>
            </a:endParaRPr>
          </a:p>
        </p:txBody>
      </p:sp>
      <p:sp>
        <p:nvSpPr>
          <p:cNvPr id="27" name="TextBox 15"/>
          <p:cNvSpPr txBox="1"/>
          <p:nvPr/>
        </p:nvSpPr>
        <p:spPr>
          <a:xfrm>
            <a:off x="1043608" y="4066339"/>
            <a:ext cx="2896716" cy="461665"/>
          </a:xfrm>
          <a:prstGeom prst="rect">
            <a:avLst/>
          </a:prstGeom>
        </p:spPr>
        <p:txBody>
          <a:bodyPr lIns="0" tIns="0" rIns="0" bIns="0" rtlCol="0" anchor="t">
            <a:spAutoFit/>
          </a:bodyPr>
          <a:lstStyle/>
          <a:p>
            <a:pPr algn="ctr"/>
            <a:r>
              <a:rPr lang="es-ES" spc="15" dirty="0">
                <a:solidFill>
                  <a:schemeClr val="tx1">
                    <a:lumMod val="65000"/>
                    <a:lumOff val="35000"/>
                  </a:schemeClr>
                </a:solidFill>
                <a:latin typeface="Poppins"/>
                <a:cs typeface="Poppins"/>
              </a:rPr>
              <a:t>La </a:t>
            </a:r>
            <a:r>
              <a:rPr lang="es-ES" spc="15" dirty="0" err="1">
                <a:solidFill>
                  <a:schemeClr val="tx1">
                    <a:lumMod val="65000"/>
                    <a:lumOff val="35000"/>
                  </a:schemeClr>
                </a:solidFill>
                <a:latin typeface="Poppins"/>
                <a:cs typeface="Poppins"/>
              </a:rPr>
              <a:t>part</a:t>
            </a:r>
            <a:r>
              <a:rPr lang="es-ES" spc="15" dirty="0">
                <a:solidFill>
                  <a:schemeClr val="tx1">
                    <a:lumMod val="65000"/>
                    <a:lumOff val="35000"/>
                  </a:schemeClr>
                </a:solidFill>
                <a:latin typeface="Poppins"/>
                <a:cs typeface="Poppins"/>
              </a:rPr>
              <a:t> </a:t>
            </a:r>
            <a:r>
              <a:rPr lang="es-ES" spc="15" dirty="0" err="1">
                <a:solidFill>
                  <a:schemeClr val="tx1">
                    <a:lumMod val="65000"/>
                    <a:lumOff val="35000"/>
                  </a:schemeClr>
                </a:solidFill>
                <a:latin typeface="Poppins"/>
                <a:cs typeface="Poppins"/>
              </a:rPr>
              <a:t>d’ingressos</a:t>
            </a:r>
            <a:r>
              <a:rPr lang="es-ES" spc="15" dirty="0">
                <a:solidFill>
                  <a:schemeClr val="tx1">
                    <a:lumMod val="65000"/>
                    <a:lumOff val="35000"/>
                  </a:schemeClr>
                </a:solidFill>
                <a:latin typeface="Poppins"/>
                <a:cs typeface="Poppins"/>
              </a:rPr>
              <a:t> que </a:t>
            </a:r>
          </a:p>
          <a:p>
            <a:pPr algn="ctr"/>
            <a:r>
              <a:rPr lang="es-ES" spc="15" dirty="0">
                <a:solidFill>
                  <a:schemeClr val="tx1">
                    <a:lumMod val="65000"/>
                    <a:lumOff val="35000"/>
                  </a:schemeClr>
                </a:solidFill>
                <a:latin typeface="Poppins"/>
                <a:cs typeface="Poppins"/>
              </a:rPr>
              <a:t>no </a:t>
            </a:r>
            <a:r>
              <a:rPr lang="es-ES" spc="15" dirty="0" err="1">
                <a:solidFill>
                  <a:schemeClr val="tx1">
                    <a:lumMod val="65000"/>
                    <a:lumOff val="35000"/>
                  </a:schemeClr>
                </a:solidFill>
                <a:latin typeface="Poppins"/>
                <a:cs typeface="Poppins"/>
              </a:rPr>
              <a:t>gastem</a:t>
            </a:r>
            <a:endParaRPr lang="es-ES" spc="15" dirty="0">
              <a:solidFill>
                <a:schemeClr val="tx1">
                  <a:lumMod val="65000"/>
                  <a:lumOff val="35000"/>
                </a:schemeClr>
              </a:solidFill>
              <a:latin typeface="Poppins"/>
              <a:cs typeface="Poppins"/>
            </a:endParaRPr>
          </a:p>
        </p:txBody>
      </p:sp>
      <p:sp>
        <p:nvSpPr>
          <p:cNvPr id="28" name="TextBox 18"/>
          <p:cNvSpPr txBox="1"/>
          <p:nvPr/>
        </p:nvSpPr>
        <p:spPr>
          <a:xfrm>
            <a:off x="1151264" y="2499742"/>
            <a:ext cx="2717052" cy="347424"/>
          </a:xfrm>
          <a:prstGeom prst="rect">
            <a:avLst/>
          </a:prstGeom>
        </p:spPr>
        <p:txBody>
          <a:bodyPr wrap="square" lIns="0" tIns="0" rIns="0" bIns="0" rtlCol="0" anchor="t">
            <a:spAutoFit/>
          </a:bodyPr>
          <a:lstStyle/>
          <a:p>
            <a:pPr algn="ctr">
              <a:lnSpc>
                <a:spcPts val="2699"/>
              </a:lnSpc>
            </a:pPr>
            <a:r>
              <a:rPr lang="es-ES" sz="2000" b="1" dirty="0" err="1">
                <a:solidFill>
                  <a:srgbClr val="019EE2"/>
                </a:solidFill>
                <a:latin typeface="Poppins"/>
                <a:cs typeface="Poppins"/>
              </a:rPr>
              <a:t>Tranquil·litat</a:t>
            </a:r>
            <a:endParaRPr lang="es-ES" sz="2000" b="1" dirty="0">
              <a:solidFill>
                <a:srgbClr val="019EE2"/>
              </a:solidFill>
              <a:latin typeface="Poppins"/>
              <a:cs typeface="Poppins"/>
            </a:endParaRPr>
          </a:p>
        </p:txBody>
      </p:sp>
      <p:sp>
        <p:nvSpPr>
          <p:cNvPr id="29" name="TextBox 19"/>
          <p:cNvSpPr txBox="1"/>
          <p:nvPr/>
        </p:nvSpPr>
        <p:spPr>
          <a:xfrm>
            <a:off x="1061433" y="2951611"/>
            <a:ext cx="2896715" cy="461665"/>
          </a:xfrm>
          <a:prstGeom prst="rect">
            <a:avLst/>
          </a:prstGeom>
        </p:spPr>
        <p:txBody>
          <a:bodyPr lIns="0" tIns="0" rIns="0" bIns="0" rtlCol="0" anchor="t">
            <a:spAutoFit/>
          </a:bodyPr>
          <a:lstStyle/>
          <a:p>
            <a:pPr algn="ctr"/>
            <a:r>
              <a:rPr lang="es-ES" spc="15" dirty="0">
                <a:solidFill>
                  <a:schemeClr val="tx1">
                    <a:lumMod val="65000"/>
                    <a:lumOff val="35000"/>
                  </a:schemeClr>
                </a:solidFill>
                <a:latin typeface="Poppins"/>
                <a:cs typeface="Poppins"/>
              </a:rPr>
              <a:t>La </a:t>
            </a:r>
            <a:r>
              <a:rPr lang="es-ES" spc="15" dirty="0" err="1">
                <a:solidFill>
                  <a:schemeClr val="tx1">
                    <a:lumMod val="65000"/>
                    <a:lumOff val="35000"/>
                  </a:schemeClr>
                </a:solidFill>
                <a:latin typeface="Poppins"/>
                <a:cs typeface="Poppins"/>
              </a:rPr>
              <a:t>seguretat</a:t>
            </a:r>
            <a:r>
              <a:rPr lang="es-ES" spc="15" dirty="0">
                <a:solidFill>
                  <a:schemeClr val="tx1">
                    <a:lumMod val="65000"/>
                    <a:lumOff val="35000"/>
                  </a:schemeClr>
                </a:solidFill>
                <a:latin typeface="Poppins"/>
                <a:cs typeface="Poppins"/>
              </a:rPr>
              <a:t> </a:t>
            </a:r>
            <a:r>
              <a:rPr lang="es-ES" spc="15" dirty="0" err="1">
                <a:solidFill>
                  <a:schemeClr val="tx1">
                    <a:lumMod val="65000"/>
                    <a:lumOff val="35000"/>
                  </a:schemeClr>
                </a:solidFill>
                <a:latin typeface="Poppins"/>
                <a:cs typeface="Poppins"/>
              </a:rPr>
              <a:t>financera</a:t>
            </a:r>
            <a:r>
              <a:rPr lang="es-ES" spc="15" dirty="0">
                <a:solidFill>
                  <a:schemeClr val="tx1">
                    <a:lumMod val="65000"/>
                    <a:lumOff val="35000"/>
                  </a:schemeClr>
                </a:solidFill>
                <a:latin typeface="Poppins"/>
                <a:cs typeface="Poppins"/>
              </a:rPr>
              <a:t> </a:t>
            </a:r>
            <a:r>
              <a:rPr lang="es-ES" spc="15" dirty="0" err="1">
                <a:solidFill>
                  <a:schemeClr val="tx1">
                    <a:lumMod val="65000"/>
                    <a:lumOff val="35000"/>
                  </a:schemeClr>
                </a:solidFill>
                <a:latin typeface="Poppins"/>
                <a:cs typeface="Poppins"/>
              </a:rPr>
              <a:t>ens</a:t>
            </a:r>
            <a:r>
              <a:rPr lang="es-ES" spc="15" dirty="0">
                <a:solidFill>
                  <a:schemeClr val="tx1">
                    <a:lumMod val="65000"/>
                    <a:lumOff val="35000"/>
                  </a:schemeClr>
                </a:solidFill>
                <a:latin typeface="Poppins"/>
                <a:cs typeface="Poppins"/>
              </a:rPr>
              <a:t> dona </a:t>
            </a:r>
            <a:r>
              <a:rPr lang="es-ES" spc="15" dirty="0" err="1">
                <a:solidFill>
                  <a:schemeClr val="tx1">
                    <a:lumMod val="65000"/>
                    <a:lumOff val="35000"/>
                  </a:schemeClr>
                </a:solidFill>
                <a:latin typeface="Poppins"/>
                <a:cs typeface="Poppins"/>
              </a:rPr>
              <a:t>tranquil·litat</a:t>
            </a:r>
            <a:endParaRPr lang="es-ES" spc="15" dirty="0">
              <a:solidFill>
                <a:schemeClr val="tx1">
                  <a:lumMod val="65000"/>
                  <a:lumOff val="35000"/>
                </a:schemeClr>
              </a:solidFill>
              <a:latin typeface="Poppins"/>
              <a:cs typeface="Poppins"/>
            </a:endParaRPr>
          </a:p>
        </p:txBody>
      </p:sp>
      <p:sp>
        <p:nvSpPr>
          <p:cNvPr id="30" name="TextBox 6"/>
          <p:cNvSpPr txBox="1">
            <a:spLocks noChangeAspect="1"/>
          </p:cNvSpPr>
          <p:nvPr/>
        </p:nvSpPr>
        <p:spPr>
          <a:xfrm>
            <a:off x="2322004" y="896982"/>
            <a:ext cx="4499992" cy="738664"/>
          </a:xfrm>
          <a:prstGeom prst="rect">
            <a:avLst/>
          </a:prstGeom>
        </p:spPr>
        <p:txBody>
          <a:bodyPr wrap="square" lIns="0" tIns="0" rIns="0" bIns="0" rtlCol="0" anchor="t">
            <a:spAutoFit/>
          </a:bodyPr>
          <a:lstStyle/>
          <a:p>
            <a:pPr algn="ctr"/>
            <a:r>
              <a:rPr lang="es-ES" sz="2400" b="1" dirty="0" err="1">
                <a:solidFill>
                  <a:schemeClr val="bg1"/>
                </a:solidFill>
                <a:latin typeface="Poppins"/>
                <a:cs typeface="Poppins"/>
              </a:rPr>
              <a:t>Planificació</a:t>
            </a:r>
            <a:r>
              <a:rPr lang="es-ES" sz="2400" b="1" dirty="0">
                <a:solidFill>
                  <a:schemeClr val="bg1"/>
                </a:solidFill>
                <a:latin typeface="Poppins"/>
                <a:cs typeface="Poppins"/>
              </a:rPr>
              <a:t> de</a:t>
            </a:r>
          </a:p>
          <a:p>
            <a:pPr algn="ctr"/>
            <a:r>
              <a:rPr lang="es-ES" sz="2400" b="1" dirty="0" err="1">
                <a:solidFill>
                  <a:schemeClr val="bg1"/>
                </a:solidFill>
                <a:latin typeface="Poppins"/>
                <a:cs typeface="Poppins"/>
              </a:rPr>
              <a:t>l’economia</a:t>
            </a:r>
            <a:r>
              <a:rPr lang="es-ES" sz="2400" b="1" dirty="0">
                <a:solidFill>
                  <a:schemeClr val="bg1"/>
                </a:solidFill>
                <a:latin typeface="Poppins"/>
                <a:cs typeface="Poppins"/>
              </a:rPr>
              <a:t> </a:t>
            </a:r>
            <a:r>
              <a:rPr lang="es-ES" sz="2400" b="1" dirty="0" err="1">
                <a:solidFill>
                  <a:schemeClr val="bg1"/>
                </a:solidFill>
                <a:latin typeface="Poppins"/>
                <a:cs typeface="Poppins"/>
              </a:rPr>
              <a:t>domèstica</a:t>
            </a:r>
            <a:endParaRPr lang="es-ES" sz="2400" b="1" dirty="0">
              <a:solidFill>
                <a:schemeClr val="bg1"/>
              </a:solidFill>
              <a:latin typeface="Poppins"/>
              <a:cs typeface="Poppins"/>
            </a:endParaRPr>
          </a:p>
        </p:txBody>
      </p:sp>
      <p:cxnSp>
        <p:nvCxnSpPr>
          <p:cNvPr id="31" name="Conector recto 30"/>
          <p:cNvCxnSpPr/>
          <p:nvPr/>
        </p:nvCxnSpPr>
        <p:spPr>
          <a:xfrm>
            <a:off x="3203848" y="1851670"/>
            <a:ext cx="2736304"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31F1D"/>
        </a:solidFill>
        <a:effectLst/>
      </p:bgPr>
    </p:bg>
    <p:spTree>
      <p:nvGrpSpPr>
        <p:cNvPr id="1" name=""/>
        <p:cNvGrpSpPr/>
        <p:nvPr/>
      </p:nvGrpSpPr>
      <p:grpSpPr>
        <a:xfrm>
          <a:off x="0" y="0"/>
          <a:ext cx="0" cy="0"/>
          <a:chOff x="0" y="0"/>
          <a:chExt cx="0" cy="0"/>
        </a:xfrm>
      </p:grpSpPr>
      <p:sp>
        <p:nvSpPr>
          <p:cNvPr id="6" name="Rectángulo 5"/>
          <p:cNvSpPr/>
          <p:nvPr/>
        </p:nvSpPr>
        <p:spPr>
          <a:xfrm>
            <a:off x="1682" y="0"/>
            <a:ext cx="9142318" cy="5143500"/>
          </a:xfrm>
          <a:prstGeom prst="rect">
            <a:avLst/>
          </a:prstGeom>
          <a:solidFill>
            <a:srgbClr val="019EE2"/>
          </a:solidFill>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S" dirty="0"/>
          </a:p>
        </p:txBody>
      </p:sp>
      <p:sp>
        <p:nvSpPr>
          <p:cNvPr id="7" name="TextBox 4"/>
          <p:cNvSpPr txBox="1"/>
          <p:nvPr/>
        </p:nvSpPr>
        <p:spPr>
          <a:xfrm>
            <a:off x="1426304" y="1488281"/>
            <a:ext cx="6291393" cy="2166939"/>
          </a:xfrm>
          <a:prstGeom prst="rect">
            <a:avLst/>
          </a:prstGeom>
        </p:spPr>
        <p:txBody>
          <a:bodyPr wrap="square" lIns="0" tIns="0" rIns="0" bIns="0" rtlCol="0" anchor="t">
            <a:spAutoFit/>
          </a:bodyPr>
          <a:lstStyle/>
          <a:p>
            <a:pPr algn="ctr">
              <a:lnSpc>
                <a:spcPts val="5625"/>
              </a:lnSpc>
              <a:tabLst>
                <a:tab pos="2422525" algn="l"/>
              </a:tabLst>
            </a:pPr>
            <a:r>
              <a:rPr lang="es-ES" sz="4800" spc="113" dirty="0">
                <a:solidFill>
                  <a:srgbClr val="F7F9F8"/>
                </a:solidFill>
                <a:latin typeface="Quarto-Bold"/>
                <a:cs typeface="Quarto-Bold"/>
              </a:rPr>
              <a:t>“</a:t>
            </a:r>
            <a:r>
              <a:rPr lang="es-ES" sz="4800" spc="113" dirty="0" err="1">
                <a:solidFill>
                  <a:srgbClr val="F7F9F8"/>
                </a:solidFill>
                <a:latin typeface="Quarto-Bold"/>
                <a:cs typeface="Quarto-Bold"/>
              </a:rPr>
              <a:t>L’endeutament</a:t>
            </a:r>
            <a:r>
              <a:rPr lang="es-ES" sz="4800" spc="113" dirty="0">
                <a:solidFill>
                  <a:srgbClr val="F7F9F8"/>
                </a:solidFill>
                <a:latin typeface="Quarto-Bold"/>
                <a:cs typeface="Quarto-Bold"/>
              </a:rPr>
              <a:t> </a:t>
            </a:r>
            <a:r>
              <a:rPr lang="es-ES" sz="4800" spc="113" dirty="0" err="1">
                <a:solidFill>
                  <a:srgbClr val="F7F9F8"/>
                </a:solidFill>
                <a:latin typeface="Quarto-Bold"/>
                <a:cs typeface="Quarto-Bold"/>
              </a:rPr>
              <a:t>excessiu</a:t>
            </a:r>
            <a:r>
              <a:rPr lang="es-ES" sz="4800" spc="113" dirty="0">
                <a:solidFill>
                  <a:srgbClr val="F7F9F8"/>
                </a:solidFill>
                <a:latin typeface="Quarto-Bold"/>
                <a:cs typeface="Quarto-Bold"/>
              </a:rPr>
              <a:t> </a:t>
            </a:r>
            <a:r>
              <a:rPr lang="es-ES" sz="4800" spc="113" dirty="0" err="1">
                <a:solidFill>
                  <a:srgbClr val="F7F9F8"/>
                </a:solidFill>
                <a:latin typeface="Quarto-Bold"/>
                <a:cs typeface="Quarto-Bold"/>
              </a:rPr>
              <a:t>ens</a:t>
            </a:r>
            <a:r>
              <a:rPr lang="es-ES" sz="4800" spc="113" dirty="0">
                <a:solidFill>
                  <a:srgbClr val="F7F9F8"/>
                </a:solidFill>
                <a:latin typeface="Quarto-Bold"/>
                <a:cs typeface="Quarto-Bold"/>
              </a:rPr>
              <a:t> </a:t>
            </a:r>
            <a:r>
              <a:rPr lang="es-ES" sz="4800" spc="113" dirty="0" err="1">
                <a:solidFill>
                  <a:srgbClr val="F7F9F8"/>
                </a:solidFill>
                <a:latin typeface="Quarto-Bold"/>
                <a:cs typeface="Quarto-Bold"/>
              </a:rPr>
              <a:t>portarà</a:t>
            </a:r>
            <a:r>
              <a:rPr lang="es-ES" sz="4800" spc="113" dirty="0">
                <a:solidFill>
                  <a:srgbClr val="F7F9F8"/>
                </a:solidFill>
                <a:latin typeface="Quarto-Bold"/>
                <a:cs typeface="Quarto-Bold"/>
              </a:rPr>
              <a:t> </a:t>
            </a:r>
            <a:r>
              <a:rPr lang="es-ES" sz="4800" spc="113" dirty="0" err="1">
                <a:solidFill>
                  <a:srgbClr val="F7F9F8"/>
                </a:solidFill>
                <a:latin typeface="Quarto-Bold"/>
                <a:cs typeface="Quarto-Bold"/>
              </a:rPr>
              <a:t>problemes</a:t>
            </a:r>
            <a:r>
              <a:rPr lang="es-ES" sz="4800" spc="113" dirty="0">
                <a:solidFill>
                  <a:srgbClr val="F7F9F8"/>
                </a:solidFill>
                <a:latin typeface="Quarto-Bold"/>
                <a:cs typeface="Quarto-Bold"/>
              </a:rPr>
              <a:t>.”  </a:t>
            </a:r>
          </a:p>
        </p:txBody>
      </p:sp>
    </p:spTree>
    <p:extLst>
      <p:ext uri="{BB962C8B-B14F-4D97-AF65-F5344CB8AC3E}">
        <p14:creationId xmlns:p14="http://schemas.microsoft.com/office/powerpoint/2010/main" val="59227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61071" y="1556668"/>
            <a:ext cx="6647233" cy="307777"/>
          </a:xfrm>
          <a:prstGeom prst="rect">
            <a:avLst/>
          </a:prstGeom>
        </p:spPr>
        <p:txBody>
          <a:bodyPr wrap="square" lIns="0" tIns="0" rIns="0" bIns="0" rtlCol="0" anchor="t">
            <a:spAutoFit/>
          </a:bodyPr>
          <a:lstStyle/>
          <a:p>
            <a:pPr marL="342900" indent="-342900">
              <a:spcBef>
                <a:spcPts val="502"/>
              </a:spcBef>
              <a:spcAft>
                <a:spcPts val="502"/>
              </a:spcAft>
              <a:buFont typeface="Arial"/>
              <a:buChar char="•"/>
            </a:pPr>
            <a:r>
              <a:rPr lang="ca-ES" sz="2000" b="1" dirty="0">
                <a:solidFill>
                  <a:srgbClr val="019EE2"/>
                </a:solidFill>
                <a:latin typeface="Poppins"/>
                <a:cs typeface="Poppins"/>
              </a:rPr>
              <a:t>El crèdit ens permet disposar de diners extres?</a:t>
            </a:r>
          </a:p>
        </p:txBody>
      </p:sp>
      <p:sp>
        <p:nvSpPr>
          <p:cNvPr id="7" name="Rectángulo 6"/>
          <p:cNvSpPr/>
          <p:nvPr/>
        </p:nvSpPr>
        <p:spPr>
          <a:xfrm>
            <a:off x="633595" y="2728540"/>
            <a:ext cx="7106757" cy="923330"/>
          </a:xfrm>
          <a:prstGeom prst="rect">
            <a:avLst/>
          </a:prstGeom>
        </p:spPr>
        <p:txBody>
          <a:bodyPr wrap="square" lIns="0" tIns="0" rIns="0" bIns="0" rtlCol="0" anchor="t">
            <a:spAutoFit/>
          </a:bodyPr>
          <a:lstStyle/>
          <a:p>
            <a:pPr marL="342900" indent="-342900">
              <a:spcBef>
                <a:spcPts val="502"/>
              </a:spcBef>
              <a:spcAft>
                <a:spcPts val="502"/>
              </a:spcAft>
              <a:buFont typeface="Arial"/>
              <a:buChar char="•"/>
            </a:pPr>
            <a:r>
              <a:rPr lang="ca-ES" sz="2000" b="1" dirty="0">
                <a:solidFill>
                  <a:srgbClr val="019EE2"/>
                </a:solidFill>
                <a:latin typeface="Poppins"/>
                <a:cs typeface="Poppins"/>
              </a:rPr>
              <a:t>En cas de necessitat, si realment ens fa falta tenir diners per pagar coses imprescindibles, sempre hi ha l’opció de demanar un préstec o crèdit?</a:t>
            </a:r>
          </a:p>
        </p:txBody>
      </p:sp>
      <p:sp>
        <p:nvSpPr>
          <p:cNvPr id="9" name="TextBox 6"/>
          <p:cNvSpPr txBox="1">
            <a:spLocks noChangeAspect="1"/>
          </p:cNvSpPr>
          <p:nvPr/>
        </p:nvSpPr>
        <p:spPr>
          <a:xfrm>
            <a:off x="2411760" y="483518"/>
            <a:ext cx="4499992" cy="369332"/>
          </a:xfrm>
          <a:prstGeom prst="rect">
            <a:avLst/>
          </a:prstGeom>
        </p:spPr>
        <p:txBody>
          <a:bodyPr wrap="square" lIns="0" tIns="0" rIns="0" bIns="0" rtlCol="0" anchor="t">
            <a:spAutoFit/>
          </a:bodyPr>
          <a:lstStyle/>
          <a:p>
            <a:pPr algn="ctr"/>
            <a:r>
              <a:rPr lang="es-ES" sz="2400" b="1" dirty="0" err="1">
                <a:solidFill>
                  <a:srgbClr val="019EE2"/>
                </a:solidFill>
                <a:latin typeface="Poppins"/>
                <a:cs typeface="Poppins"/>
              </a:rPr>
              <a:t>Endeutament</a:t>
            </a:r>
            <a:endParaRPr lang="es-ES" sz="2400" b="1" dirty="0">
              <a:solidFill>
                <a:srgbClr val="019EE2"/>
              </a:solidFill>
              <a:latin typeface="Poppins"/>
              <a:cs typeface="Poppins"/>
            </a:endParaRPr>
          </a:p>
        </p:txBody>
      </p:sp>
      <p:cxnSp>
        <p:nvCxnSpPr>
          <p:cNvPr id="10" name="Conector recto 9"/>
          <p:cNvCxnSpPr/>
          <p:nvPr/>
        </p:nvCxnSpPr>
        <p:spPr>
          <a:xfrm>
            <a:off x="3293604" y="1076572"/>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pic>
        <p:nvPicPr>
          <p:cNvPr id="11" name="Imagen 10"/>
          <p:cNvPicPr>
            <a:picLocks noChangeAspect="1"/>
          </p:cNvPicPr>
          <p:nvPr/>
        </p:nvPicPr>
        <p:blipFill>
          <a:blip r:embed="rId3"/>
          <a:stretch>
            <a:fillRect/>
          </a:stretch>
        </p:blipFill>
        <p:spPr>
          <a:xfrm>
            <a:off x="7956376" y="339502"/>
            <a:ext cx="792088" cy="880516"/>
          </a:xfrm>
          <a:prstGeom prst="rect">
            <a:avLst/>
          </a:prstGeom>
        </p:spPr>
      </p:pic>
      <p:sp>
        <p:nvSpPr>
          <p:cNvPr id="12" name="TextBox 5"/>
          <p:cNvSpPr txBox="1"/>
          <p:nvPr/>
        </p:nvSpPr>
        <p:spPr>
          <a:xfrm>
            <a:off x="971600" y="1923678"/>
            <a:ext cx="6408712" cy="492443"/>
          </a:xfrm>
          <a:prstGeom prst="rect">
            <a:avLst/>
          </a:prstGeom>
        </p:spPr>
        <p:txBody>
          <a:bodyPr wrap="square" lIns="0" tIns="0" rIns="0" bIns="0" rtlCol="0" anchor="t">
            <a:spAutoFit/>
          </a:bodyPr>
          <a:lstStyle/>
          <a:p>
            <a:pPr>
              <a:buClr>
                <a:schemeClr val="accent5">
                  <a:lumMod val="60000"/>
                  <a:lumOff val="40000"/>
                </a:schemeClr>
              </a:buClr>
            </a:pPr>
            <a:r>
              <a:rPr lang="ca-ES" sz="1600" spc="17" dirty="0">
                <a:solidFill>
                  <a:schemeClr val="tx1">
                    <a:lumMod val="65000"/>
                    <a:lumOff val="35000"/>
                  </a:schemeClr>
                </a:solidFill>
                <a:latin typeface="Poppins"/>
                <a:cs typeface="Poppins"/>
              </a:rPr>
              <a:t>El crèdit ens permet adquirir béns que no ens podem permetre i així millorar el nostre nivell de vida?</a:t>
            </a:r>
          </a:p>
        </p:txBody>
      </p:sp>
      <p:sp>
        <p:nvSpPr>
          <p:cNvPr id="13" name="TextBox 5"/>
          <p:cNvSpPr txBox="1"/>
          <p:nvPr/>
        </p:nvSpPr>
        <p:spPr>
          <a:xfrm>
            <a:off x="971600" y="3723878"/>
            <a:ext cx="6696744" cy="738664"/>
          </a:xfrm>
          <a:prstGeom prst="rect">
            <a:avLst/>
          </a:prstGeom>
        </p:spPr>
        <p:txBody>
          <a:bodyPr wrap="square" lIns="0" tIns="0" rIns="0" bIns="0" rtlCol="0" anchor="t">
            <a:spAutoFit/>
          </a:bodyPr>
          <a:lstStyle/>
          <a:p>
            <a:pPr>
              <a:buClr>
                <a:schemeClr val="accent5">
                  <a:lumMod val="60000"/>
                  <a:lumOff val="40000"/>
                </a:schemeClr>
              </a:buClr>
            </a:pPr>
            <a:r>
              <a:rPr lang="ca-ES" sz="1600" spc="17" dirty="0">
                <a:solidFill>
                  <a:schemeClr val="tx1">
                    <a:lumMod val="65000"/>
                    <a:lumOff val="35000"/>
                  </a:schemeClr>
                </a:solidFill>
                <a:latin typeface="Poppins"/>
                <a:cs typeface="Poppins"/>
              </a:rPr>
              <a:t>Una entitat financera sap fins a quin nivell podem endeutar-nos sense tenir problemes, o sigui que si ens deixa més diners dels que podem tornar, n’assumeix la responsabilitat?</a:t>
            </a:r>
          </a:p>
        </p:txBody>
      </p:sp>
    </p:spTree>
    <p:extLst>
      <p:ext uri="{BB962C8B-B14F-4D97-AF65-F5344CB8AC3E}">
        <p14:creationId xmlns:p14="http://schemas.microsoft.com/office/powerpoint/2010/main" val="2261834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p:nvPr/>
        </p:nvSpPr>
        <p:spPr>
          <a:xfrm>
            <a:off x="4580211" y="0"/>
            <a:ext cx="4571040" cy="5143500"/>
          </a:xfrm>
          <a:prstGeom prst="rect">
            <a:avLst/>
          </a:prstGeom>
          <a:solidFill>
            <a:srgbClr val="019EE2"/>
          </a:solidFill>
          <a:ln>
            <a:solidFill>
              <a:srgbClr val="019EE2"/>
            </a:solidFill>
          </a:ln>
        </p:spPr>
      </p:sp>
      <p:sp>
        <p:nvSpPr>
          <p:cNvPr id="13" name="TextBox 4"/>
          <p:cNvSpPr txBox="1"/>
          <p:nvPr/>
        </p:nvSpPr>
        <p:spPr>
          <a:xfrm>
            <a:off x="179512" y="2139702"/>
            <a:ext cx="4248472" cy="984885"/>
          </a:xfrm>
          <a:prstGeom prst="rect">
            <a:avLst/>
          </a:prstGeom>
        </p:spPr>
        <p:txBody>
          <a:bodyPr wrap="square" lIns="0" tIns="0" rIns="0" bIns="0" rtlCol="0" anchor="t">
            <a:spAutoFit/>
          </a:bodyPr>
          <a:lstStyle/>
          <a:p>
            <a:pPr algn="ctr"/>
            <a:r>
              <a:rPr lang="en-US" sz="3200" b="1" dirty="0">
                <a:solidFill>
                  <a:schemeClr val="tx1">
                    <a:lumMod val="65000"/>
                    <a:lumOff val="35000"/>
                  </a:schemeClr>
                </a:solidFill>
                <a:latin typeface="Poppins"/>
                <a:cs typeface="Poppins"/>
              </a:rPr>
              <a:t>LA DECISIÓ D’ENDEUTAR-SE</a:t>
            </a:r>
          </a:p>
        </p:txBody>
      </p:sp>
      <p:sp>
        <p:nvSpPr>
          <p:cNvPr id="14" name="TextBox 5"/>
          <p:cNvSpPr txBox="1"/>
          <p:nvPr/>
        </p:nvSpPr>
        <p:spPr>
          <a:xfrm>
            <a:off x="5364088" y="1373406"/>
            <a:ext cx="2952328" cy="1179810"/>
          </a:xfrm>
          <a:prstGeom prst="rect">
            <a:avLst/>
          </a:prstGeom>
        </p:spPr>
        <p:txBody>
          <a:bodyPr wrap="square" lIns="0" tIns="0" rIns="0" bIns="0" rtlCol="0" anchor="t">
            <a:spAutoFit/>
          </a:bodyPr>
          <a:lstStyle/>
          <a:p>
            <a:pPr>
              <a:lnSpc>
                <a:spcPts val="2260"/>
              </a:lnSpc>
            </a:pPr>
            <a:r>
              <a:rPr lang="ca-ES" b="1" spc="15" dirty="0">
                <a:solidFill>
                  <a:schemeClr val="bg1"/>
                </a:solidFill>
                <a:latin typeface="Poppins" panose="00000500000000000000" pitchFamily="50" charset="0"/>
                <a:cs typeface="Poppins" panose="00000500000000000000" pitchFamily="50" charset="0"/>
              </a:rPr>
              <a:t>Raonable: </a:t>
            </a:r>
          </a:p>
          <a:p>
            <a:pPr>
              <a:lnSpc>
                <a:spcPts val="2260"/>
              </a:lnSpc>
            </a:pPr>
            <a:r>
              <a:rPr lang="ca-ES" spc="15" dirty="0">
                <a:solidFill>
                  <a:srgbClr val="595959"/>
                </a:solidFill>
                <a:latin typeface="Poppins"/>
                <a:cs typeface="Poppins"/>
              </a:rPr>
              <a:t>per adquirir béns i serveis necessaris.</a:t>
            </a:r>
          </a:p>
          <a:p>
            <a:pPr>
              <a:lnSpc>
                <a:spcPts val="2260"/>
              </a:lnSpc>
            </a:pPr>
            <a:endParaRPr lang="ca-ES" b="1" spc="15" dirty="0">
              <a:solidFill>
                <a:schemeClr val="bg1"/>
              </a:solidFill>
              <a:latin typeface="Poppins" panose="00000500000000000000" pitchFamily="50" charset="0"/>
              <a:cs typeface="Poppins" panose="00000500000000000000" pitchFamily="50" charset="0"/>
            </a:endParaRPr>
          </a:p>
        </p:txBody>
      </p:sp>
      <p:sp>
        <p:nvSpPr>
          <p:cNvPr id="15" name="TextBox 9"/>
          <p:cNvSpPr txBox="1"/>
          <p:nvPr/>
        </p:nvSpPr>
        <p:spPr>
          <a:xfrm>
            <a:off x="5364088" y="3533646"/>
            <a:ext cx="3096344" cy="1179810"/>
          </a:xfrm>
          <a:prstGeom prst="rect">
            <a:avLst/>
          </a:prstGeom>
        </p:spPr>
        <p:txBody>
          <a:bodyPr wrap="square" lIns="0" tIns="0" rIns="0" bIns="0" rtlCol="0" anchor="t">
            <a:spAutoFit/>
          </a:bodyPr>
          <a:lstStyle/>
          <a:p>
            <a:pPr>
              <a:lnSpc>
                <a:spcPts val="2260"/>
              </a:lnSpc>
            </a:pPr>
            <a:r>
              <a:rPr lang="ca-ES" b="1" spc="15" dirty="0">
                <a:solidFill>
                  <a:srgbClr val="F7F9F8"/>
                </a:solidFill>
                <a:latin typeface="Poppins" panose="00000500000000000000" pitchFamily="50" charset="0"/>
                <a:cs typeface="Poppins" panose="00000500000000000000" pitchFamily="50" charset="0"/>
              </a:rPr>
              <a:t>No raonable: </a:t>
            </a:r>
          </a:p>
          <a:p>
            <a:pPr>
              <a:lnSpc>
                <a:spcPts val="2260"/>
              </a:lnSpc>
            </a:pPr>
            <a:r>
              <a:rPr lang="ca-ES" spc="15" dirty="0">
                <a:solidFill>
                  <a:srgbClr val="595959"/>
                </a:solidFill>
                <a:latin typeface="Poppins"/>
                <a:cs typeface="Poppins"/>
              </a:rPr>
              <a:t>quan sobrepassa el que </a:t>
            </a:r>
          </a:p>
          <a:p>
            <a:pPr>
              <a:lnSpc>
                <a:spcPts val="2260"/>
              </a:lnSpc>
            </a:pPr>
            <a:r>
              <a:rPr lang="ca-ES" spc="15" dirty="0">
                <a:solidFill>
                  <a:srgbClr val="595959"/>
                </a:solidFill>
                <a:latin typeface="Poppins"/>
                <a:cs typeface="Poppins"/>
              </a:rPr>
              <a:t>podem assumir o adquirim béns o serveis innecessaris.</a:t>
            </a:r>
          </a:p>
        </p:txBody>
      </p:sp>
      <p:sp>
        <p:nvSpPr>
          <p:cNvPr id="16" name="TextBox 6"/>
          <p:cNvSpPr txBox="1">
            <a:spLocks noChangeAspect="1"/>
          </p:cNvSpPr>
          <p:nvPr/>
        </p:nvSpPr>
        <p:spPr>
          <a:xfrm>
            <a:off x="0" y="555526"/>
            <a:ext cx="4572000" cy="369332"/>
          </a:xfrm>
          <a:prstGeom prst="rect">
            <a:avLst/>
          </a:prstGeom>
        </p:spPr>
        <p:txBody>
          <a:bodyPr wrap="square" lIns="0" tIns="0" rIns="0" bIns="0" rtlCol="0" anchor="t">
            <a:spAutoFit/>
          </a:bodyPr>
          <a:lstStyle/>
          <a:p>
            <a:pPr algn="ctr"/>
            <a:r>
              <a:rPr lang="ca-ES" sz="2400" b="1" dirty="0">
                <a:solidFill>
                  <a:srgbClr val="019EE2"/>
                </a:solidFill>
                <a:latin typeface="Poppins"/>
                <a:cs typeface="Poppins"/>
              </a:rPr>
              <a:t>Endeutament</a:t>
            </a:r>
          </a:p>
        </p:txBody>
      </p:sp>
      <p:cxnSp>
        <p:nvCxnSpPr>
          <p:cNvPr id="17" name="Conector recto 16"/>
          <p:cNvCxnSpPr/>
          <p:nvPr/>
        </p:nvCxnSpPr>
        <p:spPr>
          <a:xfrm>
            <a:off x="917848" y="1148580"/>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pic>
        <p:nvPicPr>
          <p:cNvPr id="18" name="Imagen 17"/>
          <p:cNvPicPr>
            <a:picLocks noChangeAspect="1"/>
          </p:cNvPicPr>
          <p:nvPr/>
        </p:nvPicPr>
        <p:blipFill>
          <a:blip r:embed="rId3"/>
          <a:stretch>
            <a:fillRect/>
          </a:stretch>
        </p:blipFill>
        <p:spPr>
          <a:xfrm>
            <a:off x="5364088" y="509310"/>
            <a:ext cx="791468" cy="791468"/>
          </a:xfrm>
          <a:prstGeom prst="rect">
            <a:avLst/>
          </a:prstGeom>
        </p:spPr>
      </p:pic>
      <p:pic>
        <p:nvPicPr>
          <p:cNvPr id="19" name="Imagen 18"/>
          <p:cNvPicPr>
            <a:picLocks noChangeAspect="1"/>
          </p:cNvPicPr>
          <p:nvPr/>
        </p:nvPicPr>
        <p:blipFill>
          <a:blip r:embed="rId4"/>
          <a:stretch>
            <a:fillRect/>
          </a:stretch>
        </p:blipFill>
        <p:spPr>
          <a:xfrm>
            <a:off x="5361988" y="2643758"/>
            <a:ext cx="793568" cy="793568"/>
          </a:xfrm>
          <a:prstGeom prst="rect">
            <a:avLst/>
          </a:prstGeom>
        </p:spPr>
      </p:pic>
      <p:sp>
        <p:nvSpPr>
          <p:cNvPr id="8" name="TextBox 8"/>
          <p:cNvSpPr txBox="1"/>
          <p:nvPr/>
        </p:nvSpPr>
        <p:spPr>
          <a:xfrm>
            <a:off x="6360802" y="3876828"/>
            <a:ext cx="2461148" cy="308845"/>
          </a:xfrm>
          <a:prstGeom prst="rect">
            <a:avLst/>
          </a:prstGeom>
        </p:spPr>
        <p:txBody>
          <a:bodyPr lIns="0" tIns="0" rIns="0" bIns="0" rtlCol="0" anchor="t">
            <a:spAutoFit/>
          </a:bodyPr>
          <a:lstStyle/>
          <a:p>
            <a:pPr algn="r">
              <a:lnSpc>
                <a:spcPts val="2410"/>
              </a:lnSpc>
            </a:pPr>
            <a:endParaRPr lang="en-GB" sz="2000" i="1" spc="301" dirty="0">
              <a:solidFill>
                <a:srgbClr val="F7F9F8"/>
              </a:solidFill>
              <a:latin typeface="Poppins Bold"/>
            </a:endParaRPr>
          </a:p>
        </p:txBody>
      </p:sp>
    </p:spTree>
    <p:extLst>
      <p:ext uri="{BB962C8B-B14F-4D97-AF65-F5344CB8AC3E}">
        <p14:creationId xmlns:p14="http://schemas.microsoft.com/office/powerpoint/2010/main" val="696785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p:cNvSpPr txBox="1"/>
          <p:nvPr/>
        </p:nvSpPr>
        <p:spPr>
          <a:xfrm>
            <a:off x="683568" y="3795886"/>
            <a:ext cx="2808312" cy="576064"/>
          </a:xfrm>
          <a:prstGeom prst="rect">
            <a:avLst/>
          </a:prstGeom>
        </p:spPr>
        <p:txBody>
          <a:bodyPr wrap="square" lIns="0" tIns="0" rIns="0" bIns="0" rtlCol="0" anchor="t">
            <a:spAutoFit/>
          </a:bodyPr>
          <a:lstStyle/>
          <a:p>
            <a:pPr>
              <a:lnSpc>
                <a:spcPts val="2260"/>
              </a:lnSpc>
            </a:pPr>
            <a:r>
              <a:rPr lang="ca-ES" sz="1700" b="1" spc="15" dirty="0">
                <a:solidFill>
                  <a:srgbClr val="595959"/>
                </a:solidFill>
                <a:latin typeface="Poppins"/>
                <a:cs typeface="Poppins"/>
              </a:rPr>
              <a:t>No recórrer a prestadors ni a crèdits ràpids</a:t>
            </a:r>
          </a:p>
        </p:txBody>
      </p:sp>
      <p:sp>
        <p:nvSpPr>
          <p:cNvPr id="10" name="TextBox 5"/>
          <p:cNvSpPr txBox="1"/>
          <p:nvPr/>
        </p:nvSpPr>
        <p:spPr>
          <a:xfrm>
            <a:off x="4031940" y="2432423"/>
            <a:ext cx="3744416" cy="1939527"/>
          </a:xfrm>
          <a:prstGeom prst="rect">
            <a:avLst/>
          </a:prstGeom>
        </p:spPr>
        <p:txBody>
          <a:bodyPr wrap="square" lIns="0" tIns="0" rIns="0" bIns="0" rtlCol="0" anchor="t">
            <a:spAutoFit/>
          </a:bodyPr>
          <a:lstStyle/>
          <a:p>
            <a:pPr marL="342900" indent="-342900">
              <a:lnSpc>
                <a:spcPts val="2531"/>
              </a:lnSpc>
              <a:buClr>
                <a:schemeClr val="accent5">
                  <a:lumMod val="60000"/>
                  <a:lumOff val="40000"/>
                </a:schemeClr>
              </a:buClr>
              <a:buFont typeface="Arial"/>
              <a:buChar char="•"/>
            </a:pPr>
            <a:r>
              <a:rPr lang="ca-ES" sz="1800" spc="17" dirty="0">
                <a:solidFill>
                  <a:schemeClr val="tx1">
                    <a:lumMod val="65000"/>
                    <a:lumOff val="35000"/>
                  </a:schemeClr>
                </a:solidFill>
                <a:latin typeface="Poppins"/>
                <a:cs typeface="Poppins"/>
              </a:rPr>
              <a:t>Ho necessito?</a:t>
            </a:r>
          </a:p>
          <a:p>
            <a:pPr marL="342900" indent="-342900">
              <a:lnSpc>
                <a:spcPts val="2531"/>
              </a:lnSpc>
              <a:buClr>
                <a:schemeClr val="accent5">
                  <a:lumMod val="60000"/>
                  <a:lumOff val="40000"/>
                </a:schemeClr>
              </a:buClr>
              <a:buFont typeface="Arial"/>
              <a:buChar char="•"/>
            </a:pPr>
            <a:r>
              <a:rPr lang="ca-ES" sz="1800" spc="17" dirty="0">
                <a:solidFill>
                  <a:schemeClr val="tx1">
                    <a:lumMod val="65000"/>
                    <a:lumOff val="35000"/>
                  </a:schemeClr>
                </a:solidFill>
                <a:latin typeface="Poppins"/>
                <a:cs typeface="Poppins"/>
              </a:rPr>
              <a:t>Puc esperar?</a:t>
            </a:r>
          </a:p>
          <a:p>
            <a:pPr marL="342900" indent="-342900">
              <a:lnSpc>
                <a:spcPts val="2531"/>
              </a:lnSpc>
              <a:buClr>
                <a:schemeClr val="accent5">
                  <a:lumMod val="60000"/>
                  <a:lumOff val="40000"/>
                </a:schemeClr>
              </a:buClr>
              <a:buFont typeface="Arial"/>
              <a:buChar char="•"/>
            </a:pPr>
            <a:r>
              <a:rPr lang="ca-ES" sz="1800" spc="17" dirty="0">
                <a:solidFill>
                  <a:schemeClr val="tx1">
                    <a:lumMod val="65000"/>
                    <a:lumOff val="35000"/>
                  </a:schemeClr>
                </a:solidFill>
                <a:latin typeface="Poppins"/>
                <a:cs typeface="Poppins"/>
              </a:rPr>
              <a:t>Ho voldré d’aquí un mes?</a:t>
            </a:r>
          </a:p>
          <a:p>
            <a:pPr marL="342900" indent="-342900">
              <a:lnSpc>
                <a:spcPts val="2531"/>
              </a:lnSpc>
              <a:buClr>
                <a:schemeClr val="accent5">
                  <a:lumMod val="60000"/>
                  <a:lumOff val="40000"/>
                </a:schemeClr>
              </a:buClr>
              <a:buFont typeface="Arial"/>
              <a:buChar char="•"/>
            </a:pPr>
            <a:r>
              <a:rPr lang="ca-ES" sz="1800" spc="17" dirty="0">
                <a:solidFill>
                  <a:schemeClr val="tx1">
                    <a:lumMod val="65000"/>
                    <a:lumOff val="35000"/>
                  </a:schemeClr>
                </a:solidFill>
                <a:latin typeface="Poppins"/>
                <a:cs typeface="Poppins"/>
              </a:rPr>
              <a:t>Quant de més em costarà?</a:t>
            </a:r>
          </a:p>
          <a:p>
            <a:pPr marL="342900" indent="-342900">
              <a:lnSpc>
                <a:spcPts val="2531"/>
              </a:lnSpc>
              <a:buClr>
                <a:schemeClr val="accent5">
                  <a:lumMod val="60000"/>
                  <a:lumOff val="40000"/>
                </a:schemeClr>
              </a:buClr>
              <a:buFont typeface="Arial"/>
              <a:buChar char="•"/>
            </a:pPr>
            <a:r>
              <a:rPr lang="ca-ES" sz="1800" spc="17" dirty="0">
                <a:solidFill>
                  <a:schemeClr val="tx1">
                    <a:lumMod val="65000"/>
                    <a:lumOff val="35000"/>
                  </a:schemeClr>
                </a:solidFill>
                <a:latin typeface="Poppins"/>
                <a:cs typeface="Poppins"/>
              </a:rPr>
              <a:t>Puc assumir les quotes?</a:t>
            </a:r>
          </a:p>
          <a:p>
            <a:pPr marL="342900" indent="-342900">
              <a:lnSpc>
                <a:spcPts val="2531"/>
              </a:lnSpc>
              <a:buClr>
                <a:schemeClr val="accent5">
                  <a:lumMod val="60000"/>
                  <a:lumOff val="40000"/>
                </a:schemeClr>
              </a:buClr>
              <a:buFont typeface="Arial"/>
              <a:buChar char="•"/>
            </a:pPr>
            <a:r>
              <a:rPr lang="ca-ES" sz="1800" spc="17" dirty="0">
                <a:solidFill>
                  <a:schemeClr val="tx1">
                    <a:lumMod val="65000"/>
                    <a:lumOff val="35000"/>
                  </a:schemeClr>
                </a:solidFill>
                <a:latin typeface="Poppins"/>
                <a:cs typeface="Poppins"/>
              </a:rPr>
              <a:t>Què hauré de sacrificar?</a:t>
            </a:r>
          </a:p>
        </p:txBody>
      </p:sp>
      <p:sp>
        <p:nvSpPr>
          <p:cNvPr id="11" name="TextBox 7"/>
          <p:cNvSpPr txBox="1"/>
          <p:nvPr/>
        </p:nvSpPr>
        <p:spPr>
          <a:xfrm>
            <a:off x="3563888" y="1203598"/>
            <a:ext cx="4680520" cy="984885"/>
          </a:xfrm>
          <a:prstGeom prst="rect">
            <a:avLst/>
          </a:prstGeom>
        </p:spPr>
        <p:txBody>
          <a:bodyPr wrap="square" lIns="0" tIns="0" rIns="0" bIns="0" rtlCol="0" anchor="t">
            <a:spAutoFit/>
          </a:bodyPr>
          <a:lstStyle/>
          <a:p>
            <a:pPr algn="ctr"/>
            <a:r>
              <a:rPr lang="ca-ES" sz="3200" b="1" spc="135" dirty="0">
                <a:solidFill>
                  <a:schemeClr val="tx1">
                    <a:lumMod val="65000"/>
                    <a:lumOff val="35000"/>
                  </a:schemeClr>
                </a:solidFill>
                <a:latin typeface="Poppins"/>
                <a:cs typeface="Poppins"/>
              </a:rPr>
              <a:t>Abans </a:t>
            </a:r>
          </a:p>
          <a:p>
            <a:pPr algn="ctr"/>
            <a:r>
              <a:rPr lang="ca-ES" sz="3200" b="1" spc="135" dirty="0">
                <a:solidFill>
                  <a:schemeClr val="tx1">
                    <a:lumMod val="65000"/>
                    <a:lumOff val="35000"/>
                  </a:schemeClr>
                </a:solidFill>
                <a:latin typeface="Poppins"/>
                <a:cs typeface="Poppins"/>
              </a:rPr>
              <a:t>d’endeutar-se</a:t>
            </a:r>
          </a:p>
        </p:txBody>
      </p:sp>
      <p:sp>
        <p:nvSpPr>
          <p:cNvPr id="12" name="TextBox 6"/>
          <p:cNvSpPr txBox="1">
            <a:spLocks noChangeAspect="1"/>
          </p:cNvSpPr>
          <p:nvPr/>
        </p:nvSpPr>
        <p:spPr>
          <a:xfrm>
            <a:off x="2322004" y="411510"/>
            <a:ext cx="4499992" cy="369332"/>
          </a:xfrm>
          <a:prstGeom prst="rect">
            <a:avLst/>
          </a:prstGeom>
        </p:spPr>
        <p:txBody>
          <a:bodyPr wrap="square" lIns="0" tIns="0" rIns="0" bIns="0" rtlCol="0" anchor="t">
            <a:spAutoFit/>
          </a:bodyPr>
          <a:lstStyle/>
          <a:p>
            <a:pPr algn="ctr"/>
            <a:r>
              <a:rPr lang="es-ES" sz="2400" b="1" dirty="0" err="1">
                <a:solidFill>
                  <a:srgbClr val="019EE2"/>
                </a:solidFill>
                <a:latin typeface="Poppins"/>
                <a:cs typeface="Poppins"/>
              </a:rPr>
              <a:t>Endeutament</a:t>
            </a:r>
            <a:endParaRPr lang="es-ES" sz="2400" b="1" dirty="0">
              <a:solidFill>
                <a:srgbClr val="019EE2"/>
              </a:solidFill>
              <a:latin typeface="Poppins"/>
              <a:cs typeface="Poppins"/>
            </a:endParaRPr>
          </a:p>
        </p:txBody>
      </p:sp>
      <p:cxnSp>
        <p:nvCxnSpPr>
          <p:cNvPr id="13" name="Conector recto 12"/>
          <p:cNvCxnSpPr/>
          <p:nvPr/>
        </p:nvCxnSpPr>
        <p:spPr>
          <a:xfrm>
            <a:off x="3203848" y="1004564"/>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pic>
        <p:nvPicPr>
          <p:cNvPr id="14" name="Imagen 13"/>
          <p:cNvPicPr>
            <a:picLocks noChangeAspect="1"/>
          </p:cNvPicPr>
          <p:nvPr/>
        </p:nvPicPr>
        <p:blipFill>
          <a:blip r:embed="rId3"/>
          <a:stretch>
            <a:fillRect/>
          </a:stretch>
        </p:blipFill>
        <p:spPr>
          <a:xfrm>
            <a:off x="827584" y="1299381"/>
            <a:ext cx="2016224" cy="2241313"/>
          </a:xfrm>
          <a:prstGeom prst="rect">
            <a:avLst/>
          </a:prstGeom>
        </p:spPr>
      </p:pic>
    </p:spTree>
    <p:extLst>
      <p:ext uri="{BB962C8B-B14F-4D97-AF65-F5344CB8AC3E}">
        <p14:creationId xmlns:p14="http://schemas.microsoft.com/office/powerpoint/2010/main" val="838382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p:cNvPicPr>
            <a:picLocks noChangeAspect="1"/>
          </p:cNvPicPr>
          <p:nvPr/>
        </p:nvPicPr>
        <p:blipFill>
          <a:blip r:embed="rId3"/>
          <a:stretch>
            <a:fillRect/>
          </a:stretch>
        </p:blipFill>
        <p:spPr>
          <a:xfrm>
            <a:off x="5220072" y="2139702"/>
            <a:ext cx="1440160" cy="1440160"/>
          </a:xfrm>
          <a:prstGeom prst="rect">
            <a:avLst/>
          </a:prstGeom>
        </p:spPr>
      </p:pic>
      <p:pic>
        <p:nvPicPr>
          <p:cNvPr id="25" name="Imagen 24"/>
          <p:cNvPicPr>
            <a:picLocks noChangeAspect="1"/>
          </p:cNvPicPr>
          <p:nvPr/>
        </p:nvPicPr>
        <p:blipFill>
          <a:blip r:embed="rId3"/>
          <a:stretch>
            <a:fillRect/>
          </a:stretch>
        </p:blipFill>
        <p:spPr>
          <a:xfrm>
            <a:off x="2491630" y="2139702"/>
            <a:ext cx="1440160" cy="1440160"/>
          </a:xfrm>
          <a:prstGeom prst="rect">
            <a:avLst/>
          </a:prstGeom>
        </p:spPr>
      </p:pic>
      <p:sp>
        <p:nvSpPr>
          <p:cNvPr id="26" name="TextBox 7"/>
          <p:cNvSpPr txBox="1"/>
          <p:nvPr/>
        </p:nvSpPr>
        <p:spPr>
          <a:xfrm>
            <a:off x="4712085" y="3726789"/>
            <a:ext cx="2456134" cy="574944"/>
          </a:xfrm>
          <a:prstGeom prst="rect">
            <a:avLst/>
          </a:prstGeom>
        </p:spPr>
        <p:txBody>
          <a:bodyPr wrap="square" lIns="0" tIns="0" rIns="0" bIns="0" rtlCol="0" anchor="t">
            <a:spAutoFit/>
          </a:bodyPr>
          <a:lstStyle/>
          <a:p>
            <a:pPr algn="ctr">
              <a:lnSpc>
                <a:spcPts val="2260"/>
              </a:lnSpc>
            </a:pPr>
            <a:r>
              <a:rPr lang="ca-ES" sz="1700" spc="15" dirty="0">
                <a:solidFill>
                  <a:srgbClr val="595959"/>
                </a:solidFill>
                <a:latin typeface="Poppins"/>
                <a:cs typeface="Poppins"/>
              </a:rPr>
              <a:t>Taxa anual</a:t>
            </a:r>
          </a:p>
          <a:p>
            <a:pPr algn="ctr">
              <a:lnSpc>
                <a:spcPts val="2260"/>
              </a:lnSpc>
            </a:pPr>
            <a:r>
              <a:rPr lang="ca-ES" sz="1700" spc="15" dirty="0">
                <a:solidFill>
                  <a:srgbClr val="595959"/>
                </a:solidFill>
                <a:latin typeface="Poppins"/>
                <a:cs typeface="Poppins"/>
              </a:rPr>
              <a:t>equivalent</a:t>
            </a:r>
          </a:p>
        </p:txBody>
      </p:sp>
      <p:sp>
        <p:nvSpPr>
          <p:cNvPr id="27" name="TextBox 13"/>
          <p:cNvSpPr txBox="1"/>
          <p:nvPr/>
        </p:nvSpPr>
        <p:spPr>
          <a:xfrm>
            <a:off x="5219968" y="2728977"/>
            <a:ext cx="1440369" cy="261610"/>
          </a:xfrm>
          <a:prstGeom prst="rect">
            <a:avLst/>
          </a:prstGeom>
        </p:spPr>
        <p:txBody>
          <a:bodyPr wrap="square" lIns="0" tIns="0" rIns="0" bIns="0" rtlCol="0" anchor="t">
            <a:spAutoFit/>
          </a:bodyPr>
          <a:lstStyle/>
          <a:p>
            <a:pPr algn="ctr"/>
            <a:r>
              <a:rPr lang="ca-ES" sz="1700" spc="15" dirty="0">
                <a:solidFill>
                  <a:srgbClr val="595959"/>
                </a:solidFill>
                <a:latin typeface="Poppins"/>
                <a:cs typeface="Poppins"/>
              </a:rPr>
              <a:t>TAE</a:t>
            </a:r>
          </a:p>
        </p:txBody>
      </p:sp>
      <p:sp>
        <p:nvSpPr>
          <p:cNvPr id="29" name="TextBox 13"/>
          <p:cNvSpPr txBox="1"/>
          <p:nvPr/>
        </p:nvSpPr>
        <p:spPr>
          <a:xfrm>
            <a:off x="2483768" y="2715766"/>
            <a:ext cx="1440369" cy="261610"/>
          </a:xfrm>
          <a:prstGeom prst="rect">
            <a:avLst/>
          </a:prstGeom>
        </p:spPr>
        <p:txBody>
          <a:bodyPr wrap="square" lIns="0" tIns="0" rIns="0" bIns="0" rtlCol="0" anchor="t">
            <a:spAutoFit/>
          </a:bodyPr>
          <a:lstStyle/>
          <a:p>
            <a:pPr algn="ctr"/>
            <a:r>
              <a:rPr lang="ca-ES" sz="1700" spc="15" dirty="0">
                <a:solidFill>
                  <a:srgbClr val="595959"/>
                </a:solidFill>
                <a:latin typeface="Poppins"/>
                <a:cs typeface="Poppins"/>
              </a:rPr>
              <a:t>TIN</a:t>
            </a:r>
          </a:p>
        </p:txBody>
      </p:sp>
      <p:sp>
        <p:nvSpPr>
          <p:cNvPr id="30" name="TextBox 7"/>
          <p:cNvSpPr txBox="1"/>
          <p:nvPr/>
        </p:nvSpPr>
        <p:spPr>
          <a:xfrm>
            <a:off x="1983643" y="3726789"/>
            <a:ext cx="2456134" cy="574944"/>
          </a:xfrm>
          <a:prstGeom prst="rect">
            <a:avLst/>
          </a:prstGeom>
        </p:spPr>
        <p:txBody>
          <a:bodyPr wrap="square" lIns="0" tIns="0" rIns="0" bIns="0" rtlCol="0" anchor="t">
            <a:spAutoFit/>
          </a:bodyPr>
          <a:lstStyle/>
          <a:p>
            <a:pPr algn="ctr">
              <a:lnSpc>
                <a:spcPts val="2260"/>
              </a:lnSpc>
            </a:pPr>
            <a:r>
              <a:rPr lang="ca-ES" sz="1700" spc="15" dirty="0">
                <a:solidFill>
                  <a:srgbClr val="595959"/>
                </a:solidFill>
                <a:latin typeface="Poppins"/>
                <a:cs typeface="Poppins"/>
              </a:rPr>
              <a:t>Tipus d’interès</a:t>
            </a:r>
          </a:p>
          <a:p>
            <a:pPr algn="ctr">
              <a:lnSpc>
                <a:spcPts val="2260"/>
              </a:lnSpc>
            </a:pPr>
            <a:r>
              <a:rPr lang="ca-ES" sz="1700" spc="15" dirty="0">
                <a:solidFill>
                  <a:srgbClr val="595959"/>
                </a:solidFill>
                <a:latin typeface="Poppins"/>
                <a:cs typeface="Poppins"/>
              </a:rPr>
              <a:t>nominal</a:t>
            </a:r>
          </a:p>
        </p:txBody>
      </p:sp>
      <p:sp>
        <p:nvSpPr>
          <p:cNvPr id="21" name="TextBox 2"/>
          <p:cNvSpPr txBox="1"/>
          <p:nvPr/>
        </p:nvSpPr>
        <p:spPr>
          <a:xfrm>
            <a:off x="1140094" y="1203598"/>
            <a:ext cx="7005879" cy="580501"/>
          </a:xfrm>
          <a:prstGeom prst="rect">
            <a:avLst/>
          </a:prstGeom>
        </p:spPr>
        <p:txBody>
          <a:bodyPr lIns="0" tIns="0" rIns="0" bIns="0" rtlCol="0" anchor="t">
            <a:spAutoFit/>
          </a:bodyPr>
          <a:lstStyle/>
          <a:p>
            <a:pPr algn="ctr">
              <a:lnSpc>
                <a:spcPts val="4520"/>
              </a:lnSpc>
            </a:pPr>
            <a:r>
              <a:rPr lang="ca-ES" sz="3800" b="1" spc="113" dirty="0">
                <a:solidFill>
                  <a:srgbClr val="595959"/>
                </a:solidFill>
                <a:latin typeface="Poppins"/>
                <a:cs typeface="Poppins"/>
              </a:rPr>
              <a:t>El tipus d’interès:</a:t>
            </a:r>
          </a:p>
        </p:txBody>
      </p:sp>
      <p:sp>
        <p:nvSpPr>
          <p:cNvPr id="22" name="TextBox 6"/>
          <p:cNvSpPr txBox="1">
            <a:spLocks noChangeAspect="1"/>
          </p:cNvSpPr>
          <p:nvPr/>
        </p:nvSpPr>
        <p:spPr>
          <a:xfrm>
            <a:off x="2286000" y="322512"/>
            <a:ext cx="4572000" cy="369332"/>
          </a:xfrm>
          <a:prstGeom prst="rect">
            <a:avLst/>
          </a:prstGeom>
        </p:spPr>
        <p:txBody>
          <a:bodyPr wrap="square" lIns="0" tIns="0" rIns="0" bIns="0" rtlCol="0" anchor="t">
            <a:spAutoFit/>
          </a:bodyPr>
          <a:lstStyle/>
          <a:p>
            <a:pPr algn="ctr"/>
            <a:r>
              <a:rPr lang="es-ES" sz="2400" b="1" dirty="0" err="1">
                <a:solidFill>
                  <a:srgbClr val="019EE2"/>
                </a:solidFill>
                <a:latin typeface="Poppins"/>
                <a:cs typeface="Poppins"/>
              </a:rPr>
              <a:t>Endeutament</a:t>
            </a:r>
            <a:endParaRPr lang="es-ES" sz="2400" b="1" dirty="0">
              <a:solidFill>
                <a:srgbClr val="019EE2"/>
              </a:solidFill>
              <a:latin typeface="Poppins"/>
              <a:cs typeface="Poppins"/>
            </a:endParaRPr>
          </a:p>
        </p:txBody>
      </p:sp>
      <p:cxnSp>
        <p:nvCxnSpPr>
          <p:cNvPr id="23" name="Conector recto 22"/>
          <p:cNvCxnSpPr/>
          <p:nvPr/>
        </p:nvCxnSpPr>
        <p:spPr>
          <a:xfrm>
            <a:off x="3203848" y="915566"/>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5887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edomestica.tif"/>
          <p:cNvPicPr>
            <a:picLocks noChangeAspect="1"/>
          </p:cNvPicPr>
          <p:nvPr/>
        </p:nvPicPr>
        <p:blipFill rotWithShape="1">
          <a:blip r:embed="rId3" cstate="print">
            <a:extLst>
              <a:ext uri="{28A0092B-C50C-407E-A947-70E740481C1C}">
                <a14:useLocalDpi xmlns:a14="http://schemas.microsoft.com/office/drawing/2010/main" val="0"/>
              </a:ext>
            </a:extLst>
          </a:blip>
          <a:srcRect t="35630" b="40088"/>
          <a:stretch/>
        </p:blipFill>
        <p:spPr>
          <a:xfrm>
            <a:off x="0" y="-1"/>
            <a:ext cx="9182838" cy="1486219"/>
          </a:xfrm>
          <a:prstGeom prst="rect">
            <a:avLst/>
          </a:prstGeom>
        </p:spPr>
      </p:pic>
      <p:sp>
        <p:nvSpPr>
          <p:cNvPr id="9" name="TextBox 6"/>
          <p:cNvSpPr txBox="1">
            <a:spLocks noChangeAspect="1"/>
          </p:cNvSpPr>
          <p:nvPr/>
        </p:nvSpPr>
        <p:spPr>
          <a:xfrm>
            <a:off x="1646802" y="843558"/>
            <a:ext cx="5850396" cy="369332"/>
          </a:xfrm>
          <a:prstGeom prst="rect">
            <a:avLst/>
          </a:prstGeom>
        </p:spPr>
        <p:txBody>
          <a:bodyPr wrap="square" lIns="0" tIns="0" rIns="0" bIns="0" rtlCol="0" anchor="t">
            <a:spAutoFit/>
          </a:bodyPr>
          <a:lstStyle/>
          <a:p>
            <a:pPr algn="ctr"/>
            <a:r>
              <a:rPr lang="es-ES" sz="2400" b="1" dirty="0" err="1">
                <a:solidFill>
                  <a:schemeClr val="bg1"/>
                </a:solidFill>
                <a:latin typeface="Poppins"/>
                <a:cs typeface="Poppins"/>
              </a:rPr>
              <a:t>Uns</a:t>
            </a:r>
            <a:r>
              <a:rPr lang="es-ES" sz="2400" b="1" dirty="0">
                <a:solidFill>
                  <a:schemeClr val="bg1"/>
                </a:solidFill>
                <a:latin typeface="Poppins"/>
                <a:cs typeface="Poppins"/>
              </a:rPr>
              <a:t> </a:t>
            </a:r>
            <a:r>
              <a:rPr lang="es-ES" sz="2400" b="1" dirty="0" err="1">
                <a:solidFill>
                  <a:schemeClr val="bg1"/>
                </a:solidFill>
                <a:latin typeface="Poppins"/>
                <a:cs typeface="Poppins"/>
              </a:rPr>
              <a:t>exemples</a:t>
            </a:r>
            <a:r>
              <a:rPr lang="es-ES" sz="2400" b="1" dirty="0">
                <a:solidFill>
                  <a:schemeClr val="bg1"/>
                </a:solidFill>
                <a:latin typeface="Poppins"/>
                <a:cs typeface="Poppins"/>
              </a:rPr>
              <a:t> per comparar</a:t>
            </a:r>
          </a:p>
        </p:txBody>
      </p:sp>
      <p:sp>
        <p:nvSpPr>
          <p:cNvPr id="3" name="TextBox 3"/>
          <p:cNvSpPr txBox="1"/>
          <p:nvPr/>
        </p:nvSpPr>
        <p:spPr>
          <a:xfrm>
            <a:off x="1331640" y="1563638"/>
            <a:ext cx="7600268" cy="539464"/>
          </a:xfrm>
          <a:prstGeom prst="rect">
            <a:avLst/>
          </a:prstGeom>
        </p:spPr>
        <p:txBody>
          <a:bodyPr lIns="0" tIns="0" rIns="0" bIns="0" rtlCol="0" anchor="t">
            <a:spAutoFit/>
          </a:bodyPr>
          <a:lstStyle/>
          <a:p>
            <a:pPr>
              <a:lnSpc>
                <a:spcPts val="4352"/>
              </a:lnSpc>
            </a:pPr>
            <a:endParaRPr lang="ca-ES" sz="2900" spc="87" dirty="0">
              <a:solidFill>
                <a:srgbClr val="F7F9F8"/>
              </a:solidFill>
              <a:latin typeface="Poppins Medium"/>
            </a:endParaRPr>
          </a:p>
        </p:txBody>
      </p:sp>
      <p:sp>
        <p:nvSpPr>
          <p:cNvPr id="6" name="TextBox 6"/>
          <p:cNvSpPr txBox="1"/>
          <p:nvPr/>
        </p:nvSpPr>
        <p:spPr>
          <a:xfrm>
            <a:off x="1035844" y="1613537"/>
            <a:ext cx="7072313" cy="309166"/>
          </a:xfrm>
          <a:prstGeom prst="rect">
            <a:avLst/>
          </a:prstGeom>
        </p:spPr>
        <p:txBody>
          <a:bodyPr wrap="square" lIns="0" tIns="0" rIns="0" bIns="0" rtlCol="0" anchor="t">
            <a:spAutoFit/>
          </a:bodyPr>
          <a:lstStyle/>
          <a:p>
            <a:pPr algn="ctr">
              <a:lnSpc>
                <a:spcPts val="2461"/>
              </a:lnSpc>
            </a:pPr>
            <a:r>
              <a:rPr lang="ca-ES" sz="1800" dirty="0">
                <a:solidFill>
                  <a:srgbClr val="595959"/>
                </a:solidFill>
                <a:latin typeface="Poppins"/>
                <a:cs typeface="Poppins"/>
              </a:rPr>
              <a:t>Demanem un crèdit a diferents entitats</a:t>
            </a:r>
          </a:p>
        </p:txBody>
      </p:sp>
      <p:graphicFrame>
        <p:nvGraphicFramePr>
          <p:cNvPr id="5" name="Tabla 4"/>
          <p:cNvGraphicFramePr>
            <a:graphicFrameLocks noGrp="1"/>
          </p:cNvGraphicFramePr>
          <p:nvPr>
            <p:extLst>
              <p:ext uri="{D42A27DB-BD31-4B8C-83A1-F6EECF244321}">
                <p14:modId xmlns:p14="http://schemas.microsoft.com/office/powerpoint/2010/main" val="3266246069"/>
              </p:ext>
            </p:extLst>
          </p:nvPr>
        </p:nvGraphicFramePr>
        <p:xfrm>
          <a:off x="1524000" y="2061901"/>
          <a:ext cx="6096000" cy="2668192"/>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805463405"/>
                    </a:ext>
                  </a:extLst>
                </a:gridCol>
                <a:gridCol w="1524000">
                  <a:extLst>
                    <a:ext uri="{9D8B030D-6E8A-4147-A177-3AD203B41FA5}">
                      <a16:colId xmlns:a16="http://schemas.microsoft.com/office/drawing/2014/main" val="1403237555"/>
                    </a:ext>
                  </a:extLst>
                </a:gridCol>
                <a:gridCol w="1524000">
                  <a:extLst>
                    <a:ext uri="{9D8B030D-6E8A-4147-A177-3AD203B41FA5}">
                      <a16:colId xmlns:a16="http://schemas.microsoft.com/office/drawing/2014/main" val="1936555670"/>
                    </a:ext>
                  </a:extLst>
                </a:gridCol>
                <a:gridCol w="1524000">
                  <a:extLst>
                    <a:ext uri="{9D8B030D-6E8A-4147-A177-3AD203B41FA5}">
                      <a16:colId xmlns:a16="http://schemas.microsoft.com/office/drawing/2014/main" val="2267821939"/>
                    </a:ext>
                  </a:extLst>
                </a:gridCol>
              </a:tblGrid>
              <a:tr h="260747">
                <a:tc>
                  <a:txBody>
                    <a:bodyPr/>
                    <a:lstStyle/>
                    <a:p>
                      <a:pPr marL="0" algn="ctr" defTabSz="914400" rtl="0" eaLnBrk="1" latinLnBrk="0" hangingPunct="1"/>
                      <a:r>
                        <a:rPr lang="ca-ES" sz="800" b="0" i="0" kern="1200" noProof="0" dirty="0">
                          <a:solidFill>
                            <a:schemeClr val="bg1"/>
                          </a:solidFill>
                          <a:latin typeface="Poppins" panose="00000500000000000000" pitchFamily="50" charset="0"/>
                          <a:ea typeface="+mn-ea"/>
                          <a:cs typeface="Poppins" panose="00000500000000000000" pitchFamily="50" charset="0"/>
                        </a:rPr>
                        <a:t>Característiques</a:t>
                      </a:r>
                    </a:p>
                  </a:txBody>
                  <a:tcPr marL="85725" marR="85725" marT="32147" marB="32147" anchor="ctr">
                    <a:solidFill>
                      <a:srgbClr val="93CDDD"/>
                    </a:solidFill>
                  </a:tcPr>
                </a:tc>
                <a:tc>
                  <a:txBody>
                    <a:bodyPr/>
                    <a:lstStyle/>
                    <a:p>
                      <a:pPr marL="0" algn="ctr" defTabSz="914400" rtl="0" eaLnBrk="1" latinLnBrk="0" hangingPunct="1"/>
                      <a:r>
                        <a:rPr lang="ca-ES" sz="800" b="0" i="0" kern="1200" noProof="0" dirty="0">
                          <a:solidFill>
                            <a:schemeClr val="bg1"/>
                          </a:solidFill>
                          <a:latin typeface="Poppins" panose="00000500000000000000" pitchFamily="50" charset="0"/>
                          <a:ea typeface="+mn-ea"/>
                          <a:cs typeface="Poppins" panose="00000500000000000000" pitchFamily="50" charset="0"/>
                        </a:rPr>
                        <a:t>Banc 1</a:t>
                      </a:r>
                    </a:p>
                  </a:txBody>
                  <a:tcPr marL="85725" marR="85725" marT="32147" marB="32147" anchor="ctr">
                    <a:solidFill>
                      <a:srgbClr val="93CDDD"/>
                    </a:solidFill>
                  </a:tcPr>
                </a:tc>
                <a:tc>
                  <a:txBody>
                    <a:bodyPr/>
                    <a:lstStyle/>
                    <a:p>
                      <a:pPr marL="0" algn="ctr" defTabSz="914400" rtl="0" eaLnBrk="1" latinLnBrk="0" hangingPunct="1"/>
                      <a:r>
                        <a:rPr lang="ca-ES" sz="800" b="0" i="0" kern="1200" noProof="0" dirty="0">
                          <a:solidFill>
                            <a:schemeClr val="bg1"/>
                          </a:solidFill>
                          <a:latin typeface="Poppins" panose="00000500000000000000" pitchFamily="50" charset="0"/>
                          <a:ea typeface="+mn-ea"/>
                          <a:cs typeface="Poppins" panose="00000500000000000000" pitchFamily="50" charset="0"/>
                        </a:rPr>
                        <a:t>Banc</a:t>
                      </a:r>
                      <a:r>
                        <a:rPr lang="ca-ES" sz="800" b="0" i="0" kern="1200" baseline="0" noProof="0" dirty="0">
                          <a:solidFill>
                            <a:schemeClr val="bg1"/>
                          </a:solidFill>
                          <a:latin typeface="Poppins" panose="00000500000000000000" pitchFamily="50" charset="0"/>
                          <a:ea typeface="+mn-ea"/>
                          <a:cs typeface="Poppins" panose="00000500000000000000" pitchFamily="50" charset="0"/>
                        </a:rPr>
                        <a:t> 2</a:t>
                      </a:r>
                      <a:endParaRPr lang="ca-ES" sz="800" b="0" i="0" kern="1200" noProof="0" dirty="0">
                        <a:solidFill>
                          <a:schemeClr val="bg1"/>
                        </a:solidFill>
                        <a:latin typeface="Poppins" panose="00000500000000000000" pitchFamily="50" charset="0"/>
                        <a:ea typeface="+mn-ea"/>
                        <a:cs typeface="Poppins" panose="00000500000000000000" pitchFamily="50" charset="0"/>
                      </a:endParaRPr>
                    </a:p>
                  </a:txBody>
                  <a:tcPr marL="85725" marR="85725" marT="32147" marB="32147" anchor="ctr">
                    <a:solidFill>
                      <a:srgbClr val="93CDDD"/>
                    </a:solidFill>
                  </a:tcPr>
                </a:tc>
                <a:tc>
                  <a:txBody>
                    <a:bodyPr/>
                    <a:lstStyle/>
                    <a:p>
                      <a:pPr marL="0" algn="ctr" defTabSz="914400" rtl="0" eaLnBrk="1" latinLnBrk="0" hangingPunct="1"/>
                      <a:r>
                        <a:rPr lang="ca-ES" sz="800" b="0" i="0" kern="1200" noProof="0" dirty="0">
                          <a:solidFill>
                            <a:schemeClr val="bg1"/>
                          </a:solidFill>
                          <a:latin typeface="Poppins" panose="00000500000000000000" pitchFamily="50" charset="0"/>
                          <a:ea typeface="+mn-ea"/>
                          <a:cs typeface="Poppins" panose="00000500000000000000" pitchFamily="50" charset="0"/>
                        </a:rPr>
                        <a:t>Financera</a:t>
                      </a:r>
                    </a:p>
                  </a:txBody>
                  <a:tcPr marL="85725" marR="85725" marT="32147" marB="32147" anchor="ctr">
                    <a:solidFill>
                      <a:srgbClr val="93CDDD"/>
                    </a:solidFill>
                  </a:tcPr>
                </a:tc>
                <a:extLst>
                  <a:ext uri="{0D108BD9-81ED-4DB2-BD59-A6C34878D82A}">
                    <a16:rowId xmlns:a16="http://schemas.microsoft.com/office/drawing/2014/main" val="3079702550"/>
                  </a:ext>
                </a:extLst>
              </a:tr>
              <a:tr h="260747">
                <a:tc>
                  <a:txBody>
                    <a:bodyPr/>
                    <a:lstStyle/>
                    <a:p>
                      <a:pPr marL="0" algn="ctr" defTabSz="914400" rtl="0" eaLnBrk="1" latinLnBrk="0" hangingPunct="1"/>
                      <a:r>
                        <a:rPr lang="ca-ES" sz="800" b="0" i="0" kern="1200" noProof="0" dirty="0">
                          <a:solidFill>
                            <a:schemeClr val="dk1"/>
                          </a:solidFill>
                          <a:latin typeface="Poppins" panose="00000500000000000000" pitchFamily="50" charset="0"/>
                          <a:ea typeface="+mn-ea"/>
                          <a:cs typeface="Poppins" panose="00000500000000000000" pitchFamily="50" charset="0"/>
                        </a:rPr>
                        <a:t>Import</a:t>
                      </a:r>
                    </a:p>
                  </a:txBody>
                  <a:tcPr marL="85725" marR="85725" marT="32147" marB="32147" anchor="ctr"/>
                </a:tc>
                <a:tc>
                  <a:txBody>
                    <a:bodyPr/>
                    <a:lstStyle/>
                    <a:p>
                      <a:pPr marL="0" algn="ctr" defTabSz="914400" rtl="0" eaLnBrk="1" latinLnBrk="0" hangingPunct="1"/>
                      <a:r>
                        <a:rPr lang="ca-ES" sz="800" b="0" i="0" kern="1200" noProof="0" dirty="0">
                          <a:solidFill>
                            <a:schemeClr val="dk1"/>
                          </a:solidFill>
                          <a:latin typeface="Poppins" panose="00000500000000000000" pitchFamily="50" charset="0"/>
                          <a:ea typeface="+mn-ea"/>
                          <a:cs typeface="Poppins" panose="00000500000000000000" pitchFamily="50" charset="0"/>
                        </a:rPr>
                        <a:t>400 €</a:t>
                      </a:r>
                    </a:p>
                  </a:txBody>
                  <a:tcPr marL="85725" marR="85725" marT="32147" marB="32147" anchor="ctr"/>
                </a:tc>
                <a:tc>
                  <a:txBody>
                    <a:bodyPr/>
                    <a:lstStyle/>
                    <a:p>
                      <a:pPr marL="0" algn="ctr" defTabSz="914400" rtl="0" eaLnBrk="1" latinLnBrk="0" hangingPunct="1"/>
                      <a:r>
                        <a:rPr lang="ca-ES" sz="800" b="0" i="0" kern="1200" noProof="0" dirty="0">
                          <a:solidFill>
                            <a:schemeClr val="dk1"/>
                          </a:solidFill>
                          <a:latin typeface="Poppins" panose="00000500000000000000" pitchFamily="50" charset="0"/>
                          <a:ea typeface="+mn-ea"/>
                          <a:cs typeface="Poppins" panose="00000500000000000000" pitchFamily="50" charset="0"/>
                        </a:rPr>
                        <a:t>400 €</a:t>
                      </a:r>
                    </a:p>
                  </a:txBody>
                  <a:tcPr marL="85725" marR="85725" marT="32147" marB="32147" anchor="ctr"/>
                </a:tc>
                <a:tc>
                  <a:txBody>
                    <a:bodyPr/>
                    <a:lstStyle/>
                    <a:p>
                      <a:pPr marL="0" algn="ctr" defTabSz="914400" rtl="0" eaLnBrk="1" latinLnBrk="0" hangingPunct="1"/>
                      <a:r>
                        <a:rPr lang="ca-ES" sz="800" b="0" i="0" kern="1200" noProof="0" dirty="0">
                          <a:solidFill>
                            <a:schemeClr val="dk1"/>
                          </a:solidFill>
                          <a:latin typeface="Poppins" panose="00000500000000000000" pitchFamily="50" charset="0"/>
                          <a:ea typeface="+mn-ea"/>
                          <a:cs typeface="Poppins" panose="00000500000000000000" pitchFamily="50" charset="0"/>
                        </a:rPr>
                        <a:t>400 €</a:t>
                      </a:r>
                    </a:p>
                  </a:txBody>
                  <a:tcPr marL="85725" marR="85725" marT="32147" marB="32147" anchor="ctr"/>
                </a:tc>
                <a:extLst>
                  <a:ext uri="{0D108BD9-81ED-4DB2-BD59-A6C34878D82A}">
                    <a16:rowId xmlns:a16="http://schemas.microsoft.com/office/drawing/2014/main" val="1153186665"/>
                  </a:ext>
                </a:extLst>
              </a:tr>
              <a:tr h="260747">
                <a:tc>
                  <a:txBody>
                    <a:bodyPr/>
                    <a:lstStyle/>
                    <a:p>
                      <a:pPr marL="0" algn="ctr" defTabSz="914400" rtl="0" eaLnBrk="1" latinLnBrk="0" hangingPunct="1"/>
                      <a:r>
                        <a:rPr lang="ca-ES" sz="800" b="1" i="0" kern="1200" noProof="0" dirty="0">
                          <a:solidFill>
                            <a:schemeClr val="dk1"/>
                          </a:solidFill>
                          <a:latin typeface="Poppins" panose="00000500000000000000" pitchFamily="50" charset="0"/>
                          <a:ea typeface="+mn-ea"/>
                          <a:cs typeface="Poppins" panose="00000500000000000000" pitchFamily="50" charset="0"/>
                        </a:rPr>
                        <a:t>TIN</a:t>
                      </a:r>
                    </a:p>
                  </a:txBody>
                  <a:tcPr marL="85725" marR="85725" marT="32147" marB="32147" anchor="ctr"/>
                </a:tc>
                <a:tc>
                  <a:txBody>
                    <a:bodyPr/>
                    <a:lstStyle/>
                    <a:p>
                      <a:pPr marL="0" algn="ctr" defTabSz="914400" rtl="0" eaLnBrk="1" latinLnBrk="0" hangingPunct="1"/>
                      <a:r>
                        <a:rPr lang="ca-ES" sz="800" b="1" i="0" kern="1200" noProof="0" dirty="0">
                          <a:solidFill>
                            <a:schemeClr val="dk1"/>
                          </a:solidFill>
                          <a:latin typeface="Poppins" panose="00000500000000000000" pitchFamily="50" charset="0"/>
                          <a:ea typeface="+mn-ea"/>
                          <a:cs typeface="Poppins" panose="00000500000000000000" pitchFamily="50" charset="0"/>
                        </a:rPr>
                        <a:t>7 %</a:t>
                      </a:r>
                    </a:p>
                  </a:txBody>
                  <a:tcPr marL="85725" marR="85725" marT="32147" marB="32147" anchor="ctr"/>
                </a:tc>
                <a:tc>
                  <a:txBody>
                    <a:bodyPr/>
                    <a:lstStyle/>
                    <a:p>
                      <a:pPr marL="0" algn="ctr" defTabSz="914400" rtl="0" eaLnBrk="1" latinLnBrk="0" hangingPunct="1"/>
                      <a:r>
                        <a:rPr lang="ca-ES" sz="800" b="1" i="0" kern="1200" noProof="0" dirty="0">
                          <a:solidFill>
                            <a:schemeClr val="dk1"/>
                          </a:solidFill>
                          <a:latin typeface="Poppins" panose="00000500000000000000" pitchFamily="50" charset="0"/>
                          <a:ea typeface="+mn-ea"/>
                          <a:cs typeface="Poppins" panose="00000500000000000000" pitchFamily="50" charset="0"/>
                        </a:rPr>
                        <a:t>9 %</a:t>
                      </a:r>
                    </a:p>
                  </a:txBody>
                  <a:tcPr marL="85725" marR="85725" marT="32147" marB="32147" anchor="ctr"/>
                </a:tc>
                <a:tc>
                  <a:txBody>
                    <a:bodyPr/>
                    <a:lstStyle/>
                    <a:p>
                      <a:pPr marL="0" algn="ctr" defTabSz="914400" rtl="0" eaLnBrk="1" latinLnBrk="0" hangingPunct="1"/>
                      <a:r>
                        <a:rPr lang="ca-ES" sz="800" b="1" i="0" kern="1200" noProof="0" dirty="0">
                          <a:solidFill>
                            <a:schemeClr val="dk1"/>
                          </a:solidFill>
                          <a:latin typeface="Poppins" panose="00000500000000000000" pitchFamily="50" charset="0"/>
                          <a:ea typeface="+mn-ea"/>
                          <a:cs typeface="Poppins" panose="00000500000000000000" pitchFamily="50" charset="0"/>
                        </a:rPr>
                        <a:t>0 %</a:t>
                      </a:r>
                    </a:p>
                  </a:txBody>
                  <a:tcPr marL="85725" marR="85725" marT="32147" marB="32147" anchor="ctr"/>
                </a:tc>
                <a:extLst>
                  <a:ext uri="{0D108BD9-81ED-4DB2-BD59-A6C34878D82A}">
                    <a16:rowId xmlns:a16="http://schemas.microsoft.com/office/drawing/2014/main" val="1196791430"/>
                  </a:ext>
                </a:extLst>
              </a:tr>
              <a:tr h="260747">
                <a:tc>
                  <a:txBody>
                    <a:bodyPr/>
                    <a:lstStyle/>
                    <a:p>
                      <a:pPr marL="0" algn="ctr" defTabSz="914400" rtl="0" eaLnBrk="1" latinLnBrk="0" hangingPunct="1"/>
                      <a:r>
                        <a:rPr lang="ca-ES" sz="800" b="0" i="0" kern="1200" noProof="0" dirty="0">
                          <a:solidFill>
                            <a:schemeClr val="dk1"/>
                          </a:solidFill>
                          <a:latin typeface="Poppins" panose="00000500000000000000" pitchFamily="50" charset="0"/>
                          <a:ea typeface="+mn-ea"/>
                          <a:cs typeface="Poppins" panose="00000500000000000000" pitchFamily="50" charset="0"/>
                        </a:rPr>
                        <a:t>Comissió</a:t>
                      </a:r>
                    </a:p>
                  </a:txBody>
                  <a:tcPr marL="85725" marR="85725" marT="32147" marB="32147" anchor="ctr"/>
                </a:tc>
                <a:tc>
                  <a:txBody>
                    <a:bodyPr/>
                    <a:lstStyle/>
                    <a:p>
                      <a:pPr marL="0" algn="ctr" defTabSz="914400" rtl="0" eaLnBrk="1" latinLnBrk="0" hangingPunct="1"/>
                      <a:r>
                        <a:rPr lang="ca-ES" sz="800" b="0" i="0" kern="1200" noProof="0" dirty="0">
                          <a:solidFill>
                            <a:schemeClr val="dk1"/>
                          </a:solidFill>
                          <a:latin typeface="Poppins" panose="00000500000000000000" pitchFamily="50" charset="0"/>
                          <a:ea typeface="+mn-ea"/>
                          <a:cs typeface="Poppins" panose="00000500000000000000" pitchFamily="50" charset="0"/>
                        </a:rPr>
                        <a:t>15 €</a:t>
                      </a:r>
                    </a:p>
                  </a:txBody>
                  <a:tcPr marL="85725" marR="85725" marT="32147" marB="32147" anchor="ctr"/>
                </a:tc>
                <a:tc>
                  <a:txBody>
                    <a:bodyPr/>
                    <a:lstStyle/>
                    <a:p>
                      <a:pPr marL="0" algn="ctr" defTabSz="914400" rtl="0" eaLnBrk="1" latinLnBrk="0" hangingPunct="1"/>
                      <a:r>
                        <a:rPr lang="ca-ES" sz="800" b="0" i="0" kern="1200" noProof="0" dirty="0">
                          <a:solidFill>
                            <a:schemeClr val="dk1"/>
                          </a:solidFill>
                          <a:latin typeface="Poppins" panose="00000500000000000000" pitchFamily="50" charset="0"/>
                          <a:ea typeface="+mn-ea"/>
                          <a:cs typeface="Poppins" panose="00000500000000000000" pitchFamily="50" charset="0"/>
                        </a:rPr>
                        <a:t>0</a:t>
                      </a:r>
                      <a:r>
                        <a:rPr lang="ca-ES" sz="800" b="0" i="0" kern="1200" baseline="0" noProof="0" dirty="0">
                          <a:solidFill>
                            <a:schemeClr val="dk1"/>
                          </a:solidFill>
                          <a:latin typeface="Poppins" panose="00000500000000000000" pitchFamily="50" charset="0"/>
                          <a:ea typeface="+mn-ea"/>
                          <a:cs typeface="Poppins" panose="00000500000000000000" pitchFamily="50" charset="0"/>
                        </a:rPr>
                        <a:t> €</a:t>
                      </a:r>
                      <a:endParaRPr lang="ca-ES" sz="800" b="0" i="0" kern="1200" noProof="0" dirty="0">
                        <a:solidFill>
                          <a:schemeClr val="dk1"/>
                        </a:solidFill>
                        <a:latin typeface="Poppins" panose="00000500000000000000" pitchFamily="50" charset="0"/>
                        <a:ea typeface="+mn-ea"/>
                        <a:cs typeface="Poppins" panose="00000500000000000000" pitchFamily="50" charset="0"/>
                      </a:endParaRPr>
                    </a:p>
                  </a:txBody>
                  <a:tcPr marL="85725" marR="85725" marT="32147" marB="32147" anchor="ctr"/>
                </a:tc>
                <a:tc>
                  <a:txBody>
                    <a:bodyPr/>
                    <a:lstStyle/>
                    <a:p>
                      <a:pPr marL="0" algn="ctr" defTabSz="914400" rtl="0" eaLnBrk="1" latinLnBrk="0" hangingPunct="1"/>
                      <a:r>
                        <a:rPr lang="ca-ES" sz="800" b="0" i="0" kern="1200" noProof="0" dirty="0">
                          <a:solidFill>
                            <a:schemeClr val="dk1"/>
                          </a:solidFill>
                          <a:latin typeface="Poppins" panose="00000500000000000000" pitchFamily="50" charset="0"/>
                          <a:ea typeface="+mn-ea"/>
                          <a:cs typeface="Poppins" panose="00000500000000000000" pitchFamily="50" charset="0"/>
                        </a:rPr>
                        <a:t>50 €</a:t>
                      </a:r>
                    </a:p>
                  </a:txBody>
                  <a:tcPr marL="85725" marR="85725" marT="32147" marB="32147" anchor="ctr"/>
                </a:tc>
                <a:extLst>
                  <a:ext uri="{0D108BD9-81ED-4DB2-BD59-A6C34878D82A}">
                    <a16:rowId xmlns:a16="http://schemas.microsoft.com/office/drawing/2014/main" val="3519342103"/>
                  </a:ext>
                </a:extLst>
              </a:tr>
              <a:tr h="260747">
                <a:tc>
                  <a:txBody>
                    <a:bodyPr/>
                    <a:lstStyle/>
                    <a:p>
                      <a:pPr marL="0" algn="ctr" defTabSz="914400" rtl="0" eaLnBrk="1" latinLnBrk="0" hangingPunct="1"/>
                      <a:r>
                        <a:rPr lang="ca-ES" sz="800" b="1" i="0" kern="1200" noProof="0" dirty="0">
                          <a:solidFill>
                            <a:schemeClr val="dk1"/>
                          </a:solidFill>
                          <a:latin typeface="Poppins" panose="00000500000000000000" pitchFamily="50" charset="0"/>
                          <a:ea typeface="+mn-ea"/>
                          <a:cs typeface="Poppins" panose="00000500000000000000" pitchFamily="50" charset="0"/>
                        </a:rPr>
                        <a:t>TAE</a:t>
                      </a:r>
                    </a:p>
                  </a:txBody>
                  <a:tcPr marL="85725" marR="85725" marT="32147" marB="32147" anchor="ctr"/>
                </a:tc>
                <a:tc>
                  <a:txBody>
                    <a:bodyPr/>
                    <a:lstStyle/>
                    <a:p>
                      <a:pPr marL="0" algn="ctr" defTabSz="914400" rtl="0" eaLnBrk="1" latinLnBrk="0" hangingPunct="1"/>
                      <a:r>
                        <a:rPr lang="ca-ES" sz="800" b="1" i="0" kern="1200" noProof="0" dirty="0">
                          <a:solidFill>
                            <a:schemeClr val="dk1"/>
                          </a:solidFill>
                          <a:latin typeface="Poppins" panose="00000500000000000000" pitchFamily="50" charset="0"/>
                          <a:ea typeface="+mn-ea"/>
                          <a:cs typeface="Poppins" panose="00000500000000000000" pitchFamily="50" charset="0"/>
                        </a:rPr>
                        <a:t>19,94 %</a:t>
                      </a:r>
                    </a:p>
                  </a:txBody>
                  <a:tcPr marL="85725" marR="85725" marT="32147" marB="32147" anchor="ctr"/>
                </a:tc>
                <a:tc>
                  <a:txBody>
                    <a:bodyPr/>
                    <a:lstStyle/>
                    <a:p>
                      <a:pPr marL="0" algn="ctr" defTabSz="914400" rtl="0" eaLnBrk="1" latinLnBrk="0" hangingPunct="1"/>
                      <a:r>
                        <a:rPr lang="ca-ES" sz="800" b="1" i="0" kern="1200" noProof="0" dirty="0">
                          <a:solidFill>
                            <a:schemeClr val="dk1"/>
                          </a:solidFill>
                          <a:latin typeface="Poppins" panose="00000500000000000000" pitchFamily="50" charset="0"/>
                          <a:ea typeface="+mn-ea"/>
                          <a:cs typeface="Poppins" panose="00000500000000000000" pitchFamily="50" charset="0"/>
                        </a:rPr>
                        <a:t>9,37 %</a:t>
                      </a:r>
                    </a:p>
                  </a:txBody>
                  <a:tcPr marL="85725" marR="85725" marT="32147" marB="32147" anchor="ctr"/>
                </a:tc>
                <a:tc>
                  <a:txBody>
                    <a:bodyPr/>
                    <a:lstStyle/>
                    <a:p>
                      <a:pPr marL="0" algn="ctr" defTabSz="914400" rtl="0" eaLnBrk="1" latinLnBrk="0" hangingPunct="1"/>
                      <a:r>
                        <a:rPr lang="ca-ES" sz="800" b="1" i="0" kern="1200" noProof="0" dirty="0">
                          <a:solidFill>
                            <a:schemeClr val="dk1"/>
                          </a:solidFill>
                          <a:latin typeface="Poppins" panose="00000500000000000000" pitchFamily="50" charset="0"/>
                          <a:ea typeface="+mn-ea"/>
                          <a:cs typeface="Poppins" panose="00000500000000000000" pitchFamily="50" charset="0"/>
                        </a:rPr>
                        <a:t>59,25 %</a:t>
                      </a:r>
                    </a:p>
                  </a:txBody>
                  <a:tcPr marL="85725" marR="85725" marT="32147" marB="32147" anchor="ctr"/>
                </a:tc>
                <a:extLst>
                  <a:ext uri="{0D108BD9-81ED-4DB2-BD59-A6C34878D82A}">
                    <a16:rowId xmlns:a16="http://schemas.microsoft.com/office/drawing/2014/main" val="1240174896"/>
                  </a:ext>
                </a:extLst>
              </a:tr>
              <a:tr h="260747">
                <a:tc>
                  <a:txBody>
                    <a:bodyPr/>
                    <a:lstStyle/>
                    <a:p>
                      <a:pPr marL="0" algn="ctr" defTabSz="914400" rtl="0" eaLnBrk="1" latinLnBrk="0" hangingPunct="1"/>
                      <a:r>
                        <a:rPr lang="ca-ES" sz="800" b="0" i="0" kern="1200" noProof="0" dirty="0">
                          <a:solidFill>
                            <a:schemeClr val="dk1"/>
                          </a:solidFill>
                          <a:latin typeface="Poppins" panose="00000500000000000000" pitchFamily="50" charset="0"/>
                          <a:ea typeface="+mn-ea"/>
                          <a:cs typeface="Poppins" panose="00000500000000000000" pitchFamily="50" charset="0"/>
                        </a:rPr>
                        <a:t>Termini</a:t>
                      </a:r>
                    </a:p>
                  </a:txBody>
                  <a:tcPr marL="85725" marR="85725" marT="32147" marB="32147" anchor="ctr"/>
                </a:tc>
                <a:tc>
                  <a:txBody>
                    <a:bodyPr/>
                    <a:lstStyle/>
                    <a:p>
                      <a:pPr marL="0" algn="ctr" defTabSz="914400" rtl="0" eaLnBrk="1" latinLnBrk="0" hangingPunct="1"/>
                      <a:r>
                        <a:rPr lang="ca-ES" sz="800" b="0" i="0" kern="1200" noProof="0" dirty="0">
                          <a:solidFill>
                            <a:schemeClr val="dk1"/>
                          </a:solidFill>
                          <a:latin typeface="Poppins" panose="00000500000000000000" pitchFamily="50" charset="0"/>
                          <a:ea typeface="+mn-ea"/>
                          <a:cs typeface="Poppins" panose="00000500000000000000" pitchFamily="50" charset="0"/>
                        </a:rPr>
                        <a:t>6 mesos</a:t>
                      </a:r>
                    </a:p>
                  </a:txBody>
                  <a:tcPr marL="85725" marR="85725" marT="32147" marB="32147" anchor="ctr"/>
                </a:tc>
                <a:tc>
                  <a:txBody>
                    <a:bodyPr/>
                    <a:lstStyle/>
                    <a:p>
                      <a:pPr marL="0" algn="ctr" defTabSz="914400" rtl="0" eaLnBrk="1" latinLnBrk="0" hangingPunct="1"/>
                      <a:r>
                        <a:rPr lang="ca-ES" sz="800" b="0" i="0" kern="1200" noProof="0" dirty="0">
                          <a:solidFill>
                            <a:schemeClr val="dk1"/>
                          </a:solidFill>
                          <a:latin typeface="Poppins" panose="00000500000000000000" pitchFamily="50" charset="0"/>
                          <a:ea typeface="+mn-ea"/>
                          <a:cs typeface="Poppins" panose="00000500000000000000" pitchFamily="50" charset="0"/>
                        </a:rPr>
                        <a:t>6 mesos</a:t>
                      </a:r>
                    </a:p>
                  </a:txBody>
                  <a:tcPr marL="85725" marR="85725" marT="32147" marB="32147" anchor="ctr"/>
                </a:tc>
                <a:tc>
                  <a:txBody>
                    <a:bodyPr/>
                    <a:lstStyle/>
                    <a:p>
                      <a:pPr marL="0" algn="ctr" defTabSz="914400" rtl="0" eaLnBrk="1" latinLnBrk="0" hangingPunct="1"/>
                      <a:r>
                        <a:rPr lang="ca-ES" sz="800" b="0" i="0" kern="1200" noProof="0" dirty="0">
                          <a:solidFill>
                            <a:schemeClr val="dk1"/>
                          </a:solidFill>
                          <a:latin typeface="Poppins" panose="00000500000000000000" pitchFamily="50" charset="0"/>
                          <a:ea typeface="+mn-ea"/>
                          <a:cs typeface="Poppins" panose="00000500000000000000" pitchFamily="50" charset="0"/>
                        </a:rPr>
                        <a:t>6 mesos</a:t>
                      </a:r>
                    </a:p>
                  </a:txBody>
                  <a:tcPr marL="85725" marR="85725" marT="32147" marB="32147" anchor="ctr"/>
                </a:tc>
                <a:extLst>
                  <a:ext uri="{0D108BD9-81ED-4DB2-BD59-A6C34878D82A}">
                    <a16:rowId xmlns:a16="http://schemas.microsoft.com/office/drawing/2014/main" val="427500743"/>
                  </a:ext>
                </a:extLst>
              </a:tr>
              <a:tr h="260747">
                <a:tc>
                  <a:txBody>
                    <a:bodyPr/>
                    <a:lstStyle/>
                    <a:p>
                      <a:pPr marL="0" algn="ctr" defTabSz="914400" rtl="0" eaLnBrk="1" latinLnBrk="0" hangingPunct="1"/>
                      <a:r>
                        <a:rPr lang="ca-ES" sz="800" b="1" i="0" kern="1200" noProof="0" dirty="0">
                          <a:solidFill>
                            <a:schemeClr val="dk1"/>
                          </a:solidFill>
                          <a:latin typeface="Poppins" panose="00000500000000000000" pitchFamily="50" charset="0"/>
                          <a:ea typeface="+mn-ea"/>
                          <a:cs typeface="Poppins" panose="00000500000000000000" pitchFamily="50" charset="0"/>
                        </a:rPr>
                        <a:t>Quota mensual</a:t>
                      </a:r>
                    </a:p>
                  </a:txBody>
                  <a:tcPr marL="85725" marR="85725" marT="32147" marB="32147" anchor="ctr"/>
                </a:tc>
                <a:tc>
                  <a:txBody>
                    <a:bodyPr/>
                    <a:lstStyle/>
                    <a:p>
                      <a:pPr marL="0" algn="ctr" defTabSz="914400" rtl="0" eaLnBrk="1" latinLnBrk="0" hangingPunct="1"/>
                      <a:r>
                        <a:rPr lang="ca-ES" sz="800" b="1" i="0" kern="1200" noProof="0" dirty="0">
                          <a:solidFill>
                            <a:schemeClr val="dk1"/>
                          </a:solidFill>
                          <a:latin typeface="Poppins" panose="00000500000000000000" pitchFamily="50" charset="0"/>
                          <a:ea typeface="+mn-ea"/>
                          <a:cs typeface="Poppins" panose="00000500000000000000" pitchFamily="50" charset="0"/>
                        </a:rPr>
                        <a:t>68,03 €</a:t>
                      </a:r>
                    </a:p>
                  </a:txBody>
                  <a:tcPr marL="85725" marR="85725" marT="32147" marB="32147" anchor="ctr"/>
                </a:tc>
                <a:tc>
                  <a:txBody>
                    <a:bodyPr/>
                    <a:lstStyle/>
                    <a:p>
                      <a:pPr marL="0" algn="ctr" defTabSz="914400" rtl="0" eaLnBrk="1" latinLnBrk="0" hangingPunct="1"/>
                      <a:r>
                        <a:rPr lang="ca-ES" sz="800" b="1" i="0" kern="1200" noProof="0" dirty="0">
                          <a:solidFill>
                            <a:schemeClr val="dk1"/>
                          </a:solidFill>
                          <a:latin typeface="Poppins" panose="00000500000000000000" pitchFamily="50" charset="0"/>
                          <a:ea typeface="+mn-ea"/>
                          <a:cs typeface="Poppins" panose="00000500000000000000" pitchFamily="50" charset="0"/>
                        </a:rPr>
                        <a:t>68,43 €</a:t>
                      </a:r>
                    </a:p>
                  </a:txBody>
                  <a:tcPr marL="85725" marR="85725" marT="32147" marB="32147" anchor="ctr"/>
                </a:tc>
                <a:tc>
                  <a:txBody>
                    <a:bodyPr/>
                    <a:lstStyle/>
                    <a:p>
                      <a:pPr marL="0" algn="ctr" defTabSz="914400" rtl="0" eaLnBrk="1" latinLnBrk="0" hangingPunct="1"/>
                      <a:r>
                        <a:rPr lang="ca-ES" sz="800" b="1" i="0" kern="1200" noProof="0" dirty="0">
                          <a:solidFill>
                            <a:schemeClr val="dk1"/>
                          </a:solidFill>
                          <a:latin typeface="Poppins" panose="00000500000000000000" pitchFamily="50" charset="0"/>
                          <a:ea typeface="+mn-ea"/>
                          <a:cs typeface="Poppins" panose="00000500000000000000" pitchFamily="50" charset="0"/>
                        </a:rPr>
                        <a:t>66,67 €</a:t>
                      </a:r>
                    </a:p>
                  </a:txBody>
                  <a:tcPr marL="85725" marR="85725" marT="32147" marB="32147" anchor="ctr"/>
                </a:tc>
                <a:extLst>
                  <a:ext uri="{0D108BD9-81ED-4DB2-BD59-A6C34878D82A}">
                    <a16:rowId xmlns:a16="http://schemas.microsoft.com/office/drawing/2014/main" val="4129599105"/>
                  </a:ext>
                </a:extLst>
              </a:tr>
              <a:tr h="260747">
                <a:tc>
                  <a:txBody>
                    <a:bodyPr/>
                    <a:lstStyle/>
                    <a:p>
                      <a:pPr marL="0" algn="ctr" defTabSz="914400" rtl="0" eaLnBrk="1" latinLnBrk="0" hangingPunct="1"/>
                      <a:r>
                        <a:rPr lang="ca-ES" sz="800" b="0" i="0" kern="1200" noProof="0" dirty="0">
                          <a:solidFill>
                            <a:schemeClr val="dk1"/>
                          </a:solidFill>
                          <a:latin typeface="Poppins" panose="00000500000000000000" pitchFamily="50" charset="0"/>
                          <a:ea typeface="+mn-ea"/>
                          <a:cs typeface="Poppins" panose="00000500000000000000" pitchFamily="50" charset="0"/>
                        </a:rPr>
                        <a:t>Total</a:t>
                      </a:r>
                      <a:r>
                        <a:rPr lang="ca-ES" sz="800" b="0" i="0" kern="1200" baseline="0" noProof="0" dirty="0">
                          <a:solidFill>
                            <a:schemeClr val="dk1"/>
                          </a:solidFill>
                          <a:latin typeface="Poppins" panose="00000500000000000000" pitchFamily="50" charset="0"/>
                          <a:ea typeface="+mn-ea"/>
                          <a:cs typeface="Poppins" panose="00000500000000000000" pitchFamily="50" charset="0"/>
                        </a:rPr>
                        <a:t> quotes</a:t>
                      </a:r>
                      <a:endParaRPr lang="ca-ES" sz="800" b="0" i="0" kern="1200" noProof="0" dirty="0">
                        <a:solidFill>
                          <a:schemeClr val="dk1"/>
                        </a:solidFill>
                        <a:latin typeface="Poppins" panose="00000500000000000000" pitchFamily="50" charset="0"/>
                        <a:ea typeface="+mn-ea"/>
                        <a:cs typeface="Poppins" panose="00000500000000000000" pitchFamily="50" charset="0"/>
                      </a:endParaRPr>
                    </a:p>
                  </a:txBody>
                  <a:tcPr marL="85725" marR="85725" marT="32147" marB="32147" anchor="ctr"/>
                </a:tc>
                <a:tc>
                  <a:txBody>
                    <a:bodyPr/>
                    <a:lstStyle/>
                    <a:p>
                      <a:pPr marL="0" algn="ctr" defTabSz="914400" rtl="0" eaLnBrk="1" latinLnBrk="0" hangingPunct="1"/>
                      <a:r>
                        <a:rPr lang="ca-ES" sz="800" b="0" i="0" kern="1200" noProof="0" dirty="0">
                          <a:solidFill>
                            <a:schemeClr val="dk1"/>
                          </a:solidFill>
                          <a:latin typeface="Poppins" panose="00000500000000000000" pitchFamily="50" charset="0"/>
                          <a:ea typeface="+mn-ea"/>
                          <a:cs typeface="Poppins" panose="00000500000000000000" pitchFamily="50" charset="0"/>
                        </a:rPr>
                        <a:t>408,18</a:t>
                      </a:r>
                      <a:r>
                        <a:rPr lang="ca-ES" sz="800" b="0" i="0" kern="1200" baseline="0" noProof="0" dirty="0">
                          <a:solidFill>
                            <a:schemeClr val="dk1"/>
                          </a:solidFill>
                          <a:latin typeface="Poppins" panose="00000500000000000000" pitchFamily="50" charset="0"/>
                          <a:ea typeface="+mn-ea"/>
                          <a:cs typeface="Poppins" panose="00000500000000000000" pitchFamily="50" charset="0"/>
                        </a:rPr>
                        <a:t> €</a:t>
                      </a:r>
                      <a:endParaRPr lang="ca-ES" sz="800" b="0" i="0" kern="1200" noProof="0" dirty="0">
                        <a:solidFill>
                          <a:schemeClr val="dk1"/>
                        </a:solidFill>
                        <a:latin typeface="Poppins" panose="00000500000000000000" pitchFamily="50" charset="0"/>
                        <a:ea typeface="+mn-ea"/>
                        <a:cs typeface="Poppins" panose="00000500000000000000" pitchFamily="50" charset="0"/>
                      </a:endParaRPr>
                    </a:p>
                  </a:txBody>
                  <a:tcPr marL="85725" marR="85725" marT="32147" marB="32147" anchor="ctr"/>
                </a:tc>
                <a:tc>
                  <a:txBody>
                    <a:bodyPr/>
                    <a:lstStyle/>
                    <a:p>
                      <a:pPr marL="0" algn="ctr" defTabSz="914400" rtl="0" eaLnBrk="1" latinLnBrk="0" hangingPunct="1"/>
                      <a:r>
                        <a:rPr lang="ca-ES" sz="800" b="0" i="0" kern="1200" noProof="0" dirty="0">
                          <a:solidFill>
                            <a:schemeClr val="dk1"/>
                          </a:solidFill>
                          <a:latin typeface="Poppins" panose="00000500000000000000" pitchFamily="50" charset="0"/>
                          <a:ea typeface="+mn-ea"/>
                          <a:cs typeface="Poppins" panose="00000500000000000000" pitchFamily="50" charset="0"/>
                        </a:rPr>
                        <a:t>410,58 €</a:t>
                      </a:r>
                    </a:p>
                  </a:txBody>
                  <a:tcPr marL="85725" marR="85725" marT="32147" marB="32147" anchor="ctr"/>
                </a:tc>
                <a:tc>
                  <a:txBody>
                    <a:bodyPr/>
                    <a:lstStyle/>
                    <a:p>
                      <a:pPr marL="0" algn="ctr" defTabSz="914400" rtl="0" eaLnBrk="1" latinLnBrk="0" hangingPunct="1"/>
                      <a:r>
                        <a:rPr lang="ca-ES" sz="800" b="0" i="0" kern="1200" noProof="0" dirty="0">
                          <a:solidFill>
                            <a:schemeClr val="dk1"/>
                          </a:solidFill>
                          <a:latin typeface="Poppins" panose="00000500000000000000" pitchFamily="50" charset="0"/>
                          <a:ea typeface="+mn-ea"/>
                          <a:cs typeface="Poppins" panose="00000500000000000000" pitchFamily="50" charset="0"/>
                        </a:rPr>
                        <a:t>400 €</a:t>
                      </a:r>
                    </a:p>
                  </a:txBody>
                  <a:tcPr marL="85725" marR="85725" marT="32147" marB="32147" anchor="ctr"/>
                </a:tc>
                <a:extLst>
                  <a:ext uri="{0D108BD9-81ED-4DB2-BD59-A6C34878D82A}">
                    <a16:rowId xmlns:a16="http://schemas.microsoft.com/office/drawing/2014/main" val="230702650"/>
                  </a:ext>
                </a:extLst>
              </a:tr>
              <a:tr h="260747">
                <a:tc>
                  <a:txBody>
                    <a:bodyPr/>
                    <a:lstStyle/>
                    <a:p>
                      <a:pPr marL="0" algn="ctr" defTabSz="914400" rtl="0" eaLnBrk="1" latinLnBrk="0" hangingPunct="1"/>
                      <a:r>
                        <a:rPr lang="ca-ES" sz="800" b="0" i="0" kern="1200" noProof="0" dirty="0">
                          <a:solidFill>
                            <a:schemeClr val="dk1"/>
                          </a:solidFill>
                          <a:latin typeface="Poppins" panose="00000500000000000000" pitchFamily="50" charset="0"/>
                          <a:ea typeface="+mn-ea"/>
                          <a:cs typeface="Poppins" panose="00000500000000000000" pitchFamily="50" charset="0"/>
                        </a:rPr>
                        <a:t>Comissió pagada</a:t>
                      </a:r>
                    </a:p>
                  </a:txBody>
                  <a:tcPr marL="85725" marR="85725" marT="32147" marB="32147" anchor="ctr"/>
                </a:tc>
                <a:tc>
                  <a:txBody>
                    <a:bodyPr/>
                    <a:lstStyle/>
                    <a:p>
                      <a:pPr marL="0" algn="ctr" defTabSz="914400" rtl="0" eaLnBrk="1" latinLnBrk="0" hangingPunct="1"/>
                      <a:r>
                        <a:rPr lang="ca-ES" sz="800" b="0" i="0" kern="1200" noProof="0" dirty="0">
                          <a:solidFill>
                            <a:schemeClr val="dk1"/>
                          </a:solidFill>
                          <a:latin typeface="Poppins" panose="00000500000000000000" pitchFamily="50" charset="0"/>
                          <a:ea typeface="+mn-ea"/>
                          <a:cs typeface="Poppins" panose="00000500000000000000" pitchFamily="50" charset="0"/>
                        </a:rPr>
                        <a:t>15 €</a:t>
                      </a:r>
                    </a:p>
                  </a:txBody>
                  <a:tcPr marL="85725" marR="85725" marT="32147" marB="32147" anchor="ctr"/>
                </a:tc>
                <a:tc>
                  <a:txBody>
                    <a:bodyPr/>
                    <a:lstStyle/>
                    <a:p>
                      <a:pPr marL="0" algn="ctr" defTabSz="914400" rtl="0" eaLnBrk="1" latinLnBrk="0" hangingPunct="1"/>
                      <a:r>
                        <a:rPr lang="ca-ES" sz="800" b="0" i="0" kern="1200" noProof="0" dirty="0">
                          <a:solidFill>
                            <a:schemeClr val="dk1"/>
                          </a:solidFill>
                          <a:latin typeface="Poppins" panose="00000500000000000000" pitchFamily="50" charset="0"/>
                          <a:ea typeface="+mn-ea"/>
                          <a:cs typeface="Poppins" panose="00000500000000000000" pitchFamily="50" charset="0"/>
                        </a:rPr>
                        <a:t>0 €</a:t>
                      </a:r>
                    </a:p>
                  </a:txBody>
                  <a:tcPr marL="85725" marR="85725" marT="32147" marB="32147" anchor="ctr"/>
                </a:tc>
                <a:tc>
                  <a:txBody>
                    <a:bodyPr/>
                    <a:lstStyle/>
                    <a:p>
                      <a:pPr marL="0" algn="ctr" defTabSz="914400" rtl="0" eaLnBrk="1" latinLnBrk="0" hangingPunct="1"/>
                      <a:r>
                        <a:rPr lang="ca-ES" sz="800" b="0" i="0" kern="1200" noProof="0" dirty="0">
                          <a:solidFill>
                            <a:schemeClr val="dk1"/>
                          </a:solidFill>
                          <a:latin typeface="Poppins" panose="00000500000000000000" pitchFamily="50" charset="0"/>
                          <a:ea typeface="+mn-ea"/>
                          <a:cs typeface="Poppins" panose="00000500000000000000" pitchFamily="50" charset="0"/>
                        </a:rPr>
                        <a:t>50</a:t>
                      </a:r>
                      <a:r>
                        <a:rPr lang="ca-ES" sz="800" b="0" i="0" kern="1200" baseline="0" noProof="0" dirty="0">
                          <a:solidFill>
                            <a:schemeClr val="dk1"/>
                          </a:solidFill>
                          <a:latin typeface="Poppins" panose="00000500000000000000" pitchFamily="50" charset="0"/>
                          <a:ea typeface="+mn-ea"/>
                          <a:cs typeface="Poppins" panose="00000500000000000000" pitchFamily="50" charset="0"/>
                        </a:rPr>
                        <a:t> €</a:t>
                      </a:r>
                      <a:endParaRPr lang="ca-ES" sz="800" b="0" i="0" kern="1200" noProof="0" dirty="0">
                        <a:solidFill>
                          <a:schemeClr val="dk1"/>
                        </a:solidFill>
                        <a:latin typeface="Poppins" panose="00000500000000000000" pitchFamily="50" charset="0"/>
                        <a:ea typeface="+mn-ea"/>
                        <a:cs typeface="Poppins" panose="00000500000000000000" pitchFamily="50" charset="0"/>
                      </a:endParaRPr>
                    </a:p>
                  </a:txBody>
                  <a:tcPr marL="85725" marR="85725" marT="32147" marB="32147" anchor="ctr"/>
                </a:tc>
                <a:extLst>
                  <a:ext uri="{0D108BD9-81ED-4DB2-BD59-A6C34878D82A}">
                    <a16:rowId xmlns:a16="http://schemas.microsoft.com/office/drawing/2014/main" val="889386189"/>
                  </a:ext>
                </a:extLst>
              </a:tr>
              <a:tr h="321469">
                <a:tc>
                  <a:txBody>
                    <a:bodyPr/>
                    <a:lstStyle/>
                    <a:p>
                      <a:pPr marL="0" algn="ctr" defTabSz="914400" rtl="0" eaLnBrk="1" latinLnBrk="0" hangingPunct="1"/>
                      <a:r>
                        <a:rPr lang="ca-ES" sz="800" b="1" i="0" kern="1200" noProof="0" dirty="0">
                          <a:solidFill>
                            <a:schemeClr val="dk1"/>
                          </a:solidFill>
                          <a:latin typeface="Poppins" panose="00000500000000000000" pitchFamily="50" charset="0"/>
                          <a:ea typeface="+mn-ea"/>
                          <a:cs typeface="Poppins" panose="00000500000000000000" pitchFamily="50" charset="0"/>
                        </a:rPr>
                        <a:t>Import total a pagar</a:t>
                      </a:r>
                    </a:p>
                  </a:txBody>
                  <a:tcPr marL="85725" marR="85725" marT="32147" marB="32147" anchor="ctr"/>
                </a:tc>
                <a:tc>
                  <a:txBody>
                    <a:bodyPr/>
                    <a:lstStyle/>
                    <a:p>
                      <a:pPr marL="0" algn="ctr" defTabSz="914400" rtl="0" eaLnBrk="1" latinLnBrk="0" hangingPunct="1"/>
                      <a:r>
                        <a:rPr lang="ca-ES" sz="800" b="1" i="0" kern="1200" noProof="0" dirty="0">
                          <a:solidFill>
                            <a:schemeClr val="dk1"/>
                          </a:solidFill>
                          <a:latin typeface="Poppins" panose="00000500000000000000" pitchFamily="50" charset="0"/>
                          <a:ea typeface="+mn-ea"/>
                          <a:cs typeface="Poppins" panose="00000500000000000000" pitchFamily="50" charset="0"/>
                        </a:rPr>
                        <a:t>423,18 €</a:t>
                      </a:r>
                    </a:p>
                  </a:txBody>
                  <a:tcPr marL="85725" marR="85725" marT="32147" marB="32147" anchor="ctr"/>
                </a:tc>
                <a:tc>
                  <a:txBody>
                    <a:bodyPr/>
                    <a:lstStyle/>
                    <a:p>
                      <a:pPr marL="0" algn="ctr" defTabSz="914400" rtl="0" eaLnBrk="1" latinLnBrk="0" hangingPunct="1"/>
                      <a:r>
                        <a:rPr lang="ca-ES" sz="800" b="1" i="0" kern="1200" noProof="0" dirty="0">
                          <a:solidFill>
                            <a:schemeClr val="dk1"/>
                          </a:solidFill>
                          <a:latin typeface="Poppins" panose="00000500000000000000" pitchFamily="50" charset="0"/>
                          <a:ea typeface="+mn-ea"/>
                          <a:cs typeface="Poppins" panose="00000500000000000000" pitchFamily="50" charset="0"/>
                        </a:rPr>
                        <a:t>410,58 €</a:t>
                      </a:r>
                    </a:p>
                  </a:txBody>
                  <a:tcPr marL="85725" marR="85725" marT="32147" marB="32147" anchor="ctr"/>
                </a:tc>
                <a:tc>
                  <a:txBody>
                    <a:bodyPr/>
                    <a:lstStyle/>
                    <a:p>
                      <a:pPr marL="0" algn="ctr" defTabSz="914400" rtl="0" eaLnBrk="1" latinLnBrk="0" hangingPunct="1"/>
                      <a:r>
                        <a:rPr lang="ca-ES" sz="800" b="1" i="0" kern="1200" noProof="0" dirty="0">
                          <a:solidFill>
                            <a:schemeClr val="dk1"/>
                          </a:solidFill>
                          <a:latin typeface="Poppins" panose="00000500000000000000" pitchFamily="50" charset="0"/>
                          <a:ea typeface="+mn-ea"/>
                          <a:cs typeface="Poppins" panose="00000500000000000000" pitchFamily="50" charset="0"/>
                        </a:rPr>
                        <a:t>450 €</a:t>
                      </a:r>
                    </a:p>
                  </a:txBody>
                  <a:tcPr marL="85725" marR="85725" marT="32147" marB="32147" anchor="ctr"/>
                </a:tc>
                <a:extLst>
                  <a:ext uri="{0D108BD9-81ED-4DB2-BD59-A6C34878D82A}">
                    <a16:rowId xmlns:a16="http://schemas.microsoft.com/office/drawing/2014/main" val="4094266463"/>
                  </a:ext>
                </a:extLst>
              </a:tr>
            </a:tbl>
          </a:graphicData>
        </a:graphic>
      </p:graphicFrame>
    </p:spTree>
    <p:extLst>
      <p:ext uri="{BB962C8B-B14F-4D97-AF65-F5344CB8AC3E}">
        <p14:creationId xmlns:p14="http://schemas.microsoft.com/office/powerpoint/2010/main" val="2204817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4572960" y="1"/>
            <a:ext cx="4571040" cy="5143500"/>
          </a:xfrm>
          <a:prstGeom prst="rect">
            <a:avLst/>
          </a:prstGeom>
          <a:solidFill>
            <a:srgbClr val="019EE2"/>
          </a:solidFill>
        </p:spPr>
      </p:sp>
      <p:sp>
        <p:nvSpPr>
          <p:cNvPr id="13" name="TextBox 4"/>
          <p:cNvSpPr txBox="1"/>
          <p:nvPr/>
        </p:nvSpPr>
        <p:spPr>
          <a:xfrm>
            <a:off x="611560" y="2367339"/>
            <a:ext cx="3240360" cy="492443"/>
          </a:xfrm>
          <a:prstGeom prst="rect">
            <a:avLst/>
          </a:prstGeom>
        </p:spPr>
        <p:txBody>
          <a:bodyPr wrap="square" lIns="0" tIns="0" rIns="0" bIns="0" rtlCol="0" anchor="t">
            <a:spAutoFit/>
          </a:bodyPr>
          <a:lstStyle/>
          <a:p>
            <a:pPr algn="ctr"/>
            <a:r>
              <a:rPr lang="en-US" sz="3200" b="1" dirty="0">
                <a:solidFill>
                  <a:schemeClr val="tx1">
                    <a:lumMod val="65000"/>
                    <a:lumOff val="35000"/>
                  </a:schemeClr>
                </a:solidFill>
                <a:latin typeface="Poppins"/>
                <a:cs typeface="Poppins"/>
              </a:rPr>
              <a:t>L’AVAL</a:t>
            </a:r>
          </a:p>
        </p:txBody>
      </p:sp>
      <p:sp>
        <p:nvSpPr>
          <p:cNvPr id="14" name="TextBox 6"/>
          <p:cNvSpPr txBox="1">
            <a:spLocks noChangeAspect="1"/>
          </p:cNvSpPr>
          <p:nvPr/>
        </p:nvSpPr>
        <p:spPr>
          <a:xfrm>
            <a:off x="0" y="555526"/>
            <a:ext cx="4572000" cy="369332"/>
          </a:xfrm>
          <a:prstGeom prst="rect">
            <a:avLst/>
          </a:prstGeom>
        </p:spPr>
        <p:txBody>
          <a:bodyPr wrap="square" lIns="0" tIns="0" rIns="0" bIns="0" rtlCol="0" anchor="t">
            <a:spAutoFit/>
          </a:bodyPr>
          <a:lstStyle/>
          <a:p>
            <a:pPr algn="ctr"/>
            <a:r>
              <a:rPr lang="ca-ES" sz="2400" b="1" dirty="0">
                <a:solidFill>
                  <a:srgbClr val="019EE2"/>
                </a:solidFill>
                <a:latin typeface="Poppins"/>
                <a:cs typeface="Poppins"/>
              </a:rPr>
              <a:t>Endeutament</a:t>
            </a:r>
          </a:p>
        </p:txBody>
      </p:sp>
      <p:cxnSp>
        <p:nvCxnSpPr>
          <p:cNvPr id="15" name="Conector recto 14"/>
          <p:cNvCxnSpPr/>
          <p:nvPr/>
        </p:nvCxnSpPr>
        <p:spPr>
          <a:xfrm>
            <a:off x="917848" y="1148580"/>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grpSp>
        <p:nvGrpSpPr>
          <p:cNvPr id="16" name="Group 5"/>
          <p:cNvGrpSpPr/>
          <p:nvPr/>
        </p:nvGrpSpPr>
        <p:grpSpPr>
          <a:xfrm>
            <a:off x="5148064" y="771550"/>
            <a:ext cx="3786188" cy="3652414"/>
            <a:chOff x="0" y="-38100"/>
            <a:chExt cx="5511725" cy="6926057"/>
          </a:xfrm>
        </p:grpSpPr>
        <p:sp>
          <p:nvSpPr>
            <p:cNvPr id="17" name="TextBox 6"/>
            <p:cNvSpPr txBox="1"/>
            <p:nvPr/>
          </p:nvSpPr>
          <p:spPr>
            <a:xfrm>
              <a:off x="4" y="-38100"/>
              <a:ext cx="5511718" cy="595996"/>
            </a:xfrm>
            <a:prstGeom prst="rect">
              <a:avLst/>
            </a:prstGeom>
          </p:spPr>
          <p:txBody>
            <a:bodyPr lIns="0" tIns="0" rIns="0" bIns="0" rtlCol="0" anchor="t">
              <a:spAutoFit/>
            </a:bodyPr>
            <a:lstStyle/>
            <a:p>
              <a:pPr>
                <a:lnSpc>
                  <a:spcPts val="2461"/>
                </a:lnSpc>
              </a:pPr>
              <a:r>
                <a:rPr lang="ca-ES" sz="2000" dirty="0">
                  <a:solidFill>
                    <a:schemeClr val="bg1"/>
                  </a:solidFill>
                  <a:latin typeface="Poppins"/>
                  <a:cs typeface="Poppins"/>
                </a:rPr>
                <a:t>Import a avalar</a:t>
              </a:r>
            </a:p>
          </p:txBody>
        </p:sp>
        <p:sp>
          <p:nvSpPr>
            <p:cNvPr id="18" name="TextBox 7"/>
            <p:cNvSpPr txBox="1"/>
            <p:nvPr/>
          </p:nvSpPr>
          <p:spPr>
            <a:xfrm>
              <a:off x="7" y="557202"/>
              <a:ext cx="5511718" cy="1090264"/>
            </a:xfrm>
            <a:prstGeom prst="rect">
              <a:avLst/>
            </a:prstGeom>
          </p:spPr>
          <p:txBody>
            <a:bodyPr lIns="0" tIns="0" rIns="0" bIns="0" rtlCol="0" anchor="t">
              <a:spAutoFit/>
            </a:bodyPr>
            <a:lstStyle/>
            <a:p>
              <a:pPr>
                <a:lnSpc>
                  <a:spcPts val="2260"/>
                </a:lnSpc>
              </a:pPr>
              <a:r>
                <a:rPr lang="ca-ES" sz="1700" spc="15" dirty="0">
                  <a:solidFill>
                    <a:schemeClr val="tx1">
                      <a:lumMod val="65000"/>
                      <a:lumOff val="35000"/>
                    </a:schemeClr>
                  </a:solidFill>
                  <a:latin typeface="Poppins"/>
                  <a:cs typeface="Poppins"/>
                </a:rPr>
                <a:t>No hem d’avalar res que no podríem pagar.</a:t>
              </a:r>
            </a:p>
          </p:txBody>
        </p:sp>
        <p:sp>
          <p:nvSpPr>
            <p:cNvPr id="19" name="TextBox 8"/>
            <p:cNvSpPr txBox="1"/>
            <p:nvPr/>
          </p:nvSpPr>
          <p:spPr>
            <a:xfrm>
              <a:off x="0" y="2315123"/>
              <a:ext cx="5511718" cy="595996"/>
            </a:xfrm>
            <a:prstGeom prst="rect">
              <a:avLst/>
            </a:prstGeom>
          </p:spPr>
          <p:txBody>
            <a:bodyPr lIns="0" tIns="0" rIns="0" bIns="0" rtlCol="0" anchor="t">
              <a:spAutoFit/>
            </a:bodyPr>
            <a:lstStyle/>
            <a:p>
              <a:pPr>
                <a:lnSpc>
                  <a:spcPts val="2461"/>
                </a:lnSpc>
              </a:pPr>
              <a:r>
                <a:rPr lang="ca-ES" sz="2000" dirty="0">
                  <a:solidFill>
                    <a:schemeClr val="bg1"/>
                  </a:solidFill>
                  <a:latin typeface="Poppins"/>
                  <a:cs typeface="Poppins"/>
                </a:rPr>
                <a:t>Si l’avalat no paga</a:t>
              </a:r>
            </a:p>
          </p:txBody>
        </p:sp>
        <p:sp>
          <p:nvSpPr>
            <p:cNvPr id="20" name="TextBox 9"/>
            <p:cNvSpPr txBox="1"/>
            <p:nvPr/>
          </p:nvSpPr>
          <p:spPr>
            <a:xfrm>
              <a:off x="1" y="2910424"/>
              <a:ext cx="5241264" cy="1090264"/>
            </a:xfrm>
            <a:prstGeom prst="rect">
              <a:avLst/>
            </a:prstGeom>
          </p:spPr>
          <p:txBody>
            <a:bodyPr wrap="square" lIns="0" tIns="0" rIns="0" bIns="0" rtlCol="0" anchor="t">
              <a:spAutoFit/>
            </a:bodyPr>
            <a:lstStyle/>
            <a:p>
              <a:pPr>
                <a:lnSpc>
                  <a:spcPts val="2260"/>
                </a:lnSpc>
              </a:pPr>
              <a:r>
                <a:rPr lang="ca-ES" sz="1700" spc="15" dirty="0">
                  <a:solidFill>
                    <a:srgbClr val="595959"/>
                  </a:solidFill>
                  <a:latin typeface="Poppins"/>
                  <a:cs typeface="Poppins"/>
                </a:rPr>
                <a:t>L’entitat ens ho podrà reclamar a nosaltres.</a:t>
              </a:r>
            </a:p>
          </p:txBody>
        </p:sp>
        <p:sp>
          <p:nvSpPr>
            <p:cNvPr id="21" name="TextBox 10"/>
            <p:cNvSpPr txBox="1"/>
            <p:nvPr/>
          </p:nvSpPr>
          <p:spPr>
            <a:xfrm>
              <a:off x="0" y="4652805"/>
              <a:ext cx="5511718" cy="595996"/>
            </a:xfrm>
            <a:prstGeom prst="rect">
              <a:avLst/>
            </a:prstGeom>
          </p:spPr>
          <p:txBody>
            <a:bodyPr lIns="0" tIns="0" rIns="0" bIns="0" rtlCol="0" anchor="t">
              <a:spAutoFit/>
            </a:bodyPr>
            <a:lstStyle/>
            <a:p>
              <a:pPr>
                <a:lnSpc>
                  <a:spcPts val="2461"/>
                </a:lnSpc>
              </a:pPr>
              <a:r>
                <a:rPr lang="ca-ES" sz="2000" dirty="0">
                  <a:solidFill>
                    <a:schemeClr val="bg1"/>
                  </a:solidFill>
                  <a:latin typeface="Poppins"/>
                  <a:cs typeface="Poppins"/>
                </a:rPr>
                <a:t>L’aval s'hereta</a:t>
              </a:r>
            </a:p>
          </p:txBody>
        </p:sp>
        <p:sp>
          <p:nvSpPr>
            <p:cNvPr id="22" name="TextBox 11"/>
            <p:cNvSpPr txBox="1"/>
            <p:nvPr/>
          </p:nvSpPr>
          <p:spPr>
            <a:xfrm>
              <a:off x="3" y="5248103"/>
              <a:ext cx="5511718" cy="1639854"/>
            </a:xfrm>
            <a:prstGeom prst="rect">
              <a:avLst/>
            </a:prstGeom>
          </p:spPr>
          <p:txBody>
            <a:bodyPr lIns="0" tIns="0" rIns="0" bIns="0" rtlCol="0" anchor="t">
              <a:spAutoFit/>
            </a:bodyPr>
            <a:lstStyle/>
            <a:p>
              <a:pPr>
                <a:lnSpc>
                  <a:spcPts val="2260"/>
                </a:lnSpc>
              </a:pPr>
              <a:r>
                <a:rPr lang="ca-ES" sz="1700" spc="15" dirty="0">
                  <a:solidFill>
                    <a:srgbClr val="595959"/>
                  </a:solidFill>
                  <a:latin typeface="Poppins"/>
                  <a:cs typeface="Poppins"/>
                </a:rPr>
                <a:t>En el cas que traspassem, el nostre compromís passa als hereus.</a:t>
              </a:r>
            </a:p>
          </p:txBody>
        </p:sp>
      </p:grpSp>
    </p:spTree>
    <p:extLst>
      <p:ext uri="{BB962C8B-B14F-4D97-AF65-F5344CB8AC3E}">
        <p14:creationId xmlns:p14="http://schemas.microsoft.com/office/powerpoint/2010/main" val="3636254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5"/>
          <p:cNvSpPr txBox="1"/>
          <p:nvPr/>
        </p:nvSpPr>
        <p:spPr>
          <a:xfrm>
            <a:off x="683568" y="3795886"/>
            <a:ext cx="2808312" cy="576064"/>
          </a:xfrm>
          <a:prstGeom prst="rect">
            <a:avLst/>
          </a:prstGeom>
        </p:spPr>
        <p:txBody>
          <a:bodyPr wrap="square" lIns="0" tIns="0" rIns="0" bIns="0" rtlCol="0" anchor="t">
            <a:spAutoFit/>
          </a:bodyPr>
          <a:lstStyle/>
          <a:p>
            <a:pPr>
              <a:lnSpc>
                <a:spcPts val="2260"/>
              </a:lnSpc>
            </a:pPr>
            <a:r>
              <a:rPr lang="ca-ES" sz="1700" b="1" spc="15" dirty="0">
                <a:solidFill>
                  <a:srgbClr val="595959"/>
                </a:solidFill>
                <a:latin typeface="Poppins"/>
                <a:cs typeface="Poppins"/>
              </a:rPr>
              <a:t>No recórrer a prestadors ni a crèdits ràpids</a:t>
            </a:r>
          </a:p>
        </p:txBody>
      </p:sp>
      <p:sp>
        <p:nvSpPr>
          <p:cNvPr id="11" name="TextBox 5"/>
          <p:cNvSpPr txBox="1"/>
          <p:nvPr/>
        </p:nvSpPr>
        <p:spPr>
          <a:xfrm>
            <a:off x="4355976" y="2756999"/>
            <a:ext cx="3744416" cy="1614951"/>
          </a:xfrm>
          <a:prstGeom prst="rect">
            <a:avLst/>
          </a:prstGeom>
        </p:spPr>
        <p:txBody>
          <a:bodyPr wrap="square" lIns="0" tIns="0" rIns="0" bIns="0" rtlCol="0" anchor="t">
            <a:spAutoFit/>
          </a:bodyPr>
          <a:lstStyle/>
          <a:p>
            <a:pPr marL="342900" indent="-342900">
              <a:lnSpc>
                <a:spcPts val="2531"/>
              </a:lnSpc>
              <a:buClr>
                <a:schemeClr val="accent5">
                  <a:lumMod val="60000"/>
                  <a:lumOff val="40000"/>
                </a:schemeClr>
              </a:buClr>
              <a:buFont typeface="Arial"/>
              <a:buChar char="•"/>
            </a:pPr>
            <a:r>
              <a:rPr lang="ca-ES" sz="1800" spc="17" dirty="0">
                <a:solidFill>
                  <a:schemeClr val="tx1">
                    <a:lumMod val="65000"/>
                    <a:lumOff val="35000"/>
                  </a:schemeClr>
                </a:solidFill>
                <a:latin typeface="Poppins"/>
                <a:cs typeface="Poppins"/>
              </a:rPr>
              <a:t>Actuar aviat</a:t>
            </a:r>
          </a:p>
          <a:p>
            <a:pPr marL="342900" indent="-342900">
              <a:lnSpc>
                <a:spcPts val="2531"/>
              </a:lnSpc>
              <a:buClr>
                <a:schemeClr val="accent5">
                  <a:lumMod val="60000"/>
                  <a:lumOff val="40000"/>
                </a:schemeClr>
              </a:buClr>
              <a:buFont typeface="Arial"/>
              <a:buChar char="•"/>
            </a:pPr>
            <a:r>
              <a:rPr lang="ca-ES" sz="1800" spc="17" dirty="0">
                <a:solidFill>
                  <a:schemeClr val="tx1">
                    <a:lumMod val="65000"/>
                    <a:lumOff val="35000"/>
                  </a:schemeClr>
                </a:solidFill>
                <a:latin typeface="Poppins"/>
                <a:cs typeface="Poppins"/>
              </a:rPr>
              <a:t>Però sense precipitar-nos</a:t>
            </a:r>
          </a:p>
          <a:p>
            <a:pPr marL="342900" indent="-342900">
              <a:lnSpc>
                <a:spcPts val="2531"/>
              </a:lnSpc>
              <a:buClr>
                <a:schemeClr val="accent5">
                  <a:lumMod val="60000"/>
                  <a:lumOff val="40000"/>
                </a:schemeClr>
              </a:buClr>
              <a:buFont typeface="Arial"/>
              <a:buChar char="•"/>
            </a:pPr>
            <a:r>
              <a:rPr lang="ca-ES" sz="1800" spc="17" dirty="0">
                <a:solidFill>
                  <a:schemeClr val="tx1">
                    <a:lumMod val="65000"/>
                    <a:lumOff val="35000"/>
                  </a:schemeClr>
                </a:solidFill>
                <a:latin typeface="Poppins"/>
                <a:cs typeface="Poppins"/>
              </a:rPr>
              <a:t>Revisar el pressupost</a:t>
            </a:r>
          </a:p>
          <a:p>
            <a:pPr marL="342900" indent="-342900">
              <a:lnSpc>
                <a:spcPts val="2531"/>
              </a:lnSpc>
              <a:buClr>
                <a:schemeClr val="accent5">
                  <a:lumMod val="60000"/>
                  <a:lumOff val="40000"/>
                </a:schemeClr>
              </a:buClr>
              <a:buFont typeface="Arial"/>
              <a:buChar char="•"/>
            </a:pPr>
            <a:r>
              <a:rPr lang="ca-ES" sz="1800" spc="17" dirty="0">
                <a:solidFill>
                  <a:schemeClr val="tx1">
                    <a:lumMod val="65000"/>
                    <a:lumOff val="35000"/>
                  </a:schemeClr>
                </a:solidFill>
                <a:latin typeface="Poppins"/>
                <a:cs typeface="Poppins"/>
              </a:rPr>
              <a:t>Negociar amb l’entitat</a:t>
            </a:r>
          </a:p>
          <a:p>
            <a:pPr marL="342900" indent="-342900">
              <a:lnSpc>
                <a:spcPts val="2531"/>
              </a:lnSpc>
              <a:buClr>
                <a:schemeClr val="accent5">
                  <a:lumMod val="60000"/>
                  <a:lumOff val="40000"/>
                </a:schemeClr>
              </a:buClr>
              <a:buFont typeface="Arial"/>
              <a:buChar char="•"/>
            </a:pPr>
            <a:r>
              <a:rPr lang="ca-ES" sz="1800" spc="17" dirty="0">
                <a:solidFill>
                  <a:schemeClr val="tx1">
                    <a:lumMod val="65000"/>
                    <a:lumOff val="35000"/>
                  </a:schemeClr>
                </a:solidFill>
                <a:latin typeface="Poppins"/>
                <a:cs typeface="Poppins"/>
              </a:rPr>
              <a:t>Refer el pressupost </a:t>
            </a:r>
          </a:p>
        </p:txBody>
      </p:sp>
      <p:sp>
        <p:nvSpPr>
          <p:cNvPr id="12" name="TextBox 7"/>
          <p:cNvSpPr txBox="1"/>
          <p:nvPr/>
        </p:nvSpPr>
        <p:spPr>
          <a:xfrm>
            <a:off x="3491880" y="1419622"/>
            <a:ext cx="5256584" cy="984885"/>
          </a:xfrm>
          <a:prstGeom prst="rect">
            <a:avLst/>
          </a:prstGeom>
        </p:spPr>
        <p:txBody>
          <a:bodyPr wrap="square" lIns="0" tIns="0" rIns="0" bIns="0" rtlCol="0" anchor="t">
            <a:spAutoFit/>
          </a:bodyPr>
          <a:lstStyle/>
          <a:p>
            <a:pPr algn="ctr"/>
            <a:r>
              <a:rPr lang="ca-ES" sz="3200" b="1" spc="135" dirty="0">
                <a:solidFill>
                  <a:schemeClr val="tx1">
                    <a:lumMod val="65000"/>
                    <a:lumOff val="35000"/>
                  </a:schemeClr>
                </a:solidFill>
                <a:latin typeface="Poppins"/>
                <a:cs typeface="Poppins"/>
              </a:rPr>
              <a:t>En cas de </a:t>
            </a:r>
            <a:r>
              <a:rPr lang="ca-ES" sz="3200" b="1" spc="135" dirty="0" err="1">
                <a:solidFill>
                  <a:schemeClr val="tx1">
                    <a:lumMod val="65000"/>
                    <a:lumOff val="35000"/>
                  </a:schemeClr>
                </a:solidFill>
                <a:latin typeface="Poppins"/>
                <a:cs typeface="Poppins"/>
              </a:rPr>
              <a:t>sobreendeutament</a:t>
            </a:r>
            <a:endParaRPr lang="ca-ES" sz="3200" b="1" spc="135" dirty="0">
              <a:solidFill>
                <a:schemeClr val="tx1">
                  <a:lumMod val="65000"/>
                  <a:lumOff val="35000"/>
                </a:schemeClr>
              </a:solidFill>
              <a:latin typeface="Poppins"/>
              <a:cs typeface="Poppins"/>
            </a:endParaRPr>
          </a:p>
        </p:txBody>
      </p:sp>
      <p:sp>
        <p:nvSpPr>
          <p:cNvPr id="13" name="TextBox 6"/>
          <p:cNvSpPr txBox="1">
            <a:spLocks noChangeAspect="1"/>
          </p:cNvSpPr>
          <p:nvPr/>
        </p:nvSpPr>
        <p:spPr>
          <a:xfrm>
            <a:off x="2322004" y="411510"/>
            <a:ext cx="4499992" cy="369332"/>
          </a:xfrm>
          <a:prstGeom prst="rect">
            <a:avLst/>
          </a:prstGeom>
        </p:spPr>
        <p:txBody>
          <a:bodyPr wrap="square" lIns="0" tIns="0" rIns="0" bIns="0" rtlCol="0" anchor="t">
            <a:spAutoFit/>
          </a:bodyPr>
          <a:lstStyle/>
          <a:p>
            <a:pPr algn="ctr"/>
            <a:r>
              <a:rPr lang="es-ES" sz="2400" b="1" dirty="0" err="1">
                <a:solidFill>
                  <a:srgbClr val="019EE2"/>
                </a:solidFill>
                <a:latin typeface="Poppins"/>
                <a:cs typeface="Poppins"/>
              </a:rPr>
              <a:t>Endeutament</a:t>
            </a:r>
            <a:endParaRPr lang="es-ES" sz="2400" b="1" dirty="0">
              <a:solidFill>
                <a:srgbClr val="019EE2"/>
              </a:solidFill>
              <a:latin typeface="Poppins"/>
              <a:cs typeface="Poppins"/>
            </a:endParaRPr>
          </a:p>
        </p:txBody>
      </p:sp>
      <p:cxnSp>
        <p:nvCxnSpPr>
          <p:cNvPr id="14" name="Conector recto 13"/>
          <p:cNvCxnSpPr/>
          <p:nvPr/>
        </p:nvCxnSpPr>
        <p:spPr>
          <a:xfrm>
            <a:off x="3203848" y="1004564"/>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pic>
        <p:nvPicPr>
          <p:cNvPr id="15" name="Imagen 14"/>
          <p:cNvPicPr>
            <a:picLocks noChangeAspect="1"/>
          </p:cNvPicPr>
          <p:nvPr/>
        </p:nvPicPr>
        <p:blipFill>
          <a:blip r:embed="rId3"/>
          <a:stretch>
            <a:fillRect/>
          </a:stretch>
        </p:blipFill>
        <p:spPr>
          <a:xfrm>
            <a:off x="827584" y="1299381"/>
            <a:ext cx="2016224" cy="2241313"/>
          </a:xfrm>
          <a:prstGeom prst="rect">
            <a:avLst/>
          </a:prstGeom>
        </p:spPr>
      </p:pic>
    </p:spTree>
    <p:extLst>
      <p:ext uri="{BB962C8B-B14F-4D97-AF65-F5344CB8AC3E}">
        <p14:creationId xmlns:p14="http://schemas.microsoft.com/office/powerpoint/2010/main" val="3243784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p:nvPr/>
        </p:nvSpPr>
        <p:spPr>
          <a:xfrm>
            <a:off x="-1" y="0"/>
            <a:ext cx="9144001" cy="5143500"/>
          </a:xfrm>
          <a:prstGeom prst="rect">
            <a:avLst/>
          </a:prstGeom>
          <a:solidFill>
            <a:srgbClr val="019EE2"/>
          </a:solidFill>
        </p:spPr>
      </p:sp>
      <p:sp>
        <p:nvSpPr>
          <p:cNvPr id="9" name="TextBox 7"/>
          <p:cNvSpPr txBox="1"/>
          <p:nvPr/>
        </p:nvSpPr>
        <p:spPr>
          <a:xfrm>
            <a:off x="2322004" y="4371950"/>
            <a:ext cx="4499992" cy="330432"/>
          </a:xfrm>
          <a:prstGeom prst="rect">
            <a:avLst/>
          </a:prstGeom>
        </p:spPr>
        <p:txBody>
          <a:bodyPr wrap="square" lIns="0" tIns="0" rIns="0" bIns="0" rtlCol="0" anchor="t">
            <a:spAutoFit/>
          </a:bodyPr>
          <a:lstStyle/>
          <a:p>
            <a:pPr algn="ctr">
              <a:lnSpc>
                <a:spcPts val="2660"/>
              </a:lnSpc>
            </a:pPr>
            <a:r>
              <a:rPr lang="es-ES" sz="1800" dirty="0">
                <a:solidFill>
                  <a:srgbClr val="FFFFFF"/>
                </a:solidFill>
                <a:latin typeface="Quarto-Bold"/>
                <a:cs typeface="Quarto-Bold"/>
              </a:rPr>
              <a:t>CICLE DE XERRADES</a:t>
            </a:r>
          </a:p>
        </p:txBody>
      </p:sp>
      <p:sp>
        <p:nvSpPr>
          <p:cNvPr id="10" name="TextBox 5"/>
          <p:cNvSpPr txBox="1"/>
          <p:nvPr/>
        </p:nvSpPr>
        <p:spPr>
          <a:xfrm>
            <a:off x="1483369" y="1113947"/>
            <a:ext cx="6177263" cy="1418016"/>
          </a:xfrm>
          <a:prstGeom prst="rect">
            <a:avLst/>
          </a:prstGeom>
        </p:spPr>
        <p:txBody>
          <a:bodyPr lIns="0" tIns="0" rIns="0" bIns="0" rtlCol="0" anchor="t">
            <a:spAutoFit/>
          </a:bodyPr>
          <a:lstStyle/>
          <a:p>
            <a:pPr algn="ctr">
              <a:lnSpc>
                <a:spcPts val="11829"/>
              </a:lnSpc>
            </a:pPr>
            <a:r>
              <a:rPr lang="ca-ES" sz="6000" dirty="0">
                <a:solidFill>
                  <a:schemeClr val="bg1"/>
                </a:solidFill>
                <a:latin typeface="Quarto-Bold"/>
                <a:cs typeface="Quarto-Bold"/>
              </a:rPr>
              <a:t>Gràcies</a:t>
            </a:r>
          </a:p>
        </p:txBody>
      </p:sp>
      <p:sp>
        <p:nvSpPr>
          <p:cNvPr id="11" name="TextBox 6"/>
          <p:cNvSpPr txBox="1"/>
          <p:nvPr/>
        </p:nvSpPr>
        <p:spPr>
          <a:xfrm>
            <a:off x="1475656" y="2870815"/>
            <a:ext cx="6174277" cy="276999"/>
          </a:xfrm>
          <a:prstGeom prst="rect">
            <a:avLst/>
          </a:prstGeom>
        </p:spPr>
        <p:txBody>
          <a:bodyPr lIns="0" tIns="0" rIns="0" bIns="0" rtlCol="0" anchor="t">
            <a:spAutoFit/>
          </a:bodyPr>
          <a:lstStyle/>
          <a:p>
            <a:pPr algn="ctr"/>
            <a:r>
              <a:rPr lang="es-ES" sz="1800" b="1" dirty="0" err="1">
                <a:solidFill>
                  <a:schemeClr val="bg1"/>
                </a:solidFill>
                <a:latin typeface="Poppins"/>
                <a:cs typeface="Poppins"/>
              </a:rPr>
              <a:t>Planificació</a:t>
            </a:r>
            <a:r>
              <a:rPr lang="es-ES" sz="1800" b="1" dirty="0">
                <a:solidFill>
                  <a:schemeClr val="bg1"/>
                </a:solidFill>
                <a:latin typeface="Poppins"/>
                <a:cs typeface="Poppins"/>
              </a:rPr>
              <a:t> de </a:t>
            </a:r>
            <a:r>
              <a:rPr lang="es-ES" sz="1800" b="1" dirty="0" err="1">
                <a:solidFill>
                  <a:schemeClr val="bg1"/>
                </a:solidFill>
                <a:latin typeface="Poppins"/>
                <a:cs typeface="Poppins"/>
              </a:rPr>
              <a:t>l’economia</a:t>
            </a:r>
            <a:r>
              <a:rPr lang="es-ES" sz="1800" b="1" dirty="0">
                <a:solidFill>
                  <a:schemeClr val="bg1"/>
                </a:solidFill>
                <a:latin typeface="Poppins"/>
                <a:cs typeface="Poppins"/>
              </a:rPr>
              <a:t> </a:t>
            </a:r>
            <a:r>
              <a:rPr lang="es-ES" sz="1800" b="1" dirty="0" err="1">
                <a:solidFill>
                  <a:schemeClr val="bg1"/>
                </a:solidFill>
                <a:latin typeface="Poppins"/>
                <a:cs typeface="Poppins"/>
              </a:rPr>
              <a:t>domèstica</a:t>
            </a:r>
            <a:endParaRPr lang="es-ES" sz="1800" b="1" dirty="0">
              <a:solidFill>
                <a:schemeClr val="bg1"/>
              </a:solidFill>
              <a:latin typeface="Poppins"/>
              <a:cs typeface="Poppins"/>
            </a:endParaRPr>
          </a:p>
        </p:txBody>
      </p:sp>
      <p:cxnSp>
        <p:nvCxnSpPr>
          <p:cNvPr id="12" name="Conector recto 11"/>
          <p:cNvCxnSpPr/>
          <p:nvPr/>
        </p:nvCxnSpPr>
        <p:spPr>
          <a:xfrm>
            <a:off x="3203848" y="2643758"/>
            <a:ext cx="2736304"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31F1D"/>
        </a:solidFill>
        <a:effectLst/>
      </p:bgPr>
    </p:bg>
    <p:spTree>
      <p:nvGrpSpPr>
        <p:cNvPr id="1" name=""/>
        <p:cNvGrpSpPr/>
        <p:nvPr/>
      </p:nvGrpSpPr>
      <p:grpSpPr>
        <a:xfrm>
          <a:off x="0" y="0"/>
          <a:ext cx="0" cy="0"/>
          <a:chOff x="0" y="0"/>
          <a:chExt cx="0" cy="0"/>
        </a:xfrm>
      </p:grpSpPr>
      <p:sp>
        <p:nvSpPr>
          <p:cNvPr id="6" name="Rectángulo 5"/>
          <p:cNvSpPr/>
          <p:nvPr/>
        </p:nvSpPr>
        <p:spPr>
          <a:xfrm>
            <a:off x="1682" y="0"/>
            <a:ext cx="9142318" cy="5143500"/>
          </a:xfrm>
          <a:prstGeom prst="rect">
            <a:avLst/>
          </a:prstGeom>
          <a:solidFill>
            <a:srgbClr val="019EE2"/>
          </a:solidFill>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S" dirty="0"/>
          </a:p>
        </p:txBody>
      </p:sp>
      <p:sp>
        <p:nvSpPr>
          <p:cNvPr id="7" name="TextBox 4"/>
          <p:cNvSpPr txBox="1"/>
          <p:nvPr/>
        </p:nvSpPr>
        <p:spPr>
          <a:xfrm>
            <a:off x="1664983" y="1488281"/>
            <a:ext cx="5814035" cy="2166939"/>
          </a:xfrm>
          <a:prstGeom prst="rect">
            <a:avLst/>
          </a:prstGeom>
        </p:spPr>
        <p:txBody>
          <a:bodyPr wrap="square" lIns="0" tIns="0" rIns="0" bIns="0" rtlCol="0" anchor="t">
            <a:spAutoFit/>
          </a:bodyPr>
          <a:lstStyle/>
          <a:p>
            <a:pPr algn="ctr">
              <a:lnSpc>
                <a:spcPts val="5625"/>
              </a:lnSpc>
            </a:pPr>
            <a:r>
              <a:rPr lang="es-ES" sz="4800" spc="113" dirty="0">
                <a:solidFill>
                  <a:srgbClr val="F7F9F8"/>
                </a:solidFill>
                <a:latin typeface="Quarto-Bold"/>
                <a:cs typeface="Quarto-Bold"/>
              </a:rPr>
              <a:t>“La </a:t>
            </a:r>
            <a:r>
              <a:rPr lang="es-ES" sz="4800" spc="113" dirty="0" err="1">
                <a:solidFill>
                  <a:srgbClr val="F7F9F8"/>
                </a:solidFill>
                <a:latin typeface="Quarto-Bold"/>
                <a:cs typeface="Quarto-Bold"/>
              </a:rPr>
              <a:t>tranquil·litat</a:t>
            </a:r>
            <a:r>
              <a:rPr lang="es-ES" sz="4800" spc="113" dirty="0">
                <a:solidFill>
                  <a:srgbClr val="F7F9F8"/>
                </a:solidFill>
                <a:latin typeface="Quarto-Bold"/>
                <a:cs typeface="Quarto-Bold"/>
              </a:rPr>
              <a:t> </a:t>
            </a:r>
            <a:r>
              <a:rPr lang="es-ES" sz="4800" spc="113" dirty="0" err="1">
                <a:solidFill>
                  <a:srgbClr val="F7F9F8"/>
                </a:solidFill>
                <a:latin typeface="Quarto-Bold"/>
                <a:cs typeface="Quarto-Bold"/>
              </a:rPr>
              <a:t>financera</a:t>
            </a:r>
            <a:r>
              <a:rPr lang="es-ES" sz="4800" spc="113" dirty="0">
                <a:solidFill>
                  <a:srgbClr val="F7F9F8"/>
                </a:solidFill>
                <a:latin typeface="Quarto-Bold"/>
                <a:cs typeface="Quarto-Bold"/>
              </a:rPr>
              <a:t> </a:t>
            </a:r>
            <a:r>
              <a:rPr lang="es-ES" sz="4800" spc="113" dirty="0" err="1">
                <a:solidFill>
                  <a:srgbClr val="F7F9F8"/>
                </a:solidFill>
                <a:latin typeface="Quarto-Bold"/>
                <a:cs typeface="Quarto-Bold"/>
              </a:rPr>
              <a:t>ens</a:t>
            </a:r>
            <a:r>
              <a:rPr lang="es-ES" sz="4800" spc="113" dirty="0">
                <a:solidFill>
                  <a:srgbClr val="F7F9F8"/>
                </a:solidFill>
                <a:latin typeface="Quarto-Bold"/>
                <a:cs typeface="Quarto-Bold"/>
              </a:rPr>
              <a:t> </a:t>
            </a:r>
            <a:r>
              <a:rPr lang="es-ES" sz="4800" spc="113" dirty="0" err="1">
                <a:solidFill>
                  <a:srgbClr val="F7F9F8"/>
                </a:solidFill>
                <a:latin typeface="Quarto-Bold"/>
                <a:cs typeface="Quarto-Bold"/>
              </a:rPr>
              <a:t>ajuda</a:t>
            </a:r>
            <a:r>
              <a:rPr lang="es-ES" sz="4800" spc="113" dirty="0">
                <a:solidFill>
                  <a:srgbClr val="F7F9F8"/>
                </a:solidFill>
                <a:latin typeface="Quarto-Bold"/>
                <a:cs typeface="Quarto-Bold"/>
              </a:rPr>
              <a:t> a </a:t>
            </a:r>
            <a:r>
              <a:rPr lang="es-ES" sz="4800" spc="113" dirty="0" err="1">
                <a:solidFill>
                  <a:srgbClr val="F7F9F8"/>
                </a:solidFill>
                <a:latin typeface="Quarto-Bold"/>
                <a:cs typeface="Quarto-Bold"/>
              </a:rPr>
              <a:t>viure</a:t>
            </a:r>
            <a:r>
              <a:rPr lang="es-ES" sz="4800" spc="113" dirty="0">
                <a:solidFill>
                  <a:srgbClr val="F7F9F8"/>
                </a:solidFill>
                <a:latin typeface="Quarto-Bold"/>
                <a:cs typeface="Quarto-Bold"/>
              </a:rPr>
              <a:t> </a:t>
            </a:r>
            <a:r>
              <a:rPr lang="es-ES" sz="4800" spc="113" dirty="0" err="1">
                <a:solidFill>
                  <a:srgbClr val="F7F9F8"/>
                </a:solidFill>
                <a:latin typeface="Quarto-Bold"/>
                <a:cs typeface="Quarto-Bold"/>
              </a:rPr>
              <a:t>millor</a:t>
            </a:r>
            <a:r>
              <a:rPr lang="es-ES" sz="4800" spc="113" dirty="0">
                <a:solidFill>
                  <a:srgbClr val="F7F9F8"/>
                </a:solidFill>
                <a:latin typeface="Quarto-Bold"/>
                <a:cs typeface="Quarto-Bold"/>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6"/>
          <p:cNvSpPr txBox="1"/>
          <p:nvPr/>
        </p:nvSpPr>
        <p:spPr>
          <a:xfrm>
            <a:off x="3131840" y="1491630"/>
            <a:ext cx="5268411" cy="2572499"/>
          </a:xfrm>
          <a:prstGeom prst="rect">
            <a:avLst/>
          </a:prstGeom>
        </p:spPr>
        <p:txBody>
          <a:bodyPr wrap="square" lIns="0" tIns="0" rIns="0" bIns="0" rtlCol="0" anchor="t">
            <a:spAutoFit/>
          </a:bodyPr>
          <a:lstStyle/>
          <a:p>
            <a:pPr marL="342900" indent="-342900">
              <a:lnSpc>
                <a:spcPts val="3360"/>
              </a:lnSpc>
              <a:buClr>
                <a:schemeClr val="accent5"/>
              </a:buClr>
              <a:buFont typeface="Arial"/>
              <a:buChar char="•"/>
            </a:pPr>
            <a:r>
              <a:rPr lang="es-ES" sz="2300" spc="17" dirty="0">
                <a:solidFill>
                  <a:schemeClr val="tx1">
                    <a:lumMod val="65000"/>
                    <a:lumOff val="35000"/>
                  </a:schemeClr>
                </a:solidFill>
                <a:latin typeface="Poppins"/>
                <a:cs typeface="Poppins"/>
              </a:rPr>
              <a:t>Arribar a final de mes </a:t>
            </a:r>
            <a:r>
              <a:rPr lang="es-ES" sz="2300" spc="17" dirty="0" err="1">
                <a:solidFill>
                  <a:schemeClr val="tx1">
                    <a:lumMod val="65000"/>
                    <a:lumOff val="35000"/>
                  </a:schemeClr>
                </a:solidFill>
                <a:latin typeface="Poppins"/>
                <a:cs typeface="Poppins"/>
              </a:rPr>
              <a:t>sense</a:t>
            </a:r>
            <a:r>
              <a:rPr lang="es-ES" sz="2300" spc="17" dirty="0">
                <a:solidFill>
                  <a:schemeClr val="tx1">
                    <a:lumMod val="65000"/>
                    <a:lumOff val="35000"/>
                  </a:schemeClr>
                </a:solidFill>
                <a:latin typeface="Poppins"/>
                <a:cs typeface="Poppins"/>
              </a:rPr>
              <a:t> </a:t>
            </a:r>
            <a:r>
              <a:rPr lang="es-ES" sz="2300" spc="17" dirty="0" err="1">
                <a:solidFill>
                  <a:schemeClr val="tx1">
                    <a:lumMod val="65000"/>
                    <a:lumOff val="35000"/>
                  </a:schemeClr>
                </a:solidFill>
                <a:latin typeface="Poppins"/>
                <a:cs typeface="Poppins"/>
              </a:rPr>
              <a:t>dificultats</a:t>
            </a:r>
            <a:endParaRPr lang="es-ES" sz="2300" spc="17" dirty="0">
              <a:solidFill>
                <a:schemeClr val="tx1">
                  <a:lumMod val="65000"/>
                  <a:lumOff val="35000"/>
                </a:schemeClr>
              </a:solidFill>
              <a:latin typeface="Poppins"/>
              <a:cs typeface="Poppins"/>
            </a:endParaRPr>
          </a:p>
          <a:p>
            <a:pPr marL="342900" indent="-342900">
              <a:lnSpc>
                <a:spcPts val="3360"/>
              </a:lnSpc>
              <a:buClr>
                <a:schemeClr val="accent5"/>
              </a:buClr>
              <a:buFont typeface="Arial"/>
              <a:buChar char="•"/>
            </a:pPr>
            <a:r>
              <a:rPr lang="es-ES" sz="2300" spc="17" dirty="0">
                <a:solidFill>
                  <a:schemeClr val="tx1">
                    <a:lumMod val="65000"/>
                    <a:lumOff val="35000"/>
                  </a:schemeClr>
                </a:solidFill>
                <a:latin typeface="Poppins"/>
                <a:cs typeface="Poppins"/>
              </a:rPr>
              <a:t>No tenir </a:t>
            </a:r>
            <a:r>
              <a:rPr lang="es-ES" sz="2300" spc="17" dirty="0" err="1">
                <a:solidFill>
                  <a:schemeClr val="tx1">
                    <a:lumMod val="65000"/>
                    <a:lumOff val="35000"/>
                  </a:schemeClr>
                </a:solidFill>
                <a:latin typeface="Poppins"/>
                <a:cs typeface="Poppins"/>
              </a:rPr>
              <a:t>deutes</a:t>
            </a:r>
            <a:r>
              <a:rPr lang="es-ES" sz="2300" spc="17" dirty="0">
                <a:solidFill>
                  <a:schemeClr val="tx1">
                    <a:lumMod val="65000"/>
                    <a:lumOff val="35000"/>
                  </a:schemeClr>
                </a:solidFill>
                <a:latin typeface="Poppins"/>
                <a:cs typeface="Poppins"/>
              </a:rPr>
              <a:t> o poder </a:t>
            </a:r>
            <a:r>
              <a:rPr lang="es-ES" sz="2300" spc="17" dirty="0" err="1">
                <a:solidFill>
                  <a:schemeClr val="tx1">
                    <a:lumMod val="65000"/>
                    <a:lumOff val="35000"/>
                  </a:schemeClr>
                </a:solidFill>
                <a:latin typeface="Poppins"/>
                <a:cs typeface="Poppins"/>
              </a:rPr>
              <a:t>fer</a:t>
            </a:r>
            <a:r>
              <a:rPr lang="es-ES" sz="2300" spc="17" dirty="0">
                <a:solidFill>
                  <a:schemeClr val="tx1">
                    <a:lumMod val="65000"/>
                    <a:lumOff val="35000"/>
                  </a:schemeClr>
                </a:solidFill>
                <a:latin typeface="Poppins"/>
                <a:cs typeface="Poppins"/>
              </a:rPr>
              <a:t>-hi </a:t>
            </a:r>
            <a:r>
              <a:rPr lang="es-ES" sz="2300" spc="17" dirty="0" err="1">
                <a:solidFill>
                  <a:schemeClr val="tx1">
                    <a:lumMod val="65000"/>
                    <a:lumOff val="35000"/>
                  </a:schemeClr>
                </a:solidFill>
                <a:latin typeface="Poppins"/>
                <a:cs typeface="Poppins"/>
              </a:rPr>
              <a:t>front</a:t>
            </a:r>
            <a:r>
              <a:rPr lang="es-ES" sz="2300" spc="17" dirty="0">
                <a:solidFill>
                  <a:schemeClr val="tx1">
                    <a:lumMod val="65000"/>
                    <a:lumOff val="35000"/>
                  </a:schemeClr>
                </a:solidFill>
                <a:latin typeface="Poppins"/>
                <a:cs typeface="Poppins"/>
              </a:rPr>
              <a:t> </a:t>
            </a:r>
            <a:r>
              <a:rPr lang="es-ES" sz="2300" spc="17" dirty="0" err="1">
                <a:solidFill>
                  <a:schemeClr val="tx1">
                    <a:lumMod val="65000"/>
                    <a:lumOff val="35000"/>
                  </a:schemeClr>
                </a:solidFill>
                <a:latin typeface="Poppins"/>
                <a:cs typeface="Poppins"/>
              </a:rPr>
              <a:t>fàcilment</a:t>
            </a:r>
            <a:endParaRPr lang="es-ES" sz="2300" spc="17" dirty="0">
              <a:solidFill>
                <a:schemeClr val="tx1">
                  <a:lumMod val="65000"/>
                  <a:lumOff val="35000"/>
                </a:schemeClr>
              </a:solidFill>
              <a:latin typeface="Poppins"/>
              <a:cs typeface="Poppins"/>
            </a:endParaRPr>
          </a:p>
          <a:p>
            <a:pPr marL="342900" indent="-342900">
              <a:lnSpc>
                <a:spcPts val="3360"/>
              </a:lnSpc>
              <a:buClr>
                <a:schemeClr val="accent5"/>
              </a:buClr>
              <a:buFont typeface="Arial"/>
              <a:buChar char="•"/>
            </a:pPr>
            <a:r>
              <a:rPr lang="es-ES" sz="2300" spc="17" dirty="0">
                <a:solidFill>
                  <a:schemeClr val="tx1">
                    <a:lumMod val="65000"/>
                    <a:lumOff val="35000"/>
                  </a:schemeClr>
                </a:solidFill>
                <a:latin typeface="Poppins"/>
                <a:cs typeface="Poppins"/>
              </a:rPr>
              <a:t>Tenir les </a:t>
            </a:r>
            <a:r>
              <a:rPr lang="es-ES" sz="2300" spc="17" dirty="0" err="1">
                <a:solidFill>
                  <a:schemeClr val="tx1">
                    <a:lumMod val="65000"/>
                    <a:lumOff val="35000"/>
                  </a:schemeClr>
                </a:solidFill>
                <a:latin typeface="Poppins"/>
                <a:cs typeface="Poppins"/>
              </a:rPr>
              <a:t>despeses</a:t>
            </a:r>
            <a:r>
              <a:rPr lang="es-ES" sz="2300" spc="17" dirty="0">
                <a:solidFill>
                  <a:schemeClr val="tx1">
                    <a:lumMod val="65000"/>
                    <a:lumOff val="35000"/>
                  </a:schemeClr>
                </a:solidFill>
                <a:latin typeface="Poppins"/>
                <a:cs typeface="Poppins"/>
              </a:rPr>
              <a:t> </a:t>
            </a:r>
            <a:r>
              <a:rPr lang="es-ES" sz="2300" spc="17" dirty="0" err="1">
                <a:solidFill>
                  <a:schemeClr val="tx1">
                    <a:lumMod val="65000"/>
                    <a:lumOff val="35000"/>
                  </a:schemeClr>
                </a:solidFill>
                <a:latin typeface="Poppins"/>
                <a:cs typeface="Poppins"/>
              </a:rPr>
              <a:t>controlades</a:t>
            </a:r>
            <a:endParaRPr lang="es-ES" sz="2300" spc="17" dirty="0">
              <a:solidFill>
                <a:schemeClr val="tx1">
                  <a:lumMod val="65000"/>
                  <a:lumOff val="35000"/>
                </a:schemeClr>
              </a:solidFill>
              <a:latin typeface="Poppins"/>
              <a:cs typeface="Poppins"/>
            </a:endParaRPr>
          </a:p>
          <a:p>
            <a:pPr marL="342900" indent="-342900">
              <a:lnSpc>
                <a:spcPts val="3360"/>
              </a:lnSpc>
              <a:buClr>
                <a:schemeClr val="accent5"/>
              </a:buClr>
              <a:buFont typeface="Arial"/>
              <a:buChar char="•"/>
            </a:pPr>
            <a:r>
              <a:rPr lang="es-ES" sz="2300" spc="17" dirty="0" err="1">
                <a:solidFill>
                  <a:schemeClr val="tx1">
                    <a:lumMod val="65000"/>
                    <a:lumOff val="35000"/>
                  </a:schemeClr>
                </a:solidFill>
                <a:latin typeface="Poppins"/>
                <a:cs typeface="Poppins"/>
              </a:rPr>
              <a:t>Estalviar</a:t>
            </a:r>
            <a:r>
              <a:rPr lang="es-ES" sz="2300" spc="17" dirty="0">
                <a:solidFill>
                  <a:schemeClr val="tx1">
                    <a:lumMod val="65000"/>
                    <a:lumOff val="35000"/>
                  </a:schemeClr>
                </a:solidFill>
                <a:latin typeface="Poppins"/>
                <a:cs typeface="Poppins"/>
              </a:rPr>
              <a:t> i </a:t>
            </a:r>
            <a:r>
              <a:rPr lang="es-ES" sz="2300" spc="17" dirty="0" err="1">
                <a:solidFill>
                  <a:schemeClr val="tx1">
                    <a:lumMod val="65000"/>
                    <a:lumOff val="35000"/>
                  </a:schemeClr>
                </a:solidFill>
                <a:latin typeface="Poppins"/>
                <a:cs typeface="Poppins"/>
              </a:rPr>
              <a:t>fer</a:t>
            </a:r>
            <a:r>
              <a:rPr lang="es-ES" sz="2300" spc="17" dirty="0">
                <a:solidFill>
                  <a:schemeClr val="tx1">
                    <a:lumMod val="65000"/>
                    <a:lumOff val="35000"/>
                  </a:schemeClr>
                </a:solidFill>
                <a:latin typeface="Poppins"/>
                <a:cs typeface="Poppins"/>
              </a:rPr>
              <a:t> </a:t>
            </a:r>
            <a:r>
              <a:rPr lang="es-ES" sz="2300" spc="17" dirty="0" err="1">
                <a:solidFill>
                  <a:schemeClr val="tx1">
                    <a:lumMod val="65000"/>
                    <a:lumOff val="35000"/>
                  </a:schemeClr>
                </a:solidFill>
                <a:latin typeface="Poppins"/>
                <a:cs typeface="Poppins"/>
              </a:rPr>
              <a:t>front</a:t>
            </a:r>
            <a:r>
              <a:rPr lang="es-ES" sz="2300" spc="17" dirty="0">
                <a:solidFill>
                  <a:schemeClr val="tx1">
                    <a:lumMod val="65000"/>
                    <a:lumOff val="35000"/>
                  </a:schemeClr>
                </a:solidFill>
                <a:latin typeface="Poppins"/>
                <a:cs typeface="Poppins"/>
              </a:rPr>
              <a:t> a imprevistos</a:t>
            </a:r>
          </a:p>
        </p:txBody>
      </p:sp>
      <p:sp>
        <p:nvSpPr>
          <p:cNvPr id="10" name="TextBox 6"/>
          <p:cNvSpPr txBox="1">
            <a:spLocks noChangeAspect="1"/>
          </p:cNvSpPr>
          <p:nvPr/>
        </p:nvSpPr>
        <p:spPr>
          <a:xfrm>
            <a:off x="2411760" y="483518"/>
            <a:ext cx="4499992" cy="369332"/>
          </a:xfrm>
          <a:prstGeom prst="rect">
            <a:avLst/>
          </a:prstGeom>
        </p:spPr>
        <p:txBody>
          <a:bodyPr wrap="square" lIns="0" tIns="0" rIns="0" bIns="0" rtlCol="0" anchor="t">
            <a:spAutoFit/>
          </a:bodyPr>
          <a:lstStyle/>
          <a:p>
            <a:pPr algn="ctr"/>
            <a:r>
              <a:rPr lang="es-ES" sz="2400" b="1" dirty="0" err="1">
                <a:solidFill>
                  <a:srgbClr val="019EE2"/>
                </a:solidFill>
                <a:latin typeface="Poppins"/>
                <a:cs typeface="Poppins"/>
              </a:rPr>
              <a:t>Tranquil·litat</a:t>
            </a:r>
            <a:endParaRPr lang="es-ES" sz="2400" b="1" dirty="0">
              <a:solidFill>
                <a:srgbClr val="019EE2"/>
              </a:solidFill>
              <a:latin typeface="Poppins"/>
              <a:cs typeface="Poppins"/>
            </a:endParaRPr>
          </a:p>
        </p:txBody>
      </p:sp>
      <p:cxnSp>
        <p:nvCxnSpPr>
          <p:cNvPr id="11" name="Conector recto 10"/>
          <p:cNvCxnSpPr/>
          <p:nvPr/>
        </p:nvCxnSpPr>
        <p:spPr>
          <a:xfrm>
            <a:off x="3293604" y="1076572"/>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pic>
        <p:nvPicPr>
          <p:cNvPr id="7" name="Imagen 6"/>
          <p:cNvPicPr>
            <a:picLocks noChangeAspect="1"/>
          </p:cNvPicPr>
          <p:nvPr/>
        </p:nvPicPr>
        <p:blipFill>
          <a:blip r:embed="rId3"/>
          <a:stretch>
            <a:fillRect/>
          </a:stretch>
        </p:blipFill>
        <p:spPr>
          <a:xfrm>
            <a:off x="755576" y="1851670"/>
            <a:ext cx="1800200" cy="176019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p:cNvSpPr txBox="1"/>
          <p:nvPr/>
        </p:nvSpPr>
        <p:spPr>
          <a:xfrm>
            <a:off x="4298712" y="4155926"/>
            <a:ext cx="3642921" cy="521510"/>
          </a:xfrm>
          <a:prstGeom prst="rect">
            <a:avLst/>
          </a:prstGeom>
        </p:spPr>
        <p:txBody>
          <a:bodyPr wrap="square" lIns="0" tIns="0" rIns="0" bIns="0" rtlCol="0" anchor="t">
            <a:spAutoFit/>
          </a:bodyPr>
          <a:lstStyle/>
          <a:p>
            <a:pPr algn="ctr">
              <a:lnSpc>
                <a:spcPts val="4520"/>
              </a:lnSpc>
            </a:pPr>
            <a:r>
              <a:rPr lang="ca-ES" b="1" i="1" dirty="0">
                <a:solidFill>
                  <a:srgbClr val="595959"/>
                </a:solidFill>
                <a:latin typeface="Poppins"/>
                <a:cs typeface="Poppins"/>
              </a:rPr>
              <a:t>Cal seguir i revisar el pla</a:t>
            </a:r>
          </a:p>
        </p:txBody>
      </p:sp>
      <p:pic>
        <p:nvPicPr>
          <p:cNvPr id="10" name="Imagen 9" descr="IMG 008230 - 082.jpg"/>
          <p:cNvPicPr>
            <a:picLocks noChangeAspect="1"/>
          </p:cNvPicPr>
          <p:nvPr/>
        </p:nvPicPr>
        <p:blipFill rotWithShape="1">
          <a:blip r:embed="rId3" cstate="print">
            <a:extLst>
              <a:ext uri="{28A0092B-C50C-407E-A947-70E740481C1C}">
                <a14:useLocalDpi xmlns:a14="http://schemas.microsoft.com/office/drawing/2010/main" val="0"/>
              </a:ext>
            </a:extLst>
          </a:blip>
          <a:srcRect l="39771" r="20636"/>
          <a:stretch/>
        </p:blipFill>
        <p:spPr>
          <a:xfrm>
            <a:off x="0" y="0"/>
            <a:ext cx="3049711" cy="5143500"/>
          </a:xfrm>
          <a:prstGeom prst="rect">
            <a:avLst/>
          </a:prstGeom>
        </p:spPr>
      </p:pic>
      <p:sp>
        <p:nvSpPr>
          <p:cNvPr id="12" name="TextBox 5"/>
          <p:cNvSpPr txBox="1"/>
          <p:nvPr/>
        </p:nvSpPr>
        <p:spPr>
          <a:xfrm>
            <a:off x="4031940" y="1995686"/>
            <a:ext cx="4176464" cy="2264103"/>
          </a:xfrm>
          <a:prstGeom prst="rect">
            <a:avLst/>
          </a:prstGeom>
        </p:spPr>
        <p:txBody>
          <a:bodyPr wrap="square" lIns="0" tIns="0" rIns="0" bIns="0" rtlCol="0" anchor="t">
            <a:spAutoFit/>
          </a:bodyPr>
          <a:lstStyle/>
          <a:p>
            <a:pPr>
              <a:lnSpc>
                <a:spcPts val="2531"/>
              </a:lnSpc>
              <a:buClr>
                <a:schemeClr val="accent5">
                  <a:lumMod val="60000"/>
                  <a:lumOff val="40000"/>
                </a:schemeClr>
              </a:buClr>
            </a:pPr>
            <a:r>
              <a:rPr lang="ca-ES" sz="1800" b="1" spc="17" dirty="0">
                <a:solidFill>
                  <a:srgbClr val="019EE2"/>
                </a:solidFill>
                <a:latin typeface="Poppins"/>
                <a:cs typeface="Poppins"/>
              </a:rPr>
              <a:t>Establint un pla</a:t>
            </a:r>
          </a:p>
          <a:p>
            <a:pPr marL="342900" indent="-342900">
              <a:lnSpc>
                <a:spcPts val="2531"/>
              </a:lnSpc>
              <a:buClr>
                <a:schemeClr val="accent5">
                  <a:lumMod val="60000"/>
                  <a:lumOff val="40000"/>
                </a:schemeClr>
              </a:buClr>
              <a:buFont typeface="Arial"/>
              <a:buChar char="•"/>
            </a:pPr>
            <a:r>
              <a:rPr lang="ca-ES" sz="1800" spc="17" dirty="0">
                <a:solidFill>
                  <a:schemeClr val="tx1">
                    <a:lumMod val="65000"/>
                    <a:lumOff val="35000"/>
                  </a:schemeClr>
                </a:solidFill>
                <a:latin typeface="Poppins"/>
                <a:cs typeface="Poppins"/>
              </a:rPr>
              <a:t>Quins ingressos tinc?</a:t>
            </a:r>
          </a:p>
          <a:p>
            <a:pPr marL="342900" indent="-342900">
              <a:lnSpc>
                <a:spcPts val="2531"/>
              </a:lnSpc>
              <a:buClr>
                <a:schemeClr val="accent5">
                  <a:lumMod val="60000"/>
                  <a:lumOff val="40000"/>
                </a:schemeClr>
              </a:buClr>
              <a:buFont typeface="Arial"/>
              <a:buChar char="•"/>
            </a:pPr>
            <a:r>
              <a:rPr lang="ca-ES" sz="1800" spc="17" dirty="0">
                <a:solidFill>
                  <a:schemeClr val="tx1">
                    <a:lumMod val="65000"/>
                    <a:lumOff val="35000"/>
                  </a:schemeClr>
                </a:solidFill>
                <a:latin typeface="Poppins"/>
                <a:cs typeface="Poppins"/>
              </a:rPr>
              <a:t>Quant gastaré?</a:t>
            </a:r>
          </a:p>
          <a:p>
            <a:pPr marL="342900" indent="-342900">
              <a:lnSpc>
                <a:spcPts val="2531"/>
              </a:lnSpc>
              <a:buClr>
                <a:schemeClr val="accent5">
                  <a:lumMod val="60000"/>
                  <a:lumOff val="40000"/>
                </a:schemeClr>
              </a:buClr>
              <a:buFont typeface="Arial"/>
              <a:buChar char="•"/>
            </a:pPr>
            <a:r>
              <a:rPr lang="ca-ES" sz="1800" spc="17" dirty="0">
                <a:solidFill>
                  <a:schemeClr val="tx1">
                    <a:lumMod val="65000"/>
                    <a:lumOff val="35000"/>
                  </a:schemeClr>
                </a:solidFill>
                <a:latin typeface="Poppins"/>
                <a:cs typeface="Poppins"/>
              </a:rPr>
              <a:t>Quins projectes m’agradaria dur a terme?</a:t>
            </a:r>
          </a:p>
          <a:p>
            <a:pPr marL="342900" indent="-342900">
              <a:lnSpc>
                <a:spcPts val="2531"/>
              </a:lnSpc>
              <a:buClr>
                <a:schemeClr val="accent5">
                  <a:lumMod val="60000"/>
                  <a:lumOff val="40000"/>
                </a:schemeClr>
              </a:buClr>
              <a:buFont typeface="Arial"/>
              <a:buChar char="•"/>
            </a:pPr>
            <a:r>
              <a:rPr lang="ca-ES" sz="1800" spc="17" dirty="0">
                <a:solidFill>
                  <a:schemeClr val="tx1">
                    <a:lumMod val="65000"/>
                    <a:lumOff val="35000"/>
                  </a:schemeClr>
                </a:solidFill>
                <a:latin typeface="Poppins"/>
                <a:cs typeface="Poppins"/>
              </a:rPr>
              <a:t>Quan els vull dur a terme?</a:t>
            </a:r>
          </a:p>
          <a:p>
            <a:pPr marL="342900" indent="-342900">
              <a:lnSpc>
                <a:spcPts val="2531"/>
              </a:lnSpc>
              <a:buClr>
                <a:schemeClr val="accent5">
                  <a:lumMod val="60000"/>
                  <a:lumOff val="40000"/>
                </a:schemeClr>
              </a:buClr>
              <a:buFont typeface="Arial"/>
              <a:buChar char="•"/>
            </a:pPr>
            <a:endParaRPr lang="ca-ES" sz="1800" spc="17" dirty="0">
              <a:solidFill>
                <a:schemeClr val="tx1">
                  <a:lumMod val="65000"/>
                  <a:lumOff val="35000"/>
                </a:schemeClr>
              </a:solidFill>
              <a:latin typeface="Poppins"/>
              <a:cs typeface="Poppins"/>
            </a:endParaRPr>
          </a:p>
        </p:txBody>
      </p:sp>
      <p:sp>
        <p:nvSpPr>
          <p:cNvPr id="13" name="TextBox 7"/>
          <p:cNvSpPr txBox="1"/>
          <p:nvPr/>
        </p:nvSpPr>
        <p:spPr>
          <a:xfrm>
            <a:off x="3491880" y="1203598"/>
            <a:ext cx="5256584" cy="492443"/>
          </a:xfrm>
          <a:prstGeom prst="rect">
            <a:avLst/>
          </a:prstGeom>
        </p:spPr>
        <p:txBody>
          <a:bodyPr wrap="square" lIns="0" tIns="0" rIns="0" bIns="0" rtlCol="0" anchor="t">
            <a:spAutoFit/>
          </a:bodyPr>
          <a:lstStyle/>
          <a:p>
            <a:pPr algn="ctr"/>
            <a:r>
              <a:rPr lang="ca-ES" sz="3200" b="1" spc="135" dirty="0">
                <a:solidFill>
                  <a:schemeClr val="tx1">
                    <a:lumMod val="65000"/>
                    <a:lumOff val="35000"/>
                  </a:schemeClr>
                </a:solidFill>
                <a:latin typeface="Poppins"/>
                <a:cs typeface="Poppins"/>
              </a:rPr>
              <a:t>Per on començo?</a:t>
            </a:r>
            <a:endParaRPr lang="ca-ES" sz="3200" b="1" spc="127" dirty="0">
              <a:solidFill>
                <a:schemeClr val="tx1">
                  <a:lumMod val="65000"/>
                  <a:lumOff val="35000"/>
                </a:schemeClr>
              </a:solidFill>
              <a:latin typeface="Poppins"/>
              <a:cs typeface="Poppins"/>
            </a:endParaRPr>
          </a:p>
        </p:txBody>
      </p:sp>
      <p:sp>
        <p:nvSpPr>
          <p:cNvPr id="14" name="TextBox 6"/>
          <p:cNvSpPr txBox="1">
            <a:spLocks noChangeAspect="1"/>
          </p:cNvSpPr>
          <p:nvPr/>
        </p:nvSpPr>
        <p:spPr>
          <a:xfrm>
            <a:off x="3870176" y="411510"/>
            <a:ext cx="4499992" cy="369332"/>
          </a:xfrm>
          <a:prstGeom prst="rect">
            <a:avLst/>
          </a:prstGeom>
        </p:spPr>
        <p:txBody>
          <a:bodyPr wrap="square" lIns="0" tIns="0" rIns="0" bIns="0" rtlCol="0" anchor="t">
            <a:spAutoFit/>
          </a:bodyPr>
          <a:lstStyle/>
          <a:p>
            <a:pPr algn="ctr"/>
            <a:r>
              <a:rPr lang="es-ES" sz="2400" b="1" dirty="0" err="1">
                <a:solidFill>
                  <a:srgbClr val="019EE2"/>
                </a:solidFill>
                <a:latin typeface="Poppins"/>
                <a:cs typeface="Poppins"/>
              </a:rPr>
              <a:t>Tranquil·litat</a:t>
            </a:r>
            <a:endParaRPr lang="es-ES" sz="2400" b="1" dirty="0">
              <a:solidFill>
                <a:srgbClr val="019EE2"/>
              </a:solidFill>
              <a:latin typeface="Poppins"/>
              <a:cs typeface="Poppins"/>
            </a:endParaRPr>
          </a:p>
        </p:txBody>
      </p:sp>
      <p:cxnSp>
        <p:nvCxnSpPr>
          <p:cNvPr id="15" name="Conector recto 14"/>
          <p:cNvCxnSpPr/>
          <p:nvPr/>
        </p:nvCxnSpPr>
        <p:spPr>
          <a:xfrm>
            <a:off x="4752020" y="1004564"/>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4572960" y="1"/>
            <a:ext cx="4571040" cy="5143500"/>
          </a:xfrm>
          <a:prstGeom prst="rect">
            <a:avLst/>
          </a:prstGeom>
          <a:solidFill>
            <a:srgbClr val="019EE2"/>
          </a:solidFill>
        </p:spPr>
      </p:sp>
      <p:grpSp>
        <p:nvGrpSpPr>
          <p:cNvPr id="5" name="Group 5"/>
          <p:cNvGrpSpPr/>
          <p:nvPr/>
        </p:nvGrpSpPr>
        <p:grpSpPr>
          <a:xfrm>
            <a:off x="5072062" y="791544"/>
            <a:ext cx="3786188" cy="3652414"/>
            <a:chOff x="0" y="-38100"/>
            <a:chExt cx="5511725" cy="6926057"/>
          </a:xfrm>
        </p:grpSpPr>
        <p:sp>
          <p:nvSpPr>
            <p:cNvPr id="6" name="TextBox 6"/>
            <p:cNvSpPr txBox="1"/>
            <p:nvPr/>
          </p:nvSpPr>
          <p:spPr>
            <a:xfrm>
              <a:off x="4" y="-38100"/>
              <a:ext cx="5511718" cy="595996"/>
            </a:xfrm>
            <a:prstGeom prst="rect">
              <a:avLst/>
            </a:prstGeom>
          </p:spPr>
          <p:txBody>
            <a:bodyPr lIns="0" tIns="0" rIns="0" bIns="0" rtlCol="0" anchor="t">
              <a:spAutoFit/>
            </a:bodyPr>
            <a:lstStyle/>
            <a:p>
              <a:pPr>
                <a:lnSpc>
                  <a:spcPts val="2461"/>
                </a:lnSpc>
              </a:pPr>
              <a:r>
                <a:rPr lang="ca-ES" sz="2000" dirty="0">
                  <a:solidFill>
                    <a:schemeClr val="bg1"/>
                  </a:solidFill>
                  <a:latin typeface="Poppins"/>
                  <a:cs typeface="Poppins"/>
                </a:rPr>
                <a:t>Per a què serveix</a:t>
              </a:r>
            </a:p>
          </p:txBody>
        </p:sp>
        <p:sp>
          <p:nvSpPr>
            <p:cNvPr id="7" name="TextBox 7"/>
            <p:cNvSpPr txBox="1"/>
            <p:nvPr/>
          </p:nvSpPr>
          <p:spPr>
            <a:xfrm>
              <a:off x="7" y="557202"/>
              <a:ext cx="5511718" cy="1090264"/>
            </a:xfrm>
            <a:prstGeom prst="rect">
              <a:avLst/>
            </a:prstGeom>
          </p:spPr>
          <p:txBody>
            <a:bodyPr lIns="0" tIns="0" rIns="0" bIns="0" rtlCol="0" anchor="t">
              <a:spAutoFit/>
            </a:bodyPr>
            <a:lstStyle/>
            <a:p>
              <a:pPr>
                <a:lnSpc>
                  <a:spcPts val="2260"/>
                </a:lnSpc>
              </a:pPr>
              <a:r>
                <a:rPr lang="ca-ES" sz="1700" spc="15" dirty="0">
                  <a:solidFill>
                    <a:schemeClr val="tx1">
                      <a:lumMod val="65000"/>
                      <a:lumOff val="35000"/>
                    </a:schemeClr>
                  </a:solidFill>
                  <a:latin typeface="Poppins"/>
                  <a:cs typeface="Poppins"/>
                </a:rPr>
                <a:t>Saber en què gastem els diners i poder preveure.</a:t>
              </a:r>
            </a:p>
          </p:txBody>
        </p:sp>
        <p:sp>
          <p:nvSpPr>
            <p:cNvPr id="8" name="TextBox 8"/>
            <p:cNvSpPr txBox="1"/>
            <p:nvPr/>
          </p:nvSpPr>
          <p:spPr>
            <a:xfrm>
              <a:off x="0" y="2315123"/>
              <a:ext cx="5511718" cy="595996"/>
            </a:xfrm>
            <a:prstGeom prst="rect">
              <a:avLst/>
            </a:prstGeom>
          </p:spPr>
          <p:txBody>
            <a:bodyPr lIns="0" tIns="0" rIns="0" bIns="0" rtlCol="0" anchor="t">
              <a:spAutoFit/>
            </a:bodyPr>
            <a:lstStyle/>
            <a:p>
              <a:pPr>
                <a:lnSpc>
                  <a:spcPts val="2461"/>
                </a:lnSpc>
              </a:pPr>
              <a:r>
                <a:rPr lang="ca-ES" sz="2000" dirty="0">
                  <a:solidFill>
                    <a:schemeClr val="bg1"/>
                  </a:solidFill>
                  <a:latin typeface="Poppins"/>
                  <a:cs typeface="Poppins"/>
                </a:rPr>
                <a:t>Com començo</a:t>
              </a:r>
            </a:p>
          </p:txBody>
        </p:sp>
        <p:sp>
          <p:nvSpPr>
            <p:cNvPr id="9" name="TextBox 9"/>
            <p:cNvSpPr txBox="1"/>
            <p:nvPr/>
          </p:nvSpPr>
          <p:spPr>
            <a:xfrm>
              <a:off x="1" y="2910424"/>
              <a:ext cx="5511718" cy="1090264"/>
            </a:xfrm>
            <a:prstGeom prst="rect">
              <a:avLst/>
            </a:prstGeom>
          </p:spPr>
          <p:txBody>
            <a:bodyPr lIns="0" tIns="0" rIns="0" bIns="0" rtlCol="0" anchor="t">
              <a:spAutoFit/>
            </a:bodyPr>
            <a:lstStyle/>
            <a:p>
              <a:pPr>
                <a:lnSpc>
                  <a:spcPts val="2260"/>
                </a:lnSpc>
              </a:pPr>
              <a:r>
                <a:rPr lang="ca-ES" sz="1700" spc="15" dirty="0">
                  <a:solidFill>
                    <a:srgbClr val="595959"/>
                  </a:solidFill>
                  <a:latin typeface="Poppins"/>
                  <a:cs typeface="Poppins"/>
                </a:rPr>
                <a:t>Coneixent els ingressos i les despeses del mes anterior.</a:t>
              </a:r>
            </a:p>
          </p:txBody>
        </p:sp>
        <p:sp>
          <p:nvSpPr>
            <p:cNvPr id="10" name="TextBox 10"/>
            <p:cNvSpPr txBox="1"/>
            <p:nvPr/>
          </p:nvSpPr>
          <p:spPr>
            <a:xfrm>
              <a:off x="0" y="4652805"/>
              <a:ext cx="5511718" cy="595996"/>
            </a:xfrm>
            <a:prstGeom prst="rect">
              <a:avLst/>
            </a:prstGeom>
          </p:spPr>
          <p:txBody>
            <a:bodyPr lIns="0" tIns="0" rIns="0" bIns="0" rtlCol="0" anchor="t">
              <a:spAutoFit/>
            </a:bodyPr>
            <a:lstStyle/>
            <a:p>
              <a:pPr>
                <a:lnSpc>
                  <a:spcPts val="2461"/>
                </a:lnSpc>
              </a:pPr>
              <a:r>
                <a:rPr lang="ca-ES" sz="2000" dirty="0">
                  <a:solidFill>
                    <a:schemeClr val="bg1"/>
                  </a:solidFill>
                  <a:latin typeface="Poppins"/>
                  <a:cs typeface="Poppins"/>
                </a:rPr>
                <a:t>Analitzar i revisar</a:t>
              </a:r>
            </a:p>
          </p:txBody>
        </p:sp>
        <p:sp>
          <p:nvSpPr>
            <p:cNvPr id="11" name="TextBox 11"/>
            <p:cNvSpPr txBox="1"/>
            <p:nvPr/>
          </p:nvSpPr>
          <p:spPr>
            <a:xfrm>
              <a:off x="3" y="5248103"/>
              <a:ext cx="5511717" cy="1639854"/>
            </a:xfrm>
            <a:prstGeom prst="rect">
              <a:avLst/>
            </a:prstGeom>
          </p:spPr>
          <p:txBody>
            <a:bodyPr lIns="0" tIns="0" rIns="0" bIns="0" rtlCol="0" anchor="t">
              <a:spAutoFit/>
            </a:bodyPr>
            <a:lstStyle/>
            <a:p>
              <a:pPr>
                <a:lnSpc>
                  <a:spcPts val="2260"/>
                </a:lnSpc>
              </a:pPr>
              <a:r>
                <a:rPr lang="ca-ES" sz="1700" spc="15" dirty="0">
                  <a:solidFill>
                    <a:srgbClr val="595959"/>
                  </a:solidFill>
                  <a:latin typeface="Poppins"/>
                  <a:cs typeface="Poppins"/>
                </a:rPr>
                <a:t>Periòdicament revisarem el pressupost per veure si ens hi ajustem.</a:t>
              </a:r>
            </a:p>
          </p:txBody>
        </p:sp>
      </p:grpSp>
      <p:sp>
        <p:nvSpPr>
          <p:cNvPr id="14" name="TextBox 7"/>
          <p:cNvSpPr txBox="1"/>
          <p:nvPr/>
        </p:nvSpPr>
        <p:spPr>
          <a:xfrm>
            <a:off x="0" y="2067694"/>
            <a:ext cx="4572000" cy="984885"/>
          </a:xfrm>
          <a:prstGeom prst="rect">
            <a:avLst/>
          </a:prstGeom>
        </p:spPr>
        <p:txBody>
          <a:bodyPr wrap="square" lIns="0" tIns="0" rIns="0" bIns="0" rtlCol="0" anchor="t">
            <a:spAutoFit/>
          </a:bodyPr>
          <a:lstStyle/>
          <a:p>
            <a:pPr algn="ctr"/>
            <a:r>
              <a:rPr lang="ca-ES" sz="3200" b="1" spc="135" dirty="0">
                <a:solidFill>
                  <a:schemeClr val="tx1">
                    <a:lumMod val="65000"/>
                    <a:lumOff val="35000"/>
                  </a:schemeClr>
                </a:solidFill>
                <a:latin typeface="Poppins"/>
                <a:cs typeface="Poppins"/>
              </a:rPr>
              <a:t>FER UN</a:t>
            </a:r>
          </a:p>
          <a:p>
            <a:pPr algn="ctr"/>
            <a:r>
              <a:rPr lang="ca-ES" sz="3200" b="1" spc="135" dirty="0">
                <a:solidFill>
                  <a:schemeClr val="tx1">
                    <a:lumMod val="65000"/>
                    <a:lumOff val="35000"/>
                  </a:schemeClr>
                </a:solidFill>
                <a:latin typeface="Poppins"/>
                <a:cs typeface="Poppins"/>
              </a:rPr>
              <a:t>PRESSUPOST</a:t>
            </a:r>
            <a:endParaRPr lang="ca-ES" sz="3200" b="1" spc="127" dirty="0">
              <a:solidFill>
                <a:schemeClr val="tx1">
                  <a:lumMod val="65000"/>
                  <a:lumOff val="35000"/>
                </a:schemeClr>
              </a:solidFill>
              <a:latin typeface="Poppins"/>
              <a:cs typeface="Poppins"/>
            </a:endParaRPr>
          </a:p>
        </p:txBody>
      </p:sp>
      <p:sp>
        <p:nvSpPr>
          <p:cNvPr id="15" name="TextBox 6"/>
          <p:cNvSpPr txBox="1">
            <a:spLocks noChangeAspect="1"/>
          </p:cNvSpPr>
          <p:nvPr/>
        </p:nvSpPr>
        <p:spPr>
          <a:xfrm>
            <a:off x="53752" y="411510"/>
            <a:ext cx="4499992" cy="369332"/>
          </a:xfrm>
          <a:prstGeom prst="rect">
            <a:avLst/>
          </a:prstGeom>
        </p:spPr>
        <p:txBody>
          <a:bodyPr wrap="square" lIns="0" tIns="0" rIns="0" bIns="0" rtlCol="0" anchor="t">
            <a:spAutoFit/>
          </a:bodyPr>
          <a:lstStyle/>
          <a:p>
            <a:pPr algn="ctr"/>
            <a:r>
              <a:rPr lang="es-ES" sz="2400" b="1" dirty="0" err="1">
                <a:solidFill>
                  <a:srgbClr val="019EE2"/>
                </a:solidFill>
                <a:latin typeface="Poppins"/>
                <a:cs typeface="Poppins"/>
              </a:rPr>
              <a:t>Pressupost</a:t>
            </a:r>
            <a:endParaRPr lang="es-ES" sz="2400" b="1" dirty="0">
              <a:solidFill>
                <a:srgbClr val="019EE2"/>
              </a:solidFill>
              <a:latin typeface="Poppins"/>
              <a:cs typeface="Poppins"/>
            </a:endParaRPr>
          </a:p>
        </p:txBody>
      </p:sp>
      <p:cxnSp>
        <p:nvCxnSpPr>
          <p:cNvPr id="16" name="Conector recto 15"/>
          <p:cNvCxnSpPr/>
          <p:nvPr/>
        </p:nvCxnSpPr>
        <p:spPr>
          <a:xfrm>
            <a:off x="935596" y="1004564"/>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descr="IMG 007825 - 158.jpg"/>
          <p:cNvPicPr>
            <a:picLocks noChangeAspect="1"/>
          </p:cNvPicPr>
          <p:nvPr/>
        </p:nvPicPr>
        <p:blipFill rotWithShape="1">
          <a:blip r:embed="rId3" cstate="print">
            <a:extLst>
              <a:ext uri="{28A0092B-C50C-407E-A947-70E740481C1C}">
                <a14:useLocalDpi xmlns:a14="http://schemas.microsoft.com/office/drawing/2010/main" val="0"/>
              </a:ext>
            </a:extLst>
          </a:blip>
          <a:srcRect l="1025" r="20207"/>
          <a:stretch/>
        </p:blipFill>
        <p:spPr>
          <a:xfrm>
            <a:off x="656922" y="1419622"/>
            <a:ext cx="3574087" cy="3024336"/>
          </a:xfrm>
          <a:prstGeom prst="rect">
            <a:avLst/>
          </a:prstGeom>
        </p:spPr>
      </p:pic>
      <p:sp>
        <p:nvSpPr>
          <p:cNvPr id="13" name="TextBox 6"/>
          <p:cNvSpPr txBox="1"/>
          <p:nvPr/>
        </p:nvSpPr>
        <p:spPr>
          <a:xfrm>
            <a:off x="4644008" y="2592169"/>
            <a:ext cx="4032448" cy="1851789"/>
          </a:xfrm>
          <a:prstGeom prst="rect">
            <a:avLst/>
          </a:prstGeom>
        </p:spPr>
        <p:txBody>
          <a:bodyPr wrap="square" lIns="0" tIns="0" rIns="0" bIns="0" rtlCol="0" anchor="t">
            <a:spAutoFit/>
          </a:bodyPr>
          <a:lstStyle/>
          <a:p>
            <a:pPr marL="457200" indent="-457200">
              <a:lnSpc>
                <a:spcPct val="130000"/>
              </a:lnSpc>
              <a:buClr>
                <a:schemeClr val="accent5"/>
              </a:buClr>
              <a:buFont typeface="+mj-lt"/>
              <a:buAutoNum type="arabicPeriod"/>
            </a:pPr>
            <a:r>
              <a:rPr lang="ca-ES" sz="2000" spc="15" dirty="0">
                <a:solidFill>
                  <a:srgbClr val="595959"/>
                </a:solidFill>
                <a:latin typeface="Poppins"/>
                <a:cs typeface="Poppins"/>
              </a:rPr>
              <a:t>Apuntem totes les despeses del mes anterior.</a:t>
            </a:r>
          </a:p>
          <a:p>
            <a:pPr marL="457200" indent="-457200">
              <a:lnSpc>
                <a:spcPct val="200000"/>
              </a:lnSpc>
              <a:buClr>
                <a:schemeClr val="accent5"/>
              </a:buClr>
              <a:buFont typeface="+mj-lt"/>
              <a:buAutoNum type="arabicPeriod"/>
            </a:pPr>
            <a:r>
              <a:rPr lang="ca-ES" sz="2000" spc="15" dirty="0">
                <a:solidFill>
                  <a:srgbClr val="595959"/>
                </a:solidFill>
                <a:latin typeface="Poppins"/>
                <a:cs typeface="Poppins"/>
              </a:rPr>
              <a:t>Anotem els ingressos.</a:t>
            </a:r>
          </a:p>
          <a:p>
            <a:pPr marL="457200" indent="-457200">
              <a:lnSpc>
                <a:spcPct val="150000"/>
              </a:lnSpc>
              <a:buClr>
                <a:schemeClr val="accent5"/>
              </a:buClr>
              <a:buFont typeface="+mj-lt"/>
              <a:buAutoNum type="arabicPeriod"/>
            </a:pPr>
            <a:r>
              <a:rPr lang="ca-ES" sz="2000" spc="15" dirty="0">
                <a:solidFill>
                  <a:srgbClr val="595959"/>
                </a:solidFill>
                <a:latin typeface="Poppins"/>
                <a:cs typeface="Poppins"/>
              </a:rPr>
              <a:t>Classifiquem les despeses.</a:t>
            </a:r>
          </a:p>
        </p:txBody>
      </p:sp>
      <p:sp>
        <p:nvSpPr>
          <p:cNvPr id="14" name="TextBox 6"/>
          <p:cNvSpPr txBox="1">
            <a:spLocks noChangeAspect="1"/>
          </p:cNvSpPr>
          <p:nvPr/>
        </p:nvSpPr>
        <p:spPr>
          <a:xfrm>
            <a:off x="2123728" y="339502"/>
            <a:ext cx="4572000" cy="369332"/>
          </a:xfrm>
          <a:prstGeom prst="rect">
            <a:avLst/>
          </a:prstGeom>
        </p:spPr>
        <p:txBody>
          <a:bodyPr wrap="square" lIns="0" tIns="0" rIns="0" bIns="0" rtlCol="0" anchor="t">
            <a:spAutoFit/>
          </a:bodyPr>
          <a:lstStyle/>
          <a:p>
            <a:pPr algn="ctr"/>
            <a:r>
              <a:rPr lang="ca-ES" sz="2400" b="1" dirty="0">
                <a:solidFill>
                  <a:srgbClr val="019EE2"/>
                </a:solidFill>
                <a:latin typeface="Poppins"/>
                <a:cs typeface="Poppins"/>
              </a:rPr>
              <a:t>Pressupost</a:t>
            </a:r>
          </a:p>
        </p:txBody>
      </p:sp>
      <p:cxnSp>
        <p:nvCxnSpPr>
          <p:cNvPr id="15" name="Conector recto 14"/>
          <p:cNvCxnSpPr/>
          <p:nvPr/>
        </p:nvCxnSpPr>
        <p:spPr>
          <a:xfrm>
            <a:off x="3041576" y="932556"/>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sp>
        <p:nvSpPr>
          <p:cNvPr id="16" name="TextBox 7"/>
          <p:cNvSpPr txBox="1"/>
          <p:nvPr/>
        </p:nvSpPr>
        <p:spPr>
          <a:xfrm>
            <a:off x="4355976" y="1368033"/>
            <a:ext cx="4176464" cy="984885"/>
          </a:xfrm>
          <a:prstGeom prst="rect">
            <a:avLst/>
          </a:prstGeom>
        </p:spPr>
        <p:txBody>
          <a:bodyPr wrap="square" lIns="0" tIns="0" rIns="0" bIns="0" rtlCol="0" anchor="t">
            <a:spAutoFit/>
          </a:bodyPr>
          <a:lstStyle/>
          <a:p>
            <a:pPr algn="ctr"/>
            <a:r>
              <a:rPr lang="ca-ES" sz="3200" b="1" dirty="0">
                <a:solidFill>
                  <a:schemeClr val="tx1">
                    <a:lumMod val="65000"/>
                    <a:lumOff val="35000"/>
                  </a:schemeClr>
                </a:solidFill>
                <a:latin typeface="Poppins"/>
                <a:cs typeface="Poppins"/>
              </a:rPr>
              <a:t>Com fem el pressupost?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023828" y="2893268"/>
            <a:ext cx="4896544" cy="974626"/>
          </a:xfrm>
          <a:prstGeom prst="rect">
            <a:avLst/>
          </a:prstGeom>
        </p:spPr>
        <p:txBody>
          <a:bodyPr wrap="square" lIns="0" tIns="0" rIns="0" bIns="0" rtlCol="0" anchor="t">
            <a:spAutoFit/>
          </a:bodyPr>
          <a:lstStyle/>
          <a:p>
            <a:pPr marL="60264" algn="ctr">
              <a:lnSpc>
                <a:spcPts val="3767"/>
              </a:lnSpc>
              <a:spcBef>
                <a:spcPts val="10044"/>
              </a:spcBef>
            </a:pPr>
            <a:r>
              <a:rPr lang="ca-ES" sz="3000" spc="15" dirty="0">
                <a:solidFill>
                  <a:srgbClr val="595959"/>
                </a:solidFill>
                <a:latin typeface="Poppins"/>
                <a:cs typeface="Poppins"/>
              </a:rPr>
              <a:t>Un truc: </a:t>
            </a:r>
            <a:r>
              <a:rPr lang="ca-ES" sz="3000" b="1" spc="15" dirty="0">
                <a:solidFill>
                  <a:srgbClr val="595959"/>
                </a:solidFill>
                <a:latin typeface="Poppins"/>
                <a:cs typeface="Poppins"/>
              </a:rPr>
              <a:t>guarda tots els tiquets de compra.</a:t>
            </a:r>
          </a:p>
        </p:txBody>
      </p:sp>
      <p:sp>
        <p:nvSpPr>
          <p:cNvPr id="10" name="TextBox 6"/>
          <p:cNvSpPr txBox="1">
            <a:spLocks noChangeAspect="1"/>
          </p:cNvSpPr>
          <p:nvPr/>
        </p:nvSpPr>
        <p:spPr>
          <a:xfrm>
            <a:off x="2123728" y="339502"/>
            <a:ext cx="4572000" cy="369332"/>
          </a:xfrm>
          <a:prstGeom prst="rect">
            <a:avLst/>
          </a:prstGeom>
        </p:spPr>
        <p:txBody>
          <a:bodyPr wrap="square" lIns="0" tIns="0" rIns="0" bIns="0" rtlCol="0" anchor="t">
            <a:spAutoFit/>
          </a:bodyPr>
          <a:lstStyle/>
          <a:p>
            <a:pPr algn="ctr"/>
            <a:r>
              <a:rPr lang="ca-ES" sz="2400" b="1" dirty="0">
                <a:solidFill>
                  <a:srgbClr val="019EE2"/>
                </a:solidFill>
                <a:latin typeface="Poppins"/>
                <a:cs typeface="Poppins"/>
              </a:rPr>
              <a:t>Pressupost</a:t>
            </a:r>
          </a:p>
        </p:txBody>
      </p:sp>
      <p:cxnSp>
        <p:nvCxnSpPr>
          <p:cNvPr id="11" name="Conector recto 10"/>
          <p:cNvCxnSpPr/>
          <p:nvPr/>
        </p:nvCxnSpPr>
        <p:spPr>
          <a:xfrm>
            <a:off x="3041576" y="932556"/>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pic>
        <p:nvPicPr>
          <p:cNvPr id="3" name="Imagen 2"/>
          <p:cNvPicPr>
            <a:picLocks noChangeAspect="1"/>
          </p:cNvPicPr>
          <p:nvPr/>
        </p:nvPicPr>
        <p:blipFill>
          <a:blip r:embed="rId3"/>
          <a:stretch>
            <a:fillRect/>
          </a:stretch>
        </p:blipFill>
        <p:spPr>
          <a:xfrm>
            <a:off x="1043608" y="1491630"/>
            <a:ext cx="1402588" cy="2209616"/>
          </a:xfrm>
          <a:prstGeom prst="rect">
            <a:avLst/>
          </a:prstGeom>
        </p:spPr>
      </p:pic>
      <p:sp>
        <p:nvSpPr>
          <p:cNvPr id="12" name="TextBox 7"/>
          <p:cNvSpPr txBox="1"/>
          <p:nvPr/>
        </p:nvSpPr>
        <p:spPr>
          <a:xfrm>
            <a:off x="2843808" y="1491630"/>
            <a:ext cx="5256584" cy="1231106"/>
          </a:xfrm>
          <a:prstGeom prst="rect">
            <a:avLst/>
          </a:prstGeom>
        </p:spPr>
        <p:txBody>
          <a:bodyPr wrap="square" lIns="0" tIns="0" rIns="0" bIns="0" rtlCol="0" anchor="t">
            <a:spAutoFit/>
          </a:bodyPr>
          <a:lstStyle/>
          <a:p>
            <a:pPr algn="ctr"/>
            <a:r>
              <a:rPr lang="ca-ES" sz="4000" b="1" dirty="0">
                <a:solidFill>
                  <a:schemeClr val="tx1">
                    <a:lumMod val="65000"/>
                    <a:lumOff val="35000"/>
                  </a:schemeClr>
                </a:solidFill>
                <a:latin typeface="Poppins"/>
                <a:cs typeface="Poppins"/>
              </a:rPr>
              <a:t>Apuntar les despeses</a:t>
            </a:r>
          </a:p>
        </p:txBody>
      </p:sp>
    </p:spTree>
    <p:extLst>
      <p:ext uri="{BB962C8B-B14F-4D97-AF65-F5344CB8AC3E}">
        <p14:creationId xmlns:p14="http://schemas.microsoft.com/office/powerpoint/2010/main" val="1411468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4"/>
          <p:cNvSpPr txBox="1"/>
          <p:nvPr/>
        </p:nvSpPr>
        <p:spPr>
          <a:xfrm>
            <a:off x="3023828" y="2893268"/>
            <a:ext cx="4896544" cy="974626"/>
          </a:xfrm>
          <a:prstGeom prst="rect">
            <a:avLst/>
          </a:prstGeom>
        </p:spPr>
        <p:txBody>
          <a:bodyPr wrap="square" lIns="0" tIns="0" rIns="0" bIns="0" rtlCol="0" anchor="t">
            <a:spAutoFit/>
          </a:bodyPr>
          <a:lstStyle/>
          <a:p>
            <a:pPr marL="60264" algn="ctr">
              <a:lnSpc>
                <a:spcPts val="3767"/>
              </a:lnSpc>
            </a:pPr>
            <a:r>
              <a:rPr lang="ca-ES" sz="3000" spc="15" dirty="0">
                <a:solidFill>
                  <a:srgbClr val="595959"/>
                </a:solidFill>
                <a:latin typeface="Poppins"/>
                <a:cs typeface="Poppins"/>
              </a:rPr>
              <a:t>Normalment la pensió,</a:t>
            </a:r>
          </a:p>
          <a:p>
            <a:pPr marL="60264" algn="ctr">
              <a:lnSpc>
                <a:spcPts val="3767"/>
              </a:lnSpc>
            </a:pPr>
            <a:r>
              <a:rPr lang="ca-ES" sz="3000" spc="15" dirty="0">
                <a:solidFill>
                  <a:srgbClr val="595959"/>
                </a:solidFill>
                <a:latin typeface="Poppins"/>
                <a:cs typeface="Poppins"/>
              </a:rPr>
              <a:t>però n’hi ha d’altres.</a:t>
            </a:r>
          </a:p>
        </p:txBody>
      </p:sp>
      <p:sp>
        <p:nvSpPr>
          <p:cNvPr id="13" name="TextBox 6"/>
          <p:cNvSpPr txBox="1">
            <a:spLocks noChangeAspect="1"/>
          </p:cNvSpPr>
          <p:nvPr/>
        </p:nvSpPr>
        <p:spPr>
          <a:xfrm>
            <a:off x="2123728" y="339502"/>
            <a:ext cx="4572000" cy="369332"/>
          </a:xfrm>
          <a:prstGeom prst="rect">
            <a:avLst/>
          </a:prstGeom>
        </p:spPr>
        <p:txBody>
          <a:bodyPr wrap="square" lIns="0" tIns="0" rIns="0" bIns="0" rtlCol="0" anchor="t">
            <a:spAutoFit/>
          </a:bodyPr>
          <a:lstStyle/>
          <a:p>
            <a:pPr algn="ctr"/>
            <a:r>
              <a:rPr lang="ca-ES" sz="2400" b="1" dirty="0">
                <a:solidFill>
                  <a:srgbClr val="019EE2"/>
                </a:solidFill>
                <a:latin typeface="Poppins"/>
                <a:cs typeface="Poppins"/>
              </a:rPr>
              <a:t>Pressupost</a:t>
            </a:r>
          </a:p>
        </p:txBody>
      </p:sp>
      <p:cxnSp>
        <p:nvCxnSpPr>
          <p:cNvPr id="14" name="Conector recto 13"/>
          <p:cNvCxnSpPr/>
          <p:nvPr/>
        </p:nvCxnSpPr>
        <p:spPr>
          <a:xfrm>
            <a:off x="3041576" y="932556"/>
            <a:ext cx="2736304" cy="0"/>
          </a:xfrm>
          <a:prstGeom prst="line">
            <a:avLst/>
          </a:prstGeom>
          <a:ln w="28575" cmpd="sng">
            <a:solidFill>
              <a:srgbClr val="019EE2"/>
            </a:solidFill>
          </a:ln>
          <a:effectLst/>
        </p:spPr>
        <p:style>
          <a:lnRef idx="2">
            <a:schemeClr val="accent1"/>
          </a:lnRef>
          <a:fillRef idx="0">
            <a:schemeClr val="accent1"/>
          </a:fillRef>
          <a:effectRef idx="1">
            <a:schemeClr val="accent1"/>
          </a:effectRef>
          <a:fontRef idx="minor">
            <a:schemeClr val="tx1"/>
          </a:fontRef>
        </p:style>
      </p:cxnSp>
      <p:sp>
        <p:nvSpPr>
          <p:cNvPr id="16" name="TextBox 7"/>
          <p:cNvSpPr txBox="1"/>
          <p:nvPr/>
        </p:nvSpPr>
        <p:spPr>
          <a:xfrm>
            <a:off x="2843808" y="1491630"/>
            <a:ext cx="5256584" cy="1231106"/>
          </a:xfrm>
          <a:prstGeom prst="rect">
            <a:avLst/>
          </a:prstGeom>
        </p:spPr>
        <p:txBody>
          <a:bodyPr wrap="square" lIns="0" tIns="0" rIns="0" bIns="0" rtlCol="0" anchor="t">
            <a:spAutoFit/>
          </a:bodyPr>
          <a:lstStyle/>
          <a:p>
            <a:pPr algn="ctr"/>
            <a:r>
              <a:rPr lang="ca-ES" sz="4000" b="1" dirty="0">
                <a:solidFill>
                  <a:schemeClr val="tx1">
                    <a:lumMod val="65000"/>
                    <a:lumOff val="35000"/>
                  </a:schemeClr>
                </a:solidFill>
                <a:latin typeface="Poppins"/>
                <a:cs typeface="Poppins"/>
              </a:rPr>
              <a:t>Identificar els ingressos</a:t>
            </a:r>
          </a:p>
        </p:txBody>
      </p:sp>
      <p:pic>
        <p:nvPicPr>
          <p:cNvPr id="2" name="Imagen 1"/>
          <p:cNvPicPr>
            <a:picLocks noChangeAspect="1"/>
          </p:cNvPicPr>
          <p:nvPr/>
        </p:nvPicPr>
        <p:blipFill>
          <a:blip r:embed="rId3"/>
          <a:stretch>
            <a:fillRect/>
          </a:stretch>
        </p:blipFill>
        <p:spPr>
          <a:xfrm>
            <a:off x="632098" y="1538656"/>
            <a:ext cx="2211710" cy="2211710"/>
          </a:xfrm>
          <a:prstGeom prst="rect">
            <a:avLst/>
          </a:prstGeom>
        </p:spPr>
      </p:pic>
    </p:spTree>
    <p:extLst>
      <p:ext uri="{BB962C8B-B14F-4D97-AF65-F5344CB8AC3E}">
        <p14:creationId xmlns:p14="http://schemas.microsoft.com/office/powerpoint/2010/main" val="3259086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927A2F21C761C84A941658C4AD1EC32A" ma:contentTypeVersion="12" ma:contentTypeDescription="Crear nuevo documento." ma:contentTypeScope="" ma:versionID="bdb46391e6c4d488a14b66b55063bfb7">
  <xsd:schema xmlns:xsd="http://www.w3.org/2001/XMLSchema" xmlns:xs="http://www.w3.org/2001/XMLSchema" xmlns:p="http://schemas.microsoft.com/office/2006/metadata/properties" xmlns:ns2="d5f543d2-e98f-4bcb-aac4-dbb9963c52ee" xmlns:ns3="edad2d25-cae2-46af-8973-51d41c80e85c" targetNamespace="http://schemas.microsoft.com/office/2006/metadata/properties" ma:root="true" ma:fieldsID="4204974358481bc469497cf4e3a9cd0d" ns2:_="" ns3:_="">
    <xsd:import namespace="d5f543d2-e98f-4bcb-aac4-dbb9963c52ee"/>
    <xsd:import namespace="edad2d25-cae2-46af-8973-51d41c80e85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f543d2-e98f-4bcb-aac4-dbb9963c52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ad2d25-cae2-46af-8973-51d41c80e85c"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8DB2BE-8002-4674-968E-44855E14D2C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81ED32B-9756-43B2-9FFE-9DE1B447AF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f543d2-e98f-4bcb-aac4-dbb9963c52ee"/>
    <ds:schemaRef ds:uri="edad2d25-cae2-46af-8973-51d41c80e8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B91E8F-C5B2-43F0-8030-56034D0628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5837</TotalTime>
  <Words>5658</Words>
  <Application>Microsoft Office PowerPoint</Application>
  <PresentationFormat>Presentación en pantalla (16:9)</PresentationFormat>
  <Paragraphs>510</Paragraphs>
  <Slides>28</Slides>
  <Notes>28</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28</vt:i4>
      </vt:variant>
    </vt:vector>
  </HeadingPairs>
  <TitlesOfParts>
    <vt:vector size="37" baseType="lpstr">
      <vt:lpstr>Poppins Bold</vt:lpstr>
      <vt:lpstr>Poppins Medium</vt:lpstr>
      <vt:lpstr>Poppins</vt:lpstr>
      <vt:lpstr>Roboto</vt:lpstr>
      <vt:lpstr>Quarto-Bold</vt:lpstr>
      <vt:lpstr>Arial</vt:lpstr>
      <vt:lpstr>Poppins Light</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Auxiliar2</dc:creator>
  <cp:lastModifiedBy>Jose Luna</cp:lastModifiedBy>
  <cp:revision>429</cp:revision>
  <cp:lastPrinted>2019-09-19T14:26:47Z</cp:lastPrinted>
  <dcterms:created xsi:type="dcterms:W3CDTF">2019-11-27T09:58:46Z</dcterms:created>
  <dcterms:modified xsi:type="dcterms:W3CDTF">2021-03-10T08:47:56Z</dcterms:modified>
  <dc:identifier>DADgwswTM5o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0x010100927A2F21C761C84A941658C4AD1EC32A</vt:lpwstr>
  </property>
</Properties>
</file>