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2" r:id="rId17"/>
    <p:sldId id="275" r:id="rId18"/>
    <p:sldId id="276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5" r:id="rId27"/>
    <p:sldId id="284" r:id="rId28"/>
    <p:sldId id="287" r:id="rId29"/>
    <p:sldId id="288" r:id="rId30"/>
    <p:sldId id="286" r:id="rId31"/>
    <p:sldId id="289" r:id="rId32"/>
    <p:sldId id="291" r:id="rId33"/>
    <p:sldId id="290" r:id="rId3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6A063-B785-4A83-AB76-C0BD53E43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8BDC0C-3992-4A6E-B722-52A1EC2A7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CA74E-92FB-4CDD-A7F2-B591ABDB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797A3-5785-4B68-BA41-8C6412AC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0F29D-968F-42C5-9912-302DFA3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18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C5A5B-C9AE-4F2A-9786-F6E02419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F16984-967D-4D95-944D-D2EF3CFBE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46E065-3E5C-4CDD-8FE9-DAC649B3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7E196-BB37-4605-9562-10B91502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18F48-C1FF-4771-8DD6-EE81EE3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227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C04171-F0D6-40B9-B4AC-C74AB109C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78E4B4-5012-4456-8847-DB474043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52829-15C8-4994-BF0B-B11D015A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3F36A-157D-4C7E-B29A-BC99B67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B3ED2-747B-4380-9970-70823E4C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74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3D65B-B03E-4CDA-91B5-A07C3D02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16AA0-2D29-47FF-8DEA-45C0C92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FD2BD-C358-45A4-A160-59F21361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8885B0-EDD0-449F-9B04-4A18DB0B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9507C-E5B3-4430-A230-0E4DDDBA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31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F60E5-1AAF-4A09-B92A-C28C0C9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A574F-0F28-4DF9-AD86-6624ADE4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69BF-841A-438C-B21A-71B3E6FE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52EC7-FBA1-4C8C-8BD1-B569D9D2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A7829E-DF0C-48D5-8A8B-2FA6876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78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9C7BB-7E5F-43BF-A0AD-17760B52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CB431-17C5-4058-A921-C2D6ADDB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C51EC-3563-41A9-BBD6-394351741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4E239-E368-478A-A33E-3C8B5C41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2B2390-2132-48B4-967F-E68C5581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39B1B-5D14-4116-B56C-476D45BD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4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ACDE4-073C-4417-9ED1-B1480E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71B3D-4C62-40BF-85A5-8C248EF57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78315C-2CBC-4D6D-9840-DB7A5E643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B8717E-16E6-4D08-99AF-FD72D9554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BBFBD8-607D-407D-B8CF-F1A12BF67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C787C7-2784-45FC-8D78-CCD5BA04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920571-3D71-4946-9817-77DA17ED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7A9611-8FBF-4CBF-98DC-6009E14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06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AB328-2F51-4350-8A0D-C063F67A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FEBCFA-020A-453F-8EA0-614B714D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6C5B6B-F6BC-416C-AAD6-2EB2BCC0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81F20-BD32-4BC0-930E-99F1FF5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668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135215-7948-4ACA-991A-0A2256A8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75C16D-507E-41D2-9769-25CEA72B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3D587F-6C60-453E-9EC6-AE177B18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8BFEEF-16CD-402A-98EB-B4CA962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35" y="19934"/>
            <a:ext cx="2160000" cy="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17A1-3FC7-4F53-867D-EE815D07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5AD698-5BD8-4903-9EBF-04BDE6F0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CF72E-F5B7-4DA3-A48E-4F190DEB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6542E-A89A-41D9-8CE0-816280E0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D1EDAA-6A8D-48E6-A98B-F7ED681E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6476D-EF6C-455E-967D-04650643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027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8BA39-A448-4DC4-B76A-55E19866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D002C4-F0AC-402A-ADBD-A4BF57445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0FC34-E6B2-49B3-9BF3-333A91E4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BF72EC-129A-4BA5-BF92-5A8AC7ED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00C37-574C-4A66-8082-D85D23EB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C5369-80A7-4CE6-BDD9-304E8619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64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BD5C86-A95B-4A62-8AF9-2FC2CD52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C54B9-3F05-4B97-809B-F5EFE6E4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B6F26-EB62-49DA-B000-05F0F27C7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68B1E-9802-4016-B1CF-F7FC7DC7B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CBC4A-FCEB-443B-8218-F4829BB5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99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slide" Target="slide18.xml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5" Type="http://schemas.openxmlformats.org/officeDocument/2006/relationships/slide" Target="slide29.xml"/><Relationship Id="rId10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jp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9.xml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A1ECE28-DCF2-4B4F-A9C6-B34B5F7916AC}"/>
              </a:ext>
            </a:extLst>
          </p:cNvPr>
          <p:cNvGrpSpPr/>
          <p:nvPr/>
        </p:nvGrpSpPr>
        <p:grpSpPr>
          <a:xfrm>
            <a:off x="170602" y="906650"/>
            <a:ext cx="11850795" cy="5788617"/>
            <a:chOff x="156699" y="438150"/>
            <a:chExt cx="12221038" cy="64198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FD9D5E-B92C-440A-A0CA-BD4C1B26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724" y="438150"/>
              <a:ext cx="9735013" cy="633888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E94173-D729-4651-B7B3-10B22AFA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99" y="1771650"/>
              <a:ext cx="2486025" cy="508635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4DFB619-A438-476B-B761-30C8E94E2760}"/>
                </a:ext>
              </a:extLst>
            </p:cNvPr>
            <p:cNvSpPr txBox="1"/>
            <p:nvPr/>
          </p:nvSpPr>
          <p:spPr>
            <a:xfrm>
              <a:off x="3586579" y="1340528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Com utilitza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57E7D7-3092-4327-82E1-4B6EFF30059D}"/>
                </a:ext>
              </a:extLst>
            </p:cNvPr>
            <p:cNvSpPr txBox="1"/>
            <p:nvPr/>
          </p:nvSpPr>
          <p:spPr>
            <a:xfrm>
              <a:off x="3586579" y="2336306"/>
              <a:ext cx="2486025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l’EMMA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5560C24-9BED-4204-A5D4-CC916F66645D}"/>
                </a:ext>
              </a:extLst>
            </p:cNvPr>
            <p:cNvSpPr txBox="1"/>
            <p:nvPr/>
          </p:nvSpPr>
          <p:spPr>
            <a:xfrm>
              <a:off x="3586579" y="3429000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els bitllets i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541B49C-7891-46C9-ACA5-2F5E53BF13A0}"/>
                </a:ext>
              </a:extLst>
            </p:cNvPr>
            <p:cNvSpPr txBox="1"/>
            <p:nvPr/>
          </p:nvSpPr>
          <p:spPr>
            <a:xfrm>
              <a:off x="3586579" y="4424778"/>
              <a:ext cx="3701988" cy="85334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les monedes?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73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9DBB4E0-DDE5-4ECF-A2A8-C64508585C82}"/>
              </a:ext>
            </a:extLst>
          </p:cNvPr>
          <p:cNvSpPr txBox="1"/>
          <p:nvPr/>
        </p:nvSpPr>
        <p:spPr>
          <a:xfrm>
            <a:off x="9123823" y="5136930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5,06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1C2860C-0CB2-4395-8FB9-BE4D34F44ACA}"/>
              </a:ext>
            </a:extLst>
          </p:cNvPr>
          <p:cNvGrpSpPr/>
          <p:nvPr/>
        </p:nvGrpSpPr>
        <p:grpSpPr>
          <a:xfrm>
            <a:off x="277760" y="208812"/>
            <a:ext cx="11461479" cy="6649188"/>
            <a:chOff x="277760" y="208812"/>
            <a:chExt cx="11461479" cy="6649188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DA8BD5-7C3A-4BB8-97FB-D3B29043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4220" y="5429250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1F620EB-BADF-4ADA-8DE8-6F1FBC3EC3E3}"/>
                </a:ext>
              </a:extLst>
            </p:cNvPr>
            <p:cNvGrpSpPr/>
            <p:nvPr/>
          </p:nvGrpSpPr>
          <p:grpSpPr>
            <a:xfrm>
              <a:off x="277760" y="208812"/>
              <a:ext cx="11461479" cy="6066891"/>
              <a:chOff x="277760" y="208812"/>
              <a:chExt cx="11461479" cy="6066891"/>
            </a:xfrm>
          </p:grpSpPr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2A71FAA-28EB-4A3A-AC88-608F89637103}"/>
                  </a:ext>
                </a:extLst>
              </p:cNvPr>
              <p:cNvSpPr txBox="1"/>
              <p:nvPr/>
            </p:nvSpPr>
            <p:spPr>
              <a:xfrm>
                <a:off x="452762" y="208812"/>
                <a:ext cx="8671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dirty="0"/>
                  <a:t>L’EMMA necessita un llapis, una llibreta, un retolador i unes tisores per fer manualitats. Decideix passar per la papereria per comprar-ho tot.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452761" y="1551814"/>
                <a:ext cx="326698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Papereria</a:t>
                </a:r>
              </a:p>
            </p:txBody>
          </p:sp>
          <p:sp>
            <p:nvSpPr>
              <p:cNvPr id="17" name="Cruz 16">
                <a:extLst>
                  <a:ext uri="{FF2B5EF4-FFF2-40B4-BE49-F238E27FC236}">
                    <a16:creationId xmlns:a16="http://schemas.microsoft.com/office/drawing/2014/main" id="{AD1EB98E-294D-4770-BD05-B4AC2812D8B0}"/>
                  </a:ext>
                </a:extLst>
              </p:cNvPr>
              <p:cNvSpPr/>
              <p:nvPr/>
            </p:nvSpPr>
            <p:spPr>
              <a:xfrm>
                <a:off x="6188791" y="235330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1" name="Cruz 20">
                <a:extLst>
                  <a:ext uri="{FF2B5EF4-FFF2-40B4-BE49-F238E27FC236}">
                    <a16:creationId xmlns:a16="http://schemas.microsoft.com/office/drawing/2014/main" id="{E75F25F6-C018-4273-A75D-DB153A6B7DAF}"/>
                  </a:ext>
                </a:extLst>
              </p:cNvPr>
              <p:cNvSpPr/>
              <p:nvPr/>
            </p:nvSpPr>
            <p:spPr>
              <a:xfrm>
                <a:off x="10136418" y="232125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3" name="Cruz 22">
                <a:extLst>
                  <a:ext uri="{FF2B5EF4-FFF2-40B4-BE49-F238E27FC236}">
                    <a16:creationId xmlns:a16="http://schemas.microsoft.com/office/drawing/2014/main" id="{3595ABF5-3872-4424-9BE5-9FBEB24EF8B8}"/>
                  </a:ext>
                </a:extLst>
              </p:cNvPr>
              <p:cNvSpPr/>
              <p:nvPr/>
            </p:nvSpPr>
            <p:spPr>
              <a:xfrm>
                <a:off x="8231582" y="230933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0AD4FAF-4210-40CA-9E80-80BCC39A1616}"/>
                  </a:ext>
                </a:extLst>
              </p:cNvPr>
              <p:cNvSpPr txBox="1"/>
              <p:nvPr/>
            </p:nvSpPr>
            <p:spPr>
              <a:xfrm>
                <a:off x="4657170" y="3534491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0,36 €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4C6C92D5-7A4C-42C8-AACE-B0472B3772F8}"/>
                  </a:ext>
                </a:extLst>
              </p:cNvPr>
              <p:cNvSpPr txBox="1"/>
              <p:nvPr/>
            </p:nvSpPr>
            <p:spPr>
              <a:xfrm>
                <a:off x="10481928" y="3533636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1,87 €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00108F4-AAB0-4B90-AAD0-FC97E2070E47}"/>
                  </a:ext>
                </a:extLst>
              </p:cNvPr>
              <p:cNvSpPr txBox="1"/>
              <p:nvPr/>
            </p:nvSpPr>
            <p:spPr>
              <a:xfrm>
                <a:off x="8620076" y="3533636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1,54 €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4C4BE06-F55F-449A-BEE0-8BEE8E7373C4}"/>
                  </a:ext>
                </a:extLst>
              </p:cNvPr>
              <p:cNvSpPr txBox="1"/>
              <p:nvPr/>
            </p:nvSpPr>
            <p:spPr>
              <a:xfrm>
                <a:off x="6758224" y="3534491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1,29 €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633AE69-B2F1-4EF0-B9F7-8CEC65681B55}"/>
                  </a:ext>
                </a:extLst>
              </p:cNvPr>
              <p:cNvSpPr txBox="1"/>
              <p:nvPr/>
            </p:nvSpPr>
            <p:spPr>
              <a:xfrm>
                <a:off x="277760" y="4829153"/>
                <a:ext cx="6186238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Què costa tot el que ha comprat l’EMMA?</a:t>
                </a:r>
              </a:p>
            </p:txBody>
          </p:sp>
          <p:sp>
            <p:nvSpPr>
              <p:cNvPr id="34" name="Flecha: a la derecha 33">
                <a:extLst>
                  <a:ext uri="{FF2B5EF4-FFF2-40B4-BE49-F238E27FC236}">
                    <a16:creationId xmlns:a16="http://schemas.microsoft.com/office/drawing/2014/main" id="{20AC163D-783F-44D8-822A-375AF4A9BDB6}"/>
                  </a:ext>
                </a:extLst>
              </p:cNvPr>
              <p:cNvSpPr/>
              <p:nvPr/>
            </p:nvSpPr>
            <p:spPr>
              <a:xfrm>
                <a:off x="6972900" y="4988150"/>
                <a:ext cx="1313895" cy="5232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3E698DDD-5676-49EA-B172-74E8591CF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47" y="2309335"/>
                <a:ext cx="3251797" cy="1497894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C8A46804-0AB9-4F86-93BC-A1E72CDC6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855" y="1788527"/>
                <a:ext cx="1366290" cy="112955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960934C7-0DDC-4728-B6EA-A5E58C9F6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6873" y="1769476"/>
                <a:ext cx="1324226" cy="1368172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296380DE-01B7-436A-8075-B98D90389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2127" y="1933223"/>
                <a:ext cx="1037112" cy="1251397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2E72047-BA54-4EDA-B971-96A7C3FAA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3732" y="1727011"/>
                <a:ext cx="1528536" cy="14287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672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3C57C3-1F53-4952-AFA5-2F19D6D0320F}"/>
              </a:ext>
            </a:extLst>
          </p:cNvPr>
          <p:cNvGrpSpPr/>
          <p:nvPr/>
        </p:nvGrpSpPr>
        <p:grpSpPr>
          <a:xfrm>
            <a:off x="8015681" y="4730408"/>
            <a:ext cx="3344798" cy="1995392"/>
            <a:chOff x="8015681" y="4730408"/>
            <a:chExt cx="3344798" cy="199539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1B1D8D1-8C8B-4CE2-8334-EDF24EF1B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3892" y="6129616"/>
              <a:ext cx="682981" cy="596184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3FB6DCE7-608A-497E-9652-A8FDCCA5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2718" y="4843837"/>
              <a:ext cx="687079" cy="69980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9A49A96-5907-448F-AAB6-0FE7E7D3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21A98C0-B999-4DA0-9446-DE02038A9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59" y="4845480"/>
              <a:ext cx="852603" cy="82090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93FC60F-73DB-4F31-94C9-6E1094F4A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681" y="4853090"/>
              <a:ext cx="852603" cy="82090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0CFB479-6A80-4C33-88ED-3911A2F84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3905" y="5443930"/>
              <a:ext cx="685937" cy="676832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5C6D3ED-9344-47ED-80EE-DB4CD83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4542" y="4730408"/>
              <a:ext cx="685937" cy="676832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8C4A678-8563-430B-948D-12FE817D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7024" y="5628899"/>
              <a:ext cx="682981" cy="61936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7BCE67C-E6E9-4950-9256-239FF9D62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132" y="1763720"/>
            <a:ext cx="2428453" cy="126279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82CB7EA-BC5E-4818-BD14-9757841F5E4E}"/>
              </a:ext>
            </a:extLst>
          </p:cNvPr>
          <p:cNvGrpSpPr/>
          <p:nvPr/>
        </p:nvGrpSpPr>
        <p:grpSpPr>
          <a:xfrm>
            <a:off x="0" y="802448"/>
            <a:ext cx="10217552" cy="5967479"/>
            <a:chOff x="0" y="802448"/>
            <a:chExt cx="10217552" cy="596747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DC58F2A-C2DC-4E74-B83A-C092B5DACFF0}"/>
                </a:ext>
              </a:extLst>
            </p:cNvPr>
            <p:cNvGrpSpPr/>
            <p:nvPr/>
          </p:nvGrpSpPr>
          <p:grpSpPr>
            <a:xfrm>
              <a:off x="1148686" y="802448"/>
              <a:ext cx="9068866" cy="3883851"/>
              <a:chOff x="1148686" y="802448"/>
              <a:chExt cx="9068866" cy="3883851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4641519" y="802448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compra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5,06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8134352" y="80653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L’Emma paga la compra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3116211" y="3429000"/>
                <a:ext cx="595957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Quin canvi li tornaran?</a:t>
                </a: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CF95484A-3560-4729-AB31-72D8043B9247}"/>
                  </a:ext>
                </a:extLst>
              </p:cNvPr>
              <p:cNvGrpSpPr/>
              <p:nvPr/>
            </p:nvGrpSpPr>
            <p:grpSpPr>
              <a:xfrm>
                <a:off x="1148686" y="802448"/>
                <a:ext cx="2083200" cy="2140295"/>
                <a:chOff x="1148686" y="802448"/>
                <a:chExt cx="2083200" cy="2140295"/>
              </a:xfrm>
            </p:grpSpPr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D3671043-8B70-4299-B09E-F1553F2072F1}"/>
                    </a:ext>
                  </a:extLst>
                </p:cNvPr>
                <p:cNvSpPr txBox="1"/>
                <p:nvPr/>
              </p:nvSpPr>
              <p:spPr>
                <a:xfrm>
                  <a:off x="1148686" y="802448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Caixa </a:t>
                  </a:r>
                </a:p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Papereria</a:t>
                  </a:r>
                </a:p>
              </p:txBody>
            </p:sp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4947FFBB-466E-4ED6-8620-50F576F80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4799" y="1505521"/>
                  <a:ext cx="1470973" cy="1437222"/>
                </a:xfrm>
                <a:prstGeom prst="rect">
                  <a:avLst/>
                </a:prstGeom>
              </p:spPr>
            </p:pic>
          </p:grp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8B7B44CE-2B7F-4ECD-896C-F8D0178CD2BE}"/>
                  </a:ext>
                </a:extLst>
              </p:cNvPr>
              <p:cNvSpPr txBox="1"/>
              <p:nvPr/>
            </p:nvSpPr>
            <p:spPr>
              <a:xfrm>
                <a:off x="5812436" y="4316967"/>
                <a:ext cx="3073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/>
                  <a:t>Fes CLIC sobre l’opció correcte</a:t>
                </a:r>
              </a:p>
            </p:txBody>
          </p:sp>
        </p:grpSp>
      </p:grpSp>
      <p:sp>
        <p:nvSpPr>
          <p:cNvPr id="56" name="Rectángulo 55">
            <a:hlinkClick r:id="rId10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CFE1387-9659-4017-B940-9B45E75A0881}"/>
              </a:ext>
            </a:extLst>
          </p:cNvPr>
          <p:cNvGrpSpPr/>
          <p:nvPr/>
        </p:nvGrpSpPr>
        <p:grpSpPr>
          <a:xfrm>
            <a:off x="3038475" y="4686300"/>
            <a:ext cx="3521143" cy="2083627"/>
            <a:chOff x="3038475" y="4686300"/>
            <a:chExt cx="3521143" cy="2083627"/>
          </a:xfrm>
        </p:grpSpPr>
        <p:sp>
          <p:nvSpPr>
            <p:cNvPr id="54" name="Rectángulo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1" name="Imagen 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10" name="Imagen 9">
              <a:hlinkClick r:id="rId11" action="ppaction://hlinksldjump"/>
              <a:extLst>
                <a:ext uri="{FF2B5EF4-FFF2-40B4-BE49-F238E27FC236}">
                  <a16:creationId xmlns:a16="http://schemas.microsoft.com/office/drawing/2014/main" id="{74FB0053-CE15-4E16-A97B-C3DE6207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13" name="Imagen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50964503-18BE-4805-92E4-5A23DA3E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7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BDE11EFC-1452-4DBF-9851-66BB0219732B}"/>
              </a:ext>
            </a:extLst>
          </p:cNvPr>
          <p:cNvGrpSpPr/>
          <p:nvPr/>
        </p:nvGrpSpPr>
        <p:grpSpPr>
          <a:xfrm>
            <a:off x="2097935" y="3533565"/>
            <a:ext cx="3521143" cy="2083627"/>
            <a:chOff x="7912808" y="4643273"/>
            <a:chExt cx="3521143" cy="2083627"/>
          </a:xfrm>
        </p:grpSpPr>
        <p:sp>
          <p:nvSpPr>
            <p:cNvPr id="25" name="Rectángulo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D30724C7-C784-4A24-A7CC-71B7AE63E620}"/>
                </a:ext>
              </a:extLst>
            </p:cNvPr>
            <p:cNvSpPr/>
            <p:nvPr/>
          </p:nvSpPr>
          <p:spPr>
            <a:xfrm>
              <a:off x="7912808" y="4643273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7BA805D-5CF8-4E6E-BA24-E350EF646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3892" y="6129616"/>
              <a:ext cx="682981" cy="596184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2984835-7AEA-46AB-A0E8-8989B2047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2718" y="4843837"/>
              <a:ext cx="687079" cy="699803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6D695BAA-C47B-414D-994D-77A7AE92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F22D935-DDEC-449E-97B1-5759D38E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4359" y="4845480"/>
              <a:ext cx="852603" cy="820908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3BD4B4A-088B-48C0-A5F7-26889218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5681" y="4853090"/>
              <a:ext cx="852603" cy="820908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E7CE8A6-ECEB-4C8A-A12A-D0D669F7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3905" y="5443930"/>
              <a:ext cx="685937" cy="67683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4865671-6CAE-491F-80CD-AC91F35D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4542" y="4730408"/>
              <a:ext cx="685937" cy="676832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465DF5B-947E-42F4-9251-551686C44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7024" y="5628899"/>
              <a:ext cx="682981" cy="619361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8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AE4E5DE-77E7-4DF5-8688-E7D65D8F5F63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2D9C154-79B0-4124-B6B3-81D6C2707494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compra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5,06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L’Emma paga la compra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6056517" y="1204710"/>
                <a:ext cx="595957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Quin canvi li tornaran?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MOLT BÉ!!!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057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34CD5EF-2BEF-4A98-AB50-380532254A49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5,06 </a:t>
                </a:r>
                <a:r>
                  <a:rPr lang="ca-ES" sz="2800" b="1">
                    <a:solidFill>
                      <a:schemeClr val="bg1"/>
                    </a:solidFill>
                  </a:rPr>
                  <a:t>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3038475" y="468064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L’Emma paga la compra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6056517" y="1204710"/>
              <a:ext cx="5959576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Quin canvi li tornaran?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SEGUR?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1" y="4851442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Ho repassem?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FD3E60C-30A4-4170-9780-AA25FD66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4136" y="1482105"/>
              <a:ext cx="2428453" cy="1262796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7915074-8783-46B7-BF40-09ABECF9BB52}"/>
              </a:ext>
            </a:extLst>
          </p:cNvPr>
          <p:cNvGrpSpPr/>
          <p:nvPr/>
        </p:nvGrpSpPr>
        <p:grpSpPr>
          <a:xfrm>
            <a:off x="2141830" y="3674246"/>
            <a:ext cx="3521143" cy="2083627"/>
            <a:chOff x="3038475" y="4686300"/>
            <a:chExt cx="3521143" cy="208362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4E166C0-2B98-43E3-AD77-8B59BBB4CB2D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48139224-FB3B-42FC-B7C1-DE35E82F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180F3A3-7CBA-4104-8759-1872B3EA8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12485FC-6D00-4707-A15D-56752B1E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F8C31B8A-FBC0-42E8-9692-33D263F1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7D99BA-9205-4FA0-B7A7-4B76165D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5AECC405-8046-4C18-81EA-EDE96E66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40180DD7-F254-41E8-B385-ADC8BFDD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5777F8F-8CC5-46D2-8675-8075F48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1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746453C-1D38-430D-B5B3-950169C5669D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2907EC64-452A-4516-ACA3-CE6C5A86CE56}"/>
                </a:ext>
              </a:extLst>
            </p:cNvPr>
            <p:cNvGrpSpPr/>
            <p:nvPr/>
          </p:nvGrpSpPr>
          <p:grpSpPr>
            <a:xfrm>
              <a:off x="0" y="2239259"/>
              <a:ext cx="5216463" cy="4499678"/>
              <a:chOff x="0" y="2239259"/>
              <a:chExt cx="5216463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vol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L’EMMA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vendre.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35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B9F311C-0AAC-4BBB-A48D-F007E4E017AB}"/>
              </a:ext>
            </a:extLst>
          </p:cNvPr>
          <p:cNvGrpSpPr/>
          <p:nvPr/>
        </p:nvGrpSpPr>
        <p:grpSpPr>
          <a:xfrm>
            <a:off x="419928" y="121580"/>
            <a:ext cx="11527955" cy="6520600"/>
            <a:chOff x="419928" y="121580"/>
            <a:chExt cx="11527955" cy="65206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2F3C65C-C326-45CC-A439-EC4C6AEB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71" y="4931523"/>
              <a:ext cx="1591309" cy="1710657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19928" y="1095751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Articles per vendre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AD4FAF-4210-40CA-9E80-80BCC39A1616}"/>
                </a:ext>
              </a:extLst>
            </p:cNvPr>
            <p:cNvSpPr txBox="1"/>
            <p:nvPr/>
          </p:nvSpPr>
          <p:spPr>
            <a:xfrm>
              <a:off x="984567" y="5261093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3,12 €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C6C92D5-7A4C-42C8-AACE-B0472B3772F8}"/>
                </a:ext>
              </a:extLst>
            </p:cNvPr>
            <p:cNvSpPr txBox="1"/>
            <p:nvPr/>
          </p:nvSpPr>
          <p:spPr>
            <a:xfrm>
              <a:off x="10099385" y="5261093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 0,94 €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00108F4-AAB0-4B90-AAD0-FC97E2070E47}"/>
                </a:ext>
              </a:extLst>
            </p:cNvPr>
            <p:cNvSpPr txBox="1"/>
            <p:nvPr/>
          </p:nvSpPr>
          <p:spPr>
            <a:xfrm>
              <a:off x="7147863" y="527673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1,13 €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4C4BE06-F55F-449A-BEE0-8BEE8E7373C4}"/>
                </a:ext>
              </a:extLst>
            </p:cNvPr>
            <p:cNvSpPr txBox="1"/>
            <p:nvPr/>
          </p:nvSpPr>
          <p:spPr>
            <a:xfrm>
              <a:off x="3774175" y="527673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2,11 €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3780455-330C-47B4-B144-3876FF515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142" y="2678308"/>
              <a:ext cx="1669820" cy="235444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EDDFDD8-035D-4300-9D40-5B92BC5D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1078" y="3586204"/>
              <a:ext cx="1698916" cy="144655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F1B54BF-ACC8-4F09-8C77-F168E62C2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0593" y="3718640"/>
              <a:ext cx="1656927" cy="131411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5B727A0-647A-4401-B340-7AA97DF0C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0037" y="3322098"/>
              <a:ext cx="1669821" cy="171065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419928" y="1979363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chemeClr val="bg1"/>
                  </a:solidFill>
                </a:rPr>
                <a:t>Tapissos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3309330" y="1980040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Penjolls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6435993" y="1979363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Estampes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9397523" y="1979362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chemeClr val="bg1"/>
                  </a:solidFill>
                </a:rPr>
                <a:t>Punts llibre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90BB11D-1D8F-4A4E-B669-76C88A7318E4}"/>
                </a:ext>
              </a:extLst>
            </p:cNvPr>
            <p:cNvSpPr txBox="1"/>
            <p:nvPr/>
          </p:nvSpPr>
          <p:spPr>
            <a:xfrm>
              <a:off x="523782" y="121580"/>
              <a:ext cx="89380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L’EMMA ha preparat al taller ocupacional on treballa: tapissos, punts de llibre, estampes dibuixades i penjolls per a l’arbre de Nadal per vendre a la fira d’artesans que cada any se celebra al seu barri.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72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 igual a 40">
            <a:extLst>
              <a:ext uri="{FF2B5EF4-FFF2-40B4-BE49-F238E27FC236}">
                <a16:creationId xmlns:a16="http://schemas.microsoft.com/office/drawing/2014/main" id="{72C86434-0AFB-411E-A371-1883C5C5E332}"/>
              </a:ext>
            </a:extLst>
          </p:cNvPr>
          <p:cNvSpPr/>
          <p:nvPr/>
        </p:nvSpPr>
        <p:spPr>
          <a:xfrm>
            <a:off x="8745882" y="1618432"/>
            <a:ext cx="377211" cy="2623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DDA8BD5-7C3A-4BB8-97FB-D3B29043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" y="5411174"/>
            <a:ext cx="1552575" cy="14287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633AE69-B2F1-4EF0-B9F7-8CEC65681B55}"/>
              </a:ext>
            </a:extLst>
          </p:cNvPr>
          <p:cNvSpPr txBox="1"/>
          <p:nvPr/>
        </p:nvSpPr>
        <p:spPr>
          <a:xfrm>
            <a:off x="1719550" y="5721038"/>
            <a:ext cx="528029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>
                <a:solidFill>
                  <a:schemeClr val="bg1"/>
                </a:solidFill>
              </a:rPr>
              <a:t>Quants diners li han de pagar a l’EMMA?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0AC163D-783F-44D8-822A-375AF4A9BDB6}"/>
              </a:ext>
            </a:extLst>
          </p:cNvPr>
          <p:cNvSpPr/>
          <p:nvPr/>
        </p:nvSpPr>
        <p:spPr>
          <a:xfrm>
            <a:off x="7259061" y="6022651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6C92D5-7A4C-42C8-AACE-B0472B3772F8}"/>
              </a:ext>
            </a:extLst>
          </p:cNvPr>
          <p:cNvSpPr txBox="1"/>
          <p:nvPr/>
        </p:nvSpPr>
        <p:spPr>
          <a:xfrm>
            <a:off x="9577801" y="1503839"/>
            <a:ext cx="11819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1,88 €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D4399B6-C1D4-4F59-BD58-FF88E71C5D8C}"/>
              </a:ext>
            </a:extLst>
          </p:cNvPr>
          <p:cNvSpPr txBox="1"/>
          <p:nvPr/>
        </p:nvSpPr>
        <p:spPr>
          <a:xfrm>
            <a:off x="9530955" y="3213383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2,26 €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9911266-8015-48A5-A534-48828C91091E}"/>
              </a:ext>
            </a:extLst>
          </p:cNvPr>
          <p:cNvSpPr txBox="1"/>
          <p:nvPr/>
        </p:nvSpPr>
        <p:spPr>
          <a:xfrm>
            <a:off x="9577801" y="4804263"/>
            <a:ext cx="12109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2,11 €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E769-E37C-4D83-92B9-330C79D24583}"/>
              </a:ext>
            </a:extLst>
          </p:cNvPr>
          <p:cNvGrpSpPr/>
          <p:nvPr/>
        </p:nvGrpSpPr>
        <p:grpSpPr>
          <a:xfrm>
            <a:off x="452761" y="232759"/>
            <a:ext cx="9005565" cy="5438458"/>
            <a:chOff x="452761" y="232759"/>
            <a:chExt cx="9005565" cy="543845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A71FAA-28EB-4A3A-AC88-608F89637103}"/>
                </a:ext>
              </a:extLst>
            </p:cNvPr>
            <p:cNvSpPr txBox="1"/>
            <p:nvPr/>
          </p:nvSpPr>
          <p:spPr>
            <a:xfrm>
              <a:off x="491478" y="232759"/>
              <a:ext cx="8868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dirty="0"/>
                <a:t>Una veïna del barri compra a la parada de l’EMMA: 2 punts de llibre, 2 estampes i un penjoll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52761" y="1285389"/>
              <a:ext cx="3266983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Fira artesans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8B97F43-ADC5-45D9-97E8-88A5CE05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06" y="2054830"/>
              <a:ext cx="3241692" cy="1209675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D6A6E51-C79D-4913-8184-FB5545C309CD}"/>
                </a:ext>
              </a:extLst>
            </p:cNvPr>
            <p:cNvSpPr txBox="1"/>
            <p:nvPr/>
          </p:nvSpPr>
          <p:spPr>
            <a:xfrm>
              <a:off x="755695" y="3347045"/>
              <a:ext cx="26151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u="sng">
                  <a:solidFill>
                    <a:srgbClr val="FF0000"/>
                  </a:solidFill>
                </a:rPr>
                <a:t>PREUS</a:t>
              </a:r>
            </a:p>
            <a:p>
              <a:r>
                <a:rPr lang="ca-ES"/>
                <a:t>Tapissos		3,12 €</a:t>
              </a:r>
            </a:p>
            <a:p>
              <a:r>
                <a:rPr lang="ca-ES"/>
                <a:t>Penjolls 		2,11 €</a:t>
              </a:r>
            </a:p>
            <a:p>
              <a:r>
                <a:rPr lang="ca-ES"/>
                <a:t>Estampes		1,13 €</a:t>
              </a:r>
            </a:p>
            <a:p>
              <a:r>
                <a:rPr lang="ca-ES"/>
                <a:t>Punts llibres	0,94 €</a:t>
              </a:r>
            </a:p>
            <a:p>
              <a:r>
                <a:rPr lang="ca-ES"/>
                <a:t>	</a:t>
              </a: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A38061E2-44C9-49E5-9081-CBE49DA334A3}"/>
                </a:ext>
              </a:extLst>
            </p:cNvPr>
            <p:cNvGrpSpPr/>
            <p:nvPr/>
          </p:nvGrpSpPr>
          <p:grpSpPr>
            <a:xfrm>
              <a:off x="4429958" y="949911"/>
              <a:ext cx="5028368" cy="1542353"/>
              <a:chOff x="4429958" y="949911"/>
              <a:chExt cx="5028368" cy="1542353"/>
            </a:xfrm>
          </p:grpSpPr>
          <p:sp>
            <p:nvSpPr>
              <p:cNvPr id="37" name="Cruz 36">
                <a:extLst>
                  <a:ext uri="{FF2B5EF4-FFF2-40B4-BE49-F238E27FC236}">
                    <a16:creationId xmlns:a16="http://schemas.microsoft.com/office/drawing/2014/main" id="{FFFC75B9-4F59-474E-BAE1-5C8F224312AB}"/>
                  </a:ext>
                </a:extLst>
              </p:cNvPr>
              <p:cNvSpPr/>
              <p:nvPr/>
            </p:nvSpPr>
            <p:spPr>
              <a:xfrm>
                <a:off x="6486121" y="1618432"/>
                <a:ext cx="271591" cy="262302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EAC94B1C-F85E-43F8-8852-AF336C61C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2813" y="1042381"/>
                <a:ext cx="1259112" cy="1395224"/>
              </a:xfrm>
              <a:prstGeom prst="rect">
                <a:avLst/>
              </a:prstGeom>
            </p:spPr>
          </p:pic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51E6FCA0-12E5-4A17-90B4-F34FDA28B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2241" y="1042381"/>
                <a:ext cx="1259112" cy="1395224"/>
              </a:xfrm>
              <a:prstGeom prst="rect">
                <a:avLst/>
              </a:prstGeom>
            </p:spPr>
          </p:pic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18B75C53-A497-462E-B465-0491D739BD54}"/>
                  </a:ext>
                </a:extLst>
              </p:cNvPr>
              <p:cNvSpPr/>
              <p:nvPr/>
            </p:nvSpPr>
            <p:spPr>
              <a:xfrm>
                <a:off x="4429958" y="949911"/>
                <a:ext cx="5028368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B07A2E8E-A87C-4022-8DE9-F11DA6E59EB1}"/>
                </a:ext>
              </a:extLst>
            </p:cNvPr>
            <p:cNvGrpSpPr/>
            <p:nvPr/>
          </p:nvGrpSpPr>
          <p:grpSpPr>
            <a:xfrm>
              <a:off x="4429958" y="2551546"/>
              <a:ext cx="5028368" cy="1505366"/>
              <a:chOff x="4429958" y="2551546"/>
              <a:chExt cx="5028368" cy="1505366"/>
            </a:xfrm>
          </p:grpSpPr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7F9029E1-7A97-411A-9DC4-EAC5B3328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2813" y="2624443"/>
                <a:ext cx="1282009" cy="1396854"/>
              </a:xfrm>
              <a:prstGeom prst="rect">
                <a:avLst/>
              </a:prstGeom>
            </p:spPr>
          </p:pic>
          <p:sp>
            <p:nvSpPr>
              <p:cNvPr id="49" name="Cruz 48">
                <a:extLst>
                  <a:ext uri="{FF2B5EF4-FFF2-40B4-BE49-F238E27FC236}">
                    <a16:creationId xmlns:a16="http://schemas.microsoft.com/office/drawing/2014/main" id="{52A2295A-EDEF-40C8-85FE-EB75C6C5D066}"/>
                  </a:ext>
                </a:extLst>
              </p:cNvPr>
              <p:cNvSpPr/>
              <p:nvPr/>
            </p:nvSpPr>
            <p:spPr>
              <a:xfrm>
                <a:off x="6535158" y="3342830"/>
                <a:ext cx="283955" cy="262608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1" name="Es igual a 50">
                <a:extLst>
                  <a:ext uri="{FF2B5EF4-FFF2-40B4-BE49-F238E27FC236}">
                    <a16:creationId xmlns:a16="http://schemas.microsoft.com/office/drawing/2014/main" id="{160F339C-971E-40B9-931D-4DACBC567C5A}"/>
                  </a:ext>
                </a:extLst>
              </p:cNvPr>
              <p:cNvSpPr/>
              <p:nvPr/>
            </p:nvSpPr>
            <p:spPr>
              <a:xfrm>
                <a:off x="8897792" y="3318509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4A921B78-76A0-4388-8FA0-765654A2F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7447" y="2620082"/>
                <a:ext cx="1282009" cy="1396854"/>
              </a:xfrm>
              <a:prstGeom prst="rect">
                <a:avLst/>
              </a:prstGeom>
            </p:spPr>
          </p:pic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D290A9AE-88FE-4F61-9D48-AC60C5A9C489}"/>
                  </a:ext>
                </a:extLst>
              </p:cNvPr>
              <p:cNvSpPr/>
              <p:nvPr/>
            </p:nvSpPr>
            <p:spPr>
              <a:xfrm>
                <a:off x="4429958" y="2551546"/>
                <a:ext cx="5028368" cy="1505366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0333B4B7-EC72-4492-89B0-06F3F187BAD1}"/>
                </a:ext>
              </a:extLst>
            </p:cNvPr>
            <p:cNvGrpSpPr/>
            <p:nvPr/>
          </p:nvGrpSpPr>
          <p:grpSpPr>
            <a:xfrm>
              <a:off x="7057747" y="4128864"/>
              <a:ext cx="2400579" cy="1542353"/>
              <a:chOff x="7057747" y="4128864"/>
              <a:chExt cx="2400579" cy="1542353"/>
            </a:xfrm>
          </p:grpSpPr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A98C421C-70FE-4040-8ED8-0D49AA968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7447" y="4128864"/>
                <a:ext cx="1306544" cy="1505366"/>
              </a:xfrm>
              <a:prstGeom prst="rect">
                <a:avLst/>
              </a:prstGeom>
            </p:spPr>
          </p:pic>
          <p:sp>
            <p:nvSpPr>
              <p:cNvPr id="64" name="Es igual a 63">
                <a:extLst>
                  <a:ext uri="{FF2B5EF4-FFF2-40B4-BE49-F238E27FC236}">
                    <a16:creationId xmlns:a16="http://schemas.microsoft.com/office/drawing/2014/main" id="{B0F6296C-CD13-4ECA-A88F-7219F93D9CBE}"/>
                  </a:ext>
                </a:extLst>
              </p:cNvPr>
              <p:cNvSpPr/>
              <p:nvPr/>
            </p:nvSpPr>
            <p:spPr>
              <a:xfrm>
                <a:off x="8934487" y="4976960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15DC2775-5385-4F5C-9FB2-24DBB2306168}"/>
                  </a:ext>
                </a:extLst>
              </p:cNvPr>
              <p:cNvSpPr/>
              <p:nvPr/>
            </p:nvSpPr>
            <p:spPr>
              <a:xfrm>
                <a:off x="7057747" y="4128864"/>
                <a:ext cx="2400579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0B34600-EC46-49DB-A473-E01B577E599A}"/>
              </a:ext>
            </a:extLst>
          </p:cNvPr>
          <p:cNvSpPr txBox="1"/>
          <p:nvPr/>
        </p:nvSpPr>
        <p:spPr>
          <a:xfrm>
            <a:off x="9131678" y="5893116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6,25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20468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7" grpId="0" animBg="1"/>
      <p:bldP spid="56" grpId="0" animBg="1"/>
      <p:bldP spid="78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hlinkClick r:id="rId2" action="ppaction://hlinksldjump"/>
            <a:extLst>
              <a:ext uri="{FF2B5EF4-FFF2-40B4-BE49-F238E27FC236}">
                <a16:creationId xmlns:a16="http://schemas.microsoft.com/office/drawing/2014/main" id="{CB8566DF-B3BC-4005-9718-9E6ACC9E4C25}"/>
              </a:ext>
            </a:extLst>
          </p:cNvPr>
          <p:cNvSpPr/>
          <p:nvPr/>
        </p:nvSpPr>
        <p:spPr>
          <a:xfrm>
            <a:off x="3038475" y="4686300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3376203-B50D-4F09-BA44-AA0DDD245237}"/>
              </a:ext>
            </a:extLst>
          </p:cNvPr>
          <p:cNvGrpSpPr/>
          <p:nvPr/>
        </p:nvGrpSpPr>
        <p:grpSpPr>
          <a:xfrm>
            <a:off x="3148465" y="4722332"/>
            <a:ext cx="3291866" cy="2003467"/>
            <a:chOff x="3148465" y="4722332"/>
            <a:chExt cx="3291866" cy="2003467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4FB0053-CE15-4E16-A97B-C3DE6207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0964503-18BE-4805-92E4-5A23DA3E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  <p:sp>
        <p:nvSpPr>
          <p:cNvPr id="56" name="Rectángulo 55">
            <a:hlinkClick r:id="rId10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58D000F-32DA-494F-A217-B90B0532948D}"/>
              </a:ext>
            </a:extLst>
          </p:cNvPr>
          <p:cNvGrpSpPr/>
          <p:nvPr/>
        </p:nvGrpSpPr>
        <p:grpSpPr>
          <a:xfrm>
            <a:off x="0" y="802448"/>
            <a:ext cx="11925300" cy="5967479"/>
            <a:chOff x="0" y="802448"/>
            <a:chExt cx="11925300" cy="596747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F64F0EA-DD2C-4E40-82BA-64C4CCA7A6A8}"/>
                </a:ext>
              </a:extLst>
            </p:cNvPr>
            <p:cNvGrpSpPr/>
            <p:nvPr/>
          </p:nvGrpSpPr>
          <p:grpSpPr>
            <a:xfrm>
              <a:off x="676276" y="802448"/>
              <a:ext cx="11249024" cy="3883851"/>
              <a:chOff x="676276" y="802448"/>
              <a:chExt cx="11249024" cy="3883851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4641519" y="802448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venda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8134352" y="80653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La veïna li dona a l’EMMA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676276" y="3429000"/>
                <a:ext cx="11249024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Quants diners li tornarà l’EMMA a la veïna?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3671043-8B70-4299-B09E-F1553F2072F1}"/>
                  </a:ext>
                </a:extLst>
              </p:cNvPr>
              <p:cNvSpPr txBox="1"/>
              <p:nvPr/>
            </p:nvSpPr>
            <p:spPr>
              <a:xfrm>
                <a:off x="1148686" y="802448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Fira 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Artesans</a:t>
                </a:r>
              </a:p>
            </p:txBody>
          </p:sp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F7BCE67C-E6E9-4950-9256-239FF9D62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5132" y="1763720"/>
                <a:ext cx="2428453" cy="1262796"/>
              </a:xfrm>
              <a:prstGeom prst="rect">
                <a:avLst/>
              </a:prstGeom>
            </p:spPr>
          </p:pic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8B7B44CE-2B7F-4ECD-896C-F8D0178CD2BE}"/>
                  </a:ext>
                </a:extLst>
              </p:cNvPr>
              <p:cNvSpPr txBox="1"/>
              <p:nvPr/>
            </p:nvSpPr>
            <p:spPr>
              <a:xfrm>
                <a:off x="5812436" y="4316967"/>
                <a:ext cx="3073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/>
                  <a:t>Fes CLIC sobre l’opció correcte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AAFF15A4-CD6E-4166-9653-D7D98D766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8686" y="1510334"/>
                <a:ext cx="2083200" cy="1209675"/>
              </a:xfrm>
              <a:prstGeom prst="rect">
                <a:avLst/>
              </a:prstGeom>
            </p:spPr>
          </p:pic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83C57C3-1F53-4952-AFA5-2F19D6D0320F}"/>
              </a:ext>
            </a:extLst>
          </p:cNvPr>
          <p:cNvGrpSpPr/>
          <p:nvPr/>
        </p:nvGrpSpPr>
        <p:grpSpPr>
          <a:xfrm>
            <a:off x="8015681" y="4730408"/>
            <a:ext cx="3344798" cy="1968172"/>
            <a:chOff x="8015681" y="4730408"/>
            <a:chExt cx="3344798" cy="1968172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3FB6DCE7-608A-497E-9652-A8FDCCA5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2718" y="4843837"/>
              <a:ext cx="687079" cy="69980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9A49A96-5907-448F-AAB6-0FE7E7D3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93FC60F-73DB-4F31-94C9-6E1094F4A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5681" y="4853090"/>
              <a:ext cx="852603" cy="820908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5C6D3ED-9344-47ED-80EE-DB4CD83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4542" y="4730408"/>
              <a:ext cx="685937" cy="676832"/>
            </a:xfrm>
            <a:prstGeom prst="rect">
              <a:avLst/>
            </a:prstGeom>
          </p:spPr>
        </p:pic>
      </p:grpSp>
      <p:pic>
        <p:nvPicPr>
          <p:cNvPr id="7" name="Imagen 6">
            <a:hlinkClick r:id="rId14" action="ppaction://hlinksldjump"/>
            <a:extLst>
              <a:ext uri="{FF2B5EF4-FFF2-40B4-BE49-F238E27FC236}">
                <a16:creationId xmlns:a16="http://schemas.microsoft.com/office/drawing/2014/main" id="{49872894-33D6-4238-9066-DE1AA350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415" y="6051465"/>
            <a:ext cx="614381" cy="60869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578C95C-9A42-4DA4-93A3-500986B75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07" y="4897968"/>
            <a:ext cx="821253" cy="8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3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E27FB1B-BF49-4F85-8A86-9B7CA25FBB8E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11FBD8E-A03F-4590-94CE-844D52FB545D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venda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La veïna paga a l’EMMA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6056517" y="1204710"/>
                <a:ext cx="595957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Quin canvi li tornarà?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MOLT BÉ!!!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D11D4BA-9D96-4768-B0EB-718DD5E3E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46" y="3266956"/>
            <a:ext cx="39814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Repassar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F6603F8-664D-489E-BCF6-0DCD3E12EBE1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7FCC2CA-C937-483D-9B42-884F70DABD5E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5152819"/>
              <a:chOff x="510975" y="468064"/>
              <a:chExt cx="11505118" cy="5152819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venda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 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La veïna paga a l’EMMA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6056517" y="1204710"/>
                <a:ext cx="595957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Quin canvi li tornarà?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3844913"/>
                <a:ext cx="3701988" cy="7694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SEGUR?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333D073-DD07-428C-B123-58D57B81E5F2}"/>
                  </a:ext>
                </a:extLst>
              </p:cNvPr>
              <p:cNvSpPr txBox="1"/>
              <p:nvPr/>
            </p:nvSpPr>
            <p:spPr>
              <a:xfrm>
                <a:off x="7185311" y="4851442"/>
                <a:ext cx="3701988" cy="7694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Ho repassem?</a:t>
                </a:r>
              </a:p>
            </p:txBody>
          </p:sp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AFD3E60C-30A4-4170-9780-AA25FD665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C7F072B-48E2-44B6-B301-1CFE8D17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420" y="3662362"/>
            <a:ext cx="36861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586029E-59A5-47D3-B057-6989AC8770F1}"/>
              </a:ext>
            </a:extLst>
          </p:cNvPr>
          <p:cNvGrpSpPr/>
          <p:nvPr/>
        </p:nvGrpSpPr>
        <p:grpSpPr>
          <a:xfrm>
            <a:off x="1514475" y="1274248"/>
            <a:ext cx="9163050" cy="5583752"/>
            <a:chOff x="1514475" y="1274248"/>
            <a:chExt cx="9163050" cy="558375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E017435-9A20-4380-A3B5-A066CABAE475}"/>
                </a:ext>
              </a:extLst>
            </p:cNvPr>
            <p:cNvSpPr txBox="1"/>
            <p:nvPr/>
          </p:nvSpPr>
          <p:spPr>
            <a:xfrm>
              <a:off x="1514475" y="1274248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Coneix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A0CA307-8E22-4A47-94E4-97C2282B98B3}"/>
                </a:ext>
              </a:extLst>
            </p:cNvPr>
            <p:cNvGrpSpPr/>
            <p:nvPr/>
          </p:nvGrpSpPr>
          <p:grpSpPr>
            <a:xfrm>
              <a:off x="1514475" y="2239259"/>
              <a:ext cx="9163050" cy="4618741"/>
              <a:chOff x="1514475" y="2239259"/>
              <a:chExt cx="9163050" cy="4618741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58A4BDEB-F27B-4A32-9B5E-9264DA08A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4475" y="5038725"/>
                <a:ext cx="9163050" cy="18192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9E17E15-B5C0-4CE1-9AA2-1FBF6EB08181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tots els bitllets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898092E-45A6-4C97-9438-FF561721B4FE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l’EMMA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1A53C4-2980-4AC9-9750-A85FA25C7E27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i les monedes?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75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A330D0-8D73-48D4-A94F-8ECAB467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81" y="2530075"/>
            <a:ext cx="1306544" cy="15053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10FD2F-BAF1-4B42-A25C-5896041E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61" y="2551546"/>
            <a:ext cx="1306544" cy="1505366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70B34600-EC46-49DB-A473-E01B577E599A}"/>
              </a:ext>
            </a:extLst>
          </p:cNvPr>
          <p:cNvSpPr txBox="1"/>
          <p:nvPr/>
        </p:nvSpPr>
        <p:spPr>
          <a:xfrm>
            <a:off x="9131678" y="5893116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9,60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DDA8BD5-7C3A-4BB8-97FB-D3B29043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8" y="5411174"/>
            <a:ext cx="1552575" cy="14287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633AE69-B2F1-4EF0-B9F7-8CEC65681B55}"/>
              </a:ext>
            </a:extLst>
          </p:cNvPr>
          <p:cNvSpPr txBox="1"/>
          <p:nvPr/>
        </p:nvSpPr>
        <p:spPr>
          <a:xfrm>
            <a:off x="1719550" y="5721038"/>
            <a:ext cx="528029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>
                <a:solidFill>
                  <a:schemeClr val="bg1"/>
                </a:solidFill>
              </a:rPr>
              <a:t>Quants diners li han de pagar a l’EMMA?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0AC163D-783F-44D8-822A-375AF4A9BDB6}"/>
              </a:ext>
            </a:extLst>
          </p:cNvPr>
          <p:cNvSpPr/>
          <p:nvPr/>
        </p:nvSpPr>
        <p:spPr>
          <a:xfrm>
            <a:off x="7259061" y="6022651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6C92D5-7A4C-42C8-AACE-B0472B3772F8}"/>
              </a:ext>
            </a:extLst>
          </p:cNvPr>
          <p:cNvSpPr txBox="1"/>
          <p:nvPr/>
        </p:nvSpPr>
        <p:spPr>
          <a:xfrm>
            <a:off x="9577801" y="1503839"/>
            <a:ext cx="11819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2,26 €</a:t>
            </a:r>
          </a:p>
        </p:txBody>
      </p:sp>
      <p:sp>
        <p:nvSpPr>
          <p:cNvPr id="41" name="Es igual a 40">
            <a:extLst>
              <a:ext uri="{FF2B5EF4-FFF2-40B4-BE49-F238E27FC236}">
                <a16:creationId xmlns:a16="http://schemas.microsoft.com/office/drawing/2014/main" id="{72C86434-0AFB-411E-A371-1883C5C5E332}"/>
              </a:ext>
            </a:extLst>
          </p:cNvPr>
          <p:cNvSpPr/>
          <p:nvPr/>
        </p:nvSpPr>
        <p:spPr>
          <a:xfrm>
            <a:off x="8745882" y="1618432"/>
            <a:ext cx="377211" cy="2623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D4399B6-C1D4-4F59-BD58-FF88E71C5D8C}"/>
              </a:ext>
            </a:extLst>
          </p:cNvPr>
          <p:cNvSpPr txBox="1"/>
          <p:nvPr/>
        </p:nvSpPr>
        <p:spPr>
          <a:xfrm>
            <a:off x="9530955" y="3213383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4,22 €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9911266-8015-48A5-A534-48828C91091E}"/>
              </a:ext>
            </a:extLst>
          </p:cNvPr>
          <p:cNvSpPr txBox="1"/>
          <p:nvPr/>
        </p:nvSpPr>
        <p:spPr>
          <a:xfrm>
            <a:off x="9577801" y="4804263"/>
            <a:ext cx="12109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3,12 €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848CB9F-5C73-43AE-AB7D-D7A0E93612E1}"/>
              </a:ext>
            </a:extLst>
          </p:cNvPr>
          <p:cNvGrpSpPr/>
          <p:nvPr/>
        </p:nvGrpSpPr>
        <p:grpSpPr>
          <a:xfrm>
            <a:off x="452761" y="232759"/>
            <a:ext cx="9005565" cy="5438458"/>
            <a:chOff x="452761" y="232759"/>
            <a:chExt cx="9005565" cy="543845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A71FAA-28EB-4A3A-AC88-608F89637103}"/>
                </a:ext>
              </a:extLst>
            </p:cNvPr>
            <p:cNvSpPr txBox="1"/>
            <p:nvPr/>
          </p:nvSpPr>
          <p:spPr>
            <a:xfrm>
              <a:off x="491478" y="232759"/>
              <a:ext cx="8036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dirty="0"/>
                <a:t>El forner del barri compra a la parada de l’EMMA: 2 Estampes, 2 Penjolls i 1 Tapis.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52761" y="1285389"/>
              <a:ext cx="3266983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Fira artesans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8B97F43-ADC5-45D9-97E8-88A5CE05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06" y="2054830"/>
              <a:ext cx="3241692" cy="1209675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D6A6E51-C79D-4913-8184-FB5545C309CD}"/>
                </a:ext>
              </a:extLst>
            </p:cNvPr>
            <p:cNvSpPr txBox="1"/>
            <p:nvPr/>
          </p:nvSpPr>
          <p:spPr>
            <a:xfrm>
              <a:off x="755695" y="3347045"/>
              <a:ext cx="26151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u="sng">
                  <a:solidFill>
                    <a:srgbClr val="FF0000"/>
                  </a:solidFill>
                </a:rPr>
                <a:t>PREUS</a:t>
              </a:r>
            </a:p>
            <a:p>
              <a:r>
                <a:rPr lang="ca-ES"/>
                <a:t>Tapissos		3,12 €</a:t>
              </a:r>
            </a:p>
            <a:p>
              <a:r>
                <a:rPr lang="ca-ES"/>
                <a:t>Penjolls 		2,11 €</a:t>
              </a:r>
            </a:p>
            <a:p>
              <a:r>
                <a:rPr lang="ca-ES"/>
                <a:t>Estampes		1,13 €</a:t>
              </a:r>
            </a:p>
            <a:p>
              <a:r>
                <a:rPr lang="ca-ES"/>
                <a:t>Punts llibres	0,94 €</a:t>
              </a:r>
            </a:p>
            <a:p>
              <a:r>
                <a:rPr lang="ca-ES"/>
                <a:t>	</a:t>
              </a: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A38061E2-44C9-49E5-9081-CBE49DA334A3}"/>
                </a:ext>
              </a:extLst>
            </p:cNvPr>
            <p:cNvGrpSpPr/>
            <p:nvPr/>
          </p:nvGrpSpPr>
          <p:grpSpPr>
            <a:xfrm>
              <a:off x="4429958" y="949911"/>
              <a:ext cx="5028368" cy="1542353"/>
              <a:chOff x="4429958" y="949911"/>
              <a:chExt cx="5028368" cy="1542353"/>
            </a:xfrm>
          </p:grpSpPr>
          <p:sp>
            <p:nvSpPr>
              <p:cNvPr id="37" name="Cruz 36">
                <a:extLst>
                  <a:ext uri="{FF2B5EF4-FFF2-40B4-BE49-F238E27FC236}">
                    <a16:creationId xmlns:a16="http://schemas.microsoft.com/office/drawing/2014/main" id="{FFFC75B9-4F59-474E-BAE1-5C8F224312AB}"/>
                  </a:ext>
                </a:extLst>
              </p:cNvPr>
              <p:cNvSpPr/>
              <p:nvPr/>
            </p:nvSpPr>
            <p:spPr>
              <a:xfrm>
                <a:off x="6486121" y="1618432"/>
                <a:ext cx="271591" cy="262302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18B75C53-A497-462E-B465-0491D739BD54}"/>
                  </a:ext>
                </a:extLst>
              </p:cNvPr>
              <p:cNvSpPr/>
              <p:nvPr/>
            </p:nvSpPr>
            <p:spPr>
              <a:xfrm>
                <a:off x="4429958" y="949911"/>
                <a:ext cx="5028368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B07A2E8E-A87C-4022-8DE9-F11DA6E59EB1}"/>
                </a:ext>
              </a:extLst>
            </p:cNvPr>
            <p:cNvGrpSpPr/>
            <p:nvPr/>
          </p:nvGrpSpPr>
          <p:grpSpPr>
            <a:xfrm>
              <a:off x="4429958" y="2551546"/>
              <a:ext cx="5028368" cy="1505366"/>
              <a:chOff x="4429958" y="2551546"/>
              <a:chExt cx="5028368" cy="1505366"/>
            </a:xfrm>
          </p:grpSpPr>
          <p:sp>
            <p:nvSpPr>
              <p:cNvPr id="49" name="Cruz 48">
                <a:extLst>
                  <a:ext uri="{FF2B5EF4-FFF2-40B4-BE49-F238E27FC236}">
                    <a16:creationId xmlns:a16="http://schemas.microsoft.com/office/drawing/2014/main" id="{52A2295A-EDEF-40C8-85FE-EB75C6C5D066}"/>
                  </a:ext>
                </a:extLst>
              </p:cNvPr>
              <p:cNvSpPr/>
              <p:nvPr/>
            </p:nvSpPr>
            <p:spPr>
              <a:xfrm>
                <a:off x="6535158" y="3342830"/>
                <a:ext cx="283955" cy="262608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1" name="Es igual a 50">
                <a:extLst>
                  <a:ext uri="{FF2B5EF4-FFF2-40B4-BE49-F238E27FC236}">
                    <a16:creationId xmlns:a16="http://schemas.microsoft.com/office/drawing/2014/main" id="{160F339C-971E-40B9-931D-4DACBC567C5A}"/>
                  </a:ext>
                </a:extLst>
              </p:cNvPr>
              <p:cNvSpPr/>
              <p:nvPr/>
            </p:nvSpPr>
            <p:spPr>
              <a:xfrm>
                <a:off x="8897792" y="3318509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D290A9AE-88FE-4F61-9D48-AC60C5A9C489}"/>
                  </a:ext>
                </a:extLst>
              </p:cNvPr>
              <p:cNvSpPr/>
              <p:nvPr/>
            </p:nvSpPr>
            <p:spPr>
              <a:xfrm>
                <a:off x="4429958" y="2551546"/>
                <a:ext cx="5028368" cy="1505366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0333B4B7-EC72-4492-89B0-06F3F187BAD1}"/>
                </a:ext>
              </a:extLst>
            </p:cNvPr>
            <p:cNvGrpSpPr/>
            <p:nvPr/>
          </p:nvGrpSpPr>
          <p:grpSpPr>
            <a:xfrm>
              <a:off x="7057747" y="4128864"/>
              <a:ext cx="2400579" cy="1542353"/>
              <a:chOff x="7057747" y="4128864"/>
              <a:chExt cx="2400579" cy="1542353"/>
            </a:xfrm>
          </p:grpSpPr>
          <p:sp>
            <p:nvSpPr>
              <p:cNvPr id="64" name="Es igual a 63">
                <a:extLst>
                  <a:ext uri="{FF2B5EF4-FFF2-40B4-BE49-F238E27FC236}">
                    <a16:creationId xmlns:a16="http://schemas.microsoft.com/office/drawing/2014/main" id="{B0F6296C-CD13-4ECA-A88F-7219F93D9CBE}"/>
                  </a:ext>
                </a:extLst>
              </p:cNvPr>
              <p:cNvSpPr/>
              <p:nvPr/>
            </p:nvSpPr>
            <p:spPr>
              <a:xfrm>
                <a:off x="8934487" y="4976960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15DC2775-5385-4F5C-9FB2-24DBB2306168}"/>
                  </a:ext>
                </a:extLst>
              </p:cNvPr>
              <p:cNvSpPr/>
              <p:nvPr/>
            </p:nvSpPr>
            <p:spPr>
              <a:xfrm>
                <a:off x="7057747" y="4128864"/>
                <a:ext cx="2400579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6981D5C-2BCA-460D-A254-FB7655437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733" y="1051156"/>
            <a:ext cx="1282009" cy="1396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C57756-64B3-4B02-83B7-B51593845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840" y="1051156"/>
            <a:ext cx="1282009" cy="13968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9ADD04-3AA9-4873-8BC1-A5DB519B9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954" y="4174435"/>
            <a:ext cx="1219200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3" grpId="0" animBg="1"/>
      <p:bldP spid="34" grpId="0" animBg="1"/>
      <p:bldP spid="27" grpId="0" animBg="1"/>
      <p:bldP spid="56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hlinkClick r:id="rId2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9A49A96-5907-448F-AAB6-0FE7E7D3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81" y="5856577"/>
            <a:ext cx="1591223" cy="84200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C6D3ED-9344-47ED-80EE-DB4CD836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355" y="4933022"/>
            <a:ext cx="685937" cy="67683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33DA603-3338-49A5-8D25-FA7ACBBB2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358" y="5008253"/>
            <a:ext cx="710220" cy="6768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621CD91-F6AA-4590-84D7-0F552A5F9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654" y="5021925"/>
            <a:ext cx="710220" cy="676833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03C3295C-DB39-48C2-9D13-B7EE7CAF93C3}"/>
              </a:ext>
            </a:extLst>
          </p:cNvPr>
          <p:cNvGrpSpPr/>
          <p:nvPr/>
        </p:nvGrpSpPr>
        <p:grpSpPr>
          <a:xfrm>
            <a:off x="2880947" y="4650339"/>
            <a:ext cx="3521143" cy="2083627"/>
            <a:chOff x="2880947" y="4650339"/>
            <a:chExt cx="3521143" cy="2083627"/>
          </a:xfrm>
        </p:grpSpPr>
        <p:pic>
          <p:nvPicPr>
            <p:cNvPr id="31" name="Imagen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8697" y="6084801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hlinkClick r:id="rId6" action="ppaction://hlinksldjump"/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7967" y="6081146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1858" y="4805827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hlinkClick r:id="rId6" action="ppaction://hlinksldjump"/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2382" y="5225273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hlinkClick r:id="rId6" action="ppaction://hlinksldjump"/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6066" y="4863886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5545" y="5804827"/>
              <a:ext cx="1591223" cy="842003"/>
            </a:xfrm>
            <a:prstGeom prst="rect">
              <a:avLst/>
            </a:prstGeom>
          </p:spPr>
        </p:pic>
        <p:sp>
          <p:nvSpPr>
            <p:cNvPr id="54" name="Rectángulo 53">
              <a:hlinkClick r:id="rId6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2880947" y="4650339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AFF15A4-CD6E-4166-9653-D7D98D766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686" y="1510334"/>
            <a:ext cx="2083200" cy="120967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16ED033-D66F-4459-BDF4-93ACFFC17222}"/>
              </a:ext>
            </a:extLst>
          </p:cNvPr>
          <p:cNvGrpSpPr/>
          <p:nvPr/>
        </p:nvGrpSpPr>
        <p:grpSpPr>
          <a:xfrm>
            <a:off x="0" y="802448"/>
            <a:ext cx="11925300" cy="5967479"/>
            <a:chOff x="0" y="802448"/>
            <a:chExt cx="11925300" cy="5967479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4641519" y="802448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venda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9,60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8134352" y="806535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El forner li dona a l’EMMA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676276" y="3429000"/>
              <a:ext cx="11249024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Quants diners li tornarà l’EMMA al forner?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3671043-8B70-4299-B09E-F1553F2072F1}"/>
                </a:ext>
              </a:extLst>
            </p:cNvPr>
            <p:cNvSpPr txBox="1"/>
            <p:nvPr/>
          </p:nvSpPr>
          <p:spPr>
            <a:xfrm>
              <a:off x="1148686" y="802448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Fira </a:t>
              </a:r>
            </a:p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Artesans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8B7B44CE-2B7F-4ECD-896C-F8D0178CD2BE}"/>
                </a:ext>
              </a:extLst>
            </p:cNvPr>
            <p:cNvSpPr txBox="1"/>
            <p:nvPr/>
          </p:nvSpPr>
          <p:spPr>
            <a:xfrm>
              <a:off x="5466207" y="4200860"/>
              <a:ext cx="30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Fes CLIC sobre l’opció correcte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0C0E3C-79B5-4B1A-BF81-4A421C1F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55132" y="1763720"/>
              <a:ext cx="2428453" cy="1262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78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de la venda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9,60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El forner paga a l’EMMA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6056517" y="1204710"/>
                <a:ext cx="595957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Quin canvi li tornarà?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MOLT BÉ!!!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911204F5-E83A-44DC-8506-6109E4590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79" y="3162757"/>
            <a:ext cx="4029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236BE3-7EF9-484B-8520-BCD78085F680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venda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9,60 </a:t>
                </a:r>
                <a:r>
                  <a:rPr lang="ca-ES" sz="2800" b="1">
                    <a:solidFill>
                      <a:schemeClr val="bg1"/>
                    </a:solidFill>
                  </a:rPr>
                  <a:t>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3038475" y="468064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 dirty="0">
                  <a:solidFill>
                    <a:schemeClr val="bg1"/>
                  </a:solidFill>
                </a:rPr>
                <a:t>El forner paga a l’EMMA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6056517" y="1204710"/>
              <a:ext cx="5959576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Quin canvi li tornarà?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SEGUR?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1" y="4851442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Ho repassem?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FD3E60C-30A4-4170-9780-AA25FD66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4136" y="1482105"/>
              <a:ext cx="2428453" cy="1262796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A55BC93-E5E3-47F1-8B85-5C1CB1E8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769" y="3590370"/>
            <a:ext cx="3857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DEC4941-6648-4B7A-9AE6-2AA4BC084675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003133A-80A2-465E-BA6B-AF6248053FC1}"/>
                </a:ext>
              </a:extLst>
            </p:cNvPr>
            <p:cNvGrpSpPr/>
            <p:nvPr/>
          </p:nvGrpSpPr>
          <p:grpSpPr>
            <a:xfrm>
              <a:off x="0" y="2239259"/>
              <a:ext cx="5387009" cy="4499678"/>
              <a:chOff x="0" y="2239259"/>
              <a:chExt cx="5387009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4" y="3204270"/>
                <a:ext cx="387253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prepara el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L’EMMA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872534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sopar de Nadal.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363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FEF9CD0C-18B5-44ED-8DB6-2ED660E4FA74}"/>
              </a:ext>
            </a:extLst>
          </p:cNvPr>
          <p:cNvGrpSpPr/>
          <p:nvPr/>
        </p:nvGrpSpPr>
        <p:grpSpPr>
          <a:xfrm>
            <a:off x="383295" y="84025"/>
            <a:ext cx="11527956" cy="4011774"/>
            <a:chOff x="383295" y="84025"/>
            <a:chExt cx="11527956" cy="4011774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383296" y="977136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Sopar de Nadal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383296" y="23680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1er Plat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3232271" y="23680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2º plat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6267149" y="2368058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Postres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9220475" y="2368058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Beguda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90BB11D-1D8F-4A4E-B669-76C88A7318E4}"/>
                </a:ext>
              </a:extLst>
            </p:cNvPr>
            <p:cNvSpPr txBox="1"/>
            <p:nvPr/>
          </p:nvSpPr>
          <p:spPr>
            <a:xfrm>
              <a:off x="383295" y="84025"/>
              <a:ext cx="90365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L’EMMA i els seus amics en PAU, l’ELNA i en ROGER decideixen que faran el sopar de Nadal plegats a casa l’EMMA. Cadascú li dona 10 Euros a l’EMMA per tal que compri els ingredients. Tots junts decideixen el menú.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026DFC-4DFE-4DB1-8248-AFE3D91B56FA}"/>
                </a:ext>
              </a:extLst>
            </p:cNvPr>
            <p:cNvSpPr txBox="1"/>
            <p:nvPr/>
          </p:nvSpPr>
          <p:spPr>
            <a:xfrm>
              <a:off x="383295" y="1764930"/>
              <a:ext cx="1152795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Menú i ingredients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55081C8-81CB-4782-9712-5F86D14ACAC1}"/>
                </a:ext>
              </a:extLst>
            </p:cNvPr>
            <p:cNvSpPr txBox="1"/>
            <p:nvPr/>
          </p:nvSpPr>
          <p:spPr>
            <a:xfrm>
              <a:off x="383295" y="3003566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Sopa de galets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1F3751F-AAF7-4049-B2D8-95471A1D82AD}"/>
                </a:ext>
              </a:extLst>
            </p:cNvPr>
            <p:cNvSpPr txBox="1"/>
            <p:nvPr/>
          </p:nvSpPr>
          <p:spPr>
            <a:xfrm>
              <a:off x="3232271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Pollastre amb prunes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23E9A20-B162-449A-8321-F2D723B85BCC}"/>
                </a:ext>
              </a:extLst>
            </p:cNvPr>
            <p:cNvSpPr txBox="1"/>
            <p:nvPr/>
          </p:nvSpPr>
          <p:spPr>
            <a:xfrm>
              <a:off x="6267149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Neules i torrons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F8E55ED-0E57-4C72-8D0F-F38A3D402530}"/>
                </a:ext>
              </a:extLst>
            </p:cNvPr>
            <p:cNvSpPr txBox="1"/>
            <p:nvPr/>
          </p:nvSpPr>
          <p:spPr>
            <a:xfrm>
              <a:off x="9220475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Aigua i refrescos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587BDDD-2738-406A-A3AE-14CD1DA0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6" y="4443540"/>
            <a:ext cx="2372968" cy="20825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B2CAE0-6B79-43B5-8AEF-47F7D616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49" y="4709652"/>
            <a:ext cx="2486025" cy="160265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84E0F7-7C86-4B11-B92D-DD79C40B1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475" y="4656957"/>
            <a:ext cx="2486025" cy="176120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AC7BB9B-7F41-4A0E-AB43-1E2F6645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593" y="4404489"/>
            <a:ext cx="2520337" cy="21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9B947BC-55C9-4538-A88A-811A12709891}"/>
              </a:ext>
            </a:extLst>
          </p:cNvPr>
          <p:cNvGrpSpPr/>
          <p:nvPr/>
        </p:nvGrpSpPr>
        <p:grpSpPr>
          <a:xfrm>
            <a:off x="310998" y="310337"/>
            <a:ext cx="11548980" cy="2086120"/>
            <a:chOff x="310998" y="310337"/>
            <a:chExt cx="11548980" cy="2086120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332023" y="310337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Sopar de Nadal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348023" y="1801405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1er Plat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2992259" y="1811682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2º plat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5636495" y="1811682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Postres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8224995" y="1811681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Beguda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026DFC-4DFE-4DB1-8248-AFE3D91B56FA}"/>
                </a:ext>
              </a:extLst>
            </p:cNvPr>
            <p:cNvSpPr txBox="1"/>
            <p:nvPr/>
          </p:nvSpPr>
          <p:spPr>
            <a:xfrm>
              <a:off x="310998" y="1106290"/>
              <a:ext cx="1152795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chemeClr val="bg1"/>
                  </a:solidFill>
                </a:rPr>
                <a:t>L’Emma va a comprar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4C7CD84-E1BA-4B88-9D01-E8818E162A23}"/>
              </a:ext>
            </a:extLst>
          </p:cNvPr>
          <p:cNvGrpSpPr/>
          <p:nvPr/>
        </p:nvGrpSpPr>
        <p:grpSpPr>
          <a:xfrm>
            <a:off x="348023" y="2499893"/>
            <a:ext cx="2486025" cy="2509665"/>
            <a:chOff x="348023" y="2499893"/>
            <a:chExt cx="2486025" cy="250966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587BDDD-2738-406A-A3AE-14CD1DA07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023" y="2499893"/>
              <a:ext cx="2486025" cy="101546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ED1E6DB-FE40-4208-AB04-9783C39D96E0}"/>
                </a:ext>
              </a:extLst>
            </p:cNvPr>
            <p:cNvSpPr txBox="1"/>
            <p:nvPr/>
          </p:nvSpPr>
          <p:spPr>
            <a:xfrm>
              <a:off x="447040" y="3860800"/>
              <a:ext cx="23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Litre de Caldo: 1,72 €</a:t>
              </a:r>
            </a:p>
            <a:p>
              <a:r>
                <a:rPr lang="ca-ES"/>
                <a:t>Paquet Galets: 1,07 €</a:t>
              </a:r>
            </a:p>
          </p:txBody>
        </p:sp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id="{4E96077C-5959-43C4-A3DD-E988AC7AA79F}"/>
                </a:ext>
              </a:extLst>
            </p:cNvPr>
            <p:cNvSpPr/>
            <p:nvPr/>
          </p:nvSpPr>
          <p:spPr>
            <a:xfrm>
              <a:off x="1528362" y="4507130"/>
              <a:ext cx="294640" cy="502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84912-C012-4697-8E8B-D146EEDFF660}"/>
              </a:ext>
            </a:extLst>
          </p:cNvPr>
          <p:cNvSpPr txBox="1"/>
          <p:nvPr/>
        </p:nvSpPr>
        <p:spPr>
          <a:xfrm>
            <a:off x="1026154" y="5014696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2,79 €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9E58927-ADB3-4525-B49D-2C17C595518C}"/>
              </a:ext>
            </a:extLst>
          </p:cNvPr>
          <p:cNvGrpSpPr/>
          <p:nvPr/>
        </p:nvGrpSpPr>
        <p:grpSpPr>
          <a:xfrm>
            <a:off x="2992259" y="2396457"/>
            <a:ext cx="2511219" cy="2613101"/>
            <a:chOff x="2992259" y="2396457"/>
            <a:chExt cx="2511219" cy="2613101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3AC7BB9B-7F41-4A0E-AB43-1E2F6645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2259" y="2396457"/>
              <a:ext cx="2486025" cy="1166602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F1ED88B-A461-4237-8292-BFA8CE2BD5FC}"/>
                </a:ext>
              </a:extLst>
            </p:cNvPr>
            <p:cNvSpPr txBox="1"/>
            <p:nvPr/>
          </p:nvSpPr>
          <p:spPr>
            <a:xfrm>
              <a:off x="3116470" y="3860799"/>
              <a:ext cx="23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Pollastre a l’ast: 9,94 €</a:t>
              </a:r>
            </a:p>
            <a:p>
              <a:r>
                <a:rPr lang="ca-ES"/>
                <a:t>Prunes cuites:    1,71 €</a:t>
              </a:r>
            </a:p>
          </p:txBody>
        </p:sp>
        <p:sp>
          <p:nvSpPr>
            <p:cNvPr id="15" name="Flecha: hacia abajo 14">
              <a:extLst>
                <a:ext uri="{FF2B5EF4-FFF2-40B4-BE49-F238E27FC236}">
                  <a16:creationId xmlns:a16="http://schemas.microsoft.com/office/drawing/2014/main" id="{4874B9D8-5781-4286-B177-BBAB3B482BC6}"/>
                </a:ext>
              </a:extLst>
            </p:cNvPr>
            <p:cNvSpPr/>
            <p:nvPr/>
          </p:nvSpPr>
          <p:spPr>
            <a:xfrm>
              <a:off x="3989032" y="4507130"/>
              <a:ext cx="294640" cy="502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642EB0-3EFC-44FE-84F2-505D8F9A9684}"/>
              </a:ext>
            </a:extLst>
          </p:cNvPr>
          <p:cNvSpPr txBox="1"/>
          <p:nvPr/>
        </p:nvSpPr>
        <p:spPr>
          <a:xfrm>
            <a:off x="3428999" y="5027401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11,65 €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033D143-AB7F-4F91-9685-9E8A9ABBA370}"/>
              </a:ext>
            </a:extLst>
          </p:cNvPr>
          <p:cNvGrpSpPr/>
          <p:nvPr/>
        </p:nvGrpSpPr>
        <p:grpSpPr>
          <a:xfrm>
            <a:off x="5636494" y="2499893"/>
            <a:ext cx="2486025" cy="2463321"/>
            <a:chOff x="5636494" y="2499893"/>
            <a:chExt cx="2486025" cy="2463321"/>
          </a:xfrm>
        </p:grpSpPr>
        <p:sp>
          <p:nvSpPr>
            <p:cNvPr id="21" name="Flecha: hacia abajo 20">
              <a:extLst>
                <a:ext uri="{FF2B5EF4-FFF2-40B4-BE49-F238E27FC236}">
                  <a16:creationId xmlns:a16="http://schemas.microsoft.com/office/drawing/2014/main" id="{8D34D62E-9AA7-46E6-807B-0089145EF18A}"/>
                </a:ext>
              </a:extLst>
            </p:cNvPr>
            <p:cNvSpPr/>
            <p:nvPr/>
          </p:nvSpPr>
          <p:spPr>
            <a:xfrm>
              <a:off x="6560631" y="4693919"/>
              <a:ext cx="427550" cy="2692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68B2CAE0-6B79-43B5-8AEF-47F7D616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494" y="2499893"/>
              <a:ext cx="2486025" cy="1063166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CE18321-763A-415A-B198-851AF52E72C6}"/>
                </a:ext>
              </a:extLst>
            </p:cNvPr>
            <p:cNvSpPr txBox="1"/>
            <p:nvPr/>
          </p:nvSpPr>
          <p:spPr>
            <a:xfrm>
              <a:off x="5686002" y="3860798"/>
              <a:ext cx="2387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Torró xocolata: 3,28 €</a:t>
              </a:r>
            </a:p>
            <a:p>
              <a:r>
                <a:rPr lang="ca-ES"/>
                <a:t>Torró ametlles: 3,56 €</a:t>
              </a:r>
            </a:p>
            <a:p>
              <a:r>
                <a:rPr lang="ca-ES"/>
                <a:t>Paquet Neules: 1,33 €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45289D4-24F2-41D1-886D-543C0F9F4D98}"/>
              </a:ext>
            </a:extLst>
          </p:cNvPr>
          <p:cNvSpPr txBox="1"/>
          <p:nvPr/>
        </p:nvSpPr>
        <p:spPr>
          <a:xfrm>
            <a:off x="6042373" y="4992499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8,17 €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F8A834A2-298A-430A-A58C-0A3FB6FDFD5D}"/>
              </a:ext>
            </a:extLst>
          </p:cNvPr>
          <p:cNvGrpSpPr/>
          <p:nvPr/>
        </p:nvGrpSpPr>
        <p:grpSpPr>
          <a:xfrm>
            <a:off x="8263650" y="2499892"/>
            <a:ext cx="2447371" cy="2463321"/>
            <a:chOff x="8263650" y="2499892"/>
            <a:chExt cx="2447371" cy="2463321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9C84E0F7-7C86-4B11-B92D-DD79C40B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1125" y="2499892"/>
              <a:ext cx="2419896" cy="1166602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D42020F-919A-40ED-8539-BCFF0CAACFC3}"/>
                </a:ext>
              </a:extLst>
            </p:cNvPr>
            <p:cNvSpPr txBox="1"/>
            <p:nvPr/>
          </p:nvSpPr>
          <p:spPr>
            <a:xfrm>
              <a:off x="8263650" y="3860798"/>
              <a:ext cx="2387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Ampolla aigua:  0,32 €</a:t>
              </a:r>
            </a:p>
            <a:p>
              <a:r>
                <a:rPr lang="ca-ES"/>
                <a:t>Refresc Cola:      2,45 €</a:t>
              </a:r>
            </a:p>
            <a:p>
              <a:r>
                <a:rPr lang="ca-ES"/>
                <a:t>Refresc Taronja: 2,26 €</a:t>
              </a:r>
            </a:p>
          </p:txBody>
        </p:sp>
        <p:sp>
          <p:nvSpPr>
            <p:cNvPr id="29" name="Flecha: hacia abajo 28">
              <a:extLst>
                <a:ext uri="{FF2B5EF4-FFF2-40B4-BE49-F238E27FC236}">
                  <a16:creationId xmlns:a16="http://schemas.microsoft.com/office/drawing/2014/main" id="{BE7F5426-B1D0-48BF-B8C0-052C852D3C84}"/>
                </a:ext>
              </a:extLst>
            </p:cNvPr>
            <p:cNvSpPr/>
            <p:nvPr/>
          </p:nvSpPr>
          <p:spPr>
            <a:xfrm>
              <a:off x="9220475" y="4693918"/>
              <a:ext cx="427550" cy="2692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5F8F7D5-9DFB-4D2C-AA37-503CB3073DF2}"/>
              </a:ext>
            </a:extLst>
          </p:cNvPr>
          <p:cNvSpPr txBox="1"/>
          <p:nvPr/>
        </p:nvSpPr>
        <p:spPr>
          <a:xfrm>
            <a:off x="8724549" y="4978432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5,03 €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0F1DD60-19DF-4885-82BA-669193F2F607}"/>
              </a:ext>
            </a:extLst>
          </p:cNvPr>
          <p:cNvSpPr txBox="1"/>
          <p:nvPr/>
        </p:nvSpPr>
        <p:spPr>
          <a:xfrm>
            <a:off x="178918" y="6035990"/>
            <a:ext cx="811220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>
                <a:solidFill>
                  <a:schemeClr val="bg1"/>
                </a:solidFill>
              </a:rPr>
              <a:t>Quant s’ha gastat l’EMMA comprant?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>
            <a:off x="8380740" y="6035990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F009D88-6563-4A37-9540-ED2F1AD4FF91}"/>
              </a:ext>
            </a:extLst>
          </p:cNvPr>
          <p:cNvSpPr txBox="1"/>
          <p:nvPr/>
        </p:nvSpPr>
        <p:spPr>
          <a:xfrm>
            <a:off x="9977120" y="5882101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27,64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22300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1" grpId="0" animBg="1"/>
      <p:bldP spid="45" grpId="0" animBg="1"/>
      <p:bldP spid="47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84912-C012-4697-8E8B-D146EEDFF660}"/>
              </a:ext>
            </a:extLst>
          </p:cNvPr>
          <p:cNvSpPr txBox="1"/>
          <p:nvPr/>
        </p:nvSpPr>
        <p:spPr>
          <a:xfrm>
            <a:off x="890592" y="4747948"/>
            <a:ext cx="13567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40,00 €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642EB0-3EFC-44FE-84F2-505D8F9A9684}"/>
              </a:ext>
            </a:extLst>
          </p:cNvPr>
          <p:cNvSpPr txBox="1"/>
          <p:nvPr/>
        </p:nvSpPr>
        <p:spPr>
          <a:xfrm>
            <a:off x="3414357" y="4740569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27,64 €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 rot="5400000">
            <a:off x="8437414" y="3089233"/>
            <a:ext cx="68561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726D86B3-8B4F-4A63-BD0A-95579336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23" y="3033200"/>
            <a:ext cx="1054222" cy="557846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936FDA70-F5AC-490D-A954-D7A0925A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3" y="3735347"/>
            <a:ext cx="1054222" cy="557846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C0367324-80C2-41E3-8DD2-1FBF841D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42" y="3746181"/>
            <a:ext cx="1054222" cy="55784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E2AACAAA-6B2A-40B1-8E38-DA9B5CBA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45" y="3035513"/>
            <a:ext cx="1054222" cy="557846"/>
          </a:xfrm>
          <a:prstGeom prst="rect">
            <a:avLst/>
          </a:prstGeom>
        </p:spPr>
      </p:pic>
      <p:sp>
        <p:nvSpPr>
          <p:cNvPr id="62" name="Flecha: hacia abajo 61">
            <a:extLst>
              <a:ext uri="{FF2B5EF4-FFF2-40B4-BE49-F238E27FC236}">
                <a16:creationId xmlns:a16="http://schemas.microsoft.com/office/drawing/2014/main" id="{88984259-BACC-424A-B6AC-BD9C02DCD26C}"/>
              </a:ext>
            </a:extLst>
          </p:cNvPr>
          <p:cNvSpPr/>
          <p:nvPr/>
        </p:nvSpPr>
        <p:spPr>
          <a:xfrm>
            <a:off x="1355188" y="4400813"/>
            <a:ext cx="427550" cy="26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DE3AC696-5862-4473-B1D0-E672D610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66" y="2959798"/>
            <a:ext cx="971892" cy="70518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67BC8050-75FA-4F9A-81BB-8028025BC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33" y="2952081"/>
            <a:ext cx="1097955" cy="741568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F634FEED-590E-4FF2-95EB-447FA39BF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263" y="3716343"/>
            <a:ext cx="971892" cy="67364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5B85C8-8FDB-4C8F-9AAD-D6085347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177" y="3723935"/>
            <a:ext cx="950879" cy="673642"/>
          </a:xfrm>
          <a:prstGeom prst="rect">
            <a:avLst/>
          </a:prstGeom>
        </p:spPr>
      </p:pic>
      <p:sp>
        <p:nvSpPr>
          <p:cNvPr id="74" name="Flecha: hacia abajo 73">
            <a:extLst>
              <a:ext uri="{FF2B5EF4-FFF2-40B4-BE49-F238E27FC236}">
                <a16:creationId xmlns:a16="http://schemas.microsoft.com/office/drawing/2014/main" id="{02BDF3A8-715E-4AA6-A726-5EB9D7CDFB39}"/>
              </a:ext>
            </a:extLst>
          </p:cNvPr>
          <p:cNvSpPr/>
          <p:nvPr/>
        </p:nvSpPr>
        <p:spPr>
          <a:xfrm>
            <a:off x="3944627" y="4420271"/>
            <a:ext cx="427550" cy="26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EEEBA2F-FC06-4808-BA1B-4021B7D9653E}"/>
              </a:ext>
            </a:extLst>
          </p:cNvPr>
          <p:cNvGrpSpPr/>
          <p:nvPr/>
        </p:nvGrpSpPr>
        <p:grpSpPr>
          <a:xfrm>
            <a:off x="310998" y="310337"/>
            <a:ext cx="11881002" cy="6237326"/>
            <a:chOff x="310998" y="310337"/>
            <a:chExt cx="11881002" cy="6237326"/>
          </a:xfrm>
        </p:grpSpPr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6A0ADEC5-19C9-4541-B761-8C71586AA021}"/>
                </a:ext>
              </a:extLst>
            </p:cNvPr>
            <p:cNvGrpSpPr/>
            <p:nvPr/>
          </p:nvGrpSpPr>
          <p:grpSpPr>
            <a:xfrm>
              <a:off x="310998" y="310337"/>
              <a:ext cx="11548980" cy="2631993"/>
              <a:chOff x="310998" y="310337"/>
              <a:chExt cx="11548980" cy="2631993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332023" y="310337"/>
                <a:ext cx="11527955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Sopar de Nadal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F9109C8-9304-4368-A604-B6B1C791E86D}"/>
                  </a:ext>
                </a:extLst>
              </p:cNvPr>
              <p:cNvSpPr txBox="1"/>
              <p:nvPr/>
            </p:nvSpPr>
            <p:spPr>
              <a:xfrm>
                <a:off x="332023" y="1811681"/>
                <a:ext cx="2486025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 per gastar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1026DFC-4DFE-4DB1-8248-AFE3D91B56FA}"/>
                  </a:ext>
                </a:extLst>
              </p:cNvPr>
              <p:cNvSpPr txBox="1"/>
              <p:nvPr/>
            </p:nvSpPr>
            <p:spPr>
              <a:xfrm>
                <a:off x="310998" y="1106290"/>
                <a:ext cx="11527955" cy="58477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Fem comptes?</a:t>
                </a:r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BAEF58F-A124-4455-AE4C-3444B482888A}"/>
                  </a:ext>
                </a:extLst>
              </p:cNvPr>
              <p:cNvSpPr txBox="1"/>
              <p:nvPr/>
            </p:nvSpPr>
            <p:spPr>
              <a:xfrm>
                <a:off x="3104372" y="1811681"/>
                <a:ext cx="2486025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  gastat</a:t>
                </a: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D5CE9A0-DDF3-4BB1-BD3F-0333F661B02F}"/>
                  </a:ext>
                </a:extLst>
              </p:cNvPr>
              <p:cNvSpPr txBox="1"/>
              <p:nvPr/>
            </p:nvSpPr>
            <p:spPr>
              <a:xfrm>
                <a:off x="6096000" y="1865112"/>
                <a:ext cx="5567679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 que li  ha sobrat a l’EMMA</a:t>
                </a:r>
              </a:p>
            </p:txBody>
          </p:sp>
        </p:grp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483B6D72-E885-4B8C-869C-B62AACFA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5230" y="3280709"/>
              <a:ext cx="1596770" cy="3266954"/>
            </a:xfrm>
            <a:prstGeom prst="rect">
              <a:avLst/>
            </a:prstGeom>
          </p:spPr>
        </p:pic>
      </p:grp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F97CACF3-1006-472E-971C-20AA52C7F098}"/>
              </a:ext>
            </a:extLst>
          </p:cNvPr>
          <p:cNvSpPr txBox="1"/>
          <p:nvPr/>
        </p:nvSpPr>
        <p:spPr>
          <a:xfrm>
            <a:off x="7108487" y="3774103"/>
            <a:ext cx="30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Fes CLIC sobre l’opció correcte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20D226FB-CBC9-4F20-A0F6-ECF32EF993C6}"/>
              </a:ext>
            </a:extLst>
          </p:cNvPr>
          <p:cNvGrpSpPr/>
          <p:nvPr/>
        </p:nvGrpSpPr>
        <p:grpSpPr>
          <a:xfrm>
            <a:off x="5867096" y="4217763"/>
            <a:ext cx="1952729" cy="2349232"/>
            <a:chOff x="5867096" y="4217763"/>
            <a:chExt cx="1952729" cy="2349232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E26DAEB2-189A-427A-B940-6333E12C3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0968" y="4217763"/>
              <a:ext cx="629961" cy="496819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A90EDED-F28C-4A98-8FDA-7AA37067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7503" y="5074310"/>
              <a:ext cx="708530" cy="677400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4609C63C-7716-4D36-AFB4-C323991AD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67096" y="4439627"/>
              <a:ext cx="591787" cy="555772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6E51930B-36F3-4AD4-A116-E7B8FBEC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7998" y="5875594"/>
              <a:ext cx="1372815" cy="691401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50582651-A366-4106-BF6F-1DBB80EF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07740" y="4491331"/>
              <a:ext cx="530053" cy="505135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D94EFBFA-1F7D-491F-965D-542384FC0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8082" y="5082299"/>
              <a:ext cx="708530" cy="677400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7316A031-2BC7-42E9-BF0D-3489E6F3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89772" y="4700862"/>
              <a:ext cx="530053" cy="499820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3B861C2D-1357-473F-A642-B0D569C6734C}"/>
              </a:ext>
            </a:extLst>
          </p:cNvPr>
          <p:cNvGrpSpPr/>
          <p:nvPr/>
        </p:nvGrpSpPr>
        <p:grpSpPr>
          <a:xfrm>
            <a:off x="8463776" y="4258118"/>
            <a:ext cx="1863604" cy="2310164"/>
            <a:chOff x="8463776" y="4258118"/>
            <a:chExt cx="1863604" cy="2310164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5A366753-3454-42EB-8AAA-24797EB0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97419" y="4258118"/>
              <a:ext cx="629961" cy="496819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614C6490-9AA4-40F1-93BE-4231F12D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28039" y="5118558"/>
              <a:ext cx="738897" cy="716289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12570E29-DA93-4828-A0AA-DFC49840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23564" y="4278274"/>
              <a:ext cx="602982" cy="574636"/>
            </a:xfrm>
            <a:prstGeom prst="rect">
              <a:avLst/>
            </a:prstGeom>
          </p:spPr>
        </p:pic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92A094B0-2766-4DE2-AE0F-02B2A3BA2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610" y="5876881"/>
              <a:ext cx="1372815" cy="691401"/>
            </a:xfrm>
            <a:prstGeom prst="rect">
              <a:avLst/>
            </a:prstGeom>
          </p:spPr>
        </p:pic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10B49C92-47B8-4491-A2A7-F583E3F78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63776" y="5073996"/>
              <a:ext cx="795393" cy="765825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id="{8F41C106-D417-4BB3-88C5-B81184DB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37178" y="4577578"/>
              <a:ext cx="530053" cy="499820"/>
            </a:xfrm>
            <a:prstGeom prst="rect">
              <a:avLst/>
            </a:prstGeom>
          </p:spPr>
        </p:pic>
      </p:grpSp>
      <p:sp>
        <p:nvSpPr>
          <p:cNvPr id="94" name="Rectángulo 93">
            <a:hlinkClick r:id="rId15" action="ppaction://hlinksldjump"/>
            <a:extLst>
              <a:ext uri="{FF2B5EF4-FFF2-40B4-BE49-F238E27FC236}">
                <a16:creationId xmlns:a16="http://schemas.microsoft.com/office/drawing/2014/main" id="{46667F31-8BC8-45A6-B8D2-0B8951FFD769}"/>
              </a:ext>
            </a:extLst>
          </p:cNvPr>
          <p:cNvSpPr/>
          <p:nvPr/>
        </p:nvSpPr>
        <p:spPr>
          <a:xfrm>
            <a:off x="8360510" y="4154271"/>
            <a:ext cx="2008304" cy="249511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8" name="Rectángulo 87">
            <a:hlinkClick r:id="rId16" action="ppaction://hlinksldjump"/>
            <a:extLst>
              <a:ext uri="{FF2B5EF4-FFF2-40B4-BE49-F238E27FC236}">
                <a16:creationId xmlns:a16="http://schemas.microsoft.com/office/drawing/2014/main" id="{67AE0409-0554-4D9C-A70B-A7E3AC190D2E}"/>
              </a:ext>
            </a:extLst>
          </p:cNvPr>
          <p:cNvSpPr/>
          <p:nvPr/>
        </p:nvSpPr>
        <p:spPr>
          <a:xfrm>
            <a:off x="5811521" y="4143436"/>
            <a:ext cx="2008304" cy="249511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85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7110949B-2A68-494B-AE43-6B2A7FF8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68" y="3104829"/>
            <a:ext cx="2741613" cy="323072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3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1166528" cy="6301863"/>
            <a:chOff x="0" y="468064"/>
            <a:chExt cx="11166528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0857442" cy="4341477"/>
              <a:chOff x="309086" y="468064"/>
              <a:chExt cx="10857442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309086" y="468064"/>
                <a:ext cx="4829278" cy="1921585"/>
                <a:chOff x="3436352" y="1085255"/>
                <a:chExt cx="4829278" cy="1921585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436352" y="1085255"/>
                  <a:ext cx="2397721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 per </a:t>
                  </a:r>
                </a:p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gastar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6123351" y="2175843"/>
                  <a:ext cx="214227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27,64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gastat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914109" y="943099"/>
                <a:ext cx="5252419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Import que li ha sobrat a l’EMMA.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MOLT BÉ!!!</a:t>
                </a:r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B65F9F4-4A37-491B-A58C-FDAE0411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67" y="1345409"/>
            <a:ext cx="1054222" cy="5578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44C3AD-FF7E-443E-B33E-6879FE8D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87" y="2047556"/>
            <a:ext cx="1054222" cy="5578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F1A6AD-681B-4FA9-8331-40DB1149D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586" y="2058390"/>
            <a:ext cx="1054222" cy="5578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4B35181-984C-4600-AC3F-1AF6E7779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089" y="1347722"/>
            <a:ext cx="1054222" cy="5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236BE3-7EF9-484B-8520-BCD78085F680}"/>
              </a:ext>
            </a:extLst>
          </p:cNvPr>
          <p:cNvGrpSpPr/>
          <p:nvPr/>
        </p:nvGrpSpPr>
        <p:grpSpPr>
          <a:xfrm>
            <a:off x="0" y="468064"/>
            <a:ext cx="10887299" cy="6301863"/>
            <a:chOff x="0" y="468064"/>
            <a:chExt cx="10887299" cy="630186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3C6964B-FB2D-442E-84F8-8509D22A6C50}"/>
                </a:ext>
              </a:extLst>
            </p:cNvPr>
            <p:cNvSpPr txBox="1"/>
            <p:nvPr/>
          </p:nvSpPr>
          <p:spPr>
            <a:xfrm>
              <a:off x="309086" y="468064"/>
              <a:ext cx="2397721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Import per </a:t>
              </a:r>
            </a:p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gastar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SEGUR?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1" y="4851442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Ho repassem?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5B4AD9F-AD44-459C-A461-CA522013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7" y="1345409"/>
            <a:ext cx="1054222" cy="557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934ABD-D43D-404D-B55B-0B2B74B37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7" y="2047556"/>
            <a:ext cx="1054222" cy="5578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E7F31F-EBE4-44F7-8DAD-3F83AD07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6" y="2058390"/>
            <a:ext cx="1054222" cy="5578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4AD73C-CE5A-4EDE-805F-FDDD8A7B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89" y="1347722"/>
            <a:ext cx="1054222" cy="5578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780E03-7124-455D-A0FA-EF1EBC5561A1}"/>
              </a:ext>
            </a:extLst>
          </p:cNvPr>
          <p:cNvSpPr txBox="1"/>
          <p:nvPr/>
        </p:nvSpPr>
        <p:spPr>
          <a:xfrm>
            <a:off x="3038475" y="468064"/>
            <a:ext cx="2083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>
                <a:solidFill>
                  <a:schemeClr val="bg1"/>
                </a:solidFill>
              </a:rPr>
              <a:t>Import </a:t>
            </a:r>
          </a:p>
          <a:p>
            <a:pPr algn="ctr"/>
            <a:r>
              <a:rPr lang="ca-ES" sz="2000" b="1">
                <a:solidFill>
                  <a:schemeClr val="bg1"/>
                </a:solidFill>
              </a:rPr>
              <a:t>gastat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DB81D0-CB8A-407C-A937-2A4D1B7F8FCB}"/>
              </a:ext>
            </a:extLst>
          </p:cNvPr>
          <p:cNvSpPr txBox="1"/>
          <p:nvPr/>
        </p:nvSpPr>
        <p:spPr>
          <a:xfrm>
            <a:off x="2996085" y="1558652"/>
            <a:ext cx="214227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27,64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C8B3A42-DA7B-4369-A49E-D1ED83A9C565}"/>
              </a:ext>
            </a:extLst>
          </p:cNvPr>
          <p:cNvSpPr txBox="1"/>
          <p:nvPr/>
        </p:nvSpPr>
        <p:spPr>
          <a:xfrm>
            <a:off x="5921859" y="889905"/>
            <a:ext cx="5105185" cy="14997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chemeClr val="bg1"/>
                </a:solidFill>
              </a:rPr>
              <a:t>Import que li ha sobrat a l’EMMA.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726E0BC-B6E1-45FF-B01B-1CE5D05A6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028657"/>
            <a:ext cx="2402840" cy="29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E672D6C-A8CE-43EB-B540-1A5D64E7E19B}"/>
              </a:ext>
            </a:extLst>
          </p:cNvPr>
          <p:cNvGrpSpPr/>
          <p:nvPr/>
        </p:nvGrpSpPr>
        <p:grpSpPr>
          <a:xfrm>
            <a:off x="288579" y="-61015"/>
            <a:ext cx="11179285" cy="6663357"/>
            <a:chOff x="288579" y="-61015"/>
            <a:chExt cx="11179285" cy="66633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2D6F60F-561C-4588-B903-DB4BE6308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579" y="878884"/>
              <a:ext cx="4867275" cy="264795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5F69D69-ED2F-4BE7-A6C9-34C67EC9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1398" y="1031177"/>
              <a:ext cx="4506466" cy="234336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233CBF4-F6BB-490F-BC8B-92F8CC27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317" y="4337668"/>
              <a:ext cx="4279797" cy="226467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638163A-C4EF-4895-A8D2-B0292F69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9888" y="4466732"/>
              <a:ext cx="3941430" cy="2006546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EDAB1CC-2ECB-4A41-ADA9-F73B00C1FC8F}"/>
                </a:ext>
              </a:extLst>
            </p:cNvPr>
            <p:cNvSpPr txBox="1"/>
            <p:nvPr/>
          </p:nvSpPr>
          <p:spPr>
            <a:xfrm>
              <a:off x="4767943" y="-61015"/>
              <a:ext cx="23713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800">
                  <a:solidFill>
                    <a:srgbClr val="FF0000"/>
                  </a:solidFill>
                </a:rPr>
                <a:t>BITLLETS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FA54CA92-F8A5-4A46-8B5F-EAD4B4187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562" y="2424112"/>
            <a:ext cx="1666875" cy="20097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CA5B67-C736-49EF-9C07-7432AD163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35" y="11225"/>
            <a:ext cx="2160000" cy="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 rot="5400000">
            <a:off x="819468" y="3907922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F009D88-6563-4A37-9540-ED2F1AD4FF91}"/>
              </a:ext>
            </a:extLst>
          </p:cNvPr>
          <p:cNvSpPr txBox="1"/>
          <p:nvPr/>
        </p:nvSpPr>
        <p:spPr>
          <a:xfrm>
            <a:off x="545498" y="5198437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EEEBA2F-FC06-4808-BA1B-4021B7D9653E}"/>
              </a:ext>
            </a:extLst>
          </p:cNvPr>
          <p:cNvGrpSpPr/>
          <p:nvPr/>
        </p:nvGrpSpPr>
        <p:grpSpPr>
          <a:xfrm>
            <a:off x="310998" y="310337"/>
            <a:ext cx="11881002" cy="5719097"/>
            <a:chOff x="310998" y="310337"/>
            <a:chExt cx="11881002" cy="5719097"/>
          </a:xfrm>
        </p:grpSpPr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6A0ADEC5-19C9-4541-B761-8C71586AA021}"/>
                </a:ext>
              </a:extLst>
            </p:cNvPr>
            <p:cNvGrpSpPr/>
            <p:nvPr/>
          </p:nvGrpSpPr>
          <p:grpSpPr>
            <a:xfrm>
              <a:off x="310998" y="310337"/>
              <a:ext cx="11548980" cy="3118663"/>
              <a:chOff x="310998" y="310337"/>
              <a:chExt cx="11548980" cy="3118663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332023" y="310337"/>
                <a:ext cx="11527955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Sopar de Nadal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1026DFC-4DFE-4DB1-8248-AFE3D91B56FA}"/>
                  </a:ext>
                </a:extLst>
              </p:cNvPr>
              <p:cNvSpPr txBox="1"/>
              <p:nvPr/>
            </p:nvSpPr>
            <p:spPr>
              <a:xfrm>
                <a:off x="310998" y="1106290"/>
                <a:ext cx="11527955" cy="58477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Repartim el que ha sobrat?</a:t>
                </a: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D5CE9A0-DDF3-4BB1-BD3F-0333F661B02F}"/>
                  </a:ext>
                </a:extLst>
              </p:cNvPr>
              <p:cNvSpPr txBox="1"/>
              <p:nvPr/>
            </p:nvSpPr>
            <p:spPr>
              <a:xfrm>
                <a:off x="310998" y="1859340"/>
                <a:ext cx="2486025" cy="156966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 que li  ha sobrat a l’EMMA</a:t>
                </a:r>
              </a:p>
            </p:txBody>
          </p:sp>
        </p:grp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483B6D72-E885-4B8C-869C-B62AACFA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5230" y="2762480"/>
              <a:ext cx="1596770" cy="3266954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100EB81-B30C-4ED6-99BE-F7735A0F4A41}"/>
              </a:ext>
            </a:extLst>
          </p:cNvPr>
          <p:cNvSpPr txBox="1"/>
          <p:nvPr/>
        </p:nvSpPr>
        <p:spPr>
          <a:xfrm>
            <a:off x="3718560" y="1859340"/>
            <a:ext cx="726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L’EMMA ha de repartir el que ha sobrat entre els amics que aniran a sopar, en PAU, l’ELNA, en ROGER i ella mateixa.</a:t>
            </a:r>
          </a:p>
          <a:p>
            <a:r>
              <a:rPr lang="ca-ES" dirty="0"/>
              <a:t>Quants diners haurà de tornar a cada amic?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4928B1A-4E90-48D4-9C28-0628A385B817}"/>
              </a:ext>
            </a:extLst>
          </p:cNvPr>
          <p:cNvGrpSpPr/>
          <p:nvPr/>
        </p:nvGrpSpPr>
        <p:grpSpPr>
          <a:xfrm>
            <a:off x="8294925" y="4135239"/>
            <a:ext cx="2008304" cy="2495110"/>
            <a:chOff x="8294925" y="4135239"/>
            <a:chExt cx="2008304" cy="249511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650AEAEF-7565-4D64-80F6-E290E9EBE5C0}"/>
                </a:ext>
              </a:extLst>
            </p:cNvPr>
            <p:cNvGrpSpPr/>
            <p:nvPr/>
          </p:nvGrpSpPr>
          <p:grpSpPr>
            <a:xfrm>
              <a:off x="8395634" y="4398059"/>
              <a:ext cx="1755340" cy="2149604"/>
              <a:chOff x="8395634" y="4398059"/>
              <a:chExt cx="1755340" cy="2149604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BA7A4F81-8CCB-4184-A1C0-CF2F6B0A9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6445" y="5082035"/>
                <a:ext cx="586435" cy="55886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4925D968-7820-476E-A70F-2F3F29696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5634" y="5686362"/>
                <a:ext cx="894556" cy="861301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0F3E9CFA-469B-4207-94A2-4372E3F0D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2444" y="5788716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CE7BC07-C6B6-460D-99B2-D71039FAD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3028" y="5157918"/>
                <a:ext cx="530053" cy="499820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0FDC897C-E028-4AA5-99FB-D8C4D0A3B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6516" y="4398059"/>
                <a:ext cx="486292" cy="440994"/>
              </a:xfrm>
              <a:prstGeom prst="rect">
                <a:avLst/>
              </a:prstGeom>
            </p:spPr>
          </p:pic>
        </p:grpSp>
        <p:sp>
          <p:nvSpPr>
            <p:cNvPr id="22" name="Rectángulo 21">
              <a:hlinkClick r:id="rId8" action="ppaction://hlinksldjump"/>
              <a:extLst>
                <a:ext uri="{FF2B5EF4-FFF2-40B4-BE49-F238E27FC236}">
                  <a16:creationId xmlns:a16="http://schemas.microsoft.com/office/drawing/2014/main" id="{4A31E08E-9EE1-4C68-94B3-A72DFE1CB835}"/>
                </a:ext>
              </a:extLst>
            </p:cNvPr>
            <p:cNvSpPr/>
            <p:nvPr/>
          </p:nvSpPr>
          <p:spPr>
            <a:xfrm>
              <a:off x="8294925" y="4135239"/>
              <a:ext cx="2008304" cy="249511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9C8A6D8-C2E0-43B7-AA23-879B9556C955}"/>
              </a:ext>
            </a:extLst>
          </p:cNvPr>
          <p:cNvSpPr txBox="1"/>
          <p:nvPr/>
        </p:nvSpPr>
        <p:spPr>
          <a:xfrm>
            <a:off x="6723409" y="3649285"/>
            <a:ext cx="30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Fes CLIC sobre l’opció correcte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50DF140-95EE-46AA-B0CC-8E7DEB1DAF3D}"/>
              </a:ext>
            </a:extLst>
          </p:cNvPr>
          <p:cNvGrpSpPr/>
          <p:nvPr/>
        </p:nvGrpSpPr>
        <p:grpSpPr>
          <a:xfrm>
            <a:off x="5811521" y="4143436"/>
            <a:ext cx="2008304" cy="2495110"/>
            <a:chOff x="5811521" y="4143436"/>
            <a:chExt cx="2008304" cy="249511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0970D50-ED9F-4361-9CC2-1F7C371A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0077" y="4450448"/>
              <a:ext cx="486292" cy="440994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11CEEEA-573A-47B4-B388-9E13E0068260}"/>
                </a:ext>
              </a:extLst>
            </p:cNvPr>
            <p:cNvGrpSpPr/>
            <p:nvPr/>
          </p:nvGrpSpPr>
          <p:grpSpPr>
            <a:xfrm>
              <a:off x="5811521" y="4143436"/>
              <a:ext cx="2008304" cy="2495110"/>
              <a:chOff x="5811521" y="4143436"/>
              <a:chExt cx="2008304" cy="249511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9D04DB1E-9566-4261-A6CB-C9121DE19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9552" y="5788716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D0264288-CDB8-4AC4-A76B-D7EAC77B2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4713" y="5784275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A397F710-A05A-4F92-A681-550312C37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5673" y="5141081"/>
                <a:ext cx="530053" cy="499820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6D33E813-CC7A-45F3-9246-99763DC2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9552" y="5044094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612AE6E4-52AB-470C-99C6-646905B37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9552" y="4430670"/>
                <a:ext cx="486292" cy="440994"/>
              </a:xfrm>
              <a:prstGeom prst="rect">
                <a:avLst/>
              </a:prstGeom>
            </p:spPr>
          </p:pic>
          <p:sp>
            <p:nvSpPr>
              <p:cNvPr id="15" name="Rectángulo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F094241-5DD9-4A5B-A831-090578AD44AC}"/>
                  </a:ext>
                </a:extLst>
              </p:cNvPr>
              <p:cNvSpPr/>
              <p:nvPr/>
            </p:nvSpPr>
            <p:spPr>
              <a:xfrm>
                <a:off x="5811521" y="4143436"/>
                <a:ext cx="2008304" cy="2495110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61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1614973" cy="6301863"/>
            <a:chOff x="0" y="468064"/>
            <a:chExt cx="1161497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1305887" cy="4341477"/>
              <a:chOff x="309086" y="468064"/>
              <a:chExt cx="11305887" cy="4341477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09086" y="468064"/>
                <a:ext cx="2397721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que li ha sobrat a l’EMMA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Persones a repartir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937357" y="1070348"/>
                <a:ext cx="5677616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Import que l’EMMA ha de tornar a cada amic.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MOLT BÉ!!!</a:t>
                </a: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37842DD-B717-439B-8BD7-9B7EA18B5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71" y="3109674"/>
            <a:ext cx="2595786" cy="3108534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5251503-43BC-4558-8EFD-2DDBFE0A0E68}"/>
              </a:ext>
            </a:extLst>
          </p:cNvPr>
          <p:cNvSpPr/>
          <p:nvPr/>
        </p:nvSpPr>
        <p:spPr>
          <a:xfrm rot="5400000">
            <a:off x="1092445" y="1441611"/>
            <a:ext cx="83099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0364DD-6387-48D5-B077-A58DBB37EC78}"/>
              </a:ext>
            </a:extLst>
          </p:cNvPr>
          <p:cNvSpPr txBox="1"/>
          <p:nvPr/>
        </p:nvSpPr>
        <p:spPr>
          <a:xfrm>
            <a:off x="577027" y="2230492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07485BE-9FDE-43A3-A38D-D43694A1584D}"/>
              </a:ext>
            </a:extLst>
          </p:cNvPr>
          <p:cNvSpPr txBox="1"/>
          <p:nvPr/>
        </p:nvSpPr>
        <p:spPr>
          <a:xfrm>
            <a:off x="3038475" y="1380055"/>
            <a:ext cx="20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>
                <a:solidFill>
                  <a:srgbClr val="0070C0"/>
                </a:solidFill>
              </a:rPr>
              <a:t>EMMA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PAU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ELNA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ROGER</a:t>
            </a:r>
          </a:p>
        </p:txBody>
      </p:sp>
    </p:spTree>
    <p:extLst>
      <p:ext uri="{BB962C8B-B14F-4D97-AF65-F5344CB8AC3E}">
        <p14:creationId xmlns:p14="http://schemas.microsoft.com/office/powerpoint/2010/main" val="300527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REPASSAR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1882914" cy="6301863"/>
            <a:chOff x="0" y="468064"/>
            <a:chExt cx="11882914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1573828" cy="2062622"/>
              <a:chOff x="309086" y="468064"/>
              <a:chExt cx="11573828" cy="2062622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09086" y="468064"/>
                <a:ext cx="2397721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que li ha sobrat a l’EMMA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Persones a repartir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923338" y="1084136"/>
                <a:ext cx="5959576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Import que l’EMMA ha de tornar a cada amic.</a:t>
                </a:r>
              </a:p>
            </p:txBody>
          </p:sp>
        </p:grpSp>
      </p:grp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5251503-43BC-4558-8EFD-2DDBFE0A0E68}"/>
              </a:ext>
            </a:extLst>
          </p:cNvPr>
          <p:cNvSpPr/>
          <p:nvPr/>
        </p:nvSpPr>
        <p:spPr>
          <a:xfrm rot="5400000">
            <a:off x="1092445" y="1441611"/>
            <a:ext cx="83099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0364DD-6387-48D5-B077-A58DBB37EC78}"/>
              </a:ext>
            </a:extLst>
          </p:cNvPr>
          <p:cNvSpPr txBox="1"/>
          <p:nvPr/>
        </p:nvSpPr>
        <p:spPr>
          <a:xfrm>
            <a:off x="577027" y="2230492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07485BE-9FDE-43A3-A38D-D43694A1584D}"/>
              </a:ext>
            </a:extLst>
          </p:cNvPr>
          <p:cNvSpPr txBox="1"/>
          <p:nvPr/>
        </p:nvSpPr>
        <p:spPr>
          <a:xfrm>
            <a:off x="3038475" y="1380055"/>
            <a:ext cx="20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>
                <a:solidFill>
                  <a:srgbClr val="0070C0"/>
                </a:solidFill>
              </a:rPr>
              <a:t>EMMA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PAU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ELNA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ROGER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D6B1F7-B4DE-430E-8F44-8D731AB472B9}"/>
              </a:ext>
            </a:extLst>
          </p:cNvPr>
          <p:cNvSpPr txBox="1"/>
          <p:nvPr/>
        </p:nvSpPr>
        <p:spPr>
          <a:xfrm>
            <a:off x="7185311" y="3844913"/>
            <a:ext cx="370198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>
                <a:solidFill>
                  <a:schemeClr val="bg1"/>
                </a:solidFill>
              </a:rPr>
              <a:t>SEGUR?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C6F305-D9B5-4D9F-9827-B19883A3ABB6}"/>
              </a:ext>
            </a:extLst>
          </p:cNvPr>
          <p:cNvSpPr txBox="1"/>
          <p:nvPr/>
        </p:nvSpPr>
        <p:spPr>
          <a:xfrm>
            <a:off x="7185311" y="4851442"/>
            <a:ext cx="370198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>
                <a:solidFill>
                  <a:schemeClr val="bg1"/>
                </a:solidFill>
              </a:rPr>
              <a:t>Ho repassem?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72A788-757F-46BA-90DA-37060D8D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52" y="3286305"/>
            <a:ext cx="2608048" cy="31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1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A1ECE28-DCF2-4B4F-A9C6-B34B5F7916AC}"/>
              </a:ext>
            </a:extLst>
          </p:cNvPr>
          <p:cNvGrpSpPr/>
          <p:nvPr/>
        </p:nvGrpSpPr>
        <p:grpSpPr>
          <a:xfrm>
            <a:off x="156699" y="438150"/>
            <a:ext cx="12221038" cy="6419850"/>
            <a:chOff x="156699" y="438150"/>
            <a:chExt cx="12221038" cy="64198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FD9D5E-B92C-440A-A0CA-BD4C1B26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724" y="438150"/>
              <a:ext cx="9735013" cy="633888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E94173-D729-4651-B7B3-10B22AFA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99" y="1771650"/>
              <a:ext cx="2486025" cy="508635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4DFB619-A438-476B-B761-30C8E94E2760}"/>
                </a:ext>
              </a:extLst>
            </p:cNvPr>
            <p:cNvSpPr txBox="1"/>
            <p:nvPr/>
          </p:nvSpPr>
          <p:spPr>
            <a:xfrm>
              <a:off x="3586579" y="1340528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Moltes gràcies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57E7D7-3092-4327-82E1-4B6EFF30059D}"/>
                </a:ext>
              </a:extLst>
            </p:cNvPr>
            <p:cNvSpPr txBox="1"/>
            <p:nvPr/>
          </p:nvSpPr>
          <p:spPr>
            <a:xfrm>
              <a:off x="3586579" y="3607593"/>
              <a:ext cx="2486025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Fins aviat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9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2468E8-1535-4F16-9348-A844F3B3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1" y="4286865"/>
            <a:ext cx="1945552" cy="185409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AC62DE5-41BB-4289-989D-6626583425C0}"/>
              </a:ext>
            </a:extLst>
          </p:cNvPr>
          <p:cNvGrpSpPr/>
          <p:nvPr/>
        </p:nvGrpSpPr>
        <p:grpSpPr>
          <a:xfrm>
            <a:off x="490816" y="131354"/>
            <a:ext cx="11581584" cy="6009605"/>
            <a:chOff x="490816" y="131354"/>
            <a:chExt cx="11581584" cy="600960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F393EF3-3DBC-4A3A-8E53-37F10605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816" y="1108580"/>
              <a:ext cx="2479998" cy="238780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53E5380-4F33-45B0-992A-B0BB5838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589" y="4960289"/>
              <a:ext cx="1301947" cy="118067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F8E088F-62CB-44E0-988A-88E87D2B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8258" y="5066294"/>
              <a:ext cx="983620" cy="96866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E61B849-EE01-4729-9245-4B2B9157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4062" y="1366353"/>
              <a:ext cx="2230401" cy="224044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5E2B13A-7CD4-4DED-BFC5-BA288BD9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4104" y="1776716"/>
              <a:ext cx="1931929" cy="190628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DDEB44C-3C2E-414D-BD6F-286F035C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1751" y="4567826"/>
              <a:ext cx="1587835" cy="157313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7E955E-742C-42F7-824F-3578B913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70599" y="1639095"/>
              <a:ext cx="1931929" cy="196770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07384FB-5F75-4430-BFD7-AD9E667991C2}"/>
                </a:ext>
              </a:extLst>
            </p:cNvPr>
            <p:cNvSpPr txBox="1"/>
            <p:nvPr/>
          </p:nvSpPr>
          <p:spPr>
            <a:xfrm>
              <a:off x="4777274" y="131354"/>
              <a:ext cx="2772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800">
                  <a:solidFill>
                    <a:srgbClr val="FF0000"/>
                  </a:solidFill>
                </a:rPr>
                <a:t>MONEDES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9576DCE-42AF-41FC-B765-8DF5524ED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05525" y="3429000"/>
              <a:ext cx="1666875" cy="2009775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7508492-AE51-4C25-8710-36159E61B1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35" y="11225"/>
            <a:ext cx="2160000" cy="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0DFC80F-0F8E-454C-B3E8-81357D383F32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9C65F12-508B-4095-98E2-1503318AF373}"/>
                </a:ext>
              </a:extLst>
            </p:cNvPr>
            <p:cNvGrpSpPr/>
            <p:nvPr/>
          </p:nvGrpSpPr>
          <p:grpSpPr>
            <a:xfrm>
              <a:off x="0" y="2239259"/>
              <a:ext cx="5216463" cy="4499678"/>
              <a:chOff x="0" y="2239259"/>
              <a:chExt cx="5216463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va a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L’EMMA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comprar.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68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9DBB4E0-DDE5-4ECF-A2A8-C64508585C82}"/>
              </a:ext>
            </a:extLst>
          </p:cNvPr>
          <p:cNvSpPr txBox="1"/>
          <p:nvPr/>
        </p:nvSpPr>
        <p:spPr>
          <a:xfrm>
            <a:off x="9123823" y="5136930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3,24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A3ECA79-3702-4E28-A007-BB7CC63A0667}"/>
              </a:ext>
            </a:extLst>
          </p:cNvPr>
          <p:cNvGrpSpPr/>
          <p:nvPr/>
        </p:nvGrpSpPr>
        <p:grpSpPr>
          <a:xfrm>
            <a:off x="277760" y="667631"/>
            <a:ext cx="11415138" cy="6190369"/>
            <a:chOff x="277760" y="667631"/>
            <a:chExt cx="11415138" cy="619036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A71FAA-28EB-4A3A-AC88-608F89637103}"/>
                </a:ext>
              </a:extLst>
            </p:cNvPr>
            <p:cNvSpPr txBox="1"/>
            <p:nvPr/>
          </p:nvSpPr>
          <p:spPr>
            <a:xfrm>
              <a:off x="452761" y="667631"/>
              <a:ext cx="112162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dirty="0"/>
                <a:t>L’EMMA recorda que abans d’arribar a casa ha de passar pel SUPERMERCAT. Necessita arròs, una ampolla d’aigua, </a:t>
              </a:r>
            </a:p>
            <a:p>
              <a:r>
                <a:rPr lang="ca-ES" dirty="0"/>
                <a:t>un litre de llet i un paquet de galetes. 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AB1B1E-33F3-4EE5-9F15-D77EEC81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5411" y="1452840"/>
              <a:ext cx="954093" cy="186033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DA372B-D42A-40EE-92CE-C7B3EA54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666" y="1519906"/>
              <a:ext cx="1288512" cy="160269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CBF5B59-3D87-4C52-BFD8-785CA178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4824" y="1312647"/>
              <a:ext cx="936222" cy="214071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90C5AB4-DABF-4DBF-B11C-413B2F03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7390" y="1670110"/>
              <a:ext cx="2032639" cy="142579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7341F-336F-479D-B680-C4AD784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760" y="2383007"/>
              <a:ext cx="3615784" cy="1834349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52761" y="1551814"/>
              <a:ext cx="3266983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Supermercat</a:t>
              </a:r>
            </a:p>
          </p:txBody>
        </p:sp>
        <p:sp>
          <p:nvSpPr>
            <p:cNvPr id="17" name="Cruz 16">
              <a:extLst>
                <a:ext uri="{FF2B5EF4-FFF2-40B4-BE49-F238E27FC236}">
                  <a16:creationId xmlns:a16="http://schemas.microsoft.com/office/drawing/2014/main" id="{AD1EB98E-294D-4770-BD05-B4AC2812D8B0}"/>
                </a:ext>
              </a:extLst>
            </p:cNvPr>
            <p:cNvSpPr/>
            <p:nvPr/>
          </p:nvSpPr>
          <p:spPr>
            <a:xfrm>
              <a:off x="6188791" y="2353305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Cruz 20">
              <a:extLst>
                <a:ext uri="{FF2B5EF4-FFF2-40B4-BE49-F238E27FC236}">
                  <a16:creationId xmlns:a16="http://schemas.microsoft.com/office/drawing/2014/main" id="{E75F25F6-C018-4273-A75D-DB153A6B7DAF}"/>
                </a:ext>
              </a:extLst>
            </p:cNvPr>
            <p:cNvSpPr/>
            <p:nvPr/>
          </p:nvSpPr>
          <p:spPr>
            <a:xfrm>
              <a:off x="10074012" y="2321254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Cruz 22">
              <a:extLst>
                <a:ext uri="{FF2B5EF4-FFF2-40B4-BE49-F238E27FC236}">
                  <a16:creationId xmlns:a16="http://schemas.microsoft.com/office/drawing/2014/main" id="{3595ABF5-3872-4424-9BE5-9FBEB24EF8B8}"/>
                </a:ext>
              </a:extLst>
            </p:cNvPr>
            <p:cNvSpPr/>
            <p:nvPr/>
          </p:nvSpPr>
          <p:spPr>
            <a:xfrm>
              <a:off x="8472004" y="2321254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AD4FAF-4210-40CA-9E80-80BCC39A1616}"/>
                </a:ext>
              </a:extLst>
            </p:cNvPr>
            <p:cNvSpPr txBox="1"/>
            <p:nvPr/>
          </p:nvSpPr>
          <p:spPr>
            <a:xfrm>
              <a:off x="4657170" y="353449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0,83 €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C6C92D5-7A4C-42C8-AACE-B0472B3772F8}"/>
                </a:ext>
              </a:extLst>
            </p:cNvPr>
            <p:cNvSpPr txBox="1"/>
            <p:nvPr/>
          </p:nvSpPr>
          <p:spPr>
            <a:xfrm>
              <a:off x="10481928" y="3533636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0,32 €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00108F4-AAB0-4B90-AAD0-FC97E2070E47}"/>
                </a:ext>
              </a:extLst>
            </p:cNvPr>
            <p:cNvSpPr txBox="1"/>
            <p:nvPr/>
          </p:nvSpPr>
          <p:spPr>
            <a:xfrm>
              <a:off x="8620076" y="3533636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0,94 €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4C4BE06-F55F-449A-BEE0-8BEE8E7373C4}"/>
                </a:ext>
              </a:extLst>
            </p:cNvPr>
            <p:cNvSpPr txBox="1"/>
            <p:nvPr/>
          </p:nvSpPr>
          <p:spPr>
            <a:xfrm>
              <a:off x="6758224" y="353449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1,15 €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633AE69-B2F1-4EF0-B9F7-8CEC65681B55}"/>
                </a:ext>
              </a:extLst>
            </p:cNvPr>
            <p:cNvSpPr txBox="1"/>
            <p:nvPr/>
          </p:nvSpPr>
          <p:spPr>
            <a:xfrm>
              <a:off x="277760" y="4829153"/>
              <a:ext cx="6186238" cy="144655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Què costa tot el que ha comprat l’EMMA?</a:t>
              </a:r>
            </a:p>
          </p:txBody>
        </p:sp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20AC163D-783F-44D8-822A-375AF4A9BDB6}"/>
                </a:ext>
              </a:extLst>
            </p:cNvPr>
            <p:cNvSpPr/>
            <p:nvPr/>
          </p:nvSpPr>
          <p:spPr>
            <a:xfrm>
              <a:off x="6972900" y="4988150"/>
              <a:ext cx="1313895" cy="5232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DA8BD5-7C3A-4BB8-97FB-D3B29043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4220" y="5429250"/>
              <a:ext cx="1552575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8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E489FE3-D776-43C8-A63A-12E7A1CB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1177"/>
            <a:ext cx="1552575" cy="14287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DC746D6-DE5A-42FE-8123-403513C0DE9B}"/>
              </a:ext>
            </a:extLst>
          </p:cNvPr>
          <p:cNvGrpSpPr/>
          <p:nvPr/>
        </p:nvGrpSpPr>
        <p:grpSpPr>
          <a:xfrm>
            <a:off x="1148686" y="802448"/>
            <a:ext cx="9257592" cy="3883851"/>
            <a:chOff x="1148686" y="802448"/>
            <a:chExt cx="9257592" cy="3883851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724E613-5055-4836-A5D8-EA6A0FB76D65}"/>
                </a:ext>
              </a:extLst>
            </p:cNvPr>
            <p:cNvGrpSpPr/>
            <p:nvPr/>
          </p:nvGrpSpPr>
          <p:grpSpPr>
            <a:xfrm>
              <a:off x="1148686" y="802448"/>
              <a:ext cx="2083200" cy="2343745"/>
              <a:chOff x="641041" y="1085255"/>
              <a:chExt cx="2083200" cy="234374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B4970FE1-4639-4A5F-9310-DE1CDCFD2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042" y="1683983"/>
                <a:ext cx="2083199" cy="1745017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3671043-8B70-4299-B09E-F1553F2072F1}"/>
                  </a:ext>
                </a:extLst>
              </p:cNvPr>
              <p:cNvSpPr txBox="1"/>
              <p:nvPr/>
            </p:nvSpPr>
            <p:spPr>
              <a:xfrm>
                <a:off x="6410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Caixa 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Supermercat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4641519" y="802448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8134352" y="806535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L’Emma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3116211" y="3429000"/>
              <a:ext cx="5959576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Quin canvi li tornaran?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5C08DB0-D9BF-4749-A1D9-CB35337008EC}"/>
                </a:ext>
              </a:extLst>
            </p:cNvPr>
            <p:cNvSpPr txBox="1"/>
            <p:nvPr/>
          </p:nvSpPr>
          <p:spPr>
            <a:xfrm>
              <a:off x="5812436" y="4316967"/>
              <a:ext cx="30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Fes CLIC sobre l’opció correcte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124C490E-D704-4A66-89EB-65590BE9B5C8}"/>
              </a:ext>
            </a:extLst>
          </p:cNvPr>
          <p:cNvGrpSpPr/>
          <p:nvPr/>
        </p:nvGrpSpPr>
        <p:grpSpPr>
          <a:xfrm>
            <a:off x="3038475" y="4686300"/>
            <a:ext cx="3521143" cy="2083627"/>
            <a:chOff x="3038475" y="4686300"/>
            <a:chExt cx="3521143" cy="208362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64B4709-0853-433E-8B45-38FF9516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4374" y="5791199"/>
              <a:ext cx="1620444" cy="8249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7246" y="5945733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2865" y="5942078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886" y="4928700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480" y="5179746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46846" y="5091393"/>
              <a:ext cx="687079" cy="699803"/>
            </a:xfrm>
            <a:prstGeom prst="rect">
              <a:avLst/>
            </a:prstGeom>
          </p:spPr>
        </p:pic>
        <p:sp>
          <p:nvSpPr>
            <p:cNvPr id="54" name="Rectángulo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9D2736CD-D1EF-46C1-BBDA-91624DEBBFB9}"/>
              </a:ext>
            </a:extLst>
          </p:cNvPr>
          <p:cNvGrpSpPr/>
          <p:nvPr/>
        </p:nvGrpSpPr>
        <p:grpSpPr>
          <a:xfrm>
            <a:off x="7821592" y="4686299"/>
            <a:ext cx="3521143" cy="2083627"/>
            <a:chOff x="7821592" y="4686299"/>
            <a:chExt cx="3521143" cy="2083627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3C7358C-E038-4939-9545-C518636BE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886" y="5791199"/>
              <a:ext cx="1620444" cy="824953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90914D69-CC81-4630-8F11-CED067AA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5132" y="4935598"/>
              <a:ext cx="821253" cy="824953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3FB6DCE7-608A-497E-9652-A8FDCCA5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85735" y="5060748"/>
              <a:ext cx="687079" cy="699803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F3132C54-B652-4161-9FF1-6C3C6EC8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82164" y="5201796"/>
              <a:ext cx="687079" cy="654781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FCA94F66-4D9D-4A09-8F40-4106AFAE3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44330" y="5908974"/>
              <a:ext cx="687079" cy="654781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9F785352-ABBD-44C0-B4B0-C18ABBE56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0933" y="5958718"/>
              <a:ext cx="614381" cy="605037"/>
            </a:xfrm>
            <a:prstGeom prst="rect">
              <a:avLst/>
            </a:prstGeom>
          </p:spPr>
        </p:pic>
        <p:sp>
          <p:nvSpPr>
            <p:cNvPr id="56" name="Rectángulo 55">
              <a:hlinkClick r:id="rId13" action="ppaction://hlinksldjump"/>
              <a:extLst>
                <a:ext uri="{FF2B5EF4-FFF2-40B4-BE49-F238E27FC236}">
                  <a16:creationId xmlns:a16="http://schemas.microsoft.com/office/drawing/2014/main" id="{38240DBF-48A3-4F29-BC99-80F18D2DC102}"/>
                </a:ext>
              </a:extLst>
            </p:cNvPr>
            <p:cNvSpPr/>
            <p:nvPr/>
          </p:nvSpPr>
          <p:spPr>
            <a:xfrm>
              <a:off x="7821592" y="4686299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7084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E489FE3-D776-43C8-A63A-12E7A1CB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1177"/>
            <a:ext cx="1552575" cy="1428750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124C490E-D704-4A66-89EB-65590BE9B5C8}"/>
              </a:ext>
            </a:extLst>
          </p:cNvPr>
          <p:cNvGrpSpPr/>
          <p:nvPr/>
        </p:nvGrpSpPr>
        <p:grpSpPr>
          <a:xfrm>
            <a:off x="1659592" y="3576591"/>
            <a:ext cx="3521143" cy="2083627"/>
            <a:chOff x="3038475" y="4686300"/>
            <a:chExt cx="3521143" cy="208362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64B4709-0853-433E-8B45-38FF9516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74" y="5791199"/>
              <a:ext cx="1620444" cy="8249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7246" y="5945733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865" y="5942078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886" y="4928700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5480" y="5179746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6846" y="5091393"/>
              <a:ext cx="687079" cy="699803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465ABF5-8D11-4F7A-A0AF-2595EE23DC10}"/>
              </a:ext>
            </a:extLst>
          </p:cNvPr>
          <p:cNvGrpSpPr/>
          <p:nvPr/>
        </p:nvGrpSpPr>
        <p:grpSpPr>
          <a:xfrm>
            <a:off x="510975" y="468064"/>
            <a:ext cx="11505118" cy="6301863"/>
            <a:chOff x="510975" y="468064"/>
            <a:chExt cx="11505118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3038475" y="468064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L’Emma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6056517" y="1204710"/>
              <a:ext cx="5959576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Quin canvi li tornaran?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4040100"/>
              <a:ext cx="3701988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MOLT BÉ!!!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1EB1F66-5FD0-4347-B051-2F587B243B36}"/>
                </a:ext>
              </a:extLst>
            </p:cNvPr>
            <p:cNvGrpSpPr/>
            <p:nvPr/>
          </p:nvGrpSpPr>
          <p:grpSpPr>
            <a:xfrm>
              <a:off x="9534617" y="6125592"/>
              <a:ext cx="1748901" cy="644335"/>
              <a:chOff x="9534617" y="6125592"/>
              <a:chExt cx="1748901" cy="644335"/>
            </a:xfrm>
          </p:grpSpPr>
          <p:sp>
            <p:nvSpPr>
              <p:cNvPr id="3" name="Flecha: a la derecha 2">
                <a:extLst>
                  <a:ext uri="{FF2B5EF4-FFF2-40B4-BE49-F238E27FC236}">
                    <a16:creationId xmlns:a16="http://schemas.microsoft.com/office/drawing/2014/main" id="{A213337C-2F94-4339-8774-1992F254F4E3}"/>
                  </a:ext>
                </a:extLst>
              </p:cNvPr>
              <p:cNvSpPr/>
              <p:nvPr/>
            </p:nvSpPr>
            <p:spPr>
              <a:xfrm>
                <a:off x="9534617" y="6125592"/>
                <a:ext cx="1748901" cy="6443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4" name="CuadroTexto 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4051327-635B-401F-8E3A-55D3EFDC8CF2}"/>
                  </a:ext>
                </a:extLst>
              </p:cNvPr>
              <p:cNvSpPr txBox="1"/>
              <p:nvPr/>
            </p:nvSpPr>
            <p:spPr>
              <a:xfrm>
                <a:off x="9624411" y="6263093"/>
                <a:ext cx="1410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b="1"/>
                  <a:t>CONTINUAR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29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C9AD1150-3EED-4920-9DB7-B473893C0CA7}"/>
              </a:ext>
            </a:extLst>
          </p:cNvPr>
          <p:cNvGrpSpPr/>
          <p:nvPr/>
        </p:nvGrpSpPr>
        <p:grpSpPr>
          <a:xfrm>
            <a:off x="1420792" y="3767727"/>
            <a:ext cx="3521143" cy="2083627"/>
            <a:chOff x="7821592" y="4686299"/>
            <a:chExt cx="3521143" cy="2083627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44EAFE9-8E89-48E2-A393-04399715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3886" y="5791199"/>
              <a:ext cx="1620444" cy="82495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15EDD06-4B62-4727-B5C7-1874693A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5132" y="4935598"/>
              <a:ext cx="821253" cy="82495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C2ACE1D-F9AC-4406-A554-7DFF70E0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735" y="5060748"/>
              <a:ext cx="687079" cy="699803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5B1DA29-26A7-4BDE-A60A-5D6E0401B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2164" y="5201796"/>
              <a:ext cx="687079" cy="654781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CA41A0D-ACD8-4D2D-8ED0-058E80DA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4330" y="5908974"/>
              <a:ext cx="687079" cy="65478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731775D-9213-49EE-9193-F11B772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0933" y="5958718"/>
              <a:ext cx="614381" cy="605037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78A5FEB-B792-4624-95A9-82361647CBA2}"/>
                </a:ext>
              </a:extLst>
            </p:cNvPr>
            <p:cNvSpPr/>
            <p:nvPr/>
          </p:nvSpPr>
          <p:spPr>
            <a:xfrm>
              <a:off x="7821592" y="4686299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2B37092-05AF-4751-B542-8DAD2447A6CD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3038475" y="468064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L’Emma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6056517" y="1204710"/>
              <a:ext cx="5959576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Quin canvi li tornaran?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SEGUR?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1" y="4851442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>
                  <a:solidFill>
                    <a:schemeClr val="bg1"/>
                  </a:solidFill>
                </a:rPr>
                <a:t>Ho repassem?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41F2902-6979-4B2E-9611-050B080D2C1C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8" name="Flecha: a la derecha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DF31CF36-4CD0-4934-9A44-06E46D037C15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CuadroTexto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C32B51A9-0D29-428B-B176-71A4C57DBD6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REPASSAR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12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915</Words>
  <Application>Microsoft Office PowerPoint</Application>
  <PresentationFormat>Panorámica</PresentationFormat>
  <Paragraphs>240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MO</dc:creator>
  <cp:lastModifiedBy>M MO</cp:lastModifiedBy>
  <cp:revision>69</cp:revision>
  <dcterms:created xsi:type="dcterms:W3CDTF">2020-11-03T09:09:52Z</dcterms:created>
  <dcterms:modified xsi:type="dcterms:W3CDTF">2021-04-20T09:17:49Z</dcterms:modified>
</cp:coreProperties>
</file>