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351" r:id="rId5"/>
    <p:sldId id="349" r:id="rId6"/>
    <p:sldId id="354" r:id="rId7"/>
    <p:sldId id="364" r:id="rId8"/>
    <p:sldId id="373" r:id="rId9"/>
    <p:sldId id="365" r:id="rId10"/>
    <p:sldId id="375" r:id="rId11"/>
    <p:sldId id="380" r:id="rId12"/>
    <p:sldId id="381" r:id="rId13"/>
    <p:sldId id="382" r:id="rId14"/>
    <p:sldId id="386" r:id="rId15"/>
    <p:sldId id="397" r:id="rId16"/>
    <p:sldId id="387" r:id="rId17"/>
    <p:sldId id="366" r:id="rId18"/>
    <p:sldId id="368" r:id="rId19"/>
    <p:sldId id="379" r:id="rId20"/>
    <p:sldId id="378" r:id="rId21"/>
    <p:sldId id="367" r:id="rId22"/>
    <p:sldId id="376" r:id="rId23"/>
    <p:sldId id="377" r:id="rId24"/>
    <p:sldId id="370" r:id="rId25"/>
    <p:sldId id="372" r:id="rId26"/>
    <p:sldId id="388" r:id="rId27"/>
    <p:sldId id="389" r:id="rId28"/>
    <p:sldId id="394" r:id="rId29"/>
    <p:sldId id="392" r:id="rId30"/>
    <p:sldId id="393" r:id="rId31"/>
    <p:sldId id="396" r:id="rId32"/>
    <p:sldId id="383" r:id="rId33"/>
    <p:sldId id="384" r:id="rId34"/>
    <p:sldId id="385" r:id="rId35"/>
    <p:sldId id="395" r:id="rId36"/>
    <p:sldId id="345" r:id="rId37"/>
  </p:sldIdLst>
  <p:sldSz cx="12192000" cy="6858000"/>
  <p:notesSz cx="7315200" cy="9601200"/>
  <p:custDataLst>
    <p:tags r:id="rId40"/>
  </p:custData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userDrawn="1">
          <p15:clr>
            <a:srgbClr val="A4A3A4"/>
          </p15:clr>
        </p15:guide>
        <p15:guide id="11" orient="horz" pos="2047" userDrawn="1">
          <p15:clr>
            <a:srgbClr val="A4A3A4"/>
          </p15:clr>
        </p15:guide>
        <p15:guide id="12" orient="horz" pos="1593" userDrawn="1">
          <p15:clr>
            <a:srgbClr val="A4A3A4"/>
          </p15:clr>
        </p15:guide>
        <p15:guide id="13" orient="horz" pos="2568" userDrawn="1">
          <p15:clr>
            <a:srgbClr val="A4A3A4"/>
          </p15:clr>
        </p15:guide>
        <p15:guide id="14" orient="horz" pos="3090" userDrawn="1">
          <p15:clr>
            <a:srgbClr val="A4A3A4"/>
          </p15:clr>
        </p15:guide>
        <p15:guide id="15" orient="horz" pos="35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BC25"/>
    <a:srgbClr val="ED8B00"/>
    <a:srgbClr val="FCE4D6"/>
    <a:srgbClr val="019EE2"/>
    <a:srgbClr val="848484"/>
    <a:srgbClr val="595959"/>
    <a:srgbClr val="8BDBFF"/>
    <a:srgbClr val="F4B084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0EB125-BC99-48E0-A32D-902459F61400}" v="9" dt="2021-03-08T09:42:50.8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83668" autoAdjust="0"/>
  </p:normalViewPr>
  <p:slideViewPr>
    <p:cSldViewPr snapToGrid="0" showGuides="1">
      <p:cViewPr varScale="1">
        <p:scale>
          <a:sx n="91" d="100"/>
          <a:sy n="91" d="100"/>
        </p:scale>
        <p:origin x="1488" y="66"/>
      </p:cViewPr>
      <p:guideLst>
        <p:guide/>
        <p:guide orient="horz" pos="2047"/>
        <p:guide orient="horz" pos="1593"/>
        <p:guide orient="horz" pos="2568"/>
        <p:guide orient="horz" pos="3090"/>
        <p:guide orient="horz" pos="3589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 snapToGrid="0" showGuides="1">
      <p:cViewPr varScale="1">
        <p:scale>
          <a:sx n="57" d="100"/>
          <a:sy n="57" d="100"/>
        </p:scale>
        <p:origin x="1992" y="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ags" Target="tags/tag1.xml"/><Relationship Id="rId45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Luna" userId="78800e73-abb7-42a4-bf50-e50c2f3b32fb" providerId="ADAL" clId="{E00EB125-BC99-48E0-A32D-902459F61400}"/>
    <pc:docChg chg="custSel modSld modMainMaster">
      <pc:chgData name="Jose Luna" userId="78800e73-abb7-42a4-bf50-e50c2f3b32fb" providerId="ADAL" clId="{E00EB125-BC99-48E0-A32D-902459F61400}" dt="2021-03-08T09:42:50.807" v="49"/>
      <pc:docMkLst>
        <pc:docMk/>
      </pc:docMkLst>
      <pc:sldChg chg="addSp delSp">
        <pc:chgData name="Jose Luna" userId="78800e73-abb7-42a4-bf50-e50c2f3b32fb" providerId="ADAL" clId="{E00EB125-BC99-48E0-A32D-902459F61400}" dt="2021-03-08T09:42:50.807" v="49"/>
        <pc:sldMkLst>
          <pc:docMk/>
          <pc:sldMk cId="2582114300" sldId="354"/>
        </pc:sldMkLst>
        <pc:picChg chg="add">
          <ac:chgData name="Jose Luna" userId="78800e73-abb7-42a4-bf50-e50c2f3b32fb" providerId="ADAL" clId="{E00EB125-BC99-48E0-A32D-902459F61400}" dt="2021-03-08T09:42:50.807" v="49"/>
          <ac:picMkLst>
            <pc:docMk/>
            <pc:sldMk cId="2582114300" sldId="354"/>
            <ac:picMk id="6" creationId="{BC43D776-258D-45BC-8E32-37FB3A1A87E8}"/>
          </ac:picMkLst>
        </pc:picChg>
        <pc:picChg chg="del">
          <ac:chgData name="Jose Luna" userId="78800e73-abb7-42a4-bf50-e50c2f3b32fb" providerId="ADAL" clId="{E00EB125-BC99-48E0-A32D-902459F61400}" dt="2021-03-08T09:42:50.319" v="48" actId="478"/>
          <ac:picMkLst>
            <pc:docMk/>
            <pc:sldMk cId="2582114300" sldId="354"/>
            <ac:picMk id="7" creationId="{95C2D055-AFE0-4B2D-B860-B6F74D507B4E}"/>
          </ac:picMkLst>
        </pc:picChg>
      </pc:sldChg>
      <pc:sldMasterChg chg="modSldLayout">
        <pc:chgData name="Jose Luna" userId="78800e73-abb7-42a4-bf50-e50c2f3b32fb" providerId="ADAL" clId="{E00EB125-BC99-48E0-A32D-902459F61400}" dt="2021-03-08T09:42:31.872" v="47"/>
        <pc:sldMasterMkLst>
          <pc:docMk/>
          <pc:sldMasterMk cId="0" sldId="2147483648"/>
        </pc:sldMasterMkLst>
        <pc:sldLayoutChg chg="addSp delSp modSp">
          <pc:chgData name="Jose Luna" userId="78800e73-abb7-42a4-bf50-e50c2f3b32fb" providerId="ADAL" clId="{E00EB125-BC99-48E0-A32D-902459F61400}" dt="2021-03-08T09:41:08.833" v="8" actId="14100"/>
          <pc:sldLayoutMkLst>
            <pc:docMk/>
            <pc:sldMasterMk cId="0" sldId="2147483648"/>
            <pc:sldLayoutMk cId="2783079461" sldId="2147483702"/>
          </pc:sldLayoutMkLst>
          <pc:picChg chg="add mod">
            <ac:chgData name="Jose Luna" userId="78800e73-abb7-42a4-bf50-e50c2f3b32fb" providerId="ADAL" clId="{E00EB125-BC99-48E0-A32D-902459F61400}" dt="2021-03-08T09:41:08.833" v="8" actId="14100"/>
            <ac:picMkLst>
              <pc:docMk/>
              <pc:sldMasterMk cId="0" sldId="2147483648"/>
              <pc:sldLayoutMk cId="2783079461" sldId="2147483702"/>
              <ac:picMk id="4" creationId="{EA531A3A-97AD-4FEA-867B-694C05C97CE0}"/>
            </ac:picMkLst>
          </pc:picChg>
          <pc:picChg chg="del">
            <ac:chgData name="Jose Luna" userId="78800e73-abb7-42a4-bf50-e50c2f3b32fb" providerId="ADAL" clId="{E00EB125-BC99-48E0-A32D-902459F61400}" dt="2021-03-08T09:40:44.056" v="0" actId="478"/>
            <ac:picMkLst>
              <pc:docMk/>
              <pc:sldMasterMk cId="0" sldId="2147483648"/>
              <pc:sldLayoutMk cId="2783079461" sldId="2147483702"/>
              <ac:picMk id="7" creationId="{C3E8DEDD-BAA2-484B-ABC5-DB9E52D93417}"/>
            </ac:picMkLst>
          </pc:picChg>
          <pc:picChg chg="add del mod">
            <ac:chgData name="Jose Luna" userId="78800e73-abb7-42a4-bf50-e50c2f3b32fb" providerId="ADAL" clId="{E00EB125-BC99-48E0-A32D-902459F61400}" dt="2021-03-08T09:40:57.038" v="5" actId="478"/>
            <ac:picMkLst>
              <pc:docMk/>
              <pc:sldMasterMk cId="0" sldId="2147483648"/>
              <pc:sldLayoutMk cId="2783079461" sldId="2147483702"/>
              <ac:picMk id="8" creationId="{EB4279ED-09FC-40BA-A7C4-DF1F7B691197}"/>
            </ac:picMkLst>
          </pc:picChg>
        </pc:sldLayoutChg>
        <pc:sldLayoutChg chg="addSp delSp">
          <pc:chgData name="Jose Luna" userId="78800e73-abb7-42a4-bf50-e50c2f3b32fb" providerId="ADAL" clId="{E00EB125-BC99-48E0-A32D-902459F61400}" dt="2021-03-08T09:42:17.879" v="43"/>
          <pc:sldLayoutMkLst>
            <pc:docMk/>
            <pc:sldMasterMk cId="0" sldId="2147483648"/>
            <pc:sldLayoutMk cId="2104574128" sldId="2147483703"/>
          </pc:sldLayoutMkLst>
          <pc:picChg chg="add">
            <ac:chgData name="Jose Luna" userId="78800e73-abb7-42a4-bf50-e50c2f3b32fb" providerId="ADAL" clId="{E00EB125-BC99-48E0-A32D-902459F61400}" dt="2021-03-08T09:42:17.879" v="43"/>
            <ac:picMkLst>
              <pc:docMk/>
              <pc:sldMasterMk cId="0" sldId="2147483648"/>
              <pc:sldLayoutMk cId="2104574128" sldId="2147483703"/>
              <ac:picMk id="7" creationId="{7F9DC766-29B9-45FA-820B-E8E3E1373847}"/>
            </ac:picMkLst>
          </pc:picChg>
          <pc:picChg chg="del">
            <ac:chgData name="Jose Luna" userId="78800e73-abb7-42a4-bf50-e50c2f3b32fb" providerId="ADAL" clId="{E00EB125-BC99-48E0-A32D-902459F61400}" dt="2021-03-08T09:42:17.359" v="42" actId="478"/>
            <ac:picMkLst>
              <pc:docMk/>
              <pc:sldMasterMk cId="0" sldId="2147483648"/>
              <pc:sldLayoutMk cId="2104574128" sldId="2147483703"/>
              <ac:picMk id="8" creationId="{2325B81C-1CB2-413B-B886-13CD249BD44B}"/>
            </ac:picMkLst>
          </pc:picChg>
        </pc:sldLayoutChg>
        <pc:sldLayoutChg chg="addSp delSp">
          <pc:chgData name="Jose Luna" userId="78800e73-abb7-42a4-bf50-e50c2f3b32fb" providerId="ADAL" clId="{E00EB125-BC99-48E0-A32D-902459F61400}" dt="2021-03-08T09:42:11.968" v="41"/>
          <pc:sldLayoutMkLst>
            <pc:docMk/>
            <pc:sldMasterMk cId="0" sldId="2147483648"/>
            <pc:sldLayoutMk cId="463979046" sldId="2147483712"/>
          </pc:sldLayoutMkLst>
          <pc:picChg chg="del">
            <ac:chgData name="Jose Luna" userId="78800e73-abb7-42a4-bf50-e50c2f3b32fb" providerId="ADAL" clId="{E00EB125-BC99-48E0-A32D-902459F61400}" dt="2021-03-08T09:41:47.955" v="32" actId="478"/>
            <ac:picMkLst>
              <pc:docMk/>
              <pc:sldMasterMk cId="0" sldId="2147483648"/>
              <pc:sldLayoutMk cId="463979046" sldId="2147483712"/>
              <ac:picMk id="9" creationId="{447E4093-130C-4021-84CB-ED67DEB7B22A}"/>
            </ac:picMkLst>
          </pc:picChg>
          <pc:picChg chg="add del">
            <ac:chgData name="Jose Luna" userId="78800e73-abb7-42a4-bf50-e50c2f3b32fb" providerId="ADAL" clId="{E00EB125-BC99-48E0-A32D-902459F61400}" dt="2021-03-08T09:42:11.356" v="40" actId="478"/>
            <ac:picMkLst>
              <pc:docMk/>
              <pc:sldMasterMk cId="0" sldId="2147483648"/>
              <pc:sldLayoutMk cId="463979046" sldId="2147483712"/>
              <ac:picMk id="10" creationId="{26F8B575-37CF-49D5-B98E-E3F1D693710B}"/>
            </ac:picMkLst>
          </pc:picChg>
          <pc:picChg chg="add">
            <ac:chgData name="Jose Luna" userId="78800e73-abb7-42a4-bf50-e50c2f3b32fb" providerId="ADAL" clId="{E00EB125-BC99-48E0-A32D-902459F61400}" dt="2021-03-08T09:42:11.968" v="41"/>
            <ac:picMkLst>
              <pc:docMk/>
              <pc:sldMasterMk cId="0" sldId="2147483648"/>
              <pc:sldLayoutMk cId="463979046" sldId="2147483712"/>
              <ac:picMk id="12" creationId="{35AD2491-1F48-47D1-A4E6-FF2965985DD8}"/>
            </ac:picMkLst>
          </pc:picChg>
        </pc:sldLayoutChg>
        <pc:sldLayoutChg chg="addSp delSp">
          <pc:chgData name="Jose Luna" userId="78800e73-abb7-42a4-bf50-e50c2f3b32fb" providerId="ADAL" clId="{E00EB125-BC99-48E0-A32D-902459F61400}" dt="2021-03-08T09:42:24.686" v="45"/>
          <pc:sldLayoutMkLst>
            <pc:docMk/>
            <pc:sldMasterMk cId="0" sldId="2147483648"/>
            <pc:sldLayoutMk cId="25102211" sldId="2147483753"/>
          </pc:sldLayoutMkLst>
          <pc:picChg chg="add">
            <ac:chgData name="Jose Luna" userId="78800e73-abb7-42a4-bf50-e50c2f3b32fb" providerId="ADAL" clId="{E00EB125-BC99-48E0-A32D-902459F61400}" dt="2021-03-08T09:42:24.686" v="45"/>
            <ac:picMkLst>
              <pc:docMk/>
              <pc:sldMasterMk cId="0" sldId="2147483648"/>
              <pc:sldLayoutMk cId="25102211" sldId="2147483753"/>
              <ac:picMk id="8" creationId="{C23E2155-20C0-40EB-B8C3-C803179DDA3F}"/>
            </ac:picMkLst>
          </pc:picChg>
          <pc:picChg chg="del">
            <ac:chgData name="Jose Luna" userId="78800e73-abb7-42a4-bf50-e50c2f3b32fb" providerId="ADAL" clId="{E00EB125-BC99-48E0-A32D-902459F61400}" dt="2021-03-08T09:42:23.816" v="44" actId="478"/>
            <ac:picMkLst>
              <pc:docMk/>
              <pc:sldMasterMk cId="0" sldId="2147483648"/>
              <pc:sldLayoutMk cId="25102211" sldId="2147483753"/>
              <ac:picMk id="11" creationId="{1D68983F-45D9-441B-B983-EA98DEA2481E}"/>
            </ac:picMkLst>
          </pc:picChg>
        </pc:sldLayoutChg>
        <pc:sldLayoutChg chg="addSp delSp modSp">
          <pc:chgData name="Jose Luna" userId="78800e73-abb7-42a4-bf50-e50c2f3b32fb" providerId="ADAL" clId="{E00EB125-BC99-48E0-A32D-902459F61400}" dt="2021-03-08T09:42:03.746" v="39" actId="1038"/>
          <pc:sldLayoutMkLst>
            <pc:docMk/>
            <pc:sldMasterMk cId="0" sldId="2147483648"/>
            <pc:sldLayoutMk cId="3897384583" sldId="2147483754"/>
          </pc:sldLayoutMkLst>
          <pc:picChg chg="add mod">
            <ac:chgData name="Jose Luna" userId="78800e73-abb7-42a4-bf50-e50c2f3b32fb" providerId="ADAL" clId="{E00EB125-BC99-48E0-A32D-902459F61400}" dt="2021-03-08T09:42:03.746" v="39" actId="1038"/>
            <ac:picMkLst>
              <pc:docMk/>
              <pc:sldMasterMk cId="0" sldId="2147483648"/>
              <pc:sldLayoutMk cId="3897384583" sldId="2147483754"/>
              <ac:picMk id="8" creationId="{2EB3BEC3-08A0-43FD-A21E-C554E7E4663F}"/>
            </ac:picMkLst>
          </pc:picChg>
          <pc:picChg chg="del">
            <ac:chgData name="Jose Luna" userId="78800e73-abb7-42a4-bf50-e50c2f3b32fb" providerId="ADAL" clId="{E00EB125-BC99-48E0-A32D-902459F61400}" dt="2021-03-08T09:41:32.512" v="15" actId="478"/>
            <ac:picMkLst>
              <pc:docMk/>
              <pc:sldMasterMk cId="0" sldId="2147483648"/>
              <pc:sldLayoutMk cId="3897384583" sldId="2147483754"/>
              <ac:picMk id="11" creationId="{2AEEB0EC-63CE-4912-9C0F-204CCFF37338}"/>
            </ac:picMkLst>
          </pc:picChg>
        </pc:sldLayoutChg>
        <pc:sldLayoutChg chg="addSp delSp">
          <pc:chgData name="Jose Luna" userId="78800e73-abb7-42a4-bf50-e50c2f3b32fb" providerId="ADAL" clId="{E00EB125-BC99-48E0-A32D-902459F61400}" dt="2021-03-08T09:42:31.872" v="47"/>
          <pc:sldLayoutMkLst>
            <pc:docMk/>
            <pc:sldMasterMk cId="0" sldId="2147483648"/>
            <pc:sldLayoutMk cId="4003937310" sldId="2147483756"/>
          </pc:sldLayoutMkLst>
          <pc:picChg chg="del">
            <ac:chgData name="Jose Luna" userId="78800e73-abb7-42a4-bf50-e50c2f3b32fb" providerId="ADAL" clId="{E00EB125-BC99-48E0-A32D-902459F61400}" dt="2021-03-08T09:42:31.332" v="46" actId="478"/>
            <ac:picMkLst>
              <pc:docMk/>
              <pc:sldMasterMk cId="0" sldId="2147483648"/>
              <pc:sldLayoutMk cId="4003937310" sldId="2147483756"/>
              <ac:picMk id="6" creationId="{A1D7F9FD-1402-40CE-822D-8F15D8421FEE}"/>
            </ac:picMkLst>
          </pc:picChg>
          <pc:picChg chg="add">
            <ac:chgData name="Jose Luna" userId="78800e73-abb7-42a4-bf50-e50c2f3b32fb" providerId="ADAL" clId="{E00EB125-BC99-48E0-A32D-902459F61400}" dt="2021-03-08T09:42:31.872" v="47"/>
            <ac:picMkLst>
              <pc:docMk/>
              <pc:sldMasterMk cId="0" sldId="2147483648"/>
              <pc:sldLayoutMk cId="4003937310" sldId="2147483756"/>
              <ac:picMk id="7" creationId="{B2FC036B-297E-49A5-84B2-D47A505C9DB9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2/25/2025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‹Nº›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en-US" smtClean="0"/>
              <a:pPr/>
              <a:t>2/25/2025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478" tIns="49238" rIns="98478" bIns="492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8478" tIns="49238" rIns="98478" bIns="4923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49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Peso de cada gasto del registro sobre el total:</a:t>
            </a:r>
          </a:p>
          <a:p>
            <a:r>
              <a:rPr lang="es-ES" dirty="0"/>
              <a:t>- Cada color representa uno de los conceptos que encontramos en el registro.  Dependiendo de los ingresos o gastos que tengamos ese mes, el porcentaje de cada concepto variará sobre el total. 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Top 10 de gastos registrados:</a:t>
            </a:r>
          </a:p>
          <a:p>
            <a:r>
              <a:rPr lang="es-ES" dirty="0"/>
              <a:t>- Éste listado nos muestra los 10 gastos más representativos del mes que hemos seleccionado en el filtro. Los gastos, los encontramos a través de la suma de las diferentes descripciones. </a:t>
            </a:r>
          </a:p>
          <a:p>
            <a:r>
              <a:rPr lang="es-ES" dirty="0"/>
              <a:t>Ej. El gasto mostrado en la descripción “Médico/Farmacia”, será la suma de los diferentes registros que se hayan hecho en esa descripción durante el periodo seleccionado. 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8790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82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378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8829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2135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758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9958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05056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77152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918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559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853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077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65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En la columna de la izquierda, veremos los conceptos y descripciones de la herramienta</a:t>
            </a:r>
          </a:p>
          <a:p>
            <a:r>
              <a:rPr lang="es-ES" dirty="0"/>
              <a:t>Las filas “Total Ingresos” y “Total Gastos” son el resultado de la suma de los diferentes conceptos de ingreso y gasto.</a:t>
            </a:r>
          </a:p>
          <a:p>
            <a:r>
              <a:rPr lang="es-ES" dirty="0"/>
              <a:t>Las filas de conceptos de gastos “Hogar”, “Transporte”, …, son el resultado de la suma de las diferentes descripciones de gastos. (Ej.: La fila de hogar nos suma los gastos en alquiler, agua, gas, teléfono/internet…).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264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95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9187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770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054672" y="1966107"/>
            <a:ext cx="4025555" cy="1326872"/>
          </a:xfrm>
          <a:prstGeom prst="rect">
            <a:avLst/>
          </a:prstGeom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4000" b="1">
                <a:solidFill>
                  <a:srgbClr val="FFFFFF"/>
                </a:solidFill>
                <a:latin typeface="Poppins"/>
              </a:defRPr>
            </a:lvl1pPr>
            <a:lvl2pPr marL="0" indent="0" algn="ctr">
              <a:buNone/>
              <a:defRPr sz="1600" b="0">
                <a:solidFill>
                  <a:srgbClr val="FFFFFF"/>
                </a:solidFill>
                <a:latin typeface="Poppins"/>
              </a:defRPr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432000" y="0"/>
            <a:ext cx="5760000" cy="6858000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Click icon to add picture</a:t>
            </a:r>
          </a:p>
        </p:txBody>
      </p:sp>
      <p:cxnSp>
        <p:nvCxnSpPr>
          <p:cNvPr id="16" name="Conector recto 15"/>
          <p:cNvCxnSpPr/>
          <p:nvPr userDrawn="1"/>
        </p:nvCxnSpPr>
        <p:spPr>
          <a:xfrm>
            <a:off x="1243301" y="3429000"/>
            <a:ext cx="3648296" cy="0"/>
          </a:xfrm>
          <a:prstGeom prst="line">
            <a:avLst/>
          </a:prstGeom>
          <a:ln w="285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054672" y="3565022"/>
            <a:ext cx="4025555" cy="1129101"/>
          </a:xfrm>
        </p:spPr>
        <p:txBody>
          <a:bodyPr/>
          <a:lstStyle>
            <a:lvl1pPr algn="ctr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Subtitle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A531A3A-97AD-4FEA-867B-694C05C97C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990" y="613931"/>
            <a:ext cx="3018467" cy="6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079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ción - La Caix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9900" y="1235658"/>
            <a:ext cx="11203940" cy="470852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600" baseline="0">
                <a:solidFill>
                  <a:srgbClr val="595959"/>
                </a:solidFill>
                <a:latin typeface="Poppins"/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s-ES" noProof="0" dirty="0"/>
              <a:t>Escribir texto aquí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69900" y="402586"/>
            <a:ext cx="7058660" cy="59451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 b="1" i="0" u="none" baseline="0">
                <a:solidFill>
                  <a:srgbClr val="019EE2"/>
                </a:solidFill>
                <a:latin typeface="Poppins"/>
              </a:defRPr>
            </a:lvl1pPr>
          </a:lstStyle>
          <a:p>
            <a:r>
              <a:rPr lang="es-ES" noProof="0" dirty="0"/>
              <a:t>Introducción</a:t>
            </a:r>
          </a:p>
        </p:txBody>
      </p:sp>
      <p:sp>
        <p:nvSpPr>
          <p:cNvPr id="9" name="Right Triangle 8"/>
          <p:cNvSpPr/>
          <p:nvPr/>
        </p:nvSpPr>
        <p:spPr>
          <a:xfrm rot="10800000">
            <a:off x="8910320" y="-1"/>
            <a:ext cx="3281680" cy="1351281"/>
          </a:xfrm>
          <a:prstGeom prst="rtTriangle">
            <a:avLst/>
          </a:prstGeom>
          <a:solidFill>
            <a:srgbClr val="019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EB3BEC3-08A0-43FD-A21E-C554E7E466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5949" y="159657"/>
            <a:ext cx="2006783" cy="40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84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 co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2458800"/>
          </a:xfrm>
        </p:spPr>
        <p:txBody>
          <a:bodyPr/>
          <a:lstStyle/>
          <a:p>
            <a:r>
              <a:rPr lang="en-US" noProof="0" dirty="0"/>
              <a:t>Click icon to add picture</a:t>
            </a:r>
          </a:p>
        </p:txBody>
      </p:sp>
      <p:sp>
        <p:nvSpPr>
          <p:cNvPr id="11" name="Right Triangle 10"/>
          <p:cNvSpPr/>
          <p:nvPr/>
        </p:nvSpPr>
        <p:spPr>
          <a:xfrm rot="10800000">
            <a:off x="8910320" y="-1"/>
            <a:ext cx="3281680" cy="1351281"/>
          </a:xfrm>
          <a:prstGeom prst="rtTriangle">
            <a:avLst/>
          </a:prstGeom>
          <a:solidFill>
            <a:srgbClr val="019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D9008DE-90D8-4034-B9C4-87D682E2386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241782" y="2584549"/>
            <a:ext cx="5708438" cy="565341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dirty="0"/>
              <a:t>Índice</a:t>
            </a:r>
          </a:p>
        </p:txBody>
      </p:sp>
      <p:sp>
        <p:nvSpPr>
          <p:cNvPr id="14" name="Freeform 255">
            <a:extLst>
              <a:ext uri="{FF2B5EF4-FFF2-40B4-BE49-F238E27FC236}">
                <a16:creationId xmlns:a16="http://schemas.microsoft.com/office/drawing/2014/main" id="{EA01D9C1-51CE-451A-BD4B-34ADF26E0DE1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6973647" y="2607746"/>
            <a:ext cx="402080" cy="367041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9D8AB87C-842E-4CDC-AAEE-111E4F4B892C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1652954" y="3403600"/>
            <a:ext cx="10102361" cy="2565400"/>
          </a:xfrm>
        </p:spPr>
        <p:txBody>
          <a:bodyPr numCol="2"/>
          <a:lstStyle>
            <a:lvl1pPr marL="0" indent="0">
              <a:buNone/>
              <a:defRPr/>
            </a:lvl1pPr>
          </a:lstStyle>
          <a:p>
            <a:pPr marL="342900" indent="-342900">
              <a:buFont typeface="+mj-lt"/>
              <a:buAutoNum type="arabicPeriod"/>
            </a:pPr>
            <a:r>
              <a:rPr lang="es-ES" sz="1800" dirty="0">
                <a:hlinkClick r:id="rId2" action="ppaction://hlinksldjump"/>
              </a:rPr>
              <a:t>Sección X		4</a:t>
            </a:r>
            <a:endParaRPr lang="es-ES" sz="1800" dirty="0"/>
          </a:p>
          <a:p>
            <a:pPr marL="342900" indent="-342900">
              <a:buFont typeface="+mj-lt"/>
              <a:buAutoNum type="arabicPeriod"/>
            </a:pPr>
            <a:r>
              <a:rPr lang="es-ES" sz="1800" dirty="0"/>
              <a:t>Sección Y 		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Sub sección 		6	</a:t>
            </a:r>
          </a:p>
          <a:p>
            <a:pPr marL="342900" indent="-342900">
              <a:buFont typeface="+mj-lt"/>
              <a:buAutoNum type="arabicPeriod"/>
            </a:pPr>
            <a:endParaRPr lang="es-ES" sz="1800" dirty="0"/>
          </a:p>
          <a:p>
            <a:pPr marL="342900" indent="-342900">
              <a:buFont typeface="+mj-lt"/>
              <a:buAutoNum type="arabicPeriod"/>
            </a:pPr>
            <a:endParaRPr lang="es-ES" sz="1800" dirty="0"/>
          </a:p>
          <a:p>
            <a:endParaRPr lang="es-ES" sz="1800" dirty="0"/>
          </a:p>
          <a:p>
            <a:pPr marL="342900" indent="-342900">
              <a:buFont typeface="+mj-lt"/>
              <a:buAutoNum type="arabicPeriod" startAt="4"/>
            </a:pPr>
            <a:r>
              <a:rPr lang="es-ES" sz="1800" dirty="0"/>
              <a:t>Sección Z 		7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s-ES" sz="1800" dirty="0"/>
              <a:t>Sección W		14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Sub sección		22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5AD2491-1F48-47D1-A4E6-FF2965985D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15949" y="159657"/>
            <a:ext cx="2006783" cy="40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97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886884" y="2573867"/>
            <a:ext cx="10418233" cy="718749"/>
          </a:xfrm>
        </p:spPr>
        <p:txBody>
          <a:bodyPr anchor="b"/>
          <a:lstStyle>
            <a:lvl1pPr algn="ctr">
              <a:lnSpc>
                <a:spcPct val="95000"/>
              </a:lnSpc>
              <a:defRPr sz="4000" b="1" u="none" baseline="0">
                <a:solidFill>
                  <a:srgbClr val="FFFFFF"/>
                </a:solidFill>
                <a:latin typeface="Poppins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noProof="0" dirty="0"/>
              <a:t>Título de sección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 bwMode="gray">
          <a:xfrm>
            <a:off x="886883" y="3423545"/>
            <a:ext cx="10418235" cy="606588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95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noProof="0" dirty="0"/>
              <a:t>Subtítulo (opcional)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469900" y="6477000"/>
            <a:ext cx="53551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800"/>
              </a:spcBef>
              <a:buSzPct val="100000"/>
              <a:buFont typeface="Arial"/>
              <a:buNone/>
            </a:pPr>
            <a:r>
              <a:rPr lang="es-ES" sz="1000" noProof="0" dirty="0">
                <a:solidFill>
                  <a:schemeClr val="bg1"/>
                </a:solidFill>
                <a:latin typeface="Poppins"/>
              </a:rPr>
              <a:t>Economía Familiar – Nivel Avanzado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14125" y="6477000"/>
            <a:ext cx="3079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1000" noProof="0" smtClean="0">
                <a:solidFill>
                  <a:schemeClr val="bg1"/>
                </a:solidFill>
                <a:latin typeface="Poppins"/>
              </a:rPr>
              <a:pPr marL="0" indent="0" algn="r">
                <a:spcBef>
                  <a:spcPts val="800"/>
                </a:spcBef>
                <a:buSzPct val="100000"/>
                <a:buFont typeface="Arial"/>
                <a:buNone/>
              </a:pPr>
              <a:t>‹Nº›</a:t>
            </a:fld>
            <a:endParaRPr lang="en-US" sz="1000" noProof="0" dirty="0">
              <a:solidFill>
                <a:schemeClr val="bg1"/>
              </a:solidFill>
              <a:latin typeface="Poppin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F9DC766-29B9-45FA-820B-E8E3E13738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5949" y="159657"/>
            <a:ext cx="2006783" cy="40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574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La Caix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9900" y="1433830"/>
            <a:ext cx="11203940" cy="470852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baseline="0">
                <a:solidFill>
                  <a:srgbClr val="595959"/>
                </a:solidFill>
                <a:latin typeface="Poppins"/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s-ES" noProof="0" dirty="0"/>
              <a:t>Escribe aquí el texto</a:t>
            </a:r>
          </a:p>
          <a:p>
            <a:pPr lvl="0"/>
            <a:endParaRPr lang="es-ES" noProof="0" dirty="0"/>
          </a:p>
        </p:txBody>
      </p:sp>
      <p:pic>
        <p:nvPicPr>
          <p:cNvPr id="4" name="Imagen 16">
            <a:extLst>
              <a:ext uri="{FF2B5EF4-FFF2-40B4-BE49-F238E27FC236}">
                <a16:creationId xmlns:a16="http://schemas.microsoft.com/office/drawing/2014/main" id="{DC6331C8-65D4-4641-899C-BBAACA0B0D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4508" y="1235658"/>
            <a:ext cx="1729586" cy="358463"/>
          </a:xfrm>
          <a:prstGeom prst="rect">
            <a:avLst/>
          </a:prstGeom>
        </p:spPr>
      </p:pic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954617"/>
            <a:ext cx="7058660" cy="3966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1" u="none">
                <a:solidFill>
                  <a:srgbClr val="595959"/>
                </a:solidFill>
              </a:defRPr>
            </a:lvl1pPr>
          </a:lstStyle>
          <a:p>
            <a:pPr lvl="0"/>
            <a:r>
              <a:rPr lang="es-ES" noProof="0" dirty="0"/>
              <a:t>Subtítulo (opcional)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69900" y="402586"/>
            <a:ext cx="7058660" cy="4694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 b="1" i="0" u="none" baseline="0">
                <a:solidFill>
                  <a:srgbClr val="019EE2"/>
                </a:solidFill>
                <a:latin typeface="Poppins"/>
              </a:defRPr>
            </a:lvl1pPr>
          </a:lstStyle>
          <a:p>
            <a:r>
              <a:rPr lang="es-ES" noProof="0" dirty="0"/>
              <a:t>Título</a:t>
            </a:r>
          </a:p>
        </p:txBody>
      </p:sp>
      <p:sp>
        <p:nvSpPr>
          <p:cNvPr id="9" name="Right Triangle 8"/>
          <p:cNvSpPr/>
          <p:nvPr/>
        </p:nvSpPr>
        <p:spPr>
          <a:xfrm rot="10800000">
            <a:off x="8910320" y="-1"/>
            <a:ext cx="3281680" cy="1351281"/>
          </a:xfrm>
          <a:prstGeom prst="rtTriangle">
            <a:avLst/>
          </a:prstGeom>
          <a:solidFill>
            <a:srgbClr val="019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noProof="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23E2155-20C0-40EB-B8C3-C803179DD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15949" y="159657"/>
            <a:ext cx="2006783" cy="40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2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Final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 userDrawn="1"/>
        </p:nvSpPr>
        <p:spPr>
          <a:xfrm>
            <a:off x="469900" y="6477000"/>
            <a:ext cx="53551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800"/>
              </a:spcBef>
              <a:buSzPct val="100000"/>
              <a:buFont typeface="Arial"/>
              <a:buNone/>
            </a:pPr>
            <a:r>
              <a:rPr lang="es-ES" sz="1000" noProof="0" dirty="0">
                <a:solidFill>
                  <a:schemeClr val="bg1"/>
                </a:solidFill>
                <a:latin typeface="Poppins"/>
              </a:rPr>
              <a:t>Economía Familiar – Nivel Avanzado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14125" y="6477000"/>
            <a:ext cx="3079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1000" noProof="0" smtClean="0">
                <a:solidFill>
                  <a:schemeClr val="bg1"/>
                </a:solidFill>
                <a:latin typeface="Poppins"/>
              </a:rPr>
              <a:pPr marL="0" indent="0" algn="r">
                <a:spcBef>
                  <a:spcPts val="800"/>
                </a:spcBef>
                <a:buSzPct val="100000"/>
                <a:buFont typeface="Arial"/>
                <a:buNone/>
              </a:pPr>
              <a:t>‹Nº›</a:t>
            </a:fld>
            <a:endParaRPr lang="en-US" sz="1000" noProof="0" dirty="0">
              <a:solidFill>
                <a:schemeClr val="bg1"/>
              </a:solidFill>
              <a:latin typeface="Poppins"/>
            </a:endParaRP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256632" y="2311400"/>
            <a:ext cx="7678737" cy="1557867"/>
          </a:xfrm>
        </p:spPr>
        <p:txBody>
          <a:bodyPr/>
          <a:lstStyle>
            <a:lvl1pPr algn="ctr">
              <a:defRPr sz="40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noProof="0" dirty="0"/>
              <a:t>Muchas gracias </a:t>
            </a:r>
          </a:p>
          <a:p>
            <a:pPr lvl="0"/>
            <a:r>
              <a:rPr lang="es-ES" noProof="0" dirty="0"/>
              <a:t>por vuestra atención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2FC036B-297E-49A5-84B2-D47A505C9D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5949" y="159657"/>
            <a:ext cx="2006783" cy="40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937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767024619"/>
              </p:ext>
            </p:extLst>
          </p:nvPr>
        </p:nvGraphicFramePr>
        <p:xfrm>
          <a:off x="2119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19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69900" y="402587"/>
            <a:ext cx="7211060" cy="5321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_tradnl" noProof="0" dirty="0"/>
              <a:t>Clic para editar título</a:t>
            </a:r>
            <a:endParaRPr lang="en-US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469900" y="1665290"/>
            <a:ext cx="11252200" cy="4633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s-ES_tradnl" noProof="0" dirty="0"/>
              <a:t>Haga clic para modificar el estilo de texto del patrón</a:t>
            </a:r>
          </a:p>
          <a:p>
            <a:pPr lvl="1"/>
            <a:r>
              <a:rPr lang="es-ES_tradnl" noProof="0" dirty="0"/>
              <a:t>Segundo nivel</a:t>
            </a:r>
          </a:p>
          <a:p>
            <a:pPr lvl="2"/>
            <a:r>
              <a:rPr lang="es-ES_tradnl" noProof="0" dirty="0"/>
              <a:t>Tercer nivel</a:t>
            </a:r>
          </a:p>
          <a:p>
            <a:pPr lvl="3"/>
            <a:r>
              <a:rPr lang="es-ES_tradnl" noProof="0" dirty="0"/>
              <a:t>Cuarto nivel</a:t>
            </a:r>
          </a:p>
          <a:p>
            <a:pPr lvl="4"/>
            <a:r>
              <a:rPr lang="es-ES_tradnl" noProof="0" dirty="0"/>
              <a:t>Quinto nivel</a:t>
            </a:r>
            <a:endParaRPr lang="en-US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69900" y="6477000"/>
            <a:ext cx="53551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800"/>
              </a:spcBef>
              <a:buSzPct val="100000"/>
              <a:buFont typeface="Arial"/>
              <a:buNone/>
            </a:pPr>
            <a:r>
              <a:rPr lang="es-ES" sz="1000" noProof="0" dirty="0">
                <a:solidFill>
                  <a:srgbClr val="595959"/>
                </a:solidFill>
                <a:latin typeface="Poppins"/>
              </a:rPr>
              <a:t>Economía Familiar – Nivel Avanzado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10953" y="6477000"/>
            <a:ext cx="3079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1000" noProof="0" smtClean="0">
                <a:solidFill>
                  <a:srgbClr val="595959"/>
                </a:solidFill>
                <a:latin typeface="Poppins"/>
              </a:rPr>
              <a:pPr marL="0" indent="0" algn="r">
                <a:spcBef>
                  <a:spcPts val="800"/>
                </a:spcBef>
                <a:buSzPct val="100000"/>
                <a:buFont typeface="Arial"/>
                <a:buNone/>
              </a:pPr>
              <a:t>‹Nº›</a:t>
            </a:fld>
            <a:endParaRPr lang="en-US" sz="1000" noProof="0" dirty="0">
              <a:solidFill>
                <a:srgbClr val="595959"/>
              </a:solidFill>
              <a:latin typeface="Poppi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54" r:id="rId2"/>
    <p:sldLayoutId id="2147483712" r:id="rId3"/>
    <p:sldLayoutId id="2147483703" r:id="rId4"/>
    <p:sldLayoutId id="2147483753" r:id="rId5"/>
    <p:sldLayoutId id="2147483756" r:id="rId6"/>
  </p:sldLayoutIdLst>
  <p:hf hdr="0" dt="0"/>
  <p:txStyles>
    <p:titleStyle>
      <a:lvl1pPr algn="l" defTabSz="1219170" rtl="0" eaLnBrk="1" latinLnBrk="0" hangingPunct="1">
        <a:spcBef>
          <a:spcPct val="0"/>
        </a:spcBef>
        <a:buNone/>
        <a:defRPr sz="2800" b="1" u="none" kern="1200">
          <a:solidFill>
            <a:srgbClr val="019EE2"/>
          </a:solidFill>
          <a:latin typeface="Poppins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spcBef>
          <a:spcPts val="0"/>
        </a:spcBef>
        <a:spcAft>
          <a:spcPts val="1333"/>
        </a:spcAft>
        <a:buSzPct val="100000"/>
        <a:buFont typeface="Arial" panose="020B0604020202020204" pitchFamily="34" charset="0"/>
        <a:buNone/>
        <a:defRPr sz="1600" b="0" kern="1200">
          <a:solidFill>
            <a:srgbClr val="595959"/>
          </a:solidFill>
          <a:latin typeface="Poppins"/>
          <a:ea typeface="+mn-ea"/>
          <a:cs typeface="+mn-cs"/>
        </a:defRPr>
      </a:lvl1pPr>
      <a:lvl2pPr marL="0" indent="0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/>
        <a:buNone/>
        <a:defRPr lang="en-US" sz="1600" b="1" kern="1200" dirty="0" smtClean="0">
          <a:solidFill>
            <a:srgbClr val="595959"/>
          </a:solidFill>
          <a:latin typeface="Poppins"/>
          <a:ea typeface="+mn-ea"/>
          <a:cs typeface="+mn-cs"/>
        </a:defRPr>
      </a:lvl2pPr>
      <a:lvl3pPr marL="235194" indent="-235194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 panose="020B0604020202020204" pitchFamily="34" charset="0"/>
        <a:buChar char="•"/>
        <a:defRPr lang="en-US" sz="1600" kern="1200" dirty="0" smtClean="0">
          <a:solidFill>
            <a:srgbClr val="595959"/>
          </a:solidFill>
          <a:latin typeface="Poppins"/>
          <a:ea typeface="+mn-ea"/>
          <a:cs typeface="+mn-cs"/>
        </a:defRPr>
      </a:lvl3pPr>
      <a:lvl4pPr marL="475188" indent="-235194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Verdana" panose="020B0604030504040204" pitchFamily="34" charset="0"/>
        <a:buChar char="−"/>
        <a:defRPr lang="en-US" sz="1600" kern="1200" baseline="0" dirty="0" smtClean="0">
          <a:solidFill>
            <a:srgbClr val="595959"/>
          </a:solidFill>
          <a:latin typeface="Poppins"/>
          <a:ea typeface="+mn-ea"/>
          <a:cs typeface="+mn-cs"/>
        </a:defRPr>
      </a:lvl4pPr>
      <a:lvl5pPr marL="710382" indent="-235194" algn="l" defTabSz="1064657" rtl="0" eaLnBrk="1" latinLnBrk="0" hangingPunct="1">
        <a:spcBef>
          <a:spcPts val="0"/>
        </a:spcBef>
        <a:spcAft>
          <a:spcPts val="1333"/>
        </a:spcAft>
        <a:buClrTx/>
        <a:buSzPct val="100000"/>
        <a:buFont typeface="Verdana" panose="020B0604030504040204" pitchFamily="34" charset="0"/>
        <a:buChar char="−"/>
        <a:tabLst/>
        <a:defRPr lang="en-US" sz="1600" kern="1200" baseline="0" dirty="0" smtClean="0">
          <a:solidFill>
            <a:srgbClr val="595959"/>
          </a:solidFill>
          <a:latin typeface="Poppins"/>
          <a:ea typeface="+mn-ea"/>
          <a:cs typeface="+mn-cs"/>
        </a:defRPr>
      </a:lvl5pPr>
      <a:lvl6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098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3968" userDrawn="1">
          <p15:clr>
            <a:srgbClr val="F26B43"/>
          </p15:clr>
        </p15:guide>
        <p15:guide id="4" pos="296" userDrawn="1">
          <p15:clr>
            <a:srgbClr val="F26B43"/>
          </p15:clr>
        </p15:guide>
        <p15:guide id="5" pos="7384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245" userDrawn="1">
          <p15:clr>
            <a:srgbClr val="F26B43"/>
          </p15:clr>
        </p15:guide>
        <p15:guide id="8" orient="horz" pos="4081" userDrawn="1">
          <p15:clr>
            <a:srgbClr val="F26B43"/>
          </p15:clr>
        </p15:guide>
        <p15:guide id="10" pos="4986" userDrawn="1">
          <p15:clr>
            <a:srgbClr val="F26B43"/>
          </p15:clr>
        </p15:guide>
        <p15:guide id="12" pos="1382" userDrawn="1">
          <p15:clr>
            <a:srgbClr val="F26B43"/>
          </p15:clr>
        </p15:guide>
        <p15:guide id="13" pos="1496" userDrawn="1">
          <p15:clr>
            <a:srgbClr val="F26B43"/>
          </p15:clr>
        </p15:guide>
        <p15:guide id="14" pos="2581" userDrawn="1">
          <p15:clr>
            <a:srgbClr val="F26B43"/>
          </p15:clr>
        </p15:guide>
        <p15:guide id="15" pos="2695" userDrawn="1">
          <p15:clr>
            <a:srgbClr val="F26B43"/>
          </p15:clr>
        </p15:guide>
        <p15:guide id="16" pos="6185" userDrawn="1">
          <p15:clr>
            <a:srgbClr val="F26B43"/>
          </p15:clr>
        </p15:guide>
        <p15:guide id="17" pos="3783" userDrawn="1">
          <p15:clr>
            <a:srgbClr val="F26B43"/>
          </p15:clr>
        </p15:guide>
        <p15:guide id="18" pos="3896" userDrawn="1">
          <p15:clr>
            <a:srgbClr val="F26B43"/>
          </p15:clr>
        </p15:guide>
        <p15:guide id="19" pos="3840" userDrawn="1">
          <p15:clr>
            <a:srgbClr val="F26B43"/>
          </p15:clr>
        </p15:guide>
        <p15:guide id="20" pos="6299" userDrawn="1">
          <p15:clr>
            <a:srgbClr val="F26B43"/>
          </p15:clr>
        </p15:guide>
        <p15:guide id="21" orient="horz" pos="1049" userDrawn="1">
          <p15:clr>
            <a:srgbClr val="F26B43"/>
          </p15:clr>
        </p15:guide>
        <p15:guide id="22" orient="horz" pos="641" userDrawn="1">
          <p15:clr>
            <a:srgbClr val="F26B43"/>
          </p15:clr>
        </p15:guide>
        <p15:guide id="23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4.xml"/><Relationship Id="rId7" Type="http://schemas.openxmlformats.org/officeDocument/2006/relationships/slide" Target="slide2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slide" Target="slide18.xml"/><Relationship Id="rId11" Type="http://schemas.openxmlformats.org/officeDocument/2006/relationships/image" Target="../media/image2.png"/><Relationship Id="rId5" Type="http://schemas.openxmlformats.org/officeDocument/2006/relationships/slide" Target="slide14.xml"/><Relationship Id="rId10" Type="http://schemas.openxmlformats.org/officeDocument/2006/relationships/image" Target="../media/image5.jpg"/><Relationship Id="rId4" Type="http://schemas.openxmlformats.org/officeDocument/2006/relationships/slide" Target="slide6.xml"/><Relationship Id="rId9" Type="http://schemas.openxmlformats.org/officeDocument/2006/relationships/slide" Target="slide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Herramienta Economía Familiar</a:t>
            </a:r>
          </a:p>
        </p:txBody>
      </p:sp>
      <p:pic>
        <p:nvPicPr>
          <p:cNvPr id="30" name="Picture Placeholder 2">
            <a:extLst>
              <a:ext uri="{FF2B5EF4-FFF2-40B4-BE49-F238E27FC236}">
                <a16:creationId xmlns:a16="http://schemas.microsoft.com/office/drawing/2014/main" id="{C9FCABF6-CC65-414C-BE00-565D16C3900E}"/>
              </a:ext>
            </a:extLst>
          </p:cNvPr>
          <p:cNvPicPr>
            <a:picLocks noGrp="1" noChangeAspect="1"/>
          </p:cNvPicPr>
          <p:nvPr>
            <p:ph type="pic" sz="quarter" idx="11"/>
            <p:custDataLst>
              <p:tags r:id="rId1"/>
            </p:custDataLst>
          </p:nvPr>
        </p:nvPicPr>
        <p:blipFill rotWithShape="1">
          <a:blip r:embed="rId3"/>
          <a:srcRect l="21990" r="21990"/>
          <a:stretch/>
        </p:blipFill>
        <p:spPr>
          <a:xfrm>
            <a:off x="6432000" y="0"/>
            <a:ext cx="5760000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" dirty="0"/>
              <a:t>Nivel Avanzado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0E28AD5-01EC-CBB0-4F49-38621ED8B59A}"/>
              </a:ext>
            </a:extLst>
          </p:cNvPr>
          <p:cNvSpPr txBox="1"/>
          <p:nvPr/>
        </p:nvSpPr>
        <p:spPr bwMode="gray">
          <a:xfrm>
            <a:off x="10636469" y="6385035"/>
            <a:ext cx="1786758" cy="47296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r>
              <a:rPr lang="es-ES" sz="1400" b="0" i="1" dirty="0">
                <a:solidFill>
                  <a:schemeClr val="bg1"/>
                </a:solidFill>
              </a:rPr>
              <a:t>Enero 2025</a:t>
            </a:r>
          </a:p>
        </p:txBody>
      </p:sp>
    </p:spTree>
    <p:extLst>
      <p:ext uri="{BB962C8B-B14F-4D97-AF65-F5344CB8AC3E}">
        <p14:creationId xmlns:p14="http://schemas.microsoft.com/office/powerpoint/2010/main" val="3318107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Registro</a:t>
            </a:r>
            <a:endParaRPr lang="es-E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5116EE4-6F55-417C-A031-BE9F15C364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Cuando pulsemos en el botón “</a:t>
            </a:r>
            <a:r>
              <a:rPr lang="es-ES_tradnl" sz="2000" b="1" dirty="0">
                <a:solidFill>
                  <a:srgbClr val="019EE2"/>
                </a:solidFill>
              </a:rPr>
              <a:t>Nuevo registro</a:t>
            </a:r>
            <a:r>
              <a:rPr lang="es-ES_tradnl" sz="2000" dirty="0"/>
              <a:t>”, deberemos rellenar los siguientes campos:</a:t>
            </a:r>
            <a:endParaRPr lang="es-ES" sz="2000" dirty="0"/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519591B-962E-4EFF-8B1B-1E6ABC4425DF}"/>
              </a:ext>
            </a:extLst>
          </p:cNvPr>
          <p:cNvGrpSpPr/>
          <p:nvPr/>
        </p:nvGrpSpPr>
        <p:grpSpPr>
          <a:xfrm>
            <a:off x="3004538" y="2357898"/>
            <a:ext cx="6182923" cy="2952497"/>
            <a:chOff x="666630" y="4693816"/>
            <a:chExt cx="6182923" cy="2952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C14FED5-0B87-4E1E-B097-15F1BE7CD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630" y="5076499"/>
              <a:ext cx="2888230" cy="218713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7CF86AD-359C-4A9E-9BF7-823FE4A26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40359" y="4693816"/>
              <a:ext cx="3109194" cy="295249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123706A-F5B3-48F0-96DF-5E3527DFF711}"/>
              </a:ext>
            </a:extLst>
          </p:cNvPr>
          <p:cNvSpPr txBox="1"/>
          <p:nvPr/>
        </p:nvSpPr>
        <p:spPr>
          <a:xfrm>
            <a:off x="851338" y="2198866"/>
            <a:ext cx="1641515" cy="523220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5. Abriremos el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desplegable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.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E7C2E10-94DE-4059-B4A2-861E33B7EB87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492853" y="2460476"/>
            <a:ext cx="2643591" cy="155837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6BF08FC-6A2C-40AD-9286-EAF182E01A03}"/>
              </a:ext>
            </a:extLst>
          </p:cNvPr>
          <p:cNvSpPr txBox="1"/>
          <p:nvPr/>
        </p:nvSpPr>
        <p:spPr>
          <a:xfrm>
            <a:off x="8963778" y="5026346"/>
            <a:ext cx="2528311" cy="95410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6. Seleccionaremos la 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descripción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de nuestro ingreso o gasto y pulsaremos “Siguiente”.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4809C1-558C-4216-8191-38AFC6DDEC42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8116712" y="4018846"/>
            <a:ext cx="2111222" cy="100750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74E9DF7-F5BA-4DA8-A022-B2C1047E4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Botón “Nuevo registro”</a:t>
            </a:r>
          </a:p>
        </p:txBody>
      </p:sp>
    </p:spTree>
    <p:extLst>
      <p:ext uri="{BB962C8B-B14F-4D97-AF65-F5344CB8AC3E}">
        <p14:creationId xmlns:p14="http://schemas.microsoft.com/office/powerpoint/2010/main" val="468209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Registro</a:t>
            </a:r>
            <a:endParaRPr lang="es-E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5116EE4-6F55-417C-A031-BE9F15C364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Cuando pulsemos en el botón “</a:t>
            </a:r>
            <a:r>
              <a:rPr lang="es-ES_tradnl" sz="2000" b="1" dirty="0">
                <a:solidFill>
                  <a:srgbClr val="019EE2"/>
                </a:solidFill>
              </a:rPr>
              <a:t>Nuevo registro</a:t>
            </a:r>
            <a:r>
              <a:rPr lang="es-ES_tradnl" sz="2000" dirty="0"/>
              <a:t>”, deberemos rellenar los siguientes campos:</a:t>
            </a:r>
            <a:endParaRPr lang="es-ES" sz="2000" dirty="0"/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AB59B56-7981-4E81-80F1-BC509BC75183}"/>
              </a:ext>
            </a:extLst>
          </p:cNvPr>
          <p:cNvGrpSpPr/>
          <p:nvPr/>
        </p:nvGrpSpPr>
        <p:grpSpPr>
          <a:xfrm>
            <a:off x="3081962" y="2944800"/>
            <a:ext cx="6028076" cy="2187130"/>
            <a:chOff x="7017207" y="4689964"/>
            <a:chExt cx="6028076" cy="218713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C10503F-71B8-40C8-A8DF-BF88CB3CB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17207" y="4697585"/>
              <a:ext cx="2880610" cy="21718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A95AC32-AFBE-4F67-B8CA-F0E7EC215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64673" y="4689964"/>
              <a:ext cx="2880610" cy="218713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B25721E-5472-4838-9BA0-39AEC9A2DF16}"/>
              </a:ext>
            </a:extLst>
          </p:cNvPr>
          <p:cNvSpPr txBox="1"/>
          <p:nvPr/>
        </p:nvSpPr>
        <p:spPr>
          <a:xfrm>
            <a:off x="377398" y="2458510"/>
            <a:ext cx="2281719" cy="1384995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7. Introduciremos de manera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opcional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el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detalle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de nuestro registro y pulsaremos “Siguiente”. </a:t>
            </a:r>
          </a:p>
          <a:p>
            <a:endParaRPr lang="es-ES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92423E-FD30-48A4-A083-7ED56A708CDF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659117" y="3151008"/>
            <a:ext cx="1720972" cy="879125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722FBA4-E959-449B-ADB8-8C0331E544DC}"/>
              </a:ext>
            </a:extLst>
          </p:cNvPr>
          <p:cNvSpPr txBox="1"/>
          <p:nvPr/>
        </p:nvSpPr>
        <p:spPr>
          <a:xfrm>
            <a:off x="8984798" y="5296500"/>
            <a:ext cx="2528311" cy="95410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8. Introduciremos el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importe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del nuevo registro y pulsaremos “Finalizar”.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AA3B53D-5A85-4676-AE42-DA6305C85F1B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8792488" y="4289000"/>
            <a:ext cx="1456466" cy="100750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888E2C0-2846-4289-B0BF-FB46C70786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Botón “Nuevo registro”</a:t>
            </a:r>
          </a:p>
        </p:txBody>
      </p:sp>
    </p:spTree>
    <p:extLst>
      <p:ext uri="{BB962C8B-B14F-4D97-AF65-F5344CB8AC3E}">
        <p14:creationId xmlns:p14="http://schemas.microsoft.com/office/powerpoint/2010/main" val="3484134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Registro</a:t>
            </a:r>
            <a:endParaRPr lang="es-E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5116EE4-6F55-417C-A031-BE9F15C364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A continuación se detallan los </a:t>
            </a:r>
            <a:r>
              <a:rPr lang="es-ES_tradnl" sz="2000" b="1" dirty="0">
                <a:solidFill>
                  <a:srgbClr val="019EE2"/>
                </a:solidFill>
              </a:rPr>
              <a:t>conceptos y descripciones </a:t>
            </a:r>
            <a:r>
              <a:rPr lang="es-ES_tradnl" sz="2000" dirty="0"/>
              <a:t>de la herramienta:</a:t>
            </a:r>
            <a:endParaRPr lang="es-ES" sz="2000" dirty="0"/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74E9DF7-F5BA-4DA8-A022-B2C1047E4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Botón “Nuevo registro”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2C715A3-247F-424D-9131-8033E6605687}"/>
              </a:ext>
            </a:extLst>
          </p:cNvPr>
          <p:cNvSpPr/>
          <p:nvPr/>
        </p:nvSpPr>
        <p:spPr>
          <a:xfrm>
            <a:off x="2035968" y="1851379"/>
            <a:ext cx="952499" cy="4464000"/>
          </a:xfrm>
          <a:custGeom>
            <a:avLst/>
            <a:gdLst>
              <a:gd name="connsiteX0" fmla="*/ 0 w 952499"/>
              <a:gd name="connsiteY0" fmla="*/ 95250 h 4583288"/>
              <a:gd name="connsiteX1" fmla="*/ 95250 w 952499"/>
              <a:gd name="connsiteY1" fmla="*/ 0 h 4583288"/>
              <a:gd name="connsiteX2" fmla="*/ 857249 w 952499"/>
              <a:gd name="connsiteY2" fmla="*/ 0 h 4583288"/>
              <a:gd name="connsiteX3" fmla="*/ 952499 w 952499"/>
              <a:gd name="connsiteY3" fmla="*/ 95250 h 4583288"/>
              <a:gd name="connsiteX4" fmla="*/ 952499 w 952499"/>
              <a:gd name="connsiteY4" fmla="*/ 4488038 h 4583288"/>
              <a:gd name="connsiteX5" fmla="*/ 857249 w 952499"/>
              <a:gd name="connsiteY5" fmla="*/ 4583288 h 4583288"/>
              <a:gd name="connsiteX6" fmla="*/ 95250 w 952499"/>
              <a:gd name="connsiteY6" fmla="*/ 4583288 h 4583288"/>
              <a:gd name="connsiteX7" fmla="*/ 0 w 952499"/>
              <a:gd name="connsiteY7" fmla="*/ 4488038 h 4583288"/>
              <a:gd name="connsiteX8" fmla="*/ 0 w 952499"/>
              <a:gd name="connsiteY8" fmla="*/ 95250 h 45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2499" h="4583288">
                <a:moveTo>
                  <a:pt x="0" y="95250"/>
                </a:moveTo>
                <a:cubicBezTo>
                  <a:pt x="0" y="42645"/>
                  <a:pt x="42645" y="0"/>
                  <a:pt x="95250" y="0"/>
                </a:cubicBezTo>
                <a:lnTo>
                  <a:pt x="857249" y="0"/>
                </a:lnTo>
                <a:cubicBezTo>
                  <a:pt x="909854" y="0"/>
                  <a:pt x="952499" y="42645"/>
                  <a:pt x="952499" y="95250"/>
                </a:cubicBezTo>
                <a:lnTo>
                  <a:pt x="952499" y="4488038"/>
                </a:lnTo>
                <a:cubicBezTo>
                  <a:pt x="952499" y="4540643"/>
                  <a:pt x="909854" y="4583288"/>
                  <a:pt x="857249" y="4583288"/>
                </a:cubicBezTo>
                <a:lnTo>
                  <a:pt x="95250" y="4583288"/>
                </a:lnTo>
                <a:cubicBezTo>
                  <a:pt x="42645" y="4583288"/>
                  <a:pt x="0" y="4540643"/>
                  <a:pt x="0" y="4488038"/>
                </a:cubicBezTo>
                <a:lnTo>
                  <a:pt x="0" y="9525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144000" rIns="38100" bIns="39600" numCol="1" spcCol="1270" anchor="t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1000" b="1" kern="1200" dirty="0"/>
              <a:t>Ingresos</a:t>
            </a:r>
            <a:endParaRPr lang="es-ES" sz="1000" b="1" kern="120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12920F1-D937-4C7A-9968-D735D36C148A}"/>
              </a:ext>
            </a:extLst>
          </p:cNvPr>
          <p:cNvSpPr/>
          <p:nvPr/>
        </p:nvSpPr>
        <p:spPr>
          <a:xfrm>
            <a:off x="2131218" y="2866460"/>
            <a:ext cx="761999" cy="262800"/>
          </a:xfrm>
          <a:custGeom>
            <a:avLst/>
            <a:gdLst>
              <a:gd name="connsiteX0" fmla="*/ 0 w 761999"/>
              <a:gd name="connsiteY0" fmla="*/ 76200 h 1381923"/>
              <a:gd name="connsiteX1" fmla="*/ 76200 w 761999"/>
              <a:gd name="connsiteY1" fmla="*/ 0 h 1381923"/>
              <a:gd name="connsiteX2" fmla="*/ 685799 w 761999"/>
              <a:gd name="connsiteY2" fmla="*/ 0 h 1381923"/>
              <a:gd name="connsiteX3" fmla="*/ 761999 w 761999"/>
              <a:gd name="connsiteY3" fmla="*/ 76200 h 1381923"/>
              <a:gd name="connsiteX4" fmla="*/ 761999 w 761999"/>
              <a:gd name="connsiteY4" fmla="*/ 1305723 h 1381923"/>
              <a:gd name="connsiteX5" fmla="*/ 685799 w 761999"/>
              <a:gd name="connsiteY5" fmla="*/ 1381923 h 1381923"/>
              <a:gd name="connsiteX6" fmla="*/ 76200 w 761999"/>
              <a:gd name="connsiteY6" fmla="*/ 1381923 h 1381923"/>
              <a:gd name="connsiteX7" fmla="*/ 0 w 761999"/>
              <a:gd name="connsiteY7" fmla="*/ 1305723 h 1381923"/>
              <a:gd name="connsiteX8" fmla="*/ 0 w 761999"/>
              <a:gd name="connsiteY8" fmla="*/ 76200 h 1381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1381923">
                <a:moveTo>
                  <a:pt x="0" y="76200"/>
                </a:moveTo>
                <a:cubicBezTo>
                  <a:pt x="0" y="34116"/>
                  <a:pt x="34116" y="0"/>
                  <a:pt x="76200" y="0"/>
                </a:cubicBezTo>
                <a:lnTo>
                  <a:pt x="685799" y="0"/>
                </a:lnTo>
                <a:cubicBezTo>
                  <a:pt x="727883" y="0"/>
                  <a:pt x="761999" y="34116"/>
                  <a:pt x="761999" y="76200"/>
                </a:cubicBezTo>
                <a:lnTo>
                  <a:pt x="761999" y="1305723"/>
                </a:lnTo>
                <a:cubicBezTo>
                  <a:pt x="761999" y="1347807"/>
                  <a:pt x="727883" y="1381923"/>
                  <a:pt x="685799" y="1381923"/>
                </a:cubicBezTo>
                <a:lnTo>
                  <a:pt x="76200" y="1381923"/>
                </a:lnTo>
                <a:cubicBezTo>
                  <a:pt x="34116" y="1381923"/>
                  <a:pt x="0" y="1347807"/>
                  <a:pt x="0" y="1305723"/>
                </a:cubicBezTo>
                <a:lnTo>
                  <a:pt x="0" y="7620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018" tIns="31843" rIns="35018" bIns="3184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Rentas</a:t>
            </a:r>
            <a:endParaRPr lang="es-ES" sz="900" kern="120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39E9A56-A1EA-48D5-A297-E79BE28D7B28}"/>
              </a:ext>
            </a:extLst>
          </p:cNvPr>
          <p:cNvSpPr/>
          <p:nvPr/>
        </p:nvSpPr>
        <p:spPr>
          <a:xfrm>
            <a:off x="2131218" y="3167993"/>
            <a:ext cx="761999" cy="262800"/>
          </a:xfrm>
          <a:custGeom>
            <a:avLst/>
            <a:gdLst>
              <a:gd name="connsiteX0" fmla="*/ 0 w 761999"/>
              <a:gd name="connsiteY0" fmla="*/ 76200 h 1381923"/>
              <a:gd name="connsiteX1" fmla="*/ 76200 w 761999"/>
              <a:gd name="connsiteY1" fmla="*/ 0 h 1381923"/>
              <a:gd name="connsiteX2" fmla="*/ 685799 w 761999"/>
              <a:gd name="connsiteY2" fmla="*/ 0 h 1381923"/>
              <a:gd name="connsiteX3" fmla="*/ 761999 w 761999"/>
              <a:gd name="connsiteY3" fmla="*/ 76200 h 1381923"/>
              <a:gd name="connsiteX4" fmla="*/ 761999 w 761999"/>
              <a:gd name="connsiteY4" fmla="*/ 1305723 h 1381923"/>
              <a:gd name="connsiteX5" fmla="*/ 685799 w 761999"/>
              <a:gd name="connsiteY5" fmla="*/ 1381923 h 1381923"/>
              <a:gd name="connsiteX6" fmla="*/ 76200 w 761999"/>
              <a:gd name="connsiteY6" fmla="*/ 1381923 h 1381923"/>
              <a:gd name="connsiteX7" fmla="*/ 0 w 761999"/>
              <a:gd name="connsiteY7" fmla="*/ 1305723 h 1381923"/>
              <a:gd name="connsiteX8" fmla="*/ 0 w 761999"/>
              <a:gd name="connsiteY8" fmla="*/ 76200 h 1381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1381923">
                <a:moveTo>
                  <a:pt x="0" y="76200"/>
                </a:moveTo>
                <a:cubicBezTo>
                  <a:pt x="0" y="34116"/>
                  <a:pt x="34116" y="0"/>
                  <a:pt x="76200" y="0"/>
                </a:cubicBezTo>
                <a:lnTo>
                  <a:pt x="685799" y="0"/>
                </a:lnTo>
                <a:cubicBezTo>
                  <a:pt x="727883" y="0"/>
                  <a:pt x="761999" y="34116"/>
                  <a:pt x="761999" y="76200"/>
                </a:cubicBezTo>
                <a:lnTo>
                  <a:pt x="761999" y="1305723"/>
                </a:lnTo>
                <a:cubicBezTo>
                  <a:pt x="761999" y="1347807"/>
                  <a:pt x="727883" y="1381923"/>
                  <a:pt x="685799" y="1381923"/>
                </a:cubicBezTo>
                <a:lnTo>
                  <a:pt x="76200" y="1381923"/>
                </a:lnTo>
                <a:cubicBezTo>
                  <a:pt x="34116" y="1381923"/>
                  <a:pt x="0" y="1347807"/>
                  <a:pt x="0" y="1305723"/>
                </a:cubicBezTo>
                <a:lnTo>
                  <a:pt x="0" y="7620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018" tIns="31843" rIns="35018" bIns="3184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Otros Ingresos</a:t>
            </a:r>
            <a:endParaRPr lang="es-ES" sz="900" kern="12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CFA3615-B3AD-40B9-B894-736DE4BDBCA4}"/>
              </a:ext>
            </a:extLst>
          </p:cNvPr>
          <p:cNvSpPr/>
          <p:nvPr/>
        </p:nvSpPr>
        <p:spPr>
          <a:xfrm>
            <a:off x="3059906" y="1851379"/>
            <a:ext cx="952499" cy="4464000"/>
          </a:xfrm>
          <a:custGeom>
            <a:avLst/>
            <a:gdLst>
              <a:gd name="connsiteX0" fmla="*/ 0 w 952499"/>
              <a:gd name="connsiteY0" fmla="*/ 95250 h 4583288"/>
              <a:gd name="connsiteX1" fmla="*/ 95250 w 952499"/>
              <a:gd name="connsiteY1" fmla="*/ 0 h 4583288"/>
              <a:gd name="connsiteX2" fmla="*/ 857249 w 952499"/>
              <a:gd name="connsiteY2" fmla="*/ 0 h 4583288"/>
              <a:gd name="connsiteX3" fmla="*/ 952499 w 952499"/>
              <a:gd name="connsiteY3" fmla="*/ 95250 h 4583288"/>
              <a:gd name="connsiteX4" fmla="*/ 952499 w 952499"/>
              <a:gd name="connsiteY4" fmla="*/ 4488038 h 4583288"/>
              <a:gd name="connsiteX5" fmla="*/ 857249 w 952499"/>
              <a:gd name="connsiteY5" fmla="*/ 4583288 h 4583288"/>
              <a:gd name="connsiteX6" fmla="*/ 95250 w 952499"/>
              <a:gd name="connsiteY6" fmla="*/ 4583288 h 4583288"/>
              <a:gd name="connsiteX7" fmla="*/ 0 w 952499"/>
              <a:gd name="connsiteY7" fmla="*/ 4488038 h 4583288"/>
              <a:gd name="connsiteX8" fmla="*/ 0 w 952499"/>
              <a:gd name="connsiteY8" fmla="*/ 95250 h 45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2499" h="4583288">
                <a:moveTo>
                  <a:pt x="0" y="95250"/>
                </a:moveTo>
                <a:cubicBezTo>
                  <a:pt x="0" y="42645"/>
                  <a:pt x="42645" y="0"/>
                  <a:pt x="95250" y="0"/>
                </a:cubicBezTo>
                <a:lnTo>
                  <a:pt x="857249" y="0"/>
                </a:lnTo>
                <a:cubicBezTo>
                  <a:pt x="909854" y="0"/>
                  <a:pt x="952499" y="42645"/>
                  <a:pt x="952499" y="95250"/>
                </a:cubicBezTo>
                <a:lnTo>
                  <a:pt x="952499" y="4488038"/>
                </a:lnTo>
                <a:cubicBezTo>
                  <a:pt x="952499" y="4540643"/>
                  <a:pt x="909854" y="4583288"/>
                  <a:pt x="857249" y="4583288"/>
                </a:cubicBezTo>
                <a:lnTo>
                  <a:pt x="95250" y="4583288"/>
                </a:lnTo>
                <a:cubicBezTo>
                  <a:pt x="42645" y="4583288"/>
                  <a:pt x="0" y="4540643"/>
                  <a:pt x="0" y="4488038"/>
                </a:cubicBezTo>
                <a:lnTo>
                  <a:pt x="0" y="95250"/>
                </a:lnTo>
                <a:close/>
              </a:path>
            </a:pathLst>
          </a:custGeom>
          <a:solidFill>
            <a:srgbClr val="FCE4D6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144000" rIns="38100" bIns="39600" numCol="1" spcCol="1270" anchor="t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000" b="1" i="0" u="none" kern="1200" dirty="0"/>
              <a:t>Familia</a:t>
            </a:r>
            <a:r>
              <a:rPr lang="es-ES" sz="1000" b="0" i="0" u="none" kern="1200" dirty="0"/>
              <a:t> </a:t>
            </a:r>
            <a:endParaRPr lang="es-ES" sz="1000" kern="120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D7D4408-93DD-44F1-8D14-32697E0ED224}"/>
              </a:ext>
            </a:extLst>
          </p:cNvPr>
          <p:cNvSpPr/>
          <p:nvPr/>
        </p:nvSpPr>
        <p:spPr>
          <a:xfrm>
            <a:off x="3155156" y="2865984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Comedor</a:t>
            </a:r>
            <a:endParaRPr lang="es-ES" sz="900" kern="120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7E02F20-8AD8-4F7A-928F-C5792BF22366}"/>
              </a:ext>
            </a:extLst>
          </p:cNvPr>
          <p:cNvSpPr/>
          <p:nvPr/>
        </p:nvSpPr>
        <p:spPr>
          <a:xfrm>
            <a:off x="3155156" y="3167993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Educación  </a:t>
            </a:r>
            <a:endParaRPr lang="es-ES" sz="900" kern="120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C867444-F4FE-4C31-B800-DB0CAD1ED194}"/>
              </a:ext>
            </a:extLst>
          </p:cNvPr>
          <p:cNvSpPr/>
          <p:nvPr/>
        </p:nvSpPr>
        <p:spPr>
          <a:xfrm>
            <a:off x="3155156" y="3469695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 err="1"/>
              <a:t>Extraesco</a:t>
            </a:r>
            <a:r>
              <a:rPr lang="es-ES" sz="900" b="0" i="0" u="none" kern="1200" dirty="0"/>
              <a:t>-lares</a:t>
            </a:r>
            <a:endParaRPr lang="es-ES" sz="900" kern="120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74C3B3A-A678-4E43-95FE-7FF3520A53C4}"/>
              </a:ext>
            </a:extLst>
          </p:cNvPr>
          <p:cNvSpPr/>
          <p:nvPr/>
        </p:nvSpPr>
        <p:spPr>
          <a:xfrm>
            <a:off x="3155156" y="3771396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Mascotas</a:t>
            </a:r>
            <a:endParaRPr lang="es-ES" sz="900" kern="120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3AF2139-A05F-4C17-A02F-C7F60845E856}"/>
              </a:ext>
            </a:extLst>
          </p:cNvPr>
          <p:cNvSpPr/>
          <p:nvPr/>
        </p:nvSpPr>
        <p:spPr>
          <a:xfrm>
            <a:off x="3155156" y="4073098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Otros Familia</a:t>
            </a:r>
            <a:endParaRPr lang="es-ES" sz="900" kern="120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F0F3112-F2A2-49D8-B056-4C651D44410A}"/>
              </a:ext>
            </a:extLst>
          </p:cNvPr>
          <p:cNvSpPr/>
          <p:nvPr/>
        </p:nvSpPr>
        <p:spPr>
          <a:xfrm>
            <a:off x="8179596" y="1851379"/>
            <a:ext cx="952499" cy="4464000"/>
          </a:xfrm>
          <a:custGeom>
            <a:avLst/>
            <a:gdLst>
              <a:gd name="connsiteX0" fmla="*/ 0 w 952499"/>
              <a:gd name="connsiteY0" fmla="*/ 95250 h 4583288"/>
              <a:gd name="connsiteX1" fmla="*/ 95250 w 952499"/>
              <a:gd name="connsiteY1" fmla="*/ 0 h 4583288"/>
              <a:gd name="connsiteX2" fmla="*/ 857249 w 952499"/>
              <a:gd name="connsiteY2" fmla="*/ 0 h 4583288"/>
              <a:gd name="connsiteX3" fmla="*/ 952499 w 952499"/>
              <a:gd name="connsiteY3" fmla="*/ 95250 h 4583288"/>
              <a:gd name="connsiteX4" fmla="*/ 952499 w 952499"/>
              <a:gd name="connsiteY4" fmla="*/ 4488038 h 4583288"/>
              <a:gd name="connsiteX5" fmla="*/ 857249 w 952499"/>
              <a:gd name="connsiteY5" fmla="*/ 4583288 h 4583288"/>
              <a:gd name="connsiteX6" fmla="*/ 95250 w 952499"/>
              <a:gd name="connsiteY6" fmla="*/ 4583288 h 4583288"/>
              <a:gd name="connsiteX7" fmla="*/ 0 w 952499"/>
              <a:gd name="connsiteY7" fmla="*/ 4488038 h 4583288"/>
              <a:gd name="connsiteX8" fmla="*/ 0 w 952499"/>
              <a:gd name="connsiteY8" fmla="*/ 95250 h 45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2499" h="4583288">
                <a:moveTo>
                  <a:pt x="0" y="95250"/>
                </a:moveTo>
                <a:cubicBezTo>
                  <a:pt x="0" y="42645"/>
                  <a:pt x="42645" y="0"/>
                  <a:pt x="95250" y="0"/>
                </a:cubicBezTo>
                <a:lnTo>
                  <a:pt x="857249" y="0"/>
                </a:lnTo>
                <a:cubicBezTo>
                  <a:pt x="909854" y="0"/>
                  <a:pt x="952499" y="42645"/>
                  <a:pt x="952499" y="95250"/>
                </a:cubicBezTo>
                <a:lnTo>
                  <a:pt x="952499" y="4488038"/>
                </a:lnTo>
                <a:cubicBezTo>
                  <a:pt x="952499" y="4540643"/>
                  <a:pt x="909854" y="4583288"/>
                  <a:pt x="857249" y="4583288"/>
                </a:cubicBezTo>
                <a:lnTo>
                  <a:pt x="95250" y="4583288"/>
                </a:lnTo>
                <a:cubicBezTo>
                  <a:pt x="42645" y="4583288"/>
                  <a:pt x="0" y="4540643"/>
                  <a:pt x="0" y="4488038"/>
                </a:cubicBezTo>
                <a:lnTo>
                  <a:pt x="0" y="95250"/>
                </a:lnTo>
                <a:close/>
              </a:path>
            </a:pathLst>
          </a:custGeom>
          <a:solidFill>
            <a:srgbClr val="FCE4D6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144000" rIns="38100" bIns="39600" numCol="1" spcCol="1270" anchor="t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000" b="1" i="0" u="none" kern="1200" dirty="0"/>
              <a:t>Ocio</a:t>
            </a:r>
            <a:endParaRPr lang="es-ES" sz="1000" kern="1200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F943462-2E5E-495D-B499-98D21CDF48BB}"/>
              </a:ext>
            </a:extLst>
          </p:cNvPr>
          <p:cNvSpPr/>
          <p:nvPr/>
        </p:nvSpPr>
        <p:spPr>
          <a:xfrm>
            <a:off x="8274846" y="2865983"/>
            <a:ext cx="761999" cy="564809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Actividades (Cine, Teatro, Discotecas)</a:t>
            </a:r>
            <a:endParaRPr lang="es-ES" sz="900" kern="120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CFCDB93-0EF3-4432-89AF-C84706314354}"/>
              </a:ext>
            </a:extLst>
          </p:cNvPr>
          <p:cNvSpPr/>
          <p:nvPr/>
        </p:nvSpPr>
        <p:spPr>
          <a:xfrm>
            <a:off x="8274846" y="3469695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Comidas restaurante</a:t>
            </a:r>
            <a:endParaRPr lang="es-ES" sz="900" kern="120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456BF3F-58C4-4A6B-8122-ABC671014D36}"/>
              </a:ext>
            </a:extLst>
          </p:cNvPr>
          <p:cNvSpPr/>
          <p:nvPr/>
        </p:nvSpPr>
        <p:spPr>
          <a:xfrm>
            <a:off x="8274846" y="3771395"/>
            <a:ext cx="761999" cy="866203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Libros, </a:t>
            </a:r>
            <a:r>
              <a:rPr lang="es-ES" sz="900" b="0" i="0" u="none" kern="1200" dirty="0" err="1"/>
              <a:t>suscripcio-nes</a:t>
            </a:r>
            <a:r>
              <a:rPr lang="es-ES" sz="900" b="0" i="0" u="none" kern="1200" dirty="0"/>
              <a:t> y </a:t>
            </a:r>
            <a:r>
              <a:rPr lang="es-ES" sz="900" b="0" i="0" u="none" kern="1200" dirty="0" err="1"/>
              <a:t>entreteni</a:t>
            </a:r>
            <a:r>
              <a:rPr lang="es-ES" sz="900" b="0" i="0" u="none" kern="1200" dirty="0"/>
              <a:t>-miento</a:t>
            </a:r>
            <a:endParaRPr lang="es-ES" sz="900" kern="1200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10F1B86-5ADD-4178-AF65-4BE5E910F8FB}"/>
              </a:ext>
            </a:extLst>
          </p:cNvPr>
          <p:cNvSpPr/>
          <p:nvPr/>
        </p:nvSpPr>
        <p:spPr>
          <a:xfrm>
            <a:off x="8274846" y="4708379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Vacaciones</a:t>
            </a:r>
            <a:endParaRPr lang="es-ES" sz="900" kern="1200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B7C3386-0413-4B57-8395-E0C8BBF1927B}"/>
              </a:ext>
            </a:extLst>
          </p:cNvPr>
          <p:cNvSpPr/>
          <p:nvPr/>
        </p:nvSpPr>
        <p:spPr>
          <a:xfrm>
            <a:off x="8274846" y="5010081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Otros Ocio</a:t>
            </a:r>
            <a:endParaRPr lang="es-ES" sz="900" kern="120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35849D0-CC3A-4D54-9168-02D45C9E91A8}"/>
              </a:ext>
            </a:extLst>
          </p:cNvPr>
          <p:cNvSpPr/>
          <p:nvPr/>
        </p:nvSpPr>
        <p:spPr>
          <a:xfrm>
            <a:off x="4083844" y="1851379"/>
            <a:ext cx="952499" cy="4464000"/>
          </a:xfrm>
          <a:custGeom>
            <a:avLst/>
            <a:gdLst>
              <a:gd name="connsiteX0" fmla="*/ 0 w 952499"/>
              <a:gd name="connsiteY0" fmla="*/ 95250 h 4583288"/>
              <a:gd name="connsiteX1" fmla="*/ 95250 w 952499"/>
              <a:gd name="connsiteY1" fmla="*/ 0 h 4583288"/>
              <a:gd name="connsiteX2" fmla="*/ 857249 w 952499"/>
              <a:gd name="connsiteY2" fmla="*/ 0 h 4583288"/>
              <a:gd name="connsiteX3" fmla="*/ 952499 w 952499"/>
              <a:gd name="connsiteY3" fmla="*/ 95250 h 4583288"/>
              <a:gd name="connsiteX4" fmla="*/ 952499 w 952499"/>
              <a:gd name="connsiteY4" fmla="*/ 4488038 h 4583288"/>
              <a:gd name="connsiteX5" fmla="*/ 857249 w 952499"/>
              <a:gd name="connsiteY5" fmla="*/ 4583288 h 4583288"/>
              <a:gd name="connsiteX6" fmla="*/ 95250 w 952499"/>
              <a:gd name="connsiteY6" fmla="*/ 4583288 h 4583288"/>
              <a:gd name="connsiteX7" fmla="*/ 0 w 952499"/>
              <a:gd name="connsiteY7" fmla="*/ 4488038 h 4583288"/>
              <a:gd name="connsiteX8" fmla="*/ 0 w 952499"/>
              <a:gd name="connsiteY8" fmla="*/ 95250 h 45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2499" h="4583288">
                <a:moveTo>
                  <a:pt x="0" y="95250"/>
                </a:moveTo>
                <a:cubicBezTo>
                  <a:pt x="0" y="42645"/>
                  <a:pt x="42645" y="0"/>
                  <a:pt x="95250" y="0"/>
                </a:cubicBezTo>
                <a:lnTo>
                  <a:pt x="857249" y="0"/>
                </a:lnTo>
                <a:cubicBezTo>
                  <a:pt x="909854" y="0"/>
                  <a:pt x="952499" y="42645"/>
                  <a:pt x="952499" y="95250"/>
                </a:cubicBezTo>
                <a:lnTo>
                  <a:pt x="952499" y="4488038"/>
                </a:lnTo>
                <a:cubicBezTo>
                  <a:pt x="952499" y="4540643"/>
                  <a:pt x="909854" y="4583288"/>
                  <a:pt x="857249" y="4583288"/>
                </a:cubicBezTo>
                <a:lnTo>
                  <a:pt x="95250" y="4583288"/>
                </a:lnTo>
                <a:cubicBezTo>
                  <a:pt x="42645" y="4583288"/>
                  <a:pt x="0" y="4540643"/>
                  <a:pt x="0" y="4488038"/>
                </a:cubicBezTo>
                <a:lnTo>
                  <a:pt x="0" y="95250"/>
                </a:lnTo>
                <a:close/>
              </a:path>
            </a:pathLst>
          </a:custGeom>
          <a:solidFill>
            <a:srgbClr val="FCE4D6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144000" rIns="38100" bIns="39600" numCol="1" spcCol="1270" anchor="t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000" b="1" i="0" u="none" kern="1200" dirty="0"/>
              <a:t>Salud y Bienestar</a:t>
            </a:r>
            <a:endParaRPr lang="es-ES" sz="1000" kern="1200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188B5B0-2D99-4AAC-9BB7-41252E58FE3A}"/>
              </a:ext>
            </a:extLst>
          </p:cNvPr>
          <p:cNvSpPr/>
          <p:nvPr/>
        </p:nvSpPr>
        <p:spPr>
          <a:xfrm>
            <a:off x="4179094" y="2865984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Consultas médico</a:t>
            </a:r>
            <a:endParaRPr lang="es-ES" sz="900" kern="120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2DFC5D5-3C3E-48BA-9AD1-DC9E829229F2}"/>
              </a:ext>
            </a:extLst>
          </p:cNvPr>
          <p:cNvSpPr/>
          <p:nvPr/>
        </p:nvSpPr>
        <p:spPr>
          <a:xfrm>
            <a:off x="4179094" y="3167993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Farmacia</a:t>
            </a:r>
            <a:endParaRPr lang="es-ES" sz="900" kern="1200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2D784BC-ADBB-4928-A6C7-CA71BC63DBAE}"/>
              </a:ext>
            </a:extLst>
          </p:cNvPr>
          <p:cNvSpPr/>
          <p:nvPr/>
        </p:nvSpPr>
        <p:spPr>
          <a:xfrm>
            <a:off x="4179094" y="3469695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Gimnasio</a:t>
            </a:r>
            <a:endParaRPr lang="es-ES" sz="900" kern="1200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76036E-1CFE-4645-8317-AA98C8D77D2B}"/>
              </a:ext>
            </a:extLst>
          </p:cNvPr>
          <p:cNvSpPr/>
          <p:nvPr/>
        </p:nvSpPr>
        <p:spPr>
          <a:xfrm>
            <a:off x="4179094" y="3771396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Mutua</a:t>
            </a:r>
            <a:endParaRPr lang="es-ES" sz="900" kern="1200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EBF4302-EA86-4E16-9933-483D1FA6FA6C}"/>
              </a:ext>
            </a:extLst>
          </p:cNvPr>
          <p:cNvSpPr/>
          <p:nvPr/>
        </p:nvSpPr>
        <p:spPr>
          <a:xfrm>
            <a:off x="4179094" y="4073098"/>
            <a:ext cx="761999" cy="262800"/>
          </a:xfrm>
          <a:custGeom>
            <a:avLst/>
            <a:gdLst>
              <a:gd name="connsiteX0" fmla="*/ 0 w 761999"/>
              <a:gd name="connsiteY0" fmla="*/ 53022 h 530222"/>
              <a:gd name="connsiteX1" fmla="*/ 53022 w 761999"/>
              <a:gd name="connsiteY1" fmla="*/ 0 h 530222"/>
              <a:gd name="connsiteX2" fmla="*/ 708977 w 761999"/>
              <a:gd name="connsiteY2" fmla="*/ 0 h 530222"/>
              <a:gd name="connsiteX3" fmla="*/ 761999 w 761999"/>
              <a:gd name="connsiteY3" fmla="*/ 53022 h 530222"/>
              <a:gd name="connsiteX4" fmla="*/ 761999 w 761999"/>
              <a:gd name="connsiteY4" fmla="*/ 477200 h 530222"/>
              <a:gd name="connsiteX5" fmla="*/ 708977 w 761999"/>
              <a:gd name="connsiteY5" fmla="*/ 530222 h 530222"/>
              <a:gd name="connsiteX6" fmla="*/ 53022 w 761999"/>
              <a:gd name="connsiteY6" fmla="*/ 530222 h 530222"/>
              <a:gd name="connsiteX7" fmla="*/ 0 w 761999"/>
              <a:gd name="connsiteY7" fmla="*/ 477200 h 530222"/>
              <a:gd name="connsiteX8" fmla="*/ 0 w 761999"/>
              <a:gd name="connsiteY8" fmla="*/ 53022 h 53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530222">
                <a:moveTo>
                  <a:pt x="0" y="53022"/>
                </a:moveTo>
                <a:cubicBezTo>
                  <a:pt x="0" y="23739"/>
                  <a:pt x="23739" y="0"/>
                  <a:pt x="53022" y="0"/>
                </a:cubicBezTo>
                <a:lnTo>
                  <a:pt x="708977" y="0"/>
                </a:lnTo>
                <a:cubicBezTo>
                  <a:pt x="738260" y="0"/>
                  <a:pt x="761999" y="23739"/>
                  <a:pt x="761999" y="53022"/>
                </a:cubicBezTo>
                <a:lnTo>
                  <a:pt x="761999" y="477200"/>
                </a:lnTo>
                <a:cubicBezTo>
                  <a:pt x="761999" y="506483"/>
                  <a:pt x="738260" y="530222"/>
                  <a:pt x="708977" y="530222"/>
                </a:cubicBezTo>
                <a:lnTo>
                  <a:pt x="53022" y="530222"/>
                </a:lnTo>
                <a:cubicBezTo>
                  <a:pt x="23739" y="530222"/>
                  <a:pt x="0" y="506483"/>
                  <a:pt x="0" y="477200"/>
                </a:cubicBezTo>
                <a:lnTo>
                  <a:pt x="0" y="53022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30" tIns="25055" rIns="28230" bIns="2505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Otros Salud y Bienestar</a:t>
            </a:r>
            <a:endParaRPr lang="es-ES" sz="900" kern="1200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D61DE58-A721-4F09-9D24-9F1806A76AAE}"/>
              </a:ext>
            </a:extLst>
          </p:cNvPr>
          <p:cNvSpPr/>
          <p:nvPr/>
        </p:nvSpPr>
        <p:spPr>
          <a:xfrm>
            <a:off x="6131720" y="1851379"/>
            <a:ext cx="952499" cy="4464000"/>
          </a:xfrm>
          <a:custGeom>
            <a:avLst/>
            <a:gdLst>
              <a:gd name="connsiteX0" fmla="*/ 0 w 952499"/>
              <a:gd name="connsiteY0" fmla="*/ 95250 h 4583288"/>
              <a:gd name="connsiteX1" fmla="*/ 95250 w 952499"/>
              <a:gd name="connsiteY1" fmla="*/ 0 h 4583288"/>
              <a:gd name="connsiteX2" fmla="*/ 857249 w 952499"/>
              <a:gd name="connsiteY2" fmla="*/ 0 h 4583288"/>
              <a:gd name="connsiteX3" fmla="*/ 952499 w 952499"/>
              <a:gd name="connsiteY3" fmla="*/ 95250 h 4583288"/>
              <a:gd name="connsiteX4" fmla="*/ 952499 w 952499"/>
              <a:gd name="connsiteY4" fmla="*/ 4488038 h 4583288"/>
              <a:gd name="connsiteX5" fmla="*/ 857249 w 952499"/>
              <a:gd name="connsiteY5" fmla="*/ 4583288 h 4583288"/>
              <a:gd name="connsiteX6" fmla="*/ 95250 w 952499"/>
              <a:gd name="connsiteY6" fmla="*/ 4583288 h 4583288"/>
              <a:gd name="connsiteX7" fmla="*/ 0 w 952499"/>
              <a:gd name="connsiteY7" fmla="*/ 4488038 h 4583288"/>
              <a:gd name="connsiteX8" fmla="*/ 0 w 952499"/>
              <a:gd name="connsiteY8" fmla="*/ 95250 h 45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2499" h="4583288">
                <a:moveTo>
                  <a:pt x="0" y="95250"/>
                </a:moveTo>
                <a:cubicBezTo>
                  <a:pt x="0" y="42645"/>
                  <a:pt x="42645" y="0"/>
                  <a:pt x="95250" y="0"/>
                </a:cubicBezTo>
                <a:lnTo>
                  <a:pt x="857249" y="0"/>
                </a:lnTo>
                <a:cubicBezTo>
                  <a:pt x="909854" y="0"/>
                  <a:pt x="952499" y="42645"/>
                  <a:pt x="952499" y="95250"/>
                </a:cubicBezTo>
                <a:lnTo>
                  <a:pt x="952499" y="4488038"/>
                </a:lnTo>
                <a:cubicBezTo>
                  <a:pt x="952499" y="4540643"/>
                  <a:pt x="909854" y="4583288"/>
                  <a:pt x="857249" y="4583288"/>
                </a:cubicBezTo>
                <a:lnTo>
                  <a:pt x="95250" y="4583288"/>
                </a:lnTo>
                <a:cubicBezTo>
                  <a:pt x="42645" y="4583288"/>
                  <a:pt x="0" y="4540643"/>
                  <a:pt x="0" y="4488038"/>
                </a:cubicBezTo>
                <a:lnTo>
                  <a:pt x="0" y="95250"/>
                </a:lnTo>
                <a:close/>
              </a:path>
            </a:pathLst>
          </a:custGeom>
          <a:solidFill>
            <a:srgbClr val="FCE4D6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144000" rIns="38100" bIns="39600" numCol="1" spcCol="1270" anchor="t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000" b="1" i="0" u="none" kern="1200" dirty="0"/>
              <a:t>Ahorro y gastos financieros</a:t>
            </a:r>
            <a:endParaRPr lang="es-ES" sz="1000" kern="1200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3A438E2-8687-4126-968B-14942699CD87}"/>
              </a:ext>
            </a:extLst>
          </p:cNvPr>
          <p:cNvSpPr/>
          <p:nvPr/>
        </p:nvSpPr>
        <p:spPr>
          <a:xfrm>
            <a:off x="6226970" y="2865341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Cuenta ahorro</a:t>
            </a:r>
            <a:endParaRPr lang="es-ES" sz="900" kern="1200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78C201F-435C-46D5-9235-3F25B6AB5C34}"/>
              </a:ext>
            </a:extLst>
          </p:cNvPr>
          <p:cNvSpPr/>
          <p:nvPr/>
        </p:nvSpPr>
        <p:spPr>
          <a:xfrm>
            <a:off x="6226970" y="3167993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Fondo pensiones</a:t>
            </a:r>
            <a:endParaRPr lang="es-ES" sz="900" kern="1200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4E96CAA-8579-4E8B-853E-37B865739C45}"/>
              </a:ext>
            </a:extLst>
          </p:cNvPr>
          <p:cNvSpPr/>
          <p:nvPr/>
        </p:nvSpPr>
        <p:spPr>
          <a:xfrm>
            <a:off x="6226970" y="3469695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Impuestos y tasas</a:t>
            </a:r>
            <a:endParaRPr lang="es-ES" sz="900" kern="1200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54C3E044-4EB9-4B30-A9E4-D06F10C0BB3B}"/>
              </a:ext>
            </a:extLst>
          </p:cNvPr>
          <p:cNvSpPr/>
          <p:nvPr/>
        </p:nvSpPr>
        <p:spPr>
          <a:xfrm>
            <a:off x="6226970" y="3771396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Inversones financieras</a:t>
            </a:r>
            <a:endParaRPr lang="es-ES" sz="900" kern="1200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89C1838-E3B7-4ABB-B639-D7120727D20C}"/>
              </a:ext>
            </a:extLst>
          </p:cNvPr>
          <p:cNvSpPr/>
          <p:nvPr/>
        </p:nvSpPr>
        <p:spPr>
          <a:xfrm>
            <a:off x="6226970" y="4073098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Préstamos</a:t>
            </a:r>
            <a:endParaRPr lang="es-ES" sz="900" kern="1200" dirty="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C01D580-BF43-4E97-8745-3329D7476AED}"/>
              </a:ext>
            </a:extLst>
          </p:cNvPr>
          <p:cNvSpPr/>
          <p:nvPr/>
        </p:nvSpPr>
        <p:spPr>
          <a:xfrm>
            <a:off x="6226970" y="4374798"/>
            <a:ext cx="761999" cy="564501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Otros Ahorro y gastos financieros</a:t>
            </a:r>
            <a:endParaRPr lang="es-ES" sz="900" kern="1200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8657B82-B927-482C-9EF9-2BD29D30F510}"/>
              </a:ext>
            </a:extLst>
          </p:cNvPr>
          <p:cNvSpPr/>
          <p:nvPr/>
        </p:nvSpPr>
        <p:spPr>
          <a:xfrm>
            <a:off x="5107782" y="1851379"/>
            <a:ext cx="952499" cy="4464000"/>
          </a:xfrm>
          <a:custGeom>
            <a:avLst/>
            <a:gdLst>
              <a:gd name="connsiteX0" fmla="*/ 0 w 952499"/>
              <a:gd name="connsiteY0" fmla="*/ 95250 h 4583288"/>
              <a:gd name="connsiteX1" fmla="*/ 95250 w 952499"/>
              <a:gd name="connsiteY1" fmla="*/ 0 h 4583288"/>
              <a:gd name="connsiteX2" fmla="*/ 857249 w 952499"/>
              <a:gd name="connsiteY2" fmla="*/ 0 h 4583288"/>
              <a:gd name="connsiteX3" fmla="*/ 952499 w 952499"/>
              <a:gd name="connsiteY3" fmla="*/ 95250 h 4583288"/>
              <a:gd name="connsiteX4" fmla="*/ 952499 w 952499"/>
              <a:gd name="connsiteY4" fmla="*/ 4488038 h 4583288"/>
              <a:gd name="connsiteX5" fmla="*/ 857249 w 952499"/>
              <a:gd name="connsiteY5" fmla="*/ 4583288 h 4583288"/>
              <a:gd name="connsiteX6" fmla="*/ 95250 w 952499"/>
              <a:gd name="connsiteY6" fmla="*/ 4583288 h 4583288"/>
              <a:gd name="connsiteX7" fmla="*/ 0 w 952499"/>
              <a:gd name="connsiteY7" fmla="*/ 4488038 h 4583288"/>
              <a:gd name="connsiteX8" fmla="*/ 0 w 952499"/>
              <a:gd name="connsiteY8" fmla="*/ 95250 h 45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2499" h="4583288">
                <a:moveTo>
                  <a:pt x="0" y="95250"/>
                </a:moveTo>
                <a:cubicBezTo>
                  <a:pt x="0" y="42645"/>
                  <a:pt x="42645" y="0"/>
                  <a:pt x="95250" y="0"/>
                </a:cubicBezTo>
                <a:lnTo>
                  <a:pt x="857249" y="0"/>
                </a:lnTo>
                <a:cubicBezTo>
                  <a:pt x="909854" y="0"/>
                  <a:pt x="952499" y="42645"/>
                  <a:pt x="952499" y="95250"/>
                </a:cubicBezTo>
                <a:lnTo>
                  <a:pt x="952499" y="4488038"/>
                </a:lnTo>
                <a:cubicBezTo>
                  <a:pt x="952499" y="4540643"/>
                  <a:pt x="909854" y="4583288"/>
                  <a:pt x="857249" y="4583288"/>
                </a:cubicBezTo>
                <a:lnTo>
                  <a:pt x="95250" y="4583288"/>
                </a:lnTo>
                <a:cubicBezTo>
                  <a:pt x="42645" y="4583288"/>
                  <a:pt x="0" y="4540643"/>
                  <a:pt x="0" y="4488038"/>
                </a:cubicBezTo>
                <a:lnTo>
                  <a:pt x="0" y="95250"/>
                </a:lnTo>
                <a:close/>
              </a:path>
            </a:pathLst>
          </a:custGeom>
          <a:solidFill>
            <a:srgbClr val="FCE4D6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144000" rIns="38100" bIns="39600" numCol="1" spcCol="1270" anchor="t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000" b="1" i="0" u="none" kern="1200" dirty="0"/>
              <a:t>Consumo</a:t>
            </a:r>
            <a:endParaRPr lang="es-ES" sz="1000" kern="1200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F46CDC5-2685-4DC7-9DC8-8D4B1683D7A5}"/>
              </a:ext>
            </a:extLst>
          </p:cNvPr>
          <p:cNvSpPr/>
          <p:nvPr/>
        </p:nvSpPr>
        <p:spPr>
          <a:xfrm>
            <a:off x="5203032" y="2865341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Electrónica</a:t>
            </a:r>
            <a:endParaRPr lang="es-ES" sz="900" kern="1200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5097A8A-349B-434B-AE05-9130B87C982C}"/>
              </a:ext>
            </a:extLst>
          </p:cNvPr>
          <p:cNvSpPr/>
          <p:nvPr/>
        </p:nvSpPr>
        <p:spPr>
          <a:xfrm>
            <a:off x="5203032" y="3167993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Juguetes</a:t>
            </a:r>
            <a:endParaRPr lang="es-ES" sz="900" kern="1200" dirty="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A2BA08F0-4DAE-44C6-866E-20F0AE2C61EE}"/>
              </a:ext>
            </a:extLst>
          </p:cNvPr>
          <p:cNvSpPr/>
          <p:nvPr/>
        </p:nvSpPr>
        <p:spPr>
          <a:xfrm>
            <a:off x="5203032" y="3469695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Regalos</a:t>
            </a:r>
            <a:endParaRPr lang="es-ES" sz="900" kern="120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3ED4A3E8-B38C-4830-863A-B76FFA4CE2FC}"/>
              </a:ext>
            </a:extLst>
          </p:cNvPr>
          <p:cNvSpPr/>
          <p:nvPr/>
        </p:nvSpPr>
        <p:spPr>
          <a:xfrm>
            <a:off x="5203032" y="3771396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Ropa y calzado</a:t>
            </a:r>
            <a:endParaRPr lang="es-ES" sz="900" kern="1200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F8DA34B-2200-4EBD-861D-654AD5096387}"/>
              </a:ext>
            </a:extLst>
          </p:cNvPr>
          <p:cNvSpPr/>
          <p:nvPr/>
        </p:nvSpPr>
        <p:spPr>
          <a:xfrm>
            <a:off x="5203032" y="4073098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 err="1"/>
              <a:t>Supermer</a:t>
            </a:r>
            <a:r>
              <a:rPr lang="es-ES" sz="900" b="0" i="0" u="none" kern="1200" dirty="0"/>
              <a:t>-cados</a:t>
            </a:r>
            <a:endParaRPr lang="es-ES" sz="900" kern="1200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6098750-6E51-47AF-809A-277F3323C325}"/>
              </a:ext>
            </a:extLst>
          </p:cNvPr>
          <p:cNvSpPr/>
          <p:nvPr/>
        </p:nvSpPr>
        <p:spPr>
          <a:xfrm>
            <a:off x="5203032" y="4374799"/>
            <a:ext cx="761999" cy="262800"/>
          </a:xfrm>
          <a:custGeom>
            <a:avLst/>
            <a:gdLst>
              <a:gd name="connsiteX0" fmla="*/ 0 w 761999"/>
              <a:gd name="connsiteY0" fmla="*/ 44003 h 440033"/>
              <a:gd name="connsiteX1" fmla="*/ 44003 w 761999"/>
              <a:gd name="connsiteY1" fmla="*/ 0 h 440033"/>
              <a:gd name="connsiteX2" fmla="*/ 717996 w 761999"/>
              <a:gd name="connsiteY2" fmla="*/ 0 h 440033"/>
              <a:gd name="connsiteX3" fmla="*/ 761999 w 761999"/>
              <a:gd name="connsiteY3" fmla="*/ 44003 h 440033"/>
              <a:gd name="connsiteX4" fmla="*/ 761999 w 761999"/>
              <a:gd name="connsiteY4" fmla="*/ 396030 h 440033"/>
              <a:gd name="connsiteX5" fmla="*/ 717996 w 761999"/>
              <a:gd name="connsiteY5" fmla="*/ 440033 h 440033"/>
              <a:gd name="connsiteX6" fmla="*/ 44003 w 761999"/>
              <a:gd name="connsiteY6" fmla="*/ 440033 h 440033"/>
              <a:gd name="connsiteX7" fmla="*/ 0 w 761999"/>
              <a:gd name="connsiteY7" fmla="*/ 396030 h 440033"/>
              <a:gd name="connsiteX8" fmla="*/ 0 w 761999"/>
              <a:gd name="connsiteY8" fmla="*/ 44003 h 44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440033">
                <a:moveTo>
                  <a:pt x="0" y="44003"/>
                </a:moveTo>
                <a:cubicBezTo>
                  <a:pt x="0" y="19701"/>
                  <a:pt x="19701" y="0"/>
                  <a:pt x="44003" y="0"/>
                </a:cubicBezTo>
                <a:lnTo>
                  <a:pt x="717996" y="0"/>
                </a:lnTo>
                <a:cubicBezTo>
                  <a:pt x="742298" y="0"/>
                  <a:pt x="761999" y="19701"/>
                  <a:pt x="761999" y="44003"/>
                </a:cubicBezTo>
                <a:lnTo>
                  <a:pt x="761999" y="396030"/>
                </a:lnTo>
                <a:cubicBezTo>
                  <a:pt x="761999" y="420332"/>
                  <a:pt x="742298" y="440033"/>
                  <a:pt x="717996" y="440033"/>
                </a:cubicBezTo>
                <a:lnTo>
                  <a:pt x="44003" y="440033"/>
                </a:lnTo>
                <a:cubicBezTo>
                  <a:pt x="19701" y="440033"/>
                  <a:pt x="0" y="420332"/>
                  <a:pt x="0" y="396030"/>
                </a:cubicBezTo>
                <a:lnTo>
                  <a:pt x="0" y="440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88" tIns="22413" rIns="25588" bIns="2241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Otros Consumo</a:t>
            </a:r>
            <a:endParaRPr lang="es-ES" sz="900" kern="1200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51A6B665-261C-4D6A-9FF5-074F6E17C820}"/>
              </a:ext>
            </a:extLst>
          </p:cNvPr>
          <p:cNvSpPr/>
          <p:nvPr/>
        </p:nvSpPr>
        <p:spPr>
          <a:xfrm>
            <a:off x="7155658" y="1851379"/>
            <a:ext cx="952499" cy="4464000"/>
          </a:xfrm>
          <a:custGeom>
            <a:avLst/>
            <a:gdLst>
              <a:gd name="connsiteX0" fmla="*/ 0 w 952499"/>
              <a:gd name="connsiteY0" fmla="*/ 95250 h 4583288"/>
              <a:gd name="connsiteX1" fmla="*/ 95250 w 952499"/>
              <a:gd name="connsiteY1" fmla="*/ 0 h 4583288"/>
              <a:gd name="connsiteX2" fmla="*/ 857249 w 952499"/>
              <a:gd name="connsiteY2" fmla="*/ 0 h 4583288"/>
              <a:gd name="connsiteX3" fmla="*/ 952499 w 952499"/>
              <a:gd name="connsiteY3" fmla="*/ 95250 h 4583288"/>
              <a:gd name="connsiteX4" fmla="*/ 952499 w 952499"/>
              <a:gd name="connsiteY4" fmla="*/ 4488038 h 4583288"/>
              <a:gd name="connsiteX5" fmla="*/ 857249 w 952499"/>
              <a:gd name="connsiteY5" fmla="*/ 4583288 h 4583288"/>
              <a:gd name="connsiteX6" fmla="*/ 95250 w 952499"/>
              <a:gd name="connsiteY6" fmla="*/ 4583288 h 4583288"/>
              <a:gd name="connsiteX7" fmla="*/ 0 w 952499"/>
              <a:gd name="connsiteY7" fmla="*/ 4488038 h 4583288"/>
              <a:gd name="connsiteX8" fmla="*/ 0 w 952499"/>
              <a:gd name="connsiteY8" fmla="*/ 95250 h 45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2499" h="4583288">
                <a:moveTo>
                  <a:pt x="0" y="95250"/>
                </a:moveTo>
                <a:cubicBezTo>
                  <a:pt x="0" y="42645"/>
                  <a:pt x="42645" y="0"/>
                  <a:pt x="95250" y="0"/>
                </a:cubicBezTo>
                <a:lnTo>
                  <a:pt x="857249" y="0"/>
                </a:lnTo>
                <a:cubicBezTo>
                  <a:pt x="909854" y="0"/>
                  <a:pt x="952499" y="42645"/>
                  <a:pt x="952499" y="95250"/>
                </a:cubicBezTo>
                <a:lnTo>
                  <a:pt x="952499" y="4488038"/>
                </a:lnTo>
                <a:cubicBezTo>
                  <a:pt x="952499" y="4540643"/>
                  <a:pt x="909854" y="4583288"/>
                  <a:pt x="857249" y="4583288"/>
                </a:cubicBezTo>
                <a:lnTo>
                  <a:pt x="95250" y="4583288"/>
                </a:lnTo>
                <a:cubicBezTo>
                  <a:pt x="42645" y="4583288"/>
                  <a:pt x="0" y="4540643"/>
                  <a:pt x="0" y="4488038"/>
                </a:cubicBezTo>
                <a:lnTo>
                  <a:pt x="0" y="95250"/>
                </a:lnTo>
                <a:close/>
              </a:path>
            </a:pathLst>
          </a:custGeom>
          <a:solidFill>
            <a:srgbClr val="FCE4D6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144000" rIns="38100" bIns="39600" numCol="1" spcCol="1270" anchor="t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000" b="1" i="0" u="none" kern="1200" dirty="0"/>
              <a:t>Transporte</a:t>
            </a:r>
            <a:endParaRPr lang="es-ES" sz="1000" kern="1200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B3BD9B6-384D-4DFC-A937-737B196443D7}"/>
              </a:ext>
            </a:extLst>
          </p:cNvPr>
          <p:cNvSpPr/>
          <p:nvPr/>
        </p:nvSpPr>
        <p:spPr>
          <a:xfrm>
            <a:off x="7250908" y="2865956"/>
            <a:ext cx="761999" cy="262800"/>
          </a:xfrm>
          <a:custGeom>
            <a:avLst/>
            <a:gdLst>
              <a:gd name="connsiteX0" fmla="*/ 0 w 761999"/>
              <a:gd name="connsiteY0" fmla="*/ 32803 h 328025"/>
              <a:gd name="connsiteX1" fmla="*/ 32803 w 761999"/>
              <a:gd name="connsiteY1" fmla="*/ 0 h 328025"/>
              <a:gd name="connsiteX2" fmla="*/ 729197 w 761999"/>
              <a:gd name="connsiteY2" fmla="*/ 0 h 328025"/>
              <a:gd name="connsiteX3" fmla="*/ 762000 w 761999"/>
              <a:gd name="connsiteY3" fmla="*/ 32803 h 328025"/>
              <a:gd name="connsiteX4" fmla="*/ 761999 w 761999"/>
              <a:gd name="connsiteY4" fmla="*/ 295223 h 328025"/>
              <a:gd name="connsiteX5" fmla="*/ 729196 w 761999"/>
              <a:gd name="connsiteY5" fmla="*/ 328026 h 328025"/>
              <a:gd name="connsiteX6" fmla="*/ 32803 w 761999"/>
              <a:gd name="connsiteY6" fmla="*/ 328025 h 328025"/>
              <a:gd name="connsiteX7" fmla="*/ 0 w 761999"/>
              <a:gd name="connsiteY7" fmla="*/ 295222 h 328025"/>
              <a:gd name="connsiteX8" fmla="*/ 0 w 761999"/>
              <a:gd name="connsiteY8" fmla="*/ 32803 h 32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328025">
                <a:moveTo>
                  <a:pt x="0" y="32803"/>
                </a:moveTo>
                <a:cubicBezTo>
                  <a:pt x="0" y="14686"/>
                  <a:pt x="14686" y="0"/>
                  <a:pt x="32803" y="0"/>
                </a:cubicBezTo>
                <a:lnTo>
                  <a:pt x="729197" y="0"/>
                </a:lnTo>
                <a:cubicBezTo>
                  <a:pt x="747314" y="0"/>
                  <a:pt x="762000" y="14686"/>
                  <a:pt x="762000" y="32803"/>
                </a:cubicBezTo>
                <a:cubicBezTo>
                  <a:pt x="762000" y="120276"/>
                  <a:pt x="761999" y="207750"/>
                  <a:pt x="761999" y="295223"/>
                </a:cubicBezTo>
                <a:cubicBezTo>
                  <a:pt x="761999" y="313340"/>
                  <a:pt x="747313" y="328026"/>
                  <a:pt x="729196" y="328026"/>
                </a:cubicBezTo>
                <a:lnTo>
                  <a:pt x="32803" y="328025"/>
                </a:lnTo>
                <a:cubicBezTo>
                  <a:pt x="14686" y="328025"/>
                  <a:pt x="0" y="313339"/>
                  <a:pt x="0" y="295222"/>
                </a:cubicBezTo>
                <a:lnTo>
                  <a:pt x="0" y="328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308" tIns="19133" rIns="22308" bIns="1913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Cuota coche/moto</a:t>
            </a:r>
            <a:endParaRPr lang="es-ES" sz="900" kern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4CAE8D7C-A445-4522-A325-2024221E08DB}"/>
              </a:ext>
            </a:extLst>
          </p:cNvPr>
          <p:cNvSpPr/>
          <p:nvPr/>
        </p:nvSpPr>
        <p:spPr>
          <a:xfrm>
            <a:off x="7250908" y="3167993"/>
            <a:ext cx="761999" cy="262800"/>
          </a:xfrm>
          <a:custGeom>
            <a:avLst/>
            <a:gdLst>
              <a:gd name="connsiteX0" fmla="*/ 0 w 761999"/>
              <a:gd name="connsiteY0" fmla="*/ 32803 h 328025"/>
              <a:gd name="connsiteX1" fmla="*/ 32803 w 761999"/>
              <a:gd name="connsiteY1" fmla="*/ 0 h 328025"/>
              <a:gd name="connsiteX2" fmla="*/ 729197 w 761999"/>
              <a:gd name="connsiteY2" fmla="*/ 0 h 328025"/>
              <a:gd name="connsiteX3" fmla="*/ 762000 w 761999"/>
              <a:gd name="connsiteY3" fmla="*/ 32803 h 328025"/>
              <a:gd name="connsiteX4" fmla="*/ 761999 w 761999"/>
              <a:gd name="connsiteY4" fmla="*/ 295223 h 328025"/>
              <a:gd name="connsiteX5" fmla="*/ 729196 w 761999"/>
              <a:gd name="connsiteY5" fmla="*/ 328026 h 328025"/>
              <a:gd name="connsiteX6" fmla="*/ 32803 w 761999"/>
              <a:gd name="connsiteY6" fmla="*/ 328025 h 328025"/>
              <a:gd name="connsiteX7" fmla="*/ 0 w 761999"/>
              <a:gd name="connsiteY7" fmla="*/ 295222 h 328025"/>
              <a:gd name="connsiteX8" fmla="*/ 0 w 761999"/>
              <a:gd name="connsiteY8" fmla="*/ 32803 h 32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328025">
                <a:moveTo>
                  <a:pt x="0" y="32803"/>
                </a:moveTo>
                <a:cubicBezTo>
                  <a:pt x="0" y="14686"/>
                  <a:pt x="14686" y="0"/>
                  <a:pt x="32803" y="0"/>
                </a:cubicBezTo>
                <a:lnTo>
                  <a:pt x="729197" y="0"/>
                </a:lnTo>
                <a:cubicBezTo>
                  <a:pt x="747314" y="0"/>
                  <a:pt x="762000" y="14686"/>
                  <a:pt x="762000" y="32803"/>
                </a:cubicBezTo>
                <a:cubicBezTo>
                  <a:pt x="762000" y="120276"/>
                  <a:pt x="761999" y="207750"/>
                  <a:pt x="761999" y="295223"/>
                </a:cubicBezTo>
                <a:cubicBezTo>
                  <a:pt x="761999" y="313340"/>
                  <a:pt x="747313" y="328026"/>
                  <a:pt x="729196" y="328026"/>
                </a:cubicBezTo>
                <a:lnTo>
                  <a:pt x="32803" y="328025"/>
                </a:lnTo>
                <a:cubicBezTo>
                  <a:pt x="14686" y="328025"/>
                  <a:pt x="0" y="313339"/>
                  <a:pt x="0" y="295222"/>
                </a:cubicBezTo>
                <a:lnTo>
                  <a:pt x="0" y="328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308" tIns="19133" rIns="22308" bIns="1913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Gasolina y peajes</a:t>
            </a:r>
            <a:endParaRPr lang="es-ES" sz="900" kern="1200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6AAFF30F-5DD0-4DFF-B8FD-6A94E8F031FE}"/>
              </a:ext>
            </a:extLst>
          </p:cNvPr>
          <p:cNvSpPr/>
          <p:nvPr/>
        </p:nvSpPr>
        <p:spPr>
          <a:xfrm>
            <a:off x="7250908" y="3469695"/>
            <a:ext cx="761999" cy="262800"/>
          </a:xfrm>
          <a:custGeom>
            <a:avLst/>
            <a:gdLst>
              <a:gd name="connsiteX0" fmla="*/ 0 w 761999"/>
              <a:gd name="connsiteY0" fmla="*/ 32803 h 328025"/>
              <a:gd name="connsiteX1" fmla="*/ 32803 w 761999"/>
              <a:gd name="connsiteY1" fmla="*/ 0 h 328025"/>
              <a:gd name="connsiteX2" fmla="*/ 729197 w 761999"/>
              <a:gd name="connsiteY2" fmla="*/ 0 h 328025"/>
              <a:gd name="connsiteX3" fmla="*/ 762000 w 761999"/>
              <a:gd name="connsiteY3" fmla="*/ 32803 h 328025"/>
              <a:gd name="connsiteX4" fmla="*/ 761999 w 761999"/>
              <a:gd name="connsiteY4" fmla="*/ 295223 h 328025"/>
              <a:gd name="connsiteX5" fmla="*/ 729196 w 761999"/>
              <a:gd name="connsiteY5" fmla="*/ 328026 h 328025"/>
              <a:gd name="connsiteX6" fmla="*/ 32803 w 761999"/>
              <a:gd name="connsiteY6" fmla="*/ 328025 h 328025"/>
              <a:gd name="connsiteX7" fmla="*/ 0 w 761999"/>
              <a:gd name="connsiteY7" fmla="*/ 295222 h 328025"/>
              <a:gd name="connsiteX8" fmla="*/ 0 w 761999"/>
              <a:gd name="connsiteY8" fmla="*/ 32803 h 32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328025">
                <a:moveTo>
                  <a:pt x="0" y="32803"/>
                </a:moveTo>
                <a:cubicBezTo>
                  <a:pt x="0" y="14686"/>
                  <a:pt x="14686" y="0"/>
                  <a:pt x="32803" y="0"/>
                </a:cubicBezTo>
                <a:lnTo>
                  <a:pt x="729197" y="0"/>
                </a:lnTo>
                <a:cubicBezTo>
                  <a:pt x="747314" y="0"/>
                  <a:pt x="762000" y="14686"/>
                  <a:pt x="762000" y="32803"/>
                </a:cubicBezTo>
                <a:cubicBezTo>
                  <a:pt x="762000" y="120276"/>
                  <a:pt x="761999" y="207750"/>
                  <a:pt x="761999" y="295223"/>
                </a:cubicBezTo>
                <a:cubicBezTo>
                  <a:pt x="761999" y="313340"/>
                  <a:pt x="747313" y="328026"/>
                  <a:pt x="729196" y="328026"/>
                </a:cubicBezTo>
                <a:lnTo>
                  <a:pt x="32803" y="328025"/>
                </a:lnTo>
                <a:cubicBezTo>
                  <a:pt x="14686" y="328025"/>
                  <a:pt x="0" y="313339"/>
                  <a:pt x="0" y="295222"/>
                </a:cubicBezTo>
                <a:lnTo>
                  <a:pt x="0" y="328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308" tIns="19133" rIns="22308" bIns="1913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Multas y sanciones</a:t>
            </a:r>
            <a:endParaRPr lang="es-ES" sz="900" kern="1200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E44277FB-A5FB-492D-819B-B7AB5520DDA9}"/>
              </a:ext>
            </a:extLst>
          </p:cNvPr>
          <p:cNvSpPr/>
          <p:nvPr/>
        </p:nvSpPr>
        <p:spPr>
          <a:xfrm>
            <a:off x="7250908" y="3771396"/>
            <a:ext cx="761999" cy="262800"/>
          </a:xfrm>
          <a:custGeom>
            <a:avLst/>
            <a:gdLst>
              <a:gd name="connsiteX0" fmla="*/ 0 w 761999"/>
              <a:gd name="connsiteY0" fmla="*/ 32803 h 328025"/>
              <a:gd name="connsiteX1" fmla="*/ 32803 w 761999"/>
              <a:gd name="connsiteY1" fmla="*/ 0 h 328025"/>
              <a:gd name="connsiteX2" fmla="*/ 729197 w 761999"/>
              <a:gd name="connsiteY2" fmla="*/ 0 h 328025"/>
              <a:gd name="connsiteX3" fmla="*/ 762000 w 761999"/>
              <a:gd name="connsiteY3" fmla="*/ 32803 h 328025"/>
              <a:gd name="connsiteX4" fmla="*/ 761999 w 761999"/>
              <a:gd name="connsiteY4" fmla="*/ 295223 h 328025"/>
              <a:gd name="connsiteX5" fmla="*/ 729196 w 761999"/>
              <a:gd name="connsiteY5" fmla="*/ 328026 h 328025"/>
              <a:gd name="connsiteX6" fmla="*/ 32803 w 761999"/>
              <a:gd name="connsiteY6" fmla="*/ 328025 h 328025"/>
              <a:gd name="connsiteX7" fmla="*/ 0 w 761999"/>
              <a:gd name="connsiteY7" fmla="*/ 295222 h 328025"/>
              <a:gd name="connsiteX8" fmla="*/ 0 w 761999"/>
              <a:gd name="connsiteY8" fmla="*/ 32803 h 32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328025">
                <a:moveTo>
                  <a:pt x="0" y="32803"/>
                </a:moveTo>
                <a:cubicBezTo>
                  <a:pt x="0" y="14686"/>
                  <a:pt x="14686" y="0"/>
                  <a:pt x="32803" y="0"/>
                </a:cubicBezTo>
                <a:lnTo>
                  <a:pt x="729197" y="0"/>
                </a:lnTo>
                <a:cubicBezTo>
                  <a:pt x="747314" y="0"/>
                  <a:pt x="762000" y="14686"/>
                  <a:pt x="762000" y="32803"/>
                </a:cubicBezTo>
                <a:cubicBezTo>
                  <a:pt x="762000" y="120276"/>
                  <a:pt x="761999" y="207750"/>
                  <a:pt x="761999" y="295223"/>
                </a:cubicBezTo>
                <a:cubicBezTo>
                  <a:pt x="761999" y="313340"/>
                  <a:pt x="747313" y="328026"/>
                  <a:pt x="729196" y="328026"/>
                </a:cubicBezTo>
                <a:lnTo>
                  <a:pt x="32803" y="328025"/>
                </a:lnTo>
                <a:cubicBezTo>
                  <a:pt x="14686" y="328025"/>
                  <a:pt x="0" y="313339"/>
                  <a:pt x="0" y="295222"/>
                </a:cubicBezTo>
                <a:lnTo>
                  <a:pt x="0" y="328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308" tIns="19133" rIns="22308" bIns="1913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Seguro coche/moto</a:t>
            </a:r>
            <a:endParaRPr lang="es-ES" sz="900" kern="1200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CB305F0-9A3F-4AE9-8185-66B11514FA5C}"/>
              </a:ext>
            </a:extLst>
          </p:cNvPr>
          <p:cNvSpPr/>
          <p:nvPr/>
        </p:nvSpPr>
        <p:spPr>
          <a:xfrm>
            <a:off x="7250908" y="4073098"/>
            <a:ext cx="761999" cy="262800"/>
          </a:xfrm>
          <a:custGeom>
            <a:avLst/>
            <a:gdLst>
              <a:gd name="connsiteX0" fmla="*/ 0 w 761999"/>
              <a:gd name="connsiteY0" fmla="*/ 32803 h 328025"/>
              <a:gd name="connsiteX1" fmla="*/ 32803 w 761999"/>
              <a:gd name="connsiteY1" fmla="*/ 0 h 328025"/>
              <a:gd name="connsiteX2" fmla="*/ 729197 w 761999"/>
              <a:gd name="connsiteY2" fmla="*/ 0 h 328025"/>
              <a:gd name="connsiteX3" fmla="*/ 762000 w 761999"/>
              <a:gd name="connsiteY3" fmla="*/ 32803 h 328025"/>
              <a:gd name="connsiteX4" fmla="*/ 761999 w 761999"/>
              <a:gd name="connsiteY4" fmla="*/ 295223 h 328025"/>
              <a:gd name="connsiteX5" fmla="*/ 729196 w 761999"/>
              <a:gd name="connsiteY5" fmla="*/ 328026 h 328025"/>
              <a:gd name="connsiteX6" fmla="*/ 32803 w 761999"/>
              <a:gd name="connsiteY6" fmla="*/ 328025 h 328025"/>
              <a:gd name="connsiteX7" fmla="*/ 0 w 761999"/>
              <a:gd name="connsiteY7" fmla="*/ 295222 h 328025"/>
              <a:gd name="connsiteX8" fmla="*/ 0 w 761999"/>
              <a:gd name="connsiteY8" fmla="*/ 32803 h 32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328025">
                <a:moveTo>
                  <a:pt x="0" y="32803"/>
                </a:moveTo>
                <a:cubicBezTo>
                  <a:pt x="0" y="14686"/>
                  <a:pt x="14686" y="0"/>
                  <a:pt x="32803" y="0"/>
                </a:cubicBezTo>
                <a:lnTo>
                  <a:pt x="729197" y="0"/>
                </a:lnTo>
                <a:cubicBezTo>
                  <a:pt x="747314" y="0"/>
                  <a:pt x="762000" y="14686"/>
                  <a:pt x="762000" y="32803"/>
                </a:cubicBezTo>
                <a:cubicBezTo>
                  <a:pt x="762000" y="120276"/>
                  <a:pt x="761999" y="207750"/>
                  <a:pt x="761999" y="295223"/>
                </a:cubicBezTo>
                <a:cubicBezTo>
                  <a:pt x="761999" y="313340"/>
                  <a:pt x="747313" y="328026"/>
                  <a:pt x="729196" y="328026"/>
                </a:cubicBezTo>
                <a:lnTo>
                  <a:pt x="32803" y="328025"/>
                </a:lnTo>
                <a:cubicBezTo>
                  <a:pt x="14686" y="328025"/>
                  <a:pt x="0" y="313339"/>
                  <a:pt x="0" y="295222"/>
                </a:cubicBezTo>
                <a:lnTo>
                  <a:pt x="0" y="328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308" tIns="19133" rIns="22308" bIns="1913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Taller</a:t>
            </a:r>
            <a:endParaRPr lang="es-ES" sz="900" kern="1200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35F770BB-9946-4CC6-B1DB-3DEAF56CAA42}"/>
              </a:ext>
            </a:extLst>
          </p:cNvPr>
          <p:cNvSpPr/>
          <p:nvPr/>
        </p:nvSpPr>
        <p:spPr>
          <a:xfrm>
            <a:off x="7250908" y="4374799"/>
            <a:ext cx="761999" cy="262800"/>
          </a:xfrm>
          <a:custGeom>
            <a:avLst/>
            <a:gdLst>
              <a:gd name="connsiteX0" fmla="*/ 0 w 761999"/>
              <a:gd name="connsiteY0" fmla="*/ 32803 h 328025"/>
              <a:gd name="connsiteX1" fmla="*/ 32803 w 761999"/>
              <a:gd name="connsiteY1" fmla="*/ 0 h 328025"/>
              <a:gd name="connsiteX2" fmla="*/ 729197 w 761999"/>
              <a:gd name="connsiteY2" fmla="*/ 0 h 328025"/>
              <a:gd name="connsiteX3" fmla="*/ 762000 w 761999"/>
              <a:gd name="connsiteY3" fmla="*/ 32803 h 328025"/>
              <a:gd name="connsiteX4" fmla="*/ 761999 w 761999"/>
              <a:gd name="connsiteY4" fmla="*/ 295223 h 328025"/>
              <a:gd name="connsiteX5" fmla="*/ 729196 w 761999"/>
              <a:gd name="connsiteY5" fmla="*/ 328026 h 328025"/>
              <a:gd name="connsiteX6" fmla="*/ 32803 w 761999"/>
              <a:gd name="connsiteY6" fmla="*/ 328025 h 328025"/>
              <a:gd name="connsiteX7" fmla="*/ 0 w 761999"/>
              <a:gd name="connsiteY7" fmla="*/ 295222 h 328025"/>
              <a:gd name="connsiteX8" fmla="*/ 0 w 761999"/>
              <a:gd name="connsiteY8" fmla="*/ 32803 h 32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328025">
                <a:moveTo>
                  <a:pt x="0" y="32803"/>
                </a:moveTo>
                <a:cubicBezTo>
                  <a:pt x="0" y="14686"/>
                  <a:pt x="14686" y="0"/>
                  <a:pt x="32803" y="0"/>
                </a:cubicBezTo>
                <a:lnTo>
                  <a:pt x="729197" y="0"/>
                </a:lnTo>
                <a:cubicBezTo>
                  <a:pt x="747314" y="0"/>
                  <a:pt x="762000" y="14686"/>
                  <a:pt x="762000" y="32803"/>
                </a:cubicBezTo>
                <a:cubicBezTo>
                  <a:pt x="762000" y="120276"/>
                  <a:pt x="761999" y="207750"/>
                  <a:pt x="761999" y="295223"/>
                </a:cubicBezTo>
                <a:cubicBezTo>
                  <a:pt x="761999" y="313340"/>
                  <a:pt x="747313" y="328026"/>
                  <a:pt x="729196" y="328026"/>
                </a:cubicBezTo>
                <a:lnTo>
                  <a:pt x="32803" y="328025"/>
                </a:lnTo>
                <a:cubicBezTo>
                  <a:pt x="14686" y="328025"/>
                  <a:pt x="0" y="313339"/>
                  <a:pt x="0" y="295222"/>
                </a:cubicBezTo>
                <a:lnTo>
                  <a:pt x="0" y="328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308" tIns="19133" rIns="22308" bIns="1913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Taxi</a:t>
            </a:r>
            <a:endParaRPr lang="es-ES" sz="900" kern="1200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8431F40F-6FE1-45D0-866C-1CDF9BEC0CF7}"/>
              </a:ext>
            </a:extLst>
          </p:cNvPr>
          <p:cNvSpPr/>
          <p:nvPr/>
        </p:nvSpPr>
        <p:spPr>
          <a:xfrm>
            <a:off x="7250908" y="4676500"/>
            <a:ext cx="761999" cy="262800"/>
          </a:xfrm>
          <a:custGeom>
            <a:avLst/>
            <a:gdLst>
              <a:gd name="connsiteX0" fmla="*/ 0 w 761999"/>
              <a:gd name="connsiteY0" fmla="*/ 32803 h 328025"/>
              <a:gd name="connsiteX1" fmla="*/ 32803 w 761999"/>
              <a:gd name="connsiteY1" fmla="*/ 0 h 328025"/>
              <a:gd name="connsiteX2" fmla="*/ 729197 w 761999"/>
              <a:gd name="connsiteY2" fmla="*/ 0 h 328025"/>
              <a:gd name="connsiteX3" fmla="*/ 762000 w 761999"/>
              <a:gd name="connsiteY3" fmla="*/ 32803 h 328025"/>
              <a:gd name="connsiteX4" fmla="*/ 761999 w 761999"/>
              <a:gd name="connsiteY4" fmla="*/ 295223 h 328025"/>
              <a:gd name="connsiteX5" fmla="*/ 729196 w 761999"/>
              <a:gd name="connsiteY5" fmla="*/ 328026 h 328025"/>
              <a:gd name="connsiteX6" fmla="*/ 32803 w 761999"/>
              <a:gd name="connsiteY6" fmla="*/ 328025 h 328025"/>
              <a:gd name="connsiteX7" fmla="*/ 0 w 761999"/>
              <a:gd name="connsiteY7" fmla="*/ 295222 h 328025"/>
              <a:gd name="connsiteX8" fmla="*/ 0 w 761999"/>
              <a:gd name="connsiteY8" fmla="*/ 32803 h 32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328025">
                <a:moveTo>
                  <a:pt x="0" y="32803"/>
                </a:moveTo>
                <a:cubicBezTo>
                  <a:pt x="0" y="14686"/>
                  <a:pt x="14686" y="0"/>
                  <a:pt x="32803" y="0"/>
                </a:cubicBezTo>
                <a:lnTo>
                  <a:pt x="729197" y="0"/>
                </a:lnTo>
                <a:cubicBezTo>
                  <a:pt x="747314" y="0"/>
                  <a:pt x="762000" y="14686"/>
                  <a:pt x="762000" y="32803"/>
                </a:cubicBezTo>
                <a:cubicBezTo>
                  <a:pt x="762000" y="120276"/>
                  <a:pt x="761999" y="207750"/>
                  <a:pt x="761999" y="295223"/>
                </a:cubicBezTo>
                <a:cubicBezTo>
                  <a:pt x="761999" y="313340"/>
                  <a:pt x="747313" y="328026"/>
                  <a:pt x="729196" y="328026"/>
                </a:cubicBezTo>
                <a:lnTo>
                  <a:pt x="32803" y="328025"/>
                </a:lnTo>
                <a:cubicBezTo>
                  <a:pt x="14686" y="328025"/>
                  <a:pt x="0" y="313339"/>
                  <a:pt x="0" y="295222"/>
                </a:cubicBezTo>
                <a:lnTo>
                  <a:pt x="0" y="328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308" tIns="19133" rIns="22308" bIns="1913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Transporte público</a:t>
            </a:r>
            <a:endParaRPr lang="es-ES" sz="900" kern="1200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2E7773D-ED0D-4AF5-9B5F-AF38AB60A0BA}"/>
              </a:ext>
            </a:extLst>
          </p:cNvPr>
          <p:cNvSpPr/>
          <p:nvPr/>
        </p:nvSpPr>
        <p:spPr>
          <a:xfrm>
            <a:off x="7250908" y="4978202"/>
            <a:ext cx="761999" cy="262800"/>
          </a:xfrm>
          <a:custGeom>
            <a:avLst/>
            <a:gdLst>
              <a:gd name="connsiteX0" fmla="*/ 0 w 761999"/>
              <a:gd name="connsiteY0" fmla="*/ 32803 h 328025"/>
              <a:gd name="connsiteX1" fmla="*/ 32803 w 761999"/>
              <a:gd name="connsiteY1" fmla="*/ 0 h 328025"/>
              <a:gd name="connsiteX2" fmla="*/ 729197 w 761999"/>
              <a:gd name="connsiteY2" fmla="*/ 0 h 328025"/>
              <a:gd name="connsiteX3" fmla="*/ 762000 w 761999"/>
              <a:gd name="connsiteY3" fmla="*/ 32803 h 328025"/>
              <a:gd name="connsiteX4" fmla="*/ 761999 w 761999"/>
              <a:gd name="connsiteY4" fmla="*/ 295223 h 328025"/>
              <a:gd name="connsiteX5" fmla="*/ 729196 w 761999"/>
              <a:gd name="connsiteY5" fmla="*/ 328026 h 328025"/>
              <a:gd name="connsiteX6" fmla="*/ 32803 w 761999"/>
              <a:gd name="connsiteY6" fmla="*/ 328025 h 328025"/>
              <a:gd name="connsiteX7" fmla="*/ 0 w 761999"/>
              <a:gd name="connsiteY7" fmla="*/ 295222 h 328025"/>
              <a:gd name="connsiteX8" fmla="*/ 0 w 761999"/>
              <a:gd name="connsiteY8" fmla="*/ 32803 h 32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328025">
                <a:moveTo>
                  <a:pt x="0" y="32803"/>
                </a:moveTo>
                <a:cubicBezTo>
                  <a:pt x="0" y="14686"/>
                  <a:pt x="14686" y="0"/>
                  <a:pt x="32803" y="0"/>
                </a:cubicBezTo>
                <a:lnTo>
                  <a:pt x="729197" y="0"/>
                </a:lnTo>
                <a:cubicBezTo>
                  <a:pt x="747314" y="0"/>
                  <a:pt x="762000" y="14686"/>
                  <a:pt x="762000" y="32803"/>
                </a:cubicBezTo>
                <a:cubicBezTo>
                  <a:pt x="762000" y="120276"/>
                  <a:pt x="761999" y="207750"/>
                  <a:pt x="761999" y="295223"/>
                </a:cubicBezTo>
                <a:cubicBezTo>
                  <a:pt x="761999" y="313340"/>
                  <a:pt x="747313" y="328026"/>
                  <a:pt x="729196" y="328026"/>
                </a:cubicBezTo>
                <a:lnTo>
                  <a:pt x="32803" y="328025"/>
                </a:lnTo>
                <a:cubicBezTo>
                  <a:pt x="14686" y="328025"/>
                  <a:pt x="0" y="313339"/>
                  <a:pt x="0" y="295222"/>
                </a:cubicBezTo>
                <a:lnTo>
                  <a:pt x="0" y="32803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308" tIns="19133" rIns="22308" bIns="1913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Otros Transporte</a:t>
            </a:r>
            <a:endParaRPr lang="es-ES" sz="900" kern="1200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F892CCB9-FFDA-422F-8C90-64C3796E62D9}"/>
              </a:ext>
            </a:extLst>
          </p:cNvPr>
          <p:cNvSpPr/>
          <p:nvPr/>
        </p:nvSpPr>
        <p:spPr>
          <a:xfrm>
            <a:off x="9203531" y="1851379"/>
            <a:ext cx="952499" cy="4464000"/>
          </a:xfrm>
          <a:custGeom>
            <a:avLst/>
            <a:gdLst>
              <a:gd name="connsiteX0" fmla="*/ 0 w 952499"/>
              <a:gd name="connsiteY0" fmla="*/ 95250 h 4583288"/>
              <a:gd name="connsiteX1" fmla="*/ 95250 w 952499"/>
              <a:gd name="connsiteY1" fmla="*/ 0 h 4583288"/>
              <a:gd name="connsiteX2" fmla="*/ 857249 w 952499"/>
              <a:gd name="connsiteY2" fmla="*/ 0 h 4583288"/>
              <a:gd name="connsiteX3" fmla="*/ 952499 w 952499"/>
              <a:gd name="connsiteY3" fmla="*/ 95250 h 4583288"/>
              <a:gd name="connsiteX4" fmla="*/ 952499 w 952499"/>
              <a:gd name="connsiteY4" fmla="*/ 4488038 h 4583288"/>
              <a:gd name="connsiteX5" fmla="*/ 857249 w 952499"/>
              <a:gd name="connsiteY5" fmla="*/ 4583288 h 4583288"/>
              <a:gd name="connsiteX6" fmla="*/ 95250 w 952499"/>
              <a:gd name="connsiteY6" fmla="*/ 4583288 h 4583288"/>
              <a:gd name="connsiteX7" fmla="*/ 0 w 952499"/>
              <a:gd name="connsiteY7" fmla="*/ 4488038 h 4583288"/>
              <a:gd name="connsiteX8" fmla="*/ 0 w 952499"/>
              <a:gd name="connsiteY8" fmla="*/ 95250 h 45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2499" h="4583288">
                <a:moveTo>
                  <a:pt x="0" y="95250"/>
                </a:moveTo>
                <a:cubicBezTo>
                  <a:pt x="0" y="42645"/>
                  <a:pt x="42645" y="0"/>
                  <a:pt x="95250" y="0"/>
                </a:cubicBezTo>
                <a:lnTo>
                  <a:pt x="857249" y="0"/>
                </a:lnTo>
                <a:cubicBezTo>
                  <a:pt x="909854" y="0"/>
                  <a:pt x="952499" y="42645"/>
                  <a:pt x="952499" y="95250"/>
                </a:cubicBezTo>
                <a:lnTo>
                  <a:pt x="952499" y="4488038"/>
                </a:lnTo>
                <a:cubicBezTo>
                  <a:pt x="952499" y="4540643"/>
                  <a:pt x="909854" y="4583288"/>
                  <a:pt x="857249" y="4583288"/>
                </a:cubicBezTo>
                <a:lnTo>
                  <a:pt x="95250" y="4583288"/>
                </a:lnTo>
                <a:cubicBezTo>
                  <a:pt x="42645" y="4583288"/>
                  <a:pt x="0" y="4540643"/>
                  <a:pt x="0" y="4488038"/>
                </a:cubicBezTo>
                <a:lnTo>
                  <a:pt x="0" y="95250"/>
                </a:lnTo>
                <a:close/>
              </a:path>
            </a:pathLst>
          </a:custGeom>
          <a:solidFill>
            <a:srgbClr val="FCE4D6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144000" rIns="38100" bIns="39600" numCol="1" spcCol="1270" anchor="t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000" b="1" i="0" u="none" kern="1200" dirty="0"/>
              <a:t>Hogar </a:t>
            </a:r>
            <a:endParaRPr lang="es-ES" sz="1000" kern="1200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8EC97DC-00B1-4DDC-AD70-CC71BEF148C2}"/>
              </a:ext>
            </a:extLst>
          </p:cNvPr>
          <p:cNvSpPr/>
          <p:nvPr/>
        </p:nvSpPr>
        <p:spPr>
          <a:xfrm>
            <a:off x="9298781" y="2866292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Agua</a:t>
            </a:r>
            <a:endParaRPr lang="es-ES" sz="900" kern="1200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0FEB491-4F3B-488F-A68C-BB0F2CDA611C}"/>
              </a:ext>
            </a:extLst>
          </p:cNvPr>
          <p:cNvSpPr/>
          <p:nvPr/>
        </p:nvSpPr>
        <p:spPr>
          <a:xfrm>
            <a:off x="9298781" y="3167993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Alquiler/ hipoteca</a:t>
            </a:r>
            <a:endParaRPr lang="es-ES" sz="900" kern="1200" dirty="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78F56808-5F61-4790-B2C7-67EBE8D387C8}"/>
              </a:ext>
            </a:extLst>
          </p:cNvPr>
          <p:cNvSpPr/>
          <p:nvPr/>
        </p:nvSpPr>
        <p:spPr>
          <a:xfrm>
            <a:off x="9298781" y="3469695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Gas</a:t>
            </a:r>
            <a:endParaRPr lang="es-ES" sz="900" kern="1200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D621B8D-52CE-4944-9034-8A99365D4C52}"/>
              </a:ext>
            </a:extLst>
          </p:cNvPr>
          <p:cNvSpPr/>
          <p:nvPr/>
        </p:nvSpPr>
        <p:spPr>
          <a:xfrm>
            <a:off x="9298781" y="3771396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Internet</a:t>
            </a:r>
            <a:endParaRPr lang="es-ES" sz="900" kern="1200" dirty="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8FE0B537-34B1-4D1E-96B4-D8F9138C939D}"/>
              </a:ext>
            </a:extLst>
          </p:cNvPr>
          <p:cNvSpPr/>
          <p:nvPr/>
        </p:nvSpPr>
        <p:spPr>
          <a:xfrm>
            <a:off x="9298781" y="4073098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Luz</a:t>
            </a:r>
            <a:endParaRPr lang="es-ES" sz="900" kern="1200" dirty="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32E4D624-D882-48EC-9222-BC55A4058374}"/>
              </a:ext>
            </a:extLst>
          </p:cNvPr>
          <p:cNvSpPr/>
          <p:nvPr/>
        </p:nvSpPr>
        <p:spPr>
          <a:xfrm>
            <a:off x="9298781" y="4374799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 err="1"/>
              <a:t>Manteni</a:t>
            </a:r>
            <a:r>
              <a:rPr lang="es-ES" sz="900" b="0" i="0" u="none" kern="1200" dirty="0"/>
              <a:t>-miento</a:t>
            </a:r>
            <a:endParaRPr lang="es-ES" sz="900" kern="1200" dirty="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B78B52F-9261-45CB-A7B9-0C00CECF5C07}"/>
              </a:ext>
            </a:extLst>
          </p:cNvPr>
          <p:cNvSpPr/>
          <p:nvPr/>
        </p:nvSpPr>
        <p:spPr>
          <a:xfrm>
            <a:off x="9298781" y="4676500"/>
            <a:ext cx="761999" cy="564502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Muebles, electrodo-</a:t>
            </a:r>
            <a:r>
              <a:rPr lang="es-ES" sz="900" b="0" i="0" u="none" kern="1200" dirty="0" err="1"/>
              <a:t>mésticos</a:t>
            </a:r>
            <a:r>
              <a:rPr lang="es-ES" sz="900" b="0" i="0" u="none" kern="1200" dirty="0"/>
              <a:t> y menaje</a:t>
            </a:r>
            <a:endParaRPr lang="es-ES" sz="900" kern="1200" dirty="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4823C121-7693-4996-9445-E28135C8BA12}"/>
              </a:ext>
            </a:extLst>
          </p:cNvPr>
          <p:cNvSpPr/>
          <p:nvPr/>
        </p:nvSpPr>
        <p:spPr>
          <a:xfrm>
            <a:off x="9298781" y="5283005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Seguro hogar</a:t>
            </a:r>
            <a:endParaRPr lang="es-ES" sz="900" kern="1200" dirty="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CE793EB-96C8-4F40-BA48-720E043187E6}"/>
              </a:ext>
            </a:extLst>
          </p:cNvPr>
          <p:cNvSpPr/>
          <p:nvPr/>
        </p:nvSpPr>
        <p:spPr>
          <a:xfrm>
            <a:off x="9298781" y="5584706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Teléfono</a:t>
            </a:r>
            <a:endParaRPr lang="es-ES" sz="900" kern="1200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74A891F-1B98-4E6F-B75B-B1D2352F8F39}"/>
              </a:ext>
            </a:extLst>
          </p:cNvPr>
          <p:cNvSpPr/>
          <p:nvPr/>
        </p:nvSpPr>
        <p:spPr>
          <a:xfrm>
            <a:off x="9298781" y="5886408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/>
              <a:t>Otros Hogar</a:t>
            </a:r>
            <a:endParaRPr lang="es-ES" sz="900" kern="1200" dirty="0"/>
          </a:p>
        </p:txBody>
      </p:sp>
      <p:sp>
        <p:nvSpPr>
          <p:cNvPr id="85" name="Freeform 688">
            <a:extLst>
              <a:ext uri="{FF2B5EF4-FFF2-40B4-BE49-F238E27FC236}">
                <a16:creationId xmlns:a16="http://schemas.microsoft.com/office/drawing/2014/main" id="{5902A74A-FCEE-492A-8356-4A528AFD0E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423373" y="2464478"/>
            <a:ext cx="324000" cy="324000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117 w 512"/>
              <a:gd name="T11" fmla="*/ 280 h 512"/>
              <a:gd name="T12" fmla="*/ 96 w 512"/>
              <a:gd name="T13" fmla="*/ 194 h 512"/>
              <a:gd name="T14" fmla="*/ 98 w 512"/>
              <a:gd name="T15" fmla="*/ 185 h 512"/>
              <a:gd name="T16" fmla="*/ 106 w 512"/>
              <a:gd name="T17" fmla="*/ 181 h 512"/>
              <a:gd name="T18" fmla="*/ 309 w 512"/>
              <a:gd name="T19" fmla="*/ 181 h 512"/>
              <a:gd name="T20" fmla="*/ 320 w 512"/>
              <a:gd name="T21" fmla="*/ 192 h 512"/>
              <a:gd name="T22" fmla="*/ 309 w 512"/>
              <a:gd name="T23" fmla="*/ 202 h 512"/>
              <a:gd name="T24" fmla="*/ 120 w 512"/>
              <a:gd name="T25" fmla="*/ 202 h 512"/>
              <a:gd name="T26" fmla="*/ 136 w 512"/>
              <a:gd name="T27" fmla="*/ 266 h 512"/>
              <a:gd name="T28" fmla="*/ 288 w 512"/>
              <a:gd name="T29" fmla="*/ 266 h 512"/>
              <a:gd name="T30" fmla="*/ 298 w 512"/>
              <a:gd name="T31" fmla="*/ 277 h 512"/>
              <a:gd name="T32" fmla="*/ 288 w 512"/>
              <a:gd name="T33" fmla="*/ 288 h 512"/>
              <a:gd name="T34" fmla="*/ 128 w 512"/>
              <a:gd name="T35" fmla="*/ 288 h 512"/>
              <a:gd name="T36" fmla="*/ 117 w 512"/>
              <a:gd name="T37" fmla="*/ 280 h 512"/>
              <a:gd name="T38" fmla="*/ 309 w 512"/>
              <a:gd name="T39" fmla="*/ 234 h 512"/>
              <a:gd name="T40" fmla="*/ 298 w 512"/>
              <a:gd name="T41" fmla="*/ 245 h 512"/>
              <a:gd name="T42" fmla="*/ 160 w 512"/>
              <a:gd name="T43" fmla="*/ 245 h 512"/>
              <a:gd name="T44" fmla="*/ 149 w 512"/>
              <a:gd name="T45" fmla="*/ 234 h 512"/>
              <a:gd name="T46" fmla="*/ 160 w 512"/>
              <a:gd name="T47" fmla="*/ 224 h 512"/>
              <a:gd name="T48" fmla="*/ 298 w 512"/>
              <a:gd name="T49" fmla="*/ 224 h 512"/>
              <a:gd name="T50" fmla="*/ 309 w 512"/>
              <a:gd name="T51" fmla="*/ 234 h 512"/>
              <a:gd name="T52" fmla="*/ 170 w 512"/>
              <a:gd name="T53" fmla="*/ 394 h 512"/>
              <a:gd name="T54" fmla="*/ 149 w 512"/>
              <a:gd name="T55" fmla="*/ 373 h 512"/>
              <a:gd name="T56" fmla="*/ 170 w 512"/>
              <a:gd name="T57" fmla="*/ 352 h 512"/>
              <a:gd name="T58" fmla="*/ 192 w 512"/>
              <a:gd name="T59" fmla="*/ 373 h 512"/>
              <a:gd name="T60" fmla="*/ 170 w 512"/>
              <a:gd name="T61" fmla="*/ 394 h 512"/>
              <a:gd name="T62" fmla="*/ 309 w 512"/>
              <a:gd name="T63" fmla="*/ 394 h 512"/>
              <a:gd name="T64" fmla="*/ 288 w 512"/>
              <a:gd name="T65" fmla="*/ 373 h 512"/>
              <a:gd name="T66" fmla="*/ 309 w 512"/>
              <a:gd name="T67" fmla="*/ 352 h 512"/>
              <a:gd name="T68" fmla="*/ 330 w 512"/>
              <a:gd name="T69" fmla="*/ 373 h 512"/>
              <a:gd name="T70" fmla="*/ 309 w 512"/>
              <a:gd name="T71" fmla="*/ 394 h 512"/>
              <a:gd name="T72" fmla="*/ 408 w 512"/>
              <a:gd name="T73" fmla="*/ 159 h 512"/>
              <a:gd name="T74" fmla="*/ 371 w 512"/>
              <a:gd name="T75" fmla="*/ 168 h 512"/>
              <a:gd name="T76" fmla="*/ 341 w 512"/>
              <a:gd name="T77" fmla="*/ 322 h 512"/>
              <a:gd name="T78" fmla="*/ 330 w 512"/>
              <a:gd name="T79" fmla="*/ 330 h 512"/>
              <a:gd name="T80" fmla="*/ 330 w 512"/>
              <a:gd name="T81" fmla="*/ 330 h 512"/>
              <a:gd name="T82" fmla="*/ 330 w 512"/>
              <a:gd name="T83" fmla="*/ 330 h 512"/>
              <a:gd name="T84" fmla="*/ 149 w 512"/>
              <a:gd name="T85" fmla="*/ 330 h 512"/>
              <a:gd name="T86" fmla="*/ 138 w 512"/>
              <a:gd name="T87" fmla="*/ 320 h 512"/>
              <a:gd name="T88" fmla="*/ 149 w 512"/>
              <a:gd name="T89" fmla="*/ 309 h 512"/>
              <a:gd name="T90" fmla="*/ 322 w 512"/>
              <a:gd name="T91" fmla="*/ 309 h 512"/>
              <a:gd name="T92" fmla="*/ 352 w 512"/>
              <a:gd name="T93" fmla="*/ 158 h 512"/>
              <a:gd name="T94" fmla="*/ 360 w 512"/>
              <a:gd name="T95" fmla="*/ 149 h 512"/>
              <a:gd name="T96" fmla="*/ 402 w 512"/>
              <a:gd name="T97" fmla="*/ 139 h 512"/>
              <a:gd name="T98" fmla="*/ 415 w 512"/>
              <a:gd name="T99" fmla="*/ 146 h 512"/>
              <a:gd name="T100" fmla="*/ 408 w 512"/>
              <a:gd name="T101" fmla="*/ 159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117" y="280"/>
                </a:moveTo>
                <a:cubicBezTo>
                  <a:pt x="96" y="194"/>
                  <a:pt x="96" y="194"/>
                  <a:pt x="96" y="194"/>
                </a:cubicBezTo>
                <a:cubicBezTo>
                  <a:pt x="95" y="191"/>
                  <a:pt x="96" y="188"/>
                  <a:pt x="98" y="185"/>
                </a:cubicBezTo>
                <a:cubicBezTo>
                  <a:pt x="100" y="183"/>
                  <a:pt x="103" y="181"/>
                  <a:pt x="106" y="181"/>
                </a:cubicBezTo>
                <a:cubicBezTo>
                  <a:pt x="309" y="181"/>
                  <a:pt x="309" y="181"/>
                  <a:pt x="309" y="181"/>
                </a:cubicBezTo>
                <a:cubicBezTo>
                  <a:pt x="315" y="181"/>
                  <a:pt x="320" y="186"/>
                  <a:pt x="320" y="192"/>
                </a:cubicBezTo>
                <a:cubicBezTo>
                  <a:pt x="320" y="198"/>
                  <a:pt x="315" y="202"/>
                  <a:pt x="309" y="202"/>
                </a:cubicBezTo>
                <a:cubicBezTo>
                  <a:pt x="120" y="202"/>
                  <a:pt x="120" y="202"/>
                  <a:pt x="120" y="202"/>
                </a:cubicBezTo>
                <a:cubicBezTo>
                  <a:pt x="136" y="266"/>
                  <a:pt x="136" y="266"/>
                  <a:pt x="136" y="266"/>
                </a:cubicBezTo>
                <a:cubicBezTo>
                  <a:pt x="288" y="266"/>
                  <a:pt x="288" y="266"/>
                  <a:pt x="288" y="266"/>
                </a:cubicBezTo>
                <a:cubicBezTo>
                  <a:pt x="294" y="266"/>
                  <a:pt x="298" y="271"/>
                  <a:pt x="298" y="277"/>
                </a:cubicBezTo>
                <a:cubicBezTo>
                  <a:pt x="298" y="283"/>
                  <a:pt x="294" y="288"/>
                  <a:pt x="288" y="288"/>
                </a:cubicBezTo>
                <a:cubicBezTo>
                  <a:pt x="128" y="288"/>
                  <a:pt x="128" y="288"/>
                  <a:pt x="128" y="288"/>
                </a:cubicBezTo>
                <a:cubicBezTo>
                  <a:pt x="123" y="288"/>
                  <a:pt x="119" y="284"/>
                  <a:pt x="117" y="280"/>
                </a:cubicBezTo>
                <a:close/>
                <a:moveTo>
                  <a:pt x="309" y="234"/>
                </a:moveTo>
                <a:cubicBezTo>
                  <a:pt x="309" y="240"/>
                  <a:pt x="304" y="245"/>
                  <a:pt x="298" y="245"/>
                </a:cubicBezTo>
                <a:cubicBezTo>
                  <a:pt x="160" y="245"/>
                  <a:pt x="160" y="245"/>
                  <a:pt x="160" y="245"/>
                </a:cubicBezTo>
                <a:cubicBezTo>
                  <a:pt x="154" y="245"/>
                  <a:pt x="149" y="240"/>
                  <a:pt x="149" y="234"/>
                </a:cubicBezTo>
                <a:cubicBezTo>
                  <a:pt x="149" y="228"/>
                  <a:pt x="154" y="224"/>
                  <a:pt x="160" y="224"/>
                </a:cubicBezTo>
                <a:cubicBezTo>
                  <a:pt x="298" y="224"/>
                  <a:pt x="298" y="224"/>
                  <a:pt x="298" y="224"/>
                </a:cubicBezTo>
                <a:cubicBezTo>
                  <a:pt x="304" y="224"/>
                  <a:pt x="309" y="228"/>
                  <a:pt x="309" y="234"/>
                </a:cubicBezTo>
                <a:close/>
                <a:moveTo>
                  <a:pt x="170" y="394"/>
                </a:moveTo>
                <a:cubicBezTo>
                  <a:pt x="159" y="394"/>
                  <a:pt x="149" y="385"/>
                  <a:pt x="149" y="373"/>
                </a:cubicBezTo>
                <a:cubicBezTo>
                  <a:pt x="149" y="361"/>
                  <a:pt x="159" y="352"/>
                  <a:pt x="170" y="352"/>
                </a:cubicBezTo>
                <a:cubicBezTo>
                  <a:pt x="182" y="352"/>
                  <a:pt x="192" y="361"/>
                  <a:pt x="192" y="373"/>
                </a:cubicBezTo>
                <a:cubicBezTo>
                  <a:pt x="192" y="385"/>
                  <a:pt x="182" y="394"/>
                  <a:pt x="170" y="394"/>
                </a:cubicBezTo>
                <a:close/>
                <a:moveTo>
                  <a:pt x="309" y="394"/>
                </a:moveTo>
                <a:cubicBezTo>
                  <a:pt x="297" y="394"/>
                  <a:pt x="288" y="385"/>
                  <a:pt x="288" y="373"/>
                </a:cubicBezTo>
                <a:cubicBezTo>
                  <a:pt x="288" y="361"/>
                  <a:pt x="297" y="352"/>
                  <a:pt x="309" y="352"/>
                </a:cubicBezTo>
                <a:cubicBezTo>
                  <a:pt x="321" y="352"/>
                  <a:pt x="330" y="361"/>
                  <a:pt x="330" y="373"/>
                </a:cubicBezTo>
                <a:cubicBezTo>
                  <a:pt x="330" y="385"/>
                  <a:pt x="321" y="394"/>
                  <a:pt x="309" y="394"/>
                </a:cubicBezTo>
                <a:close/>
                <a:moveTo>
                  <a:pt x="408" y="159"/>
                </a:moveTo>
                <a:cubicBezTo>
                  <a:pt x="371" y="168"/>
                  <a:pt x="371" y="168"/>
                  <a:pt x="371" y="168"/>
                </a:cubicBezTo>
                <a:cubicBezTo>
                  <a:pt x="341" y="322"/>
                  <a:pt x="341" y="322"/>
                  <a:pt x="341" y="322"/>
                </a:cubicBezTo>
                <a:cubicBezTo>
                  <a:pt x="340" y="327"/>
                  <a:pt x="335" y="330"/>
                  <a:pt x="330" y="330"/>
                </a:cubicBezTo>
                <a:cubicBezTo>
                  <a:pt x="330" y="330"/>
                  <a:pt x="330" y="330"/>
                  <a:pt x="330" y="330"/>
                </a:cubicBezTo>
                <a:cubicBezTo>
                  <a:pt x="330" y="330"/>
                  <a:pt x="330" y="330"/>
                  <a:pt x="330" y="330"/>
                </a:cubicBezTo>
                <a:cubicBezTo>
                  <a:pt x="149" y="330"/>
                  <a:pt x="149" y="330"/>
                  <a:pt x="149" y="330"/>
                </a:cubicBezTo>
                <a:cubicBezTo>
                  <a:pt x="143" y="330"/>
                  <a:pt x="138" y="326"/>
                  <a:pt x="138" y="320"/>
                </a:cubicBezTo>
                <a:cubicBezTo>
                  <a:pt x="138" y="314"/>
                  <a:pt x="143" y="309"/>
                  <a:pt x="149" y="309"/>
                </a:cubicBezTo>
                <a:cubicBezTo>
                  <a:pt x="322" y="309"/>
                  <a:pt x="322" y="309"/>
                  <a:pt x="322" y="309"/>
                </a:cubicBezTo>
                <a:cubicBezTo>
                  <a:pt x="352" y="158"/>
                  <a:pt x="352" y="158"/>
                  <a:pt x="352" y="158"/>
                </a:cubicBezTo>
                <a:cubicBezTo>
                  <a:pt x="353" y="154"/>
                  <a:pt x="356" y="150"/>
                  <a:pt x="360" y="149"/>
                </a:cubicBezTo>
                <a:cubicBezTo>
                  <a:pt x="402" y="139"/>
                  <a:pt x="402" y="139"/>
                  <a:pt x="402" y="139"/>
                </a:cubicBezTo>
                <a:cubicBezTo>
                  <a:pt x="408" y="137"/>
                  <a:pt x="414" y="141"/>
                  <a:pt x="415" y="146"/>
                </a:cubicBezTo>
                <a:cubicBezTo>
                  <a:pt x="417" y="152"/>
                  <a:pt x="413" y="158"/>
                  <a:pt x="408" y="159"/>
                </a:cubicBezTo>
                <a:close/>
              </a:path>
            </a:pathLst>
          </a:custGeom>
          <a:solidFill>
            <a:srgbClr val="ED8B00"/>
          </a:solidFill>
          <a:ln>
            <a:noFill/>
          </a:ln>
        </p:spPr>
        <p:txBody>
          <a:bodyPr vert="horz" wrap="square" lIns="121446" tIns="60723" rIns="121446" bIns="60723" numCol="1" anchor="t" anchorCtr="0" compatLnSpc="1">
            <a:prstTxWarp prst="textNoShape">
              <a:avLst/>
            </a:prstTxWarp>
          </a:bodyPr>
          <a:lstStyle/>
          <a:p>
            <a:endParaRPr lang="en-GB" sz="319">
              <a:latin typeface="Poppins"/>
            </a:endParaRPr>
          </a:p>
        </p:txBody>
      </p:sp>
      <p:sp>
        <p:nvSpPr>
          <p:cNvPr id="86" name="Freeform 337">
            <a:extLst>
              <a:ext uri="{FF2B5EF4-FFF2-40B4-BE49-F238E27FC236}">
                <a16:creationId xmlns:a16="http://schemas.microsoft.com/office/drawing/2014/main" id="{6C25C5EE-8902-4F5E-9389-19C5283A148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517780" y="2464478"/>
            <a:ext cx="324000" cy="324000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415 w 512"/>
              <a:gd name="T11" fmla="*/ 238 h 512"/>
              <a:gd name="T12" fmla="*/ 405 w 512"/>
              <a:gd name="T13" fmla="*/ 245 h 512"/>
              <a:gd name="T14" fmla="*/ 384 w 512"/>
              <a:gd name="T15" fmla="*/ 245 h 512"/>
              <a:gd name="T16" fmla="*/ 384 w 512"/>
              <a:gd name="T17" fmla="*/ 384 h 512"/>
              <a:gd name="T18" fmla="*/ 373 w 512"/>
              <a:gd name="T19" fmla="*/ 394 h 512"/>
              <a:gd name="T20" fmla="*/ 277 w 512"/>
              <a:gd name="T21" fmla="*/ 394 h 512"/>
              <a:gd name="T22" fmla="*/ 266 w 512"/>
              <a:gd name="T23" fmla="*/ 384 h 512"/>
              <a:gd name="T24" fmla="*/ 266 w 512"/>
              <a:gd name="T25" fmla="*/ 330 h 512"/>
              <a:gd name="T26" fmla="*/ 245 w 512"/>
              <a:gd name="T27" fmla="*/ 330 h 512"/>
              <a:gd name="T28" fmla="*/ 245 w 512"/>
              <a:gd name="T29" fmla="*/ 384 h 512"/>
              <a:gd name="T30" fmla="*/ 234 w 512"/>
              <a:gd name="T31" fmla="*/ 394 h 512"/>
              <a:gd name="T32" fmla="*/ 138 w 512"/>
              <a:gd name="T33" fmla="*/ 394 h 512"/>
              <a:gd name="T34" fmla="*/ 128 w 512"/>
              <a:gd name="T35" fmla="*/ 384 h 512"/>
              <a:gd name="T36" fmla="*/ 128 w 512"/>
              <a:gd name="T37" fmla="*/ 245 h 512"/>
              <a:gd name="T38" fmla="*/ 106 w 512"/>
              <a:gd name="T39" fmla="*/ 245 h 512"/>
              <a:gd name="T40" fmla="*/ 96 w 512"/>
              <a:gd name="T41" fmla="*/ 238 h 512"/>
              <a:gd name="T42" fmla="*/ 99 w 512"/>
              <a:gd name="T43" fmla="*/ 226 h 512"/>
              <a:gd name="T44" fmla="*/ 249 w 512"/>
              <a:gd name="T45" fmla="*/ 98 h 512"/>
              <a:gd name="T46" fmla="*/ 263 w 512"/>
              <a:gd name="T47" fmla="*/ 98 h 512"/>
              <a:gd name="T48" fmla="*/ 412 w 512"/>
              <a:gd name="T49" fmla="*/ 226 h 512"/>
              <a:gd name="T50" fmla="*/ 415 w 512"/>
              <a:gd name="T51" fmla="*/ 238 h 512"/>
              <a:gd name="T52" fmla="*/ 256 w 512"/>
              <a:gd name="T53" fmla="*/ 120 h 512"/>
              <a:gd name="T54" fmla="*/ 376 w 512"/>
              <a:gd name="T55" fmla="*/ 224 h 512"/>
              <a:gd name="T56" fmla="*/ 373 w 512"/>
              <a:gd name="T57" fmla="*/ 224 h 512"/>
              <a:gd name="T58" fmla="*/ 362 w 512"/>
              <a:gd name="T59" fmla="*/ 234 h 512"/>
              <a:gd name="T60" fmla="*/ 362 w 512"/>
              <a:gd name="T61" fmla="*/ 373 h 512"/>
              <a:gd name="T62" fmla="*/ 288 w 512"/>
              <a:gd name="T63" fmla="*/ 373 h 512"/>
              <a:gd name="T64" fmla="*/ 288 w 512"/>
              <a:gd name="T65" fmla="*/ 320 h 512"/>
              <a:gd name="T66" fmla="*/ 277 w 512"/>
              <a:gd name="T67" fmla="*/ 309 h 512"/>
              <a:gd name="T68" fmla="*/ 234 w 512"/>
              <a:gd name="T69" fmla="*/ 309 h 512"/>
              <a:gd name="T70" fmla="*/ 224 w 512"/>
              <a:gd name="T71" fmla="*/ 320 h 512"/>
              <a:gd name="T72" fmla="*/ 224 w 512"/>
              <a:gd name="T73" fmla="*/ 373 h 512"/>
              <a:gd name="T74" fmla="*/ 149 w 512"/>
              <a:gd name="T75" fmla="*/ 373 h 512"/>
              <a:gd name="T76" fmla="*/ 149 w 512"/>
              <a:gd name="T77" fmla="*/ 234 h 512"/>
              <a:gd name="T78" fmla="*/ 138 w 512"/>
              <a:gd name="T79" fmla="*/ 224 h 512"/>
              <a:gd name="T80" fmla="*/ 135 w 512"/>
              <a:gd name="T81" fmla="*/ 224 h 512"/>
              <a:gd name="T82" fmla="*/ 256 w 512"/>
              <a:gd name="T83" fmla="*/ 12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415" y="238"/>
                </a:moveTo>
                <a:cubicBezTo>
                  <a:pt x="413" y="242"/>
                  <a:pt x="409" y="245"/>
                  <a:pt x="405" y="245"/>
                </a:cubicBezTo>
                <a:cubicBezTo>
                  <a:pt x="384" y="245"/>
                  <a:pt x="384" y="245"/>
                  <a:pt x="384" y="245"/>
                </a:cubicBezTo>
                <a:cubicBezTo>
                  <a:pt x="384" y="384"/>
                  <a:pt x="384" y="384"/>
                  <a:pt x="384" y="384"/>
                </a:cubicBezTo>
                <a:cubicBezTo>
                  <a:pt x="384" y="390"/>
                  <a:pt x="379" y="394"/>
                  <a:pt x="373" y="394"/>
                </a:cubicBezTo>
                <a:cubicBezTo>
                  <a:pt x="277" y="394"/>
                  <a:pt x="277" y="394"/>
                  <a:pt x="277" y="394"/>
                </a:cubicBezTo>
                <a:cubicBezTo>
                  <a:pt x="271" y="394"/>
                  <a:pt x="266" y="390"/>
                  <a:pt x="266" y="384"/>
                </a:cubicBezTo>
                <a:cubicBezTo>
                  <a:pt x="266" y="330"/>
                  <a:pt x="266" y="330"/>
                  <a:pt x="266" y="330"/>
                </a:cubicBezTo>
                <a:cubicBezTo>
                  <a:pt x="245" y="330"/>
                  <a:pt x="245" y="330"/>
                  <a:pt x="245" y="330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5" y="390"/>
                  <a:pt x="240" y="394"/>
                  <a:pt x="234" y="394"/>
                </a:cubicBezTo>
                <a:cubicBezTo>
                  <a:pt x="138" y="394"/>
                  <a:pt x="138" y="394"/>
                  <a:pt x="138" y="394"/>
                </a:cubicBezTo>
                <a:cubicBezTo>
                  <a:pt x="132" y="394"/>
                  <a:pt x="128" y="390"/>
                  <a:pt x="128" y="384"/>
                </a:cubicBezTo>
                <a:cubicBezTo>
                  <a:pt x="128" y="245"/>
                  <a:pt x="128" y="245"/>
                  <a:pt x="128" y="245"/>
                </a:cubicBezTo>
                <a:cubicBezTo>
                  <a:pt x="106" y="245"/>
                  <a:pt x="106" y="245"/>
                  <a:pt x="106" y="245"/>
                </a:cubicBezTo>
                <a:cubicBezTo>
                  <a:pt x="102" y="245"/>
                  <a:pt x="98" y="242"/>
                  <a:pt x="96" y="238"/>
                </a:cubicBezTo>
                <a:cubicBezTo>
                  <a:pt x="95" y="234"/>
                  <a:pt x="96" y="229"/>
                  <a:pt x="99" y="226"/>
                </a:cubicBezTo>
                <a:cubicBezTo>
                  <a:pt x="249" y="98"/>
                  <a:pt x="249" y="98"/>
                  <a:pt x="249" y="98"/>
                </a:cubicBezTo>
                <a:cubicBezTo>
                  <a:pt x="253" y="95"/>
                  <a:pt x="259" y="95"/>
                  <a:pt x="263" y="98"/>
                </a:cubicBezTo>
                <a:cubicBezTo>
                  <a:pt x="412" y="226"/>
                  <a:pt x="412" y="226"/>
                  <a:pt x="412" y="226"/>
                </a:cubicBezTo>
                <a:cubicBezTo>
                  <a:pt x="415" y="229"/>
                  <a:pt x="417" y="234"/>
                  <a:pt x="415" y="238"/>
                </a:cubicBezTo>
                <a:close/>
                <a:moveTo>
                  <a:pt x="256" y="120"/>
                </a:moveTo>
                <a:cubicBezTo>
                  <a:pt x="376" y="224"/>
                  <a:pt x="376" y="224"/>
                  <a:pt x="376" y="224"/>
                </a:cubicBezTo>
                <a:cubicBezTo>
                  <a:pt x="373" y="224"/>
                  <a:pt x="373" y="224"/>
                  <a:pt x="373" y="224"/>
                </a:cubicBezTo>
                <a:cubicBezTo>
                  <a:pt x="367" y="224"/>
                  <a:pt x="362" y="228"/>
                  <a:pt x="362" y="234"/>
                </a:cubicBezTo>
                <a:cubicBezTo>
                  <a:pt x="362" y="373"/>
                  <a:pt x="362" y="373"/>
                  <a:pt x="362" y="373"/>
                </a:cubicBezTo>
                <a:cubicBezTo>
                  <a:pt x="288" y="373"/>
                  <a:pt x="288" y="373"/>
                  <a:pt x="288" y="373"/>
                </a:cubicBezTo>
                <a:cubicBezTo>
                  <a:pt x="288" y="320"/>
                  <a:pt x="288" y="320"/>
                  <a:pt x="288" y="320"/>
                </a:cubicBezTo>
                <a:cubicBezTo>
                  <a:pt x="288" y="314"/>
                  <a:pt x="283" y="309"/>
                  <a:pt x="277" y="309"/>
                </a:cubicBezTo>
                <a:cubicBezTo>
                  <a:pt x="234" y="309"/>
                  <a:pt x="234" y="309"/>
                  <a:pt x="234" y="309"/>
                </a:cubicBezTo>
                <a:cubicBezTo>
                  <a:pt x="228" y="309"/>
                  <a:pt x="224" y="314"/>
                  <a:pt x="224" y="320"/>
                </a:cubicBezTo>
                <a:cubicBezTo>
                  <a:pt x="224" y="373"/>
                  <a:pt x="224" y="373"/>
                  <a:pt x="224" y="373"/>
                </a:cubicBezTo>
                <a:cubicBezTo>
                  <a:pt x="149" y="373"/>
                  <a:pt x="149" y="373"/>
                  <a:pt x="149" y="373"/>
                </a:cubicBezTo>
                <a:cubicBezTo>
                  <a:pt x="149" y="234"/>
                  <a:pt x="149" y="234"/>
                  <a:pt x="149" y="234"/>
                </a:cubicBezTo>
                <a:cubicBezTo>
                  <a:pt x="149" y="228"/>
                  <a:pt x="144" y="224"/>
                  <a:pt x="138" y="224"/>
                </a:cubicBezTo>
                <a:cubicBezTo>
                  <a:pt x="135" y="224"/>
                  <a:pt x="135" y="224"/>
                  <a:pt x="135" y="224"/>
                </a:cubicBezTo>
                <a:lnTo>
                  <a:pt x="256" y="120"/>
                </a:lnTo>
                <a:close/>
              </a:path>
            </a:pathLst>
          </a:custGeom>
          <a:solidFill>
            <a:srgbClr val="ED8B00"/>
          </a:solidFill>
          <a:ln>
            <a:noFill/>
          </a:ln>
        </p:spPr>
        <p:txBody>
          <a:bodyPr vert="horz" wrap="square" lIns="121446" tIns="60723" rIns="121446" bIns="60723" numCol="1" anchor="t" anchorCtr="0" compatLnSpc="1">
            <a:prstTxWarp prst="textNoShape">
              <a:avLst/>
            </a:prstTxWarp>
          </a:bodyPr>
          <a:lstStyle/>
          <a:p>
            <a:endParaRPr lang="en-GB" sz="319">
              <a:latin typeface="Poppins"/>
            </a:endParaRPr>
          </a:p>
        </p:txBody>
      </p:sp>
      <p:sp>
        <p:nvSpPr>
          <p:cNvPr id="90" name="Freeform 838">
            <a:extLst>
              <a:ext uri="{FF2B5EF4-FFF2-40B4-BE49-F238E27FC236}">
                <a16:creationId xmlns:a16="http://schemas.microsoft.com/office/drawing/2014/main" id="{E5E6F6DE-502A-4D70-891A-8B5687F1DA7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399533" y="2464478"/>
            <a:ext cx="324000" cy="324000"/>
          </a:xfrm>
          <a:custGeom>
            <a:avLst/>
            <a:gdLst>
              <a:gd name="T0" fmla="*/ 309 w 512"/>
              <a:gd name="T1" fmla="*/ 213 h 512"/>
              <a:gd name="T2" fmla="*/ 394 w 512"/>
              <a:gd name="T3" fmla="*/ 213 h 512"/>
              <a:gd name="T4" fmla="*/ 394 w 512"/>
              <a:gd name="T5" fmla="*/ 298 h 512"/>
              <a:gd name="T6" fmla="*/ 309 w 512"/>
              <a:gd name="T7" fmla="*/ 298 h 512"/>
              <a:gd name="T8" fmla="*/ 298 w 512"/>
              <a:gd name="T9" fmla="*/ 309 h 512"/>
              <a:gd name="T10" fmla="*/ 298 w 512"/>
              <a:gd name="T11" fmla="*/ 394 h 512"/>
              <a:gd name="T12" fmla="*/ 213 w 512"/>
              <a:gd name="T13" fmla="*/ 394 h 512"/>
              <a:gd name="T14" fmla="*/ 213 w 512"/>
              <a:gd name="T15" fmla="*/ 309 h 512"/>
              <a:gd name="T16" fmla="*/ 202 w 512"/>
              <a:gd name="T17" fmla="*/ 298 h 512"/>
              <a:gd name="T18" fmla="*/ 117 w 512"/>
              <a:gd name="T19" fmla="*/ 298 h 512"/>
              <a:gd name="T20" fmla="*/ 117 w 512"/>
              <a:gd name="T21" fmla="*/ 213 h 512"/>
              <a:gd name="T22" fmla="*/ 202 w 512"/>
              <a:gd name="T23" fmla="*/ 213 h 512"/>
              <a:gd name="T24" fmla="*/ 213 w 512"/>
              <a:gd name="T25" fmla="*/ 202 h 512"/>
              <a:gd name="T26" fmla="*/ 213 w 512"/>
              <a:gd name="T27" fmla="*/ 117 h 512"/>
              <a:gd name="T28" fmla="*/ 298 w 512"/>
              <a:gd name="T29" fmla="*/ 117 h 512"/>
              <a:gd name="T30" fmla="*/ 298 w 512"/>
              <a:gd name="T31" fmla="*/ 202 h 512"/>
              <a:gd name="T32" fmla="*/ 309 w 512"/>
              <a:gd name="T33" fmla="*/ 213 h 512"/>
              <a:gd name="T34" fmla="*/ 512 w 512"/>
              <a:gd name="T35" fmla="*/ 256 h 512"/>
              <a:gd name="T36" fmla="*/ 256 w 512"/>
              <a:gd name="T37" fmla="*/ 512 h 512"/>
              <a:gd name="T38" fmla="*/ 0 w 512"/>
              <a:gd name="T39" fmla="*/ 256 h 512"/>
              <a:gd name="T40" fmla="*/ 256 w 512"/>
              <a:gd name="T41" fmla="*/ 0 h 512"/>
              <a:gd name="T42" fmla="*/ 512 w 512"/>
              <a:gd name="T43" fmla="*/ 256 h 512"/>
              <a:gd name="T44" fmla="*/ 416 w 512"/>
              <a:gd name="T45" fmla="*/ 202 h 512"/>
              <a:gd name="T46" fmla="*/ 405 w 512"/>
              <a:gd name="T47" fmla="*/ 192 h 512"/>
              <a:gd name="T48" fmla="*/ 320 w 512"/>
              <a:gd name="T49" fmla="*/ 192 h 512"/>
              <a:gd name="T50" fmla="*/ 320 w 512"/>
              <a:gd name="T51" fmla="*/ 106 h 512"/>
              <a:gd name="T52" fmla="*/ 309 w 512"/>
              <a:gd name="T53" fmla="*/ 96 h 512"/>
              <a:gd name="T54" fmla="*/ 202 w 512"/>
              <a:gd name="T55" fmla="*/ 96 h 512"/>
              <a:gd name="T56" fmla="*/ 192 w 512"/>
              <a:gd name="T57" fmla="*/ 106 h 512"/>
              <a:gd name="T58" fmla="*/ 192 w 512"/>
              <a:gd name="T59" fmla="*/ 192 h 512"/>
              <a:gd name="T60" fmla="*/ 106 w 512"/>
              <a:gd name="T61" fmla="*/ 192 h 512"/>
              <a:gd name="T62" fmla="*/ 96 w 512"/>
              <a:gd name="T63" fmla="*/ 202 h 512"/>
              <a:gd name="T64" fmla="*/ 96 w 512"/>
              <a:gd name="T65" fmla="*/ 309 h 512"/>
              <a:gd name="T66" fmla="*/ 106 w 512"/>
              <a:gd name="T67" fmla="*/ 320 h 512"/>
              <a:gd name="T68" fmla="*/ 192 w 512"/>
              <a:gd name="T69" fmla="*/ 320 h 512"/>
              <a:gd name="T70" fmla="*/ 192 w 512"/>
              <a:gd name="T71" fmla="*/ 405 h 512"/>
              <a:gd name="T72" fmla="*/ 202 w 512"/>
              <a:gd name="T73" fmla="*/ 416 h 512"/>
              <a:gd name="T74" fmla="*/ 309 w 512"/>
              <a:gd name="T75" fmla="*/ 416 h 512"/>
              <a:gd name="T76" fmla="*/ 320 w 512"/>
              <a:gd name="T77" fmla="*/ 405 h 512"/>
              <a:gd name="T78" fmla="*/ 320 w 512"/>
              <a:gd name="T79" fmla="*/ 320 h 512"/>
              <a:gd name="T80" fmla="*/ 405 w 512"/>
              <a:gd name="T81" fmla="*/ 320 h 512"/>
              <a:gd name="T82" fmla="*/ 416 w 512"/>
              <a:gd name="T83" fmla="*/ 309 h 512"/>
              <a:gd name="T84" fmla="*/ 416 w 512"/>
              <a:gd name="T85" fmla="*/ 20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2" h="512">
                <a:moveTo>
                  <a:pt x="309" y="213"/>
                </a:moveTo>
                <a:cubicBezTo>
                  <a:pt x="394" y="213"/>
                  <a:pt x="394" y="213"/>
                  <a:pt x="394" y="213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09" y="298"/>
                  <a:pt x="309" y="298"/>
                  <a:pt x="309" y="298"/>
                </a:cubicBezTo>
                <a:cubicBezTo>
                  <a:pt x="303" y="298"/>
                  <a:pt x="298" y="303"/>
                  <a:pt x="298" y="309"/>
                </a:cubicBezTo>
                <a:cubicBezTo>
                  <a:pt x="298" y="394"/>
                  <a:pt x="298" y="394"/>
                  <a:pt x="298" y="394"/>
                </a:cubicBezTo>
                <a:cubicBezTo>
                  <a:pt x="213" y="394"/>
                  <a:pt x="213" y="394"/>
                  <a:pt x="213" y="394"/>
                </a:cubicBezTo>
                <a:cubicBezTo>
                  <a:pt x="213" y="309"/>
                  <a:pt x="213" y="309"/>
                  <a:pt x="213" y="309"/>
                </a:cubicBezTo>
                <a:cubicBezTo>
                  <a:pt x="213" y="303"/>
                  <a:pt x="208" y="298"/>
                  <a:pt x="202" y="298"/>
                </a:cubicBezTo>
                <a:cubicBezTo>
                  <a:pt x="117" y="298"/>
                  <a:pt x="117" y="298"/>
                  <a:pt x="117" y="298"/>
                </a:cubicBezTo>
                <a:cubicBezTo>
                  <a:pt x="117" y="213"/>
                  <a:pt x="117" y="213"/>
                  <a:pt x="117" y="213"/>
                </a:cubicBezTo>
                <a:cubicBezTo>
                  <a:pt x="202" y="213"/>
                  <a:pt x="202" y="213"/>
                  <a:pt x="202" y="213"/>
                </a:cubicBezTo>
                <a:cubicBezTo>
                  <a:pt x="208" y="213"/>
                  <a:pt x="213" y="208"/>
                  <a:pt x="213" y="202"/>
                </a:cubicBezTo>
                <a:cubicBezTo>
                  <a:pt x="213" y="117"/>
                  <a:pt x="213" y="117"/>
                  <a:pt x="213" y="117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298" y="202"/>
                  <a:pt x="298" y="202"/>
                  <a:pt x="298" y="202"/>
                </a:cubicBezTo>
                <a:cubicBezTo>
                  <a:pt x="298" y="208"/>
                  <a:pt x="303" y="213"/>
                  <a:pt x="309" y="213"/>
                </a:cubicBezTo>
                <a:close/>
                <a:moveTo>
                  <a:pt x="512" y="256"/>
                </a:moveTo>
                <a:cubicBezTo>
                  <a:pt x="512" y="397"/>
                  <a:pt x="397" y="512"/>
                  <a:pt x="256" y="512"/>
                </a:cubicBezTo>
                <a:cubicBezTo>
                  <a:pt x="114" y="512"/>
                  <a:pt x="0" y="397"/>
                  <a:pt x="0" y="256"/>
                </a:cubicBezTo>
                <a:cubicBezTo>
                  <a:pt x="0" y="114"/>
                  <a:pt x="114" y="0"/>
                  <a:pt x="256" y="0"/>
                </a:cubicBezTo>
                <a:cubicBezTo>
                  <a:pt x="397" y="0"/>
                  <a:pt x="512" y="114"/>
                  <a:pt x="512" y="256"/>
                </a:cubicBezTo>
                <a:close/>
                <a:moveTo>
                  <a:pt x="416" y="202"/>
                </a:moveTo>
                <a:cubicBezTo>
                  <a:pt x="416" y="196"/>
                  <a:pt x="411" y="192"/>
                  <a:pt x="405" y="192"/>
                </a:cubicBezTo>
                <a:cubicBezTo>
                  <a:pt x="320" y="192"/>
                  <a:pt x="320" y="192"/>
                  <a:pt x="320" y="192"/>
                </a:cubicBezTo>
                <a:cubicBezTo>
                  <a:pt x="320" y="106"/>
                  <a:pt x="320" y="106"/>
                  <a:pt x="320" y="106"/>
                </a:cubicBezTo>
                <a:cubicBezTo>
                  <a:pt x="320" y="100"/>
                  <a:pt x="315" y="96"/>
                  <a:pt x="309" y="96"/>
                </a:cubicBezTo>
                <a:cubicBezTo>
                  <a:pt x="202" y="96"/>
                  <a:pt x="202" y="96"/>
                  <a:pt x="202" y="96"/>
                </a:cubicBezTo>
                <a:cubicBezTo>
                  <a:pt x="196" y="96"/>
                  <a:pt x="192" y="100"/>
                  <a:pt x="192" y="106"/>
                </a:cubicBezTo>
                <a:cubicBezTo>
                  <a:pt x="192" y="192"/>
                  <a:pt x="192" y="192"/>
                  <a:pt x="192" y="192"/>
                </a:cubicBezTo>
                <a:cubicBezTo>
                  <a:pt x="106" y="192"/>
                  <a:pt x="106" y="192"/>
                  <a:pt x="106" y="192"/>
                </a:cubicBezTo>
                <a:cubicBezTo>
                  <a:pt x="100" y="192"/>
                  <a:pt x="96" y="196"/>
                  <a:pt x="96" y="202"/>
                </a:cubicBezTo>
                <a:cubicBezTo>
                  <a:pt x="96" y="309"/>
                  <a:pt x="96" y="309"/>
                  <a:pt x="96" y="309"/>
                </a:cubicBezTo>
                <a:cubicBezTo>
                  <a:pt x="96" y="315"/>
                  <a:pt x="100" y="320"/>
                  <a:pt x="106" y="320"/>
                </a:cubicBezTo>
                <a:cubicBezTo>
                  <a:pt x="192" y="320"/>
                  <a:pt x="192" y="320"/>
                  <a:pt x="192" y="320"/>
                </a:cubicBezTo>
                <a:cubicBezTo>
                  <a:pt x="192" y="405"/>
                  <a:pt x="192" y="405"/>
                  <a:pt x="192" y="405"/>
                </a:cubicBezTo>
                <a:cubicBezTo>
                  <a:pt x="192" y="411"/>
                  <a:pt x="196" y="416"/>
                  <a:pt x="202" y="416"/>
                </a:cubicBezTo>
                <a:cubicBezTo>
                  <a:pt x="309" y="416"/>
                  <a:pt x="309" y="416"/>
                  <a:pt x="309" y="416"/>
                </a:cubicBezTo>
                <a:cubicBezTo>
                  <a:pt x="315" y="416"/>
                  <a:pt x="320" y="411"/>
                  <a:pt x="320" y="405"/>
                </a:cubicBezTo>
                <a:cubicBezTo>
                  <a:pt x="320" y="320"/>
                  <a:pt x="320" y="320"/>
                  <a:pt x="320" y="320"/>
                </a:cubicBezTo>
                <a:cubicBezTo>
                  <a:pt x="405" y="320"/>
                  <a:pt x="405" y="320"/>
                  <a:pt x="405" y="320"/>
                </a:cubicBezTo>
                <a:cubicBezTo>
                  <a:pt x="411" y="320"/>
                  <a:pt x="416" y="315"/>
                  <a:pt x="416" y="309"/>
                </a:cubicBezTo>
                <a:lnTo>
                  <a:pt x="416" y="202"/>
                </a:lnTo>
                <a:close/>
              </a:path>
            </a:pathLst>
          </a:custGeom>
          <a:solidFill>
            <a:srgbClr val="ED8B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Poppins"/>
            </a:endParaRPr>
          </a:p>
        </p:txBody>
      </p:sp>
      <p:sp>
        <p:nvSpPr>
          <p:cNvPr id="91" name="Freeform 1015">
            <a:extLst>
              <a:ext uri="{FF2B5EF4-FFF2-40B4-BE49-F238E27FC236}">
                <a16:creationId xmlns:a16="http://schemas.microsoft.com/office/drawing/2014/main" id="{71504E87-A53C-435F-B995-71C74DCD8F0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494893" y="2464478"/>
            <a:ext cx="323050" cy="324000"/>
          </a:xfrm>
          <a:custGeom>
            <a:avLst/>
            <a:gdLst>
              <a:gd name="T0" fmla="*/ 217 w 512"/>
              <a:gd name="T1" fmla="*/ 202 h 512"/>
              <a:gd name="T2" fmla="*/ 294 w 512"/>
              <a:gd name="T3" fmla="*/ 202 h 512"/>
              <a:gd name="T4" fmla="*/ 256 w 512"/>
              <a:gd name="T5" fmla="*/ 241 h 512"/>
              <a:gd name="T6" fmla="*/ 217 w 512"/>
              <a:gd name="T7" fmla="*/ 202 h 512"/>
              <a:gd name="T8" fmla="*/ 512 w 512"/>
              <a:gd name="T9" fmla="*/ 256 h 512"/>
              <a:gd name="T10" fmla="*/ 256 w 512"/>
              <a:gd name="T11" fmla="*/ 512 h 512"/>
              <a:gd name="T12" fmla="*/ 0 w 512"/>
              <a:gd name="T13" fmla="*/ 256 h 512"/>
              <a:gd name="T14" fmla="*/ 256 w 512"/>
              <a:gd name="T15" fmla="*/ 0 h 512"/>
              <a:gd name="T16" fmla="*/ 512 w 512"/>
              <a:gd name="T17" fmla="*/ 256 h 512"/>
              <a:gd name="T18" fmla="*/ 370 w 512"/>
              <a:gd name="T19" fmla="*/ 141 h 512"/>
              <a:gd name="T20" fmla="*/ 355 w 512"/>
              <a:gd name="T21" fmla="*/ 141 h 512"/>
              <a:gd name="T22" fmla="*/ 315 w 512"/>
              <a:gd name="T23" fmla="*/ 181 h 512"/>
              <a:gd name="T24" fmla="*/ 196 w 512"/>
              <a:gd name="T25" fmla="*/ 181 h 512"/>
              <a:gd name="T26" fmla="*/ 157 w 512"/>
              <a:gd name="T27" fmla="*/ 141 h 512"/>
              <a:gd name="T28" fmla="*/ 141 w 512"/>
              <a:gd name="T29" fmla="*/ 141 h 512"/>
              <a:gd name="T30" fmla="*/ 141 w 512"/>
              <a:gd name="T31" fmla="*/ 157 h 512"/>
              <a:gd name="T32" fmla="*/ 184 w 512"/>
              <a:gd name="T33" fmla="*/ 199 h 512"/>
              <a:gd name="T34" fmla="*/ 184 w 512"/>
              <a:gd name="T35" fmla="*/ 199 h 512"/>
              <a:gd name="T36" fmla="*/ 245 w 512"/>
              <a:gd name="T37" fmla="*/ 260 h 512"/>
              <a:gd name="T38" fmla="*/ 245 w 512"/>
              <a:gd name="T39" fmla="*/ 373 h 512"/>
              <a:gd name="T40" fmla="*/ 202 w 512"/>
              <a:gd name="T41" fmla="*/ 373 h 512"/>
              <a:gd name="T42" fmla="*/ 192 w 512"/>
              <a:gd name="T43" fmla="*/ 384 h 512"/>
              <a:gd name="T44" fmla="*/ 202 w 512"/>
              <a:gd name="T45" fmla="*/ 394 h 512"/>
              <a:gd name="T46" fmla="*/ 309 w 512"/>
              <a:gd name="T47" fmla="*/ 394 h 512"/>
              <a:gd name="T48" fmla="*/ 320 w 512"/>
              <a:gd name="T49" fmla="*/ 384 h 512"/>
              <a:gd name="T50" fmla="*/ 309 w 512"/>
              <a:gd name="T51" fmla="*/ 373 h 512"/>
              <a:gd name="T52" fmla="*/ 266 w 512"/>
              <a:gd name="T53" fmla="*/ 373 h 512"/>
              <a:gd name="T54" fmla="*/ 266 w 512"/>
              <a:gd name="T55" fmla="*/ 260 h 512"/>
              <a:gd name="T56" fmla="*/ 327 w 512"/>
              <a:gd name="T57" fmla="*/ 199 h 512"/>
              <a:gd name="T58" fmla="*/ 327 w 512"/>
              <a:gd name="T59" fmla="*/ 199 h 512"/>
              <a:gd name="T60" fmla="*/ 370 w 512"/>
              <a:gd name="T61" fmla="*/ 157 h 512"/>
              <a:gd name="T62" fmla="*/ 370 w 512"/>
              <a:gd name="T63" fmla="*/ 141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12" h="512">
                <a:moveTo>
                  <a:pt x="217" y="202"/>
                </a:moveTo>
                <a:cubicBezTo>
                  <a:pt x="294" y="202"/>
                  <a:pt x="294" y="202"/>
                  <a:pt x="294" y="202"/>
                </a:cubicBezTo>
                <a:cubicBezTo>
                  <a:pt x="256" y="241"/>
                  <a:pt x="256" y="241"/>
                  <a:pt x="256" y="241"/>
                </a:cubicBezTo>
                <a:lnTo>
                  <a:pt x="217" y="202"/>
                </a:lnTo>
                <a:close/>
                <a:moveTo>
                  <a:pt x="512" y="256"/>
                </a:moveTo>
                <a:cubicBezTo>
                  <a:pt x="512" y="397"/>
                  <a:pt x="397" y="512"/>
                  <a:pt x="256" y="512"/>
                </a:cubicBezTo>
                <a:cubicBezTo>
                  <a:pt x="114" y="512"/>
                  <a:pt x="0" y="397"/>
                  <a:pt x="0" y="256"/>
                </a:cubicBezTo>
                <a:cubicBezTo>
                  <a:pt x="0" y="114"/>
                  <a:pt x="114" y="0"/>
                  <a:pt x="256" y="0"/>
                </a:cubicBezTo>
                <a:cubicBezTo>
                  <a:pt x="397" y="0"/>
                  <a:pt x="512" y="114"/>
                  <a:pt x="512" y="256"/>
                </a:cubicBezTo>
                <a:close/>
                <a:moveTo>
                  <a:pt x="370" y="141"/>
                </a:moveTo>
                <a:cubicBezTo>
                  <a:pt x="366" y="137"/>
                  <a:pt x="359" y="137"/>
                  <a:pt x="355" y="141"/>
                </a:cubicBezTo>
                <a:cubicBezTo>
                  <a:pt x="315" y="181"/>
                  <a:pt x="315" y="181"/>
                  <a:pt x="315" y="181"/>
                </a:cubicBezTo>
                <a:cubicBezTo>
                  <a:pt x="196" y="181"/>
                  <a:pt x="196" y="181"/>
                  <a:pt x="196" y="181"/>
                </a:cubicBezTo>
                <a:cubicBezTo>
                  <a:pt x="157" y="141"/>
                  <a:pt x="157" y="141"/>
                  <a:pt x="157" y="141"/>
                </a:cubicBezTo>
                <a:cubicBezTo>
                  <a:pt x="152" y="137"/>
                  <a:pt x="146" y="137"/>
                  <a:pt x="141" y="141"/>
                </a:cubicBezTo>
                <a:cubicBezTo>
                  <a:pt x="137" y="146"/>
                  <a:pt x="137" y="152"/>
                  <a:pt x="141" y="157"/>
                </a:cubicBezTo>
                <a:cubicBezTo>
                  <a:pt x="184" y="199"/>
                  <a:pt x="184" y="199"/>
                  <a:pt x="184" y="199"/>
                </a:cubicBezTo>
                <a:cubicBezTo>
                  <a:pt x="184" y="199"/>
                  <a:pt x="184" y="199"/>
                  <a:pt x="184" y="199"/>
                </a:cubicBezTo>
                <a:cubicBezTo>
                  <a:pt x="245" y="260"/>
                  <a:pt x="245" y="260"/>
                  <a:pt x="245" y="260"/>
                </a:cubicBezTo>
                <a:cubicBezTo>
                  <a:pt x="245" y="373"/>
                  <a:pt x="245" y="373"/>
                  <a:pt x="245" y="373"/>
                </a:cubicBezTo>
                <a:cubicBezTo>
                  <a:pt x="202" y="373"/>
                  <a:pt x="202" y="373"/>
                  <a:pt x="202" y="373"/>
                </a:cubicBezTo>
                <a:cubicBezTo>
                  <a:pt x="196" y="373"/>
                  <a:pt x="192" y="378"/>
                  <a:pt x="192" y="384"/>
                </a:cubicBezTo>
                <a:cubicBezTo>
                  <a:pt x="192" y="390"/>
                  <a:pt x="196" y="394"/>
                  <a:pt x="202" y="394"/>
                </a:cubicBezTo>
                <a:cubicBezTo>
                  <a:pt x="309" y="394"/>
                  <a:pt x="309" y="394"/>
                  <a:pt x="309" y="394"/>
                </a:cubicBezTo>
                <a:cubicBezTo>
                  <a:pt x="315" y="394"/>
                  <a:pt x="320" y="390"/>
                  <a:pt x="320" y="384"/>
                </a:cubicBezTo>
                <a:cubicBezTo>
                  <a:pt x="320" y="378"/>
                  <a:pt x="315" y="373"/>
                  <a:pt x="309" y="373"/>
                </a:cubicBezTo>
                <a:cubicBezTo>
                  <a:pt x="266" y="373"/>
                  <a:pt x="266" y="373"/>
                  <a:pt x="266" y="373"/>
                </a:cubicBezTo>
                <a:cubicBezTo>
                  <a:pt x="266" y="260"/>
                  <a:pt x="266" y="260"/>
                  <a:pt x="266" y="260"/>
                </a:cubicBezTo>
                <a:cubicBezTo>
                  <a:pt x="327" y="199"/>
                  <a:pt x="327" y="199"/>
                  <a:pt x="327" y="199"/>
                </a:cubicBezTo>
                <a:cubicBezTo>
                  <a:pt x="327" y="199"/>
                  <a:pt x="327" y="199"/>
                  <a:pt x="327" y="199"/>
                </a:cubicBezTo>
                <a:cubicBezTo>
                  <a:pt x="370" y="157"/>
                  <a:pt x="370" y="157"/>
                  <a:pt x="370" y="157"/>
                </a:cubicBezTo>
                <a:cubicBezTo>
                  <a:pt x="374" y="152"/>
                  <a:pt x="374" y="146"/>
                  <a:pt x="370" y="141"/>
                </a:cubicBezTo>
                <a:close/>
              </a:path>
            </a:pathLst>
          </a:custGeom>
          <a:solidFill>
            <a:srgbClr val="ED8B00"/>
          </a:solidFill>
          <a:ln>
            <a:noFill/>
          </a:ln>
        </p:spPr>
        <p:txBody>
          <a:bodyPr vert="horz" wrap="square" lIns="121446" tIns="60723" rIns="121446" bIns="60723" numCol="1" anchor="t" anchorCtr="0" compatLnSpc="1">
            <a:prstTxWarp prst="textNoShape">
              <a:avLst/>
            </a:prstTxWarp>
          </a:bodyPr>
          <a:lstStyle/>
          <a:p>
            <a:endParaRPr lang="en-GB" sz="319">
              <a:latin typeface="Poppins"/>
            </a:endParaRPr>
          </a:p>
        </p:txBody>
      </p:sp>
      <p:sp>
        <p:nvSpPr>
          <p:cNvPr id="92" name="Freeform 114">
            <a:extLst>
              <a:ext uri="{FF2B5EF4-FFF2-40B4-BE49-F238E27FC236}">
                <a16:creationId xmlns:a16="http://schemas.microsoft.com/office/drawing/2014/main" id="{1170D9B0-947C-4408-84DA-4476D5CCC4D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447213" y="2464478"/>
            <a:ext cx="324000" cy="324000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416 w 512"/>
              <a:gd name="T11" fmla="*/ 362 h 512"/>
              <a:gd name="T12" fmla="*/ 405 w 512"/>
              <a:gd name="T13" fmla="*/ 373 h 512"/>
              <a:gd name="T14" fmla="*/ 106 w 512"/>
              <a:gd name="T15" fmla="*/ 373 h 512"/>
              <a:gd name="T16" fmla="*/ 96 w 512"/>
              <a:gd name="T17" fmla="*/ 362 h 512"/>
              <a:gd name="T18" fmla="*/ 96 w 512"/>
              <a:gd name="T19" fmla="*/ 149 h 512"/>
              <a:gd name="T20" fmla="*/ 106 w 512"/>
              <a:gd name="T21" fmla="*/ 138 h 512"/>
              <a:gd name="T22" fmla="*/ 405 w 512"/>
              <a:gd name="T23" fmla="*/ 138 h 512"/>
              <a:gd name="T24" fmla="*/ 416 w 512"/>
              <a:gd name="T25" fmla="*/ 149 h 512"/>
              <a:gd name="T26" fmla="*/ 416 w 512"/>
              <a:gd name="T27" fmla="*/ 362 h 512"/>
              <a:gd name="T28" fmla="*/ 117 w 512"/>
              <a:gd name="T29" fmla="*/ 160 h 512"/>
              <a:gd name="T30" fmla="*/ 394 w 512"/>
              <a:gd name="T31" fmla="*/ 160 h 512"/>
              <a:gd name="T32" fmla="*/ 394 w 512"/>
              <a:gd name="T33" fmla="*/ 181 h 512"/>
              <a:gd name="T34" fmla="*/ 117 w 512"/>
              <a:gd name="T35" fmla="*/ 181 h 512"/>
              <a:gd name="T36" fmla="*/ 117 w 512"/>
              <a:gd name="T37" fmla="*/ 160 h 512"/>
              <a:gd name="T38" fmla="*/ 117 w 512"/>
              <a:gd name="T39" fmla="*/ 352 h 512"/>
              <a:gd name="T40" fmla="*/ 394 w 512"/>
              <a:gd name="T41" fmla="*/ 352 h 512"/>
              <a:gd name="T42" fmla="*/ 394 w 512"/>
              <a:gd name="T43" fmla="*/ 224 h 512"/>
              <a:gd name="T44" fmla="*/ 117 w 512"/>
              <a:gd name="T45" fmla="*/ 224 h 512"/>
              <a:gd name="T46" fmla="*/ 117 w 512"/>
              <a:gd name="T47" fmla="*/ 352 h 512"/>
              <a:gd name="T48" fmla="*/ 149 w 512"/>
              <a:gd name="T49" fmla="*/ 309 h 512"/>
              <a:gd name="T50" fmla="*/ 256 w 512"/>
              <a:gd name="T51" fmla="*/ 309 h 512"/>
              <a:gd name="T52" fmla="*/ 266 w 512"/>
              <a:gd name="T53" fmla="*/ 320 h 512"/>
              <a:gd name="T54" fmla="*/ 256 w 512"/>
              <a:gd name="T55" fmla="*/ 330 h 512"/>
              <a:gd name="T56" fmla="*/ 149 w 512"/>
              <a:gd name="T57" fmla="*/ 330 h 512"/>
              <a:gd name="T58" fmla="*/ 138 w 512"/>
              <a:gd name="T59" fmla="*/ 320 h 512"/>
              <a:gd name="T60" fmla="*/ 149 w 512"/>
              <a:gd name="T61" fmla="*/ 309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416" y="362"/>
                </a:moveTo>
                <a:cubicBezTo>
                  <a:pt x="416" y="368"/>
                  <a:pt x="411" y="373"/>
                  <a:pt x="405" y="373"/>
                </a:cubicBezTo>
                <a:cubicBezTo>
                  <a:pt x="106" y="373"/>
                  <a:pt x="106" y="373"/>
                  <a:pt x="106" y="373"/>
                </a:cubicBezTo>
                <a:cubicBezTo>
                  <a:pt x="100" y="373"/>
                  <a:pt x="96" y="368"/>
                  <a:pt x="96" y="362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6" y="143"/>
                  <a:pt x="100" y="138"/>
                  <a:pt x="106" y="138"/>
                </a:cubicBezTo>
                <a:cubicBezTo>
                  <a:pt x="405" y="138"/>
                  <a:pt x="405" y="138"/>
                  <a:pt x="405" y="138"/>
                </a:cubicBezTo>
                <a:cubicBezTo>
                  <a:pt x="411" y="138"/>
                  <a:pt x="416" y="143"/>
                  <a:pt x="416" y="149"/>
                </a:cubicBezTo>
                <a:lnTo>
                  <a:pt x="416" y="362"/>
                </a:lnTo>
                <a:close/>
                <a:moveTo>
                  <a:pt x="117" y="160"/>
                </a:moveTo>
                <a:cubicBezTo>
                  <a:pt x="394" y="160"/>
                  <a:pt x="394" y="160"/>
                  <a:pt x="394" y="160"/>
                </a:cubicBezTo>
                <a:cubicBezTo>
                  <a:pt x="394" y="181"/>
                  <a:pt x="394" y="181"/>
                  <a:pt x="394" y="181"/>
                </a:cubicBezTo>
                <a:cubicBezTo>
                  <a:pt x="117" y="181"/>
                  <a:pt x="117" y="181"/>
                  <a:pt x="117" y="181"/>
                </a:cubicBezTo>
                <a:lnTo>
                  <a:pt x="117" y="160"/>
                </a:lnTo>
                <a:close/>
                <a:moveTo>
                  <a:pt x="117" y="352"/>
                </a:moveTo>
                <a:cubicBezTo>
                  <a:pt x="394" y="352"/>
                  <a:pt x="394" y="352"/>
                  <a:pt x="394" y="352"/>
                </a:cubicBezTo>
                <a:cubicBezTo>
                  <a:pt x="394" y="224"/>
                  <a:pt x="394" y="224"/>
                  <a:pt x="394" y="224"/>
                </a:cubicBezTo>
                <a:cubicBezTo>
                  <a:pt x="117" y="224"/>
                  <a:pt x="117" y="224"/>
                  <a:pt x="117" y="224"/>
                </a:cubicBezTo>
                <a:lnTo>
                  <a:pt x="117" y="352"/>
                </a:lnTo>
                <a:close/>
                <a:moveTo>
                  <a:pt x="149" y="309"/>
                </a:moveTo>
                <a:cubicBezTo>
                  <a:pt x="256" y="309"/>
                  <a:pt x="256" y="309"/>
                  <a:pt x="256" y="309"/>
                </a:cubicBezTo>
                <a:cubicBezTo>
                  <a:pt x="262" y="309"/>
                  <a:pt x="266" y="314"/>
                  <a:pt x="266" y="320"/>
                </a:cubicBezTo>
                <a:cubicBezTo>
                  <a:pt x="266" y="326"/>
                  <a:pt x="262" y="330"/>
                  <a:pt x="256" y="330"/>
                </a:cubicBezTo>
                <a:cubicBezTo>
                  <a:pt x="149" y="330"/>
                  <a:pt x="149" y="330"/>
                  <a:pt x="149" y="330"/>
                </a:cubicBezTo>
                <a:cubicBezTo>
                  <a:pt x="143" y="330"/>
                  <a:pt x="138" y="326"/>
                  <a:pt x="138" y="320"/>
                </a:cubicBezTo>
                <a:cubicBezTo>
                  <a:pt x="138" y="314"/>
                  <a:pt x="143" y="309"/>
                  <a:pt x="149" y="309"/>
                </a:cubicBezTo>
                <a:close/>
              </a:path>
            </a:pathLst>
          </a:custGeom>
          <a:solidFill>
            <a:srgbClr val="ED8B00"/>
          </a:solidFill>
          <a:ln>
            <a:noFill/>
          </a:ln>
        </p:spPr>
        <p:txBody>
          <a:bodyPr vert="horz" wrap="square" lIns="121446" tIns="60723" rIns="121446" bIns="60723" numCol="1" anchor="t" anchorCtr="0" compatLnSpc="1">
            <a:prstTxWarp prst="textNoShape">
              <a:avLst/>
            </a:prstTxWarp>
          </a:bodyPr>
          <a:lstStyle/>
          <a:p>
            <a:endParaRPr lang="en-GB" sz="319">
              <a:latin typeface="Poppins"/>
            </a:endParaRPr>
          </a:p>
        </p:txBody>
      </p:sp>
      <p:sp>
        <p:nvSpPr>
          <p:cNvPr id="93" name="Freeform 841">
            <a:extLst>
              <a:ext uri="{FF2B5EF4-FFF2-40B4-BE49-F238E27FC236}">
                <a16:creationId xmlns:a16="http://schemas.microsoft.com/office/drawing/2014/main" id="{361CB417-0AA5-4D8E-9E4E-56161C5B9C9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471053" y="2464478"/>
            <a:ext cx="324000" cy="324000"/>
          </a:xfrm>
          <a:custGeom>
            <a:avLst/>
            <a:gdLst>
              <a:gd name="T0" fmla="*/ 160 w 512"/>
              <a:gd name="T1" fmla="*/ 334 h 512"/>
              <a:gd name="T2" fmla="*/ 128 w 512"/>
              <a:gd name="T3" fmla="*/ 352 h 512"/>
              <a:gd name="T4" fmla="*/ 352 w 512"/>
              <a:gd name="T5" fmla="*/ 352 h 512"/>
              <a:gd name="T6" fmla="*/ 384 w 512"/>
              <a:gd name="T7" fmla="*/ 329 h 512"/>
              <a:gd name="T8" fmla="*/ 352 w 512"/>
              <a:gd name="T9" fmla="*/ 352 h 512"/>
              <a:gd name="T10" fmla="*/ 394 w 512"/>
              <a:gd name="T11" fmla="*/ 300 h 512"/>
              <a:gd name="T12" fmla="*/ 117 w 512"/>
              <a:gd name="T13" fmla="*/ 297 h 512"/>
              <a:gd name="T14" fmla="*/ 158 w 512"/>
              <a:gd name="T15" fmla="*/ 224 h 512"/>
              <a:gd name="T16" fmla="*/ 394 w 512"/>
              <a:gd name="T17" fmla="*/ 266 h 512"/>
              <a:gd name="T18" fmla="*/ 181 w 512"/>
              <a:gd name="T19" fmla="*/ 266 h 512"/>
              <a:gd name="T20" fmla="*/ 138 w 512"/>
              <a:gd name="T21" fmla="*/ 266 h 512"/>
              <a:gd name="T22" fmla="*/ 181 w 512"/>
              <a:gd name="T23" fmla="*/ 266 h 512"/>
              <a:gd name="T24" fmla="*/ 288 w 512"/>
              <a:gd name="T25" fmla="*/ 256 h 512"/>
              <a:gd name="T26" fmla="*/ 213 w 512"/>
              <a:gd name="T27" fmla="*/ 266 h 512"/>
              <a:gd name="T28" fmla="*/ 288 w 512"/>
              <a:gd name="T29" fmla="*/ 277 h 512"/>
              <a:gd name="T30" fmla="*/ 373 w 512"/>
              <a:gd name="T31" fmla="*/ 266 h 512"/>
              <a:gd name="T32" fmla="*/ 330 w 512"/>
              <a:gd name="T33" fmla="*/ 266 h 512"/>
              <a:gd name="T34" fmla="*/ 373 w 512"/>
              <a:gd name="T35" fmla="*/ 266 h 512"/>
              <a:gd name="T36" fmla="*/ 256 w 512"/>
              <a:gd name="T37" fmla="*/ 512 h 512"/>
              <a:gd name="T38" fmla="*/ 256 w 512"/>
              <a:gd name="T39" fmla="*/ 0 h 512"/>
              <a:gd name="T40" fmla="*/ 416 w 512"/>
              <a:gd name="T41" fmla="*/ 266 h 512"/>
              <a:gd name="T42" fmla="*/ 370 w 512"/>
              <a:gd name="T43" fmla="*/ 202 h 512"/>
              <a:gd name="T44" fmla="*/ 394 w 512"/>
              <a:gd name="T45" fmla="*/ 192 h 512"/>
              <a:gd name="T46" fmla="*/ 363 w 512"/>
              <a:gd name="T47" fmla="*/ 181 h 512"/>
              <a:gd name="T48" fmla="*/ 350 w 512"/>
              <a:gd name="T49" fmla="*/ 144 h 512"/>
              <a:gd name="T50" fmla="*/ 202 w 512"/>
              <a:gd name="T51" fmla="*/ 117 h 512"/>
              <a:gd name="T52" fmla="*/ 160 w 512"/>
              <a:gd name="T53" fmla="*/ 146 h 512"/>
              <a:gd name="T54" fmla="*/ 128 w 512"/>
              <a:gd name="T55" fmla="*/ 181 h 512"/>
              <a:gd name="T56" fmla="*/ 128 w 512"/>
              <a:gd name="T57" fmla="*/ 202 h 512"/>
              <a:gd name="T58" fmla="*/ 140 w 512"/>
              <a:gd name="T59" fmla="*/ 205 h 512"/>
              <a:gd name="T60" fmla="*/ 96 w 512"/>
              <a:gd name="T61" fmla="*/ 298 h 512"/>
              <a:gd name="T62" fmla="*/ 106 w 512"/>
              <a:gd name="T63" fmla="*/ 316 h 512"/>
              <a:gd name="T64" fmla="*/ 106 w 512"/>
              <a:gd name="T65" fmla="*/ 320 h 512"/>
              <a:gd name="T66" fmla="*/ 106 w 512"/>
              <a:gd name="T67" fmla="*/ 320 h 512"/>
              <a:gd name="T68" fmla="*/ 117 w 512"/>
              <a:gd name="T69" fmla="*/ 373 h 512"/>
              <a:gd name="T70" fmla="*/ 181 w 512"/>
              <a:gd name="T71" fmla="*/ 362 h 512"/>
              <a:gd name="T72" fmla="*/ 261 w 512"/>
              <a:gd name="T73" fmla="*/ 341 h 512"/>
              <a:gd name="T74" fmla="*/ 330 w 512"/>
              <a:gd name="T75" fmla="*/ 362 h 512"/>
              <a:gd name="T76" fmla="*/ 394 w 512"/>
              <a:gd name="T77" fmla="*/ 373 h 512"/>
              <a:gd name="T78" fmla="*/ 405 w 512"/>
              <a:gd name="T79" fmla="*/ 319 h 512"/>
              <a:gd name="T80" fmla="*/ 416 w 512"/>
              <a:gd name="T81" fmla="*/ 297 h 512"/>
              <a:gd name="T82" fmla="*/ 331 w 512"/>
              <a:gd name="T83" fmla="*/ 153 h 512"/>
              <a:gd name="T84" fmla="*/ 202 w 512"/>
              <a:gd name="T85" fmla="*/ 138 h 512"/>
              <a:gd name="T86" fmla="*/ 164 w 512"/>
              <a:gd name="T87" fmla="*/ 202 h 512"/>
              <a:gd name="T88" fmla="*/ 331 w 512"/>
              <a:gd name="T89" fmla="*/ 153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12" h="512">
                <a:moveTo>
                  <a:pt x="128" y="327"/>
                </a:moveTo>
                <a:cubicBezTo>
                  <a:pt x="137" y="330"/>
                  <a:pt x="147" y="332"/>
                  <a:pt x="160" y="334"/>
                </a:cubicBezTo>
                <a:cubicBezTo>
                  <a:pt x="160" y="352"/>
                  <a:pt x="160" y="352"/>
                  <a:pt x="160" y="352"/>
                </a:cubicBezTo>
                <a:cubicBezTo>
                  <a:pt x="128" y="352"/>
                  <a:pt x="128" y="352"/>
                  <a:pt x="128" y="352"/>
                </a:cubicBezTo>
                <a:lnTo>
                  <a:pt x="128" y="327"/>
                </a:lnTo>
                <a:close/>
                <a:moveTo>
                  <a:pt x="352" y="352"/>
                </a:moveTo>
                <a:cubicBezTo>
                  <a:pt x="384" y="352"/>
                  <a:pt x="384" y="352"/>
                  <a:pt x="384" y="352"/>
                </a:cubicBezTo>
                <a:cubicBezTo>
                  <a:pt x="384" y="329"/>
                  <a:pt x="384" y="329"/>
                  <a:pt x="384" y="329"/>
                </a:cubicBezTo>
                <a:cubicBezTo>
                  <a:pt x="375" y="332"/>
                  <a:pt x="364" y="334"/>
                  <a:pt x="352" y="336"/>
                </a:cubicBezTo>
                <a:lnTo>
                  <a:pt x="352" y="352"/>
                </a:lnTo>
                <a:close/>
                <a:moveTo>
                  <a:pt x="394" y="298"/>
                </a:moveTo>
                <a:cubicBezTo>
                  <a:pt x="394" y="299"/>
                  <a:pt x="394" y="299"/>
                  <a:pt x="394" y="300"/>
                </a:cubicBezTo>
                <a:cubicBezTo>
                  <a:pt x="392" y="302"/>
                  <a:pt x="374" y="320"/>
                  <a:pt x="261" y="320"/>
                </a:cubicBezTo>
                <a:cubicBezTo>
                  <a:pt x="139" y="320"/>
                  <a:pt x="119" y="300"/>
                  <a:pt x="117" y="297"/>
                </a:cubicBezTo>
                <a:cubicBezTo>
                  <a:pt x="117" y="266"/>
                  <a:pt x="117" y="266"/>
                  <a:pt x="117" y="266"/>
                </a:cubicBezTo>
                <a:cubicBezTo>
                  <a:pt x="117" y="243"/>
                  <a:pt x="135" y="224"/>
                  <a:pt x="158" y="224"/>
                </a:cubicBezTo>
                <a:cubicBezTo>
                  <a:pt x="354" y="224"/>
                  <a:pt x="354" y="224"/>
                  <a:pt x="354" y="224"/>
                </a:cubicBezTo>
                <a:cubicBezTo>
                  <a:pt x="376" y="224"/>
                  <a:pt x="394" y="243"/>
                  <a:pt x="394" y="266"/>
                </a:cubicBezTo>
                <a:lnTo>
                  <a:pt x="394" y="298"/>
                </a:lnTo>
                <a:close/>
                <a:moveTo>
                  <a:pt x="181" y="266"/>
                </a:moveTo>
                <a:cubicBezTo>
                  <a:pt x="181" y="255"/>
                  <a:pt x="171" y="245"/>
                  <a:pt x="160" y="245"/>
                </a:cubicBezTo>
                <a:cubicBezTo>
                  <a:pt x="148" y="245"/>
                  <a:pt x="138" y="255"/>
                  <a:pt x="138" y="266"/>
                </a:cubicBezTo>
                <a:cubicBezTo>
                  <a:pt x="138" y="278"/>
                  <a:pt x="148" y="288"/>
                  <a:pt x="160" y="288"/>
                </a:cubicBezTo>
                <a:cubicBezTo>
                  <a:pt x="171" y="288"/>
                  <a:pt x="181" y="278"/>
                  <a:pt x="181" y="266"/>
                </a:cubicBezTo>
                <a:close/>
                <a:moveTo>
                  <a:pt x="298" y="266"/>
                </a:moveTo>
                <a:cubicBezTo>
                  <a:pt x="298" y="260"/>
                  <a:pt x="294" y="256"/>
                  <a:pt x="288" y="256"/>
                </a:cubicBezTo>
                <a:cubicBezTo>
                  <a:pt x="224" y="256"/>
                  <a:pt x="224" y="256"/>
                  <a:pt x="224" y="256"/>
                </a:cubicBezTo>
                <a:cubicBezTo>
                  <a:pt x="218" y="256"/>
                  <a:pt x="213" y="260"/>
                  <a:pt x="213" y="266"/>
                </a:cubicBezTo>
                <a:cubicBezTo>
                  <a:pt x="213" y="272"/>
                  <a:pt x="218" y="277"/>
                  <a:pt x="224" y="277"/>
                </a:cubicBezTo>
                <a:cubicBezTo>
                  <a:pt x="288" y="277"/>
                  <a:pt x="288" y="277"/>
                  <a:pt x="288" y="277"/>
                </a:cubicBezTo>
                <a:cubicBezTo>
                  <a:pt x="294" y="277"/>
                  <a:pt x="298" y="272"/>
                  <a:pt x="298" y="266"/>
                </a:cubicBezTo>
                <a:close/>
                <a:moveTo>
                  <a:pt x="373" y="266"/>
                </a:moveTo>
                <a:cubicBezTo>
                  <a:pt x="373" y="255"/>
                  <a:pt x="363" y="245"/>
                  <a:pt x="352" y="245"/>
                </a:cubicBezTo>
                <a:cubicBezTo>
                  <a:pt x="340" y="245"/>
                  <a:pt x="330" y="255"/>
                  <a:pt x="330" y="266"/>
                </a:cubicBezTo>
                <a:cubicBezTo>
                  <a:pt x="330" y="278"/>
                  <a:pt x="340" y="288"/>
                  <a:pt x="352" y="288"/>
                </a:cubicBezTo>
                <a:cubicBezTo>
                  <a:pt x="363" y="288"/>
                  <a:pt x="373" y="278"/>
                  <a:pt x="373" y="266"/>
                </a:cubicBezTo>
                <a:close/>
                <a:moveTo>
                  <a:pt x="512" y="256"/>
                </a:moveTo>
                <a:cubicBezTo>
                  <a:pt x="512" y="397"/>
                  <a:pt x="397" y="512"/>
                  <a:pt x="256" y="512"/>
                </a:cubicBezTo>
                <a:cubicBezTo>
                  <a:pt x="114" y="512"/>
                  <a:pt x="0" y="397"/>
                  <a:pt x="0" y="256"/>
                </a:cubicBezTo>
                <a:cubicBezTo>
                  <a:pt x="0" y="114"/>
                  <a:pt x="114" y="0"/>
                  <a:pt x="256" y="0"/>
                </a:cubicBezTo>
                <a:cubicBezTo>
                  <a:pt x="397" y="0"/>
                  <a:pt x="512" y="114"/>
                  <a:pt x="512" y="256"/>
                </a:cubicBezTo>
                <a:close/>
                <a:moveTo>
                  <a:pt x="416" y="266"/>
                </a:moveTo>
                <a:cubicBezTo>
                  <a:pt x="416" y="237"/>
                  <a:pt x="397" y="213"/>
                  <a:pt x="371" y="205"/>
                </a:cubicBezTo>
                <a:cubicBezTo>
                  <a:pt x="370" y="202"/>
                  <a:pt x="370" y="202"/>
                  <a:pt x="370" y="202"/>
                </a:cubicBezTo>
                <a:cubicBezTo>
                  <a:pt x="384" y="202"/>
                  <a:pt x="384" y="202"/>
                  <a:pt x="384" y="202"/>
                </a:cubicBezTo>
                <a:cubicBezTo>
                  <a:pt x="390" y="202"/>
                  <a:pt x="394" y="198"/>
                  <a:pt x="394" y="192"/>
                </a:cubicBezTo>
                <a:cubicBezTo>
                  <a:pt x="394" y="186"/>
                  <a:pt x="390" y="181"/>
                  <a:pt x="384" y="181"/>
                </a:cubicBezTo>
                <a:cubicBezTo>
                  <a:pt x="363" y="181"/>
                  <a:pt x="363" y="181"/>
                  <a:pt x="363" y="181"/>
                </a:cubicBezTo>
                <a:cubicBezTo>
                  <a:pt x="351" y="146"/>
                  <a:pt x="351" y="146"/>
                  <a:pt x="351" y="146"/>
                </a:cubicBezTo>
                <a:cubicBezTo>
                  <a:pt x="351" y="145"/>
                  <a:pt x="351" y="145"/>
                  <a:pt x="350" y="144"/>
                </a:cubicBezTo>
                <a:cubicBezTo>
                  <a:pt x="350" y="143"/>
                  <a:pt x="336" y="117"/>
                  <a:pt x="309" y="117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6" y="117"/>
                  <a:pt x="161" y="143"/>
                  <a:pt x="161" y="144"/>
                </a:cubicBezTo>
                <a:cubicBezTo>
                  <a:pt x="161" y="145"/>
                  <a:pt x="160" y="145"/>
                  <a:pt x="160" y="146"/>
                </a:cubicBezTo>
                <a:cubicBezTo>
                  <a:pt x="148" y="181"/>
                  <a:pt x="148" y="181"/>
                  <a:pt x="148" y="181"/>
                </a:cubicBezTo>
                <a:cubicBezTo>
                  <a:pt x="128" y="181"/>
                  <a:pt x="128" y="181"/>
                  <a:pt x="128" y="181"/>
                </a:cubicBezTo>
                <a:cubicBezTo>
                  <a:pt x="122" y="181"/>
                  <a:pt x="117" y="186"/>
                  <a:pt x="117" y="192"/>
                </a:cubicBezTo>
                <a:cubicBezTo>
                  <a:pt x="117" y="198"/>
                  <a:pt x="122" y="202"/>
                  <a:pt x="128" y="202"/>
                </a:cubicBezTo>
                <a:cubicBezTo>
                  <a:pt x="141" y="202"/>
                  <a:pt x="141" y="202"/>
                  <a:pt x="141" y="202"/>
                </a:cubicBezTo>
                <a:cubicBezTo>
                  <a:pt x="140" y="205"/>
                  <a:pt x="140" y="205"/>
                  <a:pt x="140" y="205"/>
                </a:cubicBezTo>
                <a:cubicBezTo>
                  <a:pt x="115" y="213"/>
                  <a:pt x="96" y="237"/>
                  <a:pt x="96" y="266"/>
                </a:cubicBezTo>
                <a:cubicBezTo>
                  <a:pt x="96" y="298"/>
                  <a:pt x="96" y="298"/>
                  <a:pt x="96" y="298"/>
                </a:cubicBezTo>
                <a:cubicBezTo>
                  <a:pt x="96" y="300"/>
                  <a:pt x="96" y="306"/>
                  <a:pt x="102" y="312"/>
                </a:cubicBezTo>
                <a:cubicBezTo>
                  <a:pt x="103" y="314"/>
                  <a:pt x="106" y="316"/>
                  <a:pt x="106" y="316"/>
                </a:cubicBezTo>
                <a:cubicBezTo>
                  <a:pt x="106" y="320"/>
                  <a:pt x="106" y="320"/>
                  <a:pt x="106" y="320"/>
                </a:cubicBezTo>
                <a:cubicBezTo>
                  <a:pt x="106" y="320"/>
                  <a:pt x="106" y="320"/>
                  <a:pt x="106" y="320"/>
                </a:cubicBezTo>
                <a:cubicBezTo>
                  <a:pt x="106" y="320"/>
                  <a:pt x="106" y="320"/>
                  <a:pt x="106" y="320"/>
                </a:cubicBezTo>
                <a:cubicBezTo>
                  <a:pt x="106" y="320"/>
                  <a:pt x="106" y="320"/>
                  <a:pt x="106" y="320"/>
                </a:cubicBezTo>
                <a:cubicBezTo>
                  <a:pt x="106" y="362"/>
                  <a:pt x="106" y="362"/>
                  <a:pt x="106" y="362"/>
                </a:cubicBezTo>
                <a:cubicBezTo>
                  <a:pt x="106" y="368"/>
                  <a:pt x="111" y="373"/>
                  <a:pt x="117" y="373"/>
                </a:cubicBezTo>
                <a:cubicBezTo>
                  <a:pt x="170" y="373"/>
                  <a:pt x="170" y="373"/>
                  <a:pt x="170" y="373"/>
                </a:cubicBezTo>
                <a:cubicBezTo>
                  <a:pt x="176" y="373"/>
                  <a:pt x="181" y="368"/>
                  <a:pt x="181" y="362"/>
                </a:cubicBezTo>
                <a:cubicBezTo>
                  <a:pt x="181" y="337"/>
                  <a:pt x="181" y="337"/>
                  <a:pt x="181" y="337"/>
                </a:cubicBezTo>
                <a:cubicBezTo>
                  <a:pt x="203" y="340"/>
                  <a:pt x="230" y="341"/>
                  <a:pt x="261" y="341"/>
                </a:cubicBezTo>
                <a:cubicBezTo>
                  <a:pt x="288" y="341"/>
                  <a:pt x="311" y="340"/>
                  <a:pt x="330" y="338"/>
                </a:cubicBezTo>
                <a:cubicBezTo>
                  <a:pt x="330" y="362"/>
                  <a:pt x="330" y="362"/>
                  <a:pt x="330" y="362"/>
                </a:cubicBezTo>
                <a:cubicBezTo>
                  <a:pt x="330" y="368"/>
                  <a:pt x="335" y="373"/>
                  <a:pt x="341" y="373"/>
                </a:cubicBezTo>
                <a:cubicBezTo>
                  <a:pt x="394" y="373"/>
                  <a:pt x="394" y="373"/>
                  <a:pt x="394" y="373"/>
                </a:cubicBezTo>
                <a:cubicBezTo>
                  <a:pt x="400" y="373"/>
                  <a:pt x="405" y="368"/>
                  <a:pt x="405" y="362"/>
                </a:cubicBezTo>
                <a:cubicBezTo>
                  <a:pt x="405" y="362"/>
                  <a:pt x="405" y="319"/>
                  <a:pt x="405" y="319"/>
                </a:cubicBezTo>
                <a:cubicBezTo>
                  <a:pt x="408" y="316"/>
                  <a:pt x="410" y="314"/>
                  <a:pt x="412" y="311"/>
                </a:cubicBezTo>
                <a:cubicBezTo>
                  <a:pt x="416" y="306"/>
                  <a:pt x="416" y="301"/>
                  <a:pt x="416" y="297"/>
                </a:cubicBezTo>
                <a:lnTo>
                  <a:pt x="416" y="266"/>
                </a:lnTo>
                <a:close/>
                <a:moveTo>
                  <a:pt x="331" y="153"/>
                </a:moveTo>
                <a:cubicBezTo>
                  <a:pt x="329" y="151"/>
                  <a:pt x="321" y="138"/>
                  <a:pt x="309" y="138"/>
                </a:cubicBezTo>
                <a:cubicBezTo>
                  <a:pt x="202" y="138"/>
                  <a:pt x="202" y="138"/>
                  <a:pt x="202" y="138"/>
                </a:cubicBezTo>
                <a:cubicBezTo>
                  <a:pt x="190" y="138"/>
                  <a:pt x="182" y="150"/>
                  <a:pt x="180" y="153"/>
                </a:cubicBezTo>
                <a:cubicBezTo>
                  <a:pt x="164" y="202"/>
                  <a:pt x="164" y="202"/>
                  <a:pt x="164" y="202"/>
                </a:cubicBezTo>
                <a:cubicBezTo>
                  <a:pt x="348" y="202"/>
                  <a:pt x="348" y="202"/>
                  <a:pt x="348" y="202"/>
                </a:cubicBezTo>
                <a:lnTo>
                  <a:pt x="331" y="153"/>
                </a:lnTo>
                <a:close/>
              </a:path>
            </a:pathLst>
          </a:custGeom>
          <a:solidFill>
            <a:srgbClr val="ED8B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Poppins"/>
            </a:endParaRPr>
          </a:p>
        </p:txBody>
      </p:sp>
      <p:sp>
        <p:nvSpPr>
          <p:cNvPr id="94" name="Freeform 910">
            <a:extLst>
              <a:ext uri="{FF2B5EF4-FFF2-40B4-BE49-F238E27FC236}">
                <a16:creationId xmlns:a16="http://schemas.microsoft.com/office/drawing/2014/main" id="{968C39DD-F7CE-493A-9CE5-C07067AC4EE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350217" y="2464478"/>
            <a:ext cx="324000" cy="324000"/>
          </a:xfrm>
          <a:custGeom>
            <a:avLst/>
            <a:gdLst>
              <a:gd name="T0" fmla="*/ 207 w 512"/>
              <a:gd name="T1" fmla="*/ 107 h 512"/>
              <a:gd name="T2" fmla="*/ 260 w 512"/>
              <a:gd name="T3" fmla="*/ 116 h 512"/>
              <a:gd name="T4" fmla="*/ 305 w 512"/>
              <a:gd name="T5" fmla="*/ 106 h 512"/>
              <a:gd name="T6" fmla="*/ 237 w 512"/>
              <a:gd name="T7" fmla="*/ 138 h 512"/>
              <a:gd name="T8" fmla="*/ 346 w 512"/>
              <a:gd name="T9" fmla="*/ 373 h 512"/>
              <a:gd name="T10" fmla="*/ 181 w 512"/>
              <a:gd name="T11" fmla="*/ 320 h 512"/>
              <a:gd name="T12" fmla="*/ 236 w 512"/>
              <a:gd name="T13" fmla="*/ 160 h 512"/>
              <a:gd name="T14" fmla="*/ 331 w 512"/>
              <a:gd name="T15" fmla="*/ 315 h 512"/>
              <a:gd name="T16" fmla="*/ 294 w 512"/>
              <a:gd name="T17" fmla="*/ 297 h 512"/>
              <a:gd name="T18" fmla="*/ 282 w 512"/>
              <a:gd name="T19" fmla="*/ 276 h 512"/>
              <a:gd name="T20" fmla="*/ 250 w 512"/>
              <a:gd name="T21" fmla="*/ 262 h 512"/>
              <a:gd name="T22" fmla="*/ 240 w 512"/>
              <a:gd name="T23" fmla="*/ 252 h 512"/>
              <a:gd name="T24" fmla="*/ 256 w 512"/>
              <a:gd name="T25" fmla="*/ 243 h 512"/>
              <a:gd name="T26" fmla="*/ 285 w 512"/>
              <a:gd name="T27" fmla="*/ 249 h 512"/>
              <a:gd name="T28" fmla="*/ 261 w 512"/>
              <a:gd name="T29" fmla="*/ 224 h 512"/>
              <a:gd name="T30" fmla="*/ 250 w 512"/>
              <a:gd name="T31" fmla="*/ 213 h 512"/>
              <a:gd name="T32" fmla="*/ 226 w 512"/>
              <a:gd name="T33" fmla="*/ 233 h 512"/>
              <a:gd name="T34" fmla="*/ 223 w 512"/>
              <a:gd name="T35" fmla="*/ 269 h 512"/>
              <a:gd name="T36" fmla="*/ 250 w 512"/>
              <a:gd name="T37" fmla="*/ 284 h 512"/>
              <a:gd name="T38" fmla="*/ 268 w 512"/>
              <a:gd name="T39" fmla="*/ 293 h 512"/>
              <a:gd name="T40" fmla="*/ 261 w 512"/>
              <a:gd name="T41" fmla="*/ 307 h 512"/>
              <a:gd name="T42" fmla="*/ 250 w 512"/>
              <a:gd name="T43" fmla="*/ 308 h 512"/>
              <a:gd name="T44" fmla="*/ 217 w 512"/>
              <a:gd name="T45" fmla="*/ 299 h 512"/>
              <a:gd name="T46" fmla="*/ 250 w 512"/>
              <a:gd name="T47" fmla="*/ 326 h 512"/>
              <a:gd name="T48" fmla="*/ 261 w 512"/>
              <a:gd name="T49" fmla="*/ 341 h 512"/>
              <a:gd name="T50" fmla="*/ 285 w 512"/>
              <a:gd name="T51" fmla="*/ 316 h 512"/>
              <a:gd name="T52" fmla="*/ 512 w 512"/>
              <a:gd name="T53" fmla="*/ 256 h 512"/>
              <a:gd name="T54" fmla="*/ 0 w 512"/>
              <a:gd name="T55" fmla="*/ 256 h 512"/>
              <a:gd name="T56" fmla="*/ 512 w 512"/>
              <a:gd name="T57" fmla="*/ 256 h 512"/>
              <a:gd name="T58" fmla="*/ 352 w 512"/>
              <a:gd name="T59" fmla="*/ 322 h 512"/>
              <a:gd name="T60" fmla="*/ 327 w 512"/>
              <a:gd name="T61" fmla="*/ 114 h 512"/>
              <a:gd name="T62" fmla="*/ 316 w 512"/>
              <a:gd name="T63" fmla="*/ 88 h 512"/>
              <a:gd name="T64" fmla="*/ 195 w 512"/>
              <a:gd name="T65" fmla="*/ 88 h 512"/>
              <a:gd name="T66" fmla="*/ 184 w 512"/>
              <a:gd name="T67" fmla="*/ 114 h 512"/>
              <a:gd name="T68" fmla="*/ 160 w 512"/>
              <a:gd name="T69" fmla="*/ 322 h 512"/>
              <a:gd name="T70" fmla="*/ 140 w 512"/>
              <a:gd name="T71" fmla="*/ 389 h 512"/>
              <a:gd name="T72" fmla="*/ 362 w 512"/>
              <a:gd name="T73" fmla="*/ 394 h 512"/>
              <a:gd name="T74" fmla="*/ 372 w 512"/>
              <a:gd name="T75" fmla="*/ 379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12" h="512">
                <a:moveTo>
                  <a:pt x="237" y="138"/>
                </a:moveTo>
                <a:cubicBezTo>
                  <a:pt x="207" y="107"/>
                  <a:pt x="207" y="107"/>
                  <a:pt x="207" y="107"/>
                </a:cubicBezTo>
                <a:cubicBezTo>
                  <a:pt x="212" y="105"/>
                  <a:pt x="225" y="104"/>
                  <a:pt x="251" y="116"/>
                </a:cubicBezTo>
                <a:cubicBezTo>
                  <a:pt x="254" y="117"/>
                  <a:pt x="257" y="117"/>
                  <a:pt x="260" y="116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85" y="105"/>
                  <a:pt x="299" y="105"/>
                  <a:pt x="305" y="106"/>
                </a:cubicBezTo>
                <a:cubicBezTo>
                  <a:pt x="275" y="138"/>
                  <a:pt x="275" y="138"/>
                  <a:pt x="275" y="138"/>
                </a:cubicBezTo>
                <a:lnTo>
                  <a:pt x="237" y="138"/>
                </a:lnTo>
                <a:close/>
                <a:moveTo>
                  <a:pt x="330" y="320"/>
                </a:moveTo>
                <a:cubicBezTo>
                  <a:pt x="330" y="334"/>
                  <a:pt x="339" y="357"/>
                  <a:pt x="346" y="373"/>
                </a:cubicBezTo>
                <a:cubicBezTo>
                  <a:pt x="165" y="373"/>
                  <a:pt x="165" y="373"/>
                  <a:pt x="165" y="373"/>
                </a:cubicBezTo>
                <a:cubicBezTo>
                  <a:pt x="172" y="357"/>
                  <a:pt x="181" y="334"/>
                  <a:pt x="181" y="320"/>
                </a:cubicBezTo>
                <a:cubicBezTo>
                  <a:pt x="181" y="318"/>
                  <a:pt x="181" y="316"/>
                  <a:pt x="180" y="315"/>
                </a:cubicBezTo>
                <a:cubicBezTo>
                  <a:pt x="178" y="312"/>
                  <a:pt x="143" y="237"/>
                  <a:pt x="236" y="160"/>
                </a:cubicBezTo>
                <a:cubicBezTo>
                  <a:pt x="275" y="160"/>
                  <a:pt x="275" y="160"/>
                  <a:pt x="275" y="160"/>
                </a:cubicBezTo>
                <a:cubicBezTo>
                  <a:pt x="368" y="237"/>
                  <a:pt x="333" y="312"/>
                  <a:pt x="331" y="315"/>
                </a:cubicBezTo>
                <a:cubicBezTo>
                  <a:pt x="331" y="316"/>
                  <a:pt x="330" y="318"/>
                  <a:pt x="330" y="320"/>
                </a:cubicBezTo>
                <a:close/>
                <a:moveTo>
                  <a:pt x="294" y="297"/>
                </a:moveTo>
                <a:cubicBezTo>
                  <a:pt x="294" y="292"/>
                  <a:pt x="293" y="289"/>
                  <a:pt x="291" y="285"/>
                </a:cubicBezTo>
                <a:cubicBezTo>
                  <a:pt x="289" y="282"/>
                  <a:pt x="286" y="279"/>
                  <a:pt x="282" y="276"/>
                </a:cubicBezTo>
                <a:cubicBezTo>
                  <a:pt x="278" y="273"/>
                  <a:pt x="271" y="270"/>
                  <a:pt x="261" y="266"/>
                </a:cubicBezTo>
                <a:cubicBezTo>
                  <a:pt x="250" y="262"/>
                  <a:pt x="250" y="262"/>
                  <a:pt x="250" y="262"/>
                </a:cubicBezTo>
                <a:cubicBezTo>
                  <a:pt x="247" y="260"/>
                  <a:pt x="244" y="259"/>
                  <a:pt x="243" y="257"/>
                </a:cubicBezTo>
                <a:cubicBezTo>
                  <a:pt x="241" y="256"/>
                  <a:pt x="240" y="254"/>
                  <a:pt x="240" y="252"/>
                </a:cubicBezTo>
                <a:cubicBezTo>
                  <a:pt x="240" y="247"/>
                  <a:pt x="244" y="245"/>
                  <a:pt x="250" y="244"/>
                </a:cubicBezTo>
                <a:cubicBezTo>
                  <a:pt x="250" y="244"/>
                  <a:pt x="253" y="243"/>
                  <a:pt x="256" y="243"/>
                </a:cubicBezTo>
                <a:cubicBezTo>
                  <a:pt x="259" y="243"/>
                  <a:pt x="261" y="243"/>
                  <a:pt x="261" y="243"/>
                </a:cubicBezTo>
                <a:cubicBezTo>
                  <a:pt x="269" y="244"/>
                  <a:pt x="277" y="246"/>
                  <a:pt x="285" y="249"/>
                </a:cubicBezTo>
                <a:cubicBezTo>
                  <a:pt x="292" y="231"/>
                  <a:pt x="292" y="231"/>
                  <a:pt x="292" y="231"/>
                </a:cubicBezTo>
                <a:cubicBezTo>
                  <a:pt x="283" y="227"/>
                  <a:pt x="272" y="225"/>
                  <a:pt x="261" y="224"/>
                </a:cubicBezTo>
                <a:cubicBezTo>
                  <a:pt x="261" y="213"/>
                  <a:pt x="261" y="213"/>
                  <a:pt x="261" y="213"/>
                </a:cubicBezTo>
                <a:cubicBezTo>
                  <a:pt x="250" y="213"/>
                  <a:pt x="250" y="213"/>
                  <a:pt x="250" y="213"/>
                </a:cubicBezTo>
                <a:cubicBezTo>
                  <a:pt x="250" y="225"/>
                  <a:pt x="250" y="225"/>
                  <a:pt x="250" y="225"/>
                </a:cubicBezTo>
                <a:cubicBezTo>
                  <a:pt x="240" y="226"/>
                  <a:pt x="232" y="229"/>
                  <a:pt x="226" y="233"/>
                </a:cubicBezTo>
                <a:cubicBezTo>
                  <a:pt x="220" y="238"/>
                  <a:pt x="217" y="244"/>
                  <a:pt x="217" y="252"/>
                </a:cubicBezTo>
                <a:cubicBezTo>
                  <a:pt x="217" y="259"/>
                  <a:pt x="219" y="264"/>
                  <a:pt x="223" y="269"/>
                </a:cubicBezTo>
                <a:cubicBezTo>
                  <a:pt x="228" y="274"/>
                  <a:pt x="235" y="278"/>
                  <a:pt x="245" y="282"/>
                </a:cubicBezTo>
                <a:cubicBezTo>
                  <a:pt x="250" y="284"/>
                  <a:pt x="250" y="284"/>
                  <a:pt x="250" y="284"/>
                </a:cubicBezTo>
                <a:cubicBezTo>
                  <a:pt x="261" y="288"/>
                  <a:pt x="261" y="288"/>
                  <a:pt x="261" y="288"/>
                </a:cubicBezTo>
                <a:cubicBezTo>
                  <a:pt x="264" y="290"/>
                  <a:pt x="267" y="291"/>
                  <a:pt x="268" y="293"/>
                </a:cubicBezTo>
                <a:cubicBezTo>
                  <a:pt x="270" y="294"/>
                  <a:pt x="271" y="296"/>
                  <a:pt x="271" y="298"/>
                </a:cubicBezTo>
                <a:cubicBezTo>
                  <a:pt x="271" y="303"/>
                  <a:pt x="268" y="306"/>
                  <a:pt x="261" y="307"/>
                </a:cubicBezTo>
                <a:cubicBezTo>
                  <a:pt x="261" y="307"/>
                  <a:pt x="258" y="308"/>
                  <a:pt x="256" y="308"/>
                </a:cubicBezTo>
                <a:cubicBezTo>
                  <a:pt x="253" y="308"/>
                  <a:pt x="250" y="308"/>
                  <a:pt x="250" y="308"/>
                </a:cubicBezTo>
                <a:cubicBezTo>
                  <a:pt x="245" y="307"/>
                  <a:pt x="240" y="306"/>
                  <a:pt x="233" y="305"/>
                </a:cubicBezTo>
                <a:cubicBezTo>
                  <a:pt x="227" y="303"/>
                  <a:pt x="222" y="301"/>
                  <a:pt x="217" y="299"/>
                </a:cubicBezTo>
                <a:cubicBezTo>
                  <a:pt x="217" y="319"/>
                  <a:pt x="217" y="319"/>
                  <a:pt x="217" y="319"/>
                </a:cubicBezTo>
                <a:cubicBezTo>
                  <a:pt x="227" y="323"/>
                  <a:pt x="238" y="325"/>
                  <a:pt x="250" y="326"/>
                </a:cubicBezTo>
                <a:cubicBezTo>
                  <a:pt x="250" y="341"/>
                  <a:pt x="250" y="341"/>
                  <a:pt x="250" y="341"/>
                </a:cubicBezTo>
                <a:cubicBezTo>
                  <a:pt x="261" y="341"/>
                  <a:pt x="261" y="341"/>
                  <a:pt x="261" y="341"/>
                </a:cubicBezTo>
                <a:cubicBezTo>
                  <a:pt x="261" y="325"/>
                  <a:pt x="261" y="325"/>
                  <a:pt x="261" y="325"/>
                </a:cubicBezTo>
                <a:cubicBezTo>
                  <a:pt x="271" y="324"/>
                  <a:pt x="279" y="321"/>
                  <a:pt x="285" y="316"/>
                </a:cubicBezTo>
                <a:cubicBezTo>
                  <a:pt x="291" y="312"/>
                  <a:pt x="294" y="305"/>
                  <a:pt x="294" y="297"/>
                </a:cubicBezTo>
                <a:close/>
                <a:moveTo>
                  <a:pt x="512" y="256"/>
                </a:moveTo>
                <a:cubicBezTo>
                  <a:pt x="512" y="397"/>
                  <a:pt x="397" y="512"/>
                  <a:pt x="256" y="512"/>
                </a:cubicBezTo>
                <a:cubicBezTo>
                  <a:pt x="114" y="512"/>
                  <a:pt x="0" y="397"/>
                  <a:pt x="0" y="256"/>
                </a:cubicBezTo>
                <a:cubicBezTo>
                  <a:pt x="0" y="114"/>
                  <a:pt x="114" y="0"/>
                  <a:pt x="256" y="0"/>
                </a:cubicBezTo>
                <a:cubicBezTo>
                  <a:pt x="397" y="0"/>
                  <a:pt x="512" y="114"/>
                  <a:pt x="512" y="256"/>
                </a:cubicBezTo>
                <a:close/>
                <a:moveTo>
                  <a:pt x="372" y="379"/>
                </a:moveTo>
                <a:cubicBezTo>
                  <a:pt x="365" y="363"/>
                  <a:pt x="353" y="335"/>
                  <a:pt x="352" y="322"/>
                </a:cubicBezTo>
                <a:cubicBezTo>
                  <a:pt x="358" y="306"/>
                  <a:pt x="384" y="227"/>
                  <a:pt x="295" y="148"/>
                </a:cubicBezTo>
                <a:cubicBezTo>
                  <a:pt x="327" y="114"/>
                  <a:pt x="327" y="114"/>
                  <a:pt x="327" y="114"/>
                </a:cubicBezTo>
                <a:cubicBezTo>
                  <a:pt x="330" y="111"/>
                  <a:pt x="331" y="107"/>
                  <a:pt x="330" y="104"/>
                </a:cubicBezTo>
                <a:cubicBezTo>
                  <a:pt x="330" y="102"/>
                  <a:pt x="327" y="93"/>
                  <a:pt x="316" y="88"/>
                </a:cubicBezTo>
                <a:cubicBezTo>
                  <a:pt x="302" y="82"/>
                  <a:pt x="282" y="84"/>
                  <a:pt x="256" y="95"/>
                </a:cubicBezTo>
                <a:cubicBezTo>
                  <a:pt x="229" y="84"/>
                  <a:pt x="209" y="82"/>
                  <a:pt x="195" y="88"/>
                </a:cubicBezTo>
                <a:cubicBezTo>
                  <a:pt x="185" y="93"/>
                  <a:pt x="182" y="102"/>
                  <a:pt x="181" y="104"/>
                </a:cubicBezTo>
                <a:cubicBezTo>
                  <a:pt x="180" y="107"/>
                  <a:pt x="181" y="111"/>
                  <a:pt x="184" y="114"/>
                </a:cubicBezTo>
                <a:cubicBezTo>
                  <a:pt x="217" y="148"/>
                  <a:pt x="217" y="148"/>
                  <a:pt x="217" y="148"/>
                </a:cubicBezTo>
                <a:cubicBezTo>
                  <a:pt x="128" y="227"/>
                  <a:pt x="153" y="306"/>
                  <a:pt x="160" y="322"/>
                </a:cubicBezTo>
                <a:cubicBezTo>
                  <a:pt x="158" y="335"/>
                  <a:pt x="147" y="363"/>
                  <a:pt x="139" y="379"/>
                </a:cubicBezTo>
                <a:cubicBezTo>
                  <a:pt x="138" y="382"/>
                  <a:pt x="138" y="386"/>
                  <a:pt x="140" y="389"/>
                </a:cubicBezTo>
                <a:cubicBezTo>
                  <a:pt x="142" y="392"/>
                  <a:pt x="145" y="394"/>
                  <a:pt x="149" y="394"/>
                </a:cubicBezTo>
                <a:cubicBezTo>
                  <a:pt x="362" y="394"/>
                  <a:pt x="362" y="394"/>
                  <a:pt x="362" y="394"/>
                </a:cubicBezTo>
                <a:cubicBezTo>
                  <a:pt x="366" y="394"/>
                  <a:pt x="369" y="392"/>
                  <a:pt x="371" y="389"/>
                </a:cubicBezTo>
                <a:cubicBezTo>
                  <a:pt x="373" y="386"/>
                  <a:pt x="374" y="382"/>
                  <a:pt x="372" y="379"/>
                </a:cubicBezTo>
                <a:close/>
              </a:path>
            </a:pathLst>
          </a:custGeom>
          <a:solidFill>
            <a:srgbClr val="86BC2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F147CD6-8D05-46EC-BAA1-3E06851A2CC5}"/>
              </a:ext>
            </a:extLst>
          </p:cNvPr>
          <p:cNvGrpSpPr>
            <a:grpSpLocks noChangeAspect="1"/>
          </p:cNvGrpSpPr>
          <p:nvPr/>
        </p:nvGrpSpPr>
        <p:grpSpPr>
          <a:xfrm>
            <a:off x="3374057" y="2464478"/>
            <a:ext cx="325636" cy="324000"/>
            <a:chOff x="5672138" y="4513263"/>
            <a:chExt cx="1579562" cy="1571625"/>
          </a:xfrm>
          <a:solidFill>
            <a:srgbClr val="ED8B00"/>
          </a:solidFill>
        </p:grpSpPr>
        <p:sp>
          <p:nvSpPr>
            <p:cNvPr id="96" name="Rectangle 5">
              <a:extLst>
                <a:ext uri="{FF2B5EF4-FFF2-40B4-BE49-F238E27FC236}">
                  <a16:creationId xmlns:a16="http://schemas.microsoft.com/office/drawing/2014/main" id="{95951E39-4295-456E-8929-0F772091D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7425" y="5135563"/>
              <a:ext cx="131762" cy="196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6">
              <a:extLst>
                <a:ext uri="{FF2B5EF4-FFF2-40B4-BE49-F238E27FC236}">
                  <a16:creationId xmlns:a16="http://schemas.microsoft.com/office/drawing/2014/main" id="{B1E92C4C-23A4-45E8-B169-BC9A3B51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0763" y="4873626"/>
              <a:ext cx="65087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7">
              <a:extLst>
                <a:ext uri="{FF2B5EF4-FFF2-40B4-BE49-F238E27FC236}">
                  <a16:creationId xmlns:a16="http://schemas.microsoft.com/office/drawing/2014/main" id="{82F351A6-BE26-4ECC-8AD3-BE60F2BF6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6038" y="5135563"/>
              <a:ext cx="131762" cy="196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8">
              <a:extLst>
                <a:ext uri="{FF2B5EF4-FFF2-40B4-BE49-F238E27FC236}">
                  <a16:creationId xmlns:a16="http://schemas.microsoft.com/office/drawing/2014/main" id="{82043A19-F8DA-4620-B64E-5E709982A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4873626"/>
              <a:ext cx="65087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Oval 9">
              <a:extLst>
                <a:ext uri="{FF2B5EF4-FFF2-40B4-BE49-F238E27FC236}">
                  <a16:creationId xmlns:a16="http://schemas.microsoft.com/office/drawing/2014/main" id="{842E8355-9493-4D08-835E-C5F705B78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7988" y="4873626"/>
              <a:ext cx="66675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">
              <a:extLst>
                <a:ext uri="{FF2B5EF4-FFF2-40B4-BE49-F238E27FC236}">
                  <a16:creationId xmlns:a16="http://schemas.microsoft.com/office/drawing/2014/main" id="{66C42AC5-40B6-42F5-8865-681413E5C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2138" y="4513263"/>
              <a:ext cx="1579562" cy="1571625"/>
            </a:xfrm>
            <a:custGeom>
              <a:avLst/>
              <a:gdLst>
                <a:gd name="T0" fmla="*/ 0 w 384"/>
                <a:gd name="T1" fmla="*/ 192 h 384"/>
                <a:gd name="T2" fmla="*/ 384 w 384"/>
                <a:gd name="T3" fmla="*/ 192 h 384"/>
                <a:gd name="T4" fmla="*/ 272 w 384"/>
                <a:gd name="T5" fmla="*/ 72 h 384"/>
                <a:gd name="T6" fmla="*/ 272 w 384"/>
                <a:gd name="T7" fmla="*/ 120 h 384"/>
                <a:gd name="T8" fmla="*/ 272 w 384"/>
                <a:gd name="T9" fmla="*/ 72 h 384"/>
                <a:gd name="T10" fmla="*/ 216 w 384"/>
                <a:gd name="T11" fmla="*/ 96 h 384"/>
                <a:gd name="T12" fmla="*/ 168 w 384"/>
                <a:gd name="T13" fmla="*/ 96 h 384"/>
                <a:gd name="T14" fmla="*/ 112 w 384"/>
                <a:gd name="T15" fmla="*/ 72 h 384"/>
                <a:gd name="T16" fmla="*/ 112 w 384"/>
                <a:gd name="T17" fmla="*/ 120 h 384"/>
                <a:gd name="T18" fmla="*/ 112 w 384"/>
                <a:gd name="T19" fmla="*/ 72 h 384"/>
                <a:gd name="T20" fmla="*/ 136 w 384"/>
                <a:gd name="T21" fmla="*/ 216 h 384"/>
                <a:gd name="T22" fmla="*/ 128 w 384"/>
                <a:gd name="T23" fmla="*/ 296 h 384"/>
                <a:gd name="T24" fmla="*/ 120 w 384"/>
                <a:gd name="T25" fmla="*/ 216 h 384"/>
                <a:gd name="T26" fmla="*/ 104 w 384"/>
                <a:gd name="T27" fmla="*/ 288 h 384"/>
                <a:gd name="T28" fmla="*/ 88 w 384"/>
                <a:gd name="T29" fmla="*/ 288 h 384"/>
                <a:gd name="T30" fmla="*/ 80 w 384"/>
                <a:gd name="T31" fmla="*/ 208 h 384"/>
                <a:gd name="T32" fmla="*/ 88 w 384"/>
                <a:gd name="T33" fmla="*/ 136 h 384"/>
                <a:gd name="T34" fmla="*/ 144 w 384"/>
                <a:gd name="T35" fmla="*/ 144 h 384"/>
                <a:gd name="T36" fmla="*/ 224 w 384"/>
                <a:gd name="T37" fmla="*/ 208 h 384"/>
                <a:gd name="T38" fmla="*/ 216 w 384"/>
                <a:gd name="T39" fmla="*/ 288 h 384"/>
                <a:gd name="T40" fmla="*/ 200 w 384"/>
                <a:gd name="T41" fmla="*/ 288 h 384"/>
                <a:gd name="T42" fmla="*/ 184 w 384"/>
                <a:gd name="T43" fmla="*/ 216 h 384"/>
                <a:gd name="T44" fmla="*/ 176 w 384"/>
                <a:gd name="T45" fmla="*/ 296 h 384"/>
                <a:gd name="T46" fmla="*/ 168 w 384"/>
                <a:gd name="T47" fmla="*/ 216 h 384"/>
                <a:gd name="T48" fmla="*/ 160 w 384"/>
                <a:gd name="T49" fmla="*/ 144 h 384"/>
                <a:gd name="T50" fmla="*/ 216 w 384"/>
                <a:gd name="T51" fmla="*/ 136 h 384"/>
                <a:gd name="T52" fmla="*/ 224 w 384"/>
                <a:gd name="T53" fmla="*/ 208 h 384"/>
                <a:gd name="T54" fmla="*/ 296 w 384"/>
                <a:gd name="T55" fmla="*/ 232 h 384"/>
                <a:gd name="T56" fmla="*/ 288 w 384"/>
                <a:gd name="T57" fmla="*/ 296 h 384"/>
                <a:gd name="T58" fmla="*/ 280 w 384"/>
                <a:gd name="T59" fmla="*/ 232 h 384"/>
                <a:gd name="T60" fmla="*/ 264 w 384"/>
                <a:gd name="T61" fmla="*/ 288 h 384"/>
                <a:gd name="T62" fmla="*/ 248 w 384"/>
                <a:gd name="T63" fmla="*/ 288 h 384"/>
                <a:gd name="T64" fmla="*/ 241 w 384"/>
                <a:gd name="T65" fmla="*/ 229 h 384"/>
                <a:gd name="T66" fmla="*/ 256 w 384"/>
                <a:gd name="T67" fmla="*/ 142 h 384"/>
                <a:gd name="T68" fmla="*/ 280 w 384"/>
                <a:gd name="T69" fmla="*/ 136 h 384"/>
                <a:gd name="T70" fmla="*/ 304 w 384"/>
                <a:gd name="T71" fmla="*/ 22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272" y="72"/>
                  </a:moveTo>
                  <a:cubicBezTo>
                    <a:pt x="285" y="72"/>
                    <a:pt x="296" y="82"/>
                    <a:pt x="296" y="96"/>
                  </a:cubicBezTo>
                  <a:cubicBezTo>
                    <a:pt x="296" y="109"/>
                    <a:pt x="285" y="120"/>
                    <a:pt x="272" y="120"/>
                  </a:cubicBezTo>
                  <a:cubicBezTo>
                    <a:pt x="258" y="120"/>
                    <a:pt x="248" y="109"/>
                    <a:pt x="248" y="96"/>
                  </a:cubicBezTo>
                  <a:cubicBezTo>
                    <a:pt x="248" y="82"/>
                    <a:pt x="258" y="72"/>
                    <a:pt x="272" y="72"/>
                  </a:cubicBezTo>
                  <a:close/>
                  <a:moveTo>
                    <a:pt x="192" y="72"/>
                  </a:moveTo>
                  <a:cubicBezTo>
                    <a:pt x="205" y="72"/>
                    <a:pt x="216" y="82"/>
                    <a:pt x="216" y="96"/>
                  </a:cubicBezTo>
                  <a:cubicBezTo>
                    <a:pt x="216" y="109"/>
                    <a:pt x="205" y="120"/>
                    <a:pt x="192" y="120"/>
                  </a:cubicBezTo>
                  <a:cubicBezTo>
                    <a:pt x="178" y="120"/>
                    <a:pt x="168" y="109"/>
                    <a:pt x="168" y="96"/>
                  </a:cubicBezTo>
                  <a:cubicBezTo>
                    <a:pt x="168" y="82"/>
                    <a:pt x="178" y="72"/>
                    <a:pt x="192" y="72"/>
                  </a:cubicBezTo>
                  <a:close/>
                  <a:moveTo>
                    <a:pt x="112" y="72"/>
                  </a:moveTo>
                  <a:cubicBezTo>
                    <a:pt x="125" y="72"/>
                    <a:pt x="136" y="82"/>
                    <a:pt x="136" y="96"/>
                  </a:cubicBezTo>
                  <a:cubicBezTo>
                    <a:pt x="136" y="109"/>
                    <a:pt x="125" y="120"/>
                    <a:pt x="112" y="120"/>
                  </a:cubicBezTo>
                  <a:cubicBezTo>
                    <a:pt x="98" y="120"/>
                    <a:pt x="88" y="109"/>
                    <a:pt x="88" y="96"/>
                  </a:cubicBezTo>
                  <a:cubicBezTo>
                    <a:pt x="88" y="82"/>
                    <a:pt x="98" y="72"/>
                    <a:pt x="112" y="72"/>
                  </a:cubicBezTo>
                  <a:close/>
                  <a:moveTo>
                    <a:pt x="144" y="208"/>
                  </a:moveTo>
                  <a:cubicBezTo>
                    <a:pt x="144" y="212"/>
                    <a:pt x="140" y="216"/>
                    <a:pt x="136" y="216"/>
                  </a:cubicBezTo>
                  <a:cubicBezTo>
                    <a:pt x="136" y="288"/>
                    <a:pt x="136" y="288"/>
                    <a:pt x="136" y="288"/>
                  </a:cubicBezTo>
                  <a:cubicBezTo>
                    <a:pt x="136" y="292"/>
                    <a:pt x="132" y="296"/>
                    <a:pt x="128" y="296"/>
                  </a:cubicBezTo>
                  <a:cubicBezTo>
                    <a:pt x="123" y="296"/>
                    <a:pt x="120" y="292"/>
                    <a:pt x="120" y="288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104" y="288"/>
                    <a:pt x="104" y="288"/>
                    <a:pt x="104" y="288"/>
                  </a:cubicBezTo>
                  <a:cubicBezTo>
                    <a:pt x="104" y="292"/>
                    <a:pt x="100" y="296"/>
                    <a:pt x="96" y="296"/>
                  </a:cubicBezTo>
                  <a:cubicBezTo>
                    <a:pt x="91" y="296"/>
                    <a:pt x="88" y="292"/>
                    <a:pt x="88" y="288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84" y="216"/>
                    <a:pt x="80" y="212"/>
                    <a:pt x="80" y="208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39"/>
                    <a:pt x="83" y="136"/>
                    <a:pt x="88" y="136"/>
                  </a:cubicBezTo>
                  <a:cubicBezTo>
                    <a:pt x="136" y="136"/>
                    <a:pt x="136" y="136"/>
                    <a:pt x="136" y="136"/>
                  </a:cubicBezTo>
                  <a:cubicBezTo>
                    <a:pt x="140" y="136"/>
                    <a:pt x="144" y="139"/>
                    <a:pt x="144" y="144"/>
                  </a:cubicBezTo>
                  <a:lnTo>
                    <a:pt x="144" y="208"/>
                  </a:lnTo>
                  <a:close/>
                  <a:moveTo>
                    <a:pt x="224" y="208"/>
                  </a:moveTo>
                  <a:cubicBezTo>
                    <a:pt x="224" y="212"/>
                    <a:pt x="224" y="216"/>
                    <a:pt x="216" y="216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292"/>
                    <a:pt x="212" y="296"/>
                    <a:pt x="208" y="296"/>
                  </a:cubicBezTo>
                  <a:cubicBezTo>
                    <a:pt x="203" y="296"/>
                    <a:pt x="200" y="292"/>
                    <a:pt x="200" y="288"/>
                  </a:cubicBezTo>
                  <a:cubicBezTo>
                    <a:pt x="200" y="216"/>
                    <a:pt x="200" y="216"/>
                    <a:pt x="200" y="216"/>
                  </a:cubicBezTo>
                  <a:cubicBezTo>
                    <a:pt x="184" y="216"/>
                    <a:pt x="184" y="216"/>
                    <a:pt x="184" y="216"/>
                  </a:cubicBezTo>
                  <a:cubicBezTo>
                    <a:pt x="184" y="288"/>
                    <a:pt x="184" y="288"/>
                    <a:pt x="184" y="288"/>
                  </a:cubicBezTo>
                  <a:cubicBezTo>
                    <a:pt x="184" y="292"/>
                    <a:pt x="180" y="296"/>
                    <a:pt x="176" y="296"/>
                  </a:cubicBezTo>
                  <a:cubicBezTo>
                    <a:pt x="171" y="296"/>
                    <a:pt x="168" y="292"/>
                    <a:pt x="168" y="288"/>
                  </a:cubicBezTo>
                  <a:cubicBezTo>
                    <a:pt x="168" y="216"/>
                    <a:pt x="168" y="216"/>
                    <a:pt x="168" y="216"/>
                  </a:cubicBezTo>
                  <a:cubicBezTo>
                    <a:pt x="160" y="216"/>
                    <a:pt x="160" y="212"/>
                    <a:pt x="160" y="208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0" y="139"/>
                    <a:pt x="163" y="136"/>
                    <a:pt x="168" y="136"/>
                  </a:cubicBezTo>
                  <a:cubicBezTo>
                    <a:pt x="216" y="136"/>
                    <a:pt x="216" y="136"/>
                    <a:pt x="216" y="136"/>
                  </a:cubicBezTo>
                  <a:cubicBezTo>
                    <a:pt x="220" y="136"/>
                    <a:pt x="224" y="139"/>
                    <a:pt x="224" y="144"/>
                  </a:cubicBezTo>
                  <a:lnTo>
                    <a:pt x="224" y="208"/>
                  </a:lnTo>
                  <a:close/>
                  <a:moveTo>
                    <a:pt x="302" y="229"/>
                  </a:moveTo>
                  <a:cubicBezTo>
                    <a:pt x="300" y="231"/>
                    <a:pt x="296" y="232"/>
                    <a:pt x="296" y="232"/>
                  </a:cubicBezTo>
                  <a:cubicBezTo>
                    <a:pt x="296" y="288"/>
                    <a:pt x="296" y="288"/>
                    <a:pt x="296" y="288"/>
                  </a:cubicBezTo>
                  <a:cubicBezTo>
                    <a:pt x="296" y="292"/>
                    <a:pt x="292" y="296"/>
                    <a:pt x="288" y="296"/>
                  </a:cubicBezTo>
                  <a:cubicBezTo>
                    <a:pt x="283" y="296"/>
                    <a:pt x="280" y="292"/>
                    <a:pt x="280" y="288"/>
                  </a:cubicBezTo>
                  <a:cubicBezTo>
                    <a:pt x="280" y="232"/>
                    <a:pt x="280" y="232"/>
                    <a:pt x="280" y="232"/>
                  </a:cubicBezTo>
                  <a:cubicBezTo>
                    <a:pt x="264" y="232"/>
                    <a:pt x="264" y="232"/>
                    <a:pt x="264" y="232"/>
                  </a:cubicBezTo>
                  <a:cubicBezTo>
                    <a:pt x="264" y="288"/>
                    <a:pt x="264" y="288"/>
                    <a:pt x="264" y="288"/>
                  </a:cubicBezTo>
                  <a:cubicBezTo>
                    <a:pt x="264" y="292"/>
                    <a:pt x="260" y="296"/>
                    <a:pt x="256" y="296"/>
                  </a:cubicBezTo>
                  <a:cubicBezTo>
                    <a:pt x="251" y="296"/>
                    <a:pt x="248" y="292"/>
                    <a:pt x="248" y="288"/>
                  </a:cubicBezTo>
                  <a:cubicBezTo>
                    <a:pt x="248" y="232"/>
                    <a:pt x="248" y="232"/>
                    <a:pt x="248" y="232"/>
                  </a:cubicBezTo>
                  <a:cubicBezTo>
                    <a:pt x="248" y="232"/>
                    <a:pt x="243" y="231"/>
                    <a:pt x="241" y="229"/>
                  </a:cubicBezTo>
                  <a:cubicBezTo>
                    <a:pt x="240" y="227"/>
                    <a:pt x="239" y="224"/>
                    <a:pt x="240" y="222"/>
                  </a:cubicBezTo>
                  <a:cubicBezTo>
                    <a:pt x="256" y="142"/>
                    <a:pt x="256" y="142"/>
                    <a:pt x="256" y="142"/>
                  </a:cubicBezTo>
                  <a:cubicBezTo>
                    <a:pt x="257" y="138"/>
                    <a:pt x="260" y="136"/>
                    <a:pt x="264" y="136"/>
                  </a:cubicBezTo>
                  <a:cubicBezTo>
                    <a:pt x="280" y="136"/>
                    <a:pt x="280" y="136"/>
                    <a:pt x="280" y="136"/>
                  </a:cubicBezTo>
                  <a:cubicBezTo>
                    <a:pt x="283" y="136"/>
                    <a:pt x="287" y="138"/>
                    <a:pt x="288" y="142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4" y="224"/>
                    <a:pt x="303" y="227"/>
                    <a:pt x="302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1">
              <a:extLst>
                <a:ext uri="{FF2B5EF4-FFF2-40B4-BE49-F238E27FC236}">
                  <a16:creationId xmlns:a16="http://schemas.microsoft.com/office/drawing/2014/main" id="{B2ED86A4-A815-46D9-A248-EF22BB7BA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9413" y="5135563"/>
              <a:ext cx="119062" cy="261938"/>
            </a:xfrm>
            <a:custGeom>
              <a:avLst/>
              <a:gdLst>
                <a:gd name="T0" fmla="*/ 34 w 75"/>
                <a:gd name="T1" fmla="*/ 0 h 165"/>
                <a:gd name="T2" fmla="*/ 0 w 75"/>
                <a:gd name="T3" fmla="*/ 165 h 165"/>
                <a:gd name="T4" fmla="*/ 75 w 75"/>
                <a:gd name="T5" fmla="*/ 165 h 165"/>
                <a:gd name="T6" fmla="*/ 41 w 75"/>
                <a:gd name="T7" fmla="*/ 0 h 165"/>
                <a:gd name="T8" fmla="*/ 34 w 75"/>
                <a:gd name="T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65">
                  <a:moveTo>
                    <a:pt x="34" y="0"/>
                  </a:moveTo>
                  <a:lnTo>
                    <a:pt x="0" y="165"/>
                  </a:lnTo>
                  <a:lnTo>
                    <a:pt x="75" y="165"/>
                  </a:lnTo>
                  <a:lnTo>
                    <a:pt x="41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1390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Registro</a:t>
            </a:r>
            <a:endParaRPr lang="es-E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E97413-757B-47D2-B540-D08F3B1CF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533" y="2275948"/>
            <a:ext cx="8458933" cy="36274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5116EE4-6F55-417C-A031-BE9F15C364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Si al crear un nuevo registro nos equivocamos, podremos borrar cualquier registro seleccionándolo y pulsando el botón “</a:t>
            </a:r>
            <a:r>
              <a:rPr lang="es-ES_tradnl" sz="2000" b="1" dirty="0">
                <a:solidFill>
                  <a:srgbClr val="019EE2"/>
                </a:solidFill>
              </a:rPr>
              <a:t>Borrar selección</a:t>
            </a:r>
            <a:r>
              <a:rPr lang="es-ES_tradnl" sz="2000" dirty="0"/>
              <a:t>”.</a:t>
            </a:r>
            <a:endParaRPr lang="es-ES" sz="2000" dirty="0"/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B069050-1D75-4D59-B526-F4BFF2B3D6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Botón “Borrar selección”</a:t>
            </a:r>
          </a:p>
        </p:txBody>
      </p:sp>
    </p:spTree>
    <p:extLst>
      <p:ext uri="{BB962C8B-B14F-4D97-AF65-F5344CB8AC3E}">
        <p14:creationId xmlns:p14="http://schemas.microsoft.com/office/powerpoint/2010/main" val="440454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Resumen registro</a:t>
            </a:r>
          </a:p>
        </p:txBody>
      </p:sp>
    </p:spTree>
    <p:extLst>
      <p:ext uri="{BB962C8B-B14F-4D97-AF65-F5344CB8AC3E}">
        <p14:creationId xmlns:p14="http://schemas.microsoft.com/office/powerpoint/2010/main" val="746235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8150D01-49BE-43EE-BCA2-D1D81A116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600" y="2322000"/>
            <a:ext cx="10098000" cy="30749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Resumen registro</a:t>
            </a:r>
            <a:endParaRPr lang="es-ES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8A25D7EA-7C48-47F6-83CC-68D43338D7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En esta pantalla podremos ver el </a:t>
            </a:r>
            <a:r>
              <a:rPr lang="es-ES" sz="2000" b="1" dirty="0">
                <a:solidFill>
                  <a:srgbClr val="019EE2"/>
                </a:solidFill>
              </a:rPr>
              <a:t>resumen mensual </a:t>
            </a:r>
            <a:r>
              <a:rPr lang="es-ES" sz="2000" dirty="0"/>
              <a:t>de los ingresos y gastos que hayamos entrado en la pantalla anterior. 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33F93AC-4A20-4DB4-A80F-37BA9C3D2D88}"/>
              </a:ext>
            </a:extLst>
          </p:cNvPr>
          <p:cNvSpPr/>
          <p:nvPr/>
        </p:nvSpPr>
        <p:spPr bwMode="gray">
          <a:xfrm>
            <a:off x="1534161" y="3668104"/>
            <a:ext cx="1686559" cy="2021495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97E984-CEBE-4670-AA21-BAA528227D58}"/>
              </a:ext>
            </a:extLst>
          </p:cNvPr>
          <p:cNvSpPr txBox="1"/>
          <p:nvPr/>
        </p:nvSpPr>
        <p:spPr>
          <a:xfrm>
            <a:off x="173279" y="5716750"/>
            <a:ext cx="2124000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Conceptos y descripciones</a:t>
            </a:r>
          </a:p>
          <a:p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52BF3E1-359A-44B3-AC2A-9E68A7480615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flipH="1">
            <a:off x="1235279" y="4678852"/>
            <a:ext cx="298882" cy="1037898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52C6981F-60B7-4F66-BA60-4DE6757AF370}"/>
              </a:ext>
            </a:extLst>
          </p:cNvPr>
          <p:cNvSpPr/>
          <p:nvPr/>
        </p:nvSpPr>
        <p:spPr bwMode="gray">
          <a:xfrm flipH="1">
            <a:off x="11013440" y="3190240"/>
            <a:ext cx="975360" cy="2357360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8D4270-240D-4A15-871F-C0F5DFECB155}"/>
              </a:ext>
            </a:extLst>
          </p:cNvPr>
          <p:cNvSpPr txBox="1"/>
          <p:nvPr/>
        </p:nvSpPr>
        <p:spPr>
          <a:xfrm>
            <a:off x="10231679" y="5689600"/>
            <a:ext cx="1008000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Total anual</a:t>
            </a:r>
          </a:p>
          <a:p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D98B76E-49BD-411F-8A39-A96E5618343E}"/>
              </a:ext>
            </a:extLst>
          </p:cNvPr>
          <p:cNvCxnSpPr>
            <a:cxnSpLocks/>
            <a:stCxn id="18" idx="6"/>
            <a:endCxn id="19" idx="0"/>
          </p:cNvCxnSpPr>
          <p:nvPr/>
        </p:nvCxnSpPr>
        <p:spPr>
          <a:xfrm flipH="1">
            <a:off x="10735679" y="4368920"/>
            <a:ext cx="277761" cy="132068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29A44B8-A326-4464-9B6B-460012032DD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890840" y="3412092"/>
            <a:ext cx="717560" cy="11004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B00B0B2-9590-4ABD-968A-3825F3B8B7FB}"/>
              </a:ext>
            </a:extLst>
          </p:cNvPr>
          <p:cNvSpPr txBox="1"/>
          <p:nvPr/>
        </p:nvSpPr>
        <p:spPr>
          <a:xfrm>
            <a:off x="173279" y="2242541"/>
            <a:ext cx="1435121" cy="1169551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Año seleccionado para el resumen</a:t>
            </a:r>
          </a:p>
          <a:p>
            <a:pPr algn="ctr"/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765A5F4-588F-4DDF-966B-E64E991605C7}"/>
              </a:ext>
            </a:extLst>
          </p:cNvPr>
          <p:cNvGrpSpPr/>
          <p:nvPr/>
        </p:nvGrpSpPr>
        <p:grpSpPr>
          <a:xfrm>
            <a:off x="2762648" y="5440234"/>
            <a:ext cx="7003662" cy="1200325"/>
            <a:chOff x="2290527" y="5211701"/>
            <a:chExt cx="7003662" cy="1200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2EAA8BF-7836-4A47-B513-02F10034F983}"/>
                </a:ext>
              </a:extLst>
            </p:cNvPr>
            <p:cNvSpPr/>
            <p:nvPr/>
          </p:nvSpPr>
          <p:spPr>
            <a:xfrm>
              <a:off x="2744358" y="5571880"/>
              <a:ext cx="6096000" cy="523220"/>
            </a:xfrm>
            <a:prstGeom prst="rect">
              <a:avLst/>
            </a:prstGeom>
            <a:ln>
              <a:solidFill>
                <a:srgbClr val="019EE2"/>
              </a:solidFill>
            </a:ln>
          </p:spPr>
          <p:txBody>
            <a:bodyPr>
              <a:spAutoFit/>
            </a:bodyPr>
            <a:lstStyle/>
            <a:p>
              <a:pPr algn="ctr"/>
              <a:r>
                <a:rPr lang="es-ES" sz="1400" dirty="0">
                  <a:solidFill>
                    <a:srgbClr val="595959"/>
                  </a:solidFill>
                  <a:latin typeface="Poppins"/>
                </a:rPr>
                <a:t>Para cambiar el </a:t>
              </a:r>
              <a:r>
                <a:rPr lang="es-ES" sz="1400" b="1" dirty="0">
                  <a:solidFill>
                    <a:srgbClr val="019EE2"/>
                  </a:solidFill>
                  <a:latin typeface="Poppins"/>
                </a:rPr>
                <a:t>año</a:t>
              </a:r>
              <a:r>
                <a:rPr lang="es-ES" sz="1400" dirty="0">
                  <a:solidFill>
                    <a:srgbClr val="595959"/>
                  </a:solidFill>
                  <a:latin typeface="Poppins"/>
                </a:rPr>
                <a:t> seleccionado para el resumen, escribiremos en la celda “Año:” el año correspondiente.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D95E233-AD67-4582-A08B-DC47DE754815}"/>
                </a:ext>
              </a:extLst>
            </p:cNvPr>
            <p:cNvSpPr/>
            <p:nvPr/>
          </p:nvSpPr>
          <p:spPr>
            <a:xfrm>
              <a:off x="2290527" y="5211701"/>
              <a:ext cx="598874" cy="1200325"/>
            </a:xfrm>
            <a:prstGeom prst="rect">
              <a:avLst/>
            </a:prstGeom>
            <a:noFill/>
          </p:spPr>
          <p:txBody>
            <a:bodyPr wrap="none" lIns="121916" tIns="60958" rIns="121916" bIns="60958" anchor="ctr">
              <a:spAutoFit/>
            </a:bodyPr>
            <a:lstStyle/>
            <a:p>
              <a:pPr algn="ctr"/>
              <a:r>
                <a:rPr lang="en-US" sz="7000" dirty="0">
                  <a:ln w="0">
                    <a:solidFill>
                      <a:srgbClr val="019EE2"/>
                    </a:solidFill>
                  </a:ln>
                  <a:solidFill>
                    <a:srgbClr val="019EE2"/>
                  </a:solidFill>
                </a:rPr>
                <a:t>!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9D220D7-9202-4BB6-9F5E-77C65F73CDC8}"/>
                </a:ext>
              </a:extLst>
            </p:cNvPr>
            <p:cNvSpPr/>
            <p:nvPr/>
          </p:nvSpPr>
          <p:spPr>
            <a:xfrm>
              <a:off x="8695315" y="5211701"/>
              <a:ext cx="598874" cy="1200325"/>
            </a:xfrm>
            <a:prstGeom prst="rect">
              <a:avLst/>
            </a:prstGeom>
            <a:noFill/>
          </p:spPr>
          <p:txBody>
            <a:bodyPr wrap="none" lIns="121916" tIns="60958" rIns="121916" bIns="60958" anchor="ctr">
              <a:spAutoFit/>
            </a:bodyPr>
            <a:lstStyle/>
            <a:p>
              <a:pPr algn="ctr"/>
              <a:r>
                <a:rPr lang="en-US" sz="7000" dirty="0">
                  <a:ln w="0">
                    <a:solidFill>
                      <a:srgbClr val="019EE2"/>
                    </a:solidFill>
                  </a:ln>
                  <a:solidFill>
                    <a:srgbClr val="019EE2"/>
                  </a:solidFill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638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D74F8CE-C7EA-4F72-92FD-006E6A991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600" y="2322000"/>
            <a:ext cx="10098000" cy="30749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Resumen registro</a:t>
            </a:r>
            <a:endParaRPr lang="es-ES" dirty="0"/>
          </a:p>
        </p:txBody>
      </p:sp>
      <p:sp>
        <p:nvSpPr>
          <p:cNvPr id="10" name="Left Bracket 9">
            <a:extLst>
              <a:ext uri="{FF2B5EF4-FFF2-40B4-BE49-F238E27FC236}">
                <a16:creationId xmlns:a16="http://schemas.microsoft.com/office/drawing/2014/main" id="{CE497516-848D-4362-B4B3-4C0B2C98D18A}"/>
              </a:ext>
            </a:extLst>
          </p:cNvPr>
          <p:cNvSpPr/>
          <p:nvPr/>
        </p:nvSpPr>
        <p:spPr>
          <a:xfrm>
            <a:off x="3028505" y="2841164"/>
            <a:ext cx="110836" cy="504000"/>
          </a:xfrm>
          <a:prstGeom prst="leftBracket">
            <a:avLst/>
          </a:prstGeom>
          <a:ln w="28575">
            <a:solidFill>
              <a:srgbClr val="019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1867">
              <a:latin typeface="Poppin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1DF6FF-41B9-4815-AB15-A118202C264B}"/>
              </a:ext>
            </a:extLst>
          </p:cNvPr>
          <p:cNvCxnSpPr>
            <a:cxnSpLocks/>
          </p:cNvCxnSpPr>
          <p:nvPr/>
        </p:nvCxnSpPr>
        <p:spPr>
          <a:xfrm flipH="1" flipV="1">
            <a:off x="2452069" y="3093161"/>
            <a:ext cx="576000" cy="3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0EF619F-5355-412D-AF6B-85DE3AF1A7C6}"/>
              </a:ext>
            </a:extLst>
          </p:cNvPr>
          <p:cNvSpPr txBox="1"/>
          <p:nvPr/>
        </p:nvSpPr>
        <p:spPr>
          <a:xfrm>
            <a:off x="173279" y="2841164"/>
            <a:ext cx="2214880" cy="2246769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Pulsando el botón “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Vista detallada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”, veremos todos los conceptos y descripciones a la vez. Con el botón “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Vista simple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”, volveremos a ver solamente los conceptos.</a:t>
            </a:r>
          </a:p>
          <a:p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41FCEB75-5A81-4860-8404-5F762CBFC89E}"/>
              </a:ext>
            </a:extLst>
          </p:cNvPr>
          <p:cNvSpPr txBox="1">
            <a:spLocks/>
          </p:cNvSpPr>
          <p:nvPr/>
        </p:nvSpPr>
        <p:spPr>
          <a:xfrm>
            <a:off x="469900" y="1310400"/>
            <a:ext cx="10098454" cy="8688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 sz="1600" b="0" kern="1200" baseline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609585" indent="-609585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4000" b="1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4000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s-ES" sz="2000"/>
              <a:t>En esta pantalla podremos ver el </a:t>
            </a:r>
            <a:r>
              <a:rPr lang="es-ES" sz="2000" b="1">
                <a:solidFill>
                  <a:srgbClr val="019EE2"/>
                </a:solidFill>
              </a:rPr>
              <a:t>resumen mensual </a:t>
            </a:r>
            <a:r>
              <a:rPr lang="es-ES" sz="2000"/>
              <a:t>de los ingresos y gastos que hayamos entrado en la pantalla anterior.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492721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887538C-46C6-4B6C-B4D0-5B4D537F4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600" y="2322000"/>
            <a:ext cx="10098000" cy="30749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Resumen registro</a:t>
            </a:r>
            <a:endParaRPr lang="es-E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1DF6FF-41B9-4815-AB15-A118202C264B}"/>
              </a:ext>
            </a:extLst>
          </p:cNvPr>
          <p:cNvCxnSpPr>
            <a:cxnSpLocks/>
            <a:stCxn id="14" idx="2"/>
          </p:cNvCxnSpPr>
          <p:nvPr/>
        </p:nvCxnSpPr>
        <p:spPr>
          <a:xfrm flipH="1" flipV="1">
            <a:off x="2543509" y="3093162"/>
            <a:ext cx="1729602" cy="164322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0EF619F-5355-412D-AF6B-85DE3AF1A7C6}"/>
              </a:ext>
            </a:extLst>
          </p:cNvPr>
          <p:cNvSpPr txBox="1"/>
          <p:nvPr/>
        </p:nvSpPr>
        <p:spPr>
          <a:xfrm>
            <a:off x="173279" y="2840400"/>
            <a:ext cx="2214880" cy="2246769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Pulsando los botones con el símbolo “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+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”, veremos las descripciones de cada concepto. Para esconder las descripciones, pulsaremos el botón con el símbolo “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-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”.</a:t>
            </a:r>
          </a:p>
          <a:p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08389E4-812D-4FBA-A038-D236F50E606A}"/>
              </a:ext>
            </a:extLst>
          </p:cNvPr>
          <p:cNvSpPr/>
          <p:nvPr/>
        </p:nvSpPr>
        <p:spPr bwMode="gray">
          <a:xfrm>
            <a:off x="4273111" y="2824601"/>
            <a:ext cx="216000" cy="216000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534E7D0-4AFE-4F37-8F10-9ED953FFDA27}"/>
              </a:ext>
            </a:extLst>
          </p:cNvPr>
          <p:cNvSpPr/>
          <p:nvPr/>
        </p:nvSpPr>
        <p:spPr bwMode="gray">
          <a:xfrm>
            <a:off x="4273111" y="3149484"/>
            <a:ext cx="216000" cy="216000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95FBFA9-9DA5-4AFF-84E5-CEEB40AC1C71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2543509" y="2932601"/>
            <a:ext cx="1729602" cy="16056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38EC3F34-B754-4C8C-9FF8-B9D7E46268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En esta pantalla podremos ver el </a:t>
            </a:r>
            <a:r>
              <a:rPr lang="es-ES" sz="2000" b="1" dirty="0">
                <a:solidFill>
                  <a:srgbClr val="019EE2"/>
                </a:solidFill>
              </a:rPr>
              <a:t>resumen mensual </a:t>
            </a:r>
            <a:r>
              <a:rPr lang="es-ES" sz="2000" dirty="0"/>
              <a:t>de los ingresos y gastos que hayamos entrado en la pantalla anterior. </a:t>
            </a:r>
          </a:p>
        </p:txBody>
      </p:sp>
    </p:spTree>
    <p:extLst>
      <p:ext uri="{BB962C8B-B14F-4D97-AF65-F5344CB8AC3E}">
        <p14:creationId xmlns:p14="http://schemas.microsoft.com/office/powerpoint/2010/main" val="2378878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Gráficos registro</a:t>
            </a:r>
          </a:p>
        </p:txBody>
      </p:sp>
    </p:spTree>
    <p:extLst>
      <p:ext uri="{BB962C8B-B14F-4D97-AF65-F5344CB8AC3E}">
        <p14:creationId xmlns:p14="http://schemas.microsoft.com/office/powerpoint/2010/main" val="3190256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En esta pantalla podremos tener una imagen más </a:t>
            </a:r>
            <a:r>
              <a:rPr lang="es-ES" sz="2000" b="1" dirty="0">
                <a:solidFill>
                  <a:srgbClr val="019EE2"/>
                </a:solidFill>
              </a:rPr>
              <a:t>detallada</a:t>
            </a:r>
            <a:r>
              <a:rPr lang="es-ES" sz="2000" dirty="0"/>
              <a:t> de nuestra economía familiar. </a:t>
            </a:r>
          </a:p>
          <a:p>
            <a:r>
              <a:rPr lang="es-ES" sz="2000" dirty="0"/>
              <a:t>Contamos con 3 tipos de gráficos, que nos permitirán ver en qué gastamos nuestro dinero y </a:t>
            </a:r>
            <a:r>
              <a:rPr lang="es-ES" sz="2000" dirty="0">
                <a:sym typeface="Wingdings" panose="05000000000000000000" pitchFamily="2" charset="2"/>
              </a:rPr>
              <a:t>cuánto ahorramos del total de nuestros ingresos</a:t>
            </a:r>
            <a:r>
              <a:rPr lang="es-ES" sz="2000" dirty="0"/>
              <a:t>. 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Gráficos registro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E23C4E1-B07E-41FB-9787-C645F3CC67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Funcionamiento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66EC92-FCB4-4B65-98AE-240F488F5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455" y="2734070"/>
            <a:ext cx="7571322" cy="39104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7815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99028" y="1588301"/>
            <a:ext cx="10080000" cy="2870516"/>
          </a:xfrm>
        </p:spPr>
        <p:txBody>
          <a:bodyPr/>
          <a:lstStyle/>
          <a:p>
            <a:r>
              <a:rPr lang="es-ES" dirty="0"/>
              <a:t>En esta presentación de la </a:t>
            </a:r>
            <a:r>
              <a:rPr lang="es-ES" b="1" dirty="0">
                <a:solidFill>
                  <a:srgbClr val="019EE2"/>
                </a:solidFill>
              </a:rPr>
              <a:t>Herramienta</a:t>
            </a:r>
            <a:r>
              <a:rPr lang="es-ES" dirty="0"/>
              <a:t> </a:t>
            </a:r>
            <a:r>
              <a:rPr lang="es-ES" b="1" dirty="0">
                <a:solidFill>
                  <a:srgbClr val="019EE2"/>
                </a:solidFill>
              </a:rPr>
              <a:t>Economía Familiar</a:t>
            </a:r>
            <a:r>
              <a:rPr lang="es-ES" dirty="0"/>
              <a:t> aprenderemos a utilizar una herramienta que nos permitirá apuntarnos nuestros ingresos y nuestros gastos y tener un control de nuestras finanzas personales.</a:t>
            </a:r>
          </a:p>
          <a:p>
            <a:endParaRPr lang="es-ES" sz="1600" dirty="0"/>
          </a:p>
          <a:p>
            <a:r>
              <a:rPr lang="es-ES" dirty="0"/>
              <a:t>Si nos apuntamos nuestros ingresos y nuestros gastos, podremos utilizar ésta información para hacer </a:t>
            </a:r>
            <a:r>
              <a:rPr lang="es-ES" b="1" dirty="0">
                <a:solidFill>
                  <a:srgbClr val="019EE2"/>
                </a:solidFill>
              </a:rPr>
              <a:t>previsiones</a:t>
            </a:r>
            <a:r>
              <a:rPr lang="es-ES" dirty="0"/>
              <a:t> de lo que esperamos ingresar y gastar en los próximos meses.</a:t>
            </a:r>
          </a:p>
          <a:p>
            <a:endParaRPr lang="es-ES" dirty="0"/>
          </a:p>
          <a:p>
            <a:r>
              <a:rPr lang="es-ES" dirty="0"/>
              <a:t>Estas previsiones nos darán </a:t>
            </a:r>
            <a:r>
              <a:rPr lang="es-ES" b="1" dirty="0">
                <a:solidFill>
                  <a:srgbClr val="019EE2"/>
                </a:solidFill>
              </a:rPr>
              <a:t>tranquilidad</a:t>
            </a:r>
            <a:r>
              <a:rPr lang="es-ES" dirty="0"/>
              <a:t> financiera y nos permitirán </a:t>
            </a:r>
            <a:r>
              <a:rPr lang="es-ES" b="1" dirty="0">
                <a:solidFill>
                  <a:srgbClr val="019EE2"/>
                </a:solidFill>
              </a:rPr>
              <a:t>planear</a:t>
            </a:r>
            <a:r>
              <a:rPr lang="es-ES" dirty="0"/>
              <a:t> mejor nuestro día a día.</a:t>
            </a:r>
          </a:p>
          <a:p>
            <a:endParaRPr lang="es-E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u="none" dirty="0"/>
              <a:t>Introducción </a:t>
            </a:r>
          </a:p>
        </p:txBody>
      </p:sp>
    </p:spTree>
    <p:extLst>
      <p:ext uri="{BB962C8B-B14F-4D97-AF65-F5344CB8AC3E}">
        <p14:creationId xmlns:p14="http://schemas.microsoft.com/office/powerpoint/2010/main" val="3163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6FC710F5-7CF4-4389-9B88-DACA4DDB92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643"/>
          <a:stretch/>
        </p:blipFill>
        <p:spPr>
          <a:xfrm>
            <a:off x="4189664" y="2280008"/>
            <a:ext cx="3812672" cy="39104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B2E6DA-C052-4A84-8C5D-F9B980C6A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191" y="1311667"/>
            <a:ext cx="10228580" cy="476249"/>
          </a:xfrm>
        </p:spPr>
        <p:txBody>
          <a:bodyPr/>
          <a:lstStyle/>
          <a:p>
            <a:r>
              <a:rPr lang="es-ES" sz="2000" dirty="0"/>
              <a:t>Para poder visualizar bien los gráficos, hay que seguir los pasos siguientes: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0ECCE-9B72-4481-8E66-98E48E4912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Funcionamiento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03BDC98C-DA77-4DA2-9970-C1B89054129D}"/>
              </a:ext>
            </a:extLst>
          </p:cNvPr>
          <p:cNvSpPr txBox="1">
            <a:spLocks/>
          </p:cNvSpPr>
          <p:nvPr/>
        </p:nvSpPr>
        <p:spPr>
          <a:xfrm>
            <a:off x="956905" y="2509833"/>
            <a:ext cx="2090420" cy="954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 sz="1600" b="0" kern="1200" baseline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609585" indent="-609585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4000" b="1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4000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99B789-8FD5-47BA-A097-C5A4F71D0755}"/>
              </a:ext>
            </a:extLst>
          </p:cNvPr>
          <p:cNvSpPr txBox="1"/>
          <p:nvPr/>
        </p:nvSpPr>
        <p:spPr>
          <a:xfrm>
            <a:off x="396240" y="2381679"/>
            <a:ext cx="3047999" cy="1600438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1. Pulsaremos el botón “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1. Filtrar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”.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E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ste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botón nos permitirá seleccionar el mes (o meses) que queramos.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13966B-8F5C-47BD-AD52-47E6D6598C19}"/>
              </a:ext>
            </a:extLst>
          </p:cNvPr>
          <p:cNvCxnSpPr>
            <a:cxnSpLocks/>
          </p:cNvCxnSpPr>
          <p:nvPr/>
        </p:nvCxnSpPr>
        <p:spPr>
          <a:xfrm>
            <a:off x="3255943" y="2783838"/>
            <a:ext cx="1095685" cy="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858DEE6-25D0-4639-AD34-89AA001E2AF1}"/>
              </a:ext>
            </a:extLst>
          </p:cNvPr>
          <p:cNvSpPr txBox="1"/>
          <p:nvPr/>
        </p:nvSpPr>
        <p:spPr>
          <a:xfrm>
            <a:off x="8636000" y="2589222"/>
            <a:ext cx="3322082" cy="1815882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4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. Pulsaremos el botón “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2. Actualizar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”.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Éste botón nos permitirá actualizar los datos mostrados en los gráficos, teniendo en cuenta los últimos ingresos/gastos.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BB5D18-00C2-4B8F-B730-67AEC74650DD}"/>
              </a:ext>
            </a:extLst>
          </p:cNvPr>
          <p:cNvSpPr txBox="1"/>
          <p:nvPr/>
        </p:nvSpPr>
        <p:spPr>
          <a:xfrm>
            <a:off x="396241" y="4161825"/>
            <a:ext cx="3048000" cy="1169551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2.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Seleccionaremos el mes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(o meses) de los que queramos visualizar los datos en los gráficos.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67A80B-AD69-47A8-B3D4-BAC099D7DE86}"/>
              </a:ext>
            </a:extLst>
          </p:cNvPr>
          <p:cNvCxnSpPr>
            <a:cxnSpLocks/>
          </p:cNvCxnSpPr>
          <p:nvPr/>
        </p:nvCxnSpPr>
        <p:spPr>
          <a:xfrm flipV="1">
            <a:off x="3444240" y="3335786"/>
            <a:ext cx="907388" cy="1205579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4D4ADE9-8C3D-423A-B497-94B41841D891}"/>
              </a:ext>
            </a:extLst>
          </p:cNvPr>
          <p:cNvCxnSpPr>
            <a:cxnSpLocks/>
          </p:cNvCxnSpPr>
          <p:nvPr/>
        </p:nvCxnSpPr>
        <p:spPr>
          <a:xfrm flipH="1" flipV="1">
            <a:off x="6829778" y="2783838"/>
            <a:ext cx="1806222" cy="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>
            <a:extLst>
              <a:ext uri="{FF2B5EF4-FFF2-40B4-BE49-F238E27FC236}">
                <a16:creationId xmlns:a16="http://schemas.microsoft.com/office/drawing/2014/main" id="{675EEFCC-F179-40EC-9F1A-7C3014777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Gráficos registro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928FA6-EC3A-433B-A4AD-15B347A69E81}"/>
              </a:ext>
            </a:extLst>
          </p:cNvPr>
          <p:cNvSpPr txBox="1"/>
          <p:nvPr/>
        </p:nvSpPr>
        <p:spPr>
          <a:xfrm>
            <a:off x="396240" y="5419834"/>
            <a:ext cx="3047999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3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.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Seleccionaremos el año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del que queramos visualizar los datos en los gráficos.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540BC41-EF8A-4E30-B76A-A742E3A8FE24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3444239" y="5578264"/>
            <a:ext cx="826406" cy="210902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086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8DDD175-1167-4FF1-B90C-8179F5A2F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77" y="3253156"/>
            <a:ext cx="6482168" cy="3347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477DBD2-B6D1-4877-93AE-FC927EB99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0694" y="2276548"/>
            <a:ext cx="3758082" cy="3974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B5D6648-3D43-4943-A2AC-35EE8DA990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462707" cy="469481"/>
          </a:xfrm>
        </p:spPr>
        <p:txBody>
          <a:bodyPr/>
          <a:lstStyle/>
          <a:p>
            <a:r>
              <a:rPr lang="es-ES" sz="2000" dirty="0"/>
              <a:t>El primer gráfico nos muestra una imagen global de nuestras finanzas personales en el mes seleccionado.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5542A0-7BA1-42DA-B812-2B25B21DA6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827123"/>
            <a:ext cx="7058660" cy="396663"/>
          </a:xfrm>
        </p:spPr>
        <p:txBody>
          <a:bodyPr/>
          <a:lstStyle/>
          <a:p>
            <a:r>
              <a:rPr lang="es-ES" dirty="0"/>
              <a:t>Explicación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335B277-B342-4599-A1F8-DAE1350E624E}"/>
              </a:ext>
            </a:extLst>
          </p:cNvPr>
          <p:cNvCxnSpPr>
            <a:cxnSpLocks/>
          </p:cNvCxnSpPr>
          <p:nvPr/>
        </p:nvCxnSpPr>
        <p:spPr>
          <a:xfrm flipH="1">
            <a:off x="3329604" y="4424063"/>
            <a:ext cx="1682663" cy="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34E9C7C-AAA4-4F9C-A066-8941A0828F1C}"/>
              </a:ext>
            </a:extLst>
          </p:cNvPr>
          <p:cNvSpPr txBox="1"/>
          <p:nvPr/>
        </p:nvSpPr>
        <p:spPr>
          <a:xfrm>
            <a:off x="436909" y="4161305"/>
            <a:ext cx="2859703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Las columnas ascendentes serán los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ingresos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que hemos tenido durante el mes.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02F944A-BB64-4CED-A767-8FEC79438A86}"/>
              </a:ext>
            </a:extLst>
          </p:cNvPr>
          <p:cNvCxnSpPr>
            <a:cxnSpLocks/>
            <a:stCxn id="14" idx="1"/>
            <a:endCxn id="16" idx="3"/>
          </p:cNvCxnSpPr>
          <p:nvPr/>
        </p:nvCxnSpPr>
        <p:spPr>
          <a:xfrm flipH="1">
            <a:off x="3416013" y="2654161"/>
            <a:ext cx="3131332" cy="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B9B8383-1957-4318-8D0B-C304B0A99358}"/>
              </a:ext>
            </a:extLst>
          </p:cNvPr>
          <p:cNvSpPr/>
          <p:nvPr/>
        </p:nvSpPr>
        <p:spPr>
          <a:xfrm>
            <a:off x="6429572" y="2350494"/>
            <a:ext cx="804202" cy="2073569"/>
          </a:xfrm>
          <a:prstGeom prst="ellipse">
            <a:avLst/>
          </a:prstGeom>
          <a:noFill/>
          <a:ln w="28575">
            <a:solidFill>
              <a:srgbClr val="019E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6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078742-5F93-419F-B07C-F9B8DE80F5E2}"/>
              </a:ext>
            </a:extLst>
          </p:cNvPr>
          <p:cNvSpPr txBox="1"/>
          <p:nvPr/>
        </p:nvSpPr>
        <p:spPr>
          <a:xfrm>
            <a:off x="556310" y="2287971"/>
            <a:ext cx="2859703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Las columnas descendentes serán los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gastos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que hemos tenido durante el mes.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93AC5BA-2504-4556-9E56-0B474F876730}"/>
              </a:ext>
            </a:extLst>
          </p:cNvPr>
          <p:cNvCxnSpPr>
            <a:cxnSpLocks/>
          </p:cNvCxnSpPr>
          <p:nvPr/>
        </p:nvCxnSpPr>
        <p:spPr>
          <a:xfrm>
            <a:off x="7823200" y="5353228"/>
            <a:ext cx="1220315" cy="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E64FF3D-2A02-45DF-BE70-D4B90D9528AF}"/>
              </a:ext>
            </a:extLst>
          </p:cNvPr>
          <p:cNvSpPr txBox="1"/>
          <p:nvPr/>
        </p:nvSpPr>
        <p:spPr>
          <a:xfrm>
            <a:off x="9043515" y="4974206"/>
            <a:ext cx="2859703" cy="1169551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La última columna siempre será el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ahorro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. La diferencia entre los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ingrgesos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y los gastos.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2C78A09A-3CF7-40CF-97C9-D6E5B221B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381565"/>
            <a:ext cx="7058660" cy="469481"/>
          </a:xfrm>
        </p:spPr>
        <p:txBody>
          <a:bodyPr/>
          <a:lstStyle/>
          <a:p>
            <a:r>
              <a:rPr lang="es-ES" dirty="0"/>
              <a:t>Gráficos registro</a:t>
            </a:r>
          </a:p>
        </p:txBody>
      </p:sp>
    </p:spTree>
    <p:extLst>
      <p:ext uri="{BB962C8B-B14F-4D97-AF65-F5344CB8AC3E}">
        <p14:creationId xmlns:p14="http://schemas.microsoft.com/office/powerpoint/2010/main" val="1070790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A81F25A-8E62-4FBD-8E3F-E919B8D3F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18" y="2901932"/>
            <a:ext cx="6482168" cy="3351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A1AFA3F4-B300-4393-A043-F475E413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Gráficos registro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FDCD39-B037-4409-AB48-B4115ECB4578}"/>
              </a:ext>
            </a:extLst>
          </p:cNvPr>
          <p:cNvSpPr txBox="1"/>
          <p:nvPr/>
        </p:nvSpPr>
        <p:spPr>
          <a:xfrm>
            <a:off x="3220542" y="848548"/>
            <a:ext cx="3637469" cy="1600438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Este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gráfico nos muestra el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peso de cada concepto de gasto 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sobre el total de ingresos.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El peso se ve reflejado a través de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porcentajes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9BE1CE-F386-4AA7-898D-E2F38B4604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542" y="2524280"/>
            <a:ext cx="3383573" cy="2423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C68933-B916-4FF9-9E83-0A72B8AE27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052" t="64637"/>
          <a:stretch/>
        </p:blipFill>
        <p:spPr>
          <a:xfrm>
            <a:off x="5829301" y="4322922"/>
            <a:ext cx="4201319" cy="1637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1F96F00-1454-4456-A2E0-44874358FD46}"/>
              </a:ext>
            </a:extLst>
          </p:cNvPr>
          <p:cNvCxnSpPr>
            <a:cxnSpLocks/>
          </p:cNvCxnSpPr>
          <p:nvPr/>
        </p:nvCxnSpPr>
        <p:spPr>
          <a:xfrm flipH="1" flipV="1">
            <a:off x="4873967" y="1823527"/>
            <a:ext cx="1" cy="70340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D595EE5-0648-47F2-8CA5-6A7EF7416F9D}"/>
              </a:ext>
            </a:extLst>
          </p:cNvPr>
          <p:cNvCxnSpPr>
            <a:cxnSpLocks/>
          </p:cNvCxnSpPr>
          <p:nvPr/>
        </p:nvCxnSpPr>
        <p:spPr>
          <a:xfrm flipH="1" flipV="1">
            <a:off x="9297714" y="3619521"/>
            <a:ext cx="1" cy="70340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75DB292-EB26-483E-8598-A6D3311ACE2B}"/>
              </a:ext>
            </a:extLst>
          </p:cNvPr>
          <p:cNvSpPr txBox="1"/>
          <p:nvPr/>
        </p:nvSpPr>
        <p:spPr>
          <a:xfrm>
            <a:off x="8114106" y="2628081"/>
            <a:ext cx="3177213" cy="1384995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Este listado nos permite ver el importe de las descripciones de los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10 gastos más representativos 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del mes que hemos seleccionado en el filtro.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27AF0AD-30D8-4BE8-A4B6-5BEBBECA911E}"/>
              </a:ext>
            </a:extLst>
          </p:cNvPr>
          <p:cNvSpPr txBox="1">
            <a:spLocks/>
          </p:cNvSpPr>
          <p:nvPr/>
        </p:nvSpPr>
        <p:spPr>
          <a:xfrm>
            <a:off x="469900" y="827123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Explicación</a:t>
            </a:r>
          </a:p>
        </p:txBody>
      </p:sp>
    </p:spTree>
    <p:extLst>
      <p:ext uri="{BB962C8B-B14F-4D97-AF65-F5344CB8AC3E}">
        <p14:creationId xmlns:p14="http://schemas.microsoft.com/office/powerpoint/2010/main" val="1607992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Presupuesto</a:t>
            </a:r>
          </a:p>
        </p:txBody>
      </p:sp>
    </p:spTree>
    <p:extLst>
      <p:ext uri="{BB962C8B-B14F-4D97-AF65-F5344CB8AC3E}">
        <p14:creationId xmlns:p14="http://schemas.microsoft.com/office/powerpoint/2010/main" val="4080969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827767-4BEA-427C-B437-BAB9C684A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600" y="2322000"/>
            <a:ext cx="10098000" cy="30668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Presupuesto</a:t>
            </a:r>
            <a:endParaRPr lang="es-ES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8A25D7EA-7C48-47F6-83CC-68D43338D7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En esta pantalla, que tiene la misma estructura que la pantalla “Resumen registro”, podremos </a:t>
            </a:r>
            <a:r>
              <a:rPr lang="es-ES" sz="2000" b="1" dirty="0">
                <a:solidFill>
                  <a:srgbClr val="019EE2"/>
                </a:solidFill>
              </a:rPr>
              <a:t>introducir</a:t>
            </a:r>
            <a:r>
              <a:rPr lang="es-ES" sz="2000" dirty="0"/>
              <a:t> manualmente los ingresos y gastos que </a:t>
            </a:r>
            <a:r>
              <a:rPr lang="es-ES" sz="2000" b="1" dirty="0">
                <a:solidFill>
                  <a:srgbClr val="019EE2"/>
                </a:solidFill>
              </a:rPr>
              <a:t>esperamos</a:t>
            </a:r>
            <a:r>
              <a:rPr lang="es-ES" sz="2000" dirty="0"/>
              <a:t> tener en los próximos meses. 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33F93AC-4A20-4DB4-A80F-37BA9C3D2D88}"/>
              </a:ext>
            </a:extLst>
          </p:cNvPr>
          <p:cNvSpPr/>
          <p:nvPr/>
        </p:nvSpPr>
        <p:spPr bwMode="gray">
          <a:xfrm>
            <a:off x="1534161" y="3709060"/>
            <a:ext cx="1686559" cy="1980540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97E984-CEBE-4670-AA21-BAA528227D58}"/>
              </a:ext>
            </a:extLst>
          </p:cNvPr>
          <p:cNvSpPr txBox="1"/>
          <p:nvPr/>
        </p:nvSpPr>
        <p:spPr>
          <a:xfrm>
            <a:off x="253440" y="5882524"/>
            <a:ext cx="2124000" cy="30777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Conceptos y descripciones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52BF3E1-359A-44B3-AC2A-9E68A7480615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flipH="1">
            <a:off x="1315440" y="4699330"/>
            <a:ext cx="218721" cy="1183194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52C6981F-60B7-4F66-BA60-4DE6757AF370}"/>
              </a:ext>
            </a:extLst>
          </p:cNvPr>
          <p:cNvSpPr/>
          <p:nvPr/>
        </p:nvSpPr>
        <p:spPr bwMode="gray">
          <a:xfrm flipH="1">
            <a:off x="11013440" y="3190240"/>
            <a:ext cx="975360" cy="2357360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8D4270-240D-4A15-871F-C0F5DFECB155}"/>
              </a:ext>
            </a:extLst>
          </p:cNvPr>
          <p:cNvSpPr txBox="1"/>
          <p:nvPr/>
        </p:nvSpPr>
        <p:spPr>
          <a:xfrm>
            <a:off x="10231679" y="5689600"/>
            <a:ext cx="1008000" cy="30777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Total anual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D98B76E-49BD-411F-8A39-A96E5618343E}"/>
              </a:ext>
            </a:extLst>
          </p:cNvPr>
          <p:cNvCxnSpPr>
            <a:cxnSpLocks/>
            <a:stCxn id="18" idx="6"/>
            <a:endCxn id="19" idx="0"/>
          </p:cNvCxnSpPr>
          <p:nvPr/>
        </p:nvCxnSpPr>
        <p:spPr>
          <a:xfrm flipH="1">
            <a:off x="10735679" y="4368920"/>
            <a:ext cx="277761" cy="132068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10442FF-8203-46E8-BC6B-B440FFED595E}"/>
              </a:ext>
            </a:extLst>
          </p:cNvPr>
          <p:cNvGrpSpPr/>
          <p:nvPr/>
        </p:nvGrpSpPr>
        <p:grpSpPr>
          <a:xfrm>
            <a:off x="3089137" y="5397214"/>
            <a:ext cx="7003662" cy="1200325"/>
            <a:chOff x="2290527" y="5211701"/>
            <a:chExt cx="7003662" cy="120032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0C2C097-0C30-4A98-9046-40589CA6E7FB}"/>
                </a:ext>
              </a:extLst>
            </p:cNvPr>
            <p:cNvSpPr/>
            <p:nvPr/>
          </p:nvSpPr>
          <p:spPr>
            <a:xfrm>
              <a:off x="2744358" y="5481568"/>
              <a:ext cx="6096000" cy="738664"/>
            </a:xfrm>
            <a:prstGeom prst="rect">
              <a:avLst/>
            </a:prstGeom>
            <a:ln>
              <a:solidFill>
                <a:srgbClr val="019EE2"/>
              </a:solidFill>
            </a:ln>
          </p:spPr>
          <p:txBody>
            <a:bodyPr>
              <a:spAutoFit/>
            </a:bodyPr>
            <a:lstStyle/>
            <a:p>
              <a:pPr algn="ctr"/>
              <a:r>
                <a:rPr lang="es-ES" sz="1400" dirty="0">
                  <a:solidFill>
                    <a:srgbClr val="595959"/>
                  </a:solidFill>
                  <a:latin typeface="Poppins"/>
                </a:rPr>
                <a:t>Para introducir nuestras previsiones en el presupuesto </a:t>
              </a:r>
              <a:r>
                <a:rPr lang="es-ES" sz="1400" b="1" dirty="0">
                  <a:solidFill>
                    <a:srgbClr val="019EE2"/>
                  </a:solidFill>
                  <a:latin typeface="Poppins"/>
                </a:rPr>
                <a:t>no utilizaremos la hoja de Registro</a:t>
              </a:r>
              <a:r>
                <a:rPr lang="es-ES" sz="1400" dirty="0">
                  <a:solidFill>
                    <a:srgbClr val="595959"/>
                  </a:solidFill>
                  <a:latin typeface="Poppins"/>
                </a:rPr>
                <a:t>, sino que las introduciremos manualmente tal como se indica en la siguiente diapositiva.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35279D5-AF26-4E41-AF7D-12703BA25927}"/>
                </a:ext>
              </a:extLst>
            </p:cNvPr>
            <p:cNvSpPr/>
            <p:nvPr/>
          </p:nvSpPr>
          <p:spPr>
            <a:xfrm>
              <a:off x="2290527" y="5211701"/>
              <a:ext cx="598874" cy="1200325"/>
            </a:xfrm>
            <a:prstGeom prst="rect">
              <a:avLst/>
            </a:prstGeom>
            <a:noFill/>
          </p:spPr>
          <p:txBody>
            <a:bodyPr wrap="none" lIns="121916" tIns="60958" rIns="121916" bIns="60958" anchor="ctr">
              <a:spAutoFit/>
            </a:bodyPr>
            <a:lstStyle/>
            <a:p>
              <a:pPr algn="ctr"/>
              <a:r>
                <a:rPr lang="en-US" sz="7000" dirty="0">
                  <a:ln w="0">
                    <a:solidFill>
                      <a:srgbClr val="019EE2"/>
                    </a:solidFill>
                  </a:ln>
                  <a:solidFill>
                    <a:srgbClr val="019EE2"/>
                  </a:solidFill>
                </a:rPr>
                <a:t>!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94C246-DE92-4921-A62B-9D842CD5E164}"/>
                </a:ext>
              </a:extLst>
            </p:cNvPr>
            <p:cNvSpPr/>
            <p:nvPr/>
          </p:nvSpPr>
          <p:spPr>
            <a:xfrm>
              <a:off x="8695315" y="5211701"/>
              <a:ext cx="598874" cy="1200325"/>
            </a:xfrm>
            <a:prstGeom prst="rect">
              <a:avLst/>
            </a:prstGeom>
            <a:noFill/>
          </p:spPr>
          <p:txBody>
            <a:bodyPr wrap="none" lIns="121916" tIns="60958" rIns="121916" bIns="60958" anchor="ctr">
              <a:spAutoFit/>
            </a:bodyPr>
            <a:lstStyle/>
            <a:p>
              <a:pPr algn="ctr"/>
              <a:r>
                <a:rPr lang="en-US" sz="7000" dirty="0">
                  <a:ln w="0">
                    <a:solidFill>
                      <a:srgbClr val="019EE2"/>
                    </a:solidFill>
                  </a:ln>
                  <a:solidFill>
                    <a:srgbClr val="019EE2"/>
                  </a:solidFill>
                </a:rPr>
                <a:t>!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E26FCEFE-E500-4A04-B7FF-052C18628894}"/>
              </a:ext>
            </a:extLst>
          </p:cNvPr>
          <p:cNvSpPr txBox="1"/>
          <p:nvPr/>
        </p:nvSpPr>
        <p:spPr>
          <a:xfrm>
            <a:off x="362800" y="2233716"/>
            <a:ext cx="1245600" cy="95410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Botón para crear un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presupuesto para otro año</a:t>
            </a:r>
            <a:endParaRPr lang="en-GB" sz="1400" b="1" dirty="0">
              <a:solidFill>
                <a:srgbClr val="019EE2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CAC9998-2745-45C7-BB6D-22E5A30F30DD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1608400" y="2710770"/>
            <a:ext cx="277761" cy="257263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9562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2971C-0DF8-4FC6-B965-B9233B634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812" y="2321209"/>
            <a:ext cx="10064610" cy="37635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Presupuesto</a:t>
            </a:r>
            <a:endParaRPr lang="es-ES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8A25D7EA-7C48-47F6-83CC-68D43338D7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Para introducir nuestras previsiones, pulsaremos el botón “</a:t>
            </a:r>
            <a:r>
              <a:rPr lang="es-ES" sz="2000" b="1" dirty="0">
                <a:solidFill>
                  <a:srgbClr val="019EE2"/>
                </a:solidFill>
              </a:rPr>
              <a:t>Vista detallada</a:t>
            </a:r>
            <a:r>
              <a:rPr lang="es-ES" sz="2000" dirty="0"/>
              <a:t>” o cualquiera de los botones con el símbolo “</a:t>
            </a:r>
            <a:r>
              <a:rPr lang="es-ES" sz="2000" b="1" dirty="0">
                <a:solidFill>
                  <a:srgbClr val="019EE2"/>
                </a:solidFill>
              </a:rPr>
              <a:t>+</a:t>
            </a:r>
            <a:r>
              <a:rPr lang="es-ES" sz="2000" dirty="0"/>
              <a:t>” y escribiremos los importes en las celdas indicadas. </a:t>
            </a:r>
          </a:p>
        </p:txBody>
      </p:sp>
      <p:sp>
        <p:nvSpPr>
          <p:cNvPr id="16" name="Left Bracket 15">
            <a:extLst>
              <a:ext uri="{FF2B5EF4-FFF2-40B4-BE49-F238E27FC236}">
                <a16:creationId xmlns:a16="http://schemas.microsoft.com/office/drawing/2014/main" id="{B6DA66B0-6B42-4A94-A2BC-0C37FA91ED82}"/>
              </a:ext>
            </a:extLst>
          </p:cNvPr>
          <p:cNvSpPr/>
          <p:nvPr/>
        </p:nvSpPr>
        <p:spPr>
          <a:xfrm>
            <a:off x="3175261" y="4308719"/>
            <a:ext cx="110836" cy="396000"/>
          </a:xfrm>
          <a:prstGeom prst="leftBracket">
            <a:avLst/>
          </a:prstGeom>
          <a:ln w="28575">
            <a:solidFill>
              <a:srgbClr val="019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1867">
              <a:latin typeface="Poppins"/>
            </a:endParaRPr>
          </a:p>
        </p:txBody>
      </p:sp>
      <p:sp>
        <p:nvSpPr>
          <p:cNvPr id="17" name="Left Bracket 16">
            <a:extLst>
              <a:ext uri="{FF2B5EF4-FFF2-40B4-BE49-F238E27FC236}">
                <a16:creationId xmlns:a16="http://schemas.microsoft.com/office/drawing/2014/main" id="{5A773275-E7B8-460F-B8FC-295EEAD23183}"/>
              </a:ext>
            </a:extLst>
          </p:cNvPr>
          <p:cNvSpPr/>
          <p:nvPr/>
        </p:nvSpPr>
        <p:spPr>
          <a:xfrm>
            <a:off x="3175261" y="5161030"/>
            <a:ext cx="110836" cy="900000"/>
          </a:xfrm>
          <a:prstGeom prst="leftBracket">
            <a:avLst/>
          </a:prstGeom>
          <a:ln w="28575">
            <a:solidFill>
              <a:srgbClr val="019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1867">
              <a:latin typeface="Poppins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EB38AA3-6584-463B-9E18-DD96EF938B0A}"/>
              </a:ext>
            </a:extLst>
          </p:cNvPr>
          <p:cNvCxnSpPr>
            <a:cxnSpLocks/>
            <a:stCxn id="16" idx="1"/>
            <a:endCxn id="32" idx="2"/>
          </p:cNvCxnSpPr>
          <p:nvPr/>
        </p:nvCxnSpPr>
        <p:spPr>
          <a:xfrm flipH="1" flipV="1">
            <a:off x="1178840" y="3579828"/>
            <a:ext cx="1996421" cy="92689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882E78D-703F-48F9-96C9-9DCE5B1FD35A}"/>
              </a:ext>
            </a:extLst>
          </p:cNvPr>
          <p:cNvCxnSpPr>
            <a:cxnSpLocks/>
            <a:stCxn id="17" idx="1"/>
            <a:endCxn id="32" idx="2"/>
          </p:cNvCxnSpPr>
          <p:nvPr/>
        </p:nvCxnSpPr>
        <p:spPr>
          <a:xfrm flipH="1" flipV="1">
            <a:off x="1178840" y="3579828"/>
            <a:ext cx="1996421" cy="2031202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55">
            <a:extLst>
              <a:ext uri="{FF2B5EF4-FFF2-40B4-BE49-F238E27FC236}">
                <a16:creationId xmlns:a16="http://schemas.microsoft.com/office/drawing/2014/main" id="{480129D2-93AB-45FA-96BF-4800762FE60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129781" y="3244376"/>
            <a:ext cx="216000" cy="19717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4" name="Freeform 255">
            <a:extLst>
              <a:ext uri="{FF2B5EF4-FFF2-40B4-BE49-F238E27FC236}">
                <a16:creationId xmlns:a16="http://schemas.microsoft.com/office/drawing/2014/main" id="{73A0A765-A8EF-403F-890D-D979C97AA2B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69581" y="2929504"/>
            <a:ext cx="216000" cy="19717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5" name="Freeform 255">
            <a:extLst>
              <a:ext uri="{FF2B5EF4-FFF2-40B4-BE49-F238E27FC236}">
                <a16:creationId xmlns:a16="http://schemas.microsoft.com/office/drawing/2014/main" id="{7FDFE64E-0A31-45A5-A8BF-146103D71AB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961656" y="2929504"/>
            <a:ext cx="216000" cy="19717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6" name="Freeform 255">
            <a:extLst>
              <a:ext uri="{FF2B5EF4-FFF2-40B4-BE49-F238E27FC236}">
                <a16:creationId xmlns:a16="http://schemas.microsoft.com/office/drawing/2014/main" id="{25E75C60-DA40-4166-A14F-1B3182DE59B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853731" y="2929504"/>
            <a:ext cx="216000" cy="19717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7" name="Freeform 255">
            <a:extLst>
              <a:ext uri="{FF2B5EF4-FFF2-40B4-BE49-F238E27FC236}">
                <a16:creationId xmlns:a16="http://schemas.microsoft.com/office/drawing/2014/main" id="{CCF5BD07-CCA0-4A5D-848F-426FC46CB77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745806" y="2929504"/>
            <a:ext cx="216000" cy="19717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8" name="Freeform 255">
            <a:extLst>
              <a:ext uri="{FF2B5EF4-FFF2-40B4-BE49-F238E27FC236}">
                <a16:creationId xmlns:a16="http://schemas.microsoft.com/office/drawing/2014/main" id="{3D25BDD3-2385-4D12-9C4F-818FBE87ABF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637881" y="2929504"/>
            <a:ext cx="216000" cy="19717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9" name="Freeform 255">
            <a:extLst>
              <a:ext uri="{FF2B5EF4-FFF2-40B4-BE49-F238E27FC236}">
                <a16:creationId xmlns:a16="http://schemas.microsoft.com/office/drawing/2014/main" id="{754E3D9D-67B9-4962-9F23-66022048398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529956" y="2929504"/>
            <a:ext cx="216000" cy="19717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0" name="Freeform 255">
            <a:extLst>
              <a:ext uri="{FF2B5EF4-FFF2-40B4-BE49-F238E27FC236}">
                <a16:creationId xmlns:a16="http://schemas.microsoft.com/office/drawing/2014/main" id="{23D90206-BFF4-497A-AFE8-285ECB0C778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422031" y="2929504"/>
            <a:ext cx="216000" cy="19717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1" name="Freeform 255">
            <a:extLst>
              <a:ext uri="{FF2B5EF4-FFF2-40B4-BE49-F238E27FC236}">
                <a16:creationId xmlns:a16="http://schemas.microsoft.com/office/drawing/2014/main" id="{80BA59BB-781B-4965-9ACB-0516FD26FF2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314103" y="2929504"/>
            <a:ext cx="216000" cy="19717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819EE-7EFE-4752-B2EE-88892FB4A9F0}"/>
              </a:ext>
            </a:extLst>
          </p:cNvPr>
          <p:cNvSpPr txBox="1"/>
          <p:nvPr/>
        </p:nvSpPr>
        <p:spPr>
          <a:xfrm>
            <a:off x="173279" y="2841164"/>
            <a:ext cx="2011121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Celdas dónde podremos introducir los ingresos y gastos esperados.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374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Gráficos presupuesto</a:t>
            </a:r>
          </a:p>
        </p:txBody>
      </p:sp>
    </p:spTree>
    <p:extLst>
      <p:ext uri="{BB962C8B-B14F-4D97-AF65-F5344CB8AC3E}">
        <p14:creationId xmlns:p14="http://schemas.microsoft.com/office/powerpoint/2010/main" val="1779804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9E7F29-CCB2-40D3-9ADC-6F4AC0860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489" y="2881797"/>
            <a:ext cx="9731022" cy="3255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El funcionamiento de esta pantalla es muy similar al de la pantalla “Gráficos registro”. </a:t>
            </a:r>
          </a:p>
          <a:p>
            <a:pPr>
              <a:spcAft>
                <a:spcPts val="600"/>
              </a:spcAft>
            </a:pPr>
            <a:r>
              <a:rPr lang="es-ES" sz="2000" dirty="0"/>
              <a:t>La diferencia es que estos gráficos nos permitirán ver en qué </a:t>
            </a:r>
            <a:r>
              <a:rPr lang="es-ES" sz="2000" b="1" dirty="0">
                <a:solidFill>
                  <a:srgbClr val="019EE2"/>
                </a:solidFill>
              </a:rPr>
              <a:t>prevemos</a:t>
            </a:r>
            <a:r>
              <a:rPr lang="es-ES" sz="2000" dirty="0"/>
              <a:t> gastarnos nuestro dinero y </a:t>
            </a:r>
            <a:r>
              <a:rPr lang="es-ES" sz="2000" dirty="0">
                <a:sym typeface="Wingdings" panose="05000000000000000000" pitchFamily="2" charset="2"/>
              </a:rPr>
              <a:t>cuánto </a:t>
            </a:r>
            <a:r>
              <a:rPr lang="es-ES" sz="2000" b="1" dirty="0">
                <a:solidFill>
                  <a:srgbClr val="019EE2"/>
                </a:solidFill>
                <a:sym typeface="Wingdings" panose="05000000000000000000" pitchFamily="2" charset="2"/>
              </a:rPr>
              <a:t>esperamos</a:t>
            </a:r>
            <a:r>
              <a:rPr lang="es-ES" sz="2000" dirty="0">
                <a:sym typeface="Wingdings" panose="05000000000000000000" pitchFamily="2" charset="2"/>
              </a:rPr>
              <a:t> ahorrar del total de nuestros ingresos, según lo que hayamos introducido en la pantalla de “Presupuesto”.</a:t>
            </a:r>
            <a:r>
              <a:rPr lang="es-ES" sz="200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Gráficos presupuesto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E23C4E1-B07E-41FB-9787-C645F3CC67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Funcionamiento</a:t>
            </a:r>
          </a:p>
        </p:txBody>
      </p:sp>
    </p:spTree>
    <p:extLst>
      <p:ext uri="{BB962C8B-B14F-4D97-AF65-F5344CB8AC3E}">
        <p14:creationId xmlns:p14="http://schemas.microsoft.com/office/powerpoint/2010/main" val="41771350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9E7F29-CCB2-40D3-9ADC-6F4AC0860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489" y="2881797"/>
            <a:ext cx="9731022" cy="3255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Los cambios de esta pantalla respecto la pantalla “Gráficos registro” se indican abajo: </a:t>
            </a:r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Gráficos presupuesto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E23C4E1-B07E-41FB-9787-C645F3CC67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Funcionamiento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FD41F3-FD5C-4053-893F-85DAE6ADEF6D}"/>
              </a:ext>
            </a:extLst>
          </p:cNvPr>
          <p:cNvSpPr txBox="1"/>
          <p:nvPr/>
        </p:nvSpPr>
        <p:spPr>
          <a:xfrm>
            <a:off x="253440" y="5882524"/>
            <a:ext cx="4668516" cy="523220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Para seleccionar el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año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del que queremos visualizar los datos en los gráficos, lo escribiremos en esta celda.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7DC8B15-0A86-4241-B955-1617BE890939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1862667" y="5441244"/>
            <a:ext cx="725031" cy="44128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1E4C987-EF67-4B49-9BC5-9492823DBE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5321" y="1905258"/>
            <a:ext cx="4435224" cy="35359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94A109-64EF-4F25-88E0-86B0506A40C4}"/>
              </a:ext>
            </a:extLst>
          </p:cNvPr>
          <p:cNvSpPr txBox="1"/>
          <p:nvPr/>
        </p:nvSpPr>
        <p:spPr>
          <a:xfrm>
            <a:off x="10009051" y="3602438"/>
            <a:ext cx="1827410" cy="1815882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Este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gráfico nos muestra la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diferencia entre lo que hemos presupuestado 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(barras azules)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y nuestros ingresos y gastos reales 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(barras grises).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E5DCCB-5EE2-4531-98E9-50EC7EB82C17}"/>
              </a:ext>
            </a:extLst>
          </p:cNvPr>
          <p:cNvCxnSpPr>
            <a:cxnSpLocks/>
          </p:cNvCxnSpPr>
          <p:nvPr/>
        </p:nvCxnSpPr>
        <p:spPr>
          <a:xfrm>
            <a:off x="8850020" y="4509425"/>
            <a:ext cx="1188000" cy="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6251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Ejercicio práctico</a:t>
            </a:r>
          </a:p>
        </p:txBody>
      </p:sp>
    </p:spTree>
    <p:extLst>
      <p:ext uri="{BB962C8B-B14F-4D97-AF65-F5344CB8AC3E}">
        <p14:creationId xmlns:p14="http://schemas.microsoft.com/office/powerpoint/2010/main" val="1372192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44820" y="3222976"/>
            <a:ext cx="10102361" cy="3367010"/>
          </a:xfrm>
        </p:spPr>
        <p:txBody>
          <a:bodyPr numCol="1"/>
          <a:lstStyle/>
          <a:p>
            <a:pPr marL="342900" indent="-342900" algn="ctr">
              <a:buFont typeface="+mj-lt"/>
              <a:buAutoNum type="arabicPeriod"/>
            </a:pPr>
            <a:r>
              <a:rPr lang="es-ES" sz="1800" dirty="0">
                <a:hlinkClick r:id="" action="ppaction://noaction"/>
              </a:rPr>
              <a:t>Herramienta economía familiar	04</a:t>
            </a:r>
            <a:endParaRPr lang="es-ES" sz="1800" dirty="0"/>
          </a:p>
          <a:p>
            <a:pPr marL="578094" lvl="2" indent="-342900" algn="ctr"/>
            <a:r>
              <a:rPr lang="es-ES" dirty="0"/>
              <a:t>Introducción		</a:t>
            </a:r>
            <a:r>
              <a:rPr lang="es-ES" dirty="0">
                <a:hlinkClick r:id="rId3" action="ppaction://hlinksldjump"/>
              </a:rPr>
              <a:t>04</a:t>
            </a:r>
            <a:endParaRPr lang="es-ES" dirty="0"/>
          </a:p>
          <a:p>
            <a:pPr marL="578094" lvl="2" indent="-342900" algn="ctr"/>
            <a:r>
              <a:rPr lang="es-ES" dirty="0"/>
              <a:t>Registro		</a:t>
            </a:r>
            <a:r>
              <a:rPr lang="es-ES" dirty="0">
                <a:hlinkClick r:id="rId4" action="ppaction://hlinksldjump"/>
              </a:rPr>
              <a:t>06</a:t>
            </a:r>
            <a:endParaRPr lang="es-ES" dirty="0"/>
          </a:p>
          <a:p>
            <a:pPr marL="578094" lvl="2" indent="-342900" algn="ctr"/>
            <a:r>
              <a:rPr lang="es-ES" dirty="0"/>
              <a:t>Resumen registro		</a:t>
            </a:r>
            <a:r>
              <a:rPr lang="es-ES" dirty="0">
                <a:hlinkClick r:id="rId5" action="ppaction://hlinksldjump"/>
              </a:rPr>
              <a:t>14</a:t>
            </a:r>
            <a:endParaRPr lang="es-ES" dirty="0"/>
          </a:p>
          <a:p>
            <a:pPr marL="578094" lvl="2" indent="-342900" algn="ctr"/>
            <a:r>
              <a:rPr lang="es-ES" dirty="0"/>
              <a:t>Gráficos registro		</a:t>
            </a:r>
            <a:r>
              <a:rPr lang="es-ES" dirty="0">
                <a:hlinkClick r:id="rId6" action="ppaction://hlinksldjump"/>
              </a:rPr>
              <a:t>18</a:t>
            </a:r>
            <a:endParaRPr lang="es-ES" dirty="0"/>
          </a:p>
          <a:p>
            <a:pPr marL="578094" lvl="2" indent="-342900" algn="ctr"/>
            <a:r>
              <a:rPr lang="es-ES" dirty="0"/>
              <a:t>Presupuesto		</a:t>
            </a:r>
            <a:r>
              <a:rPr lang="es-ES" dirty="0">
                <a:hlinkClick r:id="rId7" action="ppaction://hlinksldjump"/>
              </a:rPr>
              <a:t>23</a:t>
            </a:r>
            <a:endParaRPr lang="es-ES" dirty="0"/>
          </a:p>
          <a:p>
            <a:pPr marL="578094" lvl="2" indent="-342900" algn="ctr"/>
            <a:r>
              <a:rPr lang="es-ES" dirty="0"/>
              <a:t>Gráficos presupuesto 		</a:t>
            </a:r>
            <a:r>
              <a:rPr lang="es-ES" dirty="0"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26</a:t>
            </a:r>
            <a:endParaRPr lang="es-ES" dirty="0"/>
          </a:p>
          <a:p>
            <a:pPr marL="578094" lvl="2" indent="-342900" algn="ctr"/>
            <a:r>
              <a:rPr lang="es-ES" dirty="0"/>
              <a:t>Ejercicio práctico 		</a:t>
            </a:r>
            <a:r>
              <a:rPr lang="es-ES" dirty="0">
                <a:hlinkClick r:id="rId9" action="ppaction://hlinksldjump"/>
              </a:rPr>
              <a:t>29</a:t>
            </a:r>
            <a:endParaRPr lang="es-ES" dirty="0"/>
          </a:p>
        </p:txBody>
      </p:sp>
      <p:pic>
        <p:nvPicPr>
          <p:cNvPr id="31" name="Picture Placeholder 1">
            <a:extLst>
              <a:ext uri="{FF2B5EF4-FFF2-40B4-BE49-F238E27FC236}">
                <a16:creationId xmlns:a16="http://schemas.microsoft.com/office/drawing/2014/main" id="{7936271A-E5EE-4814-BF30-BB36E4EF895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0">
            <a:duotone>
              <a:prstClr val="black"/>
              <a:srgbClr val="019EE2">
                <a:tint val="45000"/>
                <a:satMod val="400000"/>
              </a:srgbClr>
            </a:duotone>
          </a:blip>
          <a:srcRect t="54470" b="15904"/>
          <a:stretch/>
        </p:blipFill>
        <p:spPr>
          <a:xfrm>
            <a:off x="0" y="0"/>
            <a:ext cx="12192000" cy="245852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41782" y="2584549"/>
            <a:ext cx="5708438" cy="565341"/>
          </a:xfrm>
        </p:spPr>
        <p:txBody>
          <a:bodyPr/>
          <a:lstStyle/>
          <a:p>
            <a:r>
              <a:rPr lang="es-ES" dirty="0"/>
              <a:t>Índice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43D776-258D-45BC-8E32-37FB3A1A87E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15949" y="159657"/>
            <a:ext cx="2006783" cy="40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1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A1AFA3F4-B300-4393-A043-F475E413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Ejercicio práctico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0BA4AB9-F193-4D0D-A690-C7FE45FB13AF}"/>
              </a:ext>
            </a:extLst>
          </p:cNvPr>
          <p:cNvSpPr txBox="1">
            <a:spLocks/>
          </p:cNvSpPr>
          <p:nvPr/>
        </p:nvSpPr>
        <p:spPr>
          <a:xfrm>
            <a:off x="469900" y="827123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Enunciado</a:t>
            </a: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14CF8061-2434-4087-9061-BEE700249E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9028" y="1588301"/>
            <a:ext cx="10080000" cy="2870516"/>
          </a:xfrm>
        </p:spPr>
        <p:txBody>
          <a:bodyPr/>
          <a:lstStyle/>
          <a:p>
            <a:r>
              <a:rPr lang="es-ES" dirty="0"/>
              <a:t>Para poner en práctica el uso de nuestra herramienta, os proponemos realizar las siguientes entradas en la pantalla de ingresos y gastos:</a:t>
            </a:r>
          </a:p>
          <a:p>
            <a:endParaRPr lang="es-ES" dirty="0"/>
          </a:p>
          <a:p>
            <a:pPr marL="285750" indent="-285750">
              <a:buFontTx/>
              <a:buChar char="-"/>
            </a:pPr>
            <a:r>
              <a:rPr lang="es-ES" dirty="0"/>
              <a:t>El día 1 de junio de 2020, recibimos una </a:t>
            </a:r>
            <a:r>
              <a:rPr lang="es-ES" b="1" dirty="0">
                <a:solidFill>
                  <a:srgbClr val="019EE2"/>
                </a:solidFill>
              </a:rPr>
              <a:t>nómina</a:t>
            </a:r>
            <a:r>
              <a:rPr lang="es-ES" dirty="0"/>
              <a:t> de 900 €.</a:t>
            </a:r>
          </a:p>
          <a:p>
            <a:pPr marL="285750" indent="-285750">
              <a:buFontTx/>
              <a:buChar char="-"/>
            </a:pPr>
            <a:r>
              <a:rPr lang="es-ES" dirty="0"/>
              <a:t>El día 2 de junio de 2020, pagamos el </a:t>
            </a:r>
            <a:r>
              <a:rPr lang="es-ES" b="1" dirty="0">
                <a:solidFill>
                  <a:srgbClr val="019EE2"/>
                </a:solidFill>
              </a:rPr>
              <a:t>alquiler</a:t>
            </a:r>
            <a:r>
              <a:rPr lang="es-ES" dirty="0"/>
              <a:t> de 300 €.</a:t>
            </a:r>
          </a:p>
          <a:p>
            <a:pPr marL="285750" indent="-285750">
              <a:buFontTx/>
              <a:buChar char="-"/>
            </a:pPr>
            <a:r>
              <a:rPr lang="es-ES" dirty="0"/>
              <a:t>El día 2 de junio de 2020, pagamos la </a:t>
            </a:r>
            <a:r>
              <a:rPr lang="es-ES" b="1" dirty="0">
                <a:solidFill>
                  <a:srgbClr val="019EE2"/>
                </a:solidFill>
              </a:rPr>
              <a:t>cuota</a:t>
            </a:r>
            <a:r>
              <a:rPr lang="es-ES" dirty="0"/>
              <a:t> mensual del </a:t>
            </a:r>
            <a:r>
              <a:rPr lang="es-ES" b="1" dirty="0">
                <a:solidFill>
                  <a:srgbClr val="019EE2"/>
                </a:solidFill>
              </a:rPr>
              <a:t>préstamo</a:t>
            </a:r>
            <a:r>
              <a:rPr lang="es-ES" dirty="0"/>
              <a:t> de 100 €.</a:t>
            </a:r>
          </a:p>
          <a:p>
            <a:pPr marL="285750" indent="-285750">
              <a:buFontTx/>
              <a:buChar char="-"/>
            </a:pPr>
            <a:r>
              <a:rPr lang="es-ES" dirty="0"/>
              <a:t>El día 10 de junio de 2020, vamos a comer a una </a:t>
            </a:r>
            <a:r>
              <a:rPr lang="es-ES" b="1" dirty="0">
                <a:solidFill>
                  <a:srgbClr val="019EE2"/>
                </a:solidFill>
              </a:rPr>
              <a:t>pizzería</a:t>
            </a:r>
            <a:r>
              <a:rPr lang="es-ES" dirty="0"/>
              <a:t> y pagamos 30 €.</a:t>
            </a:r>
          </a:p>
          <a:p>
            <a:pPr marL="285750" indent="-285750">
              <a:buFontTx/>
              <a:buChar char="-"/>
            </a:pPr>
            <a:r>
              <a:rPr lang="es-ES" dirty="0"/>
              <a:t>El día 15 de junio de 2020, vamos al </a:t>
            </a:r>
            <a:r>
              <a:rPr lang="es-ES" b="1" dirty="0">
                <a:solidFill>
                  <a:srgbClr val="019EE2"/>
                </a:solidFill>
              </a:rPr>
              <a:t>supermercado</a:t>
            </a:r>
            <a:r>
              <a:rPr lang="es-ES" dirty="0"/>
              <a:t> y nos gastamos 60 €.</a:t>
            </a:r>
          </a:p>
          <a:p>
            <a:pPr marL="285750" indent="-285750">
              <a:buFontTx/>
              <a:buChar char="-"/>
            </a:pPr>
            <a:endParaRPr lang="es-ES" dirty="0"/>
          </a:p>
          <a:p>
            <a:pPr marL="285750" indent="-285750">
              <a:buFontTx/>
              <a:buChar char="-"/>
            </a:pPr>
            <a:endParaRPr lang="es-ES" dirty="0"/>
          </a:p>
          <a:p>
            <a:pPr marL="285750" indent="-285750">
              <a:buFontTx/>
              <a:buChar char="-"/>
            </a:pPr>
            <a:endParaRPr lang="es-ES" dirty="0"/>
          </a:p>
          <a:p>
            <a:r>
              <a:rPr lang="es-ES" dirty="0"/>
              <a:t>Una vez realizadas estas entradas, os proponemos borrar una de ellas:</a:t>
            </a:r>
          </a:p>
          <a:p>
            <a:endParaRPr lang="es-ES" dirty="0"/>
          </a:p>
          <a:p>
            <a:pPr marL="285750" indent="-285750">
              <a:buFontTx/>
              <a:buChar char="-"/>
            </a:pPr>
            <a:r>
              <a:rPr lang="es-ES" dirty="0"/>
              <a:t>Gasto del día 15 de junio de 2020, cuando fuimos al </a:t>
            </a:r>
            <a:r>
              <a:rPr lang="es-ES" b="1" dirty="0">
                <a:solidFill>
                  <a:srgbClr val="019EE2"/>
                </a:solidFill>
              </a:rPr>
              <a:t>supermercado</a:t>
            </a:r>
            <a:r>
              <a:rPr lang="es-ES" dirty="0"/>
              <a:t> y nos gastamos 60 €.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2884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A1AFA3F4-B300-4393-A043-F475E413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Ejercicio práctico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2EAA7DA-9AC0-4881-907D-88669E360939}"/>
              </a:ext>
            </a:extLst>
          </p:cNvPr>
          <p:cNvSpPr txBox="1">
            <a:spLocks/>
          </p:cNvSpPr>
          <p:nvPr/>
        </p:nvSpPr>
        <p:spPr>
          <a:xfrm>
            <a:off x="469900" y="827123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Resultado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8D8EA6-CAFF-4B20-A660-82AAB81B9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72" y="2083953"/>
            <a:ext cx="10569856" cy="2690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B13BDA4B-30EF-4D70-96A6-6A2B615A11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9028" y="1588301"/>
            <a:ext cx="10080000" cy="2870516"/>
          </a:xfrm>
        </p:spPr>
        <p:txBody>
          <a:bodyPr/>
          <a:lstStyle/>
          <a:p>
            <a:r>
              <a:rPr lang="es-ES" dirty="0"/>
              <a:t>Resultado de las 5 primeras entradas: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80936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A1AFA3F4-B300-4393-A043-F475E413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Ejercicio práctico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2EAA7DA-9AC0-4881-907D-88669E360939}"/>
              </a:ext>
            </a:extLst>
          </p:cNvPr>
          <p:cNvSpPr txBox="1">
            <a:spLocks/>
          </p:cNvSpPr>
          <p:nvPr/>
        </p:nvSpPr>
        <p:spPr>
          <a:xfrm>
            <a:off x="469900" y="827123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Resultado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B13BDA4B-30EF-4D70-96A6-6A2B615A11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9028" y="1588301"/>
            <a:ext cx="10080000" cy="2870516"/>
          </a:xfrm>
        </p:spPr>
        <p:txBody>
          <a:bodyPr/>
          <a:lstStyle/>
          <a:p>
            <a:r>
              <a:rPr lang="es-ES" dirty="0"/>
              <a:t>Resultado después de borrar el gasto en supermercados:</a:t>
            </a:r>
          </a:p>
          <a:p>
            <a:endParaRPr lang="es-E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AC19F5-C634-421E-A066-27705949B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72" y="2086372"/>
            <a:ext cx="10569856" cy="25300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62294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56632" y="2639444"/>
            <a:ext cx="7678737" cy="1579113"/>
          </a:xfrm>
        </p:spPr>
        <p:txBody>
          <a:bodyPr/>
          <a:lstStyle/>
          <a:p>
            <a:r>
              <a:rPr lang="es-ES" sz="4000" dirty="0"/>
              <a:t>Muchas gracias </a:t>
            </a:r>
          </a:p>
          <a:p>
            <a:r>
              <a:rPr lang="es-ES" sz="4000" dirty="0"/>
              <a:t>por vuestra atención</a:t>
            </a:r>
          </a:p>
        </p:txBody>
      </p:sp>
    </p:spTree>
    <p:extLst>
      <p:ext uri="{BB962C8B-B14F-4D97-AF65-F5344CB8AC3E}">
        <p14:creationId xmlns:p14="http://schemas.microsoft.com/office/powerpoint/2010/main" val="555420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</p:txBody>
      </p:sp>
    </p:spTree>
    <p:extLst>
      <p:ext uri="{BB962C8B-B14F-4D97-AF65-F5344CB8AC3E}">
        <p14:creationId xmlns:p14="http://schemas.microsoft.com/office/powerpoint/2010/main" val="112679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33529" y="1695315"/>
            <a:ext cx="10080000" cy="6208464"/>
          </a:xfrm>
        </p:spPr>
        <p:txBody>
          <a:bodyPr/>
          <a:lstStyle/>
          <a:p>
            <a:r>
              <a:rPr lang="es-ES" sz="1800" b="1" dirty="0">
                <a:solidFill>
                  <a:srgbClr val="019EE2"/>
                </a:solidFill>
              </a:rPr>
              <a:t>Registro</a:t>
            </a:r>
            <a:r>
              <a:rPr lang="es-ES" sz="1800" b="1" dirty="0">
                <a:solidFill>
                  <a:srgbClr val="019EE2"/>
                </a:solidFill>
                <a:sym typeface="Wingdings" panose="05000000000000000000" pitchFamily="2" charset="2"/>
              </a:rPr>
              <a:t></a:t>
            </a:r>
            <a:r>
              <a:rPr lang="es-ES" sz="1800" b="1" dirty="0">
                <a:solidFill>
                  <a:srgbClr val="019EE2"/>
                </a:solidFill>
              </a:rPr>
              <a:t> </a:t>
            </a:r>
            <a:r>
              <a:rPr lang="es-ES" sz="1800" dirty="0"/>
              <a:t>En esta primera pantalla, introduciremos todos los gastos e ingresos reales que tenemos.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/>
          </a:p>
          <a:p>
            <a:r>
              <a:rPr lang="es-ES" sz="1800" b="1" dirty="0">
                <a:solidFill>
                  <a:srgbClr val="019EE2"/>
                </a:solidFill>
              </a:rPr>
              <a:t>Resumen registro </a:t>
            </a:r>
            <a:r>
              <a:rPr lang="es-ES" sz="1800" b="1" dirty="0">
                <a:solidFill>
                  <a:srgbClr val="019EE2"/>
                </a:solidFill>
                <a:sym typeface="Wingdings" panose="05000000000000000000" pitchFamily="2" charset="2"/>
              </a:rPr>
              <a:t> </a:t>
            </a:r>
            <a:r>
              <a:rPr lang="es-ES" sz="1800" dirty="0"/>
              <a:t>En esta pantalla encontraremos el total de ingresos, gastos y ahorro de cada mes, clasificados por conceptos y descripciones.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/>
          </a:p>
          <a:p>
            <a:r>
              <a:rPr lang="es-ES" sz="1800" b="1" dirty="0">
                <a:solidFill>
                  <a:srgbClr val="019EE2"/>
                </a:solidFill>
              </a:rPr>
              <a:t>Gráficos registro</a:t>
            </a:r>
            <a:r>
              <a:rPr lang="es-ES" sz="1800" b="1" dirty="0">
                <a:solidFill>
                  <a:srgbClr val="019EE2"/>
                </a:solidFill>
                <a:sym typeface="Wingdings" panose="05000000000000000000" pitchFamily="2" charset="2"/>
              </a:rPr>
              <a:t> </a:t>
            </a:r>
            <a:r>
              <a:rPr lang="es-ES" sz="1800" dirty="0">
                <a:sym typeface="Wingdings" panose="05000000000000000000" pitchFamily="2" charset="2"/>
              </a:rPr>
              <a:t>En esta tercera pantalla encontraremos tres gráficos que nos ayudarán a visualizar en qué gastamos nuestro dinero y cuánto ahorramos del total de nuestros ingresos.</a:t>
            </a:r>
          </a:p>
          <a:p>
            <a:endParaRPr lang="es-ES" sz="1800" b="1" dirty="0">
              <a:sym typeface="Wingdings" panose="05000000000000000000" pitchFamily="2" charset="2"/>
            </a:endParaRPr>
          </a:p>
          <a:p>
            <a:r>
              <a:rPr lang="es-ES" sz="1800" b="1" dirty="0">
                <a:solidFill>
                  <a:srgbClr val="019EE2"/>
                </a:solidFill>
              </a:rPr>
              <a:t>Presupuesto </a:t>
            </a:r>
            <a:r>
              <a:rPr lang="es-ES" sz="1800" b="1" dirty="0">
                <a:solidFill>
                  <a:srgbClr val="019EE2"/>
                </a:solidFill>
                <a:sym typeface="Wingdings" panose="05000000000000000000" pitchFamily="2" charset="2"/>
              </a:rPr>
              <a:t> </a:t>
            </a:r>
            <a:r>
              <a:rPr lang="es-ES" sz="1800" dirty="0"/>
              <a:t>En esta pantalla podremos introducir manualmente el total de ingresos y gastos previstos para los próximos meses, clasificados por conceptos y descripciones.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ES" sz="1800" dirty="0"/>
          </a:p>
          <a:p>
            <a:r>
              <a:rPr lang="es-ES" sz="1800" b="1" dirty="0">
                <a:solidFill>
                  <a:srgbClr val="019EE2"/>
                </a:solidFill>
              </a:rPr>
              <a:t>Gráficos presupuesto</a:t>
            </a:r>
            <a:r>
              <a:rPr lang="es-ES" sz="1800" b="1" dirty="0">
                <a:solidFill>
                  <a:srgbClr val="019EE2"/>
                </a:solidFill>
                <a:sym typeface="Wingdings" panose="05000000000000000000" pitchFamily="2" charset="2"/>
              </a:rPr>
              <a:t> </a:t>
            </a:r>
            <a:r>
              <a:rPr lang="es-ES" sz="1800" dirty="0">
                <a:sym typeface="Wingdings" panose="05000000000000000000" pitchFamily="2" charset="2"/>
              </a:rPr>
              <a:t>En esta última pantalla encontraremos tres gráficos que nos ayudarán a visualizar, según nuestro presupuesto, en qué prevemos gastar nuestro dinero y cuánto podremos ahorrar del total de nuestros ingresos.</a:t>
            </a:r>
            <a:endParaRPr lang="es-ES" sz="1800" b="1" dirty="0"/>
          </a:p>
          <a:p>
            <a:endParaRPr lang="es-ES" sz="1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9900" y="813965"/>
            <a:ext cx="7058660" cy="594515"/>
          </a:xfrm>
        </p:spPr>
        <p:txBody>
          <a:bodyPr/>
          <a:lstStyle/>
          <a:p>
            <a:r>
              <a:rPr lang="es-ES" dirty="0"/>
              <a:t>Introducción</a:t>
            </a:r>
            <a:endParaRPr lang="es-ES" sz="2800" i="1" u="none" dirty="0"/>
          </a:p>
        </p:txBody>
      </p:sp>
      <p:grpSp>
        <p:nvGrpSpPr>
          <p:cNvPr id="16" name="Group 336">
            <a:extLst>
              <a:ext uri="{FF2B5EF4-FFF2-40B4-BE49-F238E27FC236}">
                <a16:creationId xmlns:a16="http://schemas.microsoft.com/office/drawing/2014/main" id="{C9ABB274-5E33-403A-BE1D-DB9F56D1A1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6425" y="2747253"/>
            <a:ext cx="367628" cy="367628"/>
            <a:chOff x="4220" y="1197"/>
            <a:chExt cx="340" cy="340"/>
          </a:xfrm>
          <a:solidFill>
            <a:srgbClr val="0076A8"/>
          </a:solidFill>
        </p:grpSpPr>
        <p:sp>
          <p:nvSpPr>
            <p:cNvPr id="17" name="Freeform 337">
              <a:extLst>
                <a:ext uri="{FF2B5EF4-FFF2-40B4-BE49-F238E27FC236}">
                  <a16:creationId xmlns:a16="http://schemas.microsoft.com/office/drawing/2014/main" id="{BD022441-BB6B-441B-BB13-8291D39E1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0" y="1197"/>
              <a:ext cx="340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18" name="Freeform 338">
              <a:extLst>
                <a:ext uri="{FF2B5EF4-FFF2-40B4-BE49-F238E27FC236}">
                  <a16:creationId xmlns:a16="http://schemas.microsoft.com/office/drawing/2014/main" id="{4E5893B0-3FD9-4B5A-A240-AA164BCDF3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2" y="1261"/>
              <a:ext cx="156" cy="212"/>
            </a:xfrm>
            <a:custGeom>
              <a:avLst/>
              <a:gdLst>
                <a:gd name="T0" fmla="*/ 234 w 235"/>
                <a:gd name="T1" fmla="*/ 81 h 320"/>
                <a:gd name="T2" fmla="*/ 232 w 235"/>
                <a:gd name="T3" fmla="*/ 77 h 320"/>
                <a:gd name="T4" fmla="*/ 157 w 235"/>
                <a:gd name="T5" fmla="*/ 3 h 320"/>
                <a:gd name="T6" fmla="*/ 154 w 235"/>
                <a:gd name="T7" fmla="*/ 0 h 320"/>
                <a:gd name="T8" fmla="*/ 150 w 235"/>
                <a:gd name="T9" fmla="*/ 0 h 320"/>
                <a:gd name="T10" fmla="*/ 11 w 235"/>
                <a:gd name="T11" fmla="*/ 0 h 320"/>
                <a:gd name="T12" fmla="*/ 0 w 235"/>
                <a:gd name="T13" fmla="*/ 10 h 320"/>
                <a:gd name="T14" fmla="*/ 0 w 235"/>
                <a:gd name="T15" fmla="*/ 309 h 320"/>
                <a:gd name="T16" fmla="*/ 11 w 235"/>
                <a:gd name="T17" fmla="*/ 320 h 320"/>
                <a:gd name="T18" fmla="*/ 224 w 235"/>
                <a:gd name="T19" fmla="*/ 320 h 320"/>
                <a:gd name="T20" fmla="*/ 235 w 235"/>
                <a:gd name="T21" fmla="*/ 309 h 320"/>
                <a:gd name="T22" fmla="*/ 235 w 235"/>
                <a:gd name="T23" fmla="*/ 85 h 320"/>
                <a:gd name="T24" fmla="*/ 234 w 235"/>
                <a:gd name="T25" fmla="*/ 81 h 320"/>
                <a:gd name="T26" fmla="*/ 160 w 235"/>
                <a:gd name="T27" fmla="*/ 36 h 320"/>
                <a:gd name="T28" fmla="*/ 199 w 235"/>
                <a:gd name="T29" fmla="*/ 74 h 320"/>
                <a:gd name="T30" fmla="*/ 160 w 235"/>
                <a:gd name="T31" fmla="*/ 74 h 320"/>
                <a:gd name="T32" fmla="*/ 160 w 235"/>
                <a:gd name="T33" fmla="*/ 36 h 320"/>
                <a:gd name="T34" fmla="*/ 22 w 235"/>
                <a:gd name="T35" fmla="*/ 298 h 320"/>
                <a:gd name="T36" fmla="*/ 22 w 235"/>
                <a:gd name="T37" fmla="*/ 21 h 320"/>
                <a:gd name="T38" fmla="*/ 139 w 235"/>
                <a:gd name="T39" fmla="*/ 21 h 320"/>
                <a:gd name="T40" fmla="*/ 139 w 235"/>
                <a:gd name="T41" fmla="*/ 85 h 320"/>
                <a:gd name="T42" fmla="*/ 150 w 235"/>
                <a:gd name="T43" fmla="*/ 96 h 320"/>
                <a:gd name="T44" fmla="*/ 214 w 235"/>
                <a:gd name="T45" fmla="*/ 96 h 320"/>
                <a:gd name="T46" fmla="*/ 214 w 235"/>
                <a:gd name="T47" fmla="*/ 298 h 320"/>
                <a:gd name="T48" fmla="*/ 22 w 235"/>
                <a:gd name="T49" fmla="*/ 29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5" h="320">
                  <a:moveTo>
                    <a:pt x="234" y="81"/>
                  </a:moveTo>
                  <a:cubicBezTo>
                    <a:pt x="234" y="80"/>
                    <a:pt x="233" y="78"/>
                    <a:pt x="232" y="77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6" y="2"/>
                    <a:pt x="155" y="1"/>
                    <a:pt x="154" y="0"/>
                  </a:cubicBezTo>
                  <a:cubicBezTo>
                    <a:pt x="152" y="0"/>
                    <a:pt x="151" y="0"/>
                    <a:pt x="15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0" y="315"/>
                    <a:pt x="5" y="320"/>
                    <a:pt x="11" y="320"/>
                  </a:cubicBezTo>
                  <a:cubicBezTo>
                    <a:pt x="224" y="320"/>
                    <a:pt x="224" y="320"/>
                    <a:pt x="224" y="320"/>
                  </a:cubicBezTo>
                  <a:cubicBezTo>
                    <a:pt x="230" y="320"/>
                    <a:pt x="235" y="315"/>
                    <a:pt x="235" y="309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4"/>
                    <a:pt x="235" y="82"/>
                    <a:pt x="234" y="81"/>
                  </a:cubicBezTo>
                  <a:close/>
                  <a:moveTo>
                    <a:pt x="160" y="36"/>
                  </a:moveTo>
                  <a:cubicBezTo>
                    <a:pt x="199" y="74"/>
                    <a:pt x="199" y="74"/>
                    <a:pt x="199" y="74"/>
                  </a:cubicBezTo>
                  <a:cubicBezTo>
                    <a:pt x="160" y="74"/>
                    <a:pt x="160" y="74"/>
                    <a:pt x="160" y="74"/>
                  </a:cubicBezTo>
                  <a:lnTo>
                    <a:pt x="160" y="36"/>
                  </a:lnTo>
                  <a:close/>
                  <a:moveTo>
                    <a:pt x="22" y="298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91"/>
                    <a:pt x="144" y="96"/>
                    <a:pt x="150" y="96"/>
                  </a:cubicBezTo>
                  <a:cubicBezTo>
                    <a:pt x="214" y="96"/>
                    <a:pt x="214" y="96"/>
                    <a:pt x="214" y="96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2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19" name="Freeform 339">
              <a:extLst>
                <a:ext uri="{FF2B5EF4-FFF2-40B4-BE49-F238E27FC236}">
                  <a16:creationId xmlns:a16="http://schemas.microsoft.com/office/drawing/2014/main" id="{75B8E264-196D-420D-8AD8-2F5127BE7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431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0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0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6"/>
                    <a:pt x="149" y="10"/>
                  </a:cubicBezTo>
                  <a:cubicBezTo>
                    <a:pt x="149" y="4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0" name="Freeform 340">
              <a:extLst>
                <a:ext uri="{FF2B5EF4-FFF2-40B4-BE49-F238E27FC236}">
                  <a16:creationId xmlns:a16="http://schemas.microsoft.com/office/drawing/2014/main" id="{FAF9C184-BAEC-4CF8-A94D-A09C7E3C1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402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1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1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7"/>
                    <a:pt x="149" y="11"/>
                  </a:cubicBezTo>
                  <a:cubicBezTo>
                    <a:pt x="149" y="5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1" name="Freeform 341">
              <a:extLst>
                <a:ext uri="{FF2B5EF4-FFF2-40B4-BE49-F238E27FC236}">
                  <a16:creationId xmlns:a16="http://schemas.microsoft.com/office/drawing/2014/main" id="{97149E67-66F4-4ED2-9837-917D65762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374"/>
              <a:ext cx="99" cy="14"/>
            </a:xfrm>
            <a:custGeom>
              <a:avLst/>
              <a:gdLst>
                <a:gd name="T0" fmla="*/ 139 w 149"/>
                <a:gd name="T1" fmla="*/ 0 h 22"/>
                <a:gd name="T2" fmla="*/ 11 w 149"/>
                <a:gd name="T3" fmla="*/ 0 h 22"/>
                <a:gd name="T4" fmla="*/ 0 w 149"/>
                <a:gd name="T5" fmla="*/ 11 h 22"/>
                <a:gd name="T6" fmla="*/ 11 w 149"/>
                <a:gd name="T7" fmla="*/ 22 h 22"/>
                <a:gd name="T8" fmla="*/ 139 w 149"/>
                <a:gd name="T9" fmla="*/ 22 h 22"/>
                <a:gd name="T10" fmla="*/ 149 w 149"/>
                <a:gd name="T11" fmla="*/ 11 h 22"/>
                <a:gd name="T12" fmla="*/ 139 w 149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2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45" y="22"/>
                    <a:pt x="149" y="17"/>
                    <a:pt x="149" y="11"/>
                  </a:cubicBezTo>
                  <a:cubicBezTo>
                    <a:pt x="149" y="5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2" name="Freeform 342">
              <a:extLst>
                <a:ext uri="{FF2B5EF4-FFF2-40B4-BE49-F238E27FC236}">
                  <a16:creationId xmlns:a16="http://schemas.microsoft.com/office/drawing/2014/main" id="{CF5E38FD-6ED7-41C8-9FB2-416DD2255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346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0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0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6"/>
                    <a:pt x="149" y="10"/>
                  </a:cubicBezTo>
                  <a:cubicBezTo>
                    <a:pt x="149" y="4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</p:grpSp>
      <p:grpSp>
        <p:nvGrpSpPr>
          <p:cNvPr id="27" name="Group 387">
            <a:extLst>
              <a:ext uri="{FF2B5EF4-FFF2-40B4-BE49-F238E27FC236}">
                <a16:creationId xmlns:a16="http://schemas.microsoft.com/office/drawing/2014/main" id="{9DB2D7A5-2AE7-406A-A503-8DD53A634C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378" y="1814273"/>
            <a:ext cx="369675" cy="369675"/>
            <a:chOff x="7354" y="1520"/>
            <a:chExt cx="340" cy="340"/>
          </a:xfrm>
          <a:solidFill>
            <a:srgbClr val="0076A8"/>
          </a:solidFill>
        </p:grpSpPr>
        <p:sp>
          <p:nvSpPr>
            <p:cNvPr id="28" name="Freeform 388">
              <a:extLst>
                <a:ext uri="{FF2B5EF4-FFF2-40B4-BE49-F238E27FC236}">
                  <a16:creationId xmlns:a16="http://schemas.microsoft.com/office/drawing/2014/main" id="{11E5ACBA-4276-4052-963D-59185197C7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8" y="1619"/>
              <a:ext cx="212" cy="141"/>
            </a:xfrm>
            <a:custGeom>
              <a:avLst/>
              <a:gdLst>
                <a:gd name="T0" fmla="*/ 64 w 320"/>
                <a:gd name="T1" fmla="*/ 0 h 213"/>
                <a:gd name="T2" fmla="*/ 10 w 320"/>
                <a:gd name="T3" fmla="*/ 0 h 213"/>
                <a:gd name="T4" fmla="*/ 0 w 320"/>
                <a:gd name="T5" fmla="*/ 11 h 213"/>
                <a:gd name="T6" fmla="*/ 0 w 320"/>
                <a:gd name="T7" fmla="*/ 64 h 213"/>
                <a:gd name="T8" fmla="*/ 10 w 320"/>
                <a:gd name="T9" fmla="*/ 75 h 213"/>
                <a:gd name="T10" fmla="*/ 64 w 320"/>
                <a:gd name="T11" fmla="*/ 75 h 213"/>
                <a:gd name="T12" fmla="*/ 74 w 320"/>
                <a:gd name="T13" fmla="*/ 64 h 213"/>
                <a:gd name="T14" fmla="*/ 74 w 320"/>
                <a:gd name="T15" fmla="*/ 11 h 213"/>
                <a:gd name="T16" fmla="*/ 64 w 320"/>
                <a:gd name="T17" fmla="*/ 0 h 213"/>
                <a:gd name="T18" fmla="*/ 53 w 320"/>
                <a:gd name="T19" fmla="*/ 53 h 213"/>
                <a:gd name="T20" fmla="*/ 21 w 320"/>
                <a:gd name="T21" fmla="*/ 53 h 213"/>
                <a:gd name="T22" fmla="*/ 21 w 320"/>
                <a:gd name="T23" fmla="*/ 21 h 213"/>
                <a:gd name="T24" fmla="*/ 53 w 320"/>
                <a:gd name="T25" fmla="*/ 21 h 213"/>
                <a:gd name="T26" fmla="*/ 53 w 320"/>
                <a:gd name="T27" fmla="*/ 53 h 213"/>
                <a:gd name="T28" fmla="*/ 117 w 320"/>
                <a:gd name="T29" fmla="*/ 11 h 213"/>
                <a:gd name="T30" fmla="*/ 128 w 320"/>
                <a:gd name="T31" fmla="*/ 0 h 213"/>
                <a:gd name="T32" fmla="*/ 309 w 320"/>
                <a:gd name="T33" fmla="*/ 0 h 213"/>
                <a:gd name="T34" fmla="*/ 320 w 320"/>
                <a:gd name="T35" fmla="*/ 11 h 213"/>
                <a:gd name="T36" fmla="*/ 309 w 320"/>
                <a:gd name="T37" fmla="*/ 21 h 213"/>
                <a:gd name="T38" fmla="*/ 128 w 320"/>
                <a:gd name="T39" fmla="*/ 21 h 213"/>
                <a:gd name="T40" fmla="*/ 117 w 320"/>
                <a:gd name="T41" fmla="*/ 11 h 213"/>
                <a:gd name="T42" fmla="*/ 320 w 320"/>
                <a:gd name="T43" fmla="*/ 64 h 213"/>
                <a:gd name="T44" fmla="*/ 309 w 320"/>
                <a:gd name="T45" fmla="*/ 75 h 213"/>
                <a:gd name="T46" fmla="*/ 128 w 320"/>
                <a:gd name="T47" fmla="*/ 75 h 213"/>
                <a:gd name="T48" fmla="*/ 117 w 320"/>
                <a:gd name="T49" fmla="*/ 64 h 213"/>
                <a:gd name="T50" fmla="*/ 128 w 320"/>
                <a:gd name="T51" fmla="*/ 53 h 213"/>
                <a:gd name="T52" fmla="*/ 309 w 320"/>
                <a:gd name="T53" fmla="*/ 53 h 213"/>
                <a:gd name="T54" fmla="*/ 320 w 320"/>
                <a:gd name="T55" fmla="*/ 64 h 213"/>
                <a:gd name="T56" fmla="*/ 64 w 320"/>
                <a:gd name="T57" fmla="*/ 139 h 213"/>
                <a:gd name="T58" fmla="*/ 10 w 320"/>
                <a:gd name="T59" fmla="*/ 139 h 213"/>
                <a:gd name="T60" fmla="*/ 0 w 320"/>
                <a:gd name="T61" fmla="*/ 149 h 213"/>
                <a:gd name="T62" fmla="*/ 0 w 320"/>
                <a:gd name="T63" fmla="*/ 203 h 213"/>
                <a:gd name="T64" fmla="*/ 10 w 320"/>
                <a:gd name="T65" fmla="*/ 213 h 213"/>
                <a:gd name="T66" fmla="*/ 64 w 320"/>
                <a:gd name="T67" fmla="*/ 213 h 213"/>
                <a:gd name="T68" fmla="*/ 74 w 320"/>
                <a:gd name="T69" fmla="*/ 203 h 213"/>
                <a:gd name="T70" fmla="*/ 74 w 320"/>
                <a:gd name="T71" fmla="*/ 149 h 213"/>
                <a:gd name="T72" fmla="*/ 64 w 320"/>
                <a:gd name="T73" fmla="*/ 139 h 213"/>
                <a:gd name="T74" fmla="*/ 53 w 320"/>
                <a:gd name="T75" fmla="*/ 192 h 213"/>
                <a:gd name="T76" fmla="*/ 21 w 320"/>
                <a:gd name="T77" fmla="*/ 192 h 213"/>
                <a:gd name="T78" fmla="*/ 21 w 320"/>
                <a:gd name="T79" fmla="*/ 160 h 213"/>
                <a:gd name="T80" fmla="*/ 53 w 320"/>
                <a:gd name="T81" fmla="*/ 160 h 213"/>
                <a:gd name="T82" fmla="*/ 53 w 320"/>
                <a:gd name="T83" fmla="*/ 192 h 213"/>
                <a:gd name="T84" fmla="*/ 320 w 320"/>
                <a:gd name="T85" fmla="*/ 149 h 213"/>
                <a:gd name="T86" fmla="*/ 309 w 320"/>
                <a:gd name="T87" fmla="*/ 160 h 213"/>
                <a:gd name="T88" fmla="*/ 128 w 320"/>
                <a:gd name="T89" fmla="*/ 160 h 213"/>
                <a:gd name="T90" fmla="*/ 117 w 320"/>
                <a:gd name="T91" fmla="*/ 149 h 213"/>
                <a:gd name="T92" fmla="*/ 128 w 320"/>
                <a:gd name="T93" fmla="*/ 139 h 213"/>
                <a:gd name="T94" fmla="*/ 309 w 320"/>
                <a:gd name="T95" fmla="*/ 139 h 213"/>
                <a:gd name="T96" fmla="*/ 320 w 320"/>
                <a:gd name="T97" fmla="*/ 149 h 213"/>
                <a:gd name="T98" fmla="*/ 320 w 320"/>
                <a:gd name="T99" fmla="*/ 203 h 213"/>
                <a:gd name="T100" fmla="*/ 309 w 320"/>
                <a:gd name="T101" fmla="*/ 213 h 213"/>
                <a:gd name="T102" fmla="*/ 128 w 320"/>
                <a:gd name="T103" fmla="*/ 213 h 213"/>
                <a:gd name="T104" fmla="*/ 117 w 320"/>
                <a:gd name="T105" fmla="*/ 203 h 213"/>
                <a:gd name="T106" fmla="*/ 128 w 320"/>
                <a:gd name="T107" fmla="*/ 192 h 213"/>
                <a:gd name="T108" fmla="*/ 309 w 320"/>
                <a:gd name="T109" fmla="*/ 192 h 213"/>
                <a:gd name="T110" fmla="*/ 320 w 320"/>
                <a:gd name="T111" fmla="*/ 20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0" h="213">
                  <a:moveTo>
                    <a:pt x="6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0"/>
                    <a:pt x="4" y="75"/>
                    <a:pt x="10" y="75"/>
                  </a:cubicBezTo>
                  <a:cubicBezTo>
                    <a:pt x="64" y="75"/>
                    <a:pt x="64" y="75"/>
                    <a:pt x="64" y="75"/>
                  </a:cubicBezTo>
                  <a:cubicBezTo>
                    <a:pt x="70" y="75"/>
                    <a:pt x="74" y="70"/>
                    <a:pt x="74" y="64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5"/>
                    <a:pt x="70" y="0"/>
                    <a:pt x="64" y="0"/>
                  </a:cubicBezTo>
                  <a:close/>
                  <a:moveTo>
                    <a:pt x="53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53" y="21"/>
                    <a:pt x="53" y="21"/>
                    <a:pt x="53" y="21"/>
                  </a:cubicBezTo>
                  <a:lnTo>
                    <a:pt x="53" y="53"/>
                  </a:lnTo>
                  <a:close/>
                  <a:moveTo>
                    <a:pt x="117" y="11"/>
                  </a:moveTo>
                  <a:cubicBezTo>
                    <a:pt x="117" y="5"/>
                    <a:pt x="122" y="0"/>
                    <a:pt x="128" y="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5" y="0"/>
                    <a:pt x="320" y="5"/>
                    <a:pt x="320" y="11"/>
                  </a:cubicBezTo>
                  <a:cubicBezTo>
                    <a:pt x="320" y="17"/>
                    <a:pt x="315" y="21"/>
                    <a:pt x="309" y="21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2" y="21"/>
                    <a:pt x="117" y="17"/>
                    <a:pt x="117" y="11"/>
                  </a:cubicBezTo>
                  <a:close/>
                  <a:moveTo>
                    <a:pt x="320" y="64"/>
                  </a:moveTo>
                  <a:cubicBezTo>
                    <a:pt x="320" y="70"/>
                    <a:pt x="315" y="75"/>
                    <a:pt x="309" y="75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2" y="75"/>
                    <a:pt x="117" y="70"/>
                    <a:pt x="117" y="64"/>
                  </a:cubicBezTo>
                  <a:cubicBezTo>
                    <a:pt x="117" y="58"/>
                    <a:pt x="122" y="53"/>
                    <a:pt x="128" y="53"/>
                  </a:cubicBezTo>
                  <a:cubicBezTo>
                    <a:pt x="309" y="53"/>
                    <a:pt x="309" y="53"/>
                    <a:pt x="309" y="53"/>
                  </a:cubicBezTo>
                  <a:cubicBezTo>
                    <a:pt x="315" y="53"/>
                    <a:pt x="320" y="58"/>
                    <a:pt x="320" y="64"/>
                  </a:cubicBezTo>
                  <a:close/>
                  <a:moveTo>
                    <a:pt x="64" y="139"/>
                  </a:moveTo>
                  <a:cubicBezTo>
                    <a:pt x="10" y="139"/>
                    <a:pt x="10" y="139"/>
                    <a:pt x="10" y="139"/>
                  </a:cubicBezTo>
                  <a:cubicBezTo>
                    <a:pt x="4" y="139"/>
                    <a:pt x="0" y="143"/>
                    <a:pt x="0" y="149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09"/>
                    <a:pt x="4" y="213"/>
                    <a:pt x="10" y="213"/>
                  </a:cubicBezTo>
                  <a:cubicBezTo>
                    <a:pt x="64" y="213"/>
                    <a:pt x="64" y="213"/>
                    <a:pt x="64" y="213"/>
                  </a:cubicBezTo>
                  <a:cubicBezTo>
                    <a:pt x="70" y="213"/>
                    <a:pt x="74" y="209"/>
                    <a:pt x="74" y="203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4" y="143"/>
                    <a:pt x="70" y="139"/>
                    <a:pt x="64" y="139"/>
                  </a:cubicBezTo>
                  <a:close/>
                  <a:moveTo>
                    <a:pt x="53" y="192"/>
                  </a:moveTo>
                  <a:cubicBezTo>
                    <a:pt x="21" y="192"/>
                    <a:pt x="21" y="192"/>
                    <a:pt x="21" y="192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53" y="160"/>
                    <a:pt x="53" y="160"/>
                    <a:pt x="53" y="160"/>
                  </a:cubicBezTo>
                  <a:lnTo>
                    <a:pt x="53" y="192"/>
                  </a:lnTo>
                  <a:close/>
                  <a:moveTo>
                    <a:pt x="320" y="149"/>
                  </a:moveTo>
                  <a:cubicBezTo>
                    <a:pt x="320" y="155"/>
                    <a:pt x="315" y="160"/>
                    <a:pt x="309" y="160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22" y="160"/>
                    <a:pt x="117" y="155"/>
                    <a:pt x="117" y="149"/>
                  </a:cubicBezTo>
                  <a:cubicBezTo>
                    <a:pt x="117" y="143"/>
                    <a:pt x="122" y="139"/>
                    <a:pt x="128" y="139"/>
                  </a:cubicBezTo>
                  <a:cubicBezTo>
                    <a:pt x="309" y="139"/>
                    <a:pt x="309" y="139"/>
                    <a:pt x="309" y="139"/>
                  </a:cubicBezTo>
                  <a:cubicBezTo>
                    <a:pt x="315" y="139"/>
                    <a:pt x="320" y="143"/>
                    <a:pt x="320" y="149"/>
                  </a:cubicBezTo>
                  <a:close/>
                  <a:moveTo>
                    <a:pt x="320" y="203"/>
                  </a:moveTo>
                  <a:cubicBezTo>
                    <a:pt x="320" y="209"/>
                    <a:pt x="315" y="213"/>
                    <a:pt x="309" y="213"/>
                  </a:cubicBezTo>
                  <a:cubicBezTo>
                    <a:pt x="128" y="213"/>
                    <a:pt x="128" y="213"/>
                    <a:pt x="128" y="213"/>
                  </a:cubicBezTo>
                  <a:cubicBezTo>
                    <a:pt x="122" y="213"/>
                    <a:pt x="117" y="209"/>
                    <a:pt x="117" y="203"/>
                  </a:cubicBezTo>
                  <a:cubicBezTo>
                    <a:pt x="117" y="197"/>
                    <a:pt x="122" y="192"/>
                    <a:pt x="128" y="192"/>
                  </a:cubicBezTo>
                  <a:cubicBezTo>
                    <a:pt x="309" y="192"/>
                    <a:pt x="309" y="192"/>
                    <a:pt x="309" y="192"/>
                  </a:cubicBezTo>
                  <a:cubicBezTo>
                    <a:pt x="315" y="192"/>
                    <a:pt x="320" y="197"/>
                    <a:pt x="320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9" name="Freeform 389">
              <a:extLst>
                <a:ext uri="{FF2B5EF4-FFF2-40B4-BE49-F238E27FC236}">
                  <a16:creationId xmlns:a16="http://schemas.microsoft.com/office/drawing/2014/main" id="{A8E2848E-B8DB-4A1C-9FF3-36082916A3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4" y="1520"/>
              <a:ext cx="340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</p:grpSp>
      <p:grpSp>
        <p:nvGrpSpPr>
          <p:cNvPr id="30" name="Group 235">
            <a:extLst>
              <a:ext uri="{FF2B5EF4-FFF2-40B4-BE49-F238E27FC236}">
                <a16:creationId xmlns:a16="http://schemas.microsoft.com/office/drawing/2014/main" id="{7D474235-CD03-4770-8A8E-4199CDDFF87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338" y="3644319"/>
            <a:ext cx="368715" cy="367628"/>
            <a:chOff x="3811" y="1259"/>
            <a:chExt cx="341" cy="340"/>
          </a:xfrm>
          <a:solidFill>
            <a:srgbClr val="0076A8"/>
          </a:solidFill>
        </p:grpSpPr>
        <p:sp>
          <p:nvSpPr>
            <p:cNvPr id="31" name="Freeform 236">
              <a:extLst>
                <a:ext uri="{FF2B5EF4-FFF2-40B4-BE49-F238E27FC236}">
                  <a16:creationId xmlns:a16="http://schemas.microsoft.com/office/drawing/2014/main" id="{50520A7B-0CEE-4507-ABAF-1B728BAD52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96" y="1344"/>
              <a:ext cx="171" cy="170"/>
            </a:xfrm>
            <a:custGeom>
              <a:avLst/>
              <a:gdLst>
                <a:gd name="T0" fmla="*/ 245 w 256"/>
                <a:gd name="T1" fmla="*/ 0 h 256"/>
                <a:gd name="T2" fmla="*/ 10 w 256"/>
                <a:gd name="T3" fmla="*/ 0 h 256"/>
                <a:gd name="T4" fmla="*/ 0 w 256"/>
                <a:gd name="T5" fmla="*/ 10 h 256"/>
                <a:gd name="T6" fmla="*/ 0 w 256"/>
                <a:gd name="T7" fmla="*/ 245 h 256"/>
                <a:gd name="T8" fmla="*/ 10 w 256"/>
                <a:gd name="T9" fmla="*/ 256 h 256"/>
                <a:gd name="T10" fmla="*/ 245 w 256"/>
                <a:gd name="T11" fmla="*/ 256 h 256"/>
                <a:gd name="T12" fmla="*/ 256 w 256"/>
                <a:gd name="T13" fmla="*/ 245 h 256"/>
                <a:gd name="T14" fmla="*/ 256 w 256"/>
                <a:gd name="T15" fmla="*/ 10 h 256"/>
                <a:gd name="T16" fmla="*/ 245 w 256"/>
                <a:gd name="T17" fmla="*/ 0 h 256"/>
                <a:gd name="T18" fmla="*/ 234 w 256"/>
                <a:gd name="T19" fmla="*/ 234 h 256"/>
                <a:gd name="T20" fmla="*/ 21 w 256"/>
                <a:gd name="T21" fmla="*/ 234 h 256"/>
                <a:gd name="T22" fmla="*/ 21 w 256"/>
                <a:gd name="T23" fmla="*/ 21 h 256"/>
                <a:gd name="T24" fmla="*/ 234 w 256"/>
                <a:gd name="T25" fmla="*/ 21 h 256"/>
                <a:gd name="T26" fmla="*/ 234 w 256"/>
                <a:gd name="T27" fmla="*/ 234 h 256"/>
                <a:gd name="T28" fmla="*/ 160 w 256"/>
                <a:gd name="T29" fmla="*/ 64 h 256"/>
                <a:gd name="T30" fmla="*/ 181 w 256"/>
                <a:gd name="T31" fmla="*/ 42 h 256"/>
                <a:gd name="T32" fmla="*/ 202 w 256"/>
                <a:gd name="T33" fmla="*/ 64 h 256"/>
                <a:gd name="T34" fmla="*/ 181 w 256"/>
                <a:gd name="T35" fmla="*/ 85 h 256"/>
                <a:gd name="T36" fmla="*/ 160 w 256"/>
                <a:gd name="T37" fmla="*/ 64 h 256"/>
                <a:gd name="T38" fmla="*/ 160 w 256"/>
                <a:gd name="T39" fmla="*/ 128 h 256"/>
                <a:gd name="T40" fmla="*/ 181 w 256"/>
                <a:gd name="T41" fmla="*/ 106 h 256"/>
                <a:gd name="T42" fmla="*/ 202 w 256"/>
                <a:gd name="T43" fmla="*/ 128 h 256"/>
                <a:gd name="T44" fmla="*/ 181 w 256"/>
                <a:gd name="T45" fmla="*/ 149 h 256"/>
                <a:gd name="T46" fmla="*/ 160 w 256"/>
                <a:gd name="T47" fmla="*/ 128 h 256"/>
                <a:gd name="T48" fmla="*/ 160 w 256"/>
                <a:gd name="T49" fmla="*/ 192 h 256"/>
                <a:gd name="T50" fmla="*/ 181 w 256"/>
                <a:gd name="T51" fmla="*/ 170 h 256"/>
                <a:gd name="T52" fmla="*/ 202 w 256"/>
                <a:gd name="T53" fmla="*/ 192 h 256"/>
                <a:gd name="T54" fmla="*/ 181 w 256"/>
                <a:gd name="T55" fmla="*/ 213 h 256"/>
                <a:gd name="T56" fmla="*/ 160 w 256"/>
                <a:gd name="T57" fmla="*/ 192 h 256"/>
                <a:gd name="T58" fmla="*/ 53 w 256"/>
                <a:gd name="T59" fmla="*/ 192 h 256"/>
                <a:gd name="T60" fmla="*/ 74 w 256"/>
                <a:gd name="T61" fmla="*/ 170 h 256"/>
                <a:gd name="T62" fmla="*/ 96 w 256"/>
                <a:gd name="T63" fmla="*/ 192 h 256"/>
                <a:gd name="T64" fmla="*/ 74 w 256"/>
                <a:gd name="T65" fmla="*/ 213 h 256"/>
                <a:gd name="T66" fmla="*/ 53 w 256"/>
                <a:gd name="T67" fmla="*/ 192 h 256"/>
                <a:gd name="T68" fmla="*/ 53 w 256"/>
                <a:gd name="T69" fmla="*/ 128 h 256"/>
                <a:gd name="T70" fmla="*/ 74 w 256"/>
                <a:gd name="T71" fmla="*/ 106 h 256"/>
                <a:gd name="T72" fmla="*/ 96 w 256"/>
                <a:gd name="T73" fmla="*/ 128 h 256"/>
                <a:gd name="T74" fmla="*/ 74 w 256"/>
                <a:gd name="T75" fmla="*/ 149 h 256"/>
                <a:gd name="T76" fmla="*/ 53 w 256"/>
                <a:gd name="T77" fmla="*/ 128 h 256"/>
                <a:gd name="T78" fmla="*/ 53 w 256"/>
                <a:gd name="T79" fmla="*/ 64 h 256"/>
                <a:gd name="T80" fmla="*/ 74 w 256"/>
                <a:gd name="T81" fmla="*/ 42 h 256"/>
                <a:gd name="T82" fmla="*/ 96 w 256"/>
                <a:gd name="T83" fmla="*/ 64 h 256"/>
                <a:gd name="T84" fmla="*/ 74 w 256"/>
                <a:gd name="T85" fmla="*/ 85 h 256"/>
                <a:gd name="T86" fmla="*/ 53 w 256"/>
                <a:gd name="T87" fmla="*/ 6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6" h="256">
                  <a:moveTo>
                    <a:pt x="24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1"/>
                    <a:pt x="4" y="256"/>
                    <a:pt x="10" y="256"/>
                  </a:cubicBezTo>
                  <a:cubicBezTo>
                    <a:pt x="245" y="256"/>
                    <a:pt x="245" y="256"/>
                    <a:pt x="245" y="256"/>
                  </a:cubicBezTo>
                  <a:cubicBezTo>
                    <a:pt x="251" y="256"/>
                    <a:pt x="256" y="251"/>
                    <a:pt x="256" y="245"/>
                  </a:cubicBezTo>
                  <a:cubicBezTo>
                    <a:pt x="256" y="10"/>
                    <a:pt x="256" y="10"/>
                    <a:pt x="256" y="10"/>
                  </a:cubicBezTo>
                  <a:cubicBezTo>
                    <a:pt x="256" y="4"/>
                    <a:pt x="251" y="0"/>
                    <a:pt x="245" y="0"/>
                  </a:cubicBezTo>
                  <a:close/>
                  <a:moveTo>
                    <a:pt x="234" y="234"/>
                  </a:moveTo>
                  <a:cubicBezTo>
                    <a:pt x="21" y="234"/>
                    <a:pt x="21" y="234"/>
                    <a:pt x="21" y="234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34" y="21"/>
                    <a:pt x="234" y="21"/>
                    <a:pt x="234" y="21"/>
                  </a:cubicBezTo>
                  <a:lnTo>
                    <a:pt x="234" y="234"/>
                  </a:lnTo>
                  <a:close/>
                  <a:moveTo>
                    <a:pt x="160" y="64"/>
                  </a:moveTo>
                  <a:cubicBezTo>
                    <a:pt x="160" y="52"/>
                    <a:pt x="169" y="42"/>
                    <a:pt x="181" y="42"/>
                  </a:cubicBezTo>
                  <a:cubicBezTo>
                    <a:pt x="193" y="42"/>
                    <a:pt x="202" y="52"/>
                    <a:pt x="202" y="64"/>
                  </a:cubicBezTo>
                  <a:cubicBezTo>
                    <a:pt x="202" y="75"/>
                    <a:pt x="193" y="85"/>
                    <a:pt x="181" y="85"/>
                  </a:cubicBezTo>
                  <a:cubicBezTo>
                    <a:pt x="169" y="85"/>
                    <a:pt x="160" y="75"/>
                    <a:pt x="160" y="64"/>
                  </a:cubicBezTo>
                  <a:close/>
                  <a:moveTo>
                    <a:pt x="160" y="128"/>
                  </a:moveTo>
                  <a:cubicBezTo>
                    <a:pt x="160" y="116"/>
                    <a:pt x="169" y="106"/>
                    <a:pt x="181" y="106"/>
                  </a:cubicBezTo>
                  <a:cubicBezTo>
                    <a:pt x="193" y="106"/>
                    <a:pt x="202" y="116"/>
                    <a:pt x="202" y="128"/>
                  </a:cubicBezTo>
                  <a:cubicBezTo>
                    <a:pt x="202" y="139"/>
                    <a:pt x="193" y="149"/>
                    <a:pt x="181" y="149"/>
                  </a:cubicBezTo>
                  <a:cubicBezTo>
                    <a:pt x="169" y="149"/>
                    <a:pt x="160" y="139"/>
                    <a:pt x="160" y="128"/>
                  </a:cubicBezTo>
                  <a:close/>
                  <a:moveTo>
                    <a:pt x="160" y="192"/>
                  </a:moveTo>
                  <a:cubicBezTo>
                    <a:pt x="160" y="180"/>
                    <a:pt x="169" y="170"/>
                    <a:pt x="181" y="170"/>
                  </a:cubicBezTo>
                  <a:cubicBezTo>
                    <a:pt x="193" y="170"/>
                    <a:pt x="202" y="180"/>
                    <a:pt x="202" y="192"/>
                  </a:cubicBezTo>
                  <a:cubicBezTo>
                    <a:pt x="202" y="203"/>
                    <a:pt x="193" y="213"/>
                    <a:pt x="181" y="213"/>
                  </a:cubicBezTo>
                  <a:cubicBezTo>
                    <a:pt x="169" y="213"/>
                    <a:pt x="160" y="203"/>
                    <a:pt x="160" y="192"/>
                  </a:cubicBezTo>
                  <a:close/>
                  <a:moveTo>
                    <a:pt x="53" y="192"/>
                  </a:moveTo>
                  <a:cubicBezTo>
                    <a:pt x="53" y="180"/>
                    <a:pt x="63" y="170"/>
                    <a:pt x="74" y="170"/>
                  </a:cubicBezTo>
                  <a:cubicBezTo>
                    <a:pt x="86" y="170"/>
                    <a:pt x="96" y="180"/>
                    <a:pt x="96" y="192"/>
                  </a:cubicBezTo>
                  <a:cubicBezTo>
                    <a:pt x="96" y="203"/>
                    <a:pt x="86" y="213"/>
                    <a:pt x="74" y="213"/>
                  </a:cubicBezTo>
                  <a:cubicBezTo>
                    <a:pt x="63" y="213"/>
                    <a:pt x="53" y="203"/>
                    <a:pt x="53" y="192"/>
                  </a:cubicBezTo>
                  <a:close/>
                  <a:moveTo>
                    <a:pt x="53" y="128"/>
                  </a:moveTo>
                  <a:cubicBezTo>
                    <a:pt x="53" y="116"/>
                    <a:pt x="63" y="106"/>
                    <a:pt x="74" y="106"/>
                  </a:cubicBezTo>
                  <a:cubicBezTo>
                    <a:pt x="86" y="106"/>
                    <a:pt x="96" y="116"/>
                    <a:pt x="96" y="128"/>
                  </a:cubicBezTo>
                  <a:cubicBezTo>
                    <a:pt x="96" y="139"/>
                    <a:pt x="86" y="149"/>
                    <a:pt x="74" y="149"/>
                  </a:cubicBezTo>
                  <a:cubicBezTo>
                    <a:pt x="63" y="149"/>
                    <a:pt x="53" y="139"/>
                    <a:pt x="53" y="128"/>
                  </a:cubicBezTo>
                  <a:close/>
                  <a:moveTo>
                    <a:pt x="53" y="64"/>
                  </a:moveTo>
                  <a:cubicBezTo>
                    <a:pt x="53" y="52"/>
                    <a:pt x="63" y="42"/>
                    <a:pt x="74" y="42"/>
                  </a:cubicBezTo>
                  <a:cubicBezTo>
                    <a:pt x="86" y="42"/>
                    <a:pt x="96" y="52"/>
                    <a:pt x="96" y="64"/>
                  </a:cubicBezTo>
                  <a:cubicBezTo>
                    <a:pt x="96" y="75"/>
                    <a:pt x="86" y="85"/>
                    <a:pt x="74" y="85"/>
                  </a:cubicBezTo>
                  <a:cubicBezTo>
                    <a:pt x="63" y="85"/>
                    <a:pt x="53" y="75"/>
                    <a:pt x="5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996"/>
            </a:p>
          </p:txBody>
        </p:sp>
        <p:sp>
          <p:nvSpPr>
            <p:cNvPr id="32" name="Freeform 237">
              <a:extLst>
                <a:ext uri="{FF2B5EF4-FFF2-40B4-BE49-F238E27FC236}">
                  <a16:creationId xmlns:a16="http://schemas.microsoft.com/office/drawing/2014/main" id="{752A6C91-561A-47EC-9016-FF498D2B7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1" y="1259"/>
              <a:ext cx="341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996"/>
            </a:p>
          </p:txBody>
        </p:sp>
      </p:grpSp>
      <p:grpSp>
        <p:nvGrpSpPr>
          <p:cNvPr id="23" name="Group 336">
            <a:extLst>
              <a:ext uri="{FF2B5EF4-FFF2-40B4-BE49-F238E27FC236}">
                <a16:creationId xmlns:a16="http://schemas.microsoft.com/office/drawing/2014/main" id="{47217AA9-751D-48B5-B028-383917F7557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378" y="4565831"/>
            <a:ext cx="367628" cy="367628"/>
            <a:chOff x="4220" y="1197"/>
            <a:chExt cx="340" cy="340"/>
          </a:xfrm>
          <a:solidFill>
            <a:srgbClr val="0076A8"/>
          </a:solidFill>
        </p:grpSpPr>
        <p:sp>
          <p:nvSpPr>
            <p:cNvPr id="24" name="Freeform 337">
              <a:extLst>
                <a:ext uri="{FF2B5EF4-FFF2-40B4-BE49-F238E27FC236}">
                  <a16:creationId xmlns:a16="http://schemas.microsoft.com/office/drawing/2014/main" id="{8269661C-F955-4156-8CF6-9C2FD70732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0" y="1197"/>
              <a:ext cx="340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5" name="Freeform 338">
              <a:extLst>
                <a:ext uri="{FF2B5EF4-FFF2-40B4-BE49-F238E27FC236}">
                  <a16:creationId xmlns:a16="http://schemas.microsoft.com/office/drawing/2014/main" id="{26A3AFDB-110E-4E88-9D9F-EE0AB6B8DD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2" y="1261"/>
              <a:ext cx="156" cy="212"/>
            </a:xfrm>
            <a:custGeom>
              <a:avLst/>
              <a:gdLst>
                <a:gd name="T0" fmla="*/ 234 w 235"/>
                <a:gd name="T1" fmla="*/ 81 h 320"/>
                <a:gd name="T2" fmla="*/ 232 w 235"/>
                <a:gd name="T3" fmla="*/ 77 h 320"/>
                <a:gd name="T4" fmla="*/ 157 w 235"/>
                <a:gd name="T5" fmla="*/ 3 h 320"/>
                <a:gd name="T6" fmla="*/ 154 w 235"/>
                <a:gd name="T7" fmla="*/ 0 h 320"/>
                <a:gd name="T8" fmla="*/ 150 w 235"/>
                <a:gd name="T9" fmla="*/ 0 h 320"/>
                <a:gd name="T10" fmla="*/ 11 w 235"/>
                <a:gd name="T11" fmla="*/ 0 h 320"/>
                <a:gd name="T12" fmla="*/ 0 w 235"/>
                <a:gd name="T13" fmla="*/ 10 h 320"/>
                <a:gd name="T14" fmla="*/ 0 w 235"/>
                <a:gd name="T15" fmla="*/ 309 h 320"/>
                <a:gd name="T16" fmla="*/ 11 w 235"/>
                <a:gd name="T17" fmla="*/ 320 h 320"/>
                <a:gd name="T18" fmla="*/ 224 w 235"/>
                <a:gd name="T19" fmla="*/ 320 h 320"/>
                <a:gd name="T20" fmla="*/ 235 w 235"/>
                <a:gd name="T21" fmla="*/ 309 h 320"/>
                <a:gd name="T22" fmla="*/ 235 w 235"/>
                <a:gd name="T23" fmla="*/ 85 h 320"/>
                <a:gd name="T24" fmla="*/ 234 w 235"/>
                <a:gd name="T25" fmla="*/ 81 h 320"/>
                <a:gd name="T26" fmla="*/ 160 w 235"/>
                <a:gd name="T27" fmla="*/ 36 h 320"/>
                <a:gd name="T28" fmla="*/ 199 w 235"/>
                <a:gd name="T29" fmla="*/ 74 h 320"/>
                <a:gd name="T30" fmla="*/ 160 w 235"/>
                <a:gd name="T31" fmla="*/ 74 h 320"/>
                <a:gd name="T32" fmla="*/ 160 w 235"/>
                <a:gd name="T33" fmla="*/ 36 h 320"/>
                <a:gd name="T34" fmla="*/ 22 w 235"/>
                <a:gd name="T35" fmla="*/ 298 h 320"/>
                <a:gd name="T36" fmla="*/ 22 w 235"/>
                <a:gd name="T37" fmla="*/ 21 h 320"/>
                <a:gd name="T38" fmla="*/ 139 w 235"/>
                <a:gd name="T39" fmla="*/ 21 h 320"/>
                <a:gd name="T40" fmla="*/ 139 w 235"/>
                <a:gd name="T41" fmla="*/ 85 h 320"/>
                <a:gd name="T42" fmla="*/ 150 w 235"/>
                <a:gd name="T43" fmla="*/ 96 h 320"/>
                <a:gd name="T44" fmla="*/ 214 w 235"/>
                <a:gd name="T45" fmla="*/ 96 h 320"/>
                <a:gd name="T46" fmla="*/ 214 w 235"/>
                <a:gd name="T47" fmla="*/ 298 h 320"/>
                <a:gd name="T48" fmla="*/ 22 w 235"/>
                <a:gd name="T49" fmla="*/ 29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5" h="320">
                  <a:moveTo>
                    <a:pt x="234" y="81"/>
                  </a:moveTo>
                  <a:cubicBezTo>
                    <a:pt x="234" y="80"/>
                    <a:pt x="233" y="78"/>
                    <a:pt x="232" y="77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6" y="2"/>
                    <a:pt x="155" y="1"/>
                    <a:pt x="154" y="0"/>
                  </a:cubicBezTo>
                  <a:cubicBezTo>
                    <a:pt x="152" y="0"/>
                    <a:pt x="151" y="0"/>
                    <a:pt x="15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0" y="315"/>
                    <a:pt x="5" y="320"/>
                    <a:pt x="11" y="320"/>
                  </a:cubicBezTo>
                  <a:cubicBezTo>
                    <a:pt x="224" y="320"/>
                    <a:pt x="224" y="320"/>
                    <a:pt x="224" y="320"/>
                  </a:cubicBezTo>
                  <a:cubicBezTo>
                    <a:pt x="230" y="320"/>
                    <a:pt x="235" y="315"/>
                    <a:pt x="235" y="309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4"/>
                    <a:pt x="235" y="82"/>
                    <a:pt x="234" y="81"/>
                  </a:cubicBezTo>
                  <a:close/>
                  <a:moveTo>
                    <a:pt x="160" y="36"/>
                  </a:moveTo>
                  <a:cubicBezTo>
                    <a:pt x="199" y="74"/>
                    <a:pt x="199" y="74"/>
                    <a:pt x="199" y="74"/>
                  </a:cubicBezTo>
                  <a:cubicBezTo>
                    <a:pt x="160" y="74"/>
                    <a:pt x="160" y="74"/>
                    <a:pt x="160" y="74"/>
                  </a:cubicBezTo>
                  <a:lnTo>
                    <a:pt x="160" y="36"/>
                  </a:lnTo>
                  <a:close/>
                  <a:moveTo>
                    <a:pt x="22" y="298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91"/>
                    <a:pt x="144" y="96"/>
                    <a:pt x="150" y="96"/>
                  </a:cubicBezTo>
                  <a:cubicBezTo>
                    <a:pt x="214" y="96"/>
                    <a:pt x="214" y="96"/>
                    <a:pt x="214" y="96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2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6" name="Freeform 339">
              <a:extLst>
                <a:ext uri="{FF2B5EF4-FFF2-40B4-BE49-F238E27FC236}">
                  <a16:creationId xmlns:a16="http://schemas.microsoft.com/office/drawing/2014/main" id="{9D30E276-C7EA-47D2-8AFA-AEF53BDF4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431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0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0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6"/>
                    <a:pt x="149" y="10"/>
                  </a:cubicBezTo>
                  <a:cubicBezTo>
                    <a:pt x="149" y="4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33" name="Freeform 340">
              <a:extLst>
                <a:ext uri="{FF2B5EF4-FFF2-40B4-BE49-F238E27FC236}">
                  <a16:creationId xmlns:a16="http://schemas.microsoft.com/office/drawing/2014/main" id="{C3FB696A-4587-433E-AACD-38C3DA5F5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402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1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1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7"/>
                    <a:pt x="149" y="11"/>
                  </a:cubicBezTo>
                  <a:cubicBezTo>
                    <a:pt x="149" y="5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34" name="Freeform 341">
              <a:extLst>
                <a:ext uri="{FF2B5EF4-FFF2-40B4-BE49-F238E27FC236}">
                  <a16:creationId xmlns:a16="http://schemas.microsoft.com/office/drawing/2014/main" id="{B042DD79-6063-4858-A94F-7F8F08BA7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374"/>
              <a:ext cx="99" cy="14"/>
            </a:xfrm>
            <a:custGeom>
              <a:avLst/>
              <a:gdLst>
                <a:gd name="T0" fmla="*/ 139 w 149"/>
                <a:gd name="T1" fmla="*/ 0 h 22"/>
                <a:gd name="T2" fmla="*/ 11 w 149"/>
                <a:gd name="T3" fmla="*/ 0 h 22"/>
                <a:gd name="T4" fmla="*/ 0 w 149"/>
                <a:gd name="T5" fmla="*/ 11 h 22"/>
                <a:gd name="T6" fmla="*/ 11 w 149"/>
                <a:gd name="T7" fmla="*/ 22 h 22"/>
                <a:gd name="T8" fmla="*/ 139 w 149"/>
                <a:gd name="T9" fmla="*/ 22 h 22"/>
                <a:gd name="T10" fmla="*/ 149 w 149"/>
                <a:gd name="T11" fmla="*/ 11 h 22"/>
                <a:gd name="T12" fmla="*/ 139 w 149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2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45" y="22"/>
                    <a:pt x="149" y="17"/>
                    <a:pt x="149" y="11"/>
                  </a:cubicBezTo>
                  <a:cubicBezTo>
                    <a:pt x="149" y="5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35" name="Freeform 342">
              <a:extLst>
                <a:ext uri="{FF2B5EF4-FFF2-40B4-BE49-F238E27FC236}">
                  <a16:creationId xmlns:a16="http://schemas.microsoft.com/office/drawing/2014/main" id="{16E3E2C0-D18A-4CBF-9E36-BA56A00D5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346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0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0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6"/>
                    <a:pt x="149" y="10"/>
                  </a:cubicBezTo>
                  <a:cubicBezTo>
                    <a:pt x="149" y="4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</p:grpSp>
      <p:grpSp>
        <p:nvGrpSpPr>
          <p:cNvPr id="36" name="Group 235">
            <a:extLst>
              <a:ext uri="{FF2B5EF4-FFF2-40B4-BE49-F238E27FC236}">
                <a16:creationId xmlns:a16="http://schemas.microsoft.com/office/drawing/2014/main" id="{3731E4E7-3A9C-4CEC-8FDC-C08CAC6BBDA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3291" y="5631251"/>
            <a:ext cx="368715" cy="367628"/>
            <a:chOff x="3811" y="1259"/>
            <a:chExt cx="341" cy="340"/>
          </a:xfrm>
          <a:solidFill>
            <a:srgbClr val="0076A8"/>
          </a:solidFill>
        </p:grpSpPr>
        <p:sp>
          <p:nvSpPr>
            <p:cNvPr id="37" name="Freeform 236">
              <a:extLst>
                <a:ext uri="{FF2B5EF4-FFF2-40B4-BE49-F238E27FC236}">
                  <a16:creationId xmlns:a16="http://schemas.microsoft.com/office/drawing/2014/main" id="{92D948AD-96FC-44F2-9CC8-5C5F31435B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96" y="1344"/>
              <a:ext cx="171" cy="170"/>
            </a:xfrm>
            <a:custGeom>
              <a:avLst/>
              <a:gdLst>
                <a:gd name="T0" fmla="*/ 245 w 256"/>
                <a:gd name="T1" fmla="*/ 0 h 256"/>
                <a:gd name="T2" fmla="*/ 10 w 256"/>
                <a:gd name="T3" fmla="*/ 0 h 256"/>
                <a:gd name="T4" fmla="*/ 0 w 256"/>
                <a:gd name="T5" fmla="*/ 10 h 256"/>
                <a:gd name="T6" fmla="*/ 0 w 256"/>
                <a:gd name="T7" fmla="*/ 245 h 256"/>
                <a:gd name="T8" fmla="*/ 10 w 256"/>
                <a:gd name="T9" fmla="*/ 256 h 256"/>
                <a:gd name="T10" fmla="*/ 245 w 256"/>
                <a:gd name="T11" fmla="*/ 256 h 256"/>
                <a:gd name="T12" fmla="*/ 256 w 256"/>
                <a:gd name="T13" fmla="*/ 245 h 256"/>
                <a:gd name="T14" fmla="*/ 256 w 256"/>
                <a:gd name="T15" fmla="*/ 10 h 256"/>
                <a:gd name="T16" fmla="*/ 245 w 256"/>
                <a:gd name="T17" fmla="*/ 0 h 256"/>
                <a:gd name="T18" fmla="*/ 234 w 256"/>
                <a:gd name="T19" fmla="*/ 234 h 256"/>
                <a:gd name="T20" fmla="*/ 21 w 256"/>
                <a:gd name="T21" fmla="*/ 234 h 256"/>
                <a:gd name="T22" fmla="*/ 21 w 256"/>
                <a:gd name="T23" fmla="*/ 21 h 256"/>
                <a:gd name="T24" fmla="*/ 234 w 256"/>
                <a:gd name="T25" fmla="*/ 21 h 256"/>
                <a:gd name="T26" fmla="*/ 234 w 256"/>
                <a:gd name="T27" fmla="*/ 234 h 256"/>
                <a:gd name="T28" fmla="*/ 160 w 256"/>
                <a:gd name="T29" fmla="*/ 64 h 256"/>
                <a:gd name="T30" fmla="*/ 181 w 256"/>
                <a:gd name="T31" fmla="*/ 42 h 256"/>
                <a:gd name="T32" fmla="*/ 202 w 256"/>
                <a:gd name="T33" fmla="*/ 64 h 256"/>
                <a:gd name="T34" fmla="*/ 181 w 256"/>
                <a:gd name="T35" fmla="*/ 85 h 256"/>
                <a:gd name="T36" fmla="*/ 160 w 256"/>
                <a:gd name="T37" fmla="*/ 64 h 256"/>
                <a:gd name="T38" fmla="*/ 160 w 256"/>
                <a:gd name="T39" fmla="*/ 128 h 256"/>
                <a:gd name="T40" fmla="*/ 181 w 256"/>
                <a:gd name="T41" fmla="*/ 106 h 256"/>
                <a:gd name="T42" fmla="*/ 202 w 256"/>
                <a:gd name="T43" fmla="*/ 128 h 256"/>
                <a:gd name="T44" fmla="*/ 181 w 256"/>
                <a:gd name="T45" fmla="*/ 149 h 256"/>
                <a:gd name="T46" fmla="*/ 160 w 256"/>
                <a:gd name="T47" fmla="*/ 128 h 256"/>
                <a:gd name="T48" fmla="*/ 160 w 256"/>
                <a:gd name="T49" fmla="*/ 192 h 256"/>
                <a:gd name="T50" fmla="*/ 181 w 256"/>
                <a:gd name="T51" fmla="*/ 170 h 256"/>
                <a:gd name="T52" fmla="*/ 202 w 256"/>
                <a:gd name="T53" fmla="*/ 192 h 256"/>
                <a:gd name="T54" fmla="*/ 181 w 256"/>
                <a:gd name="T55" fmla="*/ 213 h 256"/>
                <a:gd name="T56" fmla="*/ 160 w 256"/>
                <a:gd name="T57" fmla="*/ 192 h 256"/>
                <a:gd name="T58" fmla="*/ 53 w 256"/>
                <a:gd name="T59" fmla="*/ 192 h 256"/>
                <a:gd name="T60" fmla="*/ 74 w 256"/>
                <a:gd name="T61" fmla="*/ 170 h 256"/>
                <a:gd name="T62" fmla="*/ 96 w 256"/>
                <a:gd name="T63" fmla="*/ 192 h 256"/>
                <a:gd name="T64" fmla="*/ 74 w 256"/>
                <a:gd name="T65" fmla="*/ 213 h 256"/>
                <a:gd name="T66" fmla="*/ 53 w 256"/>
                <a:gd name="T67" fmla="*/ 192 h 256"/>
                <a:gd name="T68" fmla="*/ 53 w 256"/>
                <a:gd name="T69" fmla="*/ 128 h 256"/>
                <a:gd name="T70" fmla="*/ 74 w 256"/>
                <a:gd name="T71" fmla="*/ 106 h 256"/>
                <a:gd name="T72" fmla="*/ 96 w 256"/>
                <a:gd name="T73" fmla="*/ 128 h 256"/>
                <a:gd name="T74" fmla="*/ 74 w 256"/>
                <a:gd name="T75" fmla="*/ 149 h 256"/>
                <a:gd name="T76" fmla="*/ 53 w 256"/>
                <a:gd name="T77" fmla="*/ 128 h 256"/>
                <a:gd name="T78" fmla="*/ 53 w 256"/>
                <a:gd name="T79" fmla="*/ 64 h 256"/>
                <a:gd name="T80" fmla="*/ 74 w 256"/>
                <a:gd name="T81" fmla="*/ 42 h 256"/>
                <a:gd name="T82" fmla="*/ 96 w 256"/>
                <a:gd name="T83" fmla="*/ 64 h 256"/>
                <a:gd name="T84" fmla="*/ 74 w 256"/>
                <a:gd name="T85" fmla="*/ 85 h 256"/>
                <a:gd name="T86" fmla="*/ 53 w 256"/>
                <a:gd name="T87" fmla="*/ 6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6" h="256">
                  <a:moveTo>
                    <a:pt x="24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1"/>
                    <a:pt x="4" y="256"/>
                    <a:pt x="10" y="256"/>
                  </a:cubicBezTo>
                  <a:cubicBezTo>
                    <a:pt x="245" y="256"/>
                    <a:pt x="245" y="256"/>
                    <a:pt x="245" y="256"/>
                  </a:cubicBezTo>
                  <a:cubicBezTo>
                    <a:pt x="251" y="256"/>
                    <a:pt x="256" y="251"/>
                    <a:pt x="256" y="245"/>
                  </a:cubicBezTo>
                  <a:cubicBezTo>
                    <a:pt x="256" y="10"/>
                    <a:pt x="256" y="10"/>
                    <a:pt x="256" y="10"/>
                  </a:cubicBezTo>
                  <a:cubicBezTo>
                    <a:pt x="256" y="4"/>
                    <a:pt x="251" y="0"/>
                    <a:pt x="245" y="0"/>
                  </a:cubicBezTo>
                  <a:close/>
                  <a:moveTo>
                    <a:pt x="234" y="234"/>
                  </a:moveTo>
                  <a:cubicBezTo>
                    <a:pt x="21" y="234"/>
                    <a:pt x="21" y="234"/>
                    <a:pt x="21" y="234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34" y="21"/>
                    <a:pt x="234" y="21"/>
                    <a:pt x="234" y="21"/>
                  </a:cubicBezTo>
                  <a:lnTo>
                    <a:pt x="234" y="234"/>
                  </a:lnTo>
                  <a:close/>
                  <a:moveTo>
                    <a:pt x="160" y="64"/>
                  </a:moveTo>
                  <a:cubicBezTo>
                    <a:pt x="160" y="52"/>
                    <a:pt x="169" y="42"/>
                    <a:pt x="181" y="42"/>
                  </a:cubicBezTo>
                  <a:cubicBezTo>
                    <a:pt x="193" y="42"/>
                    <a:pt x="202" y="52"/>
                    <a:pt x="202" y="64"/>
                  </a:cubicBezTo>
                  <a:cubicBezTo>
                    <a:pt x="202" y="75"/>
                    <a:pt x="193" y="85"/>
                    <a:pt x="181" y="85"/>
                  </a:cubicBezTo>
                  <a:cubicBezTo>
                    <a:pt x="169" y="85"/>
                    <a:pt x="160" y="75"/>
                    <a:pt x="160" y="64"/>
                  </a:cubicBezTo>
                  <a:close/>
                  <a:moveTo>
                    <a:pt x="160" y="128"/>
                  </a:moveTo>
                  <a:cubicBezTo>
                    <a:pt x="160" y="116"/>
                    <a:pt x="169" y="106"/>
                    <a:pt x="181" y="106"/>
                  </a:cubicBezTo>
                  <a:cubicBezTo>
                    <a:pt x="193" y="106"/>
                    <a:pt x="202" y="116"/>
                    <a:pt x="202" y="128"/>
                  </a:cubicBezTo>
                  <a:cubicBezTo>
                    <a:pt x="202" y="139"/>
                    <a:pt x="193" y="149"/>
                    <a:pt x="181" y="149"/>
                  </a:cubicBezTo>
                  <a:cubicBezTo>
                    <a:pt x="169" y="149"/>
                    <a:pt x="160" y="139"/>
                    <a:pt x="160" y="128"/>
                  </a:cubicBezTo>
                  <a:close/>
                  <a:moveTo>
                    <a:pt x="160" y="192"/>
                  </a:moveTo>
                  <a:cubicBezTo>
                    <a:pt x="160" y="180"/>
                    <a:pt x="169" y="170"/>
                    <a:pt x="181" y="170"/>
                  </a:cubicBezTo>
                  <a:cubicBezTo>
                    <a:pt x="193" y="170"/>
                    <a:pt x="202" y="180"/>
                    <a:pt x="202" y="192"/>
                  </a:cubicBezTo>
                  <a:cubicBezTo>
                    <a:pt x="202" y="203"/>
                    <a:pt x="193" y="213"/>
                    <a:pt x="181" y="213"/>
                  </a:cubicBezTo>
                  <a:cubicBezTo>
                    <a:pt x="169" y="213"/>
                    <a:pt x="160" y="203"/>
                    <a:pt x="160" y="192"/>
                  </a:cubicBezTo>
                  <a:close/>
                  <a:moveTo>
                    <a:pt x="53" y="192"/>
                  </a:moveTo>
                  <a:cubicBezTo>
                    <a:pt x="53" y="180"/>
                    <a:pt x="63" y="170"/>
                    <a:pt x="74" y="170"/>
                  </a:cubicBezTo>
                  <a:cubicBezTo>
                    <a:pt x="86" y="170"/>
                    <a:pt x="96" y="180"/>
                    <a:pt x="96" y="192"/>
                  </a:cubicBezTo>
                  <a:cubicBezTo>
                    <a:pt x="96" y="203"/>
                    <a:pt x="86" y="213"/>
                    <a:pt x="74" y="213"/>
                  </a:cubicBezTo>
                  <a:cubicBezTo>
                    <a:pt x="63" y="213"/>
                    <a:pt x="53" y="203"/>
                    <a:pt x="53" y="192"/>
                  </a:cubicBezTo>
                  <a:close/>
                  <a:moveTo>
                    <a:pt x="53" y="128"/>
                  </a:moveTo>
                  <a:cubicBezTo>
                    <a:pt x="53" y="116"/>
                    <a:pt x="63" y="106"/>
                    <a:pt x="74" y="106"/>
                  </a:cubicBezTo>
                  <a:cubicBezTo>
                    <a:pt x="86" y="106"/>
                    <a:pt x="96" y="116"/>
                    <a:pt x="96" y="128"/>
                  </a:cubicBezTo>
                  <a:cubicBezTo>
                    <a:pt x="96" y="139"/>
                    <a:pt x="86" y="149"/>
                    <a:pt x="74" y="149"/>
                  </a:cubicBezTo>
                  <a:cubicBezTo>
                    <a:pt x="63" y="149"/>
                    <a:pt x="53" y="139"/>
                    <a:pt x="53" y="128"/>
                  </a:cubicBezTo>
                  <a:close/>
                  <a:moveTo>
                    <a:pt x="53" y="64"/>
                  </a:moveTo>
                  <a:cubicBezTo>
                    <a:pt x="53" y="52"/>
                    <a:pt x="63" y="42"/>
                    <a:pt x="74" y="42"/>
                  </a:cubicBezTo>
                  <a:cubicBezTo>
                    <a:pt x="86" y="42"/>
                    <a:pt x="96" y="52"/>
                    <a:pt x="96" y="64"/>
                  </a:cubicBezTo>
                  <a:cubicBezTo>
                    <a:pt x="96" y="75"/>
                    <a:pt x="86" y="85"/>
                    <a:pt x="74" y="85"/>
                  </a:cubicBezTo>
                  <a:cubicBezTo>
                    <a:pt x="63" y="85"/>
                    <a:pt x="53" y="75"/>
                    <a:pt x="5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996"/>
            </a:p>
          </p:txBody>
        </p:sp>
        <p:sp>
          <p:nvSpPr>
            <p:cNvPr id="38" name="Freeform 237">
              <a:extLst>
                <a:ext uri="{FF2B5EF4-FFF2-40B4-BE49-F238E27FC236}">
                  <a16:creationId xmlns:a16="http://schemas.microsoft.com/office/drawing/2014/main" id="{293B8577-A2B2-4EC6-B41D-463F5BC61B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1" y="1259"/>
              <a:ext cx="341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996"/>
            </a:p>
          </p:txBody>
        </p:sp>
      </p:grpSp>
    </p:spTree>
    <p:extLst>
      <p:ext uri="{BB962C8B-B14F-4D97-AF65-F5344CB8AC3E}">
        <p14:creationId xmlns:p14="http://schemas.microsoft.com/office/powerpoint/2010/main" val="404917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Registro</a:t>
            </a:r>
          </a:p>
        </p:txBody>
      </p:sp>
    </p:spTree>
    <p:extLst>
      <p:ext uri="{BB962C8B-B14F-4D97-AF65-F5344CB8AC3E}">
        <p14:creationId xmlns:p14="http://schemas.microsoft.com/office/powerpoint/2010/main" val="3370361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Registro</a:t>
            </a:r>
            <a:endParaRPr lang="es-E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E97413-757B-47D2-B540-D08F3B1CF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533" y="2275948"/>
            <a:ext cx="8458933" cy="36274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5116EE4-6F55-417C-A031-BE9F15C364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En esta pantalla entraremos nuestros </a:t>
            </a:r>
            <a:r>
              <a:rPr lang="es-ES_tradnl" sz="2000" b="1" dirty="0">
                <a:solidFill>
                  <a:srgbClr val="019EE2"/>
                </a:solidFill>
              </a:rPr>
              <a:t>ingresos</a:t>
            </a:r>
            <a:r>
              <a:rPr lang="es-ES_tradnl" sz="2000" dirty="0"/>
              <a:t> y </a:t>
            </a:r>
            <a:r>
              <a:rPr lang="es-ES_tradnl" sz="2000" b="1" dirty="0">
                <a:solidFill>
                  <a:srgbClr val="019EE2"/>
                </a:solidFill>
              </a:rPr>
              <a:t>gastos reales </a:t>
            </a:r>
            <a:r>
              <a:rPr lang="es-ES_tradnl" sz="2000" dirty="0"/>
              <a:t>(que ya hayan sucedido), y en la tabla inferior quedarán registradas todas las entradas que vayamos haciendo.</a:t>
            </a:r>
            <a:endParaRPr lang="es-ES" sz="2000" dirty="0"/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88949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Registro</a:t>
            </a:r>
            <a:endParaRPr lang="es-E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5116EE4-6F55-417C-A031-BE9F15C364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Cuando pulsemos en el botón “</a:t>
            </a:r>
            <a:r>
              <a:rPr lang="es-ES_tradnl" sz="2000" b="1" dirty="0">
                <a:solidFill>
                  <a:srgbClr val="019EE2"/>
                </a:solidFill>
              </a:rPr>
              <a:t>Nuevo registro</a:t>
            </a:r>
            <a:r>
              <a:rPr lang="es-ES_tradnl" sz="2000" dirty="0"/>
              <a:t>”, deberemos rellenar los siguientes campos:</a:t>
            </a:r>
            <a:endParaRPr lang="es-ES" sz="2000" dirty="0"/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50F33C-DE40-444C-BE6C-D0520F5B9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505" y="2943184"/>
            <a:ext cx="2895851" cy="21871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B11CB6-91B0-4DB5-AFD7-901DF8A6B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024" y="2935564"/>
            <a:ext cx="2903472" cy="22023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53F160A-A5FE-44E6-8896-A90CAFAFBC11}"/>
              </a:ext>
            </a:extLst>
          </p:cNvPr>
          <p:cNvSpPr txBox="1"/>
          <p:nvPr/>
        </p:nvSpPr>
        <p:spPr>
          <a:xfrm>
            <a:off x="377398" y="2458510"/>
            <a:ext cx="2115455" cy="95410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Introduciremos la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fecha</a:t>
            </a:r>
            <a:r>
              <a:rPr lang="es-ES" sz="1400" b="1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y pulsaremos “Siguiente”.</a:t>
            </a:r>
          </a:p>
          <a:p>
            <a:pPr marL="342900" indent="-342900">
              <a:buAutoNum type="arabicPeriod"/>
            </a:pPr>
            <a:endParaRPr lang="es-ES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653F21E-BD45-49DC-B825-ADB5120CF212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492853" y="2935564"/>
            <a:ext cx="1921103" cy="1230036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98D37F9-E771-4296-8096-7973EC210EA6}"/>
              </a:ext>
            </a:extLst>
          </p:cNvPr>
          <p:cNvSpPr txBox="1"/>
          <p:nvPr/>
        </p:nvSpPr>
        <p:spPr>
          <a:xfrm>
            <a:off x="8963778" y="5285990"/>
            <a:ext cx="2528311" cy="95410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2. Seleccionaremos si queremos registrar un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ingreso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o un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gasto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.</a:t>
            </a:r>
          </a:p>
          <a:p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3C012F-1ACB-4BCA-96F9-57CAC6F0F4E4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8771467" y="4278489"/>
            <a:ext cx="1456467" cy="100750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E0A69232-741D-4DA2-B062-E60C42FFDD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Botón “Nuevo registro”</a:t>
            </a:r>
          </a:p>
        </p:txBody>
      </p:sp>
    </p:spTree>
    <p:extLst>
      <p:ext uri="{BB962C8B-B14F-4D97-AF65-F5344CB8AC3E}">
        <p14:creationId xmlns:p14="http://schemas.microsoft.com/office/powerpoint/2010/main" val="3839955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Registro</a:t>
            </a:r>
            <a:endParaRPr lang="es-E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5116EE4-6F55-417C-A031-BE9F15C364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Cuando pulsemos en el botón “</a:t>
            </a:r>
            <a:r>
              <a:rPr lang="es-ES_tradnl" sz="2000" b="1" dirty="0">
                <a:solidFill>
                  <a:srgbClr val="019EE2"/>
                </a:solidFill>
              </a:rPr>
              <a:t>Nuevo registro</a:t>
            </a:r>
            <a:r>
              <a:rPr lang="es-ES_tradnl" sz="2000" dirty="0"/>
              <a:t>”, deberemos rellenar los siguientes campos:</a:t>
            </a:r>
            <a:endParaRPr lang="es-ES" sz="2000" dirty="0"/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7EAAA0-5865-43D6-9433-6C802688B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506" y="2944800"/>
            <a:ext cx="3048264" cy="23243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E15A2A-AF62-4491-98B8-CE2FED304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368" y="2944800"/>
            <a:ext cx="3071126" cy="2347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93176D-F82E-408A-A1E6-A3E4757B82A0}"/>
              </a:ext>
            </a:extLst>
          </p:cNvPr>
          <p:cNvSpPr txBox="1"/>
          <p:nvPr/>
        </p:nvSpPr>
        <p:spPr>
          <a:xfrm>
            <a:off x="467192" y="2458510"/>
            <a:ext cx="2025662" cy="523220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3. Abriremos el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desplegable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.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E2DAE83-7FF0-4B54-84A4-8FB274064FF8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492854" y="2720120"/>
            <a:ext cx="3071125" cy="1276147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238E9D3-2083-4AAF-9755-7E0D3CC8E016}"/>
              </a:ext>
            </a:extLst>
          </p:cNvPr>
          <p:cNvSpPr txBox="1"/>
          <p:nvPr/>
        </p:nvSpPr>
        <p:spPr>
          <a:xfrm>
            <a:off x="8963778" y="5285990"/>
            <a:ext cx="3071126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4. Seleccionaremos el 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concepto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de nuestro ingreso o gasto y pulsaremos “Siguiente”.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0FD4227-997F-4329-A23A-66CB04F21856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8771468" y="4278490"/>
            <a:ext cx="1727873" cy="100750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9F3A69D-ABA4-4F49-AD2B-9F8E73EBF4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Botón “Nuevo registro”</a:t>
            </a:r>
          </a:p>
        </p:txBody>
      </p:sp>
    </p:spTree>
    <p:extLst>
      <p:ext uri="{BB962C8B-B14F-4D97-AF65-F5344CB8AC3E}">
        <p14:creationId xmlns:p14="http://schemas.microsoft.com/office/powerpoint/2010/main" val="3838321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pmatas\AppData\Local\Temp\Templafy\PowerPointVsto\Assets\ind_tmt_glb_ho_2253.j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pmatas\AppData\Local\Temp\Templafy\PowerPointVsto\Assets\ind_tmt_glb_ho_1948.jpg"/>
</p:tagLst>
</file>

<file path=ppt/theme/theme1.xml><?xml version="1.0" encoding="utf-8"?>
<a:theme xmlns:a="http://schemas.openxmlformats.org/drawingml/2006/main" name="La Caixa Voluntariados">
  <a:themeElements>
    <a:clrScheme name="Deloitte colors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046A38"/>
      </a:accent2>
      <a:accent3>
        <a:srgbClr val="62B5E5"/>
      </a:accent3>
      <a:accent4>
        <a:srgbClr val="012169"/>
      </a:accent4>
      <a:accent5>
        <a:srgbClr val="0097A9"/>
      </a:accent5>
      <a:accent6>
        <a:srgbClr val="75787B"/>
      </a:accent6>
      <a:hlink>
        <a:srgbClr val="00A3E0"/>
      </a:hlink>
      <a:folHlink>
        <a:srgbClr val="53565A"/>
      </a:folHlink>
    </a:clrScheme>
    <a:fontScheme name="Deloitte Powerpoint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/>
      <a:bodyPr vert="horz" lIns="0" tIns="0" rIns="0" bIns="0" rtlCol="0" anchor="b" anchorCtr="0">
        <a:noAutofit/>
      </a:bodyPr>
      <a:lstStyle>
        <a:defPPr>
          <a:defRPr sz="3200" b="0" dirty="0" smtClean="0"/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Presentacion 16-9 - S2G" id="{D4E991DC-D13B-B24A-BF75-B2BD123529FF}" vid="{A71549F7-BD1B-5746-BBCA-70A38ECAAF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27A2F21C761C84A941658C4AD1EC32A" ma:contentTypeVersion="12" ma:contentTypeDescription="Crear nuevo documento." ma:contentTypeScope="" ma:versionID="bdb46391e6c4d488a14b66b55063bfb7">
  <xsd:schema xmlns:xsd="http://www.w3.org/2001/XMLSchema" xmlns:xs="http://www.w3.org/2001/XMLSchema" xmlns:p="http://schemas.microsoft.com/office/2006/metadata/properties" xmlns:ns2="d5f543d2-e98f-4bcb-aac4-dbb9963c52ee" xmlns:ns3="edad2d25-cae2-46af-8973-51d41c80e85c" targetNamespace="http://schemas.microsoft.com/office/2006/metadata/properties" ma:root="true" ma:fieldsID="4204974358481bc469497cf4e3a9cd0d" ns2:_="" ns3:_="">
    <xsd:import namespace="d5f543d2-e98f-4bcb-aac4-dbb9963c52ee"/>
    <xsd:import namespace="edad2d25-cae2-46af-8973-51d41c80e8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f543d2-e98f-4bcb-aac4-dbb9963c52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ad2d25-cae2-46af-8973-51d41c80e85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F0F1B1-12E3-48B8-BABF-EE912E27AD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EBB357-AFC9-4208-925A-FA1C2053A6E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F6FF3DD-4E2B-4BC3-B30B-5CAE312735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f543d2-e98f-4bcb-aac4-dbb9963c52ee"/>
    <ds:schemaRef ds:uri="edad2d25-cae2-46af-8973-51d41c80e8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Presentacion 16-9 - S2G</Template>
  <TotalTime>2355</TotalTime>
  <Words>1708</Words>
  <Application>Microsoft Office PowerPoint</Application>
  <PresentationFormat>Panorámica</PresentationFormat>
  <Paragraphs>241</Paragraphs>
  <Slides>33</Slides>
  <Notes>19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Poppins</vt:lpstr>
      <vt:lpstr>Verdana</vt:lpstr>
      <vt:lpstr>Wingdings</vt:lpstr>
      <vt:lpstr>Wingdings 2</vt:lpstr>
      <vt:lpstr>La Caixa Voluntariados</vt:lpstr>
      <vt:lpstr>think-cell Slide</vt:lpstr>
      <vt:lpstr>Presentación de PowerPoint</vt:lpstr>
      <vt:lpstr>Introducción </vt:lpstr>
      <vt:lpstr>Índice</vt:lpstr>
      <vt:lpstr>Herramienta economía familiar</vt:lpstr>
      <vt:lpstr>Introducción</vt:lpstr>
      <vt:lpstr>Herramienta economía familiar</vt:lpstr>
      <vt:lpstr>Registro</vt:lpstr>
      <vt:lpstr>Registro</vt:lpstr>
      <vt:lpstr>Registro</vt:lpstr>
      <vt:lpstr>Registro</vt:lpstr>
      <vt:lpstr>Registro</vt:lpstr>
      <vt:lpstr>Registro</vt:lpstr>
      <vt:lpstr>Registro</vt:lpstr>
      <vt:lpstr>Herramienta economía familiar</vt:lpstr>
      <vt:lpstr>Resumen registro</vt:lpstr>
      <vt:lpstr>Resumen registro</vt:lpstr>
      <vt:lpstr>Resumen registro</vt:lpstr>
      <vt:lpstr>Herramienta economía familiar</vt:lpstr>
      <vt:lpstr>Gráficos registro</vt:lpstr>
      <vt:lpstr>Gráficos registro</vt:lpstr>
      <vt:lpstr>Gráficos registro</vt:lpstr>
      <vt:lpstr>Gráficos registro</vt:lpstr>
      <vt:lpstr>Herramienta economía familiar</vt:lpstr>
      <vt:lpstr>Presupuesto</vt:lpstr>
      <vt:lpstr>Presupuesto</vt:lpstr>
      <vt:lpstr>Herramienta economía familiar</vt:lpstr>
      <vt:lpstr>Gráficos presupuesto</vt:lpstr>
      <vt:lpstr>Gráficos presupuesto</vt:lpstr>
      <vt:lpstr>Herramienta economía familiar</vt:lpstr>
      <vt:lpstr>Ejercicio práctico</vt:lpstr>
      <vt:lpstr>Ejercicio práctico</vt:lpstr>
      <vt:lpstr>Ejercicio práctico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Madrid de la Hera, Ignacio</dc:creator>
  <cp:lastModifiedBy>CRISTINA TELLO SANTIAGO</cp:lastModifiedBy>
  <cp:revision>80</cp:revision>
  <cp:lastPrinted>2014-06-25T02:16:22Z</cp:lastPrinted>
  <dcterms:created xsi:type="dcterms:W3CDTF">2020-05-11T10:12:31Z</dcterms:created>
  <dcterms:modified xsi:type="dcterms:W3CDTF">2025-02-25T12:07:44Z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0x010100927A2F21C761C84A941658C4AD1EC32A</vt:lpwstr>
  </property>
  <property fmtid="{D5CDD505-2E9C-101B-9397-08002B2CF9AE}" pid="3" name="MSIP_Label_5d86bc70-2a05-490c-b199-8f0f8e614d89_Enabled">
    <vt:lpwstr>true</vt:lpwstr>
  </property>
  <property fmtid="{D5CDD505-2E9C-101B-9397-08002B2CF9AE}" pid="4" name="MSIP_Label_5d86bc70-2a05-490c-b199-8f0f8e614d89_SetDate">
    <vt:lpwstr>2025-01-30T12:02:24Z</vt:lpwstr>
  </property>
  <property fmtid="{D5CDD505-2E9C-101B-9397-08002B2CF9AE}" pid="5" name="MSIP_Label_5d86bc70-2a05-490c-b199-8f0f8e614d89_Method">
    <vt:lpwstr>Privileged</vt:lpwstr>
  </property>
  <property fmtid="{D5CDD505-2E9C-101B-9397-08002B2CF9AE}" pid="6" name="MSIP_Label_5d86bc70-2a05-490c-b199-8f0f8e614d89_Name">
    <vt:lpwstr>5d86bc70-2a05-490c-b199-8f0f8e614d89</vt:lpwstr>
  </property>
  <property fmtid="{D5CDD505-2E9C-101B-9397-08002B2CF9AE}" pid="7" name="MSIP_Label_5d86bc70-2a05-490c-b199-8f0f8e614d89_SiteId">
    <vt:lpwstr>5df31d35-3ba9-481e-a3c8-ff9be3ee783b</vt:lpwstr>
  </property>
  <property fmtid="{D5CDD505-2E9C-101B-9397-08002B2CF9AE}" pid="8" name="MSIP_Label_5d86bc70-2a05-490c-b199-8f0f8e614d89_ActionId">
    <vt:lpwstr>45afbf72-aa27-48e6-a79b-7e72fa95ea4f</vt:lpwstr>
  </property>
  <property fmtid="{D5CDD505-2E9C-101B-9397-08002B2CF9AE}" pid="9" name="MSIP_Label_5d86bc70-2a05-490c-b199-8f0f8e614d89_ContentBits">
    <vt:lpwstr>0</vt:lpwstr>
  </property>
</Properties>
</file>