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4"/>
  </p:sldMasterIdLst>
  <p:notesMasterIdLst>
    <p:notesMasterId r:id="rId11"/>
  </p:notesMasterIdLst>
  <p:sldIdLst>
    <p:sldId id="256" r:id="rId5"/>
    <p:sldId id="257" r:id="rId6"/>
    <p:sldId id="259" r:id="rId7"/>
    <p:sldId id="261" r:id="rId8"/>
    <p:sldId id="260" r:id="rId9"/>
    <p:sldId id="262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6" autoAdjust="0"/>
    <p:restoredTop sz="89709" autoAdjust="0"/>
  </p:normalViewPr>
  <p:slideViewPr>
    <p:cSldViewPr snapToGrid="0">
      <p:cViewPr varScale="1">
        <p:scale>
          <a:sx n="99" d="100"/>
          <a:sy n="99" d="100"/>
        </p:scale>
        <p:origin x="104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3FC99F-7417-4FCF-B625-6AE83F86FBFA}" type="datetimeFigureOut">
              <a:rPr lang="en-GB" smtClean="0"/>
              <a:t>07/03/2023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AC515B-BED3-47BE-A5EE-B1984DBDEC45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89108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Las notas para ayudar</a:t>
            </a:r>
            <a:r>
              <a:rPr lang="es-ES" baseline="0" dirty="0"/>
              <a:t> cuando estas presenta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AC515B-BED3-47BE-A5EE-B1984DBDEC4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72533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r>
              <a:rPr lang="en-GB"/>
              <a:t>Website link - www.hotelbcn.es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77E4A703-1BD2-4DCA-942D-68E4FA41911C}" type="slidenum">
              <a:rPr lang="en-GB" smtClean="0"/>
              <a:t>‹Nº›</a:t>
            </a:fld>
            <a:endParaRPr lang="en-GB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7832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Website link - www.hotelbcn.es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4A703-1BD2-4DCA-942D-68E4FA41911C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9313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Website link - www.hotelbcn.es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4A703-1BD2-4DCA-942D-68E4FA41911C}" type="slidenum">
              <a:rPr lang="en-GB" smtClean="0"/>
              <a:t>‹Nº›</a:t>
            </a:fld>
            <a:endParaRPr lang="en-GB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42946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Website link - www.hotelbcn.es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4A703-1BD2-4DCA-942D-68E4FA41911C}" type="slidenum">
              <a:rPr lang="en-GB" smtClean="0"/>
              <a:t>‹Nº›</a:t>
            </a:fld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6192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Website link - www.hotelbcn.es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4A703-1BD2-4DCA-942D-68E4FA41911C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97276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Website link - www.hotelbcn.es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4A703-1BD2-4DCA-942D-68E4FA41911C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88859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Website link - www.hotelbcn.es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4A703-1BD2-4DCA-942D-68E4FA41911C}" type="slidenum">
              <a:rPr lang="en-GB" smtClean="0"/>
              <a:t>‹Nº›</a:t>
            </a:fld>
            <a:endParaRPr lang="en-GB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55118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Website link - www.hotelbcn.es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4A703-1BD2-4DCA-942D-68E4FA41911C}" type="slidenum">
              <a:rPr lang="en-GB" smtClean="0"/>
              <a:t>‹Nº›</a:t>
            </a:fld>
            <a:endParaRPr lang="en-GB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99064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Website link - www.hotelbcn.es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4A703-1BD2-4DCA-942D-68E4FA41911C}" type="slidenum">
              <a:rPr lang="en-GB" smtClean="0"/>
              <a:t>‹Nº›</a:t>
            </a:fld>
            <a:endParaRPr lang="en-GB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0819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Website link - www.hotelbcn.es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4A703-1BD2-4DCA-942D-68E4FA41911C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645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Website link - www.hotelbcn.es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4A703-1BD2-4DCA-942D-68E4FA41911C}" type="slidenum">
              <a:rPr lang="en-GB" smtClean="0"/>
              <a:t>‹Nº›</a:t>
            </a:fld>
            <a:endParaRPr lang="en-GB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54673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Website link - www.hotelbcn.es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4A703-1BD2-4DCA-942D-68E4FA41911C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2286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Website link - www.hotelbcn.es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4A703-1BD2-4DCA-942D-68E4FA41911C}" type="slidenum">
              <a:rPr lang="en-GB" smtClean="0"/>
              <a:t>‹Nº›</a:t>
            </a:fld>
            <a:endParaRPr lang="en-GB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7141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Website link - www.hotelbcn.es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4A703-1BD2-4DCA-942D-68E4FA41911C}" type="slidenum">
              <a:rPr lang="en-GB" smtClean="0"/>
              <a:t>‹Nº›</a:t>
            </a:fld>
            <a:endParaRPr lang="en-GB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9196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Website link - www.hotelbcn.es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4A703-1BD2-4DCA-942D-68E4FA41911C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9408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Website link - www.hotelbcn.es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4A703-1BD2-4DCA-942D-68E4FA41911C}" type="slidenum">
              <a:rPr lang="en-GB" smtClean="0"/>
              <a:t>‹Nº›</a:t>
            </a:fld>
            <a:endParaRPr lang="en-GB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2369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Website link - www.hotelbcn.es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4A703-1BD2-4DCA-942D-68E4FA41911C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5395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r>
              <a:rPr lang="en-GB"/>
              <a:t>Website link - www.hotelbcn.es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7E4A703-1BD2-4DCA-942D-68E4FA41911C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7618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ripadvisor.com/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lnS2EAQsA6w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s-ES" sz="7200" b="1" dirty="0"/>
              <a:t>Hotel Barcelona</a:t>
            </a:r>
            <a:endParaRPr lang="en-GB" sz="72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u="sng" dirty="0">
                <a:solidFill>
                  <a:schemeClr val="bg2">
                    <a:lumMod val="50000"/>
                  </a:schemeClr>
                </a:solidFill>
              </a:rPr>
              <a:t>Portfolio de servicios</a:t>
            </a:r>
            <a:endParaRPr lang="en-GB" u="sng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107202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515674" y="735013"/>
            <a:ext cx="3932238" cy="655637"/>
          </a:xfrm>
        </p:spPr>
        <p:txBody>
          <a:bodyPr>
            <a:normAutofit fontScale="90000"/>
          </a:bodyPr>
          <a:lstStyle/>
          <a:p>
            <a:r>
              <a:rPr lang="es-ES" sz="4000" b="1" dirty="0">
                <a:solidFill>
                  <a:srgbClr val="002060"/>
                </a:solidFill>
              </a:rPr>
              <a:t>Servicios</a:t>
            </a:r>
            <a:endParaRPr lang="en-GB" sz="4000" b="1" dirty="0">
              <a:solidFill>
                <a:srgbClr val="00206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4294967295"/>
          </p:nvPr>
        </p:nvSpPr>
        <p:spPr>
          <a:xfrm>
            <a:off x="1078352" y="1495425"/>
            <a:ext cx="4806882" cy="4264025"/>
          </a:xfrm>
        </p:spPr>
        <p:txBody>
          <a:bodyPr>
            <a:normAutofit/>
          </a:bodyPr>
          <a:lstStyle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s-ES" sz="2400" dirty="0"/>
              <a:t>Restaurante</a:t>
            </a:r>
          </a:p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s-ES" sz="2400" dirty="0"/>
              <a:t>Gimnasio </a:t>
            </a:r>
          </a:p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s-ES" sz="2400" dirty="0"/>
              <a:t>Piscina </a:t>
            </a:r>
          </a:p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s-ES" sz="2400" dirty="0"/>
              <a:t>Spa </a:t>
            </a:r>
            <a:endParaRPr lang="en-GB" sz="2400" dirty="0"/>
          </a:p>
          <a:p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46"/>
          <a:stretch/>
        </p:blipFill>
        <p:spPr>
          <a:xfrm>
            <a:off x="6109264" y="1098550"/>
            <a:ext cx="4984074" cy="466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544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901829" y="929764"/>
            <a:ext cx="4977441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dirty="0"/>
              <a:t>Habitaciones – Detalles </a:t>
            </a:r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901829" y="1430334"/>
            <a:ext cx="500709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u="sng" dirty="0"/>
              <a:t>Descripción de habitación</a:t>
            </a:r>
            <a:endParaRPr lang="en-GB" dirty="0"/>
          </a:p>
          <a:p>
            <a:r>
              <a:rPr lang="es-ES" dirty="0"/>
              <a:t>Las habitaciones tienen entre </a:t>
            </a:r>
            <a:r>
              <a:rPr lang="es-ES" b="1" dirty="0"/>
              <a:t>25 m2 y 35 m2</a:t>
            </a:r>
            <a:r>
              <a:rPr lang="es-ES" dirty="0"/>
              <a:t>, con vistas al jardín del hotel y al parque; algunas habitaciones disponen de una </a:t>
            </a:r>
            <a:r>
              <a:rPr lang="es-ES" b="1" dirty="0"/>
              <a:t>pequeña terraza</a:t>
            </a:r>
            <a:r>
              <a:rPr lang="es-ES" dirty="0"/>
              <a:t>. Camas individuales o cama de matrimonio, tamaño Queen o King, baño en mármol, algunos con </a:t>
            </a:r>
            <a:r>
              <a:rPr lang="es-ES" u="sng" dirty="0"/>
              <a:t>bañera y ducha separados</a:t>
            </a:r>
            <a:r>
              <a:rPr lang="es-ES" dirty="0"/>
              <a:t>.  [fuente]</a:t>
            </a:r>
            <a:endParaRPr lang="en-GB" dirty="0"/>
          </a:p>
        </p:txBody>
      </p:sp>
      <p:pic>
        <p:nvPicPr>
          <p:cNvPr id="1026" name="Picture 2" descr="Hotel Room Mate Carla, Barcelona, Spain - Booking.co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360"/>
          <a:stretch/>
        </p:blipFill>
        <p:spPr bwMode="auto">
          <a:xfrm>
            <a:off x="6157577" y="1384168"/>
            <a:ext cx="5075528" cy="395302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loud 9"/>
          <p:cNvSpPr/>
          <p:nvPr/>
        </p:nvSpPr>
        <p:spPr>
          <a:xfrm>
            <a:off x="9469018" y="752360"/>
            <a:ext cx="1975449" cy="1057539"/>
          </a:xfrm>
          <a:prstGeom prst="cloud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1400" dirty="0"/>
              <a:t>Precio por noche a partir de 100 €</a:t>
            </a:r>
            <a:endParaRPr lang="en-GB" sz="14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9026795"/>
              </p:ext>
            </p:extLst>
          </p:nvPr>
        </p:nvGraphicFramePr>
        <p:xfrm>
          <a:off x="1174750" y="3592897"/>
          <a:ext cx="4125576" cy="21568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2788">
                  <a:extLst>
                    <a:ext uri="{9D8B030D-6E8A-4147-A177-3AD203B41FA5}">
                      <a16:colId xmlns:a16="http://schemas.microsoft.com/office/drawing/2014/main" val="863921806"/>
                    </a:ext>
                  </a:extLst>
                </a:gridCol>
                <a:gridCol w="2062788">
                  <a:extLst>
                    <a:ext uri="{9D8B030D-6E8A-4147-A177-3AD203B41FA5}">
                      <a16:colId xmlns:a16="http://schemas.microsoft.com/office/drawing/2014/main" val="1153145937"/>
                    </a:ext>
                  </a:extLst>
                </a:gridCol>
              </a:tblGrid>
              <a:tr h="539221">
                <a:tc>
                  <a:txBody>
                    <a:bodyPr/>
                    <a:lstStyle/>
                    <a:p>
                      <a:r>
                        <a:rPr lang="es-ES" dirty="0"/>
                        <a:t>Habitación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Precio por Noche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9345762"/>
                  </a:ext>
                </a:extLst>
              </a:tr>
              <a:tr h="539221">
                <a:tc>
                  <a:txBody>
                    <a:bodyPr/>
                    <a:lstStyle/>
                    <a:p>
                      <a:r>
                        <a:rPr lang="es-ES" dirty="0"/>
                        <a:t>Doble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100€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204433"/>
                  </a:ext>
                </a:extLst>
              </a:tr>
              <a:tr h="539221">
                <a:tc>
                  <a:txBody>
                    <a:bodyPr/>
                    <a:lstStyle/>
                    <a:p>
                      <a:r>
                        <a:rPr lang="es-ES" dirty="0"/>
                        <a:t>Queen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150€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7379595"/>
                  </a:ext>
                </a:extLst>
              </a:tr>
              <a:tr h="539221">
                <a:tc>
                  <a:txBody>
                    <a:bodyPr/>
                    <a:lstStyle/>
                    <a:p>
                      <a:r>
                        <a:rPr lang="es-ES" dirty="0"/>
                        <a:t>King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/>
                        <a:t>200€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39623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04850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33575" y="2059395"/>
            <a:ext cx="8324850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  <a:ea typeface="Verdana" panose="020B0604030504040204" pitchFamily="34" charset="0"/>
              </a:rPr>
              <a:t>“</a:t>
            </a:r>
            <a:r>
              <a:rPr lang="es-ES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  <a:ea typeface="Verdana" panose="020B0604030504040204" pitchFamily="34" charset="0"/>
              </a:rPr>
              <a:t>El personal que atiende este hotel en todos sus departamentos sabe con precisión la manera de atender bien a un huésped. Siempre están dispuestos a ayudar y a brindarle confort y comodidad al huésped. Su actitud de servir es su mejor aliada.</a:t>
            </a:r>
          </a:p>
          <a:p>
            <a:pPr algn="ctr"/>
            <a:r>
              <a:rPr lang="es-ES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  <a:ea typeface="Verdana" panose="020B0604030504040204" pitchFamily="34" charset="0"/>
              </a:rPr>
              <a:t>Felicitaciones.</a:t>
            </a:r>
          </a:p>
          <a:p>
            <a:pPr algn="ctr"/>
            <a:r>
              <a:rPr lang="es-ES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  <a:ea typeface="Verdana" panose="020B0604030504040204" pitchFamily="34" charset="0"/>
              </a:rPr>
              <a:t>De otra parte la ubicación del Hotel y su limpieza son dos factores positivos adicionales que inclinan la preferencia por este Hotel.</a:t>
            </a:r>
          </a:p>
          <a:p>
            <a:pPr algn="ctr"/>
            <a:r>
              <a:rPr lang="es-ES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  <a:ea typeface="Verdana" panose="020B0604030504040204" pitchFamily="34" charset="0"/>
              </a:rPr>
              <a:t>Con gusto regresare a este hotel y lo recomiendo en alto grado</a:t>
            </a:r>
            <a:r>
              <a:rPr lang="es-ES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  <a:ea typeface="Verdana" panose="020B0604030504040204" pitchFamily="34" charset="0"/>
              </a:rPr>
              <a:t>”</a:t>
            </a:r>
            <a:endParaRPr lang="en-GB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anose="04040605051002020D02" pitchFamily="82" charset="0"/>
              <a:ea typeface="Verdan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363075" y="5838825"/>
            <a:ext cx="1942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Fuente: </a:t>
            </a:r>
            <a:r>
              <a:rPr lang="es-ES" dirty="0">
                <a:hlinkClick r:id="rId2"/>
              </a:rPr>
              <a:t>Tripadvisor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0935481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lnS2EAQsA6w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615941" y="1547813"/>
            <a:ext cx="6688667" cy="376237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641916" y="847725"/>
            <a:ext cx="29081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Video de Barcelona</a:t>
            </a:r>
          </a:p>
        </p:txBody>
      </p:sp>
    </p:spTree>
    <p:extLst>
      <p:ext uri="{BB962C8B-B14F-4D97-AF65-F5344CB8AC3E}">
        <p14:creationId xmlns:p14="http://schemas.microsoft.com/office/powerpoint/2010/main" val="164552434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B9E30BD-2C72-4DB4-BBF0-07925B370ACC}"/>
              </a:ext>
            </a:extLst>
          </p:cNvPr>
          <p:cNvSpPr txBox="1"/>
          <p:nvPr/>
        </p:nvSpPr>
        <p:spPr>
          <a:xfrm>
            <a:off x="5348904" y="911956"/>
            <a:ext cx="15608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4000" b="1" u="sng" dirty="0"/>
              <a:t>Anexo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C577F50-323E-4378-AA2D-92DDF4A073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8840702"/>
              </p:ext>
            </p:extLst>
          </p:nvPr>
        </p:nvGraphicFramePr>
        <p:xfrm>
          <a:off x="4708503" y="2226984"/>
          <a:ext cx="2774994" cy="24040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showAsIcon="1" r:id="rId2" imgW="914649" imgH="792535" progId="AcroExch.Document.DC">
                  <p:embed/>
                </p:oleObj>
              </mc:Choice>
              <mc:Fallback>
                <p:oleObj name="Acrobat Document" showAsIcon="1" r:id="rId2" imgW="914649" imgH="792535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708503" y="2226984"/>
                        <a:ext cx="2774994" cy="24040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06863186"/>
      </p:ext>
    </p:extLst>
  </p:cSld>
  <p:clrMapOvr>
    <a:masterClrMapping/>
  </p:clrMapOvr>
  <p:transition spd="slow">
    <p:wipe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927A2F21C761C84A941658C4AD1EC32A" ma:contentTypeVersion="12" ma:contentTypeDescription="Crear nuevo documento." ma:contentTypeScope="" ma:versionID="bdb46391e6c4d488a14b66b55063bfb7">
  <xsd:schema xmlns:xsd="http://www.w3.org/2001/XMLSchema" xmlns:xs="http://www.w3.org/2001/XMLSchema" xmlns:p="http://schemas.microsoft.com/office/2006/metadata/properties" xmlns:ns2="d5f543d2-e98f-4bcb-aac4-dbb9963c52ee" xmlns:ns3="edad2d25-cae2-46af-8973-51d41c80e85c" targetNamespace="http://schemas.microsoft.com/office/2006/metadata/properties" ma:root="true" ma:fieldsID="4204974358481bc469497cf4e3a9cd0d" ns2:_="" ns3:_="">
    <xsd:import namespace="d5f543d2-e98f-4bcb-aac4-dbb9963c52ee"/>
    <xsd:import namespace="edad2d25-cae2-46af-8973-51d41c80e85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f543d2-e98f-4bcb-aac4-dbb9963c52e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internalName="MediaServiceAutoTags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ad2d25-cae2-46af-8973-51d41c80e85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563A801-CC8D-4300-9E10-406DDD879AE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BC053E-3DDB-4DB6-9907-939536850D7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5f543d2-e98f-4bcb-aac4-dbb9963c52ee"/>
    <ds:schemaRef ds:uri="edad2d25-cae2-46af-8973-51d41c80e85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EC3FCB1-7A9C-4CE6-AD58-3BF41CCBC30C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815</TotalTime>
  <Words>190</Words>
  <Application>Microsoft Office PowerPoint</Application>
  <PresentationFormat>Panorámica</PresentationFormat>
  <Paragraphs>28</Paragraphs>
  <Slides>6</Slides>
  <Notes>1</Notes>
  <HiddenSlides>0</HiddenSlides>
  <MMClips>1</MMClips>
  <ScaleCrop>false</ScaleCrop>
  <HeadingPairs>
    <vt:vector size="8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3" baseType="lpstr">
      <vt:lpstr>Arial</vt:lpstr>
      <vt:lpstr>Calibri</vt:lpstr>
      <vt:lpstr>Gabriola</vt:lpstr>
      <vt:lpstr>Garamond</vt:lpstr>
      <vt:lpstr>Wingdings</vt:lpstr>
      <vt:lpstr>Organic</vt:lpstr>
      <vt:lpstr>Acrobat Document</vt:lpstr>
      <vt:lpstr>Hotel Barcelona</vt:lpstr>
      <vt:lpstr>Servicios</vt:lpstr>
      <vt:lpstr>Presentación de PowerPoint</vt:lpstr>
      <vt:lpstr>Presentación de PowerPoint</vt:lpstr>
      <vt:lpstr>Presentación de PowerPoint</vt:lpstr>
      <vt:lpstr>Presentación de PowerPoint</vt:lpstr>
    </vt:vector>
  </TitlesOfParts>
  <Company>Deloitte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Stoten, Phoebe Rose</dc:creator>
  <cp:lastModifiedBy>CRISTINA TELLO SANTIAGO</cp:lastModifiedBy>
  <cp:revision>20</cp:revision>
  <dcterms:created xsi:type="dcterms:W3CDTF">2020-04-23T09:35:34Z</dcterms:created>
  <dcterms:modified xsi:type="dcterms:W3CDTF">2023-03-07T10:56:40Z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0x010100927A2F21C761C84A941658C4AD1EC32A</vt:lpwstr>
  </property>
  <property fmtid="{D5CDD505-2E9C-101B-9397-08002B2CF9AE}" pid="3" name="MSIP_Label_5d86bc70-2a05-490c-b199-8f0f8e614d89_Enabled">
    <vt:lpwstr>true</vt:lpwstr>
  </property>
  <property fmtid="{D5CDD505-2E9C-101B-9397-08002B2CF9AE}" pid="4" name="MSIP_Label_5d86bc70-2a05-490c-b199-8f0f8e614d89_SetDate">
    <vt:lpwstr>2023-03-07T10:55:57Z</vt:lpwstr>
  </property>
  <property fmtid="{D5CDD505-2E9C-101B-9397-08002B2CF9AE}" pid="5" name="MSIP_Label_5d86bc70-2a05-490c-b199-8f0f8e614d89_Method">
    <vt:lpwstr>Privileged</vt:lpwstr>
  </property>
  <property fmtid="{D5CDD505-2E9C-101B-9397-08002B2CF9AE}" pid="6" name="MSIP_Label_5d86bc70-2a05-490c-b199-8f0f8e614d89_Name">
    <vt:lpwstr>5d86bc70-2a05-490c-b199-8f0f8e614d89</vt:lpwstr>
  </property>
  <property fmtid="{D5CDD505-2E9C-101B-9397-08002B2CF9AE}" pid="7" name="MSIP_Label_5d86bc70-2a05-490c-b199-8f0f8e614d89_SiteId">
    <vt:lpwstr>5df31d35-3ba9-481e-a3c8-ff9be3ee783b</vt:lpwstr>
  </property>
  <property fmtid="{D5CDD505-2E9C-101B-9397-08002B2CF9AE}" pid="8" name="MSIP_Label_5d86bc70-2a05-490c-b199-8f0f8e614d89_ActionId">
    <vt:lpwstr>05840d45-de75-421a-ba06-93ca50fb2864</vt:lpwstr>
  </property>
  <property fmtid="{D5CDD505-2E9C-101B-9397-08002B2CF9AE}" pid="9" name="MSIP_Label_5d86bc70-2a05-490c-b199-8f0f8e614d89_ContentBits">
    <vt:lpwstr>0</vt:lpwstr>
  </property>
</Properties>
</file>