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37" r:id="rId2"/>
    <p:sldId id="483" r:id="rId3"/>
    <p:sldId id="2654" r:id="rId4"/>
    <p:sldId id="2655" r:id="rId5"/>
    <p:sldId id="2657" r:id="rId6"/>
    <p:sldId id="2658" r:id="rId7"/>
    <p:sldId id="2659" r:id="rId8"/>
    <p:sldId id="2660" r:id="rId9"/>
    <p:sldId id="2661" r:id="rId10"/>
    <p:sldId id="2662" r:id="rId11"/>
    <p:sldId id="2663" r:id="rId12"/>
    <p:sldId id="2664" r:id="rId13"/>
    <p:sldId id="2665" r:id="rId14"/>
    <p:sldId id="2666" r:id="rId15"/>
    <p:sldId id="2667" r:id="rId16"/>
    <p:sldId id="2668" r:id="rId17"/>
  </p:sldIdLst>
  <p:sldSz cx="12192000" cy="6858000"/>
  <p:notesSz cx="7104063" cy="10234613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3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71" autoAdjust="0"/>
    <p:restoredTop sz="51629" autoAdjust="0"/>
  </p:normalViewPr>
  <p:slideViewPr>
    <p:cSldViewPr snapToGrid="0" showGuides="1">
      <p:cViewPr varScale="1">
        <p:scale>
          <a:sx n="56" d="100"/>
          <a:sy n="56" d="100"/>
        </p:scale>
        <p:origin x="2292" y="78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20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62" tIns="49532" rIns="99062" bIns="49532" rtlCol="0"/>
          <a:lstStyle>
            <a:lvl1pPr algn="l">
              <a:defRPr sz="13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62" tIns="49532" rIns="99062" bIns="49532" rtlCol="0"/>
          <a:lstStyle>
            <a:lvl1pPr algn="r">
              <a:defRPr sz="1300"/>
            </a:lvl1pPr>
          </a:lstStyle>
          <a:p>
            <a:fld id="{5F536D28-DD28-41F1-8427-59D4EED14787}" type="datetimeFigureOut">
              <a:rPr lang="ca-ES" smtClean="0"/>
              <a:t>7/6/2023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2" tIns="49532" rIns="99062" bIns="49532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62" tIns="49532" rIns="99062" bIns="49532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9062" tIns="49532" rIns="99062" bIns="49532" rtlCol="0" anchor="b"/>
          <a:lstStyle>
            <a:lvl1pPr algn="l">
              <a:defRPr sz="13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62" tIns="49532" rIns="99062" bIns="49532" rtlCol="0" anchor="b"/>
          <a:lstStyle>
            <a:lvl1pPr algn="r">
              <a:defRPr sz="1300"/>
            </a:lvl1pPr>
          </a:lstStyle>
          <a:p>
            <a:fld id="{C99D077F-1BB1-4541-BB6F-7E05B4D5555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23694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noProof="0" dirty="0"/>
              <a:t>Bienvenida</a:t>
            </a:r>
            <a:r>
              <a:rPr lang="es-ES" dirty="0"/>
              <a:t> para </a:t>
            </a:r>
            <a:r>
              <a:rPr lang="es-ES" dirty="0" err="1"/>
              <a:t>destensionar</a:t>
            </a:r>
            <a:r>
              <a:rPr lang="es-ES" dirty="0"/>
              <a:t> el ambiente para estar en disposición de aprender.</a:t>
            </a:r>
          </a:p>
          <a:p>
            <a:endParaRPr lang="es-ES" dirty="0"/>
          </a:p>
          <a:p>
            <a:pPr marL="171450" indent="-171450">
              <a:buFontTx/>
              <a:buChar char="-"/>
            </a:pPr>
            <a:r>
              <a:rPr lang="es-ES" dirty="0"/>
              <a:t>Coaching (dinámica de presentación del grupo y control de las emociones; el miedo a lo desconocido; diferencia entre el miedo positivo y el negativo) </a:t>
            </a:r>
          </a:p>
          <a:p>
            <a:pPr marL="171450" indent="-171450">
              <a:buFontTx/>
              <a:buChar char="-"/>
            </a:pPr>
            <a:r>
              <a:rPr lang="es-ES" dirty="0"/>
              <a:t>Explicación con ejemplos no virtuales ( imaginad que tenéis que escribir una carta. </a:t>
            </a:r>
          </a:p>
          <a:p>
            <a:pPr marL="171450" indent="-171450">
              <a:buFontTx/>
              <a:buChar char="-"/>
            </a:pPr>
            <a:r>
              <a:rPr lang="es-ES" dirty="0"/>
              <a:t>Cogeréis un papel y un lápiz y lo pondréis encima la mesa, no? Pues con un ordenador coger el papel es encender el ordenador, coger el lápiz es saber como funciona el teclado y el ponerlo sobre la mesa sería lo que a nivel informático se llama escritorio. Esto es lo que haremos hoy, conocer y perder el miedo a estos grandes desconocidos.</a:t>
            </a:r>
          </a:p>
          <a:p>
            <a:pPr marL="171450" indent="-171450">
              <a:buFontTx/>
              <a:buChar char="-"/>
            </a:pPr>
            <a:r>
              <a:rPr lang="es-ES" dirty="0"/>
              <a:t>Aproximación al hardware (cogerlo, conectar los cables, enchufar y principales </a:t>
            </a:r>
          </a:p>
          <a:p>
            <a:pPr marL="0" indent="0">
              <a:buFontTx/>
              <a:buNone/>
            </a:pPr>
            <a:r>
              <a:rPr lang="es-ES" dirty="0"/>
              <a:t>    botones para la iniciación).</a:t>
            </a:r>
          </a:p>
          <a:p>
            <a:pPr marL="0" indent="0">
              <a:buFontTx/>
              <a:buNone/>
            </a:pPr>
            <a:r>
              <a:rPr lang="es-ES" dirty="0"/>
              <a:t>-   Presentación del punto 1 de la guía de iniciación a la informática por medio de la               </a:t>
            </a:r>
          </a:p>
          <a:p>
            <a:pPr marL="0" indent="0">
              <a:buFontTx/>
              <a:buNone/>
            </a:pPr>
            <a:r>
              <a:rPr lang="es-ES" dirty="0"/>
              <a:t>    pantalla de TV del aula</a:t>
            </a:r>
          </a:p>
          <a:p>
            <a:pPr marL="171450" indent="-171450">
              <a:buFontTx/>
              <a:buChar char="-"/>
            </a:pPr>
            <a:endParaRPr lang="es-ES" dirty="0"/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D077F-1BB1-4541-BB6F-7E05B4D5555D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41903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u="sng" noProof="0" dirty="0"/>
              <a:t>NAVEGADORES Y BUSCADORES DE INTERNET</a:t>
            </a:r>
          </a:p>
          <a:p>
            <a:endParaRPr lang="es-ES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Aplicaciones, tipos de navegadores, diferencias.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Comentar posibles incompatibilidades de los navegadores en ciertas aplicaciones.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Funcionamiento  buscadores.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noProof="0" dirty="0"/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D077F-1BB1-4541-BB6F-7E05B4D5555D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10759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u="sng" noProof="0" dirty="0"/>
              <a:t>SEGURIDAD</a:t>
            </a:r>
          </a:p>
          <a:p>
            <a:endParaRPr lang="es-ES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Antivirus, que son i para que sirven.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Contraseñas.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https//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Aplicaciones oficiales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Pirateo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Depende del nivel incorporar temas como: Phishing, Malware....</a:t>
            </a:r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D077F-1BB1-4541-BB6F-7E05B4D5555D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41559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noProof="0" dirty="0"/>
              <a:t>VENTANAS, FICHEROS Y CARPETAS</a:t>
            </a:r>
          </a:p>
          <a:p>
            <a:endParaRPr lang="es-ES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Trabajar eficazmente con ventanas.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Entender la estructura básica de directorios y carpetas.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Reconocer los tipos de ficheros mas comunes(</a:t>
            </a:r>
            <a:r>
              <a:rPr lang="es-ES" noProof="0" dirty="0" err="1"/>
              <a:t>docs</a:t>
            </a:r>
            <a:r>
              <a:rPr lang="es-ES" noProof="0" dirty="0"/>
              <a:t>, xls, </a:t>
            </a:r>
            <a:r>
              <a:rPr lang="es-ES" noProof="0" dirty="0" err="1"/>
              <a:t>pdf</a:t>
            </a:r>
            <a:r>
              <a:rPr lang="es-ES" noProof="0" dirty="0"/>
              <a:t>...).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Entender la importancia de conservar las extensiones de los ficheros.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Las partes de una ventana. Las opciones de minimizar y maximizar ventanas.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El contenido de las ventanas.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Funciones de: cortar, copiar y pegar.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Búsqueda de ficheros y carpetas.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noProof="0" dirty="0"/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D077F-1BB1-4541-BB6F-7E05B4D5555D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56847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u="sng" noProof="0" dirty="0"/>
              <a:t>VENTANAS</a:t>
            </a:r>
          </a:p>
          <a:p>
            <a:endParaRPr lang="es-ES" noProof="0" dirty="0"/>
          </a:p>
          <a:p>
            <a:r>
              <a:rPr lang="es-ES" noProof="0" dirty="0"/>
              <a:t>            *    Explicar organización de carpetas</a:t>
            </a:r>
          </a:p>
          <a:p>
            <a:r>
              <a:rPr lang="es-ES" noProof="0" dirty="0"/>
              <a:t>            *    Fecha inversa</a:t>
            </a:r>
          </a:p>
          <a:p>
            <a:r>
              <a:rPr lang="es-ES" noProof="0" dirty="0"/>
              <a:t>            *    Jerarquías</a:t>
            </a:r>
          </a:p>
          <a:p>
            <a:r>
              <a:rPr lang="es-ES" noProof="0" dirty="0"/>
              <a:t>            *    Documentos</a:t>
            </a:r>
          </a:p>
          <a:p>
            <a:r>
              <a:rPr lang="es-ES" noProof="0" dirty="0"/>
              <a:t>            *    Imágenes</a:t>
            </a:r>
          </a:p>
          <a:p>
            <a:r>
              <a:rPr lang="es-ES" noProof="0" dirty="0"/>
              <a:t>            *    Archivos de sonido</a:t>
            </a:r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D077F-1BB1-4541-BB6F-7E05B4D5555D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69733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noProof="0" dirty="0"/>
              <a:t>Como anexo os dejamos un Curso de informática en formato App para Android que seguro os ayudara a profundizar en el tema del ordenador.</a:t>
            </a:r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D077F-1BB1-4541-BB6F-7E05B4D5555D}" type="slidenum">
              <a:rPr lang="ca-ES" smtClean="0"/>
              <a:t>14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122506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D077F-1BB1-4541-BB6F-7E05B4D5555D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2933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715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D077F-1BB1-4541-BB6F-7E05B4D5555D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36062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u="sng" noProof="0" dirty="0"/>
              <a:t>Práctica 1 Encendido del ordenador</a:t>
            </a:r>
          </a:p>
          <a:p>
            <a:endParaRPr lang="es-ES" u="sng" noProof="0" dirty="0"/>
          </a:p>
          <a:p>
            <a:r>
              <a:rPr lang="es-ES" u="none" noProof="0" dirty="0"/>
              <a:t>Práctica que consiste en localizar los interruptores de conexión eléctrica del aula y</a:t>
            </a:r>
          </a:p>
          <a:p>
            <a:r>
              <a:rPr lang="es-ES" u="none" noProof="0" dirty="0"/>
              <a:t>los pulsadores de los diversos hardware que dispone el centro. Se hará especial énfasis en los procesos de encendido y apagado del ordenador.</a:t>
            </a:r>
          </a:p>
          <a:p>
            <a:pPr marL="228600" indent="-228600">
              <a:buAutoNum type="arabicPeriod"/>
            </a:pPr>
            <a:r>
              <a:rPr lang="es-ES" u="none" noProof="0" dirty="0"/>
              <a:t>Localizar los pulsadores de los diversos periféricos; impresoras, escáneres, .....</a:t>
            </a:r>
          </a:p>
          <a:p>
            <a:pPr marL="228600" indent="-228600">
              <a:buAutoNum type="arabicPeriod" startAt="2"/>
            </a:pPr>
            <a:r>
              <a:rPr lang="es-ES" u="none" noProof="0" dirty="0"/>
              <a:t>Informaros sobre cuales se conectan automáticamente al accionar el interruptor o bien si existe en el sistema una orden determinada para hacerlo.</a:t>
            </a:r>
          </a:p>
          <a:p>
            <a:pPr marL="228600" indent="-228600">
              <a:buAutoNum type="arabicPeriod" startAt="3"/>
            </a:pPr>
            <a:r>
              <a:rPr lang="es-ES" u="none" noProof="0" dirty="0"/>
              <a:t>Encended el ordenador. Pedid al formador/a como se tiene que actuar en el caso de que aparezcan mensajes comunes de error y que precauciones hay que tomar.</a:t>
            </a:r>
          </a:p>
          <a:p>
            <a:pPr marL="228600" indent="-228600">
              <a:buAutoNum type="arabicPeriod" startAt="4"/>
            </a:pPr>
            <a:r>
              <a:rPr lang="es-ES" u="none" noProof="0" dirty="0"/>
              <a:t>En el caso de que el ordenador os pida un nombre de usuario y una clave de paso será conveniente que se introduzca de forma exacta</a:t>
            </a:r>
          </a:p>
          <a:p>
            <a:pPr marL="228600" indent="-228600">
              <a:buAutoNum type="arabicPeriod" startAt="5"/>
            </a:pPr>
            <a:r>
              <a:rPr lang="es-ES" u="none" noProof="0" dirty="0"/>
              <a:t>Apagad correctamente el ordenador. Comprobad que aparatos disponen de desconexión eléctrica automática y como queda el   estado de los leds(indicadores luminosos).</a:t>
            </a:r>
          </a:p>
          <a:p>
            <a:pPr marL="0" indent="0">
              <a:buNone/>
            </a:pPr>
            <a:endParaRPr lang="es-ES" u="none" noProof="0" dirty="0"/>
          </a:p>
          <a:p>
            <a:pPr marL="0" indent="0">
              <a:buNone/>
            </a:pPr>
            <a:r>
              <a:rPr lang="es-ES" u="none" noProof="0" dirty="0"/>
              <a:t>CONTENIDOS QUE SE TRATARAN</a:t>
            </a:r>
          </a:p>
          <a:p>
            <a:pPr marL="0" indent="0">
              <a:buNone/>
            </a:pPr>
            <a:endParaRPr lang="es-ES" u="none" noProof="0" dirty="0"/>
          </a:p>
          <a:p>
            <a:pPr marL="171450" indent="-171450">
              <a:buFontTx/>
              <a:buChar char="-"/>
            </a:pPr>
            <a:r>
              <a:rPr lang="es-ES" u="none" noProof="0" dirty="0"/>
              <a:t>El entorno del ordenador</a:t>
            </a:r>
          </a:p>
          <a:p>
            <a:pPr marL="171450" indent="-171450">
              <a:buFontTx/>
              <a:buChar char="-"/>
            </a:pPr>
            <a:r>
              <a:rPr lang="es-ES" u="none" noProof="0" dirty="0"/>
              <a:t>Conocer las conexiones eléctricas, los pulsadores del hardware y su funcionamiento.</a:t>
            </a:r>
          </a:p>
          <a:p>
            <a:pPr marL="171450" indent="-171450">
              <a:buFontTx/>
              <a:buChar char="-"/>
            </a:pPr>
            <a:r>
              <a:rPr lang="es-ES" u="none" noProof="0" dirty="0"/>
              <a:t>Identificar la unidad central del ordenador y los periféricos.</a:t>
            </a:r>
          </a:p>
          <a:p>
            <a:pPr marL="171450" indent="-171450">
              <a:buFontTx/>
              <a:buChar char="-"/>
            </a:pPr>
            <a:r>
              <a:rPr lang="es-ES" u="none" noProof="0" dirty="0"/>
              <a:t>Conocer como se enciende y se apaga un ordenador.</a:t>
            </a:r>
          </a:p>
          <a:p>
            <a:pPr marL="171450" indent="-171450">
              <a:buFontTx/>
              <a:buChar char="-"/>
            </a:pPr>
            <a:r>
              <a:rPr lang="es-ES" u="none" noProof="0" dirty="0"/>
              <a:t>Aprender la diferencia entre cerrar y reiniciar.</a:t>
            </a:r>
          </a:p>
          <a:p>
            <a:pPr marL="171450" indent="-171450">
              <a:buFontTx/>
              <a:buChar char="-"/>
            </a:pPr>
            <a:r>
              <a:rPr lang="es-ES" u="none" noProof="0" dirty="0"/>
              <a:t>Importancia de seguir los pasos correctos para encender y cerrar el ordenador para evitar problemas.</a:t>
            </a:r>
          </a:p>
          <a:p>
            <a:pPr marL="171450" indent="-171450">
              <a:buFontTx/>
              <a:buChar char="-"/>
            </a:pPr>
            <a:r>
              <a:rPr lang="es-ES" u="none" noProof="0" dirty="0"/>
              <a:t>Los componentes del ordenador. </a:t>
            </a:r>
          </a:p>
          <a:p>
            <a:pPr marL="0" indent="0">
              <a:buFontTx/>
              <a:buNone/>
            </a:pPr>
            <a:r>
              <a:rPr lang="es-ES" u="none" noProof="0" dirty="0"/>
              <a:t>-   Significado de algunas palabras del vocabulario informático: encender, apagar, hibernar, pausa en espera, escritorio.... </a:t>
            </a:r>
          </a:p>
          <a:p>
            <a:pPr marL="228600" indent="-228600">
              <a:buAutoNum type="arabicPeriod" startAt="2"/>
            </a:pPr>
            <a:endParaRPr lang="es-ES" u="none" noProof="0" dirty="0"/>
          </a:p>
          <a:p>
            <a:pPr marL="228600" indent="-228600">
              <a:buAutoNum type="arabicPeriod" startAt="2"/>
            </a:pPr>
            <a:endParaRPr lang="es-ES" u="none" noProof="0" dirty="0"/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D077F-1BB1-4541-BB6F-7E05B4D5555D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02476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u="sng" noProof="0" dirty="0"/>
              <a:t>Hardware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Comprender los conceptos básicos de hardware y del software.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Saber identificar los diferentes tipos de ordenador.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Familiarizarse con las unidades de entrada y salida de datos: teclado, ratón y monitor.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Comenzar a utilizar el ratón para ver su desplazamiento por la pantalla.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Identificar la pulsación del botón principal del ratón como una orden para seleccionar un objeto o ejecutar una acción.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Comprobar el funcionamiento del teclado: aprender como borrar un carácter. Identificar las teclas de espacio y de salto de parágrafo.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Conocer los elementos de conectividad.</a:t>
            </a:r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D077F-1BB1-4541-BB6F-7E05B4D5555D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9734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u="sng" noProof="0" dirty="0"/>
              <a:t>EL RATON</a:t>
            </a:r>
          </a:p>
          <a:p>
            <a:endParaRPr lang="es-ES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Adquirir habilidad en la manipulación del ratón y su desplazamiento por la pantalla.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Darse cuenta que con el botón principal se pueden ejecutar diferentes tipos de ordenes: hacer un clic, arrastrar, hacer doble clic.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Desplazamiento del ratón por la pantalla.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Identificación de la posición del puntero y movimiento dirigido según los objetivos.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Ejecución de acciones haciendo un clic con el botón principal del ratón.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Arrastrar objetos por la pantalla.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Aprender otras acciones que se pueden hacer con el ratón(doble clic para abrir programes o archivos, botón secundario para abrir menús  contextuales).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Explicar los la composición y utilidad del ratón: botones, rueda de desplazamiento....... </a:t>
            </a:r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D077F-1BB1-4541-BB6F-7E05B4D5555D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75150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u="sng" dirty="0"/>
              <a:t>EL TECLADO</a:t>
            </a:r>
          </a:p>
          <a:p>
            <a:endParaRPr lang="ca-ES" dirty="0"/>
          </a:p>
          <a:p>
            <a:r>
              <a:rPr lang="ca-ES" dirty="0"/>
              <a:t> </a:t>
            </a:r>
            <a:r>
              <a:rPr lang="es-ES" noProof="0" dirty="0"/>
              <a:t>*         Reconocer la posición de las teclas alfabéticas. Acostumbrarse a disponer las manos sobre el teclado diferenciando dos   zonas(izquierda y derecha)  aunque no se teclee con todos los dedos.</a:t>
            </a:r>
          </a:p>
          <a:p>
            <a:r>
              <a:rPr lang="es-ES" noProof="0" dirty="0"/>
              <a:t> *         Aprender las funciones de algunas teclas básicas: espacio, suprimir, retroceder, borrar, mayúsculas, acentos, saltos de     línea, </a:t>
            </a:r>
            <a:r>
              <a:rPr lang="es-ES" noProof="0" dirty="0" err="1"/>
              <a:t>intro</a:t>
            </a:r>
            <a:r>
              <a:rPr lang="es-ES" noProof="0" dirty="0"/>
              <a:t>.....</a:t>
            </a:r>
          </a:p>
          <a:p>
            <a:r>
              <a:rPr lang="es-ES" noProof="0" dirty="0"/>
              <a:t> *         Comenzar a escribir textos con un programa de tratamiento de textos o con un Bloc de notas.</a:t>
            </a:r>
          </a:p>
          <a:p>
            <a:r>
              <a:rPr lang="es-ES" noProof="0" dirty="0"/>
              <a:t> *         Combinar la utilización del teclado y del ratón para conseguir las acciones deseadas.</a:t>
            </a:r>
          </a:p>
          <a:p>
            <a:r>
              <a:rPr lang="es-ES" noProof="0" dirty="0"/>
              <a:t> *         El teclado: tipos de teclas básicas(alfabéticas, numéricas, símbolos ortográficos, etc...).</a:t>
            </a:r>
          </a:p>
          <a:p>
            <a:r>
              <a:rPr lang="es-ES" noProof="0" dirty="0"/>
              <a:t> *         Disposición de las manos sobre el teclado.</a:t>
            </a:r>
          </a:p>
          <a:p>
            <a:endParaRPr lang="es-ES" noProof="0" dirty="0"/>
          </a:p>
          <a:p>
            <a:r>
              <a:rPr lang="es-ES" u="sng" noProof="0" dirty="0"/>
              <a:t>OBJETIVOS</a:t>
            </a:r>
          </a:p>
          <a:p>
            <a:endParaRPr lang="es-ES" noProof="0" dirty="0"/>
          </a:p>
          <a:p>
            <a:r>
              <a:rPr lang="es-ES" noProof="0" dirty="0"/>
              <a:t> *         Conocimiento de las teclas alfabéticas.</a:t>
            </a:r>
          </a:p>
          <a:p>
            <a:r>
              <a:rPr lang="es-ES" noProof="0" dirty="0"/>
              <a:t> *         Comenzar a hacer servir el teclado numérico y sus utilidades.</a:t>
            </a:r>
          </a:p>
          <a:p>
            <a:r>
              <a:rPr lang="es-ES" noProof="0" dirty="0"/>
              <a:t> *         Conocer la manera como se reproducen los símbolos.</a:t>
            </a:r>
          </a:p>
          <a:p>
            <a:r>
              <a:rPr lang="es-ES" noProof="0" dirty="0"/>
              <a:t> *         Aprender la utilidad de otras teclas: teclas de desplazamiento, teclas del sistema, teclas de función....</a:t>
            </a:r>
          </a:p>
          <a:p>
            <a:r>
              <a:rPr lang="es-ES" noProof="0" dirty="0"/>
              <a:t> *         Conocer la utilidad de la tecla ESC como manera de salir de los menús desplegables.</a:t>
            </a:r>
          </a:p>
          <a:p>
            <a:r>
              <a:rPr lang="es-ES" noProof="0" dirty="0"/>
              <a:t> *         Iniciación en la corrección de un escrito con las teclas de retroceso y suprimir,</a:t>
            </a:r>
          </a:p>
          <a:p>
            <a:r>
              <a:rPr lang="es-ES" noProof="0" dirty="0"/>
              <a:t>  </a:t>
            </a:r>
          </a:p>
          <a:p>
            <a:endParaRPr lang="es-ES" noProof="0" dirty="0"/>
          </a:p>
          <a:p>
            <a:endParaRPr lang="es-ES" noProof="0" dirty="0"/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D077F-1BB1-4541-BB6F-7E05B4D5555D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15356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u="sng" noProof="0" dirty="0"/>
              <a:t>ALMACENAMIENTO DE DATOS</a:t>
            </a:r>
          </a:p>
          <a:p>
            <a:endParaRPr lang="es-ES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Conocer las características de las unidades de almacenamiento. (disco duro interno, disco duro externo, CD, DVD, diskette, memoria USB, tarjeta de memoria extraíble, etc...)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Entender el concepto de almacenamiento en la nube.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Realización de las acciones de copiar, mover, crear y borrar archivos de las unidades de almacenamiento.</a:t>
            </a:r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D077F-1BB1-4541-BB6F-7E05B4D5555D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36993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noProof="0" dirty="0">
                <a:solidFill>
                  <a:schemeClr val="tx1"/>
                </a:solidFill>
                <a:latin typeface="+mn-lt"/>
              </a:rPr>
              <a:t>Explicar sistemas operativos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noProof="0" dirty="0">
              <a:solidFill>
                <a:schemeClr val="tx1"/>
              </a:solidFill>
              <a:latin typeface="+mn-lt"/>
            </a:endParaRPr>
          </a:p>
          <a:p>
            <a: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Un Sistema Operativo (SO) es un programa o conjunto de programas de un sistema informático, que administra los recursos físicos (hardware), los protocolos de ejecución del resto del contenido (software), así como la interfaz de usuario. Por ejemplo: Linux,  MacOS, Windows, IOS, Android….</a:t>
            </a:r>
          </a:p>
          <a:p>
            <a:endParaRPr lang="es-ES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Los sistemas operativos más comunes que existen para los computadores o los que te van a ofrecer en el mercado cuando estés buscando un equipo son: Microsoft Windows, Mac OS X y Linux.</a:t>
            </a:r>
            <a:endParaRPr lang="ca-ES" b="0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D077F-1BB1-4541-BB6F-7E05B4D5555D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10519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u="sng" noProof="0" dirty="0"/>
              <a:t>EL SISTEMA OPERATIVO: </a:t>
            </a:r>
            <a:r>
              <a:rPr lang="es-ES" u="sng" noProof="0"/>
              <a:t>APLICACIONES BASICAS</a:t>
            </a:r>
            <a:endParaRPr lang="es-ES" u="sng" noProof="0" dirty="0"/>
          </a:p>
          <a:p>
            <a:endParaRPr lang="es-ES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Conocer los elementos básicos representativos del escritorio: iconos y barra de herramientas.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Distinguir entre programas, carpetas y documentos.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Conocer los elementos básicos de las ventanas.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noProof="0" dirty="0"/>
              <a:t>Darse cuenta de que el explorador es la herramienta para gestionar la organización del ordenador</a:t>
            </a:r>
            <a:r>
              <a:rPr lang="ca-ES" dirty="0"/>
              <a:t>.</a:t>
            </a:r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D077F-1BB1-4541-BB6F-7E05B4D5555D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21557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975B78-E360-4FF2-88B4-D036FF49F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573A48-F19D-4CCF-9F86-91EC35374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824600-C61E-4613-AE03-8E15A766E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259-9C91-45C1-B553-98FA608E4A7B}" type="datetimeFigureOut">
              <a:rPr lang="ca-ES" smtClean="0"/>
              <a:t>7/6/2023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D3671-4DA9-4AEF-9F09-2296430CF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9F8E51-9D20-4D83-BF21-9D08870B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CEFF-21F9-48EE-A849-99FE7656BC4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72539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6E7AD-08B6-4F9D-B311-086AAA3D6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559D742-4CD3-448D-898A-756E782E2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65FDA9-C87A-45CA-9E84-370B0A70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259-9C91-45C1-B553-98FA608E4A7B}" type="datetimeFigureOut">
              <a:rPr lang="ca-ES" smtClean="0"/>
              <a:t>7/6/2023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AF8288-493D-4C42-A1E6-17D899810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A4B5E3-F2E0-4FCA-A7C5-7131E67F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CEFF-21F9-48EE-A849-99FE7656BC4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3731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C2A41E5-3208-4550-A24D-82C7D7B4C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9E90E5B-EE04-431E-A076-A47E888B9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2BDCFC-BFB3-4C0E-8583-AD3D779E9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259-9C91-45C1-B553-98FA608E4A7B}" type="datetimeFigureOut">
              <a:rPr lang="ca-ES" smtClean="0"/>
              <a:t>7/6/2023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2A0732-4970-4BD8-8DE6-053818B11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BE08CC-FB03-4A3E-9383-22E6F2518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CEFF-21F9-48EE-A849-99FE7656BC4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96413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44">
            <a:extLst>
              <a:ext uri="{FF2B5EF4-FFF2-40B4-BE49-F238E27FC236}">
                <a16:creationId xmlns:a16="http://schemas.microsoft.com/office/drawing/2014/main" id="{3B0BD9AF-8D46-43D5-90EC-831868554132}"/>
              </a:ext>
            </a:extLst>
          </p:cNvPr>
          <p:cNvSpPr/>
          <p:nvPr userDrawn="1"/>
        </p:nvSpPr>
        <p:spPr>
          <a:xfrm>
            <a:off x="-2" y="6330291"/>
            <a:ext cx="12185650" cy="534853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lIns="45717" tIns="45717" rIns="45717" bIns="45717" anchor="ctr"/>
          <a:lstStyle/>
          <a:p>
            <a:pPr algn="ctr" defTabSz="844560"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Montserrat Regular"/>
              </a:defRPr>
            </a:pPr>
            <a:endParaRPr sz="1600"/>
          </a:p>
        </p:txBody>
      </p:sp>
      <p:sp>
        <p:nvSpPr>
          <p:cNvPr id="9" name="Número de diapositiva">
            <a:extLst>
              <a:ext uri="{FF2B5EF4-FFF2-40B4-BE49-F238E27FC236}">
                <a16:creationId xmlns:a16="http://schemas.microsoft.com/office/drawing/2014/main" id="{267BF532-78E1-46C0-AA7A-69200BF36C9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630332" y="6330292"/>
            <a:ext cx="561669" cy="527708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86CB4B4D-7CA3-9044-876B-883B54F8677D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AC797F6-89F7-46D0-A2F7-D659C3C70F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188640"/>
            <a:ext cx="1745792" cy="57479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67CD724-711A-4579-A553-54AA44A0EF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" y="6389135"/>
            <a:ext cx="832965" cy="433104"/>
          </a:xfrm>
          <a:prstGeom prst="rect">
            <a:avLst/>
          </a:prstGeom>
        </p:spPr>
      </p:pic>
      <p:sp>
        <p:nvSpPr>
          <p:cNvPr id="7" name="Shape 546">
            <a:extLst>
              <a:ext uri="{FF2B5EF4-FFF2-40B4-BE49-F238E27FC236}">
                <a16:creationId xmlns:a16="http://schemas.microsoft.com/office/drawing/2014/main" id="{BB456AAF-A704-4F8A-B999-55A38BD16803}"/>
              </a:ext>
            </a:extLst>
          </p:cNvPr>
          <p:cNvSpPr txBox="1"/>
          <p:nvPr userDrawn="1"/>
        </p:nvSpPr>
        <p:spPr>
          <a:xfrm>
            <a:off x="4407266" y="6458577"/>
            <a:ext cx="3371116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0" lang="es-ES" sz="7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Helvetica"/>
              </a:rPr>
              <a:t>© Voluntarios CaixaBank, Barcelona, 2021. </a:t>
            </a:r>
          </a:p>
          <a:p>
            <a:pPr algn="ctr">
              <a:lnSpc>
                <a:spcPct val="100000"/>
              </a:lnSpc>
            </a:pPr>
            <a:r>
              <a:rPr kumimoji="0" lang="es-ES" sz="7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Helvetica"/>
              </a:rPr>
              <a:t>Se prohíbe su reproducción y comunicación o acceso a terceros no autorizados..</a:t>
            </a:r>
            <a:endParaRPr kumimoji="0" sz="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791189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162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La Caix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9900" y="1433830"/>
            <a:ext cx="11203940" cy="470852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baseline="0">
                <a:solidFill>
                  <a:srgbClr val="595959"/>
                </a:solidFill>
                <a:latin typeface="Poppins"/>
              </a:defRPr>
            </a:lvl1pPr>
            <a:lvl2pPr marL="609585" indent="-609585">
              <a:defRPr sz="4000">
                <a:solidFill>
                  <a:schemeClr val="bg2"/>
                </a:solidFill>
              </a:defRPr>
            </a:lvl2pPr>
            <a:lvl3pPr>
              <a:defRPr sz="4000">
                <a:solidFill>
                  <a:schemeClr val="bg2"/>
                </a:solidFill>
              </a:defRPr>
            </a:lvl3pPr>
            <a:lvl4pPr>
              <a:defRPr sz="4000">
                <a:solidFill>
                  <a:schemeClr val="bg2"/>
                </a:solidFill>
              </a:defRPr>
            </a:lvl4pPr>
            <a:lvl5pPr>
              <a:defRPr sz="4000">
                <a:solidFill>
                  <a:schemeClr val="bg2"/>
                </a:solidFill>
              </a:defRPr>
            </a:lvl5pPr>
          </a:lstStyle>
          <a:p>
            <a:pPr lvl="0"/>
            <a:r>
              <a:rPr lang="es-ES" noProof="0" dirty="0"/>
              <a:t>Escribe aquí el texto</a:t>
            </a:r>
          </a:p>
          <a:p>
            <a:pPr lvl="0"/>
            <a:endParaRPr lang="es-ES" noProof="0" dirty="0"/>
          </a:p>
        </p:txBody>
      </p:sp>
      <p:pic>
        <p:nvPicPr>
          <p:cNvPr id="4" name="Imagen 16">
            <a:extLst>
              <a:ext uri="{FF2B5EF4-FFF2-40B4-BE49-F238E27FC236}">
                <a16:creationId xmlns:a16="http://schemas.microsoft.com/office/drawing/2014/main" id="{DC6331C8-65D4-4641-899C-BBAACA0B0D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4508" y="1235658"/>
            <a:ext cx="1729586" cy="358463"/>
          </a:xfrm>
          <a:prstGeom prst="rect">
            <a:avLst/>
          </a:prstGeom>
        </p:spPr>
      </p:pic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954617"/>
            <a:ext cx="7058660" cy="3966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u="none">
                <a:solidFill>
                  <a:srgbClr val="595959"/>
                </a:solidFill>
              </a:defRPr>
            </a:lvl1pPr>
          </a:lstStyle>
          <a:p>
            <a:pPr lvl="0"/>
            <a:r>
              <a:rPr lang="es-ES" noProof="0" dirty="0"/>
              <a:t>Subtítulo (opcional)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9900" y="402586"/>
            <a:ext cx="7058660" cy="4694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 b="1" i="0" u="none" baseline="0">
                <a:solidFill>
                  <a:srgbClr val="019EE2"/>
                </a:solidFill>
                <a:latin typeface="Poppins"/>
              </a:defRPr>
            </a:lvl1pPr>
          </a:lstStyle>
          <a:p>
            <a:r>
              <a:rPr lang="es-ES" noProof="0" dirty="0"/>
              <a:t>Título</a:t>
            </a:r>
          </a:p>
        </p:txBody>
      </p:sp>
      <p:sp>
        <p:nvSpPr>
          <p:cNvPr id="9" name="Right Triangle 8"/>
          <p:cNvSpPr/>
          <p:nvPr/>
        </p:nvSpPr>
        <p:spPr>
          <a:xfrm rot="10800000">
            <a:off x="8910320" y="-1"/>
            <a:ext cx="3281680" cy="1351281"/>
          </a:xfrm>
          <a:prstGeom prst="rtTriangle">
            <a:avLst/>
          </a:prstGeom>
          <a:solidFill>
            <a:srgbClr val="019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10" name="Imagen 9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F5F36D11-1DEF-4018-A94F-821FE086F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6623" y="139165"/>
            <a:ext cx="1891116" cy="44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02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06BC22-3772-4C04-9F92-EDFB13059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3749F-4277-445D-9A36-D09EBB43B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66CF87-83D3-4DF0-A880-E545A7FB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259-9C91-45C1-B553-98FA608E4A7B}" type="datetimeFigureOut">
              <a:rPr lang="ca-ES" smtClean="0"/>
              <a:t>7/6/2023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EBEF00-FA8E-43F7-A422-04B892B3E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68AE09-FFFB-428E-954D-E5673879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CEFF-21F9-48EE-A849-99FE7656BC4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7865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DF773-40A5-40D4-958A-ECE421445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CEC0A4-0EB2-450B-B582-CD53877FE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EA1384-043F-4C2D-BC88-CAFBBF014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259-9C91-45C1-B553-98FA608E4A7B}" type="datetimeFigureOut">
              <a:rPr lang="ca-ES" smtClean="0"/>
              <a:t>7/6/2023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2DAFF0-227B-49DF-98C0-9176E9C4E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F5500F-7A7D-4610-9BB0-0BE683B7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CEFF-21F9-48EE-A849-99FE7656BC4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5117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6BEB74-BE41-42A4-B330-8F439EA03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87B982-218D-48E8-911D-E75F86551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D84CAE-B7EF-4F7A-B87C-490CB2FFA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892B7E9-B377-4BA5-B0E5-758ACF562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259-9C91-45C1-B553-98FA608E4A7B}" type="datetimeFigureOut">
              <a:rPr lang="ca-ES" smtClean="0"/>
              <a:t>7/6/2023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DD05FB-EEE6-4A06-905E-9DC68A6B7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39C22D-4B52-40D7-94FD-F3AFA4215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CEFF-21F9-48EE-A849-99FE7656BC4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66097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0D2BA-D3CF-414D-B0CF-E354850C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0789FF-C159-4366-AD00-A6B522CE0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229829-A4F0-41EC-A2FB-1B67E0A65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087485-F9D4-409B-8CBF-09FAB3E70C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7326593-5D28-4CCA-ADC8-00AB7C02B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4143403-2FAB-4BCB-A992-76CF02E90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259-9C91-45C1-B553-98FA608E4A7B}" type="datetimeFigureOut">
              <a:rPr lang="ca-ES" smtClean="0"/>
              <a:t>7/6/2023</a:t>
            </a:fld>
            <a:endParaRPr lang="ca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D614F5-F0AC-4E46-B6EE-4188C2F02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0EACF88-771D-4663-AD27-AF0AFAC8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CEFF-21F9-48EE-A849-99FE7656BC4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2434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BB8C61-0735-438E-9F47-3D17985B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8008F0-21EC-4D73-AB66-6F9896F5A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259-9C91-45C1-B553-98FA608E4A7B}" type="datetimeFigureOut">
              <a:rPr lang="ca-ES" smtClean="0"/>
              <a:t>7/6/2023</a:t>
            </a:fld>
            <a:endParaRPr lang="ca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966611D-240E-4827-BF62-8F30A2C4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500B7BD-76DD-44D7-BB40-6691387C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CEFF-21F9-48EE-A849-99FE7656BC4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8959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84DFD0-0607-45BD-A314-C3AA2DEA6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259-9C91-45C1-B553-98FA608E4A7B}" type="datetimeFigureOut">
              <a:rPr lang="ca-ES" smtClean="0"/>
              <a:t>7/6/2023</a:t>
            </a:fld>
            <a:endParaRPr lang="ca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5786F7-6B4A-4903-875D-5ADA286AF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2FB5513-1568-4970-8749-62A711208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CEFF-21F9-48EE-A849-99FE7656BC4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1596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B93C1F-4EF1-4FB2-9704-1189D96C5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E323A0-CD4A-4E3E-B48D-EC133965A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DECF40-38E0-4C4E-B0FE-7169F2E25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A10990-F1C3-43C7-AF57-E1E774146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259-9C91-45C1-B553-98FA608E4A7B}" type="datetimeFigureOut">
              <a:rPr lang="ca-ES" smtClean="0"/>
              <a:t>7/6/2023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A70755-8E3B-4C15-ADC8-CDEA373EE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291A88-2963-4DD6-BBCE-410463E3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CEFF-21F9-48EE-A849-99FE7656BC4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7770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1CDDCF-50E7-4DE0-A204-3C7DE7900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54513D-ADB7-4D86-8FB1-4F8535FC24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8A5E6D-022D-450E-BBDF-276B07CA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ADDE19-C6CE-442C-B736-11FEE6D34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259-9C91-45C1-B553-98FA608E4A7B}" type="datetimeFigureOut">
              <a:rPr lang="ca-ES" smtClean="0"/>
              <a:t>7/6/2023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4C1444-5B17-47F0-94A6-943554F07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ECCA982-CDBF-4FCD-BCDA-56A051087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CEFF-21F9-48EE-A849-99FE7656BC4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6509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1670E3-F253-46A5-833D-DD8B80C4D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9EB39C-CFEB-407F-922B-026006521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BC5DE2-EB96-482D-9DD5-A3A95865A0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1A259-9C91-45C1-B553-98FA608E4A7B}" type="datetimeFigureOut">
              <a:rPr lang="ca-ES" smtClean="0"/>
              <a:t>7/6/2023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ED093D-7DCA-4947-B58A-0FEB681E2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56AAFF-D771-453E-8ADB-9397C05C4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DCEFF-21F9-48EE-A849-99FE7656BC4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236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8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15.jfif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CFAC4-585B-3548-85EC-9BE8B838C1EB}"/>
              </a:ext>
            </a:extLst>
          </p:cNvPr>
          <p:cNvSpPr/>
          <p:nvPr/>
        </p:nvSpPr>
        <p:spPr>
          <a:xfrm>
            <a:off x="0" y="5170126"/>
            <a:ext cx="12216680" cy="1697399"/>
          </a:xfrm>
          <a:prstGeom prst="rect">
            <a:avLst/>
          </a:prstGeom>
          <a:solidFill>
            <a:srgbClr val="009A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endParaRPr lang="es-ES" sz="2215" dirty="0">
              <a:solidFill>
                <a:prstClr val="white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606220-4788-4603-9ADF-BC4211F637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94"/>
          <a:stretch/>
        </p:blipFill>
        <p:spPr>
          <a:xfrm>
            <a:off x="0" y="-68600"/>
            <a:ext cx="12354070" cy="5297800"/>
          </a:xfrm>
          <a:prstGeom prst="rect">
            <a:avLst/>
          </a:prstGeom>
        </p:spPr>
      </p:pic>
      <p:sp>
        <p:nvSpPr>
          <p:cNvPr id="9" name="CuadroTexto 1">
            <a:extLst>
              <a:ext uri="{FF2B5EF4-FFF2-40B4-BE49-F238E27FC236}">
                <a16:creationId xmlns:a16="http://schemas.microsoft.com/office/drawing/2014/main" id="{BBB6399F-6FDE-4569-AECB-44C22B7D5EFD}"/>
              </a:ext>
            </a:extLst>
          </p:cNvPr>
          <p:cNvSpPr txBox="1"/>
          <p:nvPr/>
        </p:nvSpPr>
        <p:spPr>
          <a:xfrm>
            <a:off x="4511824" y="5560096"/>
            <a:ext cx="5535000" cy="5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4289" tIns="34289" rIns="34289" bIns="34289">
            <a:noAutofit/>
          </a:bodyPr>
          <a:lstStyle/>
          <a:p>
            <a:pPr>
              <a:defRPr sz="3300">
                <a:solidFill>
                  <a:srgbClr val="FFFFFF"/>
                </a:solidFill>
                <a:latin typeface="Lora Regular"/>
                <a:ea typeface="Lora Regular"/>
                <a:cs typeface="Lora Regular"/>
                <a:sym typeface="Lora Regular"/>
              </a:defRPr>
            </a:pPr>
            <a:r>
              <a:rPr lang="es-ES" sz="2800" b="1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Competencias digitales básicas </a:t>
            </a:r>
            <a:endParaRPr sz="28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CuadroTexto 1">
            <a:extLst>
              <a:ext uri="{FF2B5EF4-FFF2-40B4-BE49-F238E27FC236}">
                <a16:creationId xmlns:a16="http://schemas.microsoft.com/office/drawing/2014/main" id="{B63A3A0B-02AF-483A-B208-6959EFCF9635}"/>
              </a:ext>
            </a:extLst>
          </p:cNvPr>
          <p:cNvSpPr txBox="1"/>
          <p:nvPr/>
        </p:nvSpPr>
        <p:spPr>
          <a:xfrm>
            <a:off x="4534394" y="5959183"/>
            <a:ext cx="4297909" cy="329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4289" tIns="34289" rIns="34289" bIns="34289">
            <a:no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 ordenador</a:t>
            </a:r>
          </a:p>
          <a:p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D4BCB7-490D-40F3-A163-EA28D00FD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54553"/>
            <a:ext cx="4010397" cy="114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29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">
            <a:extLst>
              <a:ext uri="{FF2B5EF4-FFF2-40B4-BE49-F238E27FC236}">
                <a16:creationId xmlns:a16="http://schemas.microsoft.com/office/drawing/2014/main" id="{4B11CF42-ACA6-4429-AC7F-F25A4C815F39}"/>
              </a:ext>
            </a:extLst>
          </p:cNvPr>
          <p:cNvSpPr/>
          <p:nvPr/>
        </p:nvSpPr>
        <p:spPr>
          <a:xfrm>
            <a:off x="6478824" y="3186661"/>
            <a:ext cx="5398888" cy="28530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77800" dist="23000" dir="5400000" rotWithShape="0">
              <a:srgbClr val="000000">
                <a:alpha val="14181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Montserrat Regular"/>
              </a:defRPr>
            </a:pPr>
            <a:endParaRPr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AB23E03-B7EC-44A0-B9B9-89324FB6C2F4}"/>
              </a:ext>
            </a:extLst>
          </p:cNvPr>
          <p:cNvSpPr txBox="1"/>
          <p:nvPr/>
        </p:nvSpPr>
        <p:spPr>
          <a:xfrm>
            <a:off x="316856" y="167772"/>
            <a:ext cx="8875912" cy="533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6" tIns="81276" rIns="81276" bIns="81276" numCol="1" spcCol="38100" rtlCol="0" anchor="t">
            <a:spAutoFit/>
          </a:bodyPr>
          <a:lstStyle/>
          <a:p>
            <a:pPr defTabSz="812810"/>
            <a:r>
              <a:rPr lang="es-ES" sz="24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Navegadores y buscadores en Internet</a:t>
            </a:r>
            <a:endParaRPr lang="es-ES" sz="1200" spc="533" dirty="0">
              <a:solidFill>
                <a:srgbClr val="009AD8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ED0785E-196B-4FD2-A17C-9BD67E4377B7}"/>
              </a:ext>
            </a:extLst>
          </p:cNvPr>
          <p:cNvSpPr/>
          <p:nvPr/>
        </p:nvSpPr>
        <p:spPr>
          <a:xfrm>
            <a:off x="839416" y="1892116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FE12E07B-4A25-480F-B698-BC982C8C304F}"/>
              </a:ext>
            </a:extLst>
          </p:cNvPr>
          <p:cNvCxnSpPr>
            <a:cxnSpLocks/>
          </p:cNvCxnSpPr>
          <p:nvPr/>
        </p:nvCxnSpPr>
        <p:spPr>
          <a:xfrm>
            <a:off x="449440" y="6876348"/>
            <a:ext cx="5034926" cy="0"/>
          </a:xfrm>
          <a:prstGeom prst="line">
            <a:avLst/>
          </a:prstGeom>
          <a:noFill/>
          <a:ln w="9525" cap="flat">
            <a:solidFill>
              <a:srgbClr val="009FE3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52">
            <a:extLst>
              <a:ext uri="{FF2B5EF4-FFF2-40B4-BE49-F238E27FC236}">
                <a16:creationId xmlns:a16="http://schemas.microsoft.com/office/drawing/2014/main" id="{C58D36C3-BDDC-42D7-B0A5-4E4FC11B85DE}"/>
              </a:ext>
            </a:extLst>
          </p:cNvPr>
          <p:cNvSpPr txBox="1"/>
          <p:nvPr/>
        </p:nvSpPr>
        <p:spPr>
          <a:xfrm>
            <a:off x="6721422" y="3371901"/>
            <a:ext cx="372111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 spc="320">
                <a:solidFill>
                  <a:srgbClr val="4BBBEB"/>
                </a:solidFill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endParaRPr lang="es-ES" sz="1200" spc="300" dirty="0">
              <a:solidFill>
                <a:srgbClr val="009FE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43CAC784-0C50-421D-A30B-C5ED96F35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94" y="25220"/>
            <a:ext cx="2346906" cy="1005817"/>
          </a:xfrm>
          <a:prstGeom prst="rect">
            <a:avLst/>
          </a:prstGeom>
        </p:spPr>
      </p:pic>
      <p:pic>
        <p:nvPicPr>
          <p:cNvPr id="11" name="Picture 2" descr="Resultat d'imatges per a &quot;LOGO APLICACIONES NAVEGADORES&quot;">
            <a:extLst>
              <a:ext uri="{FF2B5EF4-FFF2-40B4-BE49-F238E27FC236}">
                <a16:creationId xmlns:a16="http://schemas.microsoft.com/office/drawing/2014/main" id="{2EB7CAA4-D063-415D-8E33-2522EC97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898948"/>
            <a:ext cx="3491315" cy="210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t d'imatges per a &quot;buscadores internet&quot;">
            <a:extLst>
              <a:ext uri="{FF2B5EF4-FFF2-40B4-BE49-F238E27FC236}">
                <a16:creationId xmlns:a16="http://schemas.microsoft.com/office/drawing/2014/main" id="{EFD21DC1-26DA-4049-8D02-19E3D1A26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486" y="1580277"/>
            <a:ext cx="6771226" cy="369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6751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AB23E03-B7EC-44A0-B9B9-89324FB6C2F4}"/>
              </a:ext>
            </a:extLst>
          </p:cNvPr>
          <p:cNvSpPr txBox="1"/>
          <p:nvPr/>
        </p:nvSpPr>
        <p:spPr>
          <a:xfrm>
            <a:off x="316856" y="167772"/>
            <a:ext cx="7776864" cy="718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6" tIns="81276" rIns="81276" bIns="81276" numCol="1" spcCol="38100" rtlCol="0" anchor="t">
            <a:spAutoFit/>
          </a:bodyPr>
          <a:lstStyle/>
          <a:p>
            <a:pPr defTabSz="812810"/>
            <a:r>
              <a:rPr lang="es-ES" sz="24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Seguridad: Antivirus</a:t>
            </a:r>
            <a:r>
              <a:rPr lang="es-ES" sz="12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defTabSz="812810"/>
            <a:endParaRPr lang="es-ES" sz="1200" spc="533" dirty="0">
              <a:solidFill>
                <a:srgbClr val="009AD8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ED0785E-196B-4FD2-A17C-9BD67E4377B7}"/>
              </a:ext>
            </a:extLst>
          </p:cNvPr>
          <p:cNvSpPr/>
          <p:nvPr/>
        </p:nvSpPr>
        <p:spPr>
          <a:xfrm>
            <a:off x="839416" y="1892116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FE12E07B-4A25-480F-B698-BC982C8C304F}"/>
              </a:ext>
            </a:extLst>
          </p:cNvPr>
          <p:cNvCxnSpPr>
            <a:cxnSpLocks/>
          </p:cNvCxnSpPr>
          <p:nvPr/>
        </p:nvCxnSpPr>
        <p:spPr>
          <a:xfrm>
            <a:off x="449440" y="6876348"/>
            <a:ext cx="5034926" cy="0"/>
          </a:xfrm>
          <a:prstGeom prst="line">
            <a:avLst/>
          </a:prstGeom>
          <a:noFill/>
          <a:ln w="9525" cap="flat">
            <a:solidFill>
              <a:srgbClr val="009FE3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52">
            <a:extLst>
              <a:ext uri="{FF2B5EF4-FFF2-40B4-BE49-F238E27FC236}">
                <a16:creationId xmlns:a16="http://schemas.microsoft.com/office/drawing/2014/main" id="{C58D36C3-BDDC-42D7-B0A5-4E4FC11B85DE}"/>
              </a:ext>
            </a:extLst>
          </p:cNvPr>
          <p:cNvSpPr txBox="1"/>
          <p:nvPr/>
        </p:nvSpPr>
        <p:spPr>
          <a:xfrm>
            <a:off x="6721422" y="3371901"/>
            <a:ext cx="372111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 spc="320">
                <a:solidFill>
                  <a:srgbClr val="4BBBEB"/>
                </a:solidFill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endParaRPr lang="es-ES" sz="1200" spc="300" dirty="0">
              <a:solidFill>
                <a:srgbClr val="009FE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43CAC784-0C50-421D-A30B-C5ED96F35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94" y="25220"/>
            <a:ext cx="2346906" cy="1005817"/>
          </a:xfrm>
          <a:prstGeom prst="rect">
            <a:avLst/>
          </a:prstGeom>
        </p:spPr>
      </p:pic>
      <p:pic>
        <p:nvPicPr>
          <p:cNvPr id="11" name="Picture 2" descr="Resultat d'imatges per a &quot;coronavirus&quot;">
            <a:extLst>
              <a:ext uri="{FF2B5EF4-FFF2-40B4-BE49-F238E27FC236}">
                <a16:creationId xmlns:a16="http://schemas.microsoft.com/office/drawing/2014/main" id="{22149027-86DD-4D88-A35F-31A6FB77F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933" y="2504557"/>
            <a:ext cx="3576322" cy="201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sultat d'imatges per a &quot;LOGOS ANTIVIRUS&quot;">
            <a:extLst>
              <a:ext uri="{FF2B5EF4-FFF2-40B4-BE49-F238E27FC236}">
                <a16:creationId xmlns:a16="http://schemas.microsoft.com/office/drawing/2014/main" id="{FC04FBFD-C40F-4E73-9043-A3CD9ADD6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28" y="1281112"/>
            <a:ext cx="619125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84416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AB23E03-B7EC-44A0-B9B9-89324FB6C2F4}"/>
              </a:ext>
            </a:extLst>
          </p:cNvPr>
          <p:cNvSpPr txBox="1"/>
          <p:nvPr/>
        </p:nvSpPr>
        <p:spPr>
          <a:xfrm>
            <a:off x="316856" y="167772"/>
            <a:ext cx="7776864" cy="718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6" tIns="81276" rIns="81276" bIns="81276" numCol="1" spcCol="38100" rtlCol="0" anchor="t">
            <a:spAutoFit/>
          </a:bodyPr>
          <a:lstStyle/>
          <a:p>
            <a:pPr defTabSz="812810"/>
            <a:r>
              <a:rPr lang="es-ES" sz="24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Archivos – Carpetas - Ventanas</a:t>
            </a:r>
            <a:r>
              <a:rPr lang="es-ES" sz="12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defTabSz="812810"/>
            <a:endParaRPr lang="es-ES" sz="1200" spc="533" dirty="0">
              <a:solidFill>
                <a:srgbClr val="009AD8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ED0785E-196B-4FD2-A17C-9BD67E4377B7}"/>
              </a:ext>
            </a:extLst>
          </p:cNvPr>
          <p:cNvSpPr/>
          <p:nvPr/>
        </p:nvSpPr>
        <p:spPr>
          <a:xfrm>
            <a:off x="839416" y="1892116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FE12E07B-4A25-480F-B698-BC982C8C304F}"/>
              </a:ext>
            </a:extLst>
          </p:cNvPr>
          <p:cNvCxnSpPr>
            <a:cxnSpLocks/>
          </p:cNvCxnSpPr>
          <p:nvPr/>
        </p:nvCxnSpPr>
        <p:spPr>
          <a:xfrm>
            <a:off x="449440" y="6876348"/>
            <a:ext cx="5034926" cy="0"/>
          </a:xfrm>
          <a:prstGeom prst="line">
            <a:avLst/>
          </a:prstGeom>
          <a:noFill/>
          <a:ln w="9525" cap="flat">
            <a:solidFill>
              <a:srgbClr val="009FE3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52">
            <a:extLst>
              <a:ext uri="{FF2B5EF4-FFF2-40B4-BE49-F238E27FC236}">
                <a16:creationId xmlns:a16="http://schemas.microsoft.com/office/drawing/2014/main" id="{C58D36C3-BDDC-42D7-B0A5-4E4FC11B85DE}"/>
              </a:ext>
            </a:extLst>
          </p:cNvPr>
          <p:cNvSpPr txBox="1"/>
          <p:nvPr/>
        </p:nvSpPr>
        <p:spPr>
          <a:xfrm>
            <a:off x="6721422" y="3371901"/>
            <a:ext cx="372111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 spc="320">
                <a:solidFill>
                  <a:srgbClr val="4BBBEB"/>
                </a:solidFill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endParaRPr lang="es-ES" sz="1200" spc="300" dirty="0">
              <a:solidFill>
                <a:srgbClr val="009FE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43CAC784-0C50-421D-A30B-C5ED96F35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94" y="25220"/>
            <a:ext cx="2346906" cy="1005817"/>
          </a:xfrm>
          <a:prstGeom prst="rect">
            <a:avLst/>
          </a:prstGeom>
        </p:spPr>
      </p:pic>
      <p:pic>
        <p:nvPicPr>
          <p:cNvPr id="11" name="Picture 4" descr="Resultat d'imatges per a &quot;LOGO PDF&quot;">
            <a:extLst>
              <a:ext uri="{FF2B5EF4-FFF2-40B4-BE49-F238E27FC236}">
                <a16:creationId xmlns:a16="http://schemas.microsoft.com/office/drawing/2014/main" id="{F4597D3E-CD03-4D47-A09C-9F615036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11" y="1583492"/>
            <a:ext cx="1462903" cy="146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esultat d'imatges per a &quot;LOGO WORD&quot;">
            <a:extLst>
              <a:ext uri="{FF2B5EF4-FFF2-40B4-BE49-F238E27FC236}">
                <a16:creationId xmlns:a16="http://schemas.microsoft.com/office/drawing/2014/main" id="{ABA2157C-392F-42D5-970F-801402BEB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498" y="1771866"/>
            <a:ext cx="1355418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esultat d'imatges per a &quot;LOGO JPEG&quot;">
            <a:extLst>
              <a:ext uri="{FF2B5EF4-FFF2-40B4-BE49-F238E27FC236}">
                <a16:creationId xmlns:a16="http://schemas.microsoft.com/office/drawing/2014/main" id="{5A60B623-A7D8-4AD7-8352-88E312D03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3" y="3493045"/>
            <a:ext cx="2590474" cy="14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Resultat d'imatges per a &quot;LOGO ARCHIVO  VIDEO&quot;">
            <a:extLst>
              <a:ext uri="{FF2B5EF4-FFF2-40B4-BE49-F238E27FC236}">
                <a16:creationId xmlns:a16="http://schemas.microsoft.com/office/drawing/2014/main" id="{14A81BEA-46FC-4E36-BCE4-FF26AE2C1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208" y="3493044"/>
            <a:ext cx="1406128" cy="145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Resultat d'imatges per a &quot;logo carpetas de windows&quot;">
            <a:extLst>
              <a:ext uri="{FF2B5EF4-FFF2-40B4-BE49-F238E27FC236}">
                <a16:creationId xmlns:a16="http://schemas.microsoft.com/office/drawing/2014/main" id="{AD8BF0F4-324E-4164-9560-D7A5C467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250" y="2074896"/>
            <a:ext cx="4912889" cy="293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620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">
            <a:extLst>
              <a:ext uri="{FF2B5EF4-FFF2-40B4-BE49-F238E27FC236}">
                <a16:creationId xmlns:a16="http://schemas.microsoft.com/office/drawing/2014/main" id="{4B11CF42-ACA6-4429-AC7F-F25A4C815F39}"/>
              </a:ext>
            </a:extLst>
          </p:cNvPr>
          <p:cNvSpPr/>
          <p:nvPr/>
        </p:nvSpPr>
        <p:spPr>
          <a:xfrm>
            <a:off x="6478824" y="3186661"/>
            <a:ext cx="5398888" cy="28530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77800" dist="23000" dir="5400000" rotWithShape="0">
              <a:srgbClr val="000000">
                <a:alpha val="14181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Montserrat Regular"/>
              </a:defRPr>
            </a:pPr>
            <a:endParaRPr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AB23E03-B7EC-44A0-B9B9-89324FB6C2F4}"/>
              </a:ext>
            </a:extLst>
          </p:cNvPr>
          <p:cNvSpPr txBox="1"/>
          <p:nvPr/>
        </p:nvSpPr>
        <p:spPr>
          <a:xfrm>
            <a:off x="316856" y="167772"/>
            <a:ext cx="8522344" cy="718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6" tIns="81276" rIns="81276" bIns="81276" numCol="1" spcCol="38100" rtlCol="0" anchor="t">
            <a:spAutoFit/>
          </a:bodyPr>
          <a:lstStyle/>
          <a:p>
            <a:pPr defTabSz="812810"/>
            <a:r>
              <a:rPr lang="es-ES" sz="24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Ventanas (Organización de archivos)</a:t>
            </a:r>
            <a:r>
              <a:rPr lang="es-ES" sz="12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defTabSz="812810"/>
            <a:endParaRPr lang="es-ES" sz="1200" spc="533" dirty="0">
              <a:solidFill>
                <a:srgbClr val="009AD8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ED0785E-196B-4FD2-A17C-9BD67E4377B7}"/>
              </a:ext>
            </a:extLst>
          </p:cNvPr>
          <p:cNvSpPr/>
          <p:nvPr/>
        </p:nvSpPr>
        <p:spPr>
          <a:xfrm>
            <a:off x="839416" y="1892116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FE12E07B-4A25-480F-B698-BC982C8C304F}"/>
              </a:ext>
            </a:extLst>
          </p:cNvPr>
          <p:cNvCxnSpPr>
            <a:cxnSpLocks/>
          </p:cNvCxnSpPr>
          <p:nvPr/>
        </p:nvCxnSpPr>
        <p:spPr>
          <a:xfrm>
            <a:off x="449440" y="6876348"/>
            <a:ext cx="5034926" cy="0"/>
          </a:xfrm>
          <a:prstGeom prst="line">
            <a:avLst/>
          </a:prstGeom>
          <a:noFill/>
          <a:ln w="9525" cap="flat">
            <a:solidFill>
              <a:srgbClr val="009FE3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52">
            <a:extLst>
              <a:ext uri="{FF2B5EF4-FFF2-40B4-BE49-F238E27FC236}">
                <a16:creationId xmlns:a16="http://schemas.microsoft.com/office/drawing/2014/main" id="{C58D36C3-BDDC-42D7-B0A5-4E4FC11B85DE}"/>
              </a:ext>
            </a:extLst>
          </p:cNvPr>
          <p:cNvSpPr txBox="1"/>
          <p:nvPr/>
        </p:nvSpPr>
        <p:spPr>
          <a:xfrm>
            <a:off x="6721422" y="3371901"/>
            <a:ext cx="372111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 spc="320">
                <a:solidFill>
                  <a:srgbClr val="4BBBEB"/>
                </a:solidFill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endParaRPr lang="es-ES" sz="1200" spc="300" dirty="0">
              <a:solidFill>
                <a:srgbClr val="009FE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43CAC784-0C50-421D-A30B-C5ED96F35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94" y="25220"/>
            <a:ext cx="2346906" cy="1005817"/>
          </a:xfrm>
          <a:prstGeom prst="rect">
            <a:avLst/>
          </a:prstGeom>
        </p:spPr>
      </p:pic>
      <p:pic>
        <p:nvPicPr>
          <p:cNvPr id="11" name="Marcador de contenido 7">
            <a:extLst>
              <a:ext uri="{FF2B5EF4-FFF2-40B4-BE49-F238E27FC236}">
                <a16:creationId xmlns:a16="http://schemas.microsoft.com/office/drawing/2014/main" id="{B5998B3D-354E-431E-A4AA-72C798781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528" y="1073384"/>
            <a:ext cx="7785267" cy="51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2216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AB23E03-B7EC-44A0-B9B9-89324FB6C2F4}"/>
              </a:ext>
            </a:extLst>
          </p:cNvPr>
          <p:cNvSpPr txBox="1"/>
          <p:nvPr/>
        </p:nvSpPr>
        <p:spPr>
          <a:xfrm>
            <a:off x="316856" y="167772"/>
            <a:ext cx="7776864" cy="533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6" tIns="81276" rIns="81276" bIns="81276" numCol="1" spcCol="38100" rtlCol="0" anchor="t">
            <a:spAutoFit/>
          </a:bodyPr>
          <a:lstStyle/>
          <a:p>
            <a:pPr defTabSz="812810"/>
            <a:r>
              <a:rPr lang="es-ES" sz="24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Anexo</a:t>
            </a:r>
            <a:endParaRPr lang="es-ES" sz="1200" b="1" spc="533" dirty="0">
              <a:solidFill>
                <a:srgbClr val="009AD8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ED0785E-196B-4FD2-A17C-9BD67E4377B7}"/>
              </a:ext>
            </a:extLst>
          </p:cNvPr>
          <p:cNvSpPr/>
          <p:nvPr/>
        </p:nvSpPr>
        <p:spPr>
          <a:xfrm>
            <a:off x="839416" y="1892116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FE12E07B-4A25-480F-B698-BC982C8C304F}"/>
              </a:ext>
            </a:extLst>
          </p:cNvPr>
          <p:cNvCxnSpPr>
            <a:cxnSpLocks/>
          </p:cNvCxnSpPr>
          <p:nvPr/>
        </p:nvCxnSpPr>
        <p:spPr>
          <a:xfrm>
            <a:off x="449440" y="6876348"/>
            <a:ext cx="5034926" cy="0"/>
          </a:xfrm>
          <a:prstGeom prst="line">
            <a:avLst/>
          </a:prstGeom>
          <a:noFill/>
          <a:ln w="9525" cap="flat">
            <a:solidFill>
              <a:srgbClr val="009FE3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52">
            <a:extLst>
              <a:ext uri="{FF2B5EF4-FFF2-40B4-BE49-F238E27FC236}">
                <a16:creationId xmlns:a16="http://schemas.microsoft.com/office/drawing/2014/main" id="{C58D36C3-BDDC-42D7-B0A5-4E4FC11B85DE}"/>
              </a:ext>
            </a:extLst>
          </p:cNvPr>
          <p:cNvSpPr txBox="1"/>
          <p:nvPr/>
        </p:nvSpPr>
        <p:spPr>
          <a:xfrm>
            <a:off x="6721422" y="3371901"/>
            <a:ext cx="372111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 spc="320">
                <a:solidFill>
                  <a:srgbClr val="4BBBEB"/>
                </a:solidFill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endParaRPr lang="es-ES" sz="1200" spc="300" dirty="0">
              <a:solidFill>
                <a:srgbClr val="009FE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43CAC784-0C50-421D-A30B-C5ED96F35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94" y="25220"/>
            <a:ext cx="2346906" cy="1005817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013392A6-DBD6-4A42-826E-8A13606F6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40" y="4600946"/>
            <a:ext cx="7231936" cy="875881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BEF01CA5-E1CA-41A2-80EE-138BF30C2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634" y="2047827"/>
            <a:ext cx="3409950" cy="3429000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6E60B9A0-2C0B-4C9D-9E0A-A947E88FC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56" y="1145879"/>
            <a:ext cx="7467720" cy="25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5611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6ED0785E-196B-4FD2-A17C-9BD67E4377B7}"/>
              </a:ext>
            </a:extLst>
          </p:cNvPr>
          <p:cNvSpPr/>
          <p:nvPr/>
        </p:nvSpPr>
        <p:spPr>
          <a:xfrm>
            <a:off x="839416" y="1892116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FE12E07B-4A25-480F-B698-BC982C8C304F}"/>
              </a:ext>
            </a:extLst>
          </p:cNvPr>
          <p:cNvCxnSpPr>
            <a:cxnSpLocks/>
          </p:cNvCxnSpPr>
          <p:nvPr/>
        </p:nvCxnSpPr>
        <p:spPr>
          <a:xfrm>
            <a:off x="449440" y="6876348"/>
            <a:ext cx="5034926" cy="0"/>
          </a:xfrm>
          <a:prstGeom prst="line">
            <a:avLst/>
          </a:prstGeom>
          <a:noFill/>
          <a:ln w="9525" cap="flat">
            <a:solidFill>
              <a:srgbClr val="009FE3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52">
            <a:extLst>
              <a:ext uri="{FF2B5EF4-FFF2-40B4-BE49-F238E27FC236}">
                <a16:creationId xmlns:a16="http://schemas.microsoft.com/office/drawing/2014/main" id="{C58D36C3-BDDC-42D7-B0A5-4E4FC11B85DE}"/>
              </a:ext>
            </a:extLst>
          </p:cNvPr>
          <p:cNvSpPr txBox="1"/>
          <p:nvPr/>
        </p:nvSpPr>
        <p:spPr>
          <a:xfrm>
            <a:off x="6721422" y="3371901"/>
            <a:ext cx="372111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 spc="320">
                <a:solidFill>
                  <a:srgbClr val="4BBBEB"/>
                </a:solidFill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endParaRPr lang="es-ES" sz="1200" spc="300" dirty="0">
              <a:solidFill>
                <a:srgbClr val="009FE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43CAC784-0C50-421D-A30B-C5ED96F35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94" y="25220"/>
            <a:ext cx="2346906" cy="1005817"/>
          </a:xfrm>
          <a:prstGeom prst="rect">
            <a:avLst/>
          </a:prstGeom>
        </p:spPr>
      </p:pic>
      <p:sp>
        <p:nvSpPr>
          <p:cNvPr id="2" name="QuadreDeText 1">
            <a:extLst>
              <a:ext uri="{FF2B5EF4-FFF2-40B4-BE49-F238E27FC236}">
                <a16:creationId xmlns:a16="http://schemas.microsoft.com/office/drawing/2014/main" id="{61B91075-0DFD-46E8-95C1-B4519C0FCB75}"/>
              </a:ext>
            </a:extLst>
          </p:cNvPr>
          <p:cNvSpPr txBox="1"/>
          <p:nvPr/>
        </p:nvSpPr>
        <p:spPr>
          <a:xfrm>
            <a:off x="3692987" y="2853879"/>
            <a:ext cx="488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b="1" dirty="0" err="1">
                <a:latin typeface="Open Sans SemiBold" panose="020B0706030804020204"/>
              </a:rPr>
              <a:t>Muchas</a:t>
            </a:r>
            <a:r>
              <a:rPr lang="ca-ES" sz="3200" b="1" dirty="0">
                <a:latin typeface="Open Sans SemiBold" panose="020B0706030804020204"/>
              </a:rPr>
              <a:t> </a:t>
            </a:r>
            <a:r>
              <a:rPr lang="ca-ES" sz="3200" b="1" dirty="0" err="1">
                <a:latin typeface="Open Sans SemiBold" panose="020B0706030804020204"/>
              </a:rPr>
              <a:t>gracias</a:t>
            </a:r>
            <a:endParaRPr lang="ca-ES" sz="3200" b="1" dirty="0">
              <a:latin typeface="Open Sans SemiBold" panose="020B0706030804020204"/>
            </a:endParaRPr>
          </a:p>
          <a:p>
            <a:endParaRPr lang="ca-ES" sz="3200" dirty="0">
              <a:latin typeface="Open Sans SemiBold" panose="020B07060308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95505583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C1313E9-E3C9-49D8-BB8F-E806C87FA4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683" y="-27384"/>
            <a:ext cx="12289366" cy="6912768"/>
          </a:xfrm>
          <a:prstGeom prst="rect">
            <a:avLst/>
          </a:prstGeom>
        </p:spPr>
      </p:pic>
      <p:pic>
        <p:nvPicPr>
          <p:cNvPr id="3" name="Imagen 2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64623C75-63B6-4842-9D4A-172EF8FDC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2778283"/>
            <a:ext cx="6521845" cy="130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2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B911E04-7507-4506-9075-FB97D7EFAB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900" y="2067051"/>
            <a:ext cx="11203940" cy="4708525"/>
          </a:xfrm>
        </p:spPr>
        <p:txBody>
          <a:bodyPr/>
          <a:lstStyle/>
          <a:p>
            <a:pPr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Pct val="100000"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srgbClr val="019EE2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lang="ca-ES" sz="1800" b="1" dirty="0">
                <a:solidFill>
                  <a:srgbClr val="019EE2"/>
                </a:solidFill>
              </a:rPr>
              <a:t>INDICE</a:t>
            </a:r>
            <a:endParaRPr kumimoji="0" lang="ca-ES" sz="1800" b="1" i="0" u="sng" strike="noStrike" kern="1200" cap="none" spc="0" normalizeH="0" baseline="0" noProof="0" dirty="0">
              <a:ln>
                <a:noFill/>
              </a:ln>
              <a:solidFill>
                <a:srgbClr val="019EE2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4840288" lvl="4" indent="-822325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kumimoji="0" lang="es-ES" sz="1600" b="0" i="0" u="none" strike="noStrike" kern="1200" cap="none" spc="0" normalizeH="0" baseline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Introducción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	</a:t>
            </a:r>
            <a:endParaRPr lang="ca-ES" sz="1600" dirty="0">
              <a:solidFill>
                <a:srgbClr val="595959"/>
              </a:solidFill>
              <a:latin typeface="Poppins"/>
            </a:endParaRPr>
          </a:p>
          <a:p>
            <a:pPr marL="4840288" lvl="4" indent="-822325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kumimoji="0" lang="es-ES" sz="1600" b="0" i="0" u="none" strike="noStrike" kern="1200" cap="none" spc="0" normalizeH="0" baseline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Conexiones del ordenador</a:t>
            </a:r>
          </a:p>
          <a:p>
            <a:pPr marL="4840288" lvl="4" indent="-822325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es-ES" sz="1600" dirty="0">
                <a:solidFill>
                  <a:srgbClr val="595959"/>
                </a:solidFill>
                <a:latin typeface="Poppins"/>
              </a:rPr>
              <a:t>El Ratón</a:t>
            </a:r>
          </a:p>
          <a:p>
            <a:pPr marL="4840288" lvl="4" indent="-822325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kumimoji="0" lang="es-ES" sz="1600" b="0" i="0" u="none" strike="noStrike" kern="1200" cap="none" spc="0" normalizeH="0" baseline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El Teclado</a:t>
            </a:r>
          </a:p>
          <a:p>
            <a:pPr marL="4840288" lvl="4" indent="-822325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es-ES" sz="1600" dirty="0">
                <a:solidFill>
                  <a:srgbClr val="595959"/>
                </a:solidFill>
                <a:latin typeface="Poppins"/>
              </a:rPr>
              <a:t>Sistemas almacenamiento</a:t>
            </a:r>
          </a:p>
          <a:p>
            <a:pPr marL="4840288" lvl="4" indent="-822325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es-ES" sz="1600" dirty="0">
                <a:solidFill>
                  <a:srgbClr val="595959"/>
                </a:solidFill>
                <a:latin typeface="Poppins"/>
              </a:rPr>
              <a:t>Sistema operativo</a:t>
            </a:r>
          </a:p>
          <a:p>
            <a:pPr marL="4840288" lvl="4" indent="-822325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es-ES" sz="1600" dirty="0">
                <a:solidFill>
                  <a:srgbClr val="595959"/>
                </a:solidFill>
                <a:latin typeface="Poppins"/>
              </a:rPr>
              <a:t>Programas / Aplicaciones</a:t>
            </a:r>
          </a:p>
          <a:p>
            <a:pPr marL="4840288" lvl="4" indent="-822325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es-ES" sz="1600" dirty="0">
                <a:solidFill>
                  <a:srgbClr val="595959"/>
                </a:solidFill>
                <a:latin typeface="Poppins"/>
              </a:rPr>
              <a:t>Navegadores y buscadores en Internet</a:t>
            </a:r>
          </a:p>
          <a:p>
            <a:pPr marL="4840288" lvl="4" indent="-822325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es-ES" sz="1600" dirty="0">
                <a:solidFill>
                  <a:srgbClr val="595959"/>
                </a:solidFill>
                <a:latin typeface="Poppins"/>
              </a:rPr>
              <a:t>Seguridad: Antivirus</a:t>
            </a:r>
          </a:p>
          <a:p>
            <a:pPr marL="4840288" lvl="4" indent="-822325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es-ES" sz="1600" dirty="0">
                <a:solidFill>
                  <a:srgbClr val="595959"/>
                </a:solidFill>
                <a:latin typeface="Poppins"/>
              </a:rPr>
              <a:t>Archivos / Carpetas / Ventanas</a:t>
            </a:r>
          </a:p>
          <a:p>
            <a:pPr marL="4840288" lvl="4" indent="-822325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es-ES" sz="1600" dirty="0">
                <a:solidFill>
                  <a:srgbClr val="595959"/>
                </a:solidFill>
                <a:latin typeface="Poppins"/>
              </a:rPr>
              <a:t>Ventanas (Organización de archivos)</a:t>
            </a:r>
          </a:p>
          <a:p>
            <a:pPr marL="4840288" lvl="4" indent="-822325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es-ES" sz="1600" dirty="0">
                <a:solidFill>
                  <a:srgbClr val="595959"/>
                </a:solidFill>
                <a:latin typeface="Poppins"/>
              </a:rPr>
              <a:t>Anexo</a:t>
            </a:r>
          </a:p>
          <a:p>
            <a:pPr marL="235194" marR="0" lvl="2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Pct val="100000"/>
              <a:buNone/>
              <a:tabLst/>
              <a:defRPr/>
            </a:pPr>
            <a:endParaRPr lang="es-ES" sz="1600" dirty="0">
              <a:solidFill>
                <a:srgbClr val="595959"/>
              </a:solidFill>
              <a:latin typeface="Poppins"/>
            </a:endParaRPr>
          </a:p>
          <a:p>
            <a:pPr marL="235194" marR="0" lvl="2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Pct val="100000"/>
              <a:buNone/>
              <a:tabLst/>
              <a:defRPr/>
            </a:pPr>
            <a:endParaRPr kumimoji="0" lang="es-ES" sz="1600" b="0" i="0" u="none" strike="noStrike" kern="1200" cap="none" spc="0" normalizeH="0" baseline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235194" marR="0" lvl="2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Pct val="100000"/>
              <a:buNone/>
              <a:tabLst/>
              <a:defRPr/>
            </a:pPr>
            <a:endParaRPr kumimoji="0" lang="es-ES" sz="1600" b="0" i="0" u="none" strike="noStrike" kern="1200" cap="none" spc="0" normalizeH="0" baseline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692394" lvl="3" indent="0" defTabSz="1219170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SzPct val="100000"/>
              <a:buNone/>
              <a:defRPr/>
            </a:pPr>
            <a:r>
              <a:rPr lang="es-ES" sz="1600" noProof="0" dirty="0">
                <a:solidFill>
                  <a:srgbClr val="595959"/>
                </a:solidFill>
                <a:latin typeface="Poppins"/>
              </a:rPr>
              <a:t>				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430FF5-AF09-4ABF-82C2-DB7235D59F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DC13FE3-9709-4B03-9E66-9BB03BEC1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Picture Placeholder 1">
            <a:extLst>
              <a:ext uri="{FF2B5EF4-FFF2-40B4-BE49-F238E27FC236}">
                <a16:creationId xmlns:a16="http://schemas.microsoft.com/office/drawing/2014/main" id="{AC373B47-E523-4D52-BB4E-68AB0A0208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duotone>
              <a:prstClr val="black"/>
              <a:srgbClr val="019EE2">
                <a:tint val="45000"/>
                <a:satMod val="400000"/>
              </a:srgbClr>
            </a:duotone>
          </a:blip>
          <a:srcRect t="54470" b="15904"/>
          <a:stretch/>
        </p:blipFill>
        <p:spPr>
          <a:xfrm>
            <a:off x="0" y="0"/>
            <a:ext cx="12192000" cy="1968500"/>
          </a:xfrm>
          <a:prstGeom prst="rect">
            <a:avLst/>
          </a:prstGeom>
        </p:spPr>
      </p:pic>
      <p:pic>
        <p:nvPicPr>
          <p:cNvPr id="7" name="Imagen 6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C5A48A5B-678E-4148-83E5-646B1767E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845" y="184185"/>
            <a:ext cx="1973076" cy="4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32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AB23E03-B7EC-44A0-B9B9-89324FB6C2F4}"/>
              </a:ext>
            </a:extLst>
          </p:cNvPr>
          <p:cNvSpPr txBox="1"/>
          <p:nvPr/>
        </p:nvSpPr>
        <p:spPr>
          <a:xfrm>
            <a:off x="316856" y="167772"/>
            <a:ext cx="7776864" cy="718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6" tIns="81276" rIns="81276" bIns="81276" numCol="1" spcCol="38100" rtlCol="0" anchor="t">
            <a:spAutoFit/>
          </a:bodyPr>
          <a:lstStyle/>
          <a:p>
            <a:pPr defTabSz="812810"/>
            <a:r>
              <a:rPr lang="es-ES" sz="24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El Ordenador</a:t>
            </a:r>
          </a:p>
          <a:p>
            <a:pPr defTabSz="812810"/>
            <a:endParaRPr lang="es-ES" sz="1200" spc="533" dirty="0">
              <a:solidFill>
                <a:srgbClr val="009AD8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ED0785E-196B-4FD2-A17C-9BD67E4377B7}"/>
              </a:ext>
            </a:extLst>
          </p:cNvPr>
          <p:cNvSpPr/>
          <p:nvPr/>
        </p:nvSpPr>
        <p:spPr>
          <a:xfrm>
            <a:off x="839416" y="1892116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FE12E07B-4A25-480F-B698-BC982C8C304F}"/>
              </a:ext>
            </a:extLst>
          </p:cNvPr>
          <p:cNvCxnSpPr>
            <a:cxnSpLocks/>
          </p:cNvCxnSpPr>
          <p:nvPr/>
        </p:nvCxnSpPr>
        <p:spPr>
          <a:xfrm>
            <a:off x="449440" y="6876348"/>
            <a:ext cx="5034926" cy="0"/>
          </a:xfrm>
          <a:prstGeom prst="line">
            <a:avLst/>
          </a:prstGeom>
          <a:noFill/>
          <a:ln w="9525" cap="flat">
            <a:solidFill>
              <a:srgbClr val="009FE3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52">
            <a:extLst>
              <a:ext uri="{FF2B5EF4-FFF2-40B4-BE49-F238E27FC236}">
                <a16:creationId xmlns:a16="http://schemas.microsoft.com/office/drawing/2014/main" id="{C58D36C3-BDDC-42D7-B0A5-4E4FC11B85DE}"/>
              </a:ext>
            </a:extLst>
          </p:cNvPr>
          <p:cNvSpPr txBox="1"/>
          <p:nvPr/>
        </p:nvSpPr>
        <p:spPr>
          <a:xfrm>
            <a:off x="6721422" y="3371901"/>
            <a:ext cx="372111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 spc="320">
                <a:solidFill>
                  <a:srgbClr val="4BBBEB"/>
                </a:solidFill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endParaRPr lang="es-ES" sz="1200" spc="300" dirty="0">
              <a:solidFill>
                <a:srgbClr val="009FE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43CAC784-0C50-421D-A30B-C5ED96F35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94" y="25220"/>
            <a:ext cx="2346906" cy="1005817"/>
          </a:xfrm>
          <a:prstGeom prst="rect">
            <a:avLst/>
          </a:prstGeom>
        </p:spPr>
      </p:pic>
      <p:pic>
        <p:nvPicPr>
          <p:cNvPr id="11" name="Picture 2" descr="Resultat d'imatges per a &quot;PORTATIL LENOVO PLEGADO&quot;">
            <a:extLst>
              <a:ext uri="{FF2B5EF4-FFF2-40B4-BE49-F238E27FC236}">
                <a16:creationId xmlns:a16="http://schemas.microsoft.com/office/drawing/2014/main" id="{0494A71A-6F87-4104-98B4-B3CB984BF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7" y="1788828"/>
            <a:ext cx="4970548" cy="279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t d'imatges per a &quot;PORTATIL LENOVO&quot;">
            <a:extLst>
              <a:ext uri="{FF2B5EF4-FFF2-40B4-BE49-F238E27FC236}">
                <a16:creationId xmlns:a16="http://schemas.microsoft.com/office/drawing/2014/main" id="{6B00E102-2B41-492D-8574-605B8B658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697" y="2062352"/>
            <a:ext cx="4454137" cy="333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18713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AB23E03-B7EC-44A0-B9B9-89324FB6C2F4}"/>
              </a:ext>
            </a:extLst>
          </p:cNvPr>
          <p:cNvSpPr txBox="1"/>
          <p:nvPr/>
        </p:nvSpPr>
        <p:spPr>
          <a:xfrm>
            <a:off x="316856" y="167772"/>
            <a:ext cx="7776864" cy="533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6" tIns="81276" rIns="81276" bIns="81276" numCol="1" spcCol="38100" rtlCol="0" anchor="t">
            <a:spAutoFit/>
          </a:bodyPr>
          <a:lstStyle/>
          <a:p>
            <a:pPr defTabSz="812810"/>
            <a:r>
              <a:rPr lang="es-ES" sz="24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Conexiones del ordenador</a:t>
            </a:r>
            <a:r>
              <a:rPr lang="es-ES" sz="12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ED0785E-196B-4FD2-A17C-9BD67E4377B7}"/>
              </a:ext>
            </a:extLst>
          </p:cNvPr>
          <p:cNvSpPr/>
          <p:nvPr/>
        </p:nvSpPr>
        <p:spPr>
          <a:xfrm>
            <a:off x="839416" y="1892116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FE12E07B-4A25-480F-B698-BC982C8C304F}"/>
              </a:ext>
            </a:extLst>
          </p:cNvPr>
          <p:cNvCxnSpPr>
            <a:cxnSpLocks/>
          </p:cNvCxnSpPr>
          <p:nvPr/>
        </p:nvCxnSpPr>
        <p:spPr>
          <a:xfrm>
            <a:off x="449440" y="6876348"/>
            <a:ext cx="5034926" cy="0"/>
          </a:xfrm>
          <a:prstGeom prst="line">
            <a:avLst/>
          </a:prstGeom>
          <a:noFill/>
          <a:ln w="9525" cap="flat">
            <a:solidFill>
              <a:srgbClr val="009FE3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52">
            <a:extLst>
              <a:ext uri="{FF2B5EF4-FFF2-40B4-BE49-F238E27FC236}">
                <a16:creationId xmlns:a16="http://schemas.microsoft.com/office/drawing/2014/main" id="{C58D36C3-BDDC-42D7-B0A5-4E4FC11B85DE}"/>
              </a:ext>
            </a:extLst>
          </p:cNvPr>
          <p:cNvSpPr txBox="1"/>
          <p:nvPr/>
        </p:nvSpPr>
        <p:spPr>
          <a:xfrm>
            <a:off x="6721422" y="3371901"/>
            <a:ext cx="372111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 spc="320">
                <a:solidFill>
                  <a:srgbClr val="4BBBEB"/>
                </a:solidFill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endParaRPr lang="es-ES" sz="1200" spc="300" dirty="0">
              <a:solidFill>
                <a:srgbClr val="009FE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43CAC784-0C50-421D-A30B-C5ED96F35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94" y="25220"/>
            <a:ext cx="2346906" cy="1005817"/>
          </a:xfrm>
          <a:prstGeom prst="rect">
            <a:avLst/>
          </a:prstGeom>
        </p:spPr>
      </p:pic>
      <p:pic>
        <p:nvPicPr>
          <p:cNvPr id="11" name="Picture 4" descr="Resultat d'imatges per a &quot;CONEXIONES DE UN PORTATIL LENOVO&quot;">
            <a:extLst>
              <a:ext uri="{FF2B5EF4-FFF2-40B4-BE49-F238E27FC236}">
                <a16:creationId xmlns:a16="http://schemas.microsoft.com/office/drawing/2014/main" id="{1EBFF9D5-4AEB-4FED-B4F1-03533709E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90" y="1317038"/>
            <a:ext cx="4368445" cy="373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7">
            <a:extLst>
              <a:ext uri="{FF2B5EF4-FFF2-40B4-BE49-F238E27FC236}">
                <a16:creationId xmlns:a16="http://schemas.microsoft.com/office/drawing/2014/main" id="{AE6532AD-90EF-4992-86C1-A9E6C5D542E9}"/>
              </a:ext>
            </a:extLst>
          </p:cNvPr>
          <p:cNvSpPr txBox="1"/>
          <p:nvPr/>
        </p:nvSpPr>
        <p:spPr>
          <a:xfrm>
            <a:off x="6674910" y="2104790"/>
            <a:ext cx="48524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1 USB</a:t>
            </a:r>
          </a:p>
          <a:p>
            <a:r>
              <a:rPr lang="es-ES" sz="4000" dirty="0"/>
              <a:t>2 AURICULARES</a:t>
            </a:r>
          </a:p>
          <a:p>
            <a:r>
              <a:rPr lang="es-ES" sz="4000" dirty="0"/>
              <a:t>3 HDMI</a:t>
            </a:r>
          </a:p>
          <a:p>
            <a:r>
              <a:rPr lang="es-ES" sz="4000" dirty="0"/>
              <a:t>4 ALIMENTACION</a:t>
            </a:r>
          </a:p>
          <a:p>
            <a:r>
              <a:rPr lang="es-ES" sz="4000" dirty="0"/>
              <a:t>5 VGA  (MONITOR)</a:t>
            </a:r>
          </a:p>
          <a:p>
            <a:r>
              <a:rPr lang="es-ES" sz="4000" dirty="0"/>
              <a:t>6 ETHERNET</a:t>
            </a:r>
          </a:p>
          <a:p>
            <a:endParaRPr lang="es-ES" sz="4000" dirty="0"/>
          </a:p>
          <a:p>
            <a:endParaRPr lang="ca-ES" sz="4000" dirty="0"/>
          </a:p>
        </p:txBody>
      </p:sp>
    </p:spTree>
    <p:extLst>
      <p:ext uri="{BB962C8B-B14F-4D97-AF65-F5344CB8AC3E}">
        <p14:creationId xmlns:p14="http://schemas.microsoft.com/office/powerpoint/2010/main" val="393572678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AB23E03-B7EC-44A0-B9B9-89324FB6C2F4}"/>
              </a:ext>
            </a:extLst>
          </p:cNvPr>
          <p:cNvSpPr txBox="1"/>
          <p:nvPr/>
        </p:nvSpPr>
        <p:spPr>
          <a:xfrm>
            <a:off x="316856" y="167772"/>
            <a:ext cx="7776864" cy="718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6" tIns="81276" rIns="81276" bIns="81276" numCol="1" spcCol="38100" rtlCol="0" anchor="t">
            <a:spAutoFit/>
          </a:bodyPr>
          <a:lstStyle/>
          <a:p>
            <a:pPr defTabSz="812810"/>
            <a:r>
              <a:rPr lang="es-ES" sz="2400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El ratón</a:t>
            </a:r>
            <a:r>
              <a:rPr lang="es-ES" sz="1200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defTabSz="812810"/>
            <a:endParaRPr lang="es-ES" sz="1200" spc="533" dirty="0">
              <a:solidFill>
                <a:srgbClr val="009AD8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ED0785E-196B-4FD2-A17C-9BD67E4377B7}"/>
              </a:ext>
            </a:extLst>
          </p:cNvPr>
          <p:cNvSpPr/>
          <p:nvPr/>
        </p:nvSpPr>
        <p:spPr>
          <a:xfrm>
            <a:off x="839416" y="1892116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FE12E07B-4A25-480F-B698-BC982C8C304F}"/>
              </a:ext>
            </a:extLst>
          </p:cNvPr>
          <p:cNvCxnSpPr>
            <a:cxnSpLocks/>
          </p:cNvCxnSpPr>
          <p:nvPr/>
        </p:nvCxnSpPr>
        <p:spPr>
          <a:xfrm>
            <a:off x="449440" y="6876348"/>
            <a:ext cx="5034926" cy="0"/>
          </a:xfrm>
          <a:prstGeom prst="line">
            <a:avLst/>
          </a:prstGeom>
          <a:noFill/>
          <a:ln w="9525" cap="flat">
            <a:solidFill>
              <a:srgbClr val="009FE3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52">
            <a:extLst>
              <a:ext uri="{FF2B5EF4-FFF2-40B4-BE49-F238E27FC236}">
                <a16:creationId xmlns:a16="http://schemas.microsoft.com/office/drawing/2014/main" id="{C58D36C3-BDDC-42D7-B0A5-4E4FC11B85DE}"/>
              </a:ext>
            </a:extLst>
          </p:cNvPr>
          <p:cNvSpPr txBox="1"/>
          <p:nvPr/>
        </p:nvSpPr>
        <p:spPr>
          <a:xfrm>
            <a:off x="6721422" y="3371901"/>
            <a:ext cx="372111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 spc="320">
                <a:solidFill>
                  <a:srgbClr val="4BBBEB"/>
                </a:solidFill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endParaRPr lang="es-ES" sz="1200" spc="300" dirty="0">
              <a:solidFill>
                <a:srgbClr val="009FE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43CAC784-0C50-421D-A30B-C5ED96F35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94" y="25220"/>
            <a:ext cx="2346906" cy="1005817"/>
          </a:xfrm>
          <a:prstGeom prst="rect">
            <a:avLst/>
          </a:prstGeom>
        </p:spPr>
      </p:pic>
      <p:pic>
        <p:nvPicPr>
          <p:cNvPr id="11" name="Picture 2" descr="Resultat d'imatges per a &quot;ELEMENTOS DE UN raton informaticO&quot;">
            <a:extLst>
              <a:ext uri="{FF2B5EF4-FFF2-40B4-BE49-F238E27FC236}">
                <a16:creationId xmlns:a16="http://schemas.microsoft.com/office/drawing/2014/main" id="{107D11C0-F440-4595-848A-869598243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970" y="885909"/>
            <a:ext cx="6441173" cy="502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71503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">
            <a:extLst>
              <a:ext uri="{FF2B5EF4-FFF2-40B4-BE49-F238E27FC236}">
                <a16:creationId xmlns:a16="http://schemas.microsoft.com/office/drawing/2014/main" id="{4B11CF42-ACA6-4429-AC7F-F25A4C815F39}"/>
              </a:ext>
            </a:extLst>
          </p:cNvPr>
          <p:cNvSpPr/>
          <p:nvPr/>
        </p:nvSpPr>
        <p:spPr>
          <a:xfrm>
            <a:off x="6478824" y="3186661"/>
            <a:ext cx="5398888" cy="28530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77800" dist="23000" dir="5400000" rotWithShape="0">
              <a:srgbClr val="000000">
                <a:alpha val="14181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Montserrat Regular"/>
              </a:defRPr>
            </a:pPr>
            <a:endParaRPr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AB23E03-B7EC-44A0-B9B9-89324FB6C2F4}"/>
              </a:ext>
            </a:extLst>
          </p:cNvPr>
          <p:cNvSpPr txBox="1"/>
          <p:nvPr/>
        </p:nvSpPr>
        <p:spPr>
          <a:xfrm>
            <a:off x="316856" y="167772"/>
            <a:ext cx="7776864" cy="533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6" tIns="81276" rIns="81276" bIns="81276" numCol="1" spcCol="38100" rtlCol="0" anchor="t">
            <a:spAutoFit/>
          </a:bodyPr>
          <a:lstStyle/>
          <a:p>
            <a:pPr defTabSz="812810"/>
            <a:r>
              <a:rPr lang="es-ES" sz="24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El teclado</a:t>
            </a:r>
            <a:r>
              <a:rPr lang="es-ES" sz="12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ED0785E-196B-4FD2-A17C-9BD67E4377B7}"/>
              </a:ext>
            </a:extLst>
          </p:cNvPr>
          <p:cNvSpPr/>
          <p:nvPr/>
        </p:nvSpPr>
        <p:spPr>
          <a:xfrm>
            <a:off x="839416" y="1892116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FE12E07B-4A25-480F-B698-BC982C8C304F}"/>
              </a:ext>
            </a:extLst>
          </p:cNvPr>
          <p:cNvCxnSpPr>
            <a:cxnSpLocks/>
          </p:cNvCxnSpPr>
          <p:nvPr/>
        </p:nvCxnSpPr>
        <p:spPr>
          <a:xfrm>
            <a:off x="449440" y="6876348"/>
            <a:ext cx="5034926" cy="0"/>
          </a:xfrm>
          <a:prstGeom prst="line">
            <a:avLst/>
          </a:prstGeom>
          <a:noFill/>
          <a:ln w="9525" cap="flat">
            <a:solidFill>
              <a:srgbClr val="009FE3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52">
            <a:extLst>
              <a:ext uri="{FF2B5EF4-FFF2-40B4-BE49-F238E27FC236}">
                <a16:creationId xmlns:a16="http://schemas.microsoft.com/office/drawing/2014/main" id="{C58D36C3-BDDC-42D7-B0A5-4E4FC11B85DE}"/>
              </a:ext>
            </a:extLst>
          </p:cNvPr>
          <p:cNvSpPr txBox="1"/>
          <p:nvPr/>
        </p:nvSpPr>
        <p:spPr>
          <a:xfrm>
            <a:off x="6721422" y="3371901"/>
            <a:ext cx="372111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 spc="320">
                <a:solidFill>
                  <a:srgbClr val="4BBBEB"/>
                </a:solidFill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endParaRPr lang="es-ES" sz="1200" spc="300" dirty="0">
              <a:solidFill>
                <a:srgbClr val="009FE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43CAC784-0C50-421D-A30B-C5ED96F35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94" y="25220"/>
            <a:ext cx="2346906" cy="1005817"/>
          </a:xfrm>
          <a:prstGeom prst="rect">
            <a:avLst/>
          </a:prstGeom>
        </p:spPr>
      </p:pic>
      <p:pic>
        <p:nvPicPr>
          <p:cNvPr id="11" name="Marcador de contenido 3">
            <a:extLst>
              <a:ext uri="{FF2B5EF4-FFF2-40B4-BE49-F238E27FC236}">
                <a16:creationId xmlns:a16="http://schemas.microsoft.com/office/drawing/2014/main" id="{E1AF1A7B-6E0B-46AF-B1A5-D98F7D1FA3B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0" y="1031036"/>
            <a:ext cx="11011040" cy="4918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1576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">
            <a:extLst>
              <a:ext uri="{FF2B5EF4-FFF2-40B4-BE49-F238E27FC236}">
                <a16:creationId xmlns:a16="http://schemas.microsoft.com/office/drawing/2014/main" id="{4B11CF42-ACA6-4429-AC7F-F25A4C815F39}"/>
              </a:ext>
            </a:extLst>
          </p:cNvPr>
          <p:cNvSpPr/>
          <p:nvPr/>
        </p:nvSpPr>
        <p:spPr>
          <a:xfrm>
            <a:off x="6063902" y="3193686"/>
            <a:ext cx="5398888" cy="28530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77800" dist="23000" dir="5400000" rotWithShape="0">
              <a:srgbClr val="000000">
                <a:alpha val="14181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Montserrat Regular"/>
              </a:defRPr>
            </a:pPr>
            <a:endParaRPr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AB23E03-B7EC-44A0-B9B9-89324FB6C2F4}"/>
              </a:ext>
            </a:extLst>
          </p:cNvPr>
          <p:cNvSpPr txBox="1"/>
          <p:nvPr/>
        </p:nvSpPr>
        <p:spPr>
          <a:xfrm>
            <a:off x="316856" y="167772"/>
            <a:ext cx="7776864" cy="533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6" tIns="81276" rIns="81276" bIns="81276" numCol="1" spcCol="38100" rtlCol="0" anchor="t">
            <a:spAutoFit/>
          </a:bodyPr>
          <a:lstStyle/>
          <a:p>
            <a:pPr defTabSz="812810"/>
            <a:r>
              <a:rPr lang="es-ES" sz="24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Sistemas de almacenamiento</a:t>
            </a:r>
            <a:r>
              <a:rPr lang="es-ES" sz="1200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ED0785E-196B-4FD2-A17C-9BD67E4377B7}"/>
              </a:ext>
            </a:extLst>
          </p:cNvPr>
          <p:cNvSpPr/>
          <p:nvPr/>
        </p:nvSpPr>
        <p:spPr>
          <a:xfrm>
            <a:off x="839416" y="1892116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FE12E07B-4A25-480F-B698-BC982C8C304F}"/>
              </a:ext>
            </a:extLst>
          </p:cNvPr>
          <p:cNvCxnSpPr>
            <a:cxnSpLocks/>
          </p:cNvCxnSpPr>
          <p:nvPr/>
        </p:nvCxnSpPr>
        <p:spPr>
          <a:xfrm>
            <a:off x="449440" y="6876348"/>
            <a:ext cx="5034926" cy="0"/>
          </a:xfrm>
          <a:prstGeom prst="line">
            <a:avLst/>
          </a:prstGeom>
          <a:noFill/>
          <a:ln w="9525" cap="flat">
            <a:solidFill>
              <a:srgbClr val="009FE3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52">
            <a:extLst>
              <a:ext uri="{FF2B5EF4-FFF2-40B4-BE49-F238E27FC236}">
                <a16:creationId xmlns:a16="http://schemas.microsoft.com/office/drawing/2014/main" id="{C58D36C3-BDDC-42D7-B0A5-4E4FC11B85DE}"/>
              </a:ext>
            </a:extLst>
          </p:cNvPr>
          <p:cNvSpPr txBox="1"/>
          <p:nvPr/>
        </p:nvSpPr>
        <p:spPr>
          <a:xfrm>
            <a:off x="6721422" y="3371901"/>
            <a:ext cx="372111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 spc="320">
                <a:solidFill>
                  <a:srgbClr val="4BBBEB"/>
                </a:solidFill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endParaRPr lang="es-ES" sz="1200" spc="300" dirty="0">
              <a:solidFill>
                <a:srgbClr val="009FE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43CAC784-0C50-421D-A30B-C5ED96F35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94" y="25220"/>
            <a:ext cx="2346906" cy="1005817"/>
          </a:xfrm>
          <a:prstGeom prst="rect">
            <a:avLst/>
          </a:prstGeom>
        </p:spPr>
      </p:pic>
      <p:pic>
        <p:nvPicPr>
          <p:cNvPr id="11" name="Marcador de contenido 6">
            <a:extLst>
              <a:ext uri="{FF2B5EF4-FFF2-40B4-BE49-F238E27FC236}">
                <a16:creationId xmlns:a16="http://schemas.microsoft.com/office/drawing/2014/main" id="{6B9AEB0F-38A5-467D-A3B2-3E505B376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161" y="3920009"/>
            <a:ext cx="3072279" cy="1492250"/>
          </a:xfrm>
          <a:prstGeom prst="rect">
            <a:avLst/>
          </a:prstGeom>
        </p:spPr>
      </p:pic>
      <p:pic>
        <p:nvPicPr>
          <p:cNvPr id="12" name="Imagen 8">
            <a:extLst>
              <a:ext uri="{FF2B5EF4-FFF2-40B4-BE49-F238E27FC236}">
                <a16:creationId xmlns:a16="http://schemas.microsoft.com/office/drawing/2014/main" id="{34BA8FC0-829B-40BB-A5DB-8AFD719D4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7" y="4068462"/>
            <a:ext cx="3314609" cy="1492249"/>
          </a:xfrm>
          <a:prstGeom prst="rect">
            <a:avLst/>
          </a:prstGeom>
        </p:spPr>
      </p:pic>
      <p:pic>
        <p:nvPicPr>
          <p:cNvPr id="13" name="Imagen 10">
            <a:extLst>
              <a:ext uri="{FF2B5EF4-FFF2-40B4-BE49-F238E27FC236}">
                <a16:creationId xmlns:a16="http://schemas.microsoft.com/office/drawing/2014/main" id="{5F1D2690-FB18-40DE-B97F-99BFA4299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949" y="1365309"/>
            <a:ext cx="2310705" cy="2310705"/>
          </a:xfrm>
          <a:prstGeom prst="rect">
            <a:avLst/>
          </a:prstGeom>
        </p:spPr>
      </p:pic>
      <p:pic>
        <p:nvPicPr>
          <p:cNvPr id="14" name="Imagen 12">
            <a:extLst>
              <a:ext uri="{FF2B5EF4-FFF2-40B4-BE49-F238E27FC236}">
                <a16:creationId xmlns:a16="http://schemas.microsoft.com/office/drawing/2014/main" id="{6700D3BD-CCC2-487C-AF61-C1892AF28D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84" y="3949875"/>
            <a:ext cx="2238144" cy="164258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7462DCE-555F-4CAB-9C6C-37F22D7FE7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83" y="1771537"/>
            <a:ext cx="2686946" cy="2026891"/>
          </a:xfrm>
          <a:prstGeom prst="rect">
            <a:avLst/>
          </a:prstGeom>
        </p:spPr>
      </p:pic>
      <p:pic>
        <p:nvPicPr>
          <p:cNvPr id="16" name="Imagen 16">
            <a:extLst>
              <a:ext uri="{FF2B5EF4-FFF2-40B4-BE49-F238E27FC236}">
                <a16:creationId xmlns:a16="http://schemas.microsoft.com/office/drawing/2014/main" id="{850E7EB5-B112-480C-91E6-3A2B417D9A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10" y="1622005"/>
            <a:ext cx="2913395" cy="20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971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AB23E03-B7EC-44A0-B9B9-89324FB6C2F4}"/>
              </a:ext>
            </a:extLst>
          </p:cNvPr>
          <p:cNvSpPr txBox="1"/>
          <p:nvPr/>
        </p:nvSpPr>
        <p:spPr>
          <a:xfrm>
            <a:off x="316856" y="167772"/>
            <a:ext cx="7776864" cy="718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6" tIns="81276" rIns="81276" bIns="81276" numCol="1" spcCol="38100" rtlCol="0" anchor="t">
            <a:spAutoFit/>
          </a:bodyPr>
          <a:lstStyle/>
          <a:p>
            <a:pPr defTabSz="812810"/>
            <a:r>
              <a:rPr lang="es-ES" sz="24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Sistema Operativo</a:t>
            </a:r>
            <a:r>
              <a:rPr lang="es-ES" sz="12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defTabSz="812810"/>
            <a:endParaRPr lang="es-ES" sz="1200" spc="533" dirty="0">
              <a:solidFill>
                <a:srgbClr val="009AD8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ED0785E-196B-4FD2-A17C-9BD67E4377B7}"/>
              </a:ext>
            </a:extLst>
          </p:cNvPr>
          <p:cNvSpPr/>
          <p:nvPr/>
        </p:nvSpPr>
        <p:spPr>
          <a:xfrm>
            <a:off x="839416" y="1892116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s-ES" sz="1600" dirty="0">
              <a:solidFill>
                <a:srgbClr val="4C4C4C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FE12E07B-4A25-480F-B698-BC982C8C304F}"/>
              </a:ext>
            </a:extLst>
          </p:cNvPr>
          <p:cNvCxnSpPr>
            <a:cxnSpLocks/>
          </p:cNvCxnSpPr>
          <p:nvPr/>
        </p:nvCxnSpPr>
        <p:spPr>
          <a:xfrm>
            <a:off x="449440" y="6876348"/>
            <a:ext cx="5034926" cy="0"/>
          </a:xfrm>
          <a:prstGeom prst="line">
            <a:avLst/>
          </a:prstGeom>
          <a:noFill/>
          <a:ln w="9525" cap="flat">
            <a:solidFill>
              <a:srgbClr val="009FE3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52">
            <a:extLst>
              <a:ext uri="{FF2B5EF4-FFF2-40B4-BE49-F238E27FC236}">
                <a16:creationId xmlns:a16="http://schemas.microsoft.com/office/drawing/2014/main" id="{C58D36C3-BDDC-42D7-B0A5-4E4FC11B85DE}"/>
              </a:ext>
            </a:extLst>
          </p:cNvPr>
          <p:cNvSpPr txBox="1"/>
          <p:nvPr/>
        </p:nvSpPr>
        <p:spPr>
          <a:xfrm>
            <a:off x="6721422" y="3371901"/>
            <a:ext cx="372111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 spc="320">
                <a:solidFill>
                  <a:srgbClr val="4BBBEB"/>
                </a:solidFill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endParaRPr lang="es-ES" sz="1200" spc="300" dirty="0">
              <a:solidFill>
                <a:srgbClr val="009FE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43CAC784-0C50-421D-A30B-C5ED96F35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94" y="25220"/>
            <a:ext cx="2346906" cy="1005817"/>
          </a:xfrm>
          <a:prstGeom prst="rect">
            <a:avLst/>
          </a:prstGeom>
        </p:spPr>
      </p:pic>
      <p:sp>
        <p:nvSpPr>
          <p:cNvPr id="19" name="Marcador de contenido 7">
            <a:extLst>
              <a:ext uri="{FF2B5EF4-FFF2-40B4-BE49-F238E27FC236}">
                <a16:creationId xmlns:a16="http://schemas.microsoft.com/office/drawing/2014/main" id="{9600CA29-1203-4C6A-8F80-78565FBB80C1}"/>
              </a:ext>
            </a:extLst>
          </p:cNvPr>
          <p:cNvSpPr txBox="1">
            <a:spLocks/>
          </p:cNvSpPr>
          <p:nvPr/>
        </p:nvSpPr>
        <p:spPr>
          <a:xfrm>
            <a:off x="455462" y="1368398"/>
            <a:ext cx="10515600" cy="833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latin typeface="Open Sans SemiBold" panose="020B0706030804020204"/>
              </a:rPr>
              <a:t>Conjunto de programas que permiten el funcionamiento del ordenador</a:t>
            </a:r>
          </a:p>
          <a:p>
            <a:endParaRPr lang="es-ES" dirty="0"/>
          </a:p>
          <a:p>
            <a:endParaRPr lang="ca-ES" dirty="0"/>
          </a:p>
        </p:txBody>
      </p:sp>
      <p:pic>
        <p:nvPicPr>
          <p:cNvPr id="20" name="Picture 6" descr="Resultado de imagen de windowslogo">
            <a:extLst>
              <a:ext uri="{FF2B5EF4-FFF2-40B4-BE49-F238E27FC236}">
                <a16:creationId xmlns:a16="http://schemas.microsoft.com/office/drawing/2014/main" id="{0B47C205-783D-4ED2-ABE7-700B76FFB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0" y="2461701"/>
            <a:ext cx="2505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esultado de imagen de linux logo">
            <a:extLst>
              <a:ext uri="{FF2B5EF4-FFF2-40B4-BE49-F238E27FC236}">
                <a16:creationId xmlns:a16="http://schemas.microsoft.com/office/drawing/2014/main" id="{A2AD5896-AB9C-454D-A335-8AB639026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577" y="2272833"/>
            <a:ext cx="1752689" cy="23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Resultado de imagen de mac os logo">
            <a:extLst>
              <a:ext uri="{FF2B5EF4-FFF2-40B4-BE49-F238E27FC236}">
                <a16:creationId xmlns:a16="http://schemas.microsoft.com/office/drawing/2014/main" id="{70821B38-BEDC-4F0F-A673-05513E86C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82" y="341767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Resultado de imagen de ios logo">
            <a:extLst>
              <a:ext uri="{FF2B5EF4-FFF2-40B4-BE49-F238E27FC236}">
                <a16:creationId xmlns:a16="http://schemas.microsoft.com/office/drawing/2014/main" id="{0091376F-05C9-4B06-A198-1F8247A44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503" y="3960603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0297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">
            <a:extLst>
              <a:ext uri="{FF2B5EF4-FFF2-40B4-BE49-F238E27FC236}">
                <a16:creationId xmlns:a16="http://schemas.microsoft.com/office/drawing/2014/main" id="{4B11CF42-ACA6-4429-AC7F-F25A4C815F39}"/>
              </a:ext>
            </a:extLst>
          </p:cNvPr>
          <p:cNvSpPr/>
          <p:nvPr/>
        </p:nvSpPr>
        <p:spPr>
          <a:xfrm>
            <a:off x="6478824" y="3186661"/>
            <a:ext cx="5398888" cy="28530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77800" dist="23000" dir="5400000" rotWithShape="0">
              <a:srgbClr val="000000">
                <a:alpha val="14181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Montserrat Regular"/>
              </a:defRPr>
            </a:pPr>
            <a:endParaRPr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AB23E03-B7EC-44A0-B9B9-89324FB6C2F4}"/>
              </a:ext>
            </a:extLst>
          </p:cNvPr>
          <p:cNvSpPr txBox="1"/>
          <p:nvPr/>
        </p:nvSpPr>
        <p:spPr>
          <a:xfrm>
            <a:off x="316856" y="167772"/>
            <a:ext cx="7776864" cy="533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6" tIns="81276" rIns="81276" bIns="81276" numCol="1" spcCol="38100" rtlCol="0" anchor="t">
            <a:spAutoFit/>
          </a:bodyPr>
          <a:lstStyle/>
          <a:p>
            <a:pPr defTabSz="812810"/>
            <a:r>
              <a:rPr lang="es-ES" sz="24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Programas / Aplicaciones</a:t>
            </a:r>
            <a:r>
              <a:rPr lang="es-ES" sz="1200" b="1" spc="533" dirty="0">
                <a:solidFill>
                  <a:srgbClr val="009AD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FE12E07B-4A25-480F-B698-BC982C8C304F}"/>
              </a:ext>
            </a:extLst>
          </p:cNvPr>
          <p:cNvCxnSpPr>
            <a:cxnSpLocks/>
          </p:cNvCxnSpPr>
          <p:nvPr/>
        </p:nvCxnSpPr>
        <p:spPr>
          <a:xfrm>
            <a:off x="449440" y="6876348"/>
            <a:ext cx="5034926" cy="0"/>
          </a:xfrm>
          <a:prstGeom prst="line">
            <a:avLst/>
          </a:prstGeom>
          <a:noFill/>
          <a:ln w="9525" cap="flat">
            <a:solidFill>
              <a:srgbClr val="009FE3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52">
            <a:extLst>
              <a:ext uri="{FF2B5EF4-FFF2-40B4-BE49-F238E27FC236}">
                <a16:creationId xmlns:a16="http://schemas.microsoft.com/office/drawing/2014/main" id="{C58D36C3-BDDC-42D7-B0A5-4E4FC11B85DE}"/>
              </a:ext>
            </a:extLst>
          </p:cNvPr>
          <p:cNvSpPr txBox="1"/>
          <p:nvPr/>
        </p:nvSpPr>
        <p:spPr>
          <a:xfrm>
            <a:off x="6721422" y="3371901"/>
            <a:ext cx="372111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 spc="320">
                <a:solidFill>
                  <a:srgbClr val="4BBBEB"/>
                </a:solidFill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endParaRPr lang="es-ES" sz="1200" spc="300" dirty="0">
              <a:solidFill>
                <a:srgbClr val="009FE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43CAC784-0C50-421D-A30B-C5ED96F35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94" y="25220"/>
            <a:ext cx="2346906" cy="1005817"/>
          </a:xfrm>
          <a:prstGeom prst="rect">
            <a:avLst/>
          </a:prstGeom>
        </p:spPr>
      </p:pic>
      <p:pic>
        <p:nvPicPr>
          <p:cNvPr id="11" name="Picture 2" descr="Resultado de imagen de office logo">
            <a:extLst>
              <a:ext uri="{FF2B5EF4-FFF2-40B4-BE49-F238E27FC236}">
                <a16:creationId xmlns:a16="http://schemas.microsoft.com/office/drawing/2014/main" id="{6536D693-B987-4874-B217-16D2CC432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2242"/>
            <a:ext cx="5241261" cy="298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esultat d'imatges per a &quot;LOGO APLICACIONES GOOGLE&quot;">
            <a:extLst>
              <a:ext uri="{FF2B5EF4-FFF2-40B4-BE49-F238E27FC236}">
                <a16:creationId xmlns:a16="http://schemas.microsoft.com/office/drawing/2014/main" id="{F1448A01-B57C-4AEC-BC93-BB25FB94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061" y="1687277"/>
            <a:ext cx="5803898" cy="34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958171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pmatas\AppData\Local\Temp\Templafy\PowerPointVsto\Assets\ind_tmt_glb_ho_1948.jpg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1378</Words>
  <Application>Microsoft Office PowerPoint</Application>
  <PresentationFormat>Panorámica</PresentationFormat>
  <Paragraphs>183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Arial</vt:lpstr>
      <vt:lpstr>Arial</vt:lpstr>
      <vt:lpstr>Calibri</vt:lpstr>
      <vt:lpstr>Calibri Light</vt:lpstr>
      <vt:lpstr>Open Sans Light</vt:lpstr>
      <vt:lpstr>Open Sans SemiBold</vt:lpstr>
      <vt:lpstr>Poppins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Jordi</dc:creator>
  <cp:lastModifiedBy>CRISTINA TELLO SANTIAGO</cp:lastModifiedBy>
  <cp:revision>39</cp:revision>
  <cp:lastPrinted>2021-02-18T09:31:00Z</cp:lastPrinted>
  <dcterms:created xsi:type="dcterms:W3CDTF">2021-02-16T14:58:01Z</dcterms:created>
  <dcterms:modified xsi:type="dcterms:W3CDTF">2023-06-07T15:21:15Z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d86bc70-2a05-490c-b199-8f0f8e614d89_Enabled">
    <vt:lpwstr>true</vt:lpwstr>
  </property>
  <property fmtid="{D5CDD505-2E9C-101B-9397-08002B2CF9AE}" pid="3" name="MSIP_Label_5d86bc70-2a05-490c-b199-8f0f8e614d89_SetDate">
    <vt:lpwstr>2023-06-07T15:21:15Z</vt:lpwstr>
  </property>
  <property fmtid="{D5CDD505-2E9C-101B-9397-08002B2CF9AE}" pid="4" name="MSIP_Label_5d86bc70-2a05-490c-b199-8f0f8e614d89_Method">
    <vt:lpwstr>Privileged</vt:lpwstr>
  </property>
  <property fmtid="{D5CDD505-2E9C-101B-9397-08002B2CF9AE}" pid="5" name="MSIP_Label_5d86bc70-2a05-490c-b199-8f0f8e614d89_Name">
    <vt:lpwstr>5d86bc70-2a05-490c-b199-8f0f8e614d89</vt:lpwstr>
  </property>
  <property fmtid="{D5CDD505-2E9C-101B-9397-08002B2CF9AE}" pid="6" name="MSIP_Label_5d86bc70-2a05-490c-b199-8f0f8e614d89_SiteId">
    <vt:lpwstr>5df31d35-3ba9-481e-a3c8-ff9be3ee783b</vt:lpwstr>
  </property>
  <property fmtid="{D5CDD505-2E9C-101B-9397-08002B2CF9AE}" pid="7" name="MSIP_Label_5d86bc70-2a05-490c-b199-8f0f8e614d89_ActionId">
    <vt:lpwstr>89a866c0-eebd-49ed-a241-c8699e6b9e0f</vt:lpwstr>
  </property>
  <property fmtid="{D5CDD505-2E9C-101B-9397-08002B2CF9AE}" pid="8" name="MSIP_Label_5d86bc70-2a05-490c-b199-8f0f8e614d89_ContentBits">
    <vt:lpwstr>0</vt:lpwstr>
  </property>
</Properties>
</file>