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Lst>
  <p:notesMasterIdLst>
    <p:notesMasterId r:id="rId49"/>
  </p:notesMasterIdLst>
  <p:handoutMasterIdLst>
    <p:handoutMasterId r:id="rId50"/>
  </p:handoutMasterIdLst>
  <p:sldIdLst>
    <p:sldId id="360" r:id="rId5"/>
    <p:sldId id="349" r:id="rId6"/>
    <p:sldId id="357" r:id="rId7"/>
    <p:sldId id="343" r:id="rId8"/>
    <p:sldId id="352" r:id="rId9"/>
    <p:sldId id="355" r:id="rId10"/>
    <p:sldId id="361" r:id="rId11"/>
    <p:sldId id="362" r:id="rId12"/>
    <p:sldId id="363" r:id="rId13"/>
    <p:sldId id="389" r:id="rId14"/>
    <p:sldId id="390" r:id="rId15"/>
    <p:sldId id="391" r:id="rId16"/>
    <p:sldId id="392" r:id="rId17"/>
    <p:sldId id="393" r:id="rId18"/>
    <p:sldId id="394" r:id="rId19"/>
    <p:sldId id="377" r:id="rId20"/>
    <p:sldId id="378" r:id="rId21"/>
    <p:sldId id="379" r:id="rId22"/>
    <p:sldId id="400" r:id="rId23"/>
    <p:sldId id="380" r:id="rId24"/>
    <p:sldId id="399" r:id="rId25"/>
    <p:sldId id="381" r:id="rId26"/>
    <p:sldId id="382" r:id="rId27"/>
    <p:sldId id="383" r:id="rId28"/>
    <p:sldId id="384" r:id="rId29"/>
    <p:sldId id="385" r:id="rId30"/>
    <p:sldId id="386" r:id="rId31"/>
    <p:sldId id="387" r:id="rId32"/>
    <p:sldId id="388" r:id="rId33"/>
    <p:sldId id="396" r:id="rId34"/>
    <p:sldId id="397" r:id="rId35"/>
    <p:sldId id="356" r:id="rId36"/>
    <p:sldId id="364" r:id="rId37"/>
    <p:sldId id="365" r:id="rId38"/>
    <p:sldId id="366" r:id="rId39"/>
    <p:sldId id="367" r:id="rId40"/>
    <p:sldId id="369" r:id="rId41"/>
    <p:sldId id="370" r:id="rId42"/>
    <p:sldId id="395" r:id="rId43"/>
    <p:sldId id="371" r:id="rId44"/>
    <p:sldId id="372" r:id="rId45"/>
    <p:sldId id="373" r:id="rId46"/>
    <p:sldId id="374" r:id="rId47"/>
    <p:sldId id="376" r:id="rId48"/>
  </p:sldIdLst>
  <p:sldSz cx="12192000" cy="6858000"/>
  <p:notesSz cx="7315200" cy="9601200"/>
  <p:custDataLst>
    <p:tags r:id="rId51"/>
  </p:custDataLst>
  <p:defaultTex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0" userDrawn="1">
          <p15:clr>
            <a:srgbClr val="A4A3A4"/>
          </p15:clr>
        </p15:guide>
        <p15:guide id="11" orient="horz" pos="2047" userDrawn="1">
          <p15:clr>
            <a:srgbClr val="A4A3A4"/>
          </p15:clr>
        </p15:guide>
        <p15:guide id="12" orient="horz" pos="1593" userDrawn="1">
          <p15:clr>
            <a:srgbClr val="A4A3A4"/>
          </p15:clr>
        </p15:guide>
        <p15:guide id="13" orient="horz" pos="2568" userDrawn="1">
          <p15:clr>
            <a:srgbClr val="A4A3A4"/>
          </p15:clr>
        </p15:guide>
        <p15:guide id="14" orient="horz" pos="3090" userDrawn="1">
          <p15:clr>
            <a:srgbClr val="A4A3A4"/>
          </p15:clr>
        </p15:guide>
        <p15:guide id="15" orient="horz" pos="3589" userDrawn="1">
          <p15:clr>
            <a:srgbClr val="A4A3A4"/>
          </p15:clr>
        </p15:guide>
      </p15:sldGuideLst>
    </p:ext>
    <p:ext uri="{2D200454-40CA-4A62-9FC3-DE9A4176ACB9}">
      <p15:notesGuideLst xmlns:p15="http://schemas.microsoft.com/office/powerpoint/2012/main">
        <p15:guide id="1" orient="horz" pos="3024">
          <p15:clr>
            <a:srgbClr val="A4A3A4"/>
          </p15:clr>
        </p15:guide>
        <p15:guide id="2" pos="2304">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19EE2"/>
    <a:srgbClr val="595959"/>
    <a:srgbClr val="ED8B00"/>
    <a:srgbClr val="FFFFFF"/>
    <a:srgbClr val="000000"/>
    <a:srgbClr val="FFCD00"/>
    <a:srgbClr val="DB291C"/>
    <a:srgbClr val="FF9900"/>
    <a:srgbClr val="C00000"/>
    <a:srgbClr val="3C8A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857" autoAdjust="0"/>
    <p:restoredTop sz="94802" autoAdjust="0"/>
  </p:normalViewPr>
  <p:slideViewPr>
    <p:cSldViewPr snapToGrid="0" showGuides="1">
      <p:cViewPr varScale="1">
        <p:scale>
          <a:sx n="66" d="100"/>
          <a:sy n="66" d="100"/>
        </p:scale>
        <p:origin x="560" y="52"/>
      </p:cViewPr>
      <p:guideLst>
        <p:guide/>
        <p:guide orient="horz" pos="2047"/>
        <p:guide orient="horz" pos="1593"/>
        <p:guide orient="horz" pos="2568"/>
        <p:guide orient="horz" pos="3090"/>
        <p:guide orient="horz" pos="3589"/>
      </p:guideLst>
    </p:cSldViewPr>
  </p:slideViewPr>
  <p:outlineViewPr>
    <p:cViewPr>
      <p:scale>
        <a:sx n="33" d="100"/>
        <a:sy n="33" d="100"/>
      </p:scale>
      <p:origin x="0" y="-59190"/>
    </p:cViewPr>
  </p:outlineViewPr>
  <p:notesTextViewPr>
    <p:cViewPr>
      <p:scale>
        <a:sx n="100" d="100"/>
        <a:sy n="100" d="100"/>
      </p:scale>
      <p:origin x="0" y="0"/>
    </p:cViewPr>
  </p:notesTextViewPr>
  <p:sorterViewPr>
    <p:cViewPr>
      <p:scale>
        <a:sx n="81" d="100"/>
        <a:sy n="81" d="100"/>
      </p:scale>
      <p:origin x="0" y="0"/>
    </p:cViewPr>
  </p:sorterViewPr>
  <p:notesViewPr>
    <p:cSldViewPr snapToGrid="0" showGuides="1">
      <p:cViewPr varScale="1">
        <p:scale>
          <a:sx n="63" d="100"/>
          <a:sy n="63" d="100"/>
        </p:scale>
        <p:origin x="3120" y="62"/>
      </p:cViewPr>
      <p:guideLst>
        <p:guide orient="horz" pos="3024"/>
        <p:guide pos="2304"/>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handoutMaster" Target="handoutMasters/handoutMaster1.xml"/><Relationship Id="rId55"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8" Type="http://schemas.openxmlformats.org/officeDocument/2006/relationships/slide" Target="slides/slide4.xml"/><Relationship Id="rId51" Type="http://schemas.openxmlformats.org/officeDocument/2006/relationships/tags" Target="tags/tag1.xml"/><Relationship Id="rId3"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4" y="1"/>
            <a:ext cx="3170138" cy="479539"/>
          </a:xfrm>
          <a:prstGeom prst="rect">
            <a:avLst/>
          </a:prstGeom>
        </p:spPr>
        <p:txBody>
          <a:bodyPr vert="horz" lIns="90913" tIns="45457" rIns="90913" bIns="45457" rtlCol="0"/>
          <a:lstStyle>
            <a:lvl1pPr algn="l">
              <a:defRPr sz="1100"/>
            </a:lvl1pPr>
          </a:lstStyle>
          <a:p>
            <a:endParaRPr lang="en-US" dirty="0">
              <a:latin typeface="Arial" panose="020B0604020202020204" pitchFamily="34" charset="0"/>
            </a:endParaRPr>
          </a:p>
        </p:txBody>
      </p:sp>
      <p:sp>
        <p:nvSpPr>
          <p:cNvPr id="3" name="Date Placeholder 2"/>
          <p:cNvSpPr>
            <a:spLocks noGrp="1"/>
          </p:cNvSpPr>
          <p:nvPr>
            <p:ph type="dt" sz="quarter" idx="1"/>
          </p:nvPr>
        </p:nvSpPr>
        <p:spPr>
          <a:xfrm>
            <a:off x="4143427" y="1"/>
            <a:ext cx="3170138" cy="479539"/>
          </a:xfrm>
          <a:prstGeom prst="rect">
            <a:avLst/>
          </a:prstGeom>
        </p:spPr>
        <p:txBody>
          <a:bodyPr vert="horz" lIns="90913" tIns="45457" rIns="90913" bIns="45457" rtlCol="0"/>
          <a:lstStyle>
            <a:lvl1pPr algn="r">
              <a:defRPr sz="1100"/>
            </a:lvl1pPr>
          </a:lstStyle>
          <a:p>
            <a:fld id="{B4AD245C-091B-44E2-BFB0-BD94217887F7}" type="datetimeFigureOut">
              <a:rPr lang="en-US" smtClean="0">
                <a:latin typeface="Arial" panose="020B0604020202020204" pitchFamily="34" charset="0"/>
              </a:rPr>
              <a:t>3/6/2023</a:t>
            </a:fld>
            <a:endParaRPr lang="en-US" dirty="0">
              <a:latin typeface="Arial" panose="020B0604020202020204" pitchFamily="34" charset="0"/>
            </a:endParaRPr>
          </a:p>
        </p:txBody>
      </p:sp>
      <p:sp>
        <p:nvSpPr>
          <p:cNvPr id="4" name="Footer Placeholder 3"/>
          <p:cNvSpPr>
            <a:spLocks noGrp="1"/>
          </p:cNvSpPr>
          <p:nvPr>
            <p:ph type="ftr" sz="quarter" idx="2"/>
          </p:nvPr>
        </p:nvSpPr>
        <p:spPr>
          <a:xfrm>
            <a:off x="4" y="9120173"/>
            <a:ext cx="3170138" cy="479539"/>
          </a:xfrm>
          <a:prstGeom prst="rect">
            <a:avLst/>
          </a:prstGeom>
        </p:spPr>
        <p:txBody>
          <a:bodyPr vert="horz" lIns="90913" tIns="45457" rIns="90913" bIns="45457" rtlCol="0" anchor="b"/>
          <a:lstStyle>
            <a:lvl1pPr algn="l">
              <a:defRPr sz="1100"/>
            </a:lvl1pPr>
          </a:lstStyle>
          <a:p>
            <a:endParaRPr lang="en-US" dirty="0">
              <a:latin typeface="Arial" panose="020B0604020202020204" pitchFamily="34" charset="0"/>
            </a:endParaRPr>
          </a:p>
        </p:txBody>
      </p:sp>
      <p:sp>
        <p:nvSpPr>
          <p:cNvPr id="5" name="Slide Number Placeholder 4"/>
          <p:cNvSpPr>
            <a:spLocks noGrp="1"/>
          </p:cNvSpPr>
          <p:nvPr>
            <p:ph type="sldNum" sz="quarter" idx="3"/>
          </p:nvPr>
        </p:nvSpPr>
        <p:spPr>
          <a:xfrm>
            <a:off x="4143427" y="9120173"/>
            <a:ext cx="3170138" cy="479539"/>
          </a:xfrm>
          <a:prstGeom prst="rect">
            <a:avLst/>
          </a:prstGeom>
        </p:spPr>
        <p:txBody>
          <a:bodyPr vert="horz" lIns="90913" tIns="45457" rIns="90913" bIns="45457" rtlCol="0" anchor="b"/>
          <a:lstStyle>
            <a:lvl1pPr algn="r">
              <a:defRPr sz="1100"/>
            </a:lvl1pPr>
          </a:lstStyle>
          <a:p>
            <a:fld id="{9A913F39-CFF6-40F1-84D1-700840B41EAB}" type="slidenum">
              <a:rPr lang="en-US" smtClean="0">
                <a:latin typeface="Arial" panose="020B0604020202020204" pitchFamily="34" charset="0"/>
              </a:rPr>
              <a:t>‹#›</a:t>
            </a:fld>
            <a:endParaRPr lang="en-US" dirty="0">
              <a:latin typeface="Arial" panose="020B0604020202020204" pitchFamily="34" charset="0"/>
            </a:endParaRPr>
          </a:p>
        </p:txBody>
      </p:sp>
    </p:spTree>
    <p:extLst>
      <p:ext uri="{BB962C8B-B14F-4D97-AF65-F5344CB8AC3E}">
        <p14:creationId xmlns:p14="http://schemas.microsoft.com/office/powerpoint/2010/main" val="195481318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169920" cy="480060"/>
          </a:xfrm>
          <a:prstGeom prst="rect">
            <a:avLst/>
          </a:prstGeom>
        </p:spPr>
        <p:txBody>
          <a:bodyPr vert="horz" lIns="98478" tIns="49238" rIns="98478" bIns="49238" rtlCol="0"/>
          <a:lstStyle>
            <a:lvl1pPr algn="l">
              <a:defRPr sz="1200">
                <a:latin typeface="Arial" panose="020B0604020202020204" pitchFamily="34" charset="0"/>
              </a:defRPr>
            </a:lvl1pPr>
          </a:lstStyle>
          <a:p>
            <a:endParaRPr lang="en-US" dirty="0"/>
          </a:p>
        </p:txBody>
      </p:sp>
      <p:sp>
        <p:nvSpPr>
          <p:cNvPr id="3" name="Date Placeholder 2"/>
          <p:cNvSpPr>
            <a:spLocks noGrp="1"/>
          </p:cNvSpPr>
          <p:nvPr>
            <p:ph type="dt" idx="1"/>
          </p:nvPr>
        </p:nvSpPr>
        <p:spPr>
          <a:xfrm>
            <a:off x="4143589" y="1"/>
            <a:ext cx="3169920" cy="480060"/>
          </a:xfrm>
          <a:prstGeom prst="rect">
            <a:avLst/>
          </a:prstGeom>
        </p:spPr>
        <p:txBody>
          <a:bodyPr vert="horz" lIns="98478" tIns="49238" rIns="98478" bIns="49238" rtlCol="0"/>
          <a:lstStyle>
            <a:lvl1pPr algn="r">
              <a:defRPr sz="1200">
                <a:latin typeface="Arial" panose="020B0604020202020204" pitchFamily="34" charset="0"/>
              </a:defRPr>
            </a:lvl1pPr>
          </a:lstStyle>
          <a:p>
            <a:fld id="{0BA5BBE4-AEA3-489A-A28E-0C2FAF2506E3}" type="datetimeFigureOut">
              <a:rPr lang="en-US" smtClean="0"/>
              <a:pPr/>
              <a:t>3/6/2023</a:t>
            </a:fld>
            <a:endParaRPr lang="en-US" dirty="0"/>
          </a:p>
        </p:txBody>
      </p:sp>
      <p:sp>
        <p:nvSpPr>
          <p:cNvPr id="4" name="Slide Image Placeholder 3"/>
          <p:cNvSpPr>
            <a:spLocks noGrp="1" noRot="1" noChangeAspect="1"/>
          </p:cNvSpPr>
          <p:nvPr>
            <p:ph type="sldImg" idx="2"/>
          </p:nvPr>
        </p:nvSpPr>
        <p:spPr>
          <a:xfrm>
            <a:off x="458788" y="720725"/>
            <a:ext cx="6397625" cy="3598863"/>
          </a:xfrm>
          <a:prstGeom prst="rect">
            <a:avLst/>
          </a:prstGeom>
          <a:noFill/>
          <a:ln w="12700">
            <a:solidFill>
              <a:prstClr val="black"/>
            </a:solidFill>
          </a:ln>
        </p:spPr>
        <p:txBody>
          <a:bodyPr vert="horz" lIns="98478" tIns="49238" rIns="98478" bIns="49238" rtlCol="0" anchor="ctr"/>
          <a:lstStyle/>
          <a:p>
            <a:endParaRPr lang="en-GB" dirty="0"/>
          </a:p>
        </p:txBody>
      </p:sp>
      <p:sp>
        <p:nvSpPr>
          <p:cNvPr id="5" name="Notes Placeholder 4"/>
          <p:cNvSpPr>
            <a:spLocks noGrp="1"/>
          </p:cNvSpPr>
          <p:nvPr>
            <p:ph type="body" sz="quarter" idx="3"/>
          </p:nvPr>
        </p:nvSpPr>
        <p:spPr>
          <a:xfrm>
            <a:off x="731520" y="4560571"/>
            <a:ext cx="5852160" cy="4320540"/>
          </a:xfrm>
          <a:prstGeom prst="rect">
            <a:avLst/>
          </a:prstGeom>
        </p:spPr>
        <p:txBody>
          <a:bodyPr vert="horz" lIns="98478" tIns="49238" rIns="98478" bIns="4923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9119475"/>
            <a:ext cx="3169920" cy="480060"/>
          </a:xfrm>
          <a:prstGeom prst="rect">
            <a:avLst/>
          </a:prstGeom>
        </p:spPr>
        <p:txBody>
          <a:bodyPr vert="horz" lIns="98478" tIns="49238" rIns="98478" bIns="49238" rtlCol="0" anchor="b"/>
          <a:lstStyle>
            <a:lvl1pPr algn="l">
              <a:defRPr sz="1200">
                <a:latin typeface="Arial" panose="020B0604020202020204" pitchFamily="34" charset="0"/>
              </a:defRPr>
            </a:lvl1pPr>
          </a:lstStyle>
          <a:p>
            <a:endParaRPr lang="en-US" dirty="0"/>
          </a:p>
        </p:txBody>
      </p:sp>
      <p:sp>
        <p:nvSpPr>
          <p:cNvPr id="7" name="Slide Number Placeholder 6"/>
          <p:cNvSpPr>
            <a:spLocks noGrp="1"/>
          </p:cNvSpPr>
          <p:nvPr>
            <p:ph type="sldNum" sz="quarter" idx="5"/>
          </p:nvPr>
        </p:nvSpPr>
        <p:spPr>
          <a:xfrm>
            <a:off x="4143589" y="9119475"/>
            <a:ext cx="3169920" cy="480060"/>
          </a:xfrm>
          <a:prstGeom prst="rect">
            <a:avLst/>
          </a:prstGeom>
        </p:spPr>
        <p:txBody>
          <a:bodyPr vert="horz" lIns="98478" tIns="49238" rIns="98478" bIns="49238" rtlCol="0" anchor="b"/>
          <a:lstStyle>
            <a:lvl1pPr algn="r">
              <a:defRPr sz="1200">
                <a:latin typeface="Arial" panose="020B0604020202020204" pitchFamily="34" charset="0"/>
              </a:defRPr>
            </a:lvl1pPr>
          </a:lstStyle>
          <a:p>
            <a:fld id="{C0F4A2C8-6C88-4E71-83EE-698B9D4FE22F}" type="slidenum">
              <a:rPr lang="en-US" smtClean="0"/>
              <a:pPr/>
              <a:t>‹#›</a:t>
            </a:fld>
            <a:endParaRPr lang="en-US" dirty="0"/>
          </a:p>
        </p:txBody>
      </p:sp>
    </p:spTree>
    <p:extLst>
      <p:ext uri="{BB962C8B-B14F-4D97-AF65-F5344CB8AC3E}">
        <p14:creationId xmlns:p14="http://schemas.microsoft.com/office/powerpoint/2010/main" val="1904730299"/>
      </p:ext>
    </p:extLst>
  </p:cSld>
  <p:clrMap bg1="lt1" tx1="dk1" bg2="lt2" tx2="dk2" accent1="accent1" accent2="accent2" accent3="accent3" accent4="accent4" accent5="accent5" accent6="accent6" hlink="hlink" folHlink="folHlink"/>
  <p:hf hdr="0" ftr="0" dt="0"/>
  <p:notesStyle>
    <a:lvl1pPr marL="0" algn="l" defTabSz="1219170" rtl="0" eaLnBrk="1" latinLnBrk="0" hangingPunct="1">
      <a:defRPr sz="1600" kern="1200">
        <a:solidFill>
          <a:schemeClr val="tx1"/>
        </a:solidFill>
        <a:latin typeface="Arial" panose="020B0604020202020204" pitchFamily="34" charset="0"/>
        <a:ea typeface="+mn-ea"/>
        <a:cs typeface="+mn-cs"/>
      </a:defRPr>
    </a:lvl1pPr>
    <a:lvl2pPr marL="609585" algn="l" defTabSz="1219170" rtl="0" eaLnBrk="1" latinLnBrk="0" hangingPunct="1">
      <a:defRPr sz="1600" kern="1200">
        <a:solidFill>
          <a:schemeClr val="tx1"/>
        </a:solidFill>
        <a:latin typeface="Arial" panose="020B0604020202020204" pitchFamily="34" charset="0"/>
        <a:ea typeface="+mn-ea"/>
        <a:cs typeface="+mn-cs"/>
      </a:defRPr>
    </a:lvl2pPr>
    <a:lvl3pPr marL="1219170" algn="l" defTabSz="1219170" rtl="0" eaLnBrk="1" latinLnBrk="0" hangingPunct="1">
      <a:defRPr sz="1600" kern="1200">
        <a:solidFill>
          <a:schemeClr val="tx1"/>
        </a:solidFill>
        <a:latin typeface="Arial" panose="020B0604020202020204" pitchFamily="34" charset="0"/>
        <a:ea typeface="+mn-ea"/>
        <a:cs typeface="+mn-cs"/>
      </a:defRPr>
    </a:lvl3pPr>
    <a:lvl4pPr marL="1828754" algn="l" defTabSz="1219170" rtl="0" eaLnBrk="1" latinLnBrk="0" hangingPunct="1">
      <a:defRPr sz="1600" kern="1200">
        <a:solidFill>
          <a:schemeClr val="tx1"/>
        </a:solidFill>
        <a:latin typeface="Arial" panose="020B0604020202020204" pitchFamily="34" charset="0"/>
        <a:ea typeface="+mn-ea"/>
        <a:cs typeface="+mn-cs"/>
      </a:defRPr>
    </a:lvl4pPr>
    <a:lvl5pPr marL="2438339" algn="l" defTabSz="1219170" rtl="0" eaLnBrk="1" latinLnBrk="0" hangingPunct="1">
      <a:defRPr sz="1600" kern="1200">
        <a:solidFill>
          <a:schemeClr val="tx1"/>
        </a:solidFill>
        <a:latin typeface="Arial" panose="020B0604020202020204" pitchFamily="34"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6838" y="742950"/>
            <a:ext cx="6602412" cy="3714750"/>
          </a:xfrm>
        </p:spPr>
      </p:sp>
      <p:sp>
        <p:nvSpPr>
          <p:cNvPr id="3" name="Notes Placeholder 2"/>
          <p:cNvSpPr>
            <a:spLocks noGrp="1"/>
          </p:cNvSpPr>
          <p:nvPr>
            <p:ph type="body" idx="1"/>
          </p:nvPr>
        </p:nvSpPr>
        <p:spPr/>
        <p:txBody>
          <a:bodyPr/>
          <a:lstStyle/>
          <a:p>
            <a:endParaRPr lang="es-ES_tradnl" dirty="0"/>
          </a:p>
        </p:txBody>
      </p:sp>
      <p:sp>
        <p:nvSpPr>
          <p:cNvPr id="4" name="Slide Number Placeholder 3"/>
          <p:cNvSpPr>
            <a:spLocks noGrp="1"/>
          </p:cNvSpPr>
          <p:nvPr>
            <p:ph type="sldNum" sz="quarter" idx="10"/>
          </p:nvPr>
        </p:nvSpPr>
        <p:spPr/>
        <p:txBody>
          <a:bodyPr/>
          <a:lstStyle/>
          <a:p>
            <a:fld id="{C0F4A2C8-6C88-4E71-83EE-698B9D4FE22F}" type="slidenum">
              <a:rPr lang="es-ES_tradnl" smtClean="0"/>
              <a:pPr/>
              <a:t>1</a:t>
            </a:fld>
            <a:endParaRPr lang="es-ES_tradnl" dirty="0"/>
          </a:p>
        </p:txBody>
      </p:sp>
    </p:spTree>
    <p:extLst>
      <p:ext uri="{BB962C8B-B14F-4D97-AF65-F5344CB8AC3E}">
        <p14:creationId xmlns:p14="http://schemas.microsoft.com/office/powerpoint/2010/main" val="30478474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C0F4A2C8-6C88-4E71-83EE-698B9D4FE22F}" type="slidenum">
              <a:rPr lang="en-US" smtClean="0"/>
              <a:pPr/>
              <a:t>4</a:t>
            </a:fld>
            <a:endParaRPr lang="en-US" dirty="0"/>
          </a:p>
        </p:txBody>
      </p:sp>
    </p:spTree>
    <p:extLst>
      <p:ext uri="{BB962C8B-B14F-4D97-AF65-F5344CB8AC3E}">
        <p14:creationId xmlns:p14="http://schemas.microsoft.com/office/powerpoint/2010/main" val="13517155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dirty="0"/>
          </a:p>
        </p:txBody>
      </p:sp>
      <p:sp>
        <p:nvSpPr>
          <p:cNvPr id="4" name="Slide Number Placeholder 3"/>
          <p:cNvSpPr>
            <a:spLocks noGrp="1"/>
          </p:cNvSpPr>
          <p:nvPr>
            <p:ph type="sldNum" sz="quarter" idx="5"/>
          </p:nvPr>
        </p:nvSpPr>
        <p:spPr/>
        <p:txBody>
          <a:bodyPr/>
          <a:lstStyle/>
          <a:p>
            <a:fld id="{C0F4A2C8-6C88-4E71-83EE-698B9D4FE22F}" type="slidenum">
              <a:rPr lang="en-US" smtClean="0"/>
              <a:pPr/>
              <a:t>9</a:t>
            </a:fld>
            <a:endParaRPr lang="en-US" dirty="0"/>
          </a:p>
        </p:txBody>
      </p:sp>
    </p:spTree>
    <p:extLst>
      <p:ext uri="{BB962C8B-B14F-4D97-AF65-F5344CB8AC3E}">
        <p14:creationId xmlns:p14="http://schemas.microsoft.com/office/powerpoint/2010/main" val="21119339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dirty="0"/>
          </a:p>
        </p:txBody>
      </p:sp>
      <p:sp>
        <p:nvSpPr>
          <p:cNvPr id="4" name="Slide Number Placeholder 3"/>
          <p:cNvSpPr>
            <a:spLocks noGrp="1"/>
          </p:cNvSpPr>
          <p:nvPr>
            <p:ph type="sldNum" sz="quarter" idx="5"/>
          </p:nvPr>
        </p:nvSpPr>
        <p:spPr/>
        <p:txBody>
          <a:bodyPr/>
          <a:lstStyle/>
          <a:p>
            <a:fld id="{C0F4A2C8-6C88-4E71-83EE-698B9D4FE22F}" type="slidenum">
              <a:rPr lang="en-US" smtClean="0"/>
              <a:pPr/>
              <a:t>11</a:t>
            </a:fld>
            <a:endParaRPr lang="en-US" dirty="0"/>
          </a:p>
        </p:txBody>
      </p:sp>
    </p:spTree>
    <p:extLst>
      <p:ext uri="{BB962C8B-B14F-4D97-AF65-F5344CB8AC3E}">
        <p14:creationId xmlns:p14="http://schemas.microsoft.com/office/powerpoint/2010/main" val="9498751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dirty="0"/>
          </a:p>
        </p:txBody>
      </p:sp>
      <p:sp>
        <p:nvSpPr>
          <p:cNvPr id="4" name="Slide Number Placeholder 3"/>
          <p:cNvSpPr>
            <a:spLocks noGrp="1"/>
          </p:cNvSpPr>
          <p:nvPr>
            <p:ph type="sldNum" sz="quarter" idx="5"/>
          </p:nvPr>
        </p:nvSpPr>
        <p:spPr/>
        <p:txBody>
          <a:bodyPr/>
          <a:lstStyle/>
          <a:p>
            <a:fld id="{C0F4A2C8-6C88-4E71-83EE-698B9D4FE22F}" type="slidenum">
              <a:rPr lang="en-US" smtClean="0"/>
              <a:pPr/>
              <a:t>41</a:t>
            </a:fld>
            <a:endParaRPr lang="en-US" dirty="0"/>
          </a:p>
        </p:txBody>
      </p:sp>
    </p:spTree>
    <p:extLst>
      <p:ext uri="{BB962C8B-B14F-4D97-AF65-F5344CB8AC3E}">
        <p14:creationId xmlns:p14="http://schemas.microsoft.com/office/powerpoint/2010/main" val="23817149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0F4A2C8-6C88-4E71-83EE-698B9D4FE22F}" type="slidenum">
              <a:rPr lang="en-US" smtClean="0"/>
              <a:pPr/>
              <a:t>44</a:t>
            </a:fld>
            <a:endParaRPr lang="en-US" dirty="0"/>
          </a:p>
        </p:txBody>
      </p:sp>
    </p:spTree>
    <p:extLst>
      <p:ext uri="{BB962C8B-B14F-4D97-AF65-F5344CB8AC3E}">
        <p14:creationId xmlns:p14="http://schemas.microsoft.com/office/powerpoint/2010/main" val="292291872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 Target="../slides/slide4.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 La Caixa">
    <p:bg bwMode="gray">
      <p:bgPr>
        <a:solidFill>
          <a:srgbClr val="019EE2"/>
        </a:solidFill>
        <a:effectLst/>
      </p:bgPr>
    </p:bg>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bwMode="gray">
          <a:xfrm>
            <a:off x="1054672" y="1966107"/>
            <a:ext cx="4025555" cy="1326872"/>
          </a:xfrm>
          <a:prstGeom prst="rect">
            <a:avLst/>
          </a:prstGeom>
          <a:ln>
            <a:noFill/>
          </a:ln>
        </p:spPr>
        <p:txBody>
          <a:bodyPr lIns="0" tIns="0" rIns="0" bIns="0" anchor="b" anchorCtr="0">
            <a:noAutofit/>
          </a:bodyPr>
          <a:lstStyle>
            <a:lvl1pPr marL="0" marR="0" indent="0" algn="ctr" defTabSz="1219170" rtl="0" eaLnBrk="1" fontAlgn="auto" latinLnBrk="0" hangingPunct="1">
              <a:lnSpc>
                <a:spcPct val="100000"/>
              </a:lnSpc>
              <a:spcBef>
                <a:spcPts val="0"/>
              </a:spcBef>
              <a:spcAft>
                <a:spcPts val="0"/>
              </a:spcAft>
              <a:buClrTx/>
              <a:buSzPct val="100000"/>
              <a:buFont typeface="Arial" panose="020B0604020202020204" pitchFamily="34" charset="0"/>
              <a:buNone/>
              <a:tabLst/>
              <a:defRPr sz="4000" b="1">
                <a:solidFill>
                  <a:srgbClr val="FFFFFF"/>
                </a:solidFill>
                <a:latin typeface="Poppins"/>
              </a:defRPr>
            </a:lvl1pPr>
            <a:lvl2pPr marL="0" indent="0" algn="ctr">
              <a:buNone/>
              <a:defRPr sz="1600" b="0">
                <a:solidFill>
                  <a:srgbClr val="FFFFFF"/>
                </a:solidFill>
                <a:latin typeface="Poppins"/>
              </a:defRPr>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noProof="0" dirty="0"/>
              <a:t>Click to edit Master title style</a:t>
            </a:r>
          </a:p>
        </p:txBody>
      </p:sp>
      <p:sp>
        <p:nvSpPr>
          <p:cNvPr id="30" name="Picture Placeholder 8"/>
          <p:cNvSpPr>
            <a:spLocks noGrp="1"/>
          </p:cNvSpPr>
          <p:nvPr>
            <p:ph type="pic" sz="quarter" idx="11"/>
          </p:nvPr>
        </p:nvSpPr>
        <p:spPr>
          <a:xfrm>
            <a:off x="6432000" y="0"/>
            <a:ext cx="5760000" cy="6858000"/>
          </a:xfrm>
          <a:prstGeom prst="rect">
            <a:avLst/>
          </a:prstGeom>
        </p:spPr>
        <p:txBody>
          <a:bodyPr/>
          <a:lstStyle/>
          <a:p>
            <a:r>
              <a:rPr lang="en-US" noProof="0" dirty="0"/>
              <a:t>Click icon to add picture</a:t>
            </a:r>
          </a:p>
        </p:txBody>
      </p:sp>
      <p:cxnSp>
        <p:nvCxnSpPr>
          <p:cNvPr id="16" name="Conector recto 15"/>
          <p:cNvCxnSpPr/>
          <p:nvPr userDrawn="1"/>
        </p:nvCxnSpPr>
        <p:spPr>
          <a:xfrm>
            <a:off x="1243301" y="3429000"/>
            <a:ext cx="3648296" cy="0"/>
          </a:xfrm>
          <a:prstGeom prst="line">
            <a:avLst/>
          </a:prstGeom>
          <a:ln w="28575"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8" name="Text Placeholder 17"/>
          <p:cNvSpPr>
            <a:spLocks noGrp="1"/>
          </p:cNvSpPr>
          <p:nvPr>
            <p:ph type="body" sz="quarter" idx="12" hasCustomPrompt="1"/>
          </p:nvPr>
        </p:nvSpPr>
        <p:spPr>
          <a:xfrm>
            <a:off x="1054672" y="3565022"/>
            <a:ext cx="4025555" cy="1129101"/>
          </a:xfrm>
        </p:spPr>
        <p:txBody>
          <a:bodyPr/>
          <a:lstStyle>
            <a:lvl1pPr algn="ctr">
              <a:defRPr sz="3200">
                <a:solidFill>
                  <a:srgbClr val="FFFFFF"/>
                </a:solidFill>
              </a:defRPr>
            </a:lvl1pPr>
          </a:lstStyle>
          <a:p>
            <a:pPr lvl="0"/>
            <a:r>
              <a:rPr lang="en-US" dirty="0"/>
              <a:t>Click to edit Master Subtitle</a:t>
            </a:r>
          </a:p>
        </p:txBody>
      </p:sp>
      <p:pic>
        <p:nvPicPr>
          <p:cNvPr id="8" name="Imagen 7">
            <a:extLst>
              <a:ext uri="{FF2B5EF4-FFF2-40B4-BE49-F238E27FC236}">
                <a16:creationId xmlns:a16="http://schemas.microsoft.com/office/drawing/2014/main" id="{00854DD0-7339-4A57-A8E8-BE87FA3E37B7}"/>
              </a:ext>
            </a:extLst>
          </p:cNvPr>
          <p:cNvPicPr>
            <a:picLocks noChangeAspect="1"/>
          </p:cNvPicPr>
          <p:nvPr userDrawn="1"/>
        </p:nvPicPr>
        <p:blipFill>
          <a:blip r:embed="rId2"/>
          <a:stretch>
            <a:fillRect/>
          </a:stretch>
        </p:blipFill>
        <p:spPr>
          <a:xfrm>
            <a:off x="522514" y="493808"/>
            <a:ext cx="2544115" cy="507678"/>
          </a:xfrm>
          <a:prstGeom prst="rect">
            <a:avLst/>
          </a:prstGeom>
        </p:spPr>
      </p:pic>
    </p:spTree>
    <p:extLst>
      <p:ext uri="{BB962C8B-B14F-4D97-AF65-F5344CB8AC3E}">
        <p14:creationId xmlns:p14="http://schemas.microsoft.com/office/powerpoint/2010/main" val="2783079461"/>
      </p:ext>
    </p:extLst>
  </p:cSld>
  <p:clrMapOvr>
    <a:masterClrMapping/>
  </p:clrMapOvr>
  <p:extLst>
    <p:ext uri="{DCECCB84-F9BA-43D5-87BE-67443E8EF086}">
      <p15:sldGuideLst xmlns:p15="http://schemas.microsoft.com/office/powerpoint/2012/main">
        <p15:guide id="1" orient="horz" pos="4088"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troducción - La Caixa">
    <p:bg>
      <p:bgRef idx="1001">
        <a:schemeClr val="bg1"/>
      </p:bgRef>
    </p:bg>
    <p:spTree>
      <p:nvGrpSpPr>
        <p:cNvPr id="1" name=""/>
        <p:cNvGrpSpPr/>
        <p:nvPr/>
      </p:nvGrpSpPr>
      <p:grpSpPr>
        <a:xfrm>
          <a:off x="0" y="0"/>
          <a:ext cx="0" cy="0"/>
          <a:chOff x="0" y="0"/>
          <a:chExt cx="0" cy="0"/>
        </a:xfrm>
      </p:grpSpPr>
      <p:sp>
        <p:nvSpPr>
          <p:cNvPr id="7" name="Text Placeholder 3"/>
          <p:cNvSpPr>
            <a:spLocks noGrp="1"/>
          </p:cNvSpPr>
          <p:nvPr>
            <p:ph type="body" sz="quarter" idx="10" hasCustomPrompt="1"/>
          </p:nvPr>
        </p:nvSpPr>
        <p:spPr>
          <a:xfrm>
            <a:off x="469900" y="1235658"/>
            <a:ext cx="11203940" cy="4708525"/>
          </a:xfrm>
          <a:prstGeom prst="rect">
            <a:avLst/>
          </a:prstGeom>
        </p:spPr>
        <p:txBody>
          <a:bodyPr>
            <a:noAutofit/>
          </a:bodyPr>
          <a:lstStyle>
            <a:lvl1pPr>
              <a:spcBef>
                <a:spcPts val="0"/>
              </a:spcBef>
              <a:spcAft>
                <a:spcPts val="0"/>
              </a:spcAft>
              <a:defRPr sz="1600" baseline="0">
                <a:solidFill>
                  <a:srgbClr val="595959"/>
                </a:solidFill>
                <a:latin typeface="Poppins"/>
              </a:defRPr>
            </a:lvl1pPr>
            <a:lvl2pPr marL="609585" indent="-609585">
              <a:defRPr sz="4000">
                <a:solidFill>
                  <a:schemeClr val="bg2"/>
                </a:solidFill>
              </a:defRPr>
            </a:lvl2pPr>
            <a:lvl3pPr>
              <a:defRPr sz="4000">
                <a:solidFill>
                  <a:schemeClr val="bg2"/>
                </a:solidFill>
              </a:defRPr>
            </a:lvl3pPr>
            <a:lvl4pPr>
              <a:defRPr sz="4000">
                <a:solidFill>
                  <a:schemeClr val="bg2"/>
                </a:solidFill>
              </a:defRPr>
            </a:lvl4pPr>
            <a:lvl5pPr>
              <a:defRPr sz="4000">
                <a:solidFill>
                  <a:schemeClr val="bg2"/>
                </a:solidFill>
              </a:defRPr>
            </a:lvl5pPr>
          </a:lstStyle>
          <a:p>
            <a:pPr lvl="0"/>
            <a:r>
              <a:rPr lang="es-ES" noProof="0" dirty="0"/>
              <a:t>Escribir texto aquí</a:t>
            </a:r>
          </a:p>
        </p:txBody>
      </p:sp>
      <p:sp>
        <p:nvSpPr>
          <p:cNvPr id="6" name="Title Placeholder 1"/>
          <p:cNvSpPr>
            <a:spLocks noGrp="1"/>
          </p:cNvSpPr>
          <p:nvPr>
            <p:ph type="title" hasCustomPrompt="1"/>
          </p:nvPr>
        </p:nvSpPr>
        <p:spPr>
          <a:xfrm>
            <a:off x="469900" y="402586"/>
            <a:ext cx="8440420" cy="594515"/>
          </a:xfrm>
          <a:prstGeom prst="rect">
            <a:avLst/>
          </a:prstGeom>
        </p:spPr>
        <p:txBody>
          <a:bodyPr vert="horz" lIns="0" tIns="0" rIns="0" bIns="0" rtlCol="0" anchor="t" anchorCtr="0">
            <a:noAutofit/>
          </a:bodyPr>
          <a:lstStyle>
            <a:lvl1pPr>
              <a:defRPr sz="2800" b="1" i="0" u="none" baseline="0">
                <a:solidFill>
                  <a:srgbClr val="019EE2"/>
                </a:solidFill>
                <a:latin typeface="Poppins"/>
              </a:defRPr>
            </a:lvl1pPr>
          </a:lstStyle>
          <a:p>
            <a:r>
              <a:rPr lang="es-ES" noProof="0" dirty="0"/>
              <a:t>Introducción</a:t>
            </a:r>
          </a:p>
        </p:txBody>
      </p:sp>
      <p:sp>
        <p:nvSpPr>
          <p:cNvPr id="9" name="Right Triangle 8"/>
          <p:cNvSpPr/>
          <p:nvPr/>
        </p:nvSpPr>
        <p:spPr>
          <a:xfrm rot="10800000">
            <a:off x="8910320" y="-1"/>
            <a:ext cx="3281680" cy="1351281"/>
          </a:xfrm>
          <a:prstGeom prst="rtTriangle">
            <a:avLst/>
          </a:prstGeom>
          <a:solidFill>
            <a:srgbClr val="019E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8" name="Imagen 7">
            <a:extLst>
              <a:ext uri="{FF2B5EF4-FFF2-40B4-BE49-F238E27FC236}">
                <a16:creationId xmlns:a16="http://schemas.microsoft.com/office/drawing/2014/main" id="{AFB9A63C-54C0-4B4E-9CA0-D0D9AF75398B}"/>
              </a:ext>
            </a:extLst>
          </p:cNvPr>
          <p:cNvPicPr>
            <a:picLocks noChangeAspect="1"/>
          </p:cNvPicPr>
          <p:nvPr userDrawn="1"/>
        </p:nvPicPr>
        <p:blipFill>
          <a:blip r:embed="rId2"/>
          <a:stretch>
            <a:fillRect/>
          </a:stretch>
        </p:blipFill>
        <p:spPr>
          <a:xfrm>
            <a:off x="10290628" y="261580"/>
            <a:ext cx="1785257" cy="356248"/>
          </a:xfrm>
          <a:prstGeom prst="rect">
            <a:avLst/>
          </a:prstGeom>
        </p:spPr>
      </p:pic>
    </p:spTree>
    <p:extLst>
      <p:ext uri="{BB962C8B-B14F-4D97-AF65-F5344CB8AC3E}">
        <p14:creationId xmlns:p14="http://schemas.microsoft.com/office/powerpoint/2010/main" val="3897384583"/>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ndice con foto">
    <p:spTree>
      <p:nvGrpSpPr>
        <p:cNvPr id="1" name=""/>
        <p:cNvGrpSpPr/>
        <p:nvPr/>
      </p:nvGrpSpPr>
      <p:grpSpPr>
        <a:xfrm>
          <a:off x="0" y="0"/>
          <a:ext cx="0" cy="0"/>
          <a:chOff x="0" y="0"/>
          <a:chExt cx="0" cy="0"/>
        </a:xfrm>
      </p:grpSpPr>
      <p:sp>
        <p:nvSpPr>
          <p:cNvPr id="5" name="Picture Placeholder 9"/>
          <p:cNvSpPr>
            <a:spLocks noGrp="1"/>
          </p:cNvSpPr>
          <p:nvPr>
            <p:ph type="pic" sz="quarter" idx="15"/>
          </p:nvPr>
        </p:nvSpPr>
        <p:spPr>
          <a:xfrm>
            <a:off x="0" y="0"/>
            <a:ext cx="12192000" cy="2458800"/>
          </a:xfrm>
        </p:spPr>
        <p:txBody>
          <a:bodyPr/>
          <a:lstStyle/>
          <a:p>
            <a:r>
              <a:rPr lang="en-US" noProof="0" dirty="0"/>
              <a:t>Click icon to add picture</a:t>
            </a:r>
          </a:p>
        </p:txBody>
      </p:sp>
      <p:sp>
        <p:nvSpPr>
          <p:cNvPr id="8" name="Title 2">
            <a:extLst>
              <a:ext uri="{FF2B5EF4-FFF2-40B4-BE49-F238E27FC236}">
                <a16:creationId xmlns:a16="http://schemas.microsoft.com/office/drawing/2014/main" id="{CD9008DE-90D8-4034-B9C4-87D682E23864}"/>
              </a:ext>
            </a:extLst>
          </p:cNvPr>
          <p:cNvSpPr>
            <a:spLocks noGrp="1"/>
          </p:cNvSpPr>
          <p:nvPr userDrawn="1">
            <p:ph type="title"/>
          </p:nvPr>
        </p:nvSpPr>
        <p:spPr>
          <a:xfrm>
            <a:off x="3241781" y="2458800"/>
            <a:ext cx="5708438" cy="565341"/>
          </a:xfrm>
        </p:spPr>
        <p:txBody>
          <a:bodyPr/>
          <a:lstStyle>
            <a:lvl1pPr algn="ctr">
              <a:defRPr/>
            </a:lvl1pPr>
          </a:lstStyle>
          <a:p>
            <a:r>
              <a:rPr lang="es-ES" dirty="0"/>
              <a:t>Índice</a:t>
            </a:r>
          </a:p>
        </p:txBody>
      </p:sp>
      <p:sp>
        <p:nvSpPr>
          <p:cNvPr id="14" name="Freeform 255">
            <a:extLst>
              <a:ext uri="{FF2B5EF4-FFF2-40B4-BE49-F238E27FC236}">
                <a16:creationId xmlns:a16="http://schemas.microsoft.com/office/drawing/2014/main" id="{EA01D9C1-51CE-451A-BD4B-34ADF26E0DE1}"/>
              </a:ext>
            </a:extLst>
          </p:cNvPr>
          <p:cNvSpPr>
            <a:spLocks noChangeAspect="1" noEditPoints="1"/>
          </p:cNvSpPr>
          <p:nvPr userDrawn="1"/>
        </p:nvSpPr>
        <p:spPr bwMode="auto">
          <a:xfrm>
            <a:off x="6883494" y="2528989"/>
            <a:ext cx="402080" cy="367041"/>
          </a:xfrm>
          <a:custGeom>
            <a:avLst/>
            <a:gdLst>
              <a:gd name="T0" fmla="*/ 0 w 512"/>
              <a:gd name="T1" fmla="*/ 256 h 512"/>
              <a:gd name="T2" fmla="*/ 512 w 512"/>
              <a:gd name="T3" fmla="*/ 256 h 512"/>
              <a:gd name="T4" fmla="*/ 298 w 512"/>
              <a:gd name="T5" fmla="*/ 181 h 512"/>
              <a:gd name="T6" fmla="*/ 266 w 512"/>
              <a:gd name="T7" fmla="*/ 192 h 512"/>
              <a:gd name="T8" fmla="*/ 266 w 512"/>
              <a:gd name="T9" fmla="*/ 170 h 512"/>
              <a:gd name="T10" fmla="*/ 298 w 512"/>
              <a:gd name="T11" fmla="*/ 181 h 512"/>
              <a:gd name="T12" fmla="*/ 259 w 512"/>
              <a:gd name="T13" fmla="*/ 120 h 512"/>
              <a:gd name="T14" fmla="*/ 274 w 512"/>
              <a:gd name="T15" fmla="*/ 135 h 512"/>
              <a:gd name="T16" fmla="*/ 245 w 512"/>
              <a:gd name="T17" fmla="*/ 160 h 512"/>
              <a:gd name="T18" fmla="*/ 237 w 512"/>
              <a:gd name="T19" fmla="*/ 141 h 512"/>
              <a:gd name="T20" fmla="*/ 213 w 512"/>
              <a:gd name="T21" fmla="*/ 96 h 512"/>
              <a:gd name="T22" fmla="*/ 224 w 512"/>
              <a:gd name="T23" fmla="*/ 138 h 512"/>
              <a:gd name="T24" fmla="*/ 202 w 512"/>
              <a:gd name="T25" fmla="*/ 138 h 512"/>
              <a:gd name="T26" fmla="*/ 152 w 512"/>
              <a:gd name="T27" fmla="*/ 120 h 512"/>
              <a:gd name="T28" fmla="*/ 189 w 512"/>
              <a:gd name="T29" fmla="*/ 141 h 512"/>
              <a:gd name="T30" fmla="*/ 181 w 512"/>
              <a:gd name="T31" fmla="*/ 160 h 512"/>
              <a:gd name="T32" fmla="*/ 152 w 512"/>
              <a:gd name="T33" fmla="*/ 135 h 512"/>
              <a:gd name="T34" fmla="*/ 138 w 512"/>
              <a:gd name="T35" fmla="*/ 170 h 512"/>
              <a:gd name="T36" fmla="*/ 170 w 512"/>
              <a:gd name="T37" fmla="*/ 181 h 512"/>
              <a:gd name="T38" fmla="*/ 138 w 512"/>
              <a:gd name="T39" fmla="*/ 192 h 512"/>
              <a:gd name="T40" fmla="*/ 138 w 512"/>
              <a:gd name="T41" fmla="*/ 170 h 512"/>
              <a:gd name="T42" fmla="*/ 341 w 512"/>
              <a:gd name="T43" fmla="*/ 416 h 512"/>
              <a:gd name="T44" fmla="*/ 333 w 512"/>
              <a:gd name="T45" fmla="*/ 398 h 512"/>
              <a:gd name="T46" fmla="*/ 351 w 512"/>
              <a:gd name="T47" fmla="*/ 288 h 512"/>
              <a:gd name="T48" fmla="*/ 330 w 512"/>
              <a:gd name="T49" fmla="*/ 286 h 512"/>
              <a:gd name="T50" fmla="*/ 320 w 512"/>
              <a:gd name="T51" fmla="*/ 298 h 512"/>
              <a:gd name="T52" fmla="*/ 320 w 512"/>
              <a:gd name="T53" fmla="*/ 298 h 512"/>
              <a:gd name="T54" fmla="*/ 309 w 512"/>
              <a:gd name="T55" fmla="*/ 277 h 512"/>
              <a:gd name="T56" fmla="*/ 288 w 512"/>
              <a:gd name="T57" fmla="*/ 277 h 512"/>
              <a:gd name="T58" fmla="*/ 277 w 512"/>
              <a:gd name="T59" fmla="*/ 298 h 512"/>
              <a:gd name="T60" fmla="*/ 266 w 512"/>
              <a:gd name="T61" fmla="*/ 256 h 512"/>
              <a:gd name="T62" fmla="*/ 245 w 512"/>
              <a:gd name="T63" fmla="*/ 256 h 512"/>
              <a:gd name="T64" fmla="*/ 234 w 512"/>
              <a:gd name="T65" fmla="*/ 298 h 512"/>
              <a:gd name="T66" fmla="*/ 224 w 512"/>
              <a:gd name="T67" fmla="*/ 202 h 512"/>
              <a:gd name="T68" fmla="*/ 202 w 512"/>
              <a:gd name="T69" fmla="*/ 202 h 512"/>
              <a:gd name="T70" fmla="*/ 196 w 512"/>
              <a:gd name="T71" fmla="*/ 340 h 512"/>
              <a:gd name="T72" fmla="*/ 152 w 512"/>
              <a:gd name="T73" fmla="*/ 281 h 512"/>
              <a:gd name="T74" fmla="*/ 138 w 512"/>
              <a:gd name="T75" fmla="*/ 277 h 512"/>
              <a:gd name="T76" fmla="*/ 138 w 512"/>
              <a:gd name="T77" fmla="*/ 295 h 512"/>
              <a:gd name="T78" fmla="*/ 211 w 512"/>
              <a:gd name="T79" fmla="*/ 411 h 512"/>
              <a:gd name="T80" fmla="*/ 197 w 512"/>
              <a:gd name="T81" fmla="*/ 414 h 512"/>
              <a:gd name="T82" fmla="*/ 129 w 512"/>
              <a:gd name="T83" fmla="*/ 258 h 512"/>
              <a:gd name="T84" fmla="*/ 172 w 512"/>
              <a:gd name="T85" fmla="*/ 272 h 512"/>
              <a:gd name="T86" fmla="*/ 181 w 512"/>
              <a:gd name="T87" fmla="*/ 202 h 512"/>
              <a:gd name="T88" fmla="*/ 245 w 512"/>
              <a:gd name="T89" fmla="*/ 202 h 512"/>
              <a:gd name="T90" fmla="*/ 256 w 512"/>
              <a:gd name="T91" fmla="*/ 224 h 512"/>
              <a:gd name="T92" fmla="*/ 298 w 512"/>
              <a:gd name="T93" fmla="*/ 245 h 512"/>
              <a:gd name="T94" fmla="*/ 341 w 512"/>
              <a:gd name="T95" fmla="*/ 256 h 512"/>
              <a:gd name="T96" fmla="*/ 373 w 512"/>
              <a:gd name="T97" fmla="*/ 330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12" h="512">
                <a:moveTo>
                  <a:pt x="256" y="0"/>
                </a:moveTo>
                <a:cubicBezTo>
                  <a:pt x="114" y="0"/>
                  <a:pt x="0" y="114"/>
                  <a:pt x="0" y="256"/>
                </a:cubicBezTo>
                <a:cubicBezTo>
                  <a:pt x="0" y="397"/>
                  <a:pt x="114" y="512"/>
                  <a:pt x="256" y="512"/>
                </a:cubicBezTo>
                <a:cubicBezTo>
                  <a:pt x="397" y="512"/>
                  <a:pt x="512" y="397"/>
                  <a:pt x="512" y="256"/>
                </a:cubicBezTo>
                <a:cubicBezTo>
                  <a:pt x="512" y="114"/>
                  <a:pt x="397" y="0"/>
                  <a:pt x="256" y="0"/>
                </a:cubicBezTo>
                <a:close/>
                <a:moveTo>
                  <a:pt x="298" y="181"/>
                </a:moveTo>
                <a:cubicBezTo>
                  <a:pt x="298" y="187"/>
                  <a:pt x="294" y="192"/>
                  <a:pt x="288" y="192"/>
                </a:cubicBezTo>
                <a:cubicBezTo>
                  <a:pt x="266" y="192"/>
                  <a:pt x="266" y="192"/>
                  <a:pt x="266" y="192"/>
                </a:cubicBezTo>
                <a:cubicBezTo>
                  <a:pt x="260" y="192"/>
                  <a:pt x="256" y="187"/>
                  <a:pt x="256" y="181"/>
                </a:cubicBezTo>
                <a:cubicBezTo>
                  <a:pt x="256" y="175"/>
                  <a:pt x="260" y="170"/>
                  <a:pt x="266" y="170"/>
                </a:cubicBezTo>
                <a:cubicBezTo>
                  <a:pt x="288" y="170"/>
                  <a:pt x="288" y="170"/>
                  <a:pt x="288" y="170"/>
                </a:cubicBezTo>
                <a:cubicBezTo>
                  <a:pt x="294" y="170"/>
                  <a:pt x="298" y="175"/>
                  <a:pt x="298" y="181"/>
                </a:cubicBezTo>
                <a:close/>
                <a:moveTo>
                  <a:pt x="237" y="141"/>
                </a:moveTo>
                <a:cubicBezTo>
                  <a:pt x="259" y="120"/>
                  <a:pt x="259" y="120"/>
                  <a:pt x="259" y="120"/>
                </a:cubicBezTo>
                <a:cubicBezTo>
                  <a:pt x="263" y="116"/>
                  <a:pt x="270" y="116"/>
                  <a:pt x="274" y="120"/>
                </a:cubicBezTo>
                <a:cubicBezTo>
                  <a:pt x="278" y="124"/>
                  <a:pt x="278" y="131"/>
                  <a:pt x="274" y="135"/>
                </a:cubicBezTo>
                <a:cubicBezTo>
                  <a:pt x="253" y="157"/>
                  <a:pt x="253" y="157"/>
                  <a:pt x="253" y="157"/>
                </a:cubicBezTo>
                <a:cubicBezTo>
                  <a:pt x="250" y="159"/>
                  <a:pt x="248" y="160"/>
                  <a:pt x="245" y="160"/>
                </a:cubicBezTo>
                <a:cubicBezTo>
                  <a:pt x="242" y="160"/>
                  <a:pt x="240" y="159"/>
                  <a:pt x="237" y="157"/>
                </a:cubicBezTo>
                <a:cubicBezTo>
                  <a:pt x="233" y="152"/>
                  <a:pt x="233" y="146"/>
                  <a:pt x="237" y="141"/>
                </a:cubicBezTo>
                <a:close/>
                <a:moveTo>
                  <a:pt x="202" y="106"/>
                </a:moveTo>
                <a:cubicBezTo>
                  <a:pt x="202" y="100"/>
                  <a:pt x="207" y="96"/>
                  <a:pt x="213" y="96"/>
                </a:cubicBezTo>
                <a:cubicBezTo>
                  <a:pt x="219" y="96"/>
                  <a:pt x="224" y="100"/>
                  <a:pt x="224" y="106"/>
                </a:cubicBezTo>
                <a:cubicBezTo>
                  <a:pt x="224" y="138"/>
                  <a:pt x="224" y="138"/>
                  <a:pt x="224" y="138"/>
                </a:cubicBezTo>
                <a:cubicBezTo>
                  <a:pt x="224" y="144"/>
                  <a:pt x="219" y="149"/>
                  <a:pt x="213" y="149"/>
                </a:cubicBezTo>
                <a:cubicBezTo>
                  <a:pt x="207" y="149"/>
                  <a:pt x="202" y="144"/>
                  <a:pt x="202" y="138"/>
                </a:cubicBezTo>
                <a:lnTo>
                  <a:pt x="202" y="106"/>
                </a:lnTo>
                <a:close/>
                <a:moveTo>
                  <a:pt x="152" y="120"/>
                </a:moveTo>
                <a:cubicBezTo>
                  <a:pt x="156" y="116"/>
                  <a:pt x="163" y="116"/>
                  <a:pt x="167" y="120"/>
                </a:cubicBezTo>
                <a:cubicBezTo>
                  <a:pt x="189" y="141"/>
                  <a:pt x="189" y="141"/>
                  <a:pt x="189" y="141"/>
                </a:cubicBezTo>
                <a:cubicBezTo>
                  <a:pt x="193" y="146"/>
                  <a:pt x="193" y="152"/>
                  <a:pt x="189" y="157"/>
                </a:cubicBezTo>
                <a:cubicBezTo>
                  <a:pt x="186" y="159"/>
                  <a:pt x="184" y="160"/>
                  <a:pt x="181" y="160"/>
                </a:cubicBezTo>
                <a:cubicBezTo>
                  <a:pt x="178" y="160"/>
                  <a:pt x="176" y="159"/>
                  <a:pt x="173" y="157"/>
                </a:cubicBezTo>
                <a:cubicBezTo>
                  <a:pt x="152" y="135"/>
                  <a:pt x="152" y="135"/>
                  <a:pt x="152" y="135"/>
                </a:cubicBezTo>
                <a:cubicBezTo>
                  <a:pt x="148" y="131"/>
                  <a:pt x="148" y="124"/>
                  <a:pt x="152" y="120"/>
                </a:cubicBezTo>
                <a:close/>
                <a:moveTo>
                  <a:pt x="138" y="170"/>
                </a:moveTo>
                <a:cubicBezTo>
                  <a:pt x="160" y="170"/>
                  <a:pt x="160" y="170"/>
                  <a:pt x="160" y="170"/>
                </a:cubicBezTo>
                <a:cubicBezTo>
                  <a:pt x="166" y="170"/>
                  <a:pt x="170" y="175"/>
                  <a:pt x="170" y="181"/>
                </a:cubicBezTo>
                <a:cubicBezTo>
                  <a:pt x="170" y="187"/>
                  <a:pt x="166" y="192"/>
                  <a:pt x="160" y="192"/>
                </a:cubicBezTo>
                <a:cubicBezTo>
                  <a:pt x="138" y="192"/>
                  <a:pt x="138" y="192"/>
                  <a:pt x="138" y="192"/>
                </a:cubicBezTo>
                <a:cubicBezTo>
                  <a:pt x="132" y="192"/>
                  <a:pt x="128" y="187"/>
                  <a:pt x="128" y="181"/>
                </a:cubicBezTo>
                <a:cubicBezTo>
                  <a:pt x="128" y="175"/>
                  <a:pt x="132" y="170"/>
                  <a:pt x="138" y="170"/>
                </a:cubicBezTo>
                <a:close/>
                <a:moveTo>
                  <a:pt x="349" y="412"/>
                </a:moveTo>
                <a:cubicBezTo>
                  <a:pt x="347" y="414"/>
                  <a:pt x="344" y="416"/>
                  <a:pt x="341" y="416"/>
                </a:cubicBezTo>
                <a:cubicBezTo>
                  <a:pt x="338" y="416"/>
                  <a:pt x="336" y="415"/>
                  <a:pt x="334" y="413"/>
                </a:cubicBezTo>
                <a:cubicBezTo>
                  <a:pt x="329" y="409"/>
                  <a:pt x="329" y="403"/>
                  <a:pt x="333" y="398"/>
                </a:cubicBezTo>
                <a:cubicBezTo>
                  <a:pt x="354" y="373"/>
                  <a:pt x="351" y="332"/>
                  <a:pt x="351" y="331"/>
                </a:cubicBezTo>
                <a:cubicBezTo>
                  <a:pt x="351" y="288"/>
                  <a:pt x="351" y="288"/>
                  <a:pt x="351" y="288"/>
                </a:cubicBezTo>
                <a:cubicBezTo>
                  <a:pt x="351" y="282"/>
                  <a:pt x="346" y="277"/>
                  <a:pt x="341" y="277"/>
                </a:cubicBezTo>
                <a:cubicBezTo>
                  <a:pt x="335" y="277"/>
                  <a:pt x="331" y="281"/>
                  <a:pt x="330" y="286"/>
                </a:cubicBezTo>
                <a:cubicBezTo>
                  <a:pt x="330" y="288"/>
                  <a:pt x="330" y="288"/>
                  <a:pt x="330" y="288"/>
                </a:cubicBezTo>
                <a:cubicBezTo>
                  <a:pt x="330" y="294"/>
                  <a:pt x="326" y="298"/>
                  <a:pt x="320" y="298"/>
                </a:cubicBezTo>
                <a:cubicBezTo>
                  <a:pt x="320" y="298"/>
                  <a:pt x="320" y="298"/>
                  <a:pt x="320" y="298"/>
                </a:cubicBezTo>
                <a:cubicBezTo>
                  <a:pt x="320" y="298"/>
                  <a:pt x="320" y="298"/>
                  <a:pt x="320" y="298"/>
                </a:cubicBezTo>
                <a:cubicBezTo>
                  <a:pt x="314" y="298"/>
                  <a:pt x="309" y="294"/>
                  <a:pt x="309" y="288"/>
                </a:cubicBezTo>
                <a:cubicBezTo>
                  <a:pt x="309" y="277"/>
                  <a:pt x="309" y="277"/>
                  <a:pt x="309" y="277"/>
                </a:cubicBezTo>
                <a:cubicBezTo>
                  <a:pt x="309" y="271"/>
                  <a:pt x="304" y="266"/>
                  <a:pt x="298" y="266"/>
                </a:cubicBezTo>
                <a:cubicBezTo>
                  <a:pt x="292" y="266"/>
                  <a:pt x="288" y="271"/>
                  <a:pt x="288" y="277"/>
                </a:cubicBezTo>
                <a:cubicBezTo>
                  <a:pt x="288" y="288"/>
                  <a:pt x="288" y="288"/>
                  <a:pt x="288" y="288"/>
                </a:cubicBezTo>
                <a:cubicBezTo>
                  <a:pt x="288" y="294"/>
                  <a:pt x="283" y="298"/>
                  <a:pt x="277" y="298"/>
                </a:cubicBezTo>
                <a:cubicBezTo>
                  <a:pt x="271" y="298"/>
                  <a:pt x="266" y="294"/>
                  <a:pt x="266" y="288"/>
                </a:cubicBezTo>
                <a:cubicBezTo>
                  <a:pt x="266" y="256"/>
                  <a:pt x="266" y="256"/>
                  <a:pt x="266" y="256"/>
                </a:cubicBezTo>
                <a:cubicBezTo>
                  <a:pt x="266" y="250"/>
                  <a:pt x="262" y="245"/>
                  <a:pt x="256" y="245"/>
                </a:cubicBezTo>
                <a:cubicBezTo>
                  <a:pt x="250" y="245"/>
                  <a:pt x="245" y="250"/>
                  <a:pt x="245" y="256"/>
                </a:cubicBezTo>
                <a:cubicBezTo>
                  <a:pt x="245" y="288"/>
                  <a:pt x="245" y="288"/>
                  <a:pt x="245" y="288"/>
                </a:cubicBezTo>
                <a:cubicBezTo>
                  <a:pt x="245" y="294"/>
                  <a:pt x="240" y="298"/>
                  <a:pt x="234" y="298"/>
                </a:cubicBezTo>
                <a:cubicBezTo>
                  <a:pt x="228" y="298"/>
                  <a:pt x="224" y="294"/>
                  <a:pt x="224" y="288"/>
                </a:cubicBezTo>
                <a:cubicBezTo>
                  <a:pt x="224" y="202"/>
                  <a:pt x="224" y="202"/>
                  <a:pt x="224" y="202"/>
                </a:cubicBezTo>
                <a:cubicBezTo>
                  <a:pt x="224" y="196"/>
                  <a:pt x="219" y="192"/>
                  <a:pt x="213" y="192"/>
                </a:cubicBezTo>
                <a:cubicBezTo>
                  <a:pt x="207" y="192"/>
                  <a:pt x="202" y="196"/>
                  <a:pt x="202" y="202"/>
                </a:cubicBezTo>
                <a:cubicBezTo>
                  <a:pt x="202" y="330"/>
                  <a:pt x="202" y="330"/>
                  <a:pt x="202" y="330"/>
                </a:cubicBezTo>
                <a:cubicBezTo>
                  <a:pt x="202" y="335"/>
                  <a:pt x="200" y="338"/>
                  <a:pt x="196" y="340"/>
                </a:cubicBezTo>
                <a:cubicBezTo>
                  <a:pt x="192" y="342"/>
                  <a:pt x="188" y="341"/>
                  <a:pt x="185" y="338"/>
                </a:cubicBezTo>
                <a:cubicBezTo>
                  <a:pt x="171" y="326"/>
                  <a:pt x="155" y="288"/>
                  <a:pt x="152" y="281"/>
                </a:cubicBezTo>
                <a:cubicBezTo>
                  <a:pt x="151" y="279"/>
                  <a:pt x="149" y="277"/>
                  <a:pt x="146" y="276"/>
                </a:cubicBezTo>
                <a:cubicBezTo>
                  <a:pt x="144" y="276"/>
                  <a:pt x="141" y="276"/>
                  <a:pt x="138" y="277"/>
                </a:cubicBezTo>
                <a:cubicBezTo>
                  <a:pt x="134" y="279"/>
                  <a:pt x="134" y="288"/>
                  <a:pt x="137" y="294"/>
                </a:cubicBezTo>
                <a:cubicBezTo>
                  <a:pt x="137" y="294"/>
                  <a:pt x="138" y="294"/>
                  <a:pt x="138" y="295"/>
                </a:cubicBezTo>
                <a:cubicBezTo>
                  <a:pt x="138" y="295"/>
                  <a:pt x="165" y="369"/>
                  <a:pt x="208" y="396"/>
                </a:cubicBezTo>
                <a:cubicBezTo>
                  <a:pt x="213" y="399"/>
                  <a:pt x="214" y="406"/>
                  <a:pt x="211" y="411"/>
                </a:cubicBezTo>
                <a:cubicBezTo>
                  <a:pt x="209" y="414"/>
                  <a:pt x="206" y="416"/>
                  <a:pt x="202" y="416"/>
                </a:cubicBezTo>
                <a:cubicBezTo>
                  <a:pt x="200" y="416"/>
                  <a:pt x="198" y="415"/>
                  <a:pt x="197" y="414"/>
                </a:cubicBezTo>
                <a:cubicBezTo>
                  <a:pt x="149" y="384"/>
                  <a:pt x="121" y="310"/>
                  <a:pt x="118" y="303"/>
                </a:cubicBezTo>
                <a:cubicBezTo>
                  <a:pt x="111" y="287"/>
                  <a:pt x="113" y="266"/>
                  <a:pt x="129" y="258"/>
                </a:cubicBezTo>
                <a:cubicBezTo>
                  <a:pt x="136" y="254"/>
                  <a:pt x="145" y="253"/>
                  <a:pt x="153" y="256"/>
                </a:cubicBezTo>
                <a:cubicBezTo>
                  <a:pt x="161" y="259"/>
                  <a:pt x="168" y="265"/>
                  <a:pt x="172" y="272"/>
                </a:cubicBezTo>
                <a:cubicBezTo>
                  <a:pt x="174" y="279"/>
                  <a:pt x="177" y="286"/>
                  <a:pt x="181" y="293"/>
                </a:cubicBezTo>
                <a:cubicBezTo>
                  <a:pt x="181" y="202"/>
                  <a:pt x="181" y="202"/>
                  <a:pt x="181" y="202"/>
                </a:cubicBezTo>
                <a:cubicBezTo>
                  <a:pt x="181" y="185"/>
                  <a:pt x="195" y="170"/>
                  <a:pt x="213" y="170"/>
                </a:cubicBezTo>
                <a:cubicBezTo>
                  <a:pt x="231" y="170"/>
                  <a:pt x="245" y="185"/>
                  <a:pt x="245" y="202"/>
                </a:cubicBezTo>
                <a:cubicBezTo>
                  <a:pt x="245" y="226"/>
                  <a:pt x="245" y="226"/>
                  <a:pt x="245" y="226"/>
                </a:cubicBezTo>
                <a:cubicBezTo>
                  <a:pt x="248" y="224"/>
                  <a:pt x="252" y="224"/>
                  <a:pt x="256" y="224"/>
                </a:cubicBezTo>
                <a:cubicBezTo>
                  <a:pt x="270" y="224"/>
                  <a:pt x="283" y="234"/>
                  <a:pt x="286" y="247"/>
                </a:cubicBezTo>
                <a:cubicBezTo>
                  <a:pt x="290" y="246"/>
                  <a:pt x="294" y="245"/>
                  <a:pt x="298" y="245"/>
                </a:cubicBezTo>
                <a:cubicBezTo>
                  <a:pt x="310" y="245"/>
                  <a:pt x="320" y="251"/>
                  <a:pt x="325" y="260"/>
                </a:cubicBezTo>
                <a:cubicBezTo>
                  <a:pt x="330" y="257"/>
                  <a:pt x="335" y="256"/>
                  <a:pt x="341" y="256"/>
                </a:cubicBezTo>
                <a:cubicBezTo>
                  <a:pt x="358" y="256"/>
                  <a:pt x="373" y="270"/>
                  <a:pt x="373" y="288"/>
                </a:cubicBezTo>
                <a:cubicBezTo>
                  <a:pt x="373" y="330"/>
                  <a:pt x="373" y="330"/>
                  <a:pt x="373" y="330"/>
                </a:cubicBezTo>
                <a:cubicBezTo>
                  <a:pt x="373" y="332"/>
                  <a:pt x="376" y="380"/>
                  <a:pt x="349" y="412"/>
                </a:cubicBezTo>
                <a:close/>
              </a:path>
            </a:pathLst>
          </a:custGeom>
          <a:solidFill>
            <a:srgbClr val="019EE2"/>
          </a:solidFill>
          <a:ln>
            <a:noFill/>
          </a:ln>
        </p:spPr>
        <p:txBody>
          <a:bodyPr vert="horz" wrap="square" lIns="91440" tIns="45720" rIns="91440" bIns="45720" numCol="1" anchor="t" anchorCtr="0" compatLnSpc="1">
            <a:prstTxWarp prst="textNoShape">
              <a:avLst/>
            </a:prstTxWarp>
          </a:bodyPr>
          <a:lstStyle/>
          <a:p>
            <a:endParaRPr lang="en-GB" dirty="0"/>
          </a:p>
        </p:txBody>
      </p:sp>
      <p:sp>
        <p:nvSpPr>
          <p:cNvPr id="15" name="Text Placeholder 3">
            <a:extLst>
              <a:ext uri="{FF2B5EF4-FFF2-40B4-BE49-F238E27FC236}">
                <a16:creationId xmlns:a16="http://schemas.microsoft.com/office/drawing/2014/main" id="{9D8AB87C-842E-4CDC-AAEE-111E4F4B892C}"/>
              </a:ext>
            </a:extLst>
          </p:cNvPr>
          <p:cNvSpPr>
            <a:spLocks noGrp="1"/>
          </p:cNvSpPr>
          <p:nvPr userDrawn="1">
            <p:ph type="body" sz="quarter" idx="16" hasCustomPrompt="1"/>
          </p:nvPr>
        </p:nvSpPr>
        <p:spPr>
          <a:xfrm>
            <a:off x="437882" y="3151031"/>
            <a:ext cx="11599900" cy="3112609"/>
          </a:xfrm>
        </p:spPr>
        <p:txBody>
          <a:bodyPr numCol="2"/>
          <a:lstStyle>
            <a:lvl1pPr marL="0" indent="0">
              <a:buNone/>
              <a:defRPr/>
            </a:lvl1pPr>
          </a:lstStyle>
          <a:p>
            <a:pPr marL="342900" indent="-342900">
              <a:buFont typeface="+mj-lt"/>
              <a:buAutoNum type="arabicPeriod"/>
            </a:pPr>
            <a:r>
              <a:rPr lang="es-ES" sz="1800" dirty="0">
                <a:hlinkClick r:id="rId2" action="ppaction://hlinksldjump"/>
              </a:rPr>
              <a:t>Sección X		4</a:t>
            </a:r>
            <a:endParaRPr lang="es-ES" sz="1800" dirty="0"/>
          </a:p>
          <a:p>
            <a:pPr marL="342900" indent="-342900">
              <a:buFont typeface="+mj-lt"/>
              <a:buAutoNum type="arabicPeriod"/>
            </a:pPr>
            <a:r>
              <a:rPr lang="es-ES" sz="1800" dirty="0"/>
              <a:t>Sección Y 		5</a:t>
            </a:r>
          </a:p>
          <a:p>
            <a:pPr marL="342900" indent="-342900">
              <a:buFont typeface="Arial" panose="020B0604020202020204" pitchFamily="34" charset="0"/>
              <a:buChar char="•"/>
            </a:pPr>
            <a:r>
              <a:rPr lang="es-ES" dirty="0"/>
              <a:t>Sub sección 		6	</a:t>
            </a:r>
          </a:p>
          <a:p>
            <a:pPr marL="342900" indent="-342900">
              <a:buFont typeface="+mj-lt"/>
              <a:buAutoNum type="arabicPeriod"/>
            </a:pPr>
            <a:endParaRPr lang="es-ES" sz="1800" dirty="0"/>
          </a:p>
          <a:p>
            <a:pPr marL="342900" indent="-342900">
              <a:buFont typeface="+mj-lt"/>
              <a:buAutoNum type="arabicPeriod"/>
            </a:pPr>
            <a:endParaRPr lang="es-ES" sz="1800" dirty="0"/>
          </a:p>
          <a:p>
            <a:endParaRPr lang="es-ES" sz="1800" dirty="0"/>
          </a:p>
          <a:p>
            <a:pPr marL="342900" indent="-342900">
              <a:buFont typeface="+mj-lt"/>
              <a:buAutoNum type="arabicPeriod" startAt="4"/>
            </a:pPr>
            <a:r>
              <a:rPr lang="es-ES" sz="1800" dirty="0"/>
              <a:t>Sección Z 		7</a:t>
            </a:r>
          </a:p>
          <a:p>
            <a:pPr marL="342900" indent="-342900">
              <a:buFont typeface="+mj-lt"/>
              <a:buAutoNum type="arabicPeriod" startAt="4"/>
            </a:pPr>
            <a:r>
              <a:rPr lang="es-ES" sz="1800" dirty="0"/>
              <a:t>Sección W		14</a:t>
            </a:r>
          </a:p>
          <a:p>
            <a:pPr marL="342900" indent="-342900">
              <a:buFont typeface="Arial" panose="020B0604020202020204" pitchFamily="34" charset="0"/>
              <a:buChar char="•"/>
            </a:pPr>
            <a:r>
              <a:rPr lang="es-ES" dirty="0"/>
              <a:t>Sub sección		22</a:t>
            </a:r>
          </a:p>
        </p:txBody>
      </p:sp>
      <p:cxnSp>
        <p:nvCxnSpPr>
          <p:cNvPr id="16" name="Straight Connector 15">
            <a:extLst>
              <a:ext uri="{FF2B5EF4-FFF2-40B4-BE49-F238E27FC236}">
                <a16:creationId xmlns:a16="http://schemas.microsoft.com/office/drawing/2014/main" id="{4C17A919-8CA1-43B2-B596-4EAD6E8D4B93}"/>
              </a:ext>
            </a:extLst>
          </p:cNvPr>
          <p:cNvCxnSpPr>
            <a:cxnSpLocks/>
          </p:cNvCxnSpPr>
          <p:nvPr userDrawn="1"/>
        </p:nvCxnSpPr>
        <p:spPr>
          <a:xfrm flipH="1">
            <a:off x="6096000" y="3403600"/>
            <a:ext cx="1" cy="2860040"/>
          </a:xfrm>
          <a:prstGeom prst="line">
            <a:avLst/>
          </a:prstGeom>
          <a:ln w="28575">
            <a:solidFill>
              <a:srgbClr val="019EE2"/>
            </a:solidFill>
          </a:ln>
        </p:spPr>
        <p:style>
          <a:lnRef idx="1">
            <a:schemeClr val="accent1"/>
          </a:lnRef>
          <a:fillRef idx="0">
            <a:schemeClr val="accent1"/>
          </a:fillRef>
          <a:effectRef idx="0">
            <a:schemeClr val="accent1"/>
          </a:effectRef>
          <a:fontRef idx="minor">
            <a:schemeClr val="tx1"/>
          </a:fontRef>
        </p:style>
      </p:cxnSp>
      <p:sp>
        <p:nvSpPr>
          <p:cNvPr id="11" name="Right Triangle 10"/>
          <p:cNvSpPr/>
          <p:nvPr/>
        </p:nvSpPr>
        <p:spPr>
          <a:xfrm rot="10800000">
            <a:off x="8910320" y="-1"/>
            <a:ext cx="3281680" cy="1351281"/>
          </a:xfrm>
          <a:prstGeom prst="rtTriangle">
            <a:avLst/>
          </a:prstGeom>
          <a:solidFill>
            <a:srgbClr val="019E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10" name="Imagen 9">
            <a:extLst>
              <a:ext uri="{FF2B5EF4-FFF2-40B4-BE49-F238E27FC236}">
                <a16:creationId xmlns:a16="http://schemas.microsoft.com/office/drawing/2014/main" id="{5EC05E05-DF84-4A18-9C93-3CA220B5D7B8}"/>
              </a:ext>
            </a:extLst>
          </p:cNvPr>
          <p:cNvPicPr>
            <a:picLocks noChangeAspect="1"/>
          </p:cNvPicPr>
          <p:nvPr userDrawn="1"/>
        </p:nvPicPr>
        <p:blipFill>
          <a:blip r:embed="rId3"/>
          <a:stretch>
            <a:fillRect/>
          </a:stretch>
        </p:blipFill>
        <p:spPr>
          <a:xfrm>
            <a:off x="10290628" y="261580"/>
            <a:ext cx="1785257" cy="356248"/>
          </a:xfrm>
          <a:prstGeom prst="rect">
            <a:avLst/>
          </a:prstGeom>
        </p:spPr>
      </p:pic>
    </p:spTree>
    <p:extLst>
      <p:ext uri="{BB962C8B-B14F-4D97-AF65-F5344CB8AC3E}">
        <p14:creationId xmlns:p14="http://schemas.microsoft.com/office/powerpoint/2010/main" val="46397904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Divider - La Caixa">
    <p:bg bwMode="gray">
      <p:bgPr>
        <a:solidFill>
          <a:srgbClr val="019EE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a:xfrm>
            <a:off x="886884" y="2573867"/>
            <a:ext cx="10418233" cy="718749"/>
          </a:xfrm>
        </p:spPr>
        <p:txBody>
          <a:bodyPr anchor="b"/>
          <a:lstStyle>
            <a:lvl1pPr algn="ctr">
              <a:lnSpc>
                <a:spcPct val="95000"/>
              </a:lnSpc>
              <a:defRPr sz="4000" b="1" u="none" baseline="0">
                <a:solidFill>
                  <a:srgbClr val="FFFFFF"/>
                </a:solidFill>
                <a:latin typeface="Poppins"/>
                <a:ea typeface="Open Sans" panose="020B0606030504020204" pitchFamily="34" charset="0"/>
                <a:cs typeface="Open Sans" panose="020B0606030504020204" pitchFamily="34" charset="0"/>
              </a:defRPr>
            </a:lvl1pPr>
          </a:lstStyle>
          <a:p>
            <a:r>
              <a:rPr lang="es-ES" noProof="0" dirty="0"/>
              <a:t>Título de sección</a:t>
            </a:r>
          </a:p>
        </p:txBody>
      </p:sp>
      <p:sp>
        <p:nvSpPr>
          <p:cNvPr id="3" name="Text Placeholder 2"/>
          <p:cNvSpPr>
            <a:spLocks noGrp="1"/>
          </p:cNvSpPr>
          <p:nvPr>
            <p:ph type="body" idx="1" hasCustomPrompt="1"/>
          </p:nvPr>
        </p:nvSpPr>
        <p:spPr bwMode="gray">
          <a:xfrm>
            <a:off x="886883" y="3423545"/>
            <a:ext cx="10418235" cy="606588"/>
          </a:xfrm>
        </p:spPr>
        <p:txBody>
          <a:bodyPr lIns="0" tIns="0" rIns="0" bIns="0">
            <a:noAutofit/>
          </a:bodyPr>
          <a:lstStyle>
            <a:lvl1pPr marL="0" indent="0" algn="ctr">
              <a:lnSpc>
                <a:spcPct val="95000"/>
              </a:lnSpc>
              <a:spcAft>
                <a:spcPts val="0"/>
              </a:spcAft>
              <a:buNone/>
              <a:defRPr sz="3200" baseline="0">
                <a:solidFill>
                  <a:schemeClr val="bg1"/>
                </a:solidFill>
              </a:defRPr>
            </a:lvl1pPr>
            <a:lvl2pPr marL="609585" indent="0">
              <a:buNone/>
              <a:defRPr sz="2667">
                <a:solidFill>
                  <a:schemeClr val="tx1">
                    <a:tint val="75000"/>
                  </a:schemeClr>
                </a:solidFill>
              </a:defRPr>
            </a:lvl2pPr>
            <a:lvl3pPr marL="1219170" indent="0">
              <a:buNone/>
              <a:defRPr sz="2400">
                <a:solidFill>
                  <a:schemeClr val="tx1">
                    <a:tint val="75000"/>
                  </a:schemeClr>
                </a:solidFill>
              </a:defRPr>
            </a:lvl3pPr>
            <a:lvl4pPr marL="1828754" indent="0">
              <a:buNone/>
              <a:defRPr sz="2133">
                <a:solidFill>
                  <a:schemeClr val="tx1">
                    <a:tint val="75000"/>
                  </a:schemeClr>
                </a:solidFill>
              </a:defRPr>
            </a:lvl4pPr>
            <a:lvl5pPr marL="2438339" indent="0">
              <a:buNone/>
              <a:defRPr sz="2133">
                <a:solidFill>
                  <a:schemeClr val="tx1">
                    <a:tint val="75000"/>
                  </a:schemeClr>
                </a:solidFill>
              </a:defRPr>
            </a:lvl5pPr>
            <a:lvl6pPr marL="3047924" indent="0">
              <a:buNone/>
              <a:defRPr sz="2133">
                <a:solidFill>
                  <a:schemeClr val="tx1">
                    <a:tint val="75000"/>
                  </a:schemeClr>
                </a:solidFill>
              </a:defRPr>
            </a:lvl6pPr>
            <a:lvl7pPr marL="3657509" indent="0">
              <a:buNone/>
              <a:defRPr sz="2133">
                <a:solidFill>
                  <a:schemeClr val="tx1">
                    <a:tint val="75000"/>
                  </a:schemeClr>
                </a:solidFill>
              </a:defRPr>
            </a:lvl7pPr>
            <a:lvl8pPr marL="4267093" indent="0">
              <a:buNone/>
              <a:defRPr sz="2133">
                <a:solidFill>
                  <a:schemeClr val="tx1">
                    <a:tint val="75000"/>
                  </a:schemeClr>
                </a:solidFill>
              </a:defRPr>
            </a:lvl8pPr>
            <a:lvl9pPr marL="4876678" indent="0">
              <a:buNone/>
              <a:defRPr sz="2133">
                <a:solidFill>
                  <a:schemeClr val="tx1">
                    <a:tint val="75000"/>
                  </a:schemeClr>
                </a:solidFill>
              </a:defRPr>
            </a:lvl9pPr>
          </a:lstStyle>
          <a:p>
            <a:pPr lvl="0"/>
            <a:r>
              <a:rPr lang="es-ES" noProof="0" dirty="0"/>
              <a:t>Subtítulo (opcional)</a:t>
            </a:r>
          </a:p>
        </p:txBody>
      </p:sp>
      <p:sp>
        <p:nvSpPr>
          <p:cNvPr id="13" name="TextBox 12"/>
          <p:cNvSpPr txBox="1"/>
          <p:nvPr userDrawn="1"/>
        </p:nvSpPr>
        <p:spPr>
          <a:xfrm>
            <a:off x="469900" y="6477000"/>
            <a:ext cx="5355167" cy="153888"/>
          </a:xfrm>
          <a:prstGeom prst="rect">
            <a:avLst/>
          </a:prstGeom>
          <a:noFill/>
        </p:spPr>
        <p:txBody>
          <a:bodyPr wrap="square" lIns="0" tIns="0" rIns="0" bIns="0" rtlCol="0">
            <a:spAutoFit/>
          </a:bodyPr>
          <a:lstStyle/>
          <a:p>
            <a:pPr marL="0" indent="0">
              <a:spcBef>
                <a:spcPts val="800"/>
              </a:spcBef>
              <a:buSzPct val="100000"/>
              <a:buFont typeface="Arial"/>
              <a:buNone/>
            </a:pPr>
            <a:r>
              <a:rPr lang="es-ES" sz="1000" noProof="0" dirty="0">
                <a:solidFill>
                  <a:schemeClr val="bg1"/>
                </a:solidFill>
                <a:latin typeface="Poppins"/>
              </a:rPr>
              <a:t>Microsoft Excel 2016 – Módulo Básico </a:t>
            </a:r>
          </a:p>
        </p:txBody>
      </p:sp>
      <p:sp>
        <p:nvSpPr>
          <p:cNvPr id="14" name="TextBox 13"/>
          <p:cNvSpPr txBox="1"/>
          <p:nvPr userDrawn="1"/>
        </p:nvSpPr>
        <p:spPr>
          <a:xfrm>
            <a:off x="11414125" y="6477000"/>
            <a:ext cx="307975" cy="153888"/>
          </a:xfrm>
          <a:prstGeom prst="rect">
            <a:avLst/>
          </a:prstGeom>
          <a:noFill/>
        </p:spPr>
        <p:txBody>
          <a:bodyPr wrap="square" lIns="0" tIns="0" rIns="0" bIns="0" rtlCol="0">
            <a:spAutoFit/>
          </a:bodyPr>
          <a:lstStyle/>
          <a:p>
            <a:pPr marL="0" indent="0" algn="r">
              <a:spcBef>
                <a:spcPts val="800"/>
              </a:spcBef>
              <a:buSzPct val="100000"/>
              <a:buFont typeface="Arial"/>
              <a:buNone/>
            </a:pPr>
            <a:fld id="{C58DF478-B544-4ED8-9ED4-6A2648E2D233}" type="slidenum">
              <a:rPr lang="en-US" sz="1000" noProof="0" smtClean="0">
                <a:solidFill>
                  <a:schemeClr val="bg1"/>
                </a:solidFill>
                <a:latin typeface="Poppins"/>
              </a:rPr>
              <a:pPr marL="0" indent="0" algn="r">
                <a:spcBef>
                  <a:spcPts val="800"/>
                </a:spcBef>
                <a:buSzPct val="100000"/>
                <a:buFont typeface="Arial"/>
                <a:buNone/>
              </a:pPr>
              <a:t>‹#›</a:t>
            </a:fld>
            <a:endParaRPr lang="en-US" sz="1000" noProof="0" dirty="0">
              <a:solidFill>
                <a:schemeClr val="bg1"/>
              </a:solidFill>
              <a:latin typeface="Poppins"/>
            </a:endParaRPr>
          </a:p>
        </p:txBody>
      </p:sp>
      <p:pic>
        <p:nvPicPr>
          <p:cNvPr id="7" name="Imagen 6">
            <a:extLst>
              <a:ext uri="{FF2B5EF4-FFF2-40B4-BE49-F238E27FC236}">
                <a16:creationId xmlns:a16="http://schemas.microsoft.com/office/drawing/2014/main" id="{5777E587-3C4B-4F7C-895C-5F1A30984BB8}"/>
              </a:ext>
            </a:extLst>
          </p:cNvPr>
          <p:cNvPicPr>
            <a:picLocks noChangeAspect="1"/>
          </p:cNvPicPr>
          <p:nvPr userDrawn="1"/>
        </p:nvPicPr>
        <p:blipFill>
          <a:blip r:embed="rId2"/>
          <a:stretch>
            <a:fillRect/>
          </a:stretch>
        </p:blipFill>
        <p:spPr>
          <a:xfrm>
            <a:off x="10290628" y="261580"/>
            <a:ext cx="1785257" cy="356248"/>
          </a:xfrm>
          <a:prstGeom prst="rect">
            <a:avLst/>
          </a:prstGeom>
        </p:spPr>
      </p:pic>
    </p:spTree>
    <p:extLst>
      <p:ext uri="{BB962C8B-B14F-4D97-AF65-F5344CB8AC3E}">
        <p14:creationId xmlns:p14="http://schemas.microsoft.com/office/powerpoint/2010/main" val="2104574128"/>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xt Slide - La Caixa">
    <p:bg>
      <p:bgRef idx="1001">
        <a:schemeClr val="bg1"/>
      </p:bgRef>
    </p:bg>
    <p:spTree>
      <p:nvGrpSpPr>
        <p:cNvPr id="1" name=""/>
        <p:cNvGrpSpPr/>
        <p:nvPr/>
      </p:nvGrpSpPr>
      <p:grpSpPr>
        <a:xfrm>
          <a:off x="0" y="0"/>
          <a:ext cx="0" cy="0"/>
          <a:chOff x="0" y="0"/>
          <a:chExt cx="0" cy="0"/>
        </a:xfrm>
      </p:grpSpPr>
      <p:sp>
        <p:nvSpPr>
          <p:cNvPr id="7" name="Text Placeholder 3"/>
          <p:cNvSpPr>
            <a:spLocks noGrp="1"/>
          </p:cNvSpPr>
          <p:nvPr>
            <p:ph type="body" sz="quarter" idx="10" hasCustomPrompt="1"/>
          </p:nvPr>
        </p:nvSpPr>
        <p:spPr>
          <a:xfrm>
            <a:off x="469900" y="1433830"/>
            <a:ext cx="11203940" cy="4708525"/>
          </a:xfrm>
          <a:prstGeom prst="rect">
            <a:avLst/>
          </a:prstGeom>
        </p:spPr>
        <p:txBody>
          <a:bodyPr>
            <a:noAutofit/>
          </a:bodyPr>
          <a:lstStyle>
            <a:lvl1pPr algn="l">
              <a:lnSpc>
                <a:spcPct val="100000"/>
              </a:lnSpc>
              <a:spcBef>
                <a:spcPts val="0"/>
              </a:spcBef>
              <a:spcAft>
                <a:spcPts val="0"/>
              </a:spcAft>
              <a:defRPr sz="1600" b="0" baseline="0">
                <a:solidFill>
                  <a:srgbClr val="595959"/>
                </a:solidFill>
                <a:latin typeface="Poppins"/>
              </a:defRPr>
            </a:lvl1pPr>
            <a:lvl2pPr marL="609585" indent="-609585">
              <a:defRPr sz="4000">
                <a:solidFill>
                  <a:schemeClr val="bg2"/>
                </a:solidFill>
              </a:defRPr>
            </a:lvl2pPr>
            <a:lvl3pPr>
              <a:defRPr sz="4000">
                <a:solidFill>
                  <a:schemeClr val="bg2"/>
                </a:solidFill>
              </a:defRPr>
            </a:lvl3pPr>
            <a:lvl4pPr>
              <a:defRPr sz="4000">
                <a:solidFill>
                  <a:schemeClr val="bg2"/>
                </a:solidFill>
              </a:defRPr>
            </a:lvl4pPr>
            <a:lvl5pPr>
              <a:defRPr sz="4000">
                <a:solidFill>
                  <a:schemeClr val="bg2"/>
                </a:solidFill>
              </a:defRPr>
            </a:lvl5pPr>
          </a:lstStyle>
          <a:p>
            <a:pPr lvl="0"/>
            <a:r>
              <a:rPr lang="es-ES" noProof="0" dirty="0"/>
              <a:t>Escribe aquí el texto</a:t>
            </a:r>
          </a:p>
          <a:p>
            <a:pPr lvl="0"/>
            <a:endParaRPr lang="es-ES" noProof="0" dirty="0"/>
          </a:p>
        </p:txBody>
      </p:sp>
      <p:sp>
        <p:nvSpPr>
          <p:cNvPr id="5" name="Text Placeholder 8"/>
          <p:cNvSpPr>
            <a:spLocks noGrp="1"/>
          </p:cNvSpPr>
          <p:nvPr>
            <p:ph type="body" sz="quarter" idx="13" hasCustomPrompt="1"/>
          </p:nvPr>
        </p:nvSpPr>
        <p:spPr>
          <a:xfrm>
            <a:off x="469900" y="954617"/>
            <a:ext cx="10361232" cy="396663"/>
          </a:xfrm>
          <a:prstGeom prst="rect">
            <a:avLst/>
          </a:prstGeom>
        </p:spPr>
        <p:txBody>
          <a:bodyPr lIns="0" tIns="0" rIns="0" bIns="0">
            <a:noAutofit/>
          </a:bodyPr>
          <a:lstStyle>
            <a:lvl1pPr marL="0" indent="0">
              <a:buNone/>
              <a:defRPr sz="2000" b="1" u="none">
                <a:solidFill>
                  <a:srgbClr val="595959"/>
                </a:solidFill>
              </a:defRPr>
            </a:lvl1pPr>
          </a:lstStyle>
          <a:p>
            <a:pPr lvl="0"/>
            <a:r>
              <a:rPr lang="es-ES" noProof="0" dirty="0"/>
              <a:t>Subtítulo (opcional)</a:t>
            </a:r>
          </a:p>
        </p:txBody>
      </p:sp>
      <p:sp>
        <p:nvSpPr>
          <p:cNvPr id="6" name="Title Placeholder 1"/>
          <p:cNvSpPr>
            <a:spLocks noGrp="1"/>
          </p:cNvSpPr>
          <p:nvPr>
            <p:ph type="title" hasCustomPrompt="1"/>
          </p:nvPr>
        </p:nvSpPr>
        <p:spPr>
          <a:xfrm>
            <a:off x="469901" y="402586"/>
            <a:ext cx="8440420" cy="469481"/>
          </a:xfrm>
          <a:prstGeom prst="rect">
            <a:avLst/>
          </a:prstGeom>
        </p:spPr>
        <p:txBody>
          <a:bodyPr vert="horz" lIns="0" tIns="0" rIns="0" bIns="0" rtlCol="0" anchor="t" anchorCtr="0">
            <a:noAutofit/>
          </a:bodyPr>
          <a:lstStyle>
            <a:lvl1pPr>
              <a:defRPr sz="2800" b="1" i="0" u="none" baseline="0">
                <a:solidFill>
                  <a:srgbClr val="019EE2"/>
                </a:solidFill>
                <a:latin typeface="Poppins"/>
              </a:defRPr>
            </a:lvl1pPr>
          </a:lstStyle>
          <a:p>
            <a:r>
              <a:rPr lang="es-ES" noProof="0" dirty="0"/>
              <a:t>Título</a:t>
            </a:r>
          </a:p>
        </p:txBody>
      </p:sp>
      <p:sp>
        <p:nvSpPr>
          <p:cNvPr id="9" name="Right Triangle 8"/>
          <p:cNvSpPr/>
          <p:nvPr/>
        </p:nvSpPr>
        <p:spPr>
          <a:xfrm rot="10800000">
            <a:off x="8910320" y="-1"/>
            <a:ext cx="3281680" cy="1351281"/>
          </a:xfrm>
          <a:prstGeom prst="rtTriangle">
            <a:avLst/>
          </a:prstGeom>
          <a:solidFill>
            <a:srgbClr val="019E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noProof="0" dirty="0"/>
          </a:p>
        </p:txBody>
      </p:sp>
      <p:pic>
        <p:nvPicPr>
          <p:cNvPr id="8" name="Imagen 7">
            <a:extLst>
              <a:ext uri="{FF2B5EF4-FFF2-40B4-BE49-F238E27FC236}">
                <a16:creationId xmlns:a16="http://schemas.microsoft.com/office/drawing/2014/main" id="{DD4DEBCC-D82C-41BA-B4FF-95DCB208F1A4}"/>
              </a:ext>
            </a:extLst>
          </p:cNvPr>
          <p:cNvPicPr>
            <a:picLocks noChangeAspect="1"/>
          </p:cNvPicPr>
          <p:nvPr userDrawn="1"/>
        </p:nvPicPr>
        <p:blipFill>
          <a:blip r:embed="rId2"/>
          <a:stretch>
            <a:fillRect/>
          </a:stretch>
        </p:blipFill>
        <p:spPr>
          <a:xfrm>
            <a:off x="10290628" y="261580"/>
            <a:ext cx="1785257" cy="356248"/>
          </a:xfrm>
          <a:prstGeom prst="rect">
            <a:avLst/>
          </a:prstGeom>
        </p:spPr>
      </p:pic>
    </p:spTree>
    <p:extLst>
      <p:ext uri="{BB962C8B-B14F-4D97-AF65-F5344CB8AC3E}">
        <p14:creationId xmlns:p14="http://schemas.microsoft.com/office/powerpoint/2010/main" val="25102211"/>
      </p:ext>
    </p:extLst>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lide Final - La Caixa">
    <p:bg bwMode="gray">
      <p:bgPr>
        <a:solidFill>
          <a:srgbClr val="019EE2"/>
        </a:solidFill>
        <a:effectLst/>
      </p:bgPr>
    </p:bg>
    <p:spTree>
      <p:nvGrpSpPr>
        <p:cNvPr id="1" name=""/>
        <p:cNvGrpSpPr/>
        <p:nvPr/>
      </p:nvGrpSpPr>
      <p:grpSpPr>
        <a:xfrm>
          <a:off x="0" y="0"/>
          <a:ext cx="0" cy="0"/>
          <a:chOff x="0" y="0"/>
          <a:chExt cx="0" cy="0"/>
        </a:xfrm>
      </p:grpSpPr>
      <p:sp>
        <p:nvSpPr>
          <p:cNvPr id="13" name="TextBox 12"/>
          <p:cNvSpPr txBox="1"/>
          <p:nvPr userDrawn="1"/>
        </p:nvSpPr>
        <p:spPr>
          <a:xfrm>
            <a:off x="469900" y="6477000"/>
            <a:ext cx="5355167" cy="153888"/>
          </a:xfrm>
          <a:prstGeom prst="rect">
            <a:avLst/>
          </a:prstGeom>
          <a:noFill/>
        </p:spPr>
        <p:txBody>
          <a:bodyPr wrap="square" lIns="0" tIns="0" rIns="0" bIns="0" rtlCol="0">
            <a:spAutoFit/>
          </a:bodyPr>
          <a:lstStyle/>
          <a:p>
            <a:pPr marL="0" indent="0">
              <a:spcBef>
                <a:spcPts val="800"/>
              </a:spcBef>
              <a:buSzPct val="100000"/>
              <a:buFont typeface="Arial"/>
              <a:buNone/>
            </a:pPr>
            <a:r>
              <a:rPr lang="es-ES" sz="1000" noProof="0" dirty="0">
                <a:solidFill>
                  <a:schemeClr val="bg1"/>
                </a:solidFill>
                <a:latin typeface="Poppins"/>
              </a:rPr>
              <a:t>Microsoft Excel 2016 – Módulo Básico</a:t>
            </a:r>
          </a:p>
        </p:txBody>
      </p:sp>
      <p:sp>
        <p:nvSpPr>
          <p:cNvPr id="14" name="TextBox 13"/>
          <p:cNvSpPr txBox="1"/>
          <p:nvPr userDrawn="1"/>
        </p:nvSpPr>
        <p:spPr>
          <a:xfrm>
            <a:off x="11414125" y="6477000"/>
            <a:ext cx="307975" cy="153888"/>
          </a:xfrm>
          <a:prstGeom prst="rect">
            <a:avLst/>
          </a:prstGeom>
          <a:noFill/>
        </p:spPr>
        <p:txBody>
          <a:bodyPr wrap="square" lIns="0" tIns="0" rIns="0" bIns="0" rtlCol="0">
            <a:spAutoFit/>
          </a:bodyPr>
          <a:lstStyle/>
          <a:p>
            <a:pPr marL="0" indent="0" algn="r">
              <a:spcBef>
                <a:spcPts val="800"/>
              </a:spcBef>
              <a:buSzPct val="100000"/>
              <a:buFont typeface="Arial"/>
              <a:buNone/>
            </a:pPr>
            <a:fld id="{C58DF478-B544-4ED8-9ED4-6A2648E2D233}" type="slidenum">
              <a:rPr lang="en-US" sz="1000" noProof="0" smtClean="0">
                <a:solidFill>
                  <a:schemeClr val="bg1"/>
                </a:solidFill>
                <a:latin typeface="Poppins"/>
              </a:rPr>
              <a:pPr marL="0" indent="0" algn="r">
                <a:spcBef>
                  <a:spcPts val="800"/>
                </a:spcBef>
                <a:buSzPct val="100000"/>
                <a:buFont typeface="Arial"/>
                <a:buNone/>
              </a:pPr>
              <a:t>‹#›</a:t>
            </a:fld>
            <a:endParaRPr lang="en-US" sz="1000" noProof="0" dirty="0">
              <a:solidFill>
                <a:schemeClr val="bg1"/>
              </a:solidFill>
              <a:latin typeface="Poppins"/>
            </a:endParaRPr>
          </a:p>
        </p:txBody>
      </p:sp>
      <p:sp>
        <p:nvSpPr>
          <p:cNvPr id="8" name="Text Placeholder 5"/>
          <p:cNvSpPr>
            <a:spLocks noGrp="1"/>
          </p:cNvSpPr>
          <p:nvPr>
            <p:ph type="body" sz="quarter" idx="10" hasCustomPrompt="1"/>
          </p:nvPr>
        </p:nvSpPr>
        <p:spPr>
          <a:xfrm>
            <a:off x="2256632" y="2311400"/>
            <a:ext cx="7678737" cy="1557867"/>
          </a:xfrm>
        </p:spPr>
        <p:txBody>
          <a:bodyPr/>
          <a:lstStyle>
            <a:lvl1pPr algn="ctr">
              <a:defRPr sz="4000" b="1" baseline="0">
                <a:solidFill>
                  <a:srgbClr val="FFFFFF"/>
                </a:solidFill>
              </a:defRPr>
            </a:lvl1pPr>
          </a:lstStyle>
          <a:p>
            <a:pPr lvl="0"/>
            <a:r>
              <a:rPr lang="es-ES" noProof="0" dirty="0"/>
              <a:t>Muchas gracias </a:t>
            </a:r>
          </a:p>
          <a:p>
            <a:pPr lvl="0"/>
            <a:r>
              <a:rPr lang="es-ES" noProof="0" dirty="0"/>
              <a:t>por vuestra atención</a:t>
            </a:r>
          </a:p>
        </p:txBody>
      </p:sp>
      <p:pic>
        <p:nvPicPr>
          <p:cNvPr id="7" name="Imagen 6">
            <a:extLst>
              <a:ext uri="{FF2B5EF4-FFF2-40B4-BE49-F238E27FC236}">
                <a16:creationId xmlns:a16="http://schemas.microsoft.com/office/drawing/2014/main" id="{81D2F9C1-65AA-4F8D-BDE0-D4A430CEEFB3}"/>
              </a:ext>
            </a:extLst>
          </p:cNvPr>
          <p:cNvPicPr>
            <a:picLocks noChangeAspect="1"/>
          </p:cNvPicPr>
          <p:nvPr userDrawn="1"/>
        </p:nvPicPr>
        <p:blipFill>
          <a:blip r:embed="rId2"/>
          <a:stretch>
            <a:fillRect/>
          </a:stretch>
        </p:blipFill>
        <p:spPr>
          <a:xfrm>
            <a:off x="10290628" y="261580"/>
            <a:ext cx="1785257" cy="356248"/>
          </a:xfrm>
          <a:prstGeom prst="rect">
            <a:avLst/>
          </a:prstGeom>
        </p:spPr>
      </p:pic>
    </p:spTree>
    <p:extLst>
      <p:ext uri="{BB962C8B-B14F-4D97-AF65-F5344CB8AC3E}">
        <p14:creationId xmlns:p14="http://schemas.microsoft.com/office/powerpoint/2010/main" val="4003937310"/>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userDrawn="1">
  <p:cSld name="Title Slide - White">
    <p:spTree>
      <p:nvGrpSpPr>
        <p:cNvPr id="1" name=""/>
        <p:cNvGrpSpPr/>
        <p:nvPr/>
      </p:nvGrpSpPr>
      <p:grpSpPr>
        <a:xfrm>
          <a:off x="0" y="0"/>
          <a:ext cx="0" cy="0"/>
          <a:chOff x="0" y="0"/>
          <a:chExt cx="0" cy="0"/>
        </a:xfrm>
      </p:grpSpPr>
      <p:sp>
        <p:nvSpPr>
          <p:cNvPr id="9" name="Picture Placeholder 8"/>
          <p:cNvSpPr>
            <a:spLocks noGrp="1" noChangeAspect="1"/>
          </p:cNvSpPr>
          <p:nvPr>
            <p:ph type="pic" sz="quarter" idx="11"/>
          </p:nvPr>
        </p:nvSpPr>
        <p:spPr>
          <a:xfrm>
            <a:off x="2489815" y="727200"/>
            <a:ext cx="7200000" cy="5400000"/>
          </a:xfrm>
          <a:prstGeom prst="rect">
            <a:avLst/>
          </a:prstGeom>
        </p:spPr>
        <p:txBody>
          <a:bodyPr/>
          <a:lstStyle/>
          <a:p>
            <a:r>
              <a:rPr lang="en-US" noProof="0"/>
              <a:t>Click icon to add picture</a:t>
            </a:r>
            <a:endParaRPr lang="en-US" noProof="0" dirty="0"/>
          </a:p>
        </p:txBody>
      </p:sp>
      <p:sp>
        <p:nvSpPr>
          <p:cNvPr id="3" name="Subtitle 2"/>
          <p:cNvSpPr>
            <a:spLocks noGrp="1"/>
          </p:cNvSpPr>
          <p:nvPr>
            <p:ph type="subTitle" idx="1" hasCustomPrompt="1"/>
          </p:nvPr>
        </p:nvSpPr>
        <p:spPr bwMode="gray">
          <a:xfrm>
            <a:off x="501652" y="5864233"/>
            <a:ext cx="5594348" cy="505645"/>
          </a:xfrm>
          <a:prstGeom prst="rect">
            <a:avLst/>
          </a:prstGeom>
        </p:spPr>
        <p:txBody>
          <a:bodyPr lIns="0" tIns="0" rIns="0" bIns="0" anchor="b" anchorCtr="0">
            <a:noAutofit/>
          </a:bodyPr>
          <a:lstStyle>
            <a:lvl1pPr marL="0" indent="0" algn="l">
              <a:lnSpc>
                <a:spcPct val="100000"/>
              </a:lnSpc>
              <a:spcAft>
                <a:spcPts val="0"/>
              </a:spcAft>
              <a:buNone/>
              <a:defRPr sz="1747" b="1">
                <a:solidFill>
                  <a:schemeClr val="tx1"/>
                </a:solidFill>
              </a:defRPr>
            </a:lvl1pPr>
            <a:lvl2pPr marL="0" indent="0" algn="l">
              <a:buNone/>
              <a:defRPr sz="1553" b="0"/>
            </a:lvl2pPr>
            <a:lvl3pPr marL="887504" indent="0" algn="ctr">
              <a:buNone/>
              <a:defRPr sz="1747"/>
            </a:lvl3pPr>
            <a:lvl4pPr marL="1331255" indent="0" algn="ctr">
              <a:buNone/>
              <a:defRPr sz="1553"/>
            </a:lvl4pPr>
            <a:lvl5pPr marL="1775008" indent="0" algn="ctr">
              <a:buNone/>
              <a:defRPr sz="1553"/>
            </a:lvl5pPr>
            <a:lvl6pPr marL="2218759" indent="0" algn="ctr">
              <a:buNone/>
              <a:defRPr sz="1553"/>
            </a:lvl6pPr>
            <a:lvl7pPr marL="2662511" indent="0" algn="ctr">
              <a:buNone/>
              <a:defRPr sz="1553"/>
            </a:lvl7pPr>
            <a:lvl8pPr marL="3106263" indent="0" algn="ctr">
              <a:buNone/>
              <a:defRPr sz="1553"/>
            </a:lvl8pPr>
            <a:lvl9pPr marL="3550015" indent="0" algn="ctr">
              <a:buNone/>
              <a:defRPr sz="1553"/>
            </a:lvl9pPr>
          </a:lstStyle>
          <a:p>
            <a:r>
              <a:rPr lang="en-US" noProof="0" dirty="0"/>
              <a:t>Click to edit Master title style</a:t>
            </a:r>
          </a:p>
          <a:p>
            <a:pPr lvl="1"/>
            <a:r>
              <a:rPr lang="en-US" noProof="0" dirty="0"/>
              <a:t>Click to edit Master subtitle style</a:t>
            </a:r>
          </a:p>
        </p:txBody>
      </p:sp>
      <p:sp>
        <p:nvSpPr>
          <p:cNvPr id="5" name="Text Placeholder 4"/>
          <p:cNvSpPr>
            <a:spLocks noGrp="1"/>
          </p:cNvSpPr>
          <p:nvPr>
            <p:ph type="body" sz="quarter" idx="10"/>
          </p:nvPr>
        </p:nvSpPr>
        <p:spPr>
          <a:xfrm>
            <a:off x="501651" y="6381750"/>
            <a:ext cx="5594350" cy="298450"/>
          </a:xfrm>
          <a:prstGeom prst="rect">
            <a:avLst/>
          </a:prstGeom>
        </p:spPr>
        <p:txBody>
          <a:bodyPr/>
          <a:lstStyle>
            <a:lvl1pPr>
              <a:spcAft>
                <a:spcPts val="0"/>
              </a:spcAft>
              <a:defRPr sz="970">
                <a:solidFill>
                  <a:schemeClr val="tx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noProof="0"/>
              <a:t>Click to edit Master text styles</a:t>
            </a:r>
          </a:p>
        </p:txBody>
      </p:sp>
    </p:spTree>
    <p:extLst>
      <p:ext uri="{BB962C8B-B14F-4D97-AF65-F5344CB8AC3E}">
        <p14:creationId xmlns:p14="http://schemas.microsoft.com/office/powerpoint/2010/main" val="2256017365"/>
      </p:ext>
    </p:extLst>
  </p:cSld>
  <p:clrMapOvr>
    <a:masterClrMapping/>
  </p:clrMapOvr>
  <p:transition>
    <p:fade/>
  </p:transition>
  <p:extLst>
    <p:ext uri="{DCECCB84-F9BA-43D5-87BE-67443E8EF086}">
      <p15:sldGuideLst xmlns:p15="http://schemas.microsoft.com/office/powerpoint/2012/main">
        <p15:guide id="1" orient="horz" pos="4088">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bwMode="gray">
          <a:xfrm>
            <a:off x="469900" y="402587"/>
            <a:ext cx="7211060" cy="532134"/>
          </a:xfrm>
          <a:prstGeom prst="rect">
            <a:avLst/>
          </a:prstGeom>
        </p:spPr>
        <p:txBody>
          <a:bodyPr vert="horz" lIns="0" tIns="0" rIns="0" bIns="0" rtlCol="0" anchor="t" anchorCtr="0">
            <a:noAutofit/>
          </a:bodyPr>
          <a:lstStyle/>
          <a:p>
            <a:r>
              <a:rPr lang="es-ES_tradnl" noProof="0" dirty="0"/>
              <a:t>Clic para editar título</a:t>
            </a:r>
            <a:endParaRPr lang="en-US" noProof="0" dirty="0"/>
          </a:p>
        </p:txBody>
      </p:sp>
      <p:sp>
        <p:nvSpPr>
          <p:cNvPr id="19" name="Text Placeholder 18"/>
          <p:cNvSpPr>
            <a:spLocks noGrp="1"/>
          </p:cNvSpPr>
          <p:nvPr>
            <p:ph type="body" idx="1"/>
          </p:nvPr>
        </p:nvSpPr>
        <p:spPr>
          <a:xfrm>
            <a:off x="469900" y="1665290"/>
            <a:ext cx="11252200" cy="4633911"/>
          </a:xfrm>
          <a:prstGeom prst="rect">
            <a:avLst/>
          </a:prstGeom>
        </p:spPr>
        <p:txBody>
          <a:bodyPr vert="horz" lIns="0" tIns="0" rIns="0" bIns="0" rtlCol="0">
            <a:noAutofit/>
          </a:bodyPr>
          <a:lstStyle/>
          <a:p>
            <a:pPr lvl="0"/>
            <a:r>
              <a:rPr lang="es-ES_tradnl" noProof="0" dirty="0"/>
              <a:t>Haga clic para modificar el estilo de texto del patrón</a:t>
            </a:r>
          </a:p>
          <a:p>
            <a:pPr lvl="1"/>
            <a:r>
              <a:rPr lang="es-ES_tradnl" noProof="0" dirty="0"/>
              <a:t>Segundo nivel</a:t>
            </a:r>
          </a:p>
          <a:p>
            <a:pPr lvl="2"/>
            <a:r>
              <a:rPr lang="es-ES_tradnl" noProof="0" dirty="0"/>
              <a:t>Tercer nivel</a:t>
            </a:r>
          </a:p>
          <a:p>
            <a:pPr lvl="3"/>
            <a:r>
              <a:rPr lang="es-ES_tradnl" noProof="0" dirty="0"/>
              <a:t>Cuarto nivel</a:t>
            </a:r>
          </a:p>
          <a:p>
            <a:pPr lvl="4"/>
            <a:r>
              <a:rPr lang="es-ES_tradnl" noProof="0" dirty="0"/>
              <a:t>Quinto nivel</a:t>
            </a:r>
            <a:endParaRPr lang="en-US" noProof="0" dirty="0"/>
          </a:p>
        </p:txBody>
      </p:sp>
      <p:sp>
        <p:nvSpPr>
          <p:cNvPr id="11" name="TextBox 10"/>
          <p:cNvSpPr txBox="1"/>
          <p:nvPr userDrawn="1"/>
        </p:nvSpPr>
        <p:spPr>
          <a:xfrm>
            <a:off x="469900" y="6477000"/>
            <a:ext cx="5355167" cy="153888"/>
          </a:xfrm>
          <a:prstGeom prst="rect">
            <a:avLst/>
          </a:prstGeom>
          <a:noFill/>
        </p:spPr>
        <p:txBody>
          <a:bodyPr wrap="square" lIns="0" tIns="0" rIns="0" bIns="0" rtlCol="0">
            <a:spAutoFit/>
          </a:bodyPr>
          <a:lstStyle/>
          <a:p>
            <a:pPr marL="0" indent="0">
              <a:spcBef>
                <a:spcPts val="800"/>
              </a:spcBef>
              <a:buSzPct val="100000"/>
              <a:buFont typeface="Arial"/>
              <a:buNone/>
            </a:pPr>
            <a:r>
              <a:rPr lang="es-ES_tradnl" sz="1000" noProof="0" dirty="0">
                <a:solidFill>
                  <a:srgbClr val="595959"/>
                </a:solidFill>
                <a:latin typeface="Poppins"/>
              </a:rPr>
              <a:t>M</a:t>
            </a:r>
            <a:r>
              <a:rPr lang="es-ES" sz="1000" noProof="0" dirty="0" err="1">
                <a:solidFill>
                  <a:srgbClr val="595959"/>
                </a:solidFill>
                <a:latin typeface="Poppins"/>
              </a:rPr>
              <a:t>icrosoft</a:t>
            </a:r>
            <a:r>
              <a:rPr lang="es-ES" sz="1000" noProof="0" dirty="0">
                <a:solidFill>
                  <a:srgbClr val="595959"/>
                </a:solidFill>
                <a:latin typeface="Poppins"/>
              </a:rPr>
              <a:t> Excel 2016 – Módulo Básico</a:t>
            </a:r>
          </a:p>
        </p:txBody>
      </p:sp>
      <p:sp>
        <p:nvSpPr>
          <p:cNvPr id="12" name="TextBox 11"/>
          <p:cNvSpPr txBox="1"/>
          <p:nvPr userDrawn="1"/>
        </p:nvSpPr>
        <p:spPr>
          <a:xfrm>
            <a:off x="11410953" y="6477000"/>
            <a:ext cx="307975" cy="153888"/>
          </a:xfrm>
          <a:prstGeom prst="rect">
            <a:avLst/>
          </a:prstGeom>
          <a:noFill/>
        </p:spPr>
        <p:txBody>
          <a:bodyPr wrap="square" lIns="0" tIns="0" rIns="0" bIns="0" rtlCol="0">
            <a:spAutoFit/>
          </a:bodyPr>
          <a:lstStyle/>
          <a:p>
            <a:pPr marL="0" indent="0" algn="r">
              <a:spcBef>
                <a:spcPts val="800"/>
              </a:spcBef>
              <a:buSzPct val="100000"/>
              <a:buFont typeface="Arial"/>
              <a:buNone/>
            </a:pPr>
            <a:fld id="{C58DF478-B544-4ED8-9ED4-6A2648E2D233}" type="slidenum">
              <a:rPr lang="en-US" sz="1000" noProof="0" smtClean="0">
                <a:solidFill>
                  <a:srgbClr val="595959"/>
                </a:solidFill>
                <a:latin typeface="Poppins"/>
              </a:rPr>
              <a:pPr marL="0" indent="0" algn="r">
                <a:spcBef>
                  <a:spcPts val="800"/>
                </a:spcBef>
                <a:buSzPct val="100000"/>
                <a:buFont typeface="Arial"/>
                <a:buNone/>
              </a:pPr>
              <a:t>‹#›</a:t>
            </a:fld>
            <a:endParaRPr lang="en-US" sz="1000" noProof="0" dirty="0">
              <a:solidFill>
                <a:srgbClr val="595959"/>
              </a:solidFill>
              <a:latin typeface="Poppins"/>
            </a:endParaRPr>
          </a:p>
        </p:txBody>
      </p:sp>
      <p:pic>
        <p:nvPicPr>
          <p:cNvPr id="2387" name="Picture 339"/>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0" y="0"/>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02" r:id="rId1"/>
    <p:sldLayoutId id="2147483754" r:id="rId2"/>
    <p:sldLayoutId id="2147483712" r:id="rId3"/>
    <p:sldLayoutId id="2147483703" r:id="rId4"/>
    <p:sldLayoutId id="2147483753" r:id="rId5"/>
    <p:sldLayoutId id="2147483756" r:id="rId6"/>
    <p:sldLayoutId id="2147483757" r:id="rId7"/>
  </p:sldLayoutIdLst>
  <p:hf hdr="0" dt="0"/>
  <p:txStyles>
    <p:titleStyle>
      <a:lvl1pPr algn="l" defTabSz="1219170" rtl="0" eaLnBrk="1" latinLnBrk="0" hangingPunct="1">
        <a:spcBef>
          <a:spcPct val="0"/>
        </a:spcBef>
        <a:buNone/>
        <a:defRPr sz="2800" b="1" u="none" kern="1200">
          <a:solidFill>
            <a:srgbClr val="019EE2"/>
          </a:solidFill>
          <a:latin typeface="Poppins"/>
          <a:ea typeface="+mj-ea"/>
          <a:cs typeface="+mj-cs"/>
        </a:defRPr>
      </a:lvl1pPr>
    </p:titleStyle>
    <p:bodyStyle>
      <a:lvl1pPr marL="0" indent="0" algn="l" defTabSz="1219170" rtl="0" eaLnBrk="1" latinLnBrk="0" hangingPunct="1">
        <a:spcBef>
          <a:spcPts val="0"/>
        </a:spcBef>
        <a:spcAft>
          <a:spcPts val="1333"/>
        </a:spcAft>
        <a:buSzPct val="100000"/>
        <a:buFont typeface="Arial" panose="020B0604020202020204" pitchFamily="34" charset="0"/>
        <a:buNone/>
        <a:defRPr sz="1600" b="0" kern="1200">
          <a:solidFill>
            <a:srgbClr val="595959"/>
          </a:solidFill>
          <a:latin typeface="Poppins"/>
          <a:ea typeface="+mn-ea"/>
          <a:cs typeface="+mn-cs"/>
        </a:defRPr>
      </a:lvl1pPr>
      <a:lvl2pPr marL="0" indent="0" algn="l" defTabSz="1219170" rtl="0" eaLnBrk="1" latinLnBrk="0" hangingPunct="1">
        <a:spcBef>
          <a:spcPts val="0"/>
        </a:spcBef>
        <a:spcAft>
          <a:spcPts val="1333"/>
        </a:spcAft>
        <a:buClrTx/>
        <a:buSzPct val="100000"/>
        <a:buFont typeface="Arial"/>
        <a:buNone/>
        <a:defRPr lang="en-US" sz="1600" b="1" kern="1200" dirty="0" smtClean="0">
          <a:solidFill>
            <a:srgbClr val="595959"/>
          </a:solidFill>
          <a:latin typeface="Poppins"/>
          <a:ea typeface="+mn-ea"/>
          <a:cs typeface="+mn-cs"/>
        </a:defRPr>
      </a:lvl2pPr>
      <a:lvl3pPr marL="235194" indent="-235194" algn="l" defTabSz="1219170" rtl="0" eaLnBrk="1" latinLnBrk="0" hangingPunct="1">
        <a:spcBef>
          <a:spcPts val="0"/>
        </a:spcBef>
        <a:spcAft>
          <a:spcPts val="1333"/>
        </a:spcAft>
        <a:buClrTx/>
        <a:buSzPct val="100000"/>
        <a:buFont typeface="Arial" panose="020B0604020202020204" pitchFamily="34" charset="0"/>
        <a:buChar char="•"/>
        <a:defRPr lang="en-US" sz="1600" kern="1200" dirty="0" smtClean="0">
          <a:solidFill>
            <a:srgbClr val="595959"/>
          </a:solidFill>
          <a:latin typeface="Poppins"/>
          <a:ea typeface="+mn-ea"/>
          <a:cs typeface="+mn-cs"/>
        </a:defRPr>
      </a:lvl3pPr>
      <a:lvl4pPr marL="475188" indent="-235194" algn="l" defTabSz="1219170" rtl="0" eaLnBrk="1" latinLnBrk="0" hangingPunct="1">
        <a:spcBef>
          <a:spcPts val="0"/>
        </a:spcBef>
        <a:spcAft>
          <a:spcPts val="1333"/>
        </a:spcAft>
        <a:buClrTx/>
        <a:buSzPct val="100000"/>
        <a:buFont typeface="Verdana" panose="020B0604030504040204" pitchFamily="34" charset="0"/>
        <a:buChar char="−"/>
        <a:defRPr lang="en-US" sz="1600" kern="1200" baseline="0" dirty="0" smtClean="0">
          <a:solidFill>
            <a:srgbClr val="595959"/>
          </a:solidFill>
          <a:latin typeface="Poppins"/>
          <a:ea typeface="+mn-ea"/>
          <a:cs typeface="+mn-cs"/>
        </a:defRPr>
      </a:lvl4pPr>
      <a:lvl5pPr marL="710382" indent="-235194" algn="l" defTabSz="1064657" rtl="0" eaLnBrk="1" latinLnBrk="0" hangingPunct="1">
        <a:spcBef>
          <a:spcPts val="0"/>
        </a:spcBef>
        <a:spcAft>
          <a:spcPts val="1333"/>
        </a:spcAft>
        <a:buClrTx/>
        <a:buSzPct val="100000"/>
        <a:buFont typeface="Verdana" panose="020B0604030504040204" pitchFamily="34" charset="0"/>
        <a:buChar char="−"/>
        <a:tabLst/>
        <a:defRPr lang="en-US" sz="1600" kern="1200" baseline="0" dirty="0" smtClean="0">
          <a:solidFill>
            <a:srgbClr val="595959"/>
          </a:solidFill>
          <a:latin typeface="Poppins"/>
          <a:ea typeface="+mn-ea"/>
          <a:cs typeface="+mn-cs"/>
        </a:defRPr>
      </a:lvl5pPr>
      <a:lvl6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6pPr>
      <a:lvl7pPr marL="710382" indent="-235194" algn="l" defTabSz="1219170" rtl="0" eaLnBrk="1" latinLnBrk="0" hangingPunct="1">
        <a:spcBef>
          <a:spcPts val="0"/>
        </a:spcBef>
        <a:spcAft>
          <a:spcPts val="1333"/>
        </a:spcAft>
        <a:buFont typeface="Verdana" panose="020B0604030504040204" pitchFamily="34" charset="0"/>
        <a:buChar char="−"/>
        <a:defRPr sz="1600" kern="1200">
          <a:solidFill>
            <a:schemeClr val="tx1"/>
          </a:solidFill>
          <a:latin typeface="+mn-lt"/>
          <a:ea typeface="+mn-ea"/>
          <a:cs typeface="+mn-cs"/>
        </a:defRPr>
      </a:lvl7pPr>
      <a:lvl8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8pPr>
      <a:lvl9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5098" userDrawn="1">
          <p15:clr>
            <a:srgbClr val="F26B43"/>
          </p15:clr>
        </p15:guide>
        <p15:guide id="2" orient="horz" pos="2160" userDrawn="1">
          <p15:clr>
            <a:srgbClr val="F26B43"/>
          </p15:clr>
        </p15:guide>
        <p15:guide id="3" orient="horz" pos="3968" userDrawn="1">
          <p15:clr>
            <a:srgbClr val="F26B43"/>
          </p15:clr>
        </p15:guide>
        <p15:guide id="4" pos="296" userDrawn="1">
          <p15:clr>
            <a:srgbClr val="F26B43"/>
          </p15:clr>
        </p15:guide>
        <p15:guide id="5" pos="7384" userDrawn="1">
          <p15:clr>
            <a:srgbClr val="F26B43"/>
          </p15:clr>
        </p15:guide>
        <p15:guide id="6" orient="horz" pos="1071" userDrawn="1">
          <p15:clr>
            <a:srgbClr val="F26B43"/>
          </p15:clr>
        </p15:guide>
        <p15:guide id="7" orient="horz" pos="245" userDrawn="1">
          <p15:clr>
            <a:srgbClr val="F26B43"/>
          </p15:clr>
        </p15:guide>
        <p15:guide id="8" orient="horz" pos="4081" userDrawn="1">
          <p15:clr>
            <a:srgbClr val="F26B43"/>
          </p15:clr>
        </p15:guide>
        <p15:guide id="10" pos="4986" userDrawn="1">
          <p15:clr>
            <a:srgbClr val="F26B43"/>
          </p15:clr>
        </p15:guide>
        <p15:guide id="12" pos="1382" userDrawn="1">
          <p15:clr>
            <a:srgbClr val="F26B43"/>
          </p15:clr>
        </p15:guide>
        <p15:guide id="13" pos="1496" userDrawn="1">
          <p15:clr>
            <a:srgbClr val="F26B43"/>
          </p15:clr>
        </p15:guide>
        <p15:guide id="14" pos="2581" userDrawn="1">
          <p15:clr>
            <a:srgbClr val="F26B43"/>
          </p15:clr>
        </p15:guide>
        <p15:guide id="15" pos="2695" userDrawn="1">
          <p15:clr>
            <a:srgbClr val="F26B43"/>
          </p15:clr>
        </p15:guide>
        <p15:guide id="16" pos="6185" userDrawn="1">
          <p15:clr>
            <a:srgbClr val="F26B43"/>
          </p15:clr>
        </p15:guide>
        <p15:guide id="17" pos="3783" userDrawn="1">
          <p15:clr>
            <a:srgbClr val="F26B43"/>
          </p15:clr>
        </p15:guide>
        <p15:guide id="18" pos="3896" userDrawn="1">
          <p15:clr>
            <a:srgbClr val="F26B43"/>
          </p15:clr>
        </p15:guide>
        <p15:guide id="19" pos="3840" userDrawn="1">
          <p15:clr>
            <a:srgbClr val="F26B43"/>
          </p15:clr>
        </p15:guide>
        <p15:guide id="20" pos="6299" userDrawn="1">
          <p15:clr>
            <a:srgbClr val="F26B43"/>
          </p15:clr>
        </p15:guide>
        <p15:guide id="21" orient="horz" pos="1049" userDrawn="1">
          <p15:clr>
            <a:srgbClr val="F26B43"/>
          </p15:clr>
        </p15:guide>
        <p15:guide id="22" orient="horz" pos="641" userDrawn="1">
          <p15:clr>
            <a:srgbClr val="F26B43"/>
          </p15:clr>
        </p15:guide>
        <p15:guide id="23" orient="horz" pos="288" userDrawn="1">
          <p15:clr>
            <a:srgbClr val="F26B43"/>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notesSlide" Target="../notesSlides/notesSlide1.xml"/><Relationship Id="rId7" Type="http://schemas.openxmlformats.org/officeDocument/2006/relationships/image" Target="../media/image6.png"/><Relationship Id="rId2" Type="http://schemas.openxmlformats.org/officeDocument/2006/relationships/slideLayout" Target="../slideLayouts/slideLayout7.xml"/><Relationship Id="rId1" Type="http://schemas.openxmlformats.org/officeDocument/2006/relationships/tags" Target="../tags/tag2.xml"/><Relationship Id="rId6" Type="http://schemas.openxmlformats.org/officeDocument/2006/relationships/image" Target="../media/image5.jpg"/><Relationship Id="rId5" Type="http://schemas.openxmlformats.org/officeDocument/2006/relationships/image" Target="../media/image4.jpe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20.pn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23.pn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5.xml"/><Relationship Id="rId4" Type="http://schemas.openxmlformats.org/officeDocument/2006/relationships/image" Target="../media/image19.png"/></Relationships>
</file>

<file path=ppt/slides/_rels/slide1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1.png"/><Relationship Id="rId1" Type="http://schemas.openxmlformats.org/officeDocument/2006/relationships/slideLayout" Target="../slideLayouts/slideLayout5.xml"/><Relationship Id="rId5" Type="http://schemas.openxmlformats.org/officeDocument/2006/relationships/image" Target="../media/image35.png"/><Relationship Id="rId4" Type="http://schemas.openxmlformats.org/officeDocument/2006/relationships/image" Target="../media/image34.png"/></Relationships>
</file>

<file path=ppt/slides/_rels/slide1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1.png"/><Relationship Id="rId1" Type="http://schemas.openxmlformats.org/officeDocument/2006/relationships/slideLayout" Target="../slideLayouts/slideLayout5.xml"/><Relationship Id="rId5" Type="http://schemas.openxmlformats.org/officeDocument/2006/relationships/image" Target="../media/image38.png"/><Relationship Id="rId4" Type="http://schemas.openxmlformats.org/officeDocument/2006/relationships/image" Target="../media/image3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5.xml"/><Relationship Id="rId4" Type="http://schemas.openxmlformats.org/officeDocument/2006/relationships/image" Target="../media/image42.png"/></Relationships>
</file>

<file path=ppt/slides/_rels/slide2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5.xml"/><Relationship Id="rId5" Type="http://schemas.openxmlformats.org/officeDocument/2006/relationships/image" Target="../media/image46.png"/><Relationship Id="rId4" Type="http://schemas.openxmlformats.org/officeDocument/2006/relationships/image" Target="../media/image45.png"/></Relationships>
</file>

<file path=ppt/slides/_rels/slide2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5.xml"/><Relationship Id="rId4" Type="http://schemas.openxmlformats.org/officeDocument/2006/relationships/image" Target="../media/image49.png"/></Relationships>
</file>

<file path=ppt/slides/_rels/slide2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5.png"/><Relationship Id="rId1" Type="http://schemas.openxmlformats.org/officeDocument/2006/relationships/slideLayout" Target="../slideLayouts/slideLayout5.xml"/><Relationship Id="rId4" Type="http://schemas.openxmlformats.org/officeDocument/2006/relationships/image" Target="../media/image51.png"/></Relationships>
</file>

<file path=ppt/slides/_rels/slide25.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55.png"/><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5.xml"/><Relationship Id="rId5" Type="http://schemas.openxmlformats.org/officeDocument/2006/relationships/image" Target="../media/image59.png"/><Relationship Id="rId4" Type="http://schemas.openxmlformats.org/officeDocument/2006/relationships/image" Target="../media/image58.png"/></Relationships>
</file>

<file path=ppt/slides/_rels/slide3.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slide" Target="slide32.xml"/><Relationship Id="rId1" Type="http://schemas.openxmlformats.org/officeDocument/2006/relationships/slideLayout" Target="../slideLayouts/slideLayout3.xml"/><Relationship Id="rId5" Type="http://schemas.openxmlformats.org/officeDocument/2006/relationships/image" Target="../media/image2.png"/><Relationship Id="rId4" Type="http://schemas.openxmlformats.org/officeDocument/2006/relationships/image" Target="../media/image8.jpeg"/></Relationships>
</file>

<file path=ppt/slides/_rels/slide30.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5.xml"/><Relationship Id="rId5" Type="http://schemas.openxmlformats.org/officeDocument/2006/relationships/image" Target="../media/image63.png"/><Relationship Id="rId4" Type="http://schemas.openxmlformats.org/officeDocument/2006/relationships/image" Target="../media/image62.png"/></Relationships>
</file>

<file path=ppt/slides/_rels/slide31.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5.xml"/><Relationship Id="rId4" Type="http://schemas.openxmlformats.org/officeDocument/2006/relationships/image" Target="../media/image66.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5.xml"/><Relationship Id="rId5" Type="http://schemas.openxmlformats.org/officeDocument/2006/relationships/image" Target="../media/image19.png"/><Relationship Id="rId4" Type="http://schemas.openxmlformats.org/officeDocument/2006/relationships/image" Target="../media/image69.png"/></Relationships>
</file>

<file path=ppt/slides/_rels/slide34.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8.png"/><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slideLayout" Target="../slideLayouts/slideLayout5.xml"/><Relationship Id="rId6" Type="http://schemas.openxmlformats.org/officeDocument/2006/relationships/image" Target="../media/image75.png"/><Relationship Id="rId5" Type="http://schemas.openxmlformats.org/officeDocument/2006/relationships/image" Target="../media/image74.png"/><Relationship Id="rId4" Type="http://schemas.openxmlformats.org/officeDocument/2006/relationships/image" Target="../media/image73.png"/></Relationships>
</file>

<file path=ppt/slides/_rels/slide36.xml.rels><?xml version="1.0" encoding="UTF-8" standalone="yes"?>
<Relationships xmlns="http://schemas.openxmlformats.org/package/2006/relationships"><Relationship Id="rId8" Type="http://schemas.openxmlformats.org/officeDocument/2006/relationships/image" Target="../media/image81.png"/><Relationship Id="rId3" Type="http://schemas.openxmlformats.org/officeDocument/2006/relationships/image" Target="../media/image76.png"/><Relationship Id="rId7" Type="http://schemas.openxmlformats.org/officeDocument/2006/relationships/image" Target="../media/image80.png"/><Relationship Id="rId2" Type="http://schemas.openxmlformats.org/officeDocument/2006/relationships/image" Target="../media/image68.png"/><Relationship Id="rId1" Type="http://schemas.openxmlformats.org/officeDocument/2006/relationships/slideLayout" Target="../slideLayouts/slideLayout5.xml"/><Relationship Id="rId6" Type="http://schemas.openxmlformats.org/officeDocument/2006/relationships/image" Target="../media/image79.png"/><Relationship Id="rId5" Type="http://schemas.openxmlformats.org/officeDocument/2006/relationships/image" Target="../media/image78.png"/><Relationship Id="rId4" Type="http://schemas.openxmlformats.org/officeDocument/2006/relationships/image" Target="../media/image77.png"/><Relationship Id="rId9" Type="http://schemas.openxmlformats.org/officeDocument/2006/relationships/image" Target="../media/image82.png"/></Relationships>
</file>

<file path=ppt/slides/_rels/slide37.xml.rels><?xml version="1.0" encoding="UTF-8" standalone="yes"?>
<Relationships xmlns="http://schemas.openxmlformats.org/package/2006/relationships"><Relationship Id="rId3" Type="http://schemas.openxmlformats.org/officeDocument/2006/relationships/image" Target="../media/image84.png"/><Relationship Id="rId7" Type="http://schemas.openxmlformats.org/officeDocument/2006/relationships/image" Target="../media/image19.png"/><Relationship Id="rId2" Type="http://schemas.openxmlformats.org/officeDocument/2006/relationships/image" Target="../media/image83.png"/><Relationship Id="rId1" Type="http://schemas.openxmlformats.org/officeDocument/2006/relationships/slideLayout" Target="../slideLayouts/slideLayout5.xml"/><Relationship Id="rId6" Type="http://schemas.openxmlformats.org/officeDocument/2006/relationships/image" Target="../media/image87.png"/><Relationship Id="rId5" Type="http://schemas.openxmlformats.org/officeDocument/2006/relationships/image" Target="../media/image86.png"/><Relationship Id="rId4" Type="http://schemas.openxmlformats.org/officeDocument/2006/relationships/image" Target="../media/image85.png"/></Relationships>
</file>

<file path=ppt/slides/_rels/slide38.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88.png"/><Relationship Id="rId1" Type="http://schemas.openxmlformats.org/officeDocument/2006/relationships/slideLayout" Target="../slideLayouts/slideLayout5.xml"/><Relationship Id="rId4" Type="http://schemas.openxmlformats.org/officeDocument/2006/relationships/image" Target="../media/image90.png"/></Relationships>
</file>

<file path=ppt/slides/_rels/slide39.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image" Target="../media/image91.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96.png"/><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5.xml"/><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5.xml"/><Relationship Id="rId5" Type="http://schemas.openxmlformats.org/officeDocument/2006/relationships/image" Target="../media/image19.png"/><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10"/>
          <p:cNvSpPr/>
          <p:nvPr/>
        </p:nvSpPr>
        <p:spPr>
          <a:xfrm>
            <a:off x="0" y="-13001"/>
            <a:ext cx="6408992" cy="6857825"/>
          </a:xfrm>
          <a:prstGeom prst="rect">
            <a:avLst/>
          </a:prstGeom>
          <a:solidFill>
            <a:srgbClr val="019EE2"/>
          </a:solidFill>
          <a:effectLst/>
        </p:spPr>
        <p:style>
          <a:lnRef idx="1">
            <a:schemeClr val="accent5"/>
          </a:lnRef>
          <a:fillRef idx="3">
            <a:schemeClr val="accent5"/>
          </a:fillRef>
          <a:effectRef idx="2">
            <a:schemeClr val="accent5"/>
          </a:effectRef>
          <a:fontRef idx="minor">
            <a:schemeClr val="lt1"/>
          </a:fontRef>
        </p:style>
        <p:txBody>
          <a:bodyPr rtlCol="0" anchor="ctr"/>
          <a:lstStyle/>
          <a:p>
            <a:pPr algn="ctr"/>
            <a:endParaRPr lang="es-ES" sz="2117" dirty="0">
              <a:latin typeface="Poppins"/>
            </a:endParaRPr>
          </a:p>
        </p:txBody>
      </p:sp>
      <p:sp>
        <p:nvSpPr>
          <p:cNvPr id="8" name="TextBox 7"/>
          <p:cNvSpPr txBox="1"/>
          <p:nvPr/>
        </p:nvSpPr>
        <p:spPr>
          <a:xfrm>
            <a:off x="251108" y="2066767"/>
            <a:ext cx="5886456" cy="884858"/>
          </a:xfrm>
          <a:prstGeom prst="rect">
            <a:avLst/>
          </a:prstGeom>
        </p:spPr>
        <p:txBody>
          <a:bodyPr wrap="square" lIns="0" tIns="0" rIns="0" bIns="0" rtlCol="0" anchor="t">
            <a:spAutoFit/>
          </a:bodyPr>
          <a:lstStyle/>
          <a:p>
            <a:pPr algn="ctr">
              <a:lnSpc>
                <a:spcPts val="2347"/>
              </a:lnSpc>
            </a:pPr>
            <a:r>
              <a:rPr lang="es-ES" sz="4000" b="1" dirty="0">
                <a:solidFill>
                  <a:srgbClr val="FFFFFF"/>
                </a:solidFill>
                <a:latin typeface="Poppins"/>
                <a:cs typeface="Quarto-Bold"/>
              </a:rPr>
              <a:t>CURSO DE MICROSOFT</a:t>
            </a:r>
          </a:p>
          <a:p>
            <a:pPr algn="ctr">
              <a:lnSpc>
                <a:spcPts val="2347"/>
              </a:lnSpc>
            </a:pPr>
            <a:endParaRPr lang="es-ES" sz="4000" b="1" dirty="0">
              <a:solidFill>
                <a:srgbClr val="FFFFFF"/>
              </a:solidFill>
              <a:latin typeface="Poppins"/>
              <a:cs typeface="Quarto-Bold"/>
            </a:endParaRPr>
          </a:p>
          <a:p>
            <a:pPr algn="ctr">
              <a:lnSpc>
                <a:spcPts val="2347"/>
              </a:lnSpc>
            </a:pPr>
            <a:r>
              <a:rPr lang="es-ES" sz="4000" b="1" dirty="0">
                <a:solidFill>
                  <a:srgbClr val="FFFFFF"/>
                </a:solidFill>
                <a:latin typeface="Poppins"/>
                <a:cs typeface="Quarto-Bold"/>
              </a:rPr>
              <a:t>EXCEL 2016</a:t>
            </a:r>
          </a:p>
        </p:txBody>
      </p:sp>
      <p:cxnSp>
        <p:nvCxnSpPr>
          <p:cNvPr id="9" name="Conector recto 15"/>
          <p:cNvCxnSpPr/>
          <p:nvPr/>
        </p:nvCxnSpPr>
        <p:spPr>
          <a:xfrm>
            <a:off x="2049643" y="3291987"/>
            <a:ext cx="2413831" cy="0"/>
          </a:xfrm>
          <a:prstGeom prst="line">
            <a:avLst/>
          </a:prstGeom>
          <a:ln w="28575"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 name="TextBox 6"/>
          <p:cNvSpPr txBox="1">
            <a:spLocks noChangeAspect="1"/>
          </p:cNvSpPr>
          <p:nvPr/>
        </p:nvSpPr>
        <p:spPr>
          <a:xfrm>
            <a:off x="1227402" y="4277445"/>
            <a:ext cx="3969669" cy="1303242"/>
          </a:xfrm>
          <a:prstGeom prst="rect">
            <a:avLst/>
          </a:prstGeom>
        </p:spPr>
        <p:txBody>
          <a:bodyPr wrap="square" lIns="0" tIns="0" rIns="0" bIns="0" rtlCol="0" anchor="t">
            <a:spAutoFit/>
          </a:bodyPr>
          <a:lstStyle/>
          <a:p>
            <a:pPr algn="ctr"/>
            <a:r>
              <a:rPr lang="es-ES" sz="2823" b="1" dirty="0">
                <a:solidFill>
                  <a:schemeClr val="bg1"/>
                </a:solidFill>
                <a:latin typeface="Poppins"/>
                <a:cs typeface="Poppins"/>
              </a:rPr>
              <a:t>Módulo Básico</a:t>
            </a:r>
          </a:p>
          <a:p>
            <a:pPr algn="ctr"/>
            <a:endParaRPr lang="es-ES" sz="2823" b="1" dirty="0">
              <a:solidFill>
                <a:schemeClr val="bg1"/>
              </a:solidFill>
              <a:latin typeface="Poppins"/>
              <a:cs typeface="Poppins"/>
            </a:endParaRPr>
          </a:p>
          <a:p>
            <a:pPr algn="ctr"/>
            <a:r>
              <a:rPr lang="es-ES" sz="2823" b="1" dirty="0">
                <a:solidFill>
                  <a:schemeClr val="bg1"/>
                </a:solidFill>
                <a:latin typeface="Poppins"/>
                <a:cs typeface="Poppins"/>
              </a:rPr>
              <a:t>Teoría</a:t>
            </a:r>
          </a:p>
        </p:txBody>
      </p:sp>
      <p:pic>
        <p:nvPicPr>
          <p:cNvPr id="25608" name="Picture 8" descr="Persona escribiendo en un ordenador portátil | Foto Grati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08992" y="-17015"/>
            <a:ext cx="5783008" cy="4441171"/>
          </a:xfrm>
          <a:prstGeom prst="rect">
            <a:avLst/>
          </a:prstGeom>
          <a:noFill/>
          <a:extLst>
            <a:ext uri="{909E8E84-426E-40DD-AFC4-6F175D3DCCD1}">
              <a14:hiddenFill xmlns:a14="http://schemas.microsoft.com/office/drawing/2010/main">
                <a:solidFill>
                  <a:srgbClr val="FFFFFF"/>
                </a:solidFill>
              </a14:hiddenFill>
            </a:ext>
          </a:extLst>
        </p:spPr>
      </p:pic>
      <p:pic>
        <p:nvPicPr>
          <p:cNvPr id="25612" name="Picture 12" descr="Microsoft Excel 2016: Nivel básico | | Seguros Red - Escuela de ..."/>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08992" y="4441259"/>
            <a:ext cx="2728376" cy="241665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custDataLst>
              <p:tags r:id="rId1"/>
            </p:custDataLst>
          </p:nvPr>
        </p:nvPicPr>
        <p:blipFill rotWithShape="1">
          <a:blip r:embed="rId6" cstate="print">
            <a:extLst>
              <a:ext uri="{28A0092B-C50C-407E-A947-70E740481C1C}">
                <a14:useLocalDpi xmlns:a14="http://schemas.microsoft.com/office/drawing/2010/main" val="0"/>
              </a:ext>
            </a:extLst>
          </a:blip>
          <a:srcRect/>
          <a:stretch/>
        </p:blipFill>
        <p:spPr>
          <a:xfrm>
            <a:off x="9134431" y="4424157"/>
            <a:ext cx="3057570" cy="2433756"/>
          </a:xfrm>
          <a:prstGeom prst="rect">
            <a:avLst/>
          </a:prstGeom>
        </p:spPr>
      </p:pic>
      <p:pic>
        <p:nvPicPr>
          <p:cNvPr id="7" name="Picture 6"/>
          <p:cNvPicPr>
            <a:picLocks noChangeAspect="1"/>
          </p:cNvPicPr>
          <p:nvPr/>
        </p:nvPicPr>
        <p:blipFill>
          <a:blip r:embed="rId7"/>
          <a:stretch>
            <a:fillRect/>
          </a:stretch>
        </p:blipFill>
        <p:spPr>
          <a:xfrm>
            <a:off x="8289216" y="275575"/>
            <a:ext cx="1994151" cy="1558865"/>
          </a:xfrm>
          <a:prstGeom prst="rect">
            <a:avLst/>
          </a:prstGeom>
        </p:spPr>
      </p:pic>
      <p:pic>
        <p:nvPicPr>
          <p:cNvPr id="11" name="Imagen 10">
            <a:extLst>
              <a:ext uri="{FF2B5EF4-FFF2-40B4-BE49-F238E27FC236}">
                <a16:creationId xmlns:a16="http://schemas.microsoft.com/office/drawing/2014/main" id="{B7C08230-4BF0-46D5-B7FD-CB3A9D491D6B}"/>
              </a:ext>
            </a:extLst>
          </p:cNvPr>
          <p:cNvPicPr>
            <a:picLocks noChangeAspect="1"/>
          </p:cNvPicPr>
          <p:nvPr/>
        </p:nvPicPr>
        <p:blipFill>
          <a:blip r:embed="rId8"/>
          <a:stretch>
            <a:fillRect/>
          </a:stretch>
        </p:blipFill>
        <p:spPr>
          <a:xfrm>
            <a:off x="433316" y="511563"/>
            <a:ext cx="2950634" cy="588799"/>
          </a:xfrm>
          <a:prstGeom prst="rect">
            <a:avLst/>
          </a:prstGeom>
        </p:spPr>
      </p:pic>
      <p:sp>
        <p:nvSpPr>
          <p:cNvPr id="12" name="CuadroTexto 2">
            <a:extLst>
              <a:ext uri="{FF2B5EF4-FFF2-40B4-BE49-F238E27FC236}">
                <a16:creationId xmlns:a16="http://schemas.microsoft.com/office/drawing/2014/main" id="{8F7CC951-E30D-4E5E-A85C-B77892BC5658}"/>
              </a:ext>
            </a:extLst>
          </p:cNvPr>
          <p:cNvSpPr txBox="1"/>
          <p:nvPr/>
        </p:nvSpPr>
        <p:spPr bwMode="gray">
          <a:xfrm>
            <a:off x="166255" y="6345382"/>
            <a:ext cx="2743200" cy="378691"/>
          </a:xfrm>
          <a:prstGeom prst="rect">
            <a:avLst/>
          </a:prstGeom>
        </p:spPr>
        <p:txBody>
          <a:bodyPr vert="horz" wrap="square" lIns="0" tIns="0" rIns="0" bIns="0" rtlCol="0" anchor="b" anchorCtr="0">
            <a:noAutofit/>
          </a:bodyPr>
          <a:lstStyle/>
          <a:p>
            <a:r>
              <a:rPr lang="es-ES" sz="1100" b="0" i="1" dirty="0">
                <a:solidFill>
                  <a:schemeClr val="bg1"/>
                </a:solidFill>
              </a:rPr>
              <a:t>Marzo -2023</a:t>
            </a:r>
          </a:p>
        </p:txBody>
      </p:sp>
    </p:spTree>
    <p:extLst>
      <p:ext uri="{BB962C8B-B14F-4D97-AF65-F5344CB8AC3E}">
        <p14:creationId xmlns:p14="http://schemas.microsoft.com/office/powerpoint/2010/main" val="3118829076"/>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69900" y="367416"/>
            <a:ext cx="7058660" cy="469481"/>
          </a:xfrm>
        </p:spPr>
        <p:txBody>
          <a:bodyPr/>
          <a:lstStyle/>
          <a:p>
            <a:r>
              <a:rPr lang="es-ES_tradnl" kern="0" dirty="0"/>
              <a:t>1.5. Descripción de la cinta de opciones</a:t>
            </a:r>
            <a:endParaRPr lang="es-ES" dirty="0"/>
          </a:p>
        </p:txBody>
      </p:sp>
      <p:sp>
        <p:nvSpPr>
          <p:cNvPr id="18" name="TextBox 17">
            <a:extLst>
              <a:ext uri="{FF2B5EF4-FFF2-40B4-BE49-F238E27FC236}">
                <a16:creationId xmlns:a16="http://schemas.microsoft.com/office/drawing/2014/main" id="{98D65C38-4CC6-41B0-B4A9-53101B49FEC1}"/>
              </a:ext>
            </a:extLst>
          </p:cNvPr>
          <p:cNvSpPr txBox="1"/>
          <p:nvPr/>
        </p:nvSpPr>
        <p:spPr>
          <a:xfrm>
            <a:off x="469900" y="1010860"/>
            <a:ext cx="9582323" cy="338554"/>
          </a:xfrm>
          <a:prstGeom prst="rect">
            <a:avLst/>
          </a:prstGeom>
          <a:noFill/>
        </p:spPr>
        <p:txBody>
          <a:bodyPr wrap="square" rtlCol="0">
            <a:spAutoFit/>
          </a:bodyPr>
          <a:lstStyle/>
          <a:p>
            <a:r>
              <a:rPr lang="es-ES" sz="1600" dirty="0">
                <a:solidFill>
                  <a:srgbClr val="595959"/>
                </a:solidFill>
                <a:latin typeface="Poppins"/>
              </a:rPr>
              <a:t>En la cabecera del Excel, se observan una serie de fichas formando una cinta: </a:t>
            </a:r>
          </a:p>
        </p:txBody>
      </p:sp>
      <p:pic>
        <p:nvPicPr>
          <p:cNvPr id="23" name="Picture 22">
            <a:extLst>
              <a:ext uri="{FF2B5EF4-FFF2-40B4-BE49-F238E27FC236}">
                <a16:creationId xmlns:a16="http://schemas.microsoft.com/office/drawing/2014/main" id="{36A3A7EE-A2ED-4B89-BD15-B84460FF76E5}"/>
              </a:ext>
            </a:extLst>
          </p:cNvPr>
          <p:cNvPicPr>
            <a:picLocks noChangeAspect="1"/>
          </p:cNvPicPr>
          <p:nvPr/>
        </p:nvPicPr>
        <p:blipFill>
          <a:blip r:embed="rId2"/>
          <a:stretch>
            <a:fillRect/>
          </a:stretch>
        </p:blipFill>
        <p:spPr>
          <a:xfrm>
            <a:off x="716987" y="1974122"/>
            <a:ext cx="10758026" cy="1052413"/>
          </a:xfrm>
          <a:prstGeom prst="rect">
            <a:avLst/>
          </a:prstGeom>
          <a:ln>
            <a:noFill/>
          </a:ln>
          <a:effectLst>
            <a:outerShdw blurRad="190500" algn="tl" rotWithShape="0">
              <a:srgbClr val="000000">
                <a:alpha val="70000"/>
              </a:srgbClr>
            </a:outerShdw>
          </a:effectLst>
        </p:spPr>
      </p:pic>
      <p:sp>
        <p:nvSpPr>
          <p:cNvPr id="24" name="TextBox 23">
            <a:extLst>
              <a:ext uri="{FF2B5EF4-FFF2-40B4-BE49-F238E27FC236}">
                <a16:creationId xmlns:a16="http://schemas.microsoft.com/office/drawing/2014/main" id="{26893856-4119-428F-A4FD-D39EFF8A91CC}"/>
              </a:ext>
            </a:extLst>
          </p:cNvPr>
          <p:cNvSpPr txBox="1"/>
          <p:nvPr/>
        </p:nvSpPr>
        <p:spPr>
          <a:xfrm>
            <a:off x="448890" y="3651900"/>
            <a:ext cx="11743110" cy="584775"/>
          </a:xfrm>
          <a:prstGeom prst="rect">
            <a:avLst/>
          </a:prstGeom>
          <a:noFill/>
        </p:spPr>
        <p:txBody>
          <a:bodyPr wrap="square" rtlCol="0">
            <a:spAutoFit/>
          </a:bodyPr>
          <a:lstStyle>
            <a:defPPr>
              <a:defRPr lang="en-US"/>
            </a:defPPr>
            <a:lvl1pPr>
              <a:defRPr sz="1600">
                <a:solidFill>
                  <a:srgbClr val="595959"/>
                </a:solidFill>
                <a:latin typeface="Poppins"/>
              </a:defRPr>
            </a:lvl1pPr>
          </a:lstStyle>
          <a:p>
            <a:r>
              <a:rPr lang="es-ES" dirty="0"/>
              <a:t>Estas fichas, contienen </a:t>
            </a:r>
            <a:r>
              <a:rPr lang="es-ES" b="1" dirty="0">
                <a:solidFill>
                  <a:srgbClr val="019EE2"/>
                </a:solidFill>
              </a:rPr>
              <a:t>controles</a:t>
            </a:r>
            <a:r>
              <a:rPr lang="es-ES" dirty="0"/>
              <a:t> organizados por </a:t>
            </a:r>
            <a:r>
              <a:rPr lang="es-ES" b="1" dirty="0">
                <a:solidFill>
                  <a:srgbClr val="019EE2"/>
                </a:solidFill>
              </a:rPr>
              <a:t>grupos</a:t>
            </a:r>
            <a:r>
              <a:rPr lang="es-ES" dirty="0"/>
              <a:t>, clasificados por </a:t>
            </a:r>
            <a:r>
              <a:rPr lang="es-ES" b="1" dirty="0">
                <a:solidFill>
                  <a:srgbClr val="019EE2"/>
                </a:solidFill>
              </a:rPr>
              <a:t>comandos</a:t>
            </a:r>
            <a:r>
              <a:rPr lang="es-ES" dirty="0"/>
              <a:t>. A continuación vemos un ejemplo en la ficha inicio:</a:t>
            </a:r>
          </a:p>
          <a:p>
            <a:endParaRPr lang="es-ES" dirty="0"/>
          </a:p>
        </p:txBody>
      </p:sp>
      <p:sp>
        <p:nvSpPr>
          <p:cNvPr id="25" name="Rectangle 24">
            <a:extLst>
              <a:ext uri="{FF2B5EF4-FFF2-40B4-BE49-F238E27FC236}">
                <a16:creationId xmlns:a16="http://schemas.microsoft.com/office/drawing/2014/main" id="{5A26CC4C-6C09-443C-A5CA-C77C9FCC49E7}"/>
              </a:ext>
            </a:extLst>
          </p:cNvPr>
          <p:cNvSpPr/>
          <p:nvPr/>
        </p:nvSpPr>
        <p:spPr>
          <a:xfrm>
            <a:off x="716987" y="2579203"/>
            <a:ext cx="10758026" cy="438097"/>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sp>
        <p:nvSpPr>
          <p:cNvPr id="26" name="TextBox 25">
            <a:extLst>
              <a:ext uri="{FF2B5EF4-FFF2-40B4-BE49-F238E27FC236}">
                <a16:creationId xmlns:a16="http://schemas.microsoft.com/office/drawing/2014/main" id="{3BB6DEF2-350F-4752-A863-59EA00C916EC}"/>
              </a:ext>
            </a:extLst>
          </p:cNvPr>
          <p:cNvSpPr txBox="1"/>
          <p:nvPr/>
        </p:nvSpPr>
        <p:spPr>
          <a:xfrm>
            <a:off x="7170703" y="3313095"/>
            <a:ext cx="792480" cy="307777"/>
          </a:xfrm>
          <a:prstGeom prst="rect">
            <a:avLst/>
          </a:prstGeom>
          <a:noFill/>
          <a:ln w="28575">
            <a:noFill/>
          </a:ln>
        </p:spPr>
        <p:txBody>
          <a:bodyPr wrap="square" rtlCol="0">
            <a:spAutoFit/>
          </a:bodyPr>
          <a:lstStyle/>
          <a:p>
            <a:r>
              <a:rPr lang="es-ES" sz="1400" dirty="0">
                <a:solidFill>
                  <a:srgbClr val="595959"/>
                </a:solidFill>
                <a:latin typeface="Poppins"/>
              </a:rPr>
              <a:t>Fichas</a:t>
            </a:r>
          </a:p>
        </p:txBody>
      </p:sp>
      <p:cxnSp>
        <p:nvCxnSpPr>
          <p:cNvPr id="27" name="Straight Arrow Connector 26">
            <a:extLst>
              <a:ext uri="{FF2B5EF4-FFF2-40B4-BE49-F238E27FC236}">
                <a16:creationId xmlns:a16="http://schemas.microsoft.com/office/drawing/2014/main" id="{674D5EDC-2A87-4ECA-82A3-3E8718831E10}"/>
              </a:ext>
            </a:extLst>
          </p:cNvPr>
          <p:cNvCxnSpPr>
            <a:stCxn id="26" idx="1"/>
            <a:endCxn id="25" idx="2"/>
          </p:cNvCxnSpPr>
          <p:nvPr/>
        </p:nvCxnSpPr>
        <p:spPr>
          <a:xfrm flipH="1" flipV="1">
            <a:off x="6096000" y="3017300"/>
            <a:ext cx="1074703" cy="449684"/>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pic>
        <p:nvPicPr>
          <p:cNvPr id="28" name="Picture 27">
            <a:extLst>
              <a:ext uri="{FF2B5EF4-FFF2-40B4-BE49-F238E27FC236}">
                <a16:creationId xmlns:a16="http://schemas.microsoft.com/office/drawing/2014/main" id="{67B0EED5-56B0-49A0-962D-D184719C5EC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94151" y="4322303"/>
            <a:ext cx="5684679" cy="1263262"/>
          </a:xfrm>
          <a:prstGeom prst="rect">
            <a:avLst/>
          </a:prstGeom>
          <a:ln>
            <a:noFill/>
          </a:ln>
          <a:effectLst>
            <a:outerShdw blurRad="190500" algn="tl" rotWithShape="0">
              <a:srgbClr val="000000">
                <a:alpha val="70000"/>
              </a:srgbClr>
            </a:outerShdw>
          </a:effectLst>
        </p:spPr>
      </p:pic>
      <p:sp>
        <p:nvSpPr>
          <p:cNvPr id="35" name="Rectangle 34">
            <a:extLst>
              <a:ext uri="{FF2B5EF4-FFF2-40B4-BE49-F238E27FC236}">
                <a16:creationId xmlns:a16="http://schemas.microsoft.com/office/drawing/2014/main" id="{7119564A-46B5-406C-93D7-922D44115BF8}"/>
              </a:ext>
            </a:extLst>
          </p:cNvPr>
          <p:cNvSpPr/>
          <p:nvPr/>
        </p:nvSpPr>
        <p:spPr>
          <a:xfrm>
            <a:off x="3309611" y="4829626"/>
            <a:ext cx="701419" cy="754716"/>
          </a:xfrm>
          <a:prstGeom prst="rect">
            <a:avLst/>
          </a:prstGeom>
          <a:noFill/>
          <a:ln>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sp>
        <p:nvSpPr>
          <p:cNvPr id="40" name="Rectangle 39">
            <a:extLst>
              <a:ext uri="{FF2B5EF4-FFF2-40B4-BE49-F238E27FC236}">
                <a16:creationId xmlns:a16="http://schemas.microsoft.com/office/drawing/2014/main" id="{AEE78AC2-1E3C-41CC-A112-8D43C5F1D1DC}"/>
              </a:ext>
            </a:extLst>
          </p:cNvPr>
          <p:cNvSpPr/>
          <p:nvPr/>
        </p:nvSpPr>
        <p:spPr>
          <a:xfrm>
            <a:off x="4011030" y="4829626"/>
            <a:ext cx="1621203" cy="754716"/>
          </a:xfrm>
          <a:prstGeom prst="rect">
            <a:avLst/>
          </a:prstGeom>
          <a:noFill/>
          <a:ln>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sp>
        <p:nvSpPr>
          <p:cNvPr id="41" name="Rectangle 40">
            <a:extLst>
              <a:ext uri="{FF2B5EF4-FFF2-40B4-BE49-F238E27FC236}">
                <a16:creationId xmlns:a16="http://schemas.microsoft.com/office/drawing/2014/main" id="{FF010577-CAF6-4665-B8E0-CCDE632DBACA}"/>
              </a:ext>
            </a:extLst>
          </p:cNvPr>
          <p:cNvSpPr/>
          <p:nvPr/>
        </p:nvSpPr>
        <p:spPr>
          <a:xfrm>
            <a:off x="5632233" y="4831049"/>
            <a:ext cx="2269637" cy="754716"/>
          </a:xfrm>
          <a:prstGeom prst="rect">
            <a:avLst/>
          </a:prstGeom>
          <a:noFill/>
          <a:ln>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sp>
        <p:nvSpPr>
          <p:cNvPr id="42" name="Rectangle 41">
            <a:extLst>
              <a:ext uri="{FF2B5EF4-FFF2-40B4-BE49-F238E27FC236}">
                <a16:creationId xmlns:a16="http://schemas.microsoft.com/office/drawing/2014/main" id="{FD05E46A-C16A-4972-9BCC-57F88F186EAD}"/>
              </a:ext>
            </a:extLst>
          </p:cNvPr>
          <p:cNvSpPr/>
          <p:nvPr/>
        </p:nvSpPr>
        <p:spPr>
          <a:xfrm>
            <a:off x="7901870" y="4829626"/>
            <a:ext cx="1076960" cy="754716"/>
          </a:xfrm>
          <a:prstGeom prst="rect">
            <a:avLst/>
          </a:prstGeom>
          <a:noFill/>
          <a:ln>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sp>
        <p:nvSpPr>
          <p:cNvPr id="43" name="TextBox 42">
            <a:extLst>
              <a:ext uri="{FF2B5EF4-FFF2-40B4-BE49-F238E27FC236}">
                <a16:creationId xmlns:a16="http://schemas.microsoft.com/office/drawing/2014/main" id="{2D08C595-E77D-4A9A-A61A-FF89312D6038}"/>
              </a:ext>
            </a:extLst>
          </p:cNvPr>
          <p:cNvSpPr txBox="1"/>
          <p:nvPr/>
        </p:nvSpPr>
        <p:spPr>
          <a:xfrm>
            <a:off x="7177396" y="6040526"/>
            <a:ext cx="2444814" cy="307777"/>
          </a:xfrm>
          <a:prstGeom prst="rect">
            <a:avLst/>
          </a:prstGeom>
          <a:noFill/>
        </p:spPr>
        <p:txBody>
          <a:bodyPr wrap="square" rtlCol="0">
            <a:spAutoFit/>
          </a:bodyPr>
          <a:lstStyle/>
          <a:p>
            <a:r>
              <a:rPr lang="es-ES" sz="1400" dirty="0">
                <a:solidFill>
                  <a:srgbClr val="595959"/>
                </a:solidFill>
                <a:latin typeface="Poppins"/>
              </a:rPr>
              <a:t>Grupo (</a:t>
            </a:r>
            <a:r>
              <a:rPr lang="es-ES" sz="1400" i="1" dirty="0">
                <a:solidFill>
                  <a:srgbClr val="595959"/>
                </a:solidFill>
                <a:latin typeface="Poppins"/>
              </a:rPr>
              <a:t>Ej. Grupo número</a:t>
            </a:r>
            <a:r>
              <a:rPr lang="es-ES" sz="1400" dirty="0">
                <a:solidFill>
                  <a:srgbClr val="595959"/>
                </a:solidFill>
                <a:latin typeface="Poppins"/>
              </a:rPr>
              <a:t>)</a:t>
            </a:r>
          </a:p>
        </p:txBody>
      </p:sp>
      <p:cxnSp>
        <p:nvCxnSpPr>
          <p:cNvPr id="44" name="Straight Arrow Connector 43">
            <a:extLst>
              <a:ext uri="{FF2B5EF4-FFF2-40B4-BE49-F238E27FC236}">
                <a16:creationId xmlns:a16="http://schemas.microsoft.com/office/drawing/2014/main" id="{BBAC0728-8CED-4A0D-AC60-64F936EB92E5}"/>
              </a:ext>
            </a:extLst>
          </p:cNvPr>
          <p:cNvCxnSpPr>
            <a:stCxn id="43" idx="0"/>
            <a:endCxn id="42" idx="2"/>
          </p:cNvCxnSpPr>
          <p:nvPr/>
        </p:nvCxnSpPr>
        <p:spPr>
          <a:xfrm flipV="1">
            <a:off x="8399803" y="5584342"/>
            <a:ext cx="40547" cy="456184"/>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
        <p:nvSpPr>
          <p:cNvPr id="45" name="TextBox 44">
            <a:extLst>
              <a:ext uri="{FF2B5EF4-FFF2-40B4-BE49-F238E27FC236}">
                <a16:creationId xmlns:a16="http://schemas.microsoft.com/office/drawing/2014/main" id="{01CD30D1-E8E5-463C-939C-43CE1BEC547E}"/>
              </a:ext>
            </a:extLst>
          </p:cNvPr>
          <p:cNvSpPr txBox="1"/>
          <p:nvPr/>
        </p:nvSpPr>
        <p:spPr>
          <a:xfrm>
            <a:off x="4231313" y="6091665"/>
            <a:ext cx="1905178" cy="307777"/>
          </a:xfrm>
          <a:prstGeom prst="rect">
            <a:avLst/>
          </a:prstGeom>
          <a:noFill/>
        </p:spPr>
        <p:txBody>
          <a:bodyPr wrap="square" rtlCol="0">
            <a:spAutoFit/>
          </a:bodyPr>
          <a:lstStyle/>
          <a:p>
            <a:r>
              <a:rPr lang="es-ES" sz="1400" dirty="0">
                <a:solidFill>
                  <a:srgbClr val="595959"/>
                </a:solidFill>
                <a:latin typeface="Poppins"/>
              </a:rPr>
              <a:t>Comandos/Controles</a:t>
            </a:r>
          </a:p>
        </p:txBody>
      </p:sp>
      <p:cxnSp>
        <p:nvCxnSpPr>
          <p:cNvPr id="46" name="Straight Arrow Connector 45">
            <a:extLst>
              <a:ext uri="{FF2B5EF4-FFF2-40B4-BE49-F238E27FC236}">
                <a16:creationId xmlns:a16="http://schemas.microsoft.com/office/drawing/2014/main" id="{7706D805-5E63-4C8D-8D43-CE6EFB0F50EA}"/>
              </a:ext>
            </a:extLst>
          </p:cNvPr>
          <p:cNvCxnSpPr>
            <a:stCxn id="45" idx="0"/>
          </p:cNvCxnSpPr>
          <p:nvPr/>
        </p:nvCxnSpPr>
        <p:spPr>
          <a:xfrm flipH="1" flipV="1">
            <a:off x="4181316" y="5323955"/>
            <a:ext cx="1002586" cy="767710"/>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cxnSp>
        <p:nvCxnSpPr>
          <p:cNvPr id="47" name="Straight Arrow Connector 46">
            <a:extLst>
              <a:ext uri="{FF2B5EF4-FFF2-40B4-BE49-F238E27FC236}">
                <a16:creationId xmlns:a16="http://schemas.microsoft.com/office/drawing/2014/main" id="{C1C09F18-2076-49FA-84E5-9EDFAE51A042}"/>
              </a:ext>
            </a:extLst>
          </p:cNvPr>
          <p:cNvCxnSpPr>
            <a:stCxn id="45" idx="0"/>
          </p:cNvCxnSpPr>
          <p:nvPr/>
        </p:nvCxnSpPr>
        <p:spPr>
          <a:xfrm flipV="1">
            <a:off x="5183902" y="5328533"/>
            <a:ext cx="1627291" cy="763132"/>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cxnSp>
        <p:nvCxnSpPr>
          <p:cNvPr id="48" name="Straight Arrow Connector 47">
            <a:extLst>
              <a:ext uri="{FF2B5EF4-FFF2-40B4-BE49-F238E27FC236}">
                <a16:creationId xmlns:a16="http://schemas.microsoft.com/office/drawing/2014/main" id="{64B5F7B4-3A55-4ADF-840D-CE2CCECCB971}"/>
              </a:ext>
            </a:extLst>
          </p:cNvPr>
          <p:cNvCxnSpPr>
            <a:stCxn id="45" idx="0"/>
          </p:cNvCxnSpPr>
          <p:nvPr/>
        </p:nvCxnSpPr>
        <p:spPr>
          <a:xfrm flipH="1" flipV="1">
            <a:off x="3547982" y="5323955"/>
            <a:ext cx="1635920" cy="767710"/>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746021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69900" y="367416"/>
            <a:ext cx="7058660" cy="469481"/>
          </a:xfrm>
        </p:spPr>
        <p:txBody>
          <a:bodyPr/>
          <a:lstStyle/>
          <a:p>
            <a:r>
              <a:rPr lang="es-ES_tradnl" kern="0" dirty="0"/>
              <a:t>1.5. Descripción de la cinta de opciones</a:t>
            </a:r>
            <a:endParaRPr lang="es-ES" dirty="0"/>
          </a:p>
        </p:txBody>
      </p:sp>
      <p:pic>
        <p:nvPicPr>
          <p:cNvPr id="20" name="Picture 4" descr="Descubre la pestaña Archivo de Excel | Menú Archivo del programa Excel">
            <a:extLst>
              <a:ext uri="{FF2B5EF4-FFF2-40B4-BE49-F238E27FC236}">
                <a16:creationId xmlns:a16="http://schemas.microsoft.com/office/drawing/2014/main" id="{E9D4B8AD-D80D-4E8D-9443-264854FD8E7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2003" y="2119799"/>
            <a:ext cx="6437750" cy="4052480"/>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
        <p:nvSpPr>
          <p:cNvPr id="21" name="Rectangle 20">
            <a:extLst>
              <a:ext uri="{FF2B5EF4-FFF2-40B4-BE49-F238E27FC236}">
                <a16:creationId xmlns:a16="http://schemas.microsoft.com/office/drawing/2014/main" id="{B879C17D-C610-4532-AD0A-B09E26DF7967}"/>
              </a:ext>
            </a:extLst>
          </p:cNvPr>
          <p:cNvSpPr/>
          <p:nvPr/>
        </p:nvSpPr>
        <p:spPr>
          <a:xfrm>
            <a:off x="793897" y="2592160"/>
            <a:ext cx="1293983" cy="3580119"/>
          </a:xfrm>
          <a:prstGeom prst="rect">
            <a:avLst/>
          </a:prstGeom>
          <a:noFill/>
          <a:ln>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cxnSp>
        <p:nvCxnSpPr>
          <p:cNvPr id="22" name="Straight Arrow Connector 21">
            <a:extLst>
              <a:ext uri="{FF2B5EF4-FFF2-40B4-BE49-F238E27FC236}">
                <a16:creationId xmlns:a16="http://schemas.microsoft.com/office/drawing/2014/main" id="{E630435E-85D9-4DF1-A807-EF3C17B1D1DD}"/>
              </a:ext>
            </a:extLst>
          </p:cNvPr>
          <p:cNvCxnSpPr>
            <a:cxnSpLocks/>
            <a:stCxn id="21" idx="3"/>
            <a:endCxn id="30" idx="1"/>
          </p:cNvCxnSpPr>
          <p:nvPr/>
        </p:nvCxnSpPr>
        <p:spPr>
          <a:xfrm flipV="1">
            <a:off x="2087880" y="3977155"/>
            <a:ext cx="5926380" cy="405065"/>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C6CB7998-A053-49FB-BB77-1476E226A182}"/>
              </a:ext>
            </a:extLst>
          </p:cNvPr>
          <p:cNvSpPr txBox="1"/>
          <p:nvPr/>
        </p:nvSpPr>
        <p:spPr>
          <a:xfrm>
            <a:off x="469901" y="1043856"/>
            <a:ext cx="10944860" cy="584775"/>
          </a:xfrm>
          <a:prstGeom prst="rect">
            <a:avLst/>
          </a:prstGeom>
          <a:noFill/>
        </p:spPr>
        <p:txBody>
          <a:bodyPr wrap="square" rtlCol="0">
            <a:spAutoFit/>
          </a:bodyPr>
          <a:lstStyle/>
          <a:p>
            <a:r>
              <a:rPr lang="es-ES" sz="1600" b="1" dirty="0">
                <a:solidFill>
                  <a:srgbClr val="019EE2"/>
                </a:solidFill>
                <a:latin typeface="Poppins"/>
              </a:rPr>
              <a:t>Archivo </a:t>
            </a:r>
            <a:r>
              <a:rPr lang="es-ES" sz="1600" b="1" dirty="0">
                <a:solidFill>
                  <a:srgbClr val="019EE2"/>
                </a:solidFill>
                <a:latin typeface="Poppins"/>
                <a:sym typeface="Wingdings" panose="05000000000000000000" pitchFamily="2" charset="2"/>
              </a:rPr>
              <a:t></a:t>
            </a:r>
            <a:r>
              <a:rPr lang="es-ES" sz="1600" b="1" dirty="0">
                <a:solidFill>
                  <a:srgbClr val="99CC00"/>
                </a:solidFill>
                <a:latin typeface="Poppins"/>
                <a:sym typeface="Wingdings" panose="05000000000000000000" pitchFamily="2" charset="2"/>
              </a:rPr>
              <a:t> </a:t>
            </a:r>
            <a:r>
              <a:rPr lang="es-ES" sz="1600" dirty="0">
                <a:solidFill>
                  <a:srgbClr val="595959"/>
                </a:solidFill>
                <a:latin typeface="Poppins"/>
                <a:sym typeface="Wingdings" panose="05000000000000000000" pitchFamily="2" charset="2"/>
              </a:rPr>
              <a:t>Se trata del “administrador” del libro Excel. Podremos realizar funciones de configuración y gestión general del fichero.</a:t>
            </a:r>
          </a:p>
          <a:p>
            <a:r>
              <a:rPr lang="es-ES" sz="1600" dirty="0">
                <a:solidFill>
                  <a:srgbClr val="595959"/>
                </a:solidFill>
                <a:latin typeface="Poppins"/>
                <a:sym typeface="Wingdings" panose="05000000000000000000" pitchFamily="2" charset="2"/>
              </a:rPr>
              <a:t>Detallamos una lista con todas sus funciones: </a:t>
            </a:r>
          </a:p>
        </p:txBody>
      </p:sp>
      <p:sp>
        <p:nvSpPr>
          <p:cNvPr id="30" name="TextBox 29">
            <a:extLst>
              <a:ext uri="{FF2B5EF4-FFF2-40B4-BE49-F238E27FC236}">
                <a16:creationId xmlns:a16="http://schemas.microsoft.com/office/drawing/2014/main" id="{61C86977-28B6-4C3C-9269-A276CD4B1A60}"/>
              </a:ext>
            </a:extLst>
          </p:cNvPr>
          <p:cNvSpPr txBox="1"/>
          <p:nvPr/>
        </p:nvSpPr>
        <p:spPr>
          <a:xfrm>
            <a:off x="8014260" y="2592160"/>
            <a:ext cx="3779634" cy="2769989"/>
          </a:xfrm>
          <a:prstGeom prst="rect">
            <a:avLst/>
          </a:prstGeom>
          <a:noFill/>
        </p:spPr>
        <p:txBody>
          <a:bodyPr wrap="square" rtlCol="0">
            <a:spAutoFit/>
          </a:bodyPr>
          <a:lstStyle/>
          <a:p>
            <a:pPr marL="342900" indent="-342900">
              <a:buFontTx/>
              <a:buChar char="-"/>
            </a:pPr>
            <a:r>
              <a:rPr lang="es-ES" sz="1600" dirty="0">
                <a:solidFill>
                  <a:srgbClr val="595959"/>
                </a:solidFill>
                <a:latin typeface="Poppins"/>
              </a:rPr>
              <a:t>Información y seguridad del libro Excel</a:t>
            </a:r>
          </a:p>
          <a:p>
            <a:pPr marL="342900" indent="-342900">
              <a:buFontTx/>
              <a:buChar char="-"/>
            </a:pPr>
            <a:r>
              <a:rPr lang="es-ES" sz="1600" dirty="0">
                <a:solidFill>
                  <a:srgbClr val="595959"/>
                </a:solidFill>
                <a:latin typeface="Poppins"/>
              </a:rPr>
              <a:t>Abrir un nuevo libro </a:t>
            </a:r>
          </a:p>
          <a:p>
            <a:pPr marL="342900" indent="-342900">
              <a:buFontTx/>
              <a:buChar char="-"/>
            </a:pPr>
            <a:r>
              <a:rPr lang="es-ES" sz="1600" dirty="0">
                <a:solidFill>
                  <a:srgbClr val="595959"/>
                </a:solidFill>
                <a:latin typeface="Poppins"/>
              </a:rPr>
              <a:t>Abrir un libro existente</a:t>
            </a:r>
          </a:p>
          <a:p>
            <a:pPr marL="342900" indent="-342900">
              <a:buFontTx/>
              <a:buChar char="-"/>
            </a:pPr>
            <a:r>
              <a:rPr lang="es-ES" sz="1600" dirty="0">
                <a:solidFill>
                  <a:srgbClr val="595959"/>
                </a:solidFill>
                <a:latin typeface="Poppins"/>
              </a:rPr>
              <a:t>Guardar un libro existente</a:t>
            </a:r>
          </a:p>
          <a:p>
            <a:pPr marL="342900" indent="-342900">
              <a:buFontTx/>
              <a:buChar char="-"/>
            </a:pPr>
            <a:r>
              <a:rPr lang="es-ES" sz="1600" dirty="0">
                <a:solidFill>
                  <a:srgbClr val="595959"/>
                </a:solidFill>
                <a:latin typeface="Poppins"/>
              </a:rPr>
              <a:t>Imprimir la página</a:t>
            </a:r>
          </a:p>
          <a:p>
            <a:pPr marL="342900" indent="-342900">
              <a:buFontTx/>
              <a:buChar char="-"/>
            </a:pPr>
            <a:r>
              <a:rPr lang="es-ES" sz="1600" dirty="0">
                <a:solidFill>
                  <a:srgbClr val="595959"/>
                </a:solidFill>
                <a:latin typeface="Poppins"/>
              </a:rPr>
              <a:t>Compartir por correo electrónico</a:t>
            </a:r>
          </a:p>
          <a:p>
            <a:pPr marL="342900" indent="-342900">
              <a:buFontTx/>
              <a:buChar char="-"/>
            </a:pPr>
            <a:r>
              <a:rPr lang="es-ES" sz="1600" dirty="0">
                <a:solidFill>
                  <a:srgbClr val="595959"/>
                </a:solidFill>
                <a:latin typeface="Poppins"/>
              </a:rPr>
              <a:t>Exportar el archivo a otra fuente</a:t>
            </a:r>
          </a:p>
          <a:p>
            <a:pPr marL="342900" indent="-342900">
              <a:buFontTx/>
              <a:buChar char="-"/>
            </a:pPr>
            <a:r>
              <a:rPr lang="es-ES" sz="1600" dirty="0">
                <a:solidFill>
                  <a:srgbClr val="595959"/>
                </a:solidFill>
                <a:latin typeface="Poppins"/>
              </a:rPr>
              <a:t>Cerrar el documento</a:t>
            </a:r>
          </a:p>
          <a:p>
            <a:pPr marL="342900" indent="-342900">
              <a:buFontTx/>
              <a:buChar char="-"/>
            </a:pPr>
            <a:r>
              <a:rPr lang="es-ES" sz="1600" dirty="0">
                <a:solidFill>
                  <a:srgbClr val="595959"/>
                </a:solidFill>
                <a:latin typeface="Poppins"/>
              </a:rPr>
              <a:t>Revisar nuestra cuenta</a:t>
            </a:r>
          </a:p>
          <a:p>
            <a:pPr marL="342900" indent="-342900">
              <a:buFontTx/>
              <a:buChar char="-"/>
            </a:pPr>
            <a:r>
              <a:rPr lang="es-ES" sz="1600" dirty="0">
                <a:solidFill>
                  <a:srgbClr val="595959"/>
                </a:solidFill>
                <a:latin typeface="Poppins"/>
              </a:rPr>
              <a:t>Configurar Excel (Opciones)</a:t>
            </a:r>
          </a:p>
          <a:p>
            <a:pPr marL="342900" indent="-342900">
              <a:buFontTx/>
              <a:buChar char="-"/>
            </a:pPr>
            <a:endParaRPr lang="es-ES" sz="1400" dirty="0">
              <a:solidFill>
                <a:srgbClr val="595959"/>
              </a:solidFill>
              <a:latin typeface="Poppins"/>
            </a:endParaRPr>
          </a:p>
        </p:txBody>
      </p:sp>
    </p:spTree>
    <p:extLst>
      <p:ext uri="{BB962C8B-B14F-4D97-AF65-F5344CB8AC3E}">
        <p14:creationId xmlns:p14="http://schemas.microsoft.com/office/powerpoint/2010/main" val="31625372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69900" y="367416"/>
            <a:ext cx="7058660" cy="469481"/>
          </a:xfrm>
        </p:spPr>
        <p:txBody>
          <a:bodyPr/>
          <a:lstStyle/>
          <a:p>
            <a:r>
              <a:rPr lang="es-ES_tradnl" kern="0" dirty="0"/>
              <a:t>1.5. Descripción de la cinta de opciones</a:t>
            </a:r>
            <a:endParaRPr lang="es-ES" dirty="0"/>
          </a:p>
        </p:txBody>
      </p:sp>
      <p:pic>
        <p:nvPicPr>
          <p:cNvPr id="8" name="Picture 7">
            <a:extLst>
              <a:ext uri="{FF2B5EF4-FFF2-40B4-BE49-F238E27FC236}">
                <a16:creationId xmlns:a16="http://schemas.microsoft.com/office/drawing/2014/main" id="{32E38F43-5C3D-471A-A448-37379E5F528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8956" y="2364600"/>
            <a:ext cx="11234087" cy="992372"/>
          </a:xfrm>
          <a:prstGeom prst="rect">
            <a:avLst/>
          </a:prstGeom>
          <a:ln>
            <a:noFill/>
          </a:ln>
          <a:effectLst>
            <a:outerShdw blurRad="190500" algn="tl" rotWithShape="0">
              <a:srgbClr val="000000">
                <a:alpha val="70000"/>
              </a:srgbClr>
            </a:outerShdw>
          </a:effectLst>
        </p:spPr>
      </p:pic>
      <p:sp>
        <p:nvSpPr>
          <p:cNvPr id="9" name="Rectangle 8">
            <a:extLst>
              <a:ext uri="{FF2B5EF4-FFF2-40B4-BE49-F238E27FC236}">
                <a16:creationId xmlns:a16="http://schemas.microsoft.com/office/drawing/2014/main" id="{0DB813D9-19EC-4FDA-B045-394A225658DB}"/>
              </a:ext>
            </a:extLst>
          </p:cNvPr>
          <p:cNvSpPr/>
          <p:nvPr/>
        </p:nvSpPr>
        <p:spPr>
          <a:xfrm>
            <a:off x="868233" y="2415273"/>
            <a:ext cx="498351" cy="196025"/>
          </a:xfrm>
          <a:prstGeom prst="rect">
            <a:avLst/>
          </a:prstGeom>
          <a:noFill/>
          <a:ln>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00">
              <a:latin typeface="Poppins"/>
            </a:endParaRPr>
          </a:p>
        </p:txBody>
      </p:sp>
      <p:sp>
        <p:nvSpPr>
          <p:cNvPr id="10" name="TextBox 9">
            <a:extLst>
              <a:ext uri="{FF2B5EF4-FFF2-40B4-BE49-F238E27FC236}">
                <a16:creationId xmlns:a16="http://schemas.microsoft.com/office/drawing/2014/main" id="{6EBD66E7-218F-4A73-A576-2F79BA1261F6}"/>
              </a:ext>
            </a:extLst>
          </p:cNvPr>
          <p:cNvSpPr txBox="1"/>
          <p:nvPr/>
        </p:nvSpPr>
        <p:spPr>
          <a:xfrm>
            <a:off x="1449758" y="1928646"/>
            <a:ext cx="1573359" cy="307777"/>
          </a:xfrm>
          <a:prstGeom prst="rect">
            <a:avLst/>
          </a:prstGeom>
          <a:noFill/>
        </p:spPr>
        <p:txBody>
          <a:bodyPr wrap="square" rtlCol="0">
            <a:spAutoFit/>
          </a:bodyPr>
          <a:lstStyle/>
          <a:p>
            <a:r>
              <a:rPr lang="es-ES" sz="1400" dirty="0">
                <a:solidFill>
                  <a:srgbClr val="595959"/>
                </a:solidFill>
                <a:latin typeface="Poppins"/>
              </a:rPr>
              <a:t>Ficha Inicio</a:t>
            </a:r>
          </a:p>
        </p:txBody>
      </p:sp>
      <p:cxnSp>
        <p:nvCxnSpPr>
          <p:cNvPr id="11" name="Straight Arrow Connector 10">
            <a:extLst>
              <a:ext uri="{FF2B5EF4-FFF2-40B4-BE49-F238E27FC236}">
                <a16:creationId xmlns:a16="http://schemas.microsoft.com/office/drawing/2014/main" id="{97FFEDE9-AAC7-4AF6-BA10-FB3EFE8F3380}"/>
              </a:ext>
            </a:extLst>
          </p:cNvPr>
          <p:cNvCxnSpPr>
            <a:cxnSpLocks/>
            <a:stCxn id="10" idx="1"/>
            <a:endCxn id="9" idx="0"/>
          </p:cNvCxnSpPr>
          <p:nvPr/>
        </p:nvCxnSpPr>
        <p:spPr>
          <a:xfrm flipH="1">
            <a:off x="1117409" y="2082535"/>
            <a:ext cx="332349" cy="332738"/>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7A4E7D36-91C1-47DD-8DB7-10BD30D280CD}"/>
              </a:ext>
            </a:extLst>
          </p:cNvPr>
          <p:cNvSpPr/>
          <p:nvPr/>
        </p:nvSpPr>
        <p:spPr>
          <a:xfrm>
            <a:off x="497071" y="2635893"/>
            <a:ext cx="11249660" cy="739647"/>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00">
              <a:latin typeface="Poppins"/>
            </a:endParaRPr>
          </a:p>
        </p:txBody>
      </p:sp>
      <p:sp>
        <p:nvSpPr>
          <p:cNvPr id="13" name="TextBox 12">
            <a:extLst>
              <a:ext uri="{FF2B5EF4-FFF2-40B4-BE49-F238E27FC236}">
                <a16:creationId xmlns:a16="http://schemas.microsoft.com/office/drawing/2014/main" id="{F11DE6D1-A46A-4CDE-8ED7-92A58A85E7AF}"/>
              </a:ext>
            </a:extLst>
          </p:cNvPr>
          <p:cNvSpPr txBox="1"/>
          <p:nvPr/>
        </p:nvSpPr>
        <p:spPr>
          <a:xfrm>
            <a:off x="6816495" y="1895478"/>
            <a:ext cx="2467464" cy="307777"/>
          </a:xfrm>
          <a:prstGeom prst="rect">
            <a:avLst/>
          </a:prstGeom>
          <a:noFill/>
        </p:spPr>
        <p:txBody>
          <a:bodyPr wrap="square" rtlCol="0">
            <a:spAutoFit/>
          </a:bodyPr>
          <a:lstStyle/>
          <a:p>
            <a:r>
              <a:rPr lang="es-ES" sz="1400" dirty="0">
                <a:solidFill>
                  <a:srgbClr val="595959"/>
                </a:solidFill>
                <a:latin typeface="Poppins"/>
              </a:rPr>
              <a:t>Cuadro de controles</a:t>
            </a:r>
          </a:p>
        </p:txBody>
      </p:sp>
      <p:cxnSp>
        <p:nvCxnSpPr>
          <p:cNvPr id="14" name="Straight Arrow Connector 13">
            <a:extLst>
              <a:ext uri="{FF2B5EF4-FFF2-40B4-BE49-F238E27FC236}">
                <a16:creationId xmlns:a16="http://schemas.microsoft.com/office/drawing/2014/main" id="{A551038B-3AAD-4394-845C-7D46CDB9BF06}"/>
              </a:ext>
            </a:extLst>
          </p:cNvPr>
          <p:cNvCxnSpPr>
            <a:cxnSpLocks/>
            <a:stCxn id="13" idx="1"/>
            <a:endCxn id="12" idx="0"/>
          </p:cNvCxnSpPr>
          <p:nvPr/>
        </p:nvCxnSpPr>
        <p:spPr>
          <a:xfrm flipH="1">
            <a:off x="6121901" y="2049367"/>
            <a:ext cx="694594" cy="586526"/>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9E16951B-EFAF-4D14-8FDB-666B393A2FDB}"/>
              </a:ext>
            </a:extLst>
          </p:cNvPr>
          <p:cNvSpPr txBox="1"/>
          <p:nvPr/>
        </p:nvSpPr>
        <p:spPr>
          <a:xfrm>
            <a:off x="546351" y="3716981"/>
            <a:ext cx="3331496" cy="307777"/>
          </a:xfrm>
          <a:prstGeom prst="rect">
            <a:avLst/>
          </a:prstGeom>
          <a:noFill/>
        </p:spPr>
        <p:txBody>
          <a:bodyPr wrap="square" rtlCol="0">
            <a:spAutoFit/>
          </a:bodyPr>
          <a:lstStyle/>
          <a:p>
            <a:r>
              <a:rPr lang="es-ES" sz="1400" dirty="0">
                <a:solidFill>
                  <a:srgbClr val="595959"/>
                </a:solidFill>
                <a:latin typeface="Poppins"/>
              </a:rPr>
              <a:t>Comando – Control </a:t>
            </a:r>
            <a:r>
              <a:rPr lang="es-ES" sz="1400" b="1" dirty="0">
                <a:solidFill>
                  <a:srgbClr val="595959"/>
                </a:solidFill>
                <a:latin typeface="Poppins"/>
              </a:rPr>
              <a:t>Negrita</a:t>
            </a:r>
          </a:p>
        </p:txBody>
      </p:sp>
      <p:sp>
        <p:nvSpPr>
          <p:cNvPr id="16" name="Rectangle 15">
            <a:extLst>
              <a:ext uri="{FF2B5EF4-FFF2-40B4-BE49-F238E27FC236}">
                <a16:creationId xmlns:a16="http://schemas.microsoft.com/office/drawing/2014/main" id="{A159F4E2-E3E6-4B25-B6A2-A573A3F470EC}"/>
              </a:ext>
            </a:extLst>
          </p:cNvPr>
          <p:cNvSpPr/>
          <p:nvPr/>
        </p:nvSpPr>
        <p:spPr>
          <a:xfrm>
            <a:off x="1618449" y="2885660"/>
            <a:ext cx="213965" cy="241989"/>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00">
              <a:latin typeface="Poppins"/>
            </a:endParaRPr>
          </a:p>
        </p:txBody>
      </p:sp>
      <p:sp>
        <p:nvSpPr>
          <p:cNvPr id="18" name="TextBox 17">
            <a:extLst>
              <a:ext uri="{FF2B5EF4-FFF2-40B4-BE49-F238E27FC236}">
                <a16:creationId xmlns:a16="http://schemas.microsoft.com/office/drawing/2014/main" id="{66514136-830E-40DD-AE9C-F7A50EEBB9F6}"/>
              </a:ext>
            </a:extLst>
          </p:cNvPr>
          <p:cNvSpPr txBox="1"/>
          <p:nvPr/>
        </p:nvSpPr>
        <p:spPr>
          <a:xfrm>
            <a:off x="3877847" y="3704353"/>
            <a:ext cx="1810151" cy="307777"/>
          </a:xfrm>
          <a:prstGeom prst="rect">
            <a:avLst/>
          </a:prstGeom>
          <a:noFill/>
        </p:spPr>
        <p:txBody>
          <a:bodyPr wrap="square" rtlCol="0">
            <a:spAutoFit/>
          </a:bodyPr>
          <a:lstStyle/>
          <a:p>
            <a:r>
              <a:rPr lang="es-ES" sz="1400" dirty="0">
                <a:solidFill>
                  <a:srgbClr val="595959"/>
                </a:solidFill>
                <a:latin typeface="Poppins"/>
              </a:rPr>
              <a:t>Grupo</a:t>
            </a:r>
            <a:r>
              <a:rPr lang="es-ES" sz="1400" dirty="0">
                <a:latin typeface="Poppins"/>
              </a:rPr>
              <a:t> </a:t>
            </a:r>
            <a:r>
              <a:rPr lang="es-ES" sz="1400" dirty="0">
                <a:solidFill>
                  <a:srgbClr val="595959"/>
                </a:solidFill>
                <a:latin typeface="Poppins"/>
              </a:rPr>
              <a:t>Fuente</a:t>
            </a:r>
            <a:endParaRPr lang="es-ES" sz="1400" dirty="0">
              <a:solidFill>
                <a:srgbClr val="019EE2"/>
              </a:solidFill>
              <a:latin typeface="Poppins"/>
            </a:endParaRPr>
          </a:p>
        </p:txBody>
      </p:sp>
      <p:cxnSp>
        <p:nvCxnSpPr>
          <p:cNvPr id="19" name="Straight Arrow Connector 18">
            <a:extLst>
              <a:ext uri="{FF2B5EF4-FFF2-40B4-BE49-F238E27FC236}">
                <a16:creationId xmlns:a16="http://schemas.microsoft.com/office/drawing/2014/main" id="{E579B06A-7174-42D3-9E5A-64FCD6452A83}"/>
              </a:ext>
            </a:extLst>
          </p:cNvPr>
          <p:cNvCxnSpPr>
            <a:cxnSpLocks/>
            <a:stCxn id="23" idx="3"/>
            <a:endCxn id="18" idx="0"/>
          </p:cNvCxnSpPr>
          <p:nvPr/>
        </p:nvCxnSpPr>
        <p:spPr>
          <a:xfrm>
            <a:off x="3121130" y="2976714"/>
            <a:ext cx="1661793" cy="727639"/>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
        <p:nvSpPr>
          <p:cNvPr id="23" name="Rectangle 22">
            <a:extLst>
              <a:ext uri="{FF2B5EF4-FFF2-40B4-BE49-F238E27FC236}">
                <a16:creationId xmlns:a16="http://schemas.microsoft.com/office/drawing/2014/main" id="{5226389F-71A9-4C2B-B731-8AC8E021DD58}"/>
              </a:ext>
            </a:extLst>
          </p:cNvPr>
          <p:cNvSpPr/>
          <p:nvPr/>
        </p:nvSpPr>
        <p:spPr>
          <a:xfrm>
            <a:off x="1618449" y="2643904"/>
            <a:ext cx="1502681" cy="665620"/>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00">
              <a:latin typeface="Poppins"/>
            </a:endParaRPr>
          </a:p>
        </p:txBody>
      </p:sp>
      <p:sp>
        <p:nvSpPr>
          <p:cNvPr id="24" name="TextBox 23">
            <a:extLst>
              <a:ext uri="{FF2B5EF4-FFF2-40B4-BE49-F238E27FC236}">
                <a16:creationId xmlns:a16="http://schemas.microsoft.com/office/drawing/2014/main" id="{ECF6B54C-02E5-4569-A547-29BD500435E0}"/>
              </a:ext>
            </a:extLst>
          </p:cNvPr>
          <p:cNvSpPr txBox="1"/>
          <p:nvPr/>
        </p:nvSpPr>
        <p:spPr>
          <a:xfrm>
            <a:off x="594086" y="1028080"/>
            <a:ext cx="11249660" cy="584775"/>
          </a:xfrm>
          <a:prstGeom prst="rect">
            <a:avLst/>
          </a:prstGeom>
          <a:noFill/>
        </p:spPr>
        <p:txBody>
          <a:bodyPr wrap="square" rtlCol="0">
            <a:spAutoFit/>
          </a:bodyPr>
          <a:lstStyle/>
          <a:p>
            <a:r>
              <a:rPr lang="es-ES" sz="1600" b="1" dirty="0">
                <a:solidFill>
                  <a:srgbClr val="019EE2"/>
                </a:solidFill>
                <a:latin typeface="Poppins"/>
              </a:rPr>
              <a:t>Inicio </a:t>
            </a:r>
            <a:r>
              <a:rPr lang="es-ES" sz="1600" b="1" dirty="0">
                <a:solidFill>
                  <a:srgbClr val="019EE2"/>
                </a:solidFill>
                <a:latin typeface="Poppins"/>
                <a:sym typeface="Wingdings" panose="05000000000000000000" pitchFamily="2" charset="2"/>
              </a:rPr>
              <a:t></a:t>
            </a:r>
            <a:r>
              <a:rPr lang="es-ES" sz="1600" b="1" dirty="0">
                <a:solidFill>
                  <a:srgbClr val="99CC00"/>
                </a:solidFill>
                <a:latin typeface="Poppins"/>
                <a:sym typeface="Wingdings" panose="05000000000000000000" pitchFamily="2" charset="2"/>
              </a:rPr>
              <a:t> </a:t>
            </a:r>
            <a:r>
              <a:rPr lang="es-ES" sz="1600" dirty="0">
                <a:solidFill>
                  <a:srgbClr val="595959"/>
                </a:solidFill>
                <a:latin typeface="Poppins"/>
                <a:sym typeface="Wingdings" panose="05000000000000000000" pitchFamily="2" charset="2"/>
              </a:rPr>
              <a:t>Comandos para opciones básicas de texto (letra, dirección del texto, alineación del párrafo, tipo de número usado, etc.), así como acciones básicas tipo Copiar, Pegar o copiar formato. </a:t>
            </a:r>
          </a:p>
        </p:txBody>
      </p:sp>
      <p:sp>
        <p:nvSpPr>
          <p:cNvPr id="25" name="TextBox 24">
            <a:extLst>
              <a:ext uri="{FF2B5EF4-FFF2-40B4-BE49-F238E27FC236}">
                <a16:creationId xmlns:a16="http://schemas.microsoft.com/office/drawing/2014/main" id="{4AEA5200-63AB-4FA9-AC95-39039EAE708B}"/>
              </a:ext>
            </a:extLst>
          </p:cNvPr>
          <p:cNvSpPr txBox="1"/>
          <p:nvPr/>
        </p:nvSpPr>
        <p:spPr>
          <a:xfrm>
            <a:off x="469900" y="4307278"/>
            <a:ext cx="11967030" cy="1938992"/>
          </a:xfrm>
          <a:prstGeom prst="rect">
            <a:avLst/>
          </a:prstGeom>
          <a:noFill/>
        </p:spPr>
        <p:txBody>
          <a:bodyPr wrap="square" rtlCol="0">
            <a:spAutoFit/>
          </a:bodyPr>
          <a:lstStyle/>
          <a:p>
            <a:r>
              <a:rPr lang="es-ES" sz="1600" dirty="0">
                <a:solidFill>
                  <a:srgbClr val="595959"/>
                </a:solidFill>
                <a:latin typeface="Poppins"/>
              </a:rPr>
              <a:t>Dentro de la ficha INICIO tenemos diversas funciones que usaremos para modificar el texto y el formato:</a:t>
            </a:r>
          </a:p>
          <a:p>
            <a:endParaRPr lang="es-ES" sz="1600" dirty="0">
              <a:solidFill>
                <a:srgbClr val="595959"/>
              </a:solidFill>
              <a:latin typeface="Poppins"/>
            </a:endParaRPr>
          </a:p>
          <a:p>
            <a:pPr marL="800027" lvl="1" indent="-342900">
              <a:buFont typeface="Arial" panose="020B0604020202020204" pitchFamily="34" charset="0"/>
              <a:buChar char="•"/>
            </a:pPr>
            <a:r>
              <a:rPr lang="es-ES" sz="1600" dirty="0">
                <a:solidFill>
                  <a:srgbClr val="595959"/>
                </a:solidFill>
                <a:latin typeface="Poppins"/>
              </a:rPr>
              <a:t>Marcar la letra en </a:t>
            </a:r>
            <a:r>
              <a:rPr lang="es-ES" sz="1600" b="1" dirty="0">
                <a:solidFill>
                  <a:srgbClr val="595959"/>
                </a:solidFill>
                <a:latin typeface="Poppins"/>
              </a:rPr>
              <a:t>negrita</a:t>
            </a:r>
            <a:r>
              <a:rPr lang="es-ES" sz="1600" dirty="0">
                <a:solidFill>
                  <a:srgbClr val="595959"/>
                </a:solidFill>
                <a:latin typeface="Poppins"/>
              </a:rPr>
              <a:t>, </a:t>
            </a:r>
            <a:r>
              <a:rPr lang="es-ES" sz="1600" i="1" dirty="0">
                <a:solidFill>
                  <a:srgbClr val="595959"/>
                </a:solidFill>
                <a:latin typeface="Poppins"/>
              </a:rPr>
              <a:t>cursiva o </a:t>
            </a:r>
            <a:r>
              <a:rPr lang="es-ES" sz="1600" u="sng" dirty="0">
                <a:solidFill>
                  <a:srgbClr val="595959"/>
                </a:solidFill>
                <a:latin typeface="Poppins"/>
              </a:rPr>
              <a:t>subrayada.</a:t>
            </a:r>
            <a:endParaRPr lang="es-ES" i="1" dirty="0">
              <a:solidFill>
                <a:srgbClr val="595959"/>
              </a:solidFill>
              <a:latin typeface="Poppins"/>
            </a:endParaRPr>
          </a:p>
          <a:p>
            <a:pPr marL="800027" lvl="1" indent="-342900">
              <a:buFont typeface="Arial" panose="020B0604020202020204" pitchFamily="34" charset="0"/>
              <a:buChar char="•"/>
            </a:pPr>
            <a:r>
              <a:rPr lang="es-ES" sz="1600" dirty="0">
                <a:solidFill>
                  <a:srgbClr val="595959"/>
                </a:solidFill>
                <a:latin typeface="Poppins"/>
              </a:rPr>
              <a:t>Modificar su tamaño y</a:t>
            </a:r>
            <a:r>
              <a:rPr lang="es-ES" sz="1600" dirty="0">
                <a:solidFill>
                  <a:srgbClr val="000000"/>
                </a:solidFill>
                <a:latin typeface="Poppins"/>
              </a:rPr>
              <a:t> </a:t>
            </a:r>
            <a:r>
              <a:rPr lang="es-ES" sz="1600" dirty="0">
                <a:ln>
                  <a:solidFill>
                    <a:srgbClr val="FFFF00"/>
                  </a:solidFill>
                </a:ln>
                <a:solidFill>
                  <a:srgbClr val="000000"/>
                </a:solidFill>
                <a:latin typeface="Poppins"/>
              </a:rPr>
              <a:t>formato.</a:t>
            </a:r>
            <a:endParaRPr lang="es-ES" sz="1600" dirty="0">
              <a:solidFill>
                <a:srgbClr val="000000"/>
              </a:solidFill>
              <a:latin typeface="Poppins"/>
            </a:endParaRPr>
          </a:p>
          <a:p>
            <a:pPr marL="800027" lvl="1" indent="-342900">
              <a:buFont typeface="Arial" panose="020B0604020202020204" pitchFamily="34" charset="0"/>
              <a:buChar char="•"/>
            </a:pPr>
            <a:r>
              <a:rPr lang="es-ES" sz="1600" dirty="0">
                <a:solidFill>
                  <a:srgbClr val="595959"/>
                </a:solidFill>
                <a:latin typeface="Poppins"/>
              </a:rPr>
              <a:t>Modificar el </a:t>
            </a:r>
            <a:r>
              <a:rPr lang="es-ES" sz="1600" dirty="0">
                <a:solidFill>
                  <a:srgbClr val="595959"/>
                </a:solidFill>
                <a:latin typeface="Algerian" panose="04020705040A02060702" pitchFamily="82" charset="0"/>
              </a:rPr>
              <a:t>tipo de fuente </a:t>
            </a:r>
            <a:r>
              <a:rPr lang="es-ES" sz="1600" dirty="0">
                <a:solidFill>
                  <a:srgbClr val="595959"/>
                </a:solidFill>
                <a:latin typeface="Poppins"/>
              </a:rPr>
              <a:t>(tipo de letra). </a:t>
            </a:r>
          </a:p>
          <a:p>
            <a:pPr marL="457127" lvl="1"/>
            <a:endParaRPr lang="es-ES" dirty="0">
              <a:solidFill>
                <a:srgbClr val="000000"/>
              </a:solidFill>
              <a:latin typeface="Poppins"/>
            </a:endParaRPr>
          </a:p>
          <a:p>
            <a:r>
              <a:rPr lang="es-ES" sz="1600" dirty="0">
                <a:solidFill>
                  <a:srgbClr val="595959"/>
                </a:solidFill>
                <a:latin typeface="Poppins"/>
              </a:rPr>
              <a:t>Más adelante veremos las funciones de edición de la fuente y el texto con mayor profundidad.</a:t>
            </a:r>
            <a:endParaRPr lang="es-ES" sz="1600" dirty="0">
              <a:solidFill>
                <a:srgbClr val="595959"/>
              </a:solidFill>
            </a:endParaRPr>
          </a:p>
        </p:txBody>
      </p:sp>
      <p:cxnSp>
        <p:nvCxnSpPr>
          <p:cNvPr id="26" name="Straight Arrow Connector 25">
            <a:extLst>
              <a:ext uri="{FF2B5EF4-FFF2-40B4-BE49-F238E27FC236}">
                <a16:creationId xmlns:a16="http://schemas.microsoft.com/office/drawing/2014/main" id="{7A589DE4-B909-476A-9BB9-D15A2DF889D1}"/>
              </a:ext>
            </a:extLst>
          </p:cNvPr>
          <p:cNvCxnSpPr>
            <a:cxnSpLocks/>
            <a:endCxn id="16" idx="2"/>
          </p:cNvCxnSpPr>
          <p:nvPr/>
        </p:nvCxnSpPr>
        <p:spPr>
          <a:xfrm flipV="1">
            <a:off x="1550419" y="3127649"/>
            <a:ext cx="175013" cy="491664"/>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5056030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69900" y="367416"/>
            <a:ext cx="7058660" cy="469481"/>
          </a:xfrm>
        </p:spPr>
        <p:txBody>
          <a:bodyPr/>
          <a:lstStyle/>
          <a:p>
            <a:r>
              <a:rPr lang="es-ES_tradnl" kern="0" dirty="0"/>
              <a:t>1.5. Descripción de la cinta de opciones</a:t>
            </a:r>
            <a:endParaRPr lang="es-ES" dirty="0"/>
          </a:p>
        </p:txBody>
      </p:sp>
      <p:pic>
        <p:nvPicPr>
          <p:cNvPr id="20" name="Picture 19">
            <a:extLst>
              <a:ext uri="{FF2B5EF4-FFF2-40B4-BE49-F238E27FC236}">
                <a16:creationId xmlns:a16="http://schemas.microsoft.com/office/drawing/2014/main" id="{17144887-90EF-4FB6-97F1-D6B6554039F7}"/>
              </a:ext>
            </a:extLst>
          </p:cNvPr>
          <p:cNvPicPr>
            <a:picLocks noChangeAspect="1"/>
          </p:cNvPicPr>
          <p:nvPr/>
        </p:nvPicPr>
        <p:blipFill rotWithShape="1">
          <a:blip r:embed="rId2"/>
          <a:srcRect l="7096" t="18466" r="30434" b="70448"/>
          <a:stretch/>
        </p:blipFill>
        <p:spPr>
          <a:xfrm>
            <a:off x="429537" y="2006531"/>
            <a:ext cx="11208881" cy="1129956"/>
          </a:xfrm>
          <a:prstGeom prst="rect">
            <a:avLst/>
          </a:prstGeom>
          <a:ln>
            <a:noFill/>
          </a:ln>
          <a:effectLst>
            <a:outerShdw blurRad="190500" algn="tl" rotWithShape="0">
              <a:srgbClr val="000000">
                <a:alpha val="70000"/>
              </a:srgbClr>
            </a:outerShdw>
          </a:effectLst>
        </p:spPr>
      </p:pic>
      <p:sp>
        <p:nvSpPr>
          <p:cNvPr id="21" name="TextBox 20">
            <a:extLst>
              <a:ext uri="{FF2B5EF4-FFF2-40B4-BE49-F238E27FC236}">
                <a16:creationId xmlns:a16="http://schemas.microsoft.com/office/drawing/2014/main" id="{D287C6D0-E70E-4E1A-858F-72F6273AD0EC}"/>
              </a:ext>
            </a:extLst>
          </p:cNvPr>
          <p:cNvSpPr txBox="1"/>
          <p:nvPr/>
        </p:nvSpPr>
        <p:spPr>
          <a:xfrm>
            <a:off x="586336" y="1021955"/>
            <a:ext cx="11327984" cy="3293209"/>
          </a:xfrm>
          <a:prstGeom prst="rect">
            <a:avLst/>
          </a:prstGeom>
          <a:noFill/>
        </p:spPr>
        <p:txBody>
          <a:bodyPr wrap="square" rtlCol="0">
            <a:spAutoFit/>
          </a:bodyPr>
          <a:lstStyle/>
          <a:p>
            <a:r>
              <a:rPr lang="es-ES" sz="1600" b="1" dirty="0">
                <a:solidFill>
                  <a:srgbClr val="019EE2"/>
                </a:solidFill>
                <a:latin typeface="Poppins"/>
                <a:sym typeface="Wingdings" panose="05000000000000000000" pitchFamily="2" charset="2"/>
              </a:rPr>
              <a:t>Insertar  </a:t>
            </a:r>
            <a:r>
              <a:rPr lang="es-ES" sz="1600" b="1" dirty="0">
                <a:solidFill>
                  <a:srgbClr val="99CC00"/>
                </a:solidFill>
                <a:latin typeface="Poppins"/>
                <a:sym typeface="Wingdings" panose="05000000000000000000" pitchFamily="2" charset="2"/>
              </a:rPr>
              <a:t> </a:t>
            </a:r>
            <a:r>
              <a:rPr lang="es-ES" sz="1600" dirty="0">
                <a:solidFill>
                  <a:srgbClr val="595959"/>
                </a:solidFill>
                <a:latin typeface="Poppins"/>
                <a:sym typeface="Wingdings" panose="05000000000000000000" pitchFamily="2" charset="2"/>
              </a:rPr>
              <a:t>La ficha insertar nos permite añadir imágenes al Excel, crear tablas, introducir gráficas con los datos de una tabla, entre otras.</a:t>
            </a:r>
            <a:endParaRPr lang="es-ES_tradnl" b="1" dirty="0">
              <a:solidFill>
                <a:srgbClr val="99CC00"/>
              </a:solidFill>
              <a:latin typeface="Poppins"/>
              <a:sym typeface="Wingdings" panose="05000000000000000000" pitchFamily="2" charset="2"/>
            </a:endParaRPr>
          </a:p>
          <a:p>
            <a:endParaRPr lang="es-ES_tradnl" b="1" dirty="0">
              <a:solidFill>
                <a:srgbClr val="99CC00"/>
              </a:solidFill>
              <a:latin typeface="Poppins"/>
              <a:sym typeface="Wingdings" panose="05000000000000000000" pitchFamily="2" charset="2"/>
            </a:endParaRPr>
          </a:p>
          <a:p>
            <a:endParaRPr lang="es-ES_tradnl" b="1" dirty="0">
              <a:solidFill>
                <a:srgbClr val="99CC00"/>
              </a:solidFill>
              <a:latin typeface="Poppins"/>
              <a:sym typeface="Wingdings" panose="05000000000000000000" pitchFamily="2" charset="2"/>
            </a:endParaRPr>
          </a:p>
          <a:p>
            <a:endParaRPr lang="es-ES_tradnl" b="1" dirty="0">
              <a:solidFill>
                <a:srgbClr val="99CC00"/>
              </a:solidFill>
              <a:latin typeface="Poppins"/>
              <a:sym typeface="Wingdings" panose="05000000000000000000" pitchFamily="2" charset="2"/>
            </a:endParaRPr>
          </a:p>
          <a:p>
            <a:endParaRPr lang="es-ES" b="1" dirty="0">
              <a:solidFill>
                <a:srgbClr val="99CC00"/>
              </a:solidFill>
              <a:latin typeface="Poppins"/>
              <a:sym typeface="Wingdings" panose="05000000000000000000" pitchFamily="2" charset="2"/>
            </a:endParaRPr>
          </a:p>
          <a:p>
            <a:endParaRPr lang="es-ES" b="1" dirty="0">
              <a:solidFill>
                <a:srgbClr val="99CC00"/>
              </a:solidFill>
              <a:latin typeface="Poppins"/>
              <a:sym typeface="Wingdings" panose="05000000000000000000" pitchFamily="2" charset="2"/>
            </a:endParaRPr>
          </a:p>
          <a:p>
            <a:endParaRPr lang="es-ES" b="1" dirty="0">
              <a:solidFill>
                <a:srgbClr val="019EE2"/>
              </a:solidFill>
              <a:latin typeface="Poppins"/>
              <a:sym typeface="Wingdings" panose="05000000000000000000" pitchFamily="2" charset="2"/>
            </a:endParaRPr>
          </a:p>
          <a:p>
            <a:r>
              <a:rPr lang="es-ES" sz="1600" b="1" dirty="0">
                <a:solidFill>
                  <a:srgbClr val="019EE2"/>
                </a:solidFill>
                <a:latin typeface="Poppins"/>
                <a:sym typeface="Wingdings" panose="05000000000000000000" pitchFamily="2" charset="2"/>
              </a:rPr>
              <a:t>Diseño de página  </a:t>
            </a:r>
            <a:r>
              <a:rPr lang="es-ES" sz="1600" dirty="0">
                <a:solidFill>
                  <a:srgbClr val="595959"/>
                </a:solidFill>
                <a:latin typeface="Poppins"/>
                <a:sym typeface="Wingdings" panose="05000000000000000000" pitchFamily="2" charset="2"/>
              </a:rPr>
              <a:t>Esta ficha nos da opciones para configurar la página, que modifican la forma como la vemos o como se va a imprimir. </a:t>
            </a:r>
          </a:p>
        </p:txBody>
      </p:sp>
      <p:sp>
        <p:nvSpPr>
          <p:cNvPr id="22" name="TextBox 21">
            <a:extLst>
              <a:ext uri="{FF2B5EF4-FFF2-40B4-BE49-F238E27FC236}">
                <a16:creationId xmlns:a16="http://schemas.microsoft.com/office/drawing/2014/main" id="{DAB267B4-0B1E-4CC4-9EBB-7C42B035FB1F}"/>
              </a:ext>
            </a:extLst>
          </p:cNvPr>
          <p:cNvSpPr txBox="1"/>
          <p:nvPr/>
        </p:nvSpPr>
        <p:spPr>
          <a:xfrm>
            <a:off x="2256703" y="1515516"/>
            <a:ext cx="2305965" cy="307777"/>
          </a:xfrm>
          <a:prstGeom prst="rect">
            <a:avLst/>
          </a:prstGeom>
          <a:noFill/>
        </p:spPr>
        <p:txBody>
          <a:bodyPr wrap="square" rtlCol="0">
            <a:spAutoFit/>
          </a:bodyPr>
          <a:lstStyle/>
          <a:p>
            <a:r>
              <a:rPr lang="es-ES" sz="1400" dirty="0">
                <a:solidFill>
                  <a:srgbClr val="595959"/>
                </a:solidFill>
                <a:latin typeface="Poppins"/>
              </a:rPr>
              <a:t>Ficha insertar</a:t>
            </a:r>
          </a:p>
        </p:txBody>
      </p:sp>
      <p:sp>
        <p:nvSpPr>
          <p:cNvPr id="27" name="Rectangle 26">
            <a:extLst>
              <a:ext uri="{FF2B5EF4-FFF2-40B4-BE49-F238E27FC236}">
                <a16:creationId xmlns:a16="http://schemas.microsoft.com/office/drawing/2014/main" id="{CBD2F28C-4741-469F-9775-A560DB687970}"/>
              </a:ext>
            </a:extLst>
          </p:cNvPr>
          <p:cNvSpPr/>
          <p:nvPr/>
        </p:nvSpPr>
        <p:spPr>
          <a:xfrm>
            <a:off x="1428269" y="1997200"/>
            <a:ext cx="589616" cy="299729"/>
          </a:xfrm>
          <a:prstGeom prst="rect">
            <a:avLst/>
          </a:prstGeom>
          <a:noFill/>
          <a:ln>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cxnSp>
        <p:nvCxnSpPr>
          <p:cNvPr id="28" name="Straight Arrow Connector 27">
            <a:extLst>
              <a:ext uri="{FF2B5EF4-FFF2-40B4-BE49-F238E27FC236}">
                <a16:creationId xmlns:a16="http://schemas.microsoft.com/office/drawing/2014/main" id="{6A9A12FE-3EBD-4EA5-95C5-5F98ED38E9D2}"/>
              </a:ext>
            </a:extLst>
          </p:cNvPr>
          <p:cNvCxnSpPr>
            <a:cxnSpLocks/>
            <a:stCxn id="36" idx="2"/>
            <a:endCxn id="30" idx="1"/>
          </p:cNvCxnSpPr>
          <p:nvPr/>
        </p:nvCxnSpPr>
        <p:spPr>
          <a:xfrm>
            <a:off x="4914406" y="3123291"/>
            <a:ext cx="679057" cy="305709"/>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923302CC-99AB-4A6F-966F-5BB144C688FE}"/>
              </a:ext>
            </a:extLst>
          </p:cNvPr>
          <p:cNvSpPr txBox="1"/>
          <p:nvPr/>
        </p:nvSpPr>
        <p:spPr>
          <a:xfrm>
            <a:off x="5593463" y="3275111"/>
            <a:ext cx="2113623" cy="307777"/>
          </a:xfrm>
          <a:prstGeom prst="rect">
            <a:avLst/>
          </a:prstGeom>
          <a:noFill/>
        </p:spPr>
        <p:txBody>
          <a:bodyPr wrap="square" rtlCol="0">
            <a:spAutoFit/>
          </a:bodyPr>
          <a:lstStyle/>
          <a:p>
            <a:r>
              <a:rPr lang="es-ES" sz="1400" dirty="0">
                <a:solidFill>
                  <a:srgbClr val="595959"/>
                </a:solidFill>
                <a:latin typeface="Poppins"/>
              </a:rPr>
              <a:t>Grupo Gráficos</a:t>
            </a:r>
          </a:p>
        </p:txBody>
      </p:sp>
      <p:sp>
        <p:nvSpPr>
          <p:cNvPr id="33" name="TextBox 32">
            <a:extLst>
              <a:ext uri="{FF2B5EF4-FFF2-40B4-BE49-F238E27FC236}">
                <a16:creationId xmlns:a16="http://schemas.microsoft.com/office/drawing/2014/main" id="{82AABA10-A1B3-4E91-8521-273712FFE309}"/>
              </a:ext>
            </a:extLst>
          </p:cNvPr>
          <p:cNvSpPr txBox="1"/>
          <p:nvPr/>
        </p:nvSpPr>
        <p:spPr>
          <a:xfrm>
            <a:off x="3141986" y="3268636"/>
            <a:ext cx="1772420" cy="307777"/>
          </a:xfrm>
          <a:prstGeom prst="rect">
            <a:avLst/>
          </a:prstGeom>
          <a:noFill/>
        </p:spPr>
        <p:txBody>
          <a:bodyPr wrap="square" rtlCol="0">
            <a:spAutoFit/>
          </a:bodyPr>
          <a:lstStyle/>
          <a:p>
            <a:r>
              <a:rPr lang="es-ES" sz="1400" dirty="0">
                <a:solidFill>
                  <a:srgbClr val="595959"/>
                </a:solidFill>
                <a:latin typeface="Poppins"/>
              </a:rPr>
              <a:t>Comando Tabla</a:t>
            </a:r>
          </a:p>
        </p:txBody>
      </p:sp>
      <p:sp>
        <p:nvSpPr>
          <p:cNvPr id="34" name="Rectangle 33">
            <a:extLst>
              <a:ext uri="{FF2B5EF4-FFF2-40B4-BE49-F238E27FC236}">
                <a16:creationId xmlns:a16="http://schemas.microsoft.com/office/drawing/2014/main" id="{21B09252-A775-460A-85F0-29EC11486F50}"/>
              </a:ext>
            </a:extLst>
          </p:cNvPr>
          <p:cNvSpPr/>
          <p:nvPr/>
        </p:nvSpPr>
        <p:spPr>
          <a:xfrm>
            <a:off x="1772796" y="2319424"/>
            <a:ext cx="354292" cy="450096"/>
          </a:xfrm>
          <a:prstGeom prst="rect">
            <a:avLst/>
          </a:prstGeom>
          <a:noFill/>
          <a:ln>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cxnSp>
        <p:nvCxnSpPr>
          <p:cNvPr id="35" name="Straight Arrow Connector 34">
            <a:extLst>
              <a:ext uri="{FF2B5EF4-FFF2-40B4-BE49-F238E27FC236}">
                <a16:creationId xmlns:a16="http://schemas.microsoft.com/office/drawing/2014/main" id="{5B21296E-0F26-4EED-91FA-F36E3CD9C9C4}"/>
              </a:ext>
            </a:extLst>
          </p:cNvPr>
          <p:cNvCxnSpPr>
            <a:cxnSpLocks/>
            <a:stCxn id="22" idx="1"/>
            <a:endCxn id="27" idx="0"/>
          </p:cNvCxnSpPr>
          <p:nvPr/>
        </p:nvCxnSpPr>
        <p:spPr>
          <a:xfrm flipH="1">
            <a:off x="1723077" y="1669405"/>
            <a:ext cx="533626" cy="327795"/>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
        <p:nvSpPr>
          <p:cNvPr id="36" name="Rectangle 35">
            <a:extLst>
              <a:ext uri="{FF2B5EF4-FFF2-40B4-BE49-F238E27FC236}">
                <a16:creationId xmlns:a16="http://schemas.microsoft.com/office/drawing/2014/main" id="{0B4707E9-8246-41E0-93FE-A693927863EE}"/>
              </a:ext>
            </a:extLst>
          </p:cNvPr>
          <p:cNvSpPr/>
          <p:nvPr/>
        </p:nvSpPr>
        <p:spPr>
          <a:xfrm>
            <a:off x="3623955" y="2296832"/>
            <a:ext cx="2580902" cy="826459"/>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pic>
        <p:nvPicPr>
          <p:cNvPr id="38" name="Picture 37">
            <a:extLst>
              <a:ext uri="{FF2B5EF4-FFF2-40B4-BE49-F238E27FC236}">
                <a16:creationId xmlns:a16="http://schemas.microsoft.com/office/drawing/2014/main" id="{894F2891-DA17-4DA9-8BE7-491DCA4E46B2}"/>
              </a:ext>
            </a:extLst>
          </p:cNvPr>
          <p:cNvPicPr>
            <a:picLocks noChangeAspect="1"/>
          </p:cNvPicPr>
          <p:nvPr/>
        </p:nvPicPr>
        <p:blipFill rotWithShape="1">
          <a:blip r:embed="rId3">
            <a:extLst>
              <a:ext uri="{28A0092B-C50C-407E-A947-70E740481C1C}">
                <a14:useLocalDpi xmlns:a14="http://schemas.microsoft.com/office/drawing/2010/main" val="0"/>
              </a:ext>
            </a:extLst>
          </a:blip>
          <a:srcRect r="16174" b="7162"/>
          <a:stretch/>
        </p:blipFill>
        <p:spPr>
          <a:xfrm>
            <a:off x="429537" y="4618945"/>
            <a:ext cx="11208882" cy="1136870"/>
          </a:xfrm>
          <a:prstGeom prst="rect">
            <a:avLst/>
          </a:prstGeom>
          <a:ln>
            <a:noFill/>
          </a:ln>
          <a:effectLst>
            <a:outerShdw blurRad="190500" algn="tl" rotWithShape="0">
              <a:srgbClr val="000000">
                <a:alpha val="70000"/>
              </a:srgbClr>
            </a:outerShdw>
          </a:effectLst>
        </p:spPr>
      </p:pic>
      <p:sp>
        <p:nvSpPr>
          <p:cNvPr id="39" name="TextBox 38">
            <a:extLst>
              <a:ext uri="{FF2B5EF4-FFF2-40B4-BE49-F238E27FC236}">
                <a16:creationId xmlns:a16="http://schemas.microsoft.com/office/drawing/2014/main" id="{C65036C8-306D-4C70-A9A0-878536811BFB}"/>
              </a:ext>
            </a:extLst>
          </p:cNvPr>
          <p:cNvSpPr txBox="1"/>
          <p:nvPr/>
        </p:nvSpPr>
        <p:spPr>
          <a:xfrm>
            <a:off x="3000136" y="4165824"/>
            <a:ext cx="2383627" cy="307777"/>
          </a:xfrm>
          <a:prstGeom prst="rect">
            <a:avLst/>
          </a:prstGeom>
          <a:noFill/>
        </p:spPr>
        <p:txBody>
          <a:bodyPr wrap="square" rtlCol="0">
            <a:spAutoFit/>
          </a:bodyPr>
          <a:lstStyle/>
          <a:p>
            <a:r>
              <a:rPr lang="es-ES" sz="1400" dirty="0">
                <a:solidFill>
                  <a:srgbClr val="595959"/>
                </a:solidFill>
                <a:latin typeface="Poppins"/>
              </a:rPr>
              <a:t>Ficha diseño de página</a:t>
            </a:r>
          </a:p>
        </p:txBody>
      </p:sp>
      <p:sp>
        <p:nvSpPr>
          <p:cNvPr id="40" name="Rectangle 39">
            <a:extLst>
              <a:ext uri="{FF2B5EF4-FFF2-40B4-BE49-F238E27FC236}">
                <a16:creationId xmlns:a16="http://schemas.microsoft.com/office/drawing/2014/main" id="{7468F15C-C26E-4EE3-BAE3-2A5D8237DF8C}"/>
              </a:ext>
            </a:extLst>
          </p:cNvPr>
          <p:cNvSpPr/>
          <p:nvPr/>
        </p:nvSpPr>
        <p:spPr>
          <a:xfrm>
            <a:off x="2006427" y="4709192"/>
            <a:ext cx="984640" cy="265306"/>
          </a:xfrm>
          <a:prstGeom prst="rect">
            <a:avLst/>
          </a:prstGeom>
          <a:noFill/>
          <a:ln>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cxnSp>
        <p:nvCxnSpPr>
          <p:cNvPr id="41" name="Straight Arrow Connector 40">
            <a:extLst>
              <a:ext uri="{FF2B5EF4-FFF2-40B4-BE49-F238E27FC236}">
                <a16:creationId xmlns:a16="http://schemas.microsoft.com/office/drawing/2014/main" id="{DD83C79A-8D80-4A8F-863F-7A16CE94BBAE}"/>
              </a:ext>
            </a:extLst>
          </p:cNvPr>
          <p:cNvCxnSpPr>
            <a:cxnSpLocks/>
            <a:stCxn id="39" idx="1"/>
            <a:endCxn id="40" idx="0"/>
          </p:cNvCxnSpPr>
          <p:nvPr/>
        </p:nvCxnSpPr>
        <p:spPr>
          <a:xfrm flipH="1">
            <a:off x="2498747" y="4319713"/>
            <a:ext cx="501389" cy="389479"/>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
        <p:nvSpPr>
          <p:cNvPr id="45" name="Rectangle 44">
            <a:extLst>
              <a:ext uri="{FF2B5EF4-FFF2-40B4-BE49-F238E27FC236}">
                <a16:creationId xmlns:a16="http://schemas.microsoft.com/office/drawing/2014/main" id="{7A433E4A-9310-49DC-BE53-AD0415519777}"/>
              </a:ext>
            </a:extLst>
          </p:cNvPr>
          <p:cNvSpPr/>
          <p:nvPr/>
        </p:nvSpPr>
        <p:spPr>
          <a:xfrm>
            <a:off x="1548487" y="5004499"/>
            <a:ext cx="438599" cy="525771"/>
          </a:xfrm>
          <a:prstGeom prst="rect">
            <a:avLst/>
          </a:prstGeom>
          <a:noFill/>
          <a:ln>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sp>
        <p:nvSpPr>
          <p:cNvPr id="46" name="TextBox 45">
            <a:extLst>
              <a:ext uri="{FF2B5EF4-FFF2-40B4-BE49-F238E27FC236}">
                <a16:creationId xmlns:a16="http://schemas.microsoft.com/office/drawing/2014/main" id="{1FAF1A45-C7F5-467A-A2A8-BA01A92B2B01}"/>
              </a:ext>
            </a:extLst>
          </p:cNvPr>
          <p:cNvSpPr txBox="1"/>
          <p:nvPr/>
        </p:nvSpPr>
        <p:spPr>
          <a:xfrm>
            <a:off x="2256703" y="6050547"/>
            <a:ext cx="2130119" cy="307777"/>
          </a:xfrm>
          <a:prstGeom prst="rect">
            <a:avLst/>
          </a:prstGeom>
          <a:noFill/>
        </p:spPr>
        <p:txBody>
          <a:bodyPr wrap="square" rtlCol="0">
            <a:spAutoFit/>
          </a:bodyPr>
          <a:lstStyle/>
          <a:p>
            <a:r>
              <a:rPr lang="es-ES" sz="1400" dirty="0">
                <a:solidFill>
                  <a:srgbClr val="595959"/>
                </a:solidFill>
                <a:latin typeface="Poppins"/>
              </a:rPr>
              <a:t>Comando márgenes</a:t>
            </a:r>
          </a:p>
        </p:txBody>
      </p:sp>
      <p:cxnSp>
        <p:nvCxnSpPr>
          <p:cNvPr id="47" name="Straight Arrow Connector 46">
            <a:extLst>
              <a:ext uri="{FF2B5EF4-FFF2-40B4-BE49-F238E27FC236}">
                <a16:creationId xmlns:a16="http://schemas.microsoft.com/office/drawing/2014/main" id="{AC7DE41D-37F8-4E6B-88A8-658897C55E9D}"/>
              </a:ext>
            </a:extLst>
          </p:cNvPr>
          <p:cNvCxnSpPr>
            <a:cxnSpLocks/>
            <a:stCxn id="46" idx="1"/>
            <a:endCxn id="45" idx="2"/>
          </p:cNvCxnSpPr>
          <p:nvPr/>
        </p:nvCxnSpPr>
        <p:spPr>
          <a:xfrm flipH="1" flipV="1">
            <a:off x="1767787" y="5530270"/>
            <a:ext cx="488916" cy="674166"/>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
        <p:nvSpPr>
          <p:cNvPr id="48" name="Rectangle 47">
            <a:extLst>
              <a:ext uri="{FF2B5EF4-FFF2-40B4-BE49-F238E27FC236}">
                <a16:creationId xmlns:a16="http://schemas.microsoft.com/office/drawing/2014/main" id="{B86FB516-91DE-4A91-A9C4-7F163157F53D}"/>
              </a:ext>
            </a:extLst>
          </p:cNvPr>
          <p:cNvSpPr/>
          <p:nvPr/>
        </p:nvSpPr>
        <p:spPr>
          <a:xfrm>
            <a:off x="5990254" y="4974498"/>
            <a:ext cx="1471130" cy="773203"/>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sp>
        <p:nvSpPr>
          <p:cNvPr id="49" name="TextBox 48">
            <a:extLst>
              <a:ext uri="{FF2B5EF4-FFF2-40B4-BE49-F238E27FC236}">
                <a16:creationId xmlns:a16="http://schemas.microsoft.com/office/drawing/2014/main" id="{61C13861-0C4E-4205-9745-A0D29593AF73}"/>
              </a:ext>
            </a:extLst>
          </p:cNvPr>
          <p:cNvSpPr txBox="1"/>
          <p:nvPr/>
        </p:nvSpPr>
        <p:spPr>
          <a:xfrm>
            <a:off x="7805178" y="6050547"/>
            <a:ext cx="2619035" cy="307777"/>
          </a:xfrm>
          <a:prstGeom prst="rect">
            <a:avLst/>
          </a:prstGeom>
          <a:noFill/>
        </p:spPr>
        <p:txBody>
          <a:bodyPr wrap="square" rtlCol="0">
            <a:spAutoFit/>
          </a:bodyPr>
          <a:lstStyle/>
          <a:p>
            <a:r>
              <a:rPr lang="es-ES" sz="1400" dirty="0">
                <a:solidFill>
                  <a:srgbClr val="595959"/>
                </a:solidFill>
                <a:latin typeface="Poppins"/>
              </a:rPr>
              <a:t>Grupo Opciones de hoja</a:t>
            </a:r>
          </a:p>
        </p:txBody>
      </p:sp>
      <p:cxnSp>
        <p:nvCxnSpPr>
          <p:cNvPr id="50" name="Straight Arrow Connector 49">
            <a:extLst>
              <a:ext uri="{FF2B5EF4-FFF2-40B4-BE49-F238E27FC236}">
                <a16:creationId xmlns:a16="http://schemas.microsoft.com/office/drawing/2014/main" id="{81F01149-8644-4F29-9E88-9FE9A2E09EE6}"/>
              </a:ext>
            </a:extLst>
          </p:cNvPr>
          <p:cNvCxnSpPr>
            <a:cxnSpLocks/>
            <a:stCxn id="49" idx="1"/>
            <a:endCxn id="48" idx="2"/>
          </p:cNvCxnSpPr>
          <p:nvPr/>
        </p:nvCxnSpPr>
        <p:spPr>
          <a:xfrm flipH="1" flipV="1">
            <a:off x="6725819" y="5747701"/>
            <a:ext cx="1079359" cy="456735"/>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cxnSp>
        <p:nvCxnSpPr>
          <p:cNvPr id="51" name="Straight Arrow Connector 50">
            <a:extLst>
              <a:ext uri="{FF2B5EF4-FFF2-40B4-BE49-F238E27FC236}">
                <a16:creationId xmlns:a16="http://schemas.microsoft.com/office/drawing/2014/main" id="{C537B1B1-BE0D-4FAD-8766-0135BD20A114}"/>
              </a:ext>
            </a:extLst>
          </p:cNvPr>
          <p:cNvCxnSpPr>
            <a:stCxn id="33" idx="1"/>
            <a:endCxn id="34" idx="3"/>
          </p:cNvCxnSpPr>
          <p:nvPr/>
        </p:nvCxnSpPr>
        <p:spPr>
          <a:xfrm flipH="1" flipV="1">
            <a:off x="2127088" y="2544472"/>
            <a:ext cx="1014898" cy="878053"/>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5180659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69900" y="367416"/>
            <a:ext cx="7058660" cy="469481"/>
          </a:xfrm>
        </p:spPr>
        <p:txBody>
          <a:bodyPr/>
          <a:lstStyle/>
          <a:p>
            <a:r>
              <a:rPr lang="es-ES_tradnl" kern="0" dirty="0"/>
              <a:t>1.5. Descripción de la cinta de opciones</a:t>
            </a:r>
            <a:endParaRPr lang="es-ES" dirty="0"/>
          </a:p>
        </p:txBody>
      </p:sp>
      <p:sp>
        <p:nvSpPr>
          <p:cNvPr id="52" name="TextBox 51">
            <a:extLst>
              <a:ext uri="{FF2B5EF4-FFF2-40B4-BE49-F238E27FC236}">
                <a16:creationId xmlns:a16="http://schemas.microsoft.com/office/drawing/2014/main" id="{B64B6852-2D7E-464C-ABE7-BE2FFC849904}"/>
              </a:ext>
            </a:extLst>
          </p:cNvPr>
          <p:cNvSpPr txBox="1"/>
          <p:nvPr/>
        </p:nvSpPr>
        <p:spPr>
          <a:xfrm>
            <a:off x="587618" y="897966"/>
            <a:ext cx="10720462" cy="4770537"/>
          </a:xfrm>
          <a:prstGeom prst="rect">
            <a:avLst/>
          </a:prstGeom>
          <a:noFill/>
        </p:spPr>
        <p:txBody>
          <a:bodyPr wrap="square" rtlCol="0">
            <a:spAutoFit/>
          </a:bodyPr>
          <a:lstStyle/>
          <a:p>
            <a:r>
              <a:rPr lang="es-ES" sz="1600" b="1" dirty="0">
                <a:solidFill>
                  <a:srgbClr val="019EE2"/>
                </a:solidFill>
                <a:latin typeface="Poppins"/>
                <a:sym typeface="Wingdings" panose="05000000000000000000" pitchFamily="2" charset="2"/>
              </a:rPr>
              <a:t>Formulas </a:t>
            </a:r>
            <a:r>
              <a:rPr lang="es-ES" dirty="0">
                <a:solidFill>
                  <a:srgbClr val="000000"/>
                </a:solidFill>
                <a:latin typeface="Poppins"/>
                <a:sym typeface="Wingdings" panose="05000000000000000000" pitchFamily="2" charset="2"/>
              </a:rPr>
              <a:t> </a:t>
            </a:r>
            <a:r>
              <a:rPr lang="es-ES" sz="1600" dirty="0">
                <a:solidFill>
                  <a:srgbClr val="595959"/>
                </a:solidFill>
                <a:latin typeface="Poppins"/>
                <a:sym typeface="Wingdings" panose="05000000000000000000" pitchFamily="2" charset="2"/>
              </a:rPr>
              <a:t>Des de la ficha Formulas podemos trabajar con fórmulas e introducir funciones en el Excel para automatizar cálculos. Las opciones más básicas son formulas lógicas como sumar, fecha y hora . </a:t>
            </a:r>
            <a:endParaRPr lang="es-ES_tradnl" sz="1600" dirty="0">
              <a:solidFill>
                <a:srgbClr val="595959"/>
              </a:solidFill>
              <a:latin typeface="Poppins"/>
              <a:sym typeface="Wingdings" panose="05000000000000000000" pitchFamily="2" charset="2"/>
            </a:endParaRPr>
          </a:p>
          <a:p>
            <a:endParaRPr lang="es-ES_tradnl" dirty="0">
              <a:solidFill>
                <a:srgbClr val="000000"/>
              </a:solidFill>
              <a:latin typeface="Poppins"/>
              <a:sym typeface="Wingdings" panose="05000000000000000000" pitchFamily="2" charset="2"/>
            </a:endParaRPr>
          </a:p>
          <a:p>
            <a:endParaRPr lang="es-ES" dirty="0">
              <a:solidFill>
                <a:srgbClr val="000000"/>
              </a:solidFill>
              <a:latin typeface="Poppins"/>
              <a:sym typeface="Wingdings" panose="05000000000000000000" pitchFamily="2" charset="2"/>
            </a:endParaRPr>
          </a:p>
          <a:p>
            <a:endParaRPr lang="es-ES" dirty="0">
              <a:solidFill>
                <a:srgbClr val="000000"/>
              </a:solidFill>
              <a:latin typeface="Poppins"/>
              <a:sym typeface="Wingdings" panose="05000000000000000000" pitchFamily="2" charset="2"/>
            </a:endParaRPr>
          </a:p>
          <a:p>
            <a:endParaRPr lang="es-ES" b="1" dirty="0">
              <a:solidFill>
                <a:srgbClr val="019EE2"/>
              </a:solidFill>
              <a:latin typeface="Poppins"/>
              <a:sym typeface="Wingdings" panose="05000000000000000000" pitchFamily="2" charset="2"/>
            </a:endParaRPr>
          </a:p>
          <a:p>
            <a:endParaRPr lang="es-ES" b="1" dirty="0">
              <a:solidFill>
                <a:srgbClr val="019EE2"/>
              </a:solidFill>
              <a:latin typeface="Poppins"/>
              <a:sym typeface="Wingdings" panose="05000000000000000000" pitchFamily="2" charset="2"/>
            </a:endParaRPr>
          </a:p>
          <a:p>
            <a:endParaRPr lang="es-ES" b="1" dirty="0">
              <a:solidFill>
                <a:srgbClr val="019EE2"/>
              </a:solidFill>
              <a:latin typeface="Poppins"/>
              <a:sym typeface="Wingdings" panose="05000000000000000000" pitchFamily="2" charset="2"/>
            </a:endParaRPr>
          </a:p>
          <a:p>
            <a:endParaRPr lang="es-ES" b="1" dirty="0">
              <a:solidFill>
                <a:srgbClr val="019EE2"/>
              </a:solidFill>
              <a:latin typeface="Poppins"/>
              <a:sym typeface="Wingdings" panose="05000000000000000000" pitchFamily="2" charset="2"/>
            </a:endParaRPr>
          </a:p>
          <a:p>
            <a:r>
              <a:rPr lang="es-ES" sz="1600" b="1" dirty="0">
                <a:solidFill>
                  <a:srgbClr val="019EE2"/>
                </a:solidFill>
                <a:latin typeface="Poppins"/>
                <a:sym typeface="Wingdings" panose="05000000000000000000" pitchFamily="2" charset="2"/>
              </a:rPr>
              <a:t>Datos </a:t>
            </a:r>
            <a:r>
              <a:rPr lang="es-ES" b="1" dirty="0">
                <a:solidFill>
                  <a:srgbClr val="99CC00"/>
                </a:solidFill>
                <a:latin typeface="Poppins"/>
                <a:sym typeface="Wingdings" panose="05000000000000000000" pitchFamily="2" charset="2"/>
              </a:rPr>
              <a:t> </a:t>
            </a:r>
            <a:r>
              <a:rPr lang="es-ES" sz="1600" dirty="0">
                <a:solidFill>
                  <a:srgbClr val="595959"/>
                </a:solidFill>
                <a:latin typeface="Poppins"/>
                <a:sym typeface="Wingdings" panose="05000000000000000000" pitchFamily="2" charset="2"/>
              </a:rPr>
              <a:t>Des de la ficha datos podemos definir el origen de la información y modificarlo</a:t>
            </a:r>
            <a:r>
              <a:rPr lang="es-ES" sz="1600" dirty="0">
                <a:solidFill>
                  <a:srgbClr val="000000"/>
                </a:solidFill>
                <a:latin typeface="Poppins"/>
                <a:sym typeface="Wingdings" panose="05000000000000000000" pitchFamily="2" charset="2"/>
              </a:rPr>
              <a:t>.</a:t>
            </a:r>
          </a:p>
          <a:p>
            <a:endParaRPr lang="es-ES_tradnl" sz="1600" dirty="0">
              <a:solidFill>
                <a:srgbClr val="000000"/>
              </a:solidFill>
              <a:latin typeface="Poppins"/>
              <a:sym typeface="Wingdings" panose="05000000000000000000" pitchFamily="2" charset="2"/>
            </a:endParaRPr>
          </a:p>
          <a:p>
            <a:endParaRPr lang="es-ES" dirty="0">
              <a:solidFill>
                <a:srgbClr val="000000"/>
              </a:solidFill>
              <a:latin typeface="Poppins"/>
              <a:sym typeface="Wingdings" panose="05000000000000000000" pitchFamily="2" charset="2"/>
            </a:endParaRPr>
          </a:p>
          <a:p>
            <a:endParaRPr lang="es-ES" dirty="0">
              <a:solidFill>
                <a:srgbClr val="000000"/>
              </a:solidFill>
              <a:latin typeface="Poppins"/>
              <a:sym typeface="Wingdings" panose="05000000000000000000" pitchFamily="2" charset="2"/>
            </a:endParaRPr>
          </a:p>
        </p:txBody>
      </p:sp>
      <p:pic>
        <p:nvPicPr>
          <p:cNvPr id="53" name="Picture 52">
            <a:extLst>
              <a:ext uri="{FF2B5EF4-FFF2-40B4-BE49-F238E27FC236}">
                <a16:creationId xmlns:a16="http://schemas.microsoft.com/office/drawing/2014/main" id="{466D76D5-4992-4253-8262-BDA7328850D3}"/>
              </a:ext>
            </a:extLst>
          </p:cNvPr>
          <p:cNvPicPr>
            <a:picLocks noChangeAspect="1"/>
          </p:cNvPicPr>
          <p:nvPr/>
        </p:nvPicPr>
        <p:blipFill rotWithShape="1">
          <a:blip r:embed="rId2">
            <a:extLst>
              <a:ext uri="{28A0092B-C50C-407E-A947-70E740481C1C}">
                <a14:useLocalDpi xmlns:a14="http://schemas.microsoft.com/office/drawing/2010/main" val="0"/>
              </a:ext>
            </a:extLst>
          </a:blip>
          <a:srcRect t="15307" r="680"/>
          <a:stretch/>
        </p:blipFill>
        <p:spPr>
          <a:xfrm>
            <a:off x="587619" y="2017073"/>
            <a:ext cx="11181790" cy="1234384"/>
          </a:xfrm>
          <a:prstGeom prst="rect">
            <a:avLst/>
          </a:prstGeom>
          <a:ln w="28575">
            <a:noFill/>
          </a:ln>
          <a:effectLst>
            <a:outerShdw blurRad="190500" algn="tl" rotWithShape="0">
              <a:srgbClr val="000000">
                <a:alpha val="70000"/>
              </a:srgbClr>
            </a:outerShdw>
          </a:effectLst>
        </p:spPr>
      </p:pic>
      <p:sp>
        <p:nvSpPr>
          <p:cNvPr id="54" name="Rectangle 53">
            <a:extLst>
              <a:ext uri="{FF2B5EF4-FFF2-40B4-BE49-F238E27FC236}">
                <a16:creationId xmlns:a16="http://schemas.microsoft.com/office/drawing/2014/main" id="{2A354D92-2D03-422C-9907-3699CB78CBC4}"/>
              </a:ext>
            </a:extLst>
          </p:cNvPr>
          <p:cNvSpPr/>
          <p:nvPr/>
        </p:nvSpPr>
        <p:spPr>
          <a:xfrm>
            <a:off x="4446037" y="2014771"/>
            <a:ext cx="1012371" cy="360676"/>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sp>
        <p:nvSpPr>
          <p:cNvPr id="55" name="TextBox 54">
            <a:extLst>
              <a:ext uri="{FF2B5EF4-FFF2-40B4-BE49-F238E27FC236}">
                <a16:creationId xmlns:a16="http://schemas.microsoft.com/office/drawing/2014/main" id="{C8810F43-653A-444A-9C6F-398F03DED385}"/>
              </a:ext>
            </a:extLst>
          </p:cNvPr>
          <p:cNvSpPr txBox="1"/>
          <p:nvPr/>
        </p:nvSpPr>
        <p:spPr>
          <a:xfrm>
            <a:off x="5835867" y="1618151"/>
            <a:ext cx="1744084" cy="307777"/>
          </a:xfrm>
          <a:prstGeom prst="rect">
            <a:avLst/>
          </a:prstGeom>
          <a:noFill/>
        </p:spPr>
        <p:txBody>
          <a:bodyPr wrap="square" rtlCol="0">
            <a:spAutoFit/>
          </a:bodyPr>
          <a:lstStyle/>
          <a:p>
            <a:r>
              <a:rPr lang="es-ES" sz="1400" dirty="0">
                <a:solidFill>
                  <a:srgbClr val="595959"/>
                </a:solidFill>
                <a:latin typeface="Poppins"/>
              </a:rPr>
              <a:t>Ficha Fórmulas</a:t>
            </a:r>
          </a:p>
        </p:txBody>
      </p:sp>
      <p:cxnSp>
        <p:nvCxnSpPr>
          <p:cNvPr id="56" name="Straight Arrow Connector 55">
            <a:extLst>
              <a:ext uri="{FF2B5EF4-FFF2-40B4-BE49-F238E27FC236}">
                <a16:creationId xmlns:a16="http://schemas.microsoft.com/office/drawing/2014/main" id="{1D4775FC-6742-4F73-B9A0-C0FA077C565D}"/>
              </a:ext>
            </a:extLst>
          </p:cNvPr>
          <p:cNvCxnSpPr>
            <a:cxnSpLocks/>
            <a:stCxn id="55" idx="1"/>
            <a:endCxn id="54" idx="0"/>
          </p:cNvCxnSpPr>
          <p:nvPr/>
        </p:nvCxnSpPr>
        <p:spPr>
          <a:xfrm flipH="1">
            <a:off x="4952223" y="1772040"/>
            <a:ext cx="883644" cy="242731"/>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
        <p:nvSpPr>
          <p:cNvPr id="57" name="Rectangle 56">
            <a:extLst>
              <a:ext uri="{FF2B5EF4-FFF2-40B4-BE49-F238E27FC236}">
                <a16:creationId xmlns:a16="http://schemas.microsoft.com/office/drawing/2014/main" id="{A041D093-C1D5-402F-89D4-42A412AAD629}"/>
              </a:ext>
            </a:extLst>
          </p:cNvPr>
          <p:cNvSpPr/>
          <p:nvPr/>
        </p:nvSpPr>
        <p:spPr>
          <a:xfrm>
            <a:off x="587618" y="2401213"/>
            <a:ext cx="4948211" cy="859348"/>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sp>
        <p:nvSpPr>
          <p:cNvPr id="58" name="TextBox 57">
            <a:extLst>
              <a:ext uri="{FF2B5EF4-FFF2-40B4-BE49-F238E27FC236}">
                <a16:creationId xmlns:a16="http://schemas.microsoft.com/office/drawing/2014/main" id="{88F934DC-0F8D-4B99-ACFA-AE1347D25012}"/>
              </a:ext>
            </a:extLst>
          </p:cNvPr>
          <p:cNvSpPr txBox="1"/>
          <p:nvPr/>
        </p:nvSpPr>
        <p:spPr>
          <a:xfrm>
            <a:off x="726723" y="3621820"/>
            <a:ext cx="3522740" cy="307777"/>
          </a:xfrm>
          <a:prstGeom prst="rect">
            <a:avLst/>
          </a:prstGeom>
          <a:noFill/>
        </p:spPr>
        <p:txBody>
          <a:bodyPr wrap="square" rtlCol="0">
            <a:spAutoFit/>
          </a:bodyPr>
          <a:lstStyle/>
          <a:p>
            <a:r>
              <a:rPr lang="es-ES" sz="1400" dirty="0">
                <a:solidFill>
                  <a:srgbClr val="595959"/>
                </a:solidFill>
                <a:latin typeface="Poppins"/>
              </a:rPr>
              <a:t>Grupo Biblioteca de funciones</a:t>
            </a:r>
          </a:p>
        </p:txBody>
      </p:sp>
      <p:cxnSp>
        <p:nvCxnSpPr>
          <p:cNvPr id="59" name="Straight Arrow Connector 58">
            <a:extLst>
              <a:ext uri="{FF2B5EF4-FFF2-40B4-BE49-F238E27FC236}">
                <a16:creationId xmlns:a16="http://schemas.microsoft.com/office/drawing/2014/main" id="{6B798460-F2BB-45E4-8CC2-334A294903D8}"/>
              </a:ext>
            </a:extLst>
          </p:cNvPr>
          <p:cNvCxnSpPr>
            <a:cxnSpLocks/>
            <a:stCxn id="58" idx="0"/>
            <a:endCxn id="57" idx="2"/>
          </p:cNvCxnSpPr>
          <p:nvPr/>
        </p:nvCxnSpPr>
        <p:spPr>
          <a:xfrm flipV="1">
            <a:off x="2488093" y="3260561"/>
            <a:ext cx="573631" cy="361259"/>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
        <p:nvSpPr>
          <p:cNvPr id="60" name="Rectangle 59">
            <a:extLst>
              <a:ext uri="{FF2B5EF4-FFF2-40B4-BE49-F238E27FC236}">
                <a16:creationId xmlns:a16="http://schemas.microsoft.com/office/drawing/2014/main" id="{78F9B3E9-10DB-4E22-8125-16C0B9938D79}"/>
              </a:ext>
            </a:extLst>
          </p:cNvPr>
          <p:cNvSpPr/>
          <p:nvPr/>
        </p:nvSpPr>
        <p:spPr>
          <a:xfrm>
            <a:off x="2562721" y="2424745"/>
            <a:ext cx="995257" cy="204945"/>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sp>
        <p:nvSpPr>
          <p:cNvPr id="61" name="TextBox 60">
            <a:extLst>
              <a:ext uri="{FF2B5EF4-FFF2-40B4-BE49-F238E27FC236}">
                <a16:creationId xmlns:a16="http://schemas.microsoft.com/office/drawing/2014/main" id="{81330BB9-FD16-4936-A19A-9A163E77621A}"/>
              </a:ext>
            </a:extLst>
          </p:cNvPr>
          <p:cNvSpPr txBox="1"/>
          <p:nvPr/>
        </p:nvSpPr>
        <p:spPr>
          <a:xfrm>
            <a:off x="5299280" y="3484613"/>
            <a:ext cx="2694793" cy="307777"/>
          </a:xfrm>
          <a:prstGeom prst="rect">
            <a:avLst/>
          </a:prstGeom>
          <a:noFill/>
        </p:spPr>
        <p:txBody>
          <a:bodyPr wrap="square" rtlCol="0">
            <a:spAutoFit/>
          </a:bodyPr>
          <a:lstStyle/>
          <a:p>
            <a:r>
              <a:rPr lang="es-ES" sz="1400" dirty="0">
                <a:solidFill>
                  <a:srgbClr val="595959"/>
                </a:solidFill>
                <a:latin typeface="Poppins"/>
              </a:rPr>
              <a:t>Comando fórmulas lógicas</a:t>
            </a:r>
          </a:p>
        </p:txBody>
      </p:sp>
      <p:cxnSp>
        <p:nvCxnSpPr>
          <p:cNvPr id="62" name="Straight Arrow Connector 61">
            <a:extLst>
              <a:ext uri="{FF2B5EF4-FFF2-40B4-BE49-F238E27FC236}">
                <a16:creationId xmlns:a16="http://schemas.microsoft.com/office/drawing/2014/main" id="{A59E22F9-3469-4FBC-8EDB-E22EE51D7504}"/>
              </a:ext>
            </a:extLst>
          </p:cNvPr>
          <p:cNvCxnSpPr>
            <a:cxnSpLocks/>
            <a:stCxn id="61" idx="1"/>
            <a:endCxn id="60" idx="2"/>
          </p:cNvCxnSpPr>
          <p:nvPr/>
        </p:nvCxnSpPr>
        <p:spPr>
          <a:xfrm flipH="1" flipV="1">
            <a:off x="3060350" y="2629690"/>
            <a:ext cx="2238930" cy="1008812"/>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pic>
        <p:nvPicPr>
          <p:cNvPr id="63" name="Picture 62">
            <a:extLst>
              <a:ext uri="{FF2B5EF4-FFF2-40B4-BE49-F238E27FC236}">
                <a16:creationId xmlns:a16="http://schemas.microsoft.com/office/drawing/2014/main" id="{40CB7298-CD5D-49C1-AF07-4484E601F926}"/>
              </a:ext>
            </a:extLst>
          </p:cNvPr>
          <p:cNvPicPr>
            <a:picLocks noChangeAspect="1"/>
          </p:cNvPicPr>
          <p:nvPr/>
        </p:nvPicPr>
        <p:blipFill rotWithShape="1">
          <a:blip r:embed="rId3"/>
          <a:srcRect l="7159" t="18608" r="30945" b="71923"/>
          <a:stretch/>
        </p:blipFill>
        <p:spPr>
          <a:xfrm>
            <a:off x="587902" y="5001388"/>
            <a:ext cx="11181508" cy="952173"/>
          </a:xfrm>
          <a:prstGeom prst="rect">
            <a:avLst/>
          </a:prstGeom>
          <a:ln w="28575">
            <a:noFill/>
          </a:ln>
          <a:effectLst>
            <a:outerShdw blurRad="190500" algn="tl" rotWithShape="0">
              <a:srgbClr val="000000">
                <a:alpha val="70000"/>
              </a:srgbClr>
            </a:outerShdw>
          </a:effectLst>
        </p:spPr>
      </p:pic>
      <p:sp>
        <p:nvSpPr>
          <p:cNvPr id="64" name="TextBox 63">
            <a:extLst>
              <a:ext uri="{FF2B5EF4-FFF2-40B4-BE49-F238E27FC236}">
                <a16:creationId xmlns:a16="http://schemas.microsoft.com/office/drawing/2014/main" id="{F1621D09-0D57-45CE-B420-18C43D989C3B}"/>
              </a:ext>
            </a:extLst>
          </p:cNvPr>
          <p:cNvSpPr txBox="1"/>
          <p:nvPr/>
        </p:nvSpPr>
        <p:spPr>
          <a:xfrm>
            <a:off x="4412223" y="4537530"/>
            <a:ext cx="1586090" cy="307777"/>
          </a:xfrm>
          <a:prstGeom prst="rect">
            <a:avLst/>
          </a:prstGeom>
          <a:noFill/>
        </p:spPr>
        <p:txBody>
          <a:bodyPr wrap="square" rtlCol="0">
            <a:spAutoFit/>
          </a:bodyPr>
          <a:lstStyle/>
          <a:p>
            <a:r>
              <a:rPr lang="es-ES" sz="1400" dirty="0">
                <a:solidFill>
                  <a:srgbClr val="595959"/>
                </a:solidFill>
                <a:latin typeface="Poppins"/>
              </a:rPr>
              <a:t>Ficha Datos</a:t>
            </a:r>
          </a:p>
        </p:txBody>
      </p:sp>
      <p:sp>
        <p:nvSpPr>
          <p:cNvPr id="65" name="Rectangle 64">
            <a:extLst>
              <a:ext uri="{FF2B5EF4-FFF2-40B4-BE49-F238E27FC236}">
                <a16:creationId xmlns:a16="http://schemas.microsoft.com/office/drawing/2014/main" id="{136EB1AF-05A7-4BA8-AD75-128C00E6653F}"/>
              </a:ext>
            </a:extLst>
          </p:cNvPr>
          <p:cNvSpPr/>
          <p:nvPr/>
        </p:nvSpPr>
        <p:spPr>
          <a:xfrm>
            <a:off x="3752462" y="4992283"/>
            <a:ext cx="497001" cy="177821"/>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cxnSp>
        <p:nvCxnSpPr>
          <p:cNvPr id="66" name="Straight Arrow Connector 65">
            <a:extLst>
              <a:ext uri="{FF2B5EF4-FFF2-40B4-BE49-F238E27FC236}">
                <a16:creationId xmlns:a16="http://schemas.microsoft.com/office/drawing/2014/main" id="{16E2D24E-2D76-4D69-8166-86842AA7D6AD}"/>
              </a:ext>
            </a:extLst>
          </p:cNvPr>
          <p:cNvCxnSpPr>
            <a:cxnSpLocks/>
            <a:stCxn id="71" idx="1"/>
            <a:endCxn id="70" idx="0"/>
          </p:cNvCxnSpPr>
          <p:nvPr/>
        </p:nvCxnSpPr>
        <p:spPr>
          <a:xfrm flipH="1">
            <a:off x="4652132" y="4716330"/>
            <a:ext cx="1750301" cy="512998"/>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
        <p:nvSpPr>
          <p:cNvPr id="67" name="Rectangle 66">
            <a:extLst>
              <a:ext uri="{FF2B5EF4-FFF2-40B4-BE49-F238E27FC236}">
                <a16:creationId xmlns:a16="http://schemas.microsoft.com/office/drawing/2014/main" id="{85F6D646-92B5-475C-8965-09F2B350FB24}"/>
              </a:ext>
            </a:extLst>
          </p:cNvPr>
          <p:cNvSpPr/>
          <p:nvPr/>
        </p:nvSpPr>
        <p:spPr>
          <a:xfrm>
            <a:off x="4230801" y="5197855"/>
            <a:ext cx="1948255" cy="744465"/>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sp>
        <p:nvSpPr>
          <p:cNvPr id="68" name="TextBox 67">
            <a:extLst>
              <a:ext uri="{FF2B5EF4-FFF2-40B4-BE49-F238E27FC236}">
                <a16:creationId xmlns:a16="http://schemas.microsoft.com/office/drawing/2014/main" id="{87C968DC-77E6-4259-A1D9-58981EE7CB3E}"/>
              </a:ext>
            </a:extLst>
          </p:cNvPr>
          <p:cNvSpPr txBox="1"/>
          <p:nvPr/>
        </p:nvSpPr>
        <p:spPr>
          <a:xfrm>
            <a:off x="5582717" y="6188043"/>
            <a:ext cx="2411356" cy="307777"/>
          </a:xfrm>
          <a:prstGeom prst="rect">
            <a:avLst/>
          </a:prstGeom>
          <a:noFill/>
        </p:spPr>
        <p:txBody>
          <a:bodyPr wrap="square" rtlCol="0">
            <a:spAutoFit/>
          </a:bodyPr>
          <a:lstStyle/>
          <a:p>
            <a:r>
              <a:rPr lang="es-ES" sz="1400" dirty="0">
                <a:solidFill>
                  <a:srgbClr val="595959"/>
                </a:solidFill>
                <a:latin typeface="Poppins"/>
              </a:rPr>
              <a:t>Grupo Ordenar y filtrar</a:t>
            </a:r>
          </a:p>
        </p:txBody>
      </p:sp>
      <p:sp>
        <p:nvSpPr>
          <p:cNvPr id="70" name="Rectangle 69">
            <a:extLst>
              <a:ext uri="{FF2B5EF4-FFF2-40B4-BE49-F238E27FC236}">
                <a16:creationId xmlns:a16="http://schemas.microsoft.com/office/drawing/2014/main" id="{B8159124-427C-4D48-92BB-F0B5FFD04DD5}"/>
              </a:ext>
            </a:extLst>
          </p:cNvPr>
          <p:cNvSpPr/>
          <p:nvPr/>
        </p:nvSpPr>
        <p:spPr>
          <a:xfrm>
            <a:off x="4442703" y="5229328"/>
            <a:ext cx="418858" cy="513233"/>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sp>
        <p:nvSpPr>
          <p:cNvPr id="71" name="TextBox 70">
            <a:extLst>
              <a:ext uri="{FF2B5EF4-FFF2-40B4-BE49-F238E27FC236}">
                <a16:creationId xmlns:a16="http://schemas.microsoft.com/office/drawing/2014/main" id="{2F16AF0D-33F6-4DE9-B54D-15F6A5861B13}"/>
              </a:ext>
            </a:extLst>
          </p:cNvPr>
          <p:cNvSpPr txBox="1"/>
          <p:nvPr/>
        </p:nvSpPr>
        <p:spPr>
          <a:xfrm>
            <a:off x="6402433" y="4562441"/>
            <a:ext cx="1995759" cy="307777"/>
          </a:xfrm>
          <a:prstGeom prst="rect">
            <a:avLst/>
          </a:prstGeom>
          <a:noFill/>
        </p:spPr>
        <p:txBody>
          <a:bodyPr wrap="square" rtlCol="0">
            <a:spAutoFit/>
          </a:bodyPr>
          <a:lstStyle/>
          <a:p>
            <a:r>
              <a:rPr lang="es-ES" sz="1400" dirty="0">
                <a:solidFill>
                  <a:srgbClr val="595959"/>
                </a:solidFill>
                <a:latin typeface="Poppins"/>
              </a:rPr>
              <a:t>Comando ordenar</a:t>
            </a:r>
          </a:p>
        </p:txBody>
      </p:sp>
      <p:cxnSp>
        <p:nvCxnSpPr>
          <p:cNvPr id="72" name="Straight Arrow Connector 71">
            <a:extLst>
              <a:ext uri="{FF2B5EF4-FFF2-40B4-BE49-F238E27FC236}">
                <a16:creationId xmlns:a16="http://schemas.microsoft.com/office/drawing/2014/main" id="{1559CFB5-5CDB-4C70-8A4F-3BE0500D81F9}"/>
              </a:ext>
            </a:extLst>
          </p:cNvPr>
          <p:cNvCxnSpPr>
            <a:cxnSpLocks/>
            <a:stCxn id="68" idx="1"/>
            <a:endCxn id="67" idx="2"/>
          </p:cNvCxnSpPr>
          <p:nvPr/>
        </p:nvCxnSpPr>
        <p:spPr>
          <a:xfrm flipH="1" flipV="1">
            <a:off x="5204929" y="5942320"/>
            <a:ext cx="377788" cy="399612"/>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cxnSp>
        <p:nvCxnSpPr>
          <p:cNvPr id="75" name="Straight Arrow Connector 74">
            <a:extLst>
              <a:ext uri="{FF2B5EF4-FFF2-40B4-BE49-F238E27FC236}">
                <a16:creationId xmlns:a16="http://schemas.microsoft.com/office/drawing/2014/main" id="{0554DC0A-E54D-48C0-A7AA-A6EE78FFE5E4}"/>
              </a:ext>
            </a:extLst>
          </p:cNvPr>
          <p:cNvCxnSpPr>
            <a:cxnSpLocks/>
            <a:stCxn id="64" idx="1"/>
            <a:endCxn id="65" idx="0"/>
          </p:cNvCxnSpPr>
          <p:nvPr/>
        </p:nvCxnSpPr>
        <p:spPr>
          <a:xfrm flipH="1">
            <a:off x="4000963" y="4691419"/>
            <a:ext cx="411260" cy="300864"/>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754146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92435" y="353661"/>
            <a:ext cx="7058660" cy="469481"/>
          </a:xfrm>
        </p:spPr>
        <p:txBody>
          <a:bodyPr/>
          <a:lstStyle/>
          <a:p>
            <a:r>
              <a:rPr lang="es-ES_tradnl" kern="0" dirty="0"/>
              <a:t>1.5. Descripción de la cinta de opciones</a:t>
            </a:r>
            <a:endParaRPr lang="es-ES" dirty="0"/>
          </a:p>
        </p:txBody>
      </p:sp>
      <p:sp>
        <p:nvSpPr>
          <p:cNvPr id="76" name="TextBox 75">
            <a:extLst>
              <a:ext uri="{FF2B5EF4-FFF2-40B4-BE49-F238E27FC236}">
                <a16:creationId xmlns:a16="http://schemas.microsoft.com/office/drawing/2014/main" id="{0C080F7C-E555-4458-9FB9-489B9296020E}"/>
              </a:ext>
            </a:extLst>
          </p:cNvPr>
          <p:cNvSpPr txBox="1"/>
          <p:nvPr/>
        </p:nvSpPr>
        <p:spPr>
          <a:xfrm>
            <a:off x="497680" y="924762"/>
            <a:ext cx="11389520" cy="3416320"/>
          </a:xfrm>
          <a:prstGeom prst="rect">
            <a:avLst/>
          </a:prstGeom>
          <a:noFill/>
        </p:spPr>
        <p:txBody>
          <a:bodyPr wrap="square" rtlCol="0">
            <a:spAutoFit/>
          </a:bodyPr>
          <a:lstStyle/>
          <a:p>
            <a:r>
              <a:rPr lang="es-ES" sz="1600" b="1" dirty="0">
                <a:solidFill>
                  <a:srgbClr val="019EE2"/>
                </a:solidFill>
                <a:latin typeface="Poppins"/>
                <a:sym typeface="Wingdings" panose="05000000000000000000" pitchFamily="2" charset="2"/>
              </a:rPr>
              <a:t>Revisar  </a:t>
            </a:r>
            <a:r>
              <a:rPr lang="es-ES" sz="1600" dirty="0">
                <a:solidFill>
                  <a:srgbClr val="595959"/>
                </a:solidFill>
                <a:latin typeface="Poppins"/>
                <a:sym typeface="Wingdings" panose="05000000000000000000" pitchFamily="2" charset="2"/>
              </a:rPr>
              <a:t>La ficha Revisar nos permite diversas opciones como revisar la ortografía en el texto que escribimos en las celdas, añadir comentarios para corregir ciertas celdas, proteger la hoja para que la abran solo personas autorizadas, entre otras funciones. </a:t>
            </a:r>
          </a:p>
          <a:p>
            <a:endParaRPr lang="es-ES" dirty="0">
              <a:solidFill>
                <a:srgbClr val="595959"/>
              </a:solidFill>
              <a:latin typeface="Poppins"/>
              <a:sym typeface="Wingdings" panose="05000000000000000000" pitchFamily="2" charset="2"/>
            </a:endParaRPr>
          </a:p>
          <a:p>
            <a:endParaRPr lang="es-ES" dirty="0">
              <a:solidFill>
                <a:srgbClr val="000000"/>
              </a:solidFill>
              <a:latin typeface="Poppins"/>
              <a:sym typeface="Wingdings" panose="05000000000000000000" pitchFamily="2" charset="2"/>
            </a:endParaRPr>
          </a:p>
          <a:p>
            <a:endParaRPr lang="es-ES" dirty="0">
              <a:solidFill>
                <a:srgbClr val="000000"/>
              </a:solidFill>
              <a:latin typeface="Poppins"/>
              <a:sym typeface="Wingdings" panose="05000000000000000000" pitchFamily="2" charset="2"/>
            </a:endParaRPr>
          </a:p>
          <a:p>
            <a:endParaRPr lang="es-ES" dirty="0">
              <a:solidFill>
                <a:srgbClr val="000000"/>
              </a:solidFill>
              <a:latin typeface="Poppins"/>
              <a:sym typeface="Wingdings" panose="05000000000000000000" pitchFamily="2" charset="2"/>
            </a:endParaRPr>
          </a:p>
          <a:p>
            <a:endParaRPr lang="es-ES" dirty="0">
              <a:solidFill>
                <a:srgbClr val="000000"/>
              </a:solidFill>
              <a:latin typeface="Poppins"/>
              <a:sym typeface="Wingdings" panose="05000000000000000000" pitchFamily="2" charset="2"/>
            </a:endParaRPr>
          </a:p>
          <a:p>
            <a:endParaRPr lang="es-ES" sz="1600" b="1" dirty="0">
              <a:solidFill>
                <a:srgbClr val="019EE2"/>
              </a:solidFill>
              <a:latin typeface="Poppins"/>
              <a:sym typeface="Wingdings" panose="05000000000000000000" pitchFamily="2" charset="2"/>
            </a:endParaRPr>
          </a:p>
          <a:p>
            <a:endParaRPr lang="es-ES" sz="1600" b="1" dirty="0">
              <a:solidFill>
                <a:srgbClr val="019EE2"/>
              </a:solidFill>
              <a:latin typeface="Poppins"/>
              <a:sym typeface="Wingdings" panose="05000000000000000000" pitchFamily="2" charset="2"/>
            </a:endParaRPr>
          </a:p>
          <a:p>
            <a:r>
              <a:rPr lang="es-ES" sz="1600" b="1" dirty="0">
                <a:solidFill>
                  <a:srgbClr val="019EE2"/>
                </a:solidFill>
                <a:latin typeface="Poppins"/>
                <a:sym typeface="Wingdings" panose="05000000000000000000" pitchFamily="2" charset="2"/>
              </a:rPr>
              <a:t>Vista </a:t>
            </a:r>
            <a:r>
              <a:rPr lang="es-ES" sz="1600" dirty="0">
                <a:solidFill>
                  <a:srgbClr val="000000"/>
                </a:solidFill>
                <a:latin typeface="Poppins"/>
                <a:sym typeface="Wingdings" panose="05000000000000000000" pitchFamily="2" charset="2"/>
              </a:rPr>
              <a:t> </a:t>
            </a:r>
            <a:r>
              <a:rPr lang="es-ES" sz="1600" dirty="0">
                <a:solidFill>
                  <a:srgbClr val="595959"/>
                </a:solidFill>
                <a:latin typeface="Poppins"/>
                <a:sym typeface="Wingdings" panose="05000000000000000000" pitchFamily="2" charset="2"/>
              </a:rPr>
              <a:t>La Ficha Vista nos permite tener diversas opciones sobre la forma de ver la hoja de cálculo en la que trabajamos, así como ampliar zoom, ver líneas de cuadrícula de la misma, crear nuevas ventanas, inmovilizar ciertas celdas, entre otras opciones.</a:t>
            </a:r>
          </a:p>
        </p:txBody>
      </p:sp>
      <p:pic>
        <p:nvPicPr>
          <p:cNvPr id="77" name="Picture 76">
            <a:extLst>
              <a:ext uri="{FF2B5EF4-FFF2-40B4-BE49-F238E27FC236}">
                <a16:creationId xmlns:a16="http://schemas.microsoft.com/office/drawing/2014/main" id="{3F8B2C99-849A-4F16-9404-7C315D180AA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9901" y="2144785"/>
            <a:ext cx="11252200" cy="1078509"/>
          </a:xfrm>
          <a:prstGeom prst="rect">
            <a:avLst/>
          </a:prstGeom>
          <a:ln w="28575">
            <a:noFill/>
          </a:ln>
          <a:effectLst>
            <a:outerShdw blurRad="190500" algn="tl" rotWithShape="0">
              <a:srgbClr val="000000">
                <a:alpha val="70000"/>
              </a:srgbClr>
            </a:outerShdw>
          </a:effectLst>
        </p:spPr>
      </p:pic>
      <p:sp>
        <p:nvSpPr>
          <p:cNvPr id="78" name="Rectangle 77">
            <a:extLst>
              <a:ext uri="{FF2B5EF4-FFF2-40B4-BE49-F238E27FC236}">
                <a16:creationId xmlns:a16="http://schemas.microsoft.com/office/drawing/2014/main" id="{6E484421-472B-4B9B-AC41-F67BA7F1A32A}"/>
              </a:ext>
            </a:extLst>
          </p:cNvPr>
          <p:cNvSpPr/>
          <p:nvPr/>
        </p:nvSpPr>
        <p:spPr>
          <a:xfrm>
            <a:off x="4168120" y="2137498"/>
            <a:ext cx="547408" cy="174141"/>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200">
              <a:latin typeface="Poppins"/>
            </a:endParaRPr>
          </a:p>
        </p:txBody>
      </p:sp>
      <p:sp>
        <p:nvSpPr>
          <p:cNvPr id="79" name="TextBox 78">
            <a:extLst>
              <a:ext uri="{FF2B5EF4-FFF2-40B4-BE49-F238E27FC236}">
                <a16:creationId xmlns:a16="http://schemas.microsoft.com/office/drawing/2014/main" id="{96EBED66-9BEC-4DBF-A88E-6CC5216BAC21}"/>
              </a:ext>
            </a:extLst>
          </p:cNvPr>
          <p:cNvSpPr txBox="1"/>
          <p:nvPr/>
        </p:nvSpPr>
        <p:spPr>
          <a:xfrm>
            <a:off x="5432555" y="1590961"/>
            <a:ext cx="1562525" cy="307777"/>
          </a:xfrm>
          <a:prstGeom prst="rect">
            <a:avLst/>
          </a:prstGeom>
          <a:noFill/>
        </p:spPr>
        <p:txBody>
          <a:bodyPr wrap="square" rtlCol="0">
            <a:spAutoFit/>
          </a:bodyPr>
          <a:lstStyle/>
          <a:p>
            <a:r>
              <a:rPr lang="es-ES_tradnl" sz="1400" dirty="0">
                <a:solidFill>
                  <a:srgbClr val="595959"/>
                </a:solidFill>
                <a:latin typeface="Poppins"/>
              </a:rPr>
              <a:t>Ficha Revisar</a:t>
            </a:r>
            <a:endParaRPr lang="es-ES" sz="1400" dirty="0">
              <a:solidFill>
                <a:srgbClr val="595959"/>
              </a:solidFill>
              <a:latin typeface="Poppins"/>
            </a:endParaRPr>
          </a:p>
        </p:txBody>
      </p:sp>
      <p:sp>
        <p:nvSpPr>
          <p:cNvPr id="80" name="Rectangle 79">
            <a:extLst>
              <a:ext uri="{FF2B5EF4-FFF2-40B4-BE49-F238E27FC236}">
                <a16:creationId xmlns:a16="http://schemas.microsoft.com/office/drawing/2014/main" id="{D8944329-FCBC-4A1D-B262-3EA536B37E11}"/>
              </a:ext>
            </a:extLst>
          </p:cNvPr>
          <p:cNvSpPr/>
          <p:nvPr/>
        </p:nvSpPr>
        <p:spPr>
          <a:xfrm>
            <a:off x="2585127" y="2347531"/>
            <a:ext cx="3465188" cy="875763"/>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200">
              <a:latin typeface="Poppins"/>
            </a:endParaRPr>
          </a:p>
        </p:txBody>
      </p:sp>
      <p:sp>
        <p:nvSpPr>
          <p:cNvPr id="81" name="TextBox 80">
            <a:extLst>
              <a:ext uri="{FF2B5EF4-FFF2-40B4-BE49-F238E27FC236}">
                <a16:creationId xmlns:a16="http://schemas.microsoft.com/office/drawing/2014/main" id="{E4C7D2A7-3E10-48CF-B921-4E539B31085C}"/>
              </a:ext>
            </a:extLst>
          </p:cNvPr>
          <p:cNvSpPr txBox="1"/>
          <p:nvPr/>
        </p:nvSpPr>
        <p:spPr>
          <a:xfrm>
            <a:off x="5379574" y="3317202"/>
            <a:ext cx="1974523" cy="307777"/>
          </a:xfrm>
          <a:prstGeom prst="rect">
            <a:avLst/>
          </a:prstGeom>
          <a:noFill/>
        </p:spPr>
        <p:txBody>
          <a:bodyPr wrap="square" rtlCol="0">
            <a:spAutoFit/>
          </a:bodyPr>
          <a:lstStyle/>
          <a:p>
            <a:r>
              <a:rPr lang="es-ES_tradnl" sz="1400" dirty="0">
                <a:solidFill>
                  <a:srgbClr val="595959"/>
                </a:solidFill>
                <a:latin typeface="Poppins"/>
              </a:rPr>
              <a:t>Grupo Comentarios</a:t>
            </a:r>
            <a:endParaRPr lang="es-ES" sz="1400" dirty="0">
              <a:solidFill>
                <a:srgbClr val="595959"/>
              </a:solidFill>
              <a:latin typeface="Poppins"/>
            </a:endParaRPr>
          </a:p>
        </p:txBody>
      </p:sp>
      <p:sp>
        <p:nvSpPr>
          <p:cNvPr id="83" name="Rectangle 82">
            <a:extLst>
              <a:ext uri="{FF2B5EF4-FFF2-40B4-BE49-F238E27FC236}">
                <a16:creationId xmlns:a16="http://schemas.microsoft.com/office/drawing/2014/main" id="{0A00ED03-98A0-4CE3-8D60-6E7969EAD33D}"/>
              </a:ext>
            </a:extLst>
          </p:cNvPr>
          <p:cNvSpPr/>
          <p:nvPr/>
        </p:nvSpPr>
        <p:spPr>
          <a:xfrm>
            <a:off x="455112" y="2358640"/>
            <a:ext cx="572462" cy="617565"/>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200">
              <a:latin typeface="Poppins"/>
            </a:endParaRPr>
          </a:p>
        </p:txBody>
      </p:sp>
      <p:sp>
        <p:nvSpPr>
          <p:cNvPr id="84" name="Rectangle 83">
            <a:extLst>
              <a:ext uri="{FF2B5EF4-FFF2-40B4-BE49-F238E27FC236}">
                <a16:creationId xmlns:a16="http://schemas.microsoft.com/office/drawing/2014/main" id="{A7D0D522-DBAD-4D6C-A7BD-D186052C6023}"/>
              </a:ext>
            </a:extLst>
          </p:cNvPr>
          <p:cNvSpPr/>
          <p:nvPr/>
        </p:nvSpPr>
        <p:spPr>
          <a:xfrm>
            <a:off x="6050315" y="2358640"/>
            <a:ext cx="471783" cy="685874"/>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200">
              <a:latin typeface="Poppins"/>
            </a:endParaRPr>
          </a:p>
        </p:txBody>
      </p:sp>
      <p:sp>
        <p:nvSpPr>
          <p:cNvPr id="85" name="TextBox 84">
            <a:extLst>
              <a:ext uri="{FF2B5EF4-FFF2-40B4-BE49-F238E27FC236}">
                <a16:creationId xmlns:a16="http://schemas.microsoft.com/office/drawing/2014/main" id="{940D8987-65A3-46C2-8BDD-4FA70B823788}"/>
              </a:ext>
            </a:extLst>
          </p:cNvPr>
          <p:cNvSpPr txBox="1"/>
          <p:nvPr/>
        </p:nvSpPr>
        <p:spPr>
          <a:xfrm>
            <a:off x="2543413" y="1626975"/>
            <a:ext cx="2373820" cy="307777"/>
          </a:xfrm>
          <a:prstGeom prst="rect">
            <a:avLst/>
          </a:prstGeom>
          <a:noFill/>
        </p:spPr>
        <p:txBody>
          <a:bodyPr wrap="square" rtlCol="0">
            <a:spAutoFit/>
          </a:bodyPr>
          <a:lstStyle/>
          <a:p>
            <a:r>
              <a:rPr lang="es-ES_tradnl" sz="1400" dirty="0">
                <a:solidFill>
                  <a:srgbClr val="595959"/>
                </a:solidFill>
                <a:latin typeface="Poppins"/>
              </a:rPr>
              <a:t>Comando Ortografía </a:t>
            </a:r>
            <a:endParaRPr lang="es-ES" sz="1400" dirty="0">
              <a:solidFill>
                <a:srgbClr val="595959"/>
              </a:solidFill>
              <a:latin typeface="Poppins"/>
            </a:endParaRPr>
          </a:p>
        </p:txBody>
      </p:sp>
      <p:sp>
        <p:nvSpPr>
          <p:cNvPr id="86" name="TextBox 85">
            <a:extLst>
              <a:ext uri="{FF2B5EF4-FFF2-40B4-BE49-F238E27FC236}">
                <a16:creationId xmlns:a16="http://schemas.microsoft.com/office/drawing/2014/main" id="{B7623051-9219-4A3B-B582-73DE1A0AA9A9}"/>
              </a:ext>
            </a:extLst>
          </p:cNvPr>
          <p:cNvSpPr txBox="1"/>
          <p:nvPr/>
        </p:nvSpPr>
        <p:spPr>
          <a:xfrm>
            <a:off x="7354097" y="1654932"/>
            <a:ext cx="3355047" cy="307777"/>
          </a:xfrm>
          <a:prstGeom prst="rect">
            <a:avLst/>
          </a:prstGeom>
          <a:noFill/>
        </p:spPr>
        <p:txBody>
          <a:bodyPr wrap="square" rtlCol="0">
            <a:spAutoFit/>
          </a:bodyPr>
          <a:lstStyle/>
          <a:p>
            <a:r>
              <a:rPr lang="es-ES_tradnl" sz="1400" dirty="0">
                <a:solidFill>
                  <a:srgbClr val="595959"/>
                </a:solidFill>
                <a:latin typeface="Poppins"/>
              </a:rPr>
              <a:t>Comando Proteger hoja</a:t>
            </a:r>
            <a:endParaRPr lang="es-ES" sz="1400" dirty="0">
              <a:solidFill>
                <a:srgbClr val="595959"/>
              </a:solidFill>
              <a:latin typeface="Poppins"/>
            </a:endParaRPr>
          </a:p>
        </p:txBody>
      </p:sp>
      <p:cxnSp>
        <p:nvCxnSpPr>
          <p:cNvPr id="87" name="Straight Arrow Connector 86">
            <a:extLst>
              <a:ext uri="{FF2B5EF4-FFF2-40B4-BE49-F238E27FC236}">
                <a16:creationId xmlns:a16="http://schemas.microsoft.com/office/drawing/2014/main" id="{D3F995CE-1D48-4613-8D65-7A7F04D0957C}"/>
              </a:ext>
            </a:extLst>
          </p:cNvPr>
          <p:cNvCxnSpPr>
            <a:cxnSpLocks/>
            <a:stCxn id="85" idx="1"/>
            <a:endCxn id="83" idx="0"/>
          </p:cNvCxnSpPr>
          <p:nvPr/>
        </p:nvCxnSpPr>
        <p:spPr>
          <a:xfrm flipH="1">
            <a:off x="741343" y="1780864"/>
            <a:ext cx="1802070" cy="577776"/>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cxnSp>
        <p:nvCxnSpPr>
          <p:cNvPr id="88" name="Straight Arrow Connector 87">
            <a:extLst>
              <a:ext uri="{FF2B5EF4-FFF2-40B4-BE49-F238E27FC236}">
                <a16:creationId xmlns:a16="http://schemas.microsoft.com/office/drawing/2014/main" id="{4841A454-729C-4F6A-886A-6A1B95136A1F}"/>
              </a:ext>
            </a:extLst>
          </p:cNvPr>
          <p:cNvCxnSpPr>
            <a:cxnSpLocks/>
            <a:stCxn id="79" idx="1"/>
            <a:endCxn id="78" idx="0"/>
          </p:cNvCxnSpPr>
          <p:nvPr/>
        </p:nvCxnSpPr>
        <p:spPr>
          <a:xfrm flipH="1">
            <a:off x="4441824" y="1744850"/>
            <a:ext cx="990731" cy="392648"/>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cxnSp>
        <p:nvCxnSpPr>
          <p:cNvPr id="89" name="Straight Arrow Connector 88">
            <a:extLst>
              <a:ext uri="{FF2B5EF4-FFF2-40B4-BE49-F238E27FC236}">
                <a16:creationId xmlns:a16="http://schemas.microsoft.com/office/drawing/2014/main" id="{33BF16AC-C298-4FA2-9F96-9B1C4D7F851B}"/>
              </a:ext>
            </a:extLst>
          </p:cNvPr>
          <p:cNvCxnSpPr>
            <a:cxnSpLocks/>
            <a:stCxn id="86" idx="1"/>
            <a:endCxn id="84" idx="0"/>
          </p:cNvCxnSpPr>
          <p:nvPr/>
        </p:nvCxnSpPr>
        <p:spPr>
          <a:xfrm flipH="1">
            <a:off x="6286207" y="1808821"/>
            <a:ext cx="1067890" cy="549819"/>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cxnSp>
        <p:nvCxnSpPr>
          <p:cNvPr id="90" name="Straight Arrow Connector 89">
            <a:extLst>
              <a:ext uri="{FF2B5EF4-FFF2-40B4-BE49-F238E27FC236}">
                <a16:creationId xmlns:a16="http://schemas.microsoft.com/office/drawing/2014/main" id="{ECFFCEE4-471F-468E-A859-85791349890E}"/>
              </a:ext>
            </a:extLst>
          </p:cNvPr>
          <p:cNvCxnSpPr>
            <a:cxnSpLocks/>
            <a:stCxn id="81" idx="1"/>
            <a:endCxn id="80" idx="2"/>
          </p:cNvCxnSpPr>
          <p:nvPr/>
        </p:nvCxnSpPr>
        <p:spPr>
          <a:xfrm flipH="1" flipV="1">
            <a:off x="4317721" y="3223294"/>
            <a:ext cx="1061853" cy="247797"/>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pic>
        <p:nvPicPr>
          <p:cNvPr id="91" name="Picture 90">
            <a:extLst>
              <a:ext uri="{FF2B5EF4-FFF2-40B4-BE49-F238E27FC236}">
                <a16:creationId xmlns:a16="http://schemas.microsoft.com/office/drawing/2014/main" id="{FF648E66-4746-434F-B8F8-59F61B0918CF}"/>
              </a:ext>
            </a:extLst>
          </p:cNvPr>
          <p:cNvPicPr>
            <a:picLocks noChangeAspect="1"/>
          </p:cNvPicPr>
          <p:nvPr/>
        </p:nvPicPr>
        <p:blipFill rotWithShape="1">
          <a:blip r:embed="rId3">
            <a:extLst>
              <a:ext uri="{28A0092B-C50C-407E-A947-70E740481C1C}">
                <a14:useLocalDpi xmlns:a14="http://schemas.microsoft.com/office/drawing/2010/main" val="0"/>
              </a:ext>
            </a:extLst>
          </a:blip>
          <a:srcRect l="-202" t="4562" r="808" b="80322"/>
          <a:stretch/>
        </p:blipFill>
        <p:spPr>
          <a:xfrm>
            <a:off x="492435" y="5017661"/>
            <a:ext cx="11229666" cy="1030817"/>
          </a:xfrm>
          <a:prstGeom prst="rect">
            <a:avLst/>
          </a:prstGeom>
          <a:ln>
            <a:noFill/>
          </a:ln>
          <a:effectLst>
            <a:outerShdw blurRad="190500" algn="tl" rotWithShape="0">
              <a:srgbClr val="000000">
                <a:alpha val="70000"/>
              </a:srgbClr>
            </a:outerShdw>
          </a:effectLst>
        </p:spPr>
      </p:pic>
      <p:sp>
        <p:nvSpPr>
          <p:cNvPr id="92" name="Rectangle 91">
            <a:extLst>
              <a:ext uri="{FF2B5EF4-FFF2-40B4-BE49-F238E27FC236}">
                <a16:creationId xmlns:a16="http://schemas.microsoft.com/office/drawing/2014/main" id="{E308E1AD-8D47-4D4B-8816-B81037553F78}"/>
              </a:ext>
            </a:extLst>
          </p:cNvPr>
          <p:cNvSpPr/>
          <p:nvPr/>
        </p:nvSpPr>
        <p:spPr>
          <a:xfrm>
            <a:off x="5010331" y="5036622"/>
            <a:ext cx="437409" cy="193474"/>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200">
              <a:latin typeface="Poppins"/>
            </a:endParaRPr>
          </a:p>
        </p:txBody>
      </p:sp>
      <p:sp>
        <p:nvSpPr>
          <p:cNvPr id="93" name="Rectangle 92">
            <a:extLst>
              <a:ext uri="{FF2B5EF4-FFF2-40B4-BE49-F238E27FC236}">
                <a16:creationId xmlns:a16="http://schemas.microsoft.com/office/drawing/2014/main" id="{0E3122D3-5577-497E-9CB7-1728520CBB27}"/>
              </a:ext>
            </a:extLst>
          </p:cNvPr>
          <p:cNvSpPr/>
          <p:nvPr/>
        </p:nvSpPr>
        <p:spPr>
          <a:xfrm>
            <a:off x="2637396" y="5244646"/>
            <a:ext cx="2279837" cy="803832"/>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200">
              <a:latin typeface="Poppins"/>
            </a:endParaRPr>
          </a:p>
        </p:txBody>
      </p:sp>
      <p:sp>
        <p:nvSpPr>
          <p:cNvPr id="94" name="Rectangle 93">
            <a:extLst>
              <a:ext uri="{FF2B5EF4-FFF2-40B4-BE49-F238E27FC236}">
                <a16:creationId xmlns:a16="http://schemas.microsoft.com/office/drawing/2014/main" id="{2D7E1033-C338-4923-A539-1118F6706B87}"/>
              </a:ext>
            </a:extLst>
          </p:cNvPr>
          <p:cNvSpPr/>
          <p:nvPr/>
        </p:nvSpPr>
        <p:spPr>
          <a:xfrm>
            <a:off x="4954345" y="5244945"/>
            <a:ext cx="395479" cy="628389"/>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200">
              <a:latin typeface="Poppins"/>
            </a:endParaRPr>
          </a:p>
        </p:txBody>
      </p:sp>
      <p:sp>
        <p:nvSpPr>
          <p:cNvPr id="95" name="Rectangle 94">
            <a:extLst>
              <a:ext uri="{FF2B5EF4-FFF2-40B4-BE49-F238E27FC236}">
                <a16:creationId xmlns:a16="http://schemas.microsoft.com/office/drawing/2014/main" id="{3D9D69D6-30D4-4F6C-9DF1-418CF3EF944A}"/>
              </a:ext>
            </a:extLst>
          </p:cNvPr>
          <p:cNvSpPr/>
          <p:nvPr/>
        </p:nvSpPr>
        <p:spPr>
          <a:xfrm>
            <a:off x="2668345" y="5600928"/>
            <a:ext cx="1201985" cy="241596"/>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200">
              <a:latin typeface="Poppins"/>
            </a:endParaRPr>
          </a:p>
        </p:txBody>
      </p:sp>
      <p:sp>
        <p:nvSpPr>
          <p:cNvPr id="96" name="TextBox 95">
            <a:extLst>
              <a:ext uri="{FF2B5EF4-FFF2-40B4-BE49-F238E27FC236}">
                <a16:creationId xmlns:a16="http://schemas.microsoft.com/office/drawing/2014/main" id="{9619AB18-FAF8-4D72-AA7F-102BF6A65C0B}"/>
              </a:ext>
            </a:extLst>
          </p:cNvPr>
          <p:cNvSpPr txBox="1"/>
          <p:nvPr/>
        </p:nvSpPr>
        <p:spPr>
          <a:xfrm>
            <a:off x="6852193" y="4577935"/>
            <a:ext cx="1889760" cy="307777"/>
          </a:xfrm>
          <a:prstGeom prst="rect">
            <a:avLst/>
          </a:prstGeom>
          <a:noFill/>
        </p:spPr>
        <p:txBody>
          <a:bodyPr wrap="square" rtlCol="0">
            <a:spAutoFit/>
          </a:bodyPr>
          <a:lstStyle/>
          <a:p>
            <a:r>
              <a:rPr lang="es-ES_tradnl" sz="1400" dirty="0">
                <a:solidFill>
                  <a:srgbClr val="595959"/>
                </a:solidFill>
                <a:latin typeface="Poppins"/>
              </a:rPr>
              <a:t>Ficha Vista</a:t>
            </a:r>
            <a:endParaRPr lang="es-ES" sz="1400" dirty="0">
              <a:solidFill>
                <a:srgbClr val="595959"/>
              </a:solidFill>
              <a:latin typeface="Poppins"/>
            </a:endParaRPr>
          </a:p>
        </p:txBody>
      </p:sp>
      <p:sp>
        <p:nvSpPr>
          <p:cNvPr id="97" name="TextBox 96">
            <a:extLst>
              <a:ext uri="{FF2B5EF4-FFF2-40B4-BE49-F238E27FC236}">
                <a16:creationId xmlns:a16="http://schemas.microsoft.com/office/drawing/2014/main" id="{39F20866-0D84-4518-A2BB-469D8FFA09FF}"/>
              </a:ext>
            </a:extLst>
          </p:cNvPr>
          <p:cNvSpPr txBox="1"/>
          <p:nvPr/>
        </p:nvSpPr>
        <p:spPr>
          <a:xfrm>
            <a:off x="5729130" y="6358523"/>
            <a:ext cx="1536870" cy="307777"/>
          </a:xfrm>
          <a:prstGeom prst="rect">
            <a:avLst/>
          </a:prstGeom>
          <a:noFill/>
        </p:spPr>
        <p:txBody>
          <a:bodyPr wrap="square" rtlCol="0">
            <a:spAutoFit/>
          </a:bodyPr>
          <a:lstStyle/>
          <a:p>
            <a:r>
              <a:rPr lang="es-ES_tradnl" sz="1400" dirty="0">
                <a:solidFill>
                  <a:srgbClr val="595959"/>
                </a:solidFill>
                <a:latin typeface="Poppins"/>
              </a:rPr>
              <a:t>Comando Zoom</a:t>
            </a:r>
            <a:endParaRPr lang="es-ES" sz="1400" dirty="0">
              <a:solidFill>
                <a:srgbClr val="595959"/>
              </a:solidFill>
              <a:latin typeface="Poppins"/>
            </a:endParaRPr>
          </a:p>
        </p:txBody>
      </p:sp>
      <p:sp>
        <p:nvSpPr>
          <p:cNvPr id="98" name="TextBox 97">
            <a:extLst>
              <a:ext uri="{FF2B5EF4-FFF2-40B4-BE49-F238E27FC236}">
                <a16:creationId xmlns:a16="http://schemas.microsoft.com/office/drawing/2014/main" id="{D460B7EE-D82B-4CFB-BA18-CF17A4B70832}"/>
              </a:ext>
            </a:extLst>
          </p:cNvPr>
          <p:cNvSpPr txBox="1"/>
          <p:nvPr/>
        </p:nvSpPr>
        <p:spPr>
          <a:xfrm>
            <a:off x="3512195" y="6369475"/>
            <a:ext cx="1536871" cy="307777"/>
          </a:xfrm>
          <a:prstGeom prst="rect">
            <a:avLst/>
          </a:prstGeom>
          <a:noFill/>
        </p:spPr>
        <p:txBody>
          <a:bodyPr wrap="square" rtlCol="0">
            <a:spAutoFit/>
          </a:bodyPr>
          <a:lstStyle/>
          <a:p>
            <a:r>
              <a:rPr lang="es-ES_tradnl" sz="1400" dirty="0">
                <a:solidFill>
                  <a:srgbClr val="595959"/>
                </a:solidFill>
                <a:latin typeface="Poppins"/>
              </a:rPr>
              <a:t>Grupo Mostrar</a:t>
            </a:r>
            <a:endParaRPr lang="es-ES" sz="1400" dirty="0">
              <a:solidFill>
                <a:srgbClr val="595959"/>
              </a:solidFill>
              <a:latin typeface="Poppins"/>
            </a:endParaRPr>
          </a:p>
        </p:txBody>
      </p:sp>
      <p:sp>
        <p:nvSpPr>
          <p:cNvPr id="99" name="TextBox 98">
            <a:extLst>
              <a:ext uri="{FF2B5EF4-FFF2-40B4-BE49-F238E27FC236}">
                <a16:creationId xmlns:a16="http://schemas.microsoft.com/office/drawing/2014/main" id="{04430660-C4A4-4F89-8858-A2A17D37FC27}"/>
              </a:ext>
            </a:extLst>
          </p:cNvPr>
          <p:cNvSpPr txBox="1"/>
          <p:nvPr/>
        </p:nvSpPr>
        <p:spPr>
          <a:xfrm>
            <a:off x="3804117" y="4577834"/>
            <a:ext cx="2604669" cy="307777"/>
          </a:xfrm>
          <a:prstGeom prst="rect">
            <a:avLst/>
          </a:prstGeom>
          <a:noFill/>
        </p:spPr>
        <p:txBody>
          <a:bodyPr wrap="square" rtlCol="0">
            <a:spAutoFit/>
          </a:bodyPr>
          <a:lstStyle/>
          <a:p>
            <a:r>
              <a:rPr lang="es-ES_tradnl" sz="1400" dirty="0">
                <a:solidFill>
                  <a:srgbClr val="595959"/>
                </a:solidFill>
                <a:latin typeface="Poppins"/>
              </a:rPr>
              <a:t>Comando Líneas cuadrícula</a:t>
            </a:r>
            <a:endParaRPr lang="es-ES" sz="1400" dirty="0">
              <a:solidFill>
                <a:srgbClr val="595959"/>
              </a:solidFill>
              <a:latin typeface="Poppins"/>
            </a:endParaRPr>
          </a:p>
        </p:txBody>
      </p:sp>
      <p:cxnSp>
        <p:nvCxnSpPr>
          <p:cNvPr id="100" name="Straight Arrow Connector 99">
            <a:extLst>
              <a:ext uri="{FF2B5EF4-FFF2-40B4-BE49-F238E27FC236}">
                <a16:creationId xmlns:a16="http://schemas.microsoft.com/office/drawing/2014/main" id="{A364173A-DFF7-4C3D-84E7-6FB7B978AA41}"/>
              </a:ext>
            </a:extLst>
          </p:cNvPr>
          <p:cNvCxnSpPr>
            <a:cxnSpLocks/>
            <a:endCxn id="93" idx="2"/>
          </p:cNvCxnSpPr>
          <p:nvPr/>
        </p:nvCxnSpPr>
        <p:spPr>
          <a:xfrm flipH="1" flipV="1">
            <a:off x="3777315" y="6048478"/>
            <a:ext cx="503318" cy="238074"/>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cxnSp>
        <p:nvCxnSpPr>
          <p:cNvPr id="101" name="Straight Arrow Connector 100">
            <a:extLst>
              <a:ext uri="{FF2B5EF4-FFF2-40B4-BE49-F238E27FC236}">
                <a16:creationId xmlns:a16="http://schemas.microsoft.com/office/drawing/2014/main" id="{907987C7-6B47-4D2B-B465-7A8E533EACA7}"/>
              </a:ext>
            </a:extLst>
          </p:cNvPr>
          <p:cNvCxnSpPr>
            <a:cxnSpLocks/>
            <a:endCxn id="94" idx="2"/>
          </p:cNvCxnSpPr>
          <p:nvPr/>
        </p:nvCxnSpPr>
        <p:spPr>
          <a:xfrm flipH="1" flipV="1">
            <a:off x="5152085" y="5873334"/>
            <a:ext cx="521059" cy="537493"/>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cxnSp>
        <p:nvCxnSpPr>
          <p:cNvPr id="102" name="Straight Arrow Connector 101">
            <a:extLst>
              <a:ext uri="{FF2B5EF4-FFF2-40B4-BE49-F238E27FC236}">
                <a16:creationId xmlns:a16="http://schemas.microsoft.com/office/drawing/2014/main" id="{6750CE65-678B-4F52-823B-8E95F6915F8D}"/>
              </a:ext>
            </a:extLst>
          </p:cNvPr>
          <p:cNvCxnSpPr>
            <a:stCxn id="96" idx="1"/>
            <a:endCxn id="92" idx="0"/>
          </p:cNvCxnSpPr>
          <p:nvPr/>
        </p:nvCxnSpPr>
        <p:spPr>
          <a:xfrm flipH="1">
            <a:off x="5229036" y="4731824"/>
            <a:ext cx="1623157" cy="304798"/>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cxnSp>
        <p:nvCxnSpPr>
          <p:cNvPr id="103" name="Straight Arrow Connector 102">
            <a:extLst>
              <a:ext uri="{FF2B5EF4-FFF2-40B4-BE49-F238E27FC236}">
                <a16:creationId xmlns:a16="http://schemas.microsoft.com/office/drawing/2014/main" id="{96280F46-973E-4673-AE6C-7348FCC7D004}"/>
              </a:ext>
            </a:extLst>
          </p:cNvPr>
          <p:cNvCxnSpPr>
            <a:stCxn id="99" idx="1"/>
            <a:endCxn id="95" idx="0"/>
          </p:cNvCxnSpPr>
          <p:nvPr/>
        </p:nvCxnSpPr>
        <p:spPr>
          <a:xfrm flipH="1">
            <a:off x="3269338" y="4731723"/>
            <a:ext cx="534779" cy="869205"/>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5215698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s-ES_tradnl" dirty="0"/>
              <a:t>1.6 Introducción de datos</a:t>
            </a:r>
            <a:endParaRPr lang="es-ES" dirty="0"/>
          </a:p>
        </p:txBody>
      </p:sp>
      <p:sp>
        <p:nvSpPr>
          <p:cNvPr id="5" name="TextBox 4">
            <a:extLst>
              <a:ext uri="{FF2B5EF4-FFF2-40B4-BE49-F238E27FC236}">
                <a16:creationId xmlns:a16="http://schemas.microsoft.com/office/drawing/2014/main" id="{ADF32A2A-25C2-4E0C-BDE2-1EAA670F3AE8}"/>
              </a:ext>
            </a:extLst>
          </p:cNvPr>
          <p:cNvSpPr txBox="1"/>
          <p:nvPr/>
        </p:nvSpPr>
        <p:spPr>
          <a:xfrm>
            <a:off x="469900" y="1073629"/>
            <a:ext cx="9628574" cy="338554"/>
          </a:xfrm>
          <a:prstGeom prst="rect">
            <a:avLst/>
          </a:prstGeom>
          <a:noFill/>
        </p:spPr>
        <p:txBody>
          <a:bodyPr wrap="square" rtlCol="0">
            <a:spAutoFit/>
          </a:bodyPr>
          <a:lstStyle/>
          <a:p>
            <a:r>
              <a:rPr lang="es-ES_tradnl" sz="1600" dirty="0">
                <a:solidFill>
                  <a:srgbClr val="595959"/>
                </a:solidFill>
                <a:latin typeface="Poppins"/>
              </a:rPr>
              <a:t>Se pueden introducir dos tipos de datos en una celda haciendo doble clic en ella:</a:t>
            </a:r>
          </a:p>
        </p:txBody>
      </p:sp>
      <p:pic>
        <p:nvPicPr>
          <p:cNvPr id="6" name="Picture 5">
            <a:extLst>
              <a:ext uri="{FF2B5EF4-FFF2-40B4-BE49-F238E27FC236}">
                <a16:creationId xmlns:a16="http://schemas.microsoft.com/office/drawing/2014/main" id="{3C5C4CC4-491F-47BB-96B7-52BC76355F9A}"/>
              </a:ext>
            </a:extLst>
          </p:cNvPr>
          <p:cNvPicPr>
            <a:picLocks noChangeAspect="1"/>
          </p:cNvPicPr>
          <p:nvPr/>
        </p:nvPicPr>
        <p:blipFill rotWithShape="1">
          <a:blip r:embed="rId2"/>
          <a:srcRect t="51156" r="42676"/>
          <a:stretch/>
        </p:blipFill>
        <p:spPr>
          <a:xfrm>
            <a:off x="1561222" y="2826284"/>
            <a:ext cx="3295649" cy="1446491"/>
          </a:xfrm>
          <a:prstGeom prst="rect">
            <a:avLst/>
          </a:prstGeom>
          <a:ln>
            <a:noFill/>
          </a:ln>
          <a:effectLst>
            <a:outerShdw blurRad="190500" algn="tl" rotWithShape="0">
              <a:srgbClr val="000000">
                <a:alpha val="70000"/>
              </a:srgbClr>
            </a:outerShdw>
          </a:effectLst>
        </p:spPr>
      </p:pic>
      <p:pic>
        <p:nvPicPr>
          <p:cNvPr id="7" name="Picture 6">
            <a:extLst>
              <a:ext uri="{FF2B5EF4-FFF2-40B4-BE49-F238E27FC236}">
                <a16:creationId xmlns:a16="http://schemas.microsoft.com/office/drawing/2014/main" id="{57279AA8-1041-467C-99C5-32095831143C}"/>
              </a:ext>
            </a:extLst>
          </p:cNvPr>
          <p:cNvPicPr>
            <a:picLocks noChangeAspect="1"/>
          </p:cNvPicPr>
          <p:nvPr/>
        </p:nvPicPr>
        <p:blipFill>
          <a:blip r:embed="rId3"/>
          <a:stretch>
            <a:fillRect/>
          </a:stretch>
        </p:blipFill>
        <p:spPr>
          <a:xfrm>
            <a:off x="7335130" y="2828811"/>
            <a:ext cx="3469011" cy="1457809"/>
          </a:xfrm>
          <a:prstGeom prst="rect">
            <a:avLst/>
          </a:prstGeom>
          <a:ln>
            <a:noFill/>
          </a:ln>
          <a:effectLst>
            <a:outerShdw blurRad="190500" algn="tl" rotWithShape="0">
              <a:srgbClr val="000000">
                <a:alpha val="70000"/>
              </a:srgbClr>
            </a:outerShdw>
          </a:effectLst>
        </p:spPr>
      </p:pic>
      <p:sp>
        <p:nvSpPr>
          <p:cNvPr id="8" name="TextBox 7">
            <a:extLst>
              <a:ext uri="{FF2B5EF4-FFF2-40B4-BE49-F238E27FC236}">
                <a16:creationId xmlns:a16="http://schemas.microsoft.com/office/drawing/2014/main" id="{A81B3F88-4F41-4876-8D8A-4F9443ECE474}"/>
              </a:ext>
            </a:extLst>
          </p:cNvPr>
          <p:cNvSpPr txBox="1"/>
          <p:nvPr/>
        </p:nvSpPr>
        <p:spPr>
          <a:xfrm>
            <a:off x="168752" y="1537002"/>
            <a:ext cx="5801225" cy="954107"/>
          </a:xfrm>
          <a:prstGeom prst="rect">
            <a:avLst/>
          </a:prstGeom>
          <a:noFill/>
        </p:spPr>
        <p:txBody>
          <a:bodyPr wrap="square" rtlCol="0">
            <a:spAutoFit/>
          </a:bodyPr>
          <a:lstStyle/>
          <a:p>
            <a:pPr marL="800018" lvl="1" indent="-342896">
              <a:buFontTx/>
              <a:buChar char="-"/>
            </a:pPr>
            <a:r>
              <a:rPr lang="es-ES_tradnl" sz="1600" b="1" dirty="0">
                <a:solidFill>
                  <a:srgbClr val="019EE2"/>
                </a:solidFill>
                <a:latin typeface="Poppins"/>
              </a:rPr>
              <a:t>Un Valor </a:t>
            </a:r>
            <a:r>
              <a:rPr lang="es-ES_tradnl" sz="1600" dirty="0">
                <a:solidFill>
                  <a:srgbClr val="595959"/>
                </a:solidFill>
                <a:latin typeface="Poppins"/>
              </a:rPr>
              <a:t>– Puede ser cualquier número, fecha, nombre, etc.</a:t>
            </a:r>
          </a:p>
          <a:p>
            <a:pPr marL="800018" lvl="1" indent="-342896">
              <a:buFontTx/>
              <a:buChar char="-"/>
            </a:pPr>
            <a:endParaRPr lang="es-ES_tradnl" dirty="0">
              <a:solidFill>
                <a:srgbClr val="000000"/>
              </a:solidFill>
              <a:latin typeface="Poppins"/>
            </a:endParaRPr>
          </a:p>
        </p:txBody>
      </p:sp>
      <p:sp>
        <p:nvSpPr>
          <p:cNvPr id="9" name="TextBox 8">
            <a:extLst>
              <a:ext uri="{FF2B5EF4-FFF2-40B4-BE49-F238E27FC236}">
                <a16:creationId xmlns:a16="http://schemas.microsoft.com/office/drawing/2014/main" id="{C6B312C5-2189-4E5B-88A0-EBB0B80DF829}"/>
              </a:ext>
            </a:extLst>
          </p:cNvPr>
          <p:cNvSpPr txBox="1"/>
          <p:nvPr/>
        </p:nvSpPr>
        <p:spPr>
          <a:xfrm>
            <a:off x="5689378" y="1515692"/>
            <a:ext cx="6034931" cy="830997"/>
          </a:xfrm>
          <a:prstGeom prst="rect">
            <a:avLst/>
          </a:prstGeom>
          <a:noFill/>
        </p:spPr>
        <p:txBody>
          <a:bodyPr wrap="square" rtlCol="0">
            <a:spAutoFit/>
          </a:bodyPr>
          <a:lstStyle/>
          <a:p>
            <a:pPr marL="800018" lvl="1" indent="-342896">
              <a:buFontTx/>
              <a:buChar char="-"/>
            </a:pPr>
            <a:r>
              <a:rPr lang="es-ES_tradnl" sz="1600" b="1" dirty="0">
                <a:solidFill>
                  <a:srgbClr val="019EE2"/>
                </a:solidFill>
                <a:latin typeface="Poppins"/>
              </a:rPr>
              <a:t>Una fórmula </a:t>
            </a:r>
            <a:r>
              <a:rPr lang="es-ES_tradnl" sz="1600" dirty="0">
                <a:solidFill>
                  <a:srgbClr val="595959"/>
                </a:solidFill>
                <a:latin typeface="Poppins"/>
              </a:rPr>
              <a:t>– Valores, referencias a otras celdas o funciones que dan como resultado otro valor. Para introducir la fórmula en la celda, </a:t>
            </a:r>
            <a:r>
              <a:rPr lang="es-ES_tradnl" sz="1600" b="1" dirty="0">
                <a:solidFill>
                  <a:srgbClr val="019EE2"/>
                </a:solidFill>
                <a:latin typeface="Poppins"/>
              </a:rPr>
              <a:t>siempre se introduce el signo “=“ al principio.</a:t>
            </a:r>
            <a:endParaRPr lang="es-ES_tradnl" sz="1600" dirty="0">
              <a:solidFill>
                <a:srgbClr val="019EE2"/>
              </a:solidFill>
              <a:latin typeface="Poppins"/>
            </a:endParaRPr>
          </a:p>
        </p:txBody>
      </p:sp>
      <p:grpSp>
        <p:nvGrpSpPr>
          <p:cNvPr id="18" name="Group 17">
            <a:extLst>
              <a:ext uri="{FF2B5EF4-FFF2-40B4-BE49-F238E27FC236}">
                <a16:creationId xmlns:a16="http://schemas.microsoft.com/office/drawing/2014/main" id="{4414300A-413A-424E-AED5-D2E313018490}"/>
              </a:ext>
            </a:extLst>
          </p:cNvPr>
          <p:cNvGrpSpPr/>
          <p:nvPr/>
        </p:nvGrpSpPr>
        <p:grpSpPr>
          <a:xfrm>
            <a:off x="3962094" y="4768742"/>
            <a:ext cx="4015766" cy="1457809"/>
            <a:chOff x="9115349" y="3751012"/>
            <a:chExt cx="7904651" cy="1697264"/>
          </a:xfrm>
        </p:grpSpPr>
        <p:sp>
          <p:nvSpPr>
            <p:cNvPr id="19" name="TextBox 18">
              <a:extLst>
                <a:ext uri="{FF2B5EF4-FFF2-40B4-BE49-F238E27FC236}">
                  <a16:creationId xmlns:a16="http://schemas.microsoft.com/office/drawing/2014/main" id="{9006DF76-C46B-441B-8FD1-57D79FF96F9A}"/>
                </a:ext>
              </a:extLst>
            </p:cNvPr>
            <p:cNvSpPr txBox="1"/>
            <p:nvPr/>
          </p:nvSpPr>
          <p:spPr>
            <a:xfrm>
              <a:off x="10743233" y="4218007"/>
              <a:ext cx="5119235" cy="763273"/>
            </a:xfrm>
            <a:prstGeom prst="rect">
              <a:avLst/>
            </a:prstGeom>
            <a:noFill/>
            <a:ln>
              <a:noFill/>
            </a:ln>
          </p:spPr>
          <p:txBody>
            <a:bodyPr wrap="square" rtlCol="0">
              <a:spAutoFit/>
            </a:bodyPr>
            <a:lstStyle/>
            <a:p>
              <a:r>
                <a:rPr lang="es-ES" sz="1400" dirty="0">
                  <a:solidFill>
                    <a:srgbClr val="595959"/>
                  </a:solidFill>
                  <a:latin typeface="Poppins"/>
                </a:rPr>
                <a:t>Al escribir una función, el texto se pinta del mismo color que la celda a la que hace referencia.</a:t>
              </a:r>
              <a:endParaRPr lang="es-ES" sz="1400" b="1" dirty="0">
                <a:solidFill>
                  <a:srgbClr val="595959"/>
                </a:solidFill>
                <a:latin typeface="Poppins"/>
              </a:endParaRPr>
            </a:p>
          </p:txBody>
        </p:sp>
        <p:pic>
          <p:nvPicPr>
            <p:cNvPr id="20" name="Picture 19">
              <a:extLst>
                <a:ext uri="{FF2B5EF4-FFF2-40B4-BE49-F238E27FC236}">
                  <a16:creationId xmlns:a16="http://schemas.microsoft.com/office/drawing/2014/main" id="{DCDF9A33-2F6B-43EA-8382-7C256B72442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115349" y="3818246"/>
              <a:ext cx="1584845" cy="803152"/>
            </a:xfrm>
            <a:prstGeom prst="rect">
              <a:avLst/>
            </a:prstGeom>
          </p:spPr>
        </p:pic>
        <p:sp>
          <p:nvSpPr>
            <p:cNvPr id="21" name="Rectangle 20">
              <a:extLst>
                <a:ext uri="{FF2B5EF4-FFF2-40B4-BE49-F238E27FC236}">
                  <a16:creationId xmlns:a16="http://schemas.microsoft.com/office/drawing/2014/main" id="{B2D7BB06-98D5-4FB7-AF20-880A6061F4A7}"/>
                </a:ext>
              </a:extLst>
            </p:cNvPr>
            <p:cNvSpPr/>
            <p:nvPr/>
          </p:nvSpPr>
          <p:spPr>
            <a:xfrm>
              <a:off x="9316996" y="3751012"/>
              <a:ext cx="7703004" cy="1697264"/>
            </a:xfrm>
            <a:prstGeom prst="rect">
              <a:avLst/>
            </a:prstGeom>
            <a:noFill/>
            <a:ln w="28575">
              <a:solidFill>
                <a:srgbClr val="019EE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600"/>
            </a:p>
          </p:txBody>
        </p:sp>
      </p:grpSp>
    </p:spTree>
    <p:extLst>
      <p:ext uri="{BB962C8B-B14F-4D97-AF65-F5344CB8AC3E}">
        <p14:creationId xmlns:p14="http://schemas.microsoft.com/office/powerpoint/2010/main" val="26913406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69899" y="402586"/>
            <a:ext cx="9579170" cy="1015663"/>
          </a:xfrm>
        </p:spPr>
        <p:txBody>
          <a:bodyPr/>
          <a:lstStyle/>
          <a:p>
            <a:r>
              <a:rPr lang="es-ES_tradnl" dirty="0"/>
              <a:t>1.7.</a:t>
            </a:r>
            <a:r>
              <a:rPr lang="es-ES_tradnl" kern="0" dirty="0"/>
              <a:t> Trabajar con datos. Funciones básicas – Construcción de la información base</a:t>
            </a:r>
            <a:endParaRPr lang="es-ES" dirty="0"/>
          </a:p>
        </p:txBody>
      </p:sp>
      <p:sp>
        <p:nvSpPr>
          <p:cNvPr id="5" name="TextBox 4">
            <a:extLst>
              <a:ext uri="{FF2B5EF4-FFF2-40B4-BE49-F238E27FC236}">
                <a16:creationId xmlns:a16="http://schemas.microsoft.com/office/drawing/2014/main" id="{CF2F55DD-9CF2-40DD-9F36-D56B030ED248}"/>
              </a:ext>
            </a:extLst>
          </p:cNvPr>
          <p:cNvSpPr txBox="1"/>
          <p:nvPr/>
        </p:nvSpPr>
        <p:spPr>
          <a:xfrm>
            <a:off x="469899" y="1351703"/>
            <a:ext cx="11252201" cy="1077218"/>
          </a:xfrm>
          <a:prstGeom prst="rect">
            <a:avLst/>
          </a:prstGeom>
          <a:noFill/>
        </p:spPr>
        <p:txBody>
          <a:bodyPr wrap="square" rtlCol="0">
            <a:spAutoFit/>
          </a:bodyPr>
          <a:lstStyle/>
          <a:p>
            <a:r>
              <a:rPr lang="es-ES_tradnl" sz="1600" b="1" dirty="0">
                <a:solidFill>
                  <a:srgbClr val="595959"/>
                </a:solidFill>
                <a:latin typeface="Poppins"/>
              </a:rPr>
              <a:t>SERIES – FUNCION ARRASTRAR</a:t>
            </a:r>
          </a:p>
          <a:p>
            <a:r>
              <a:rPr lang="es-ES_tradnl" sz="1600" dirty="0">
                <a:solidFill>
                  <a:srgbClr val="595959"/>
                </a:solidFill>
                <a:latin typeface="Poppins"/>
              </a:rPr>
              <a:t>Es muy importante la diferenciación que hemos visto en la anterior diapositiva ya que mediante la introducción de datos en formato </a:t>
            </a:r>
            <a:r>
              <a:rPr lang="es-ES_tradnl" sz="1600" b="1" dirty="0">
                <a:solidFill>
                  <a:srgbClr val="019EE2"/>
                </a:solidFill>
                <a:latin typeface="Poppins"/>
              </a:rPr>
              <a:t>valores</a:t>
            </a:r>
            <a:r>
              <a:rPr lang="es-ES_tradnl" sz="1600" b="1" dirty="0">
                <a:solidFill>
                  <a:srgbClr val="595959"/>
                </a:solidFill>
                <a:latin typeface="Poppins"/>
              </a:rPr>
              <a:t> </a:t>
            </a:r>
            <a:r>
              <a:rPr lang="es-ES_tradnl" sz="1600" dirty="0">
                <a:solidFill>
                  <a:srgbClr val="595959"/>
                </a:solidFill>
                <a:latin typeface="Poppins"/>
              </a:rPr>
              <a:t>se pueden  introducir los resultados de una tabla en sus filas y columnas correspondientes. De esta forma podemos organizar la información que queremos tratar:</a:t>
            </a:r>
            <a:endParaRPr lang="es-ES_tradnl" sz="1600" b="1" dirty="0">
              <a:solidFill>
                <a:srgbClr val="595959"/>
              </a:solidFill>
              <a:latin typeface="Poppins"/>
            </a:endParaRPr>
          </a:p>
        </p:txBody>
      </p:sp>
      <p:sp>
        <p:nvSpPr>
          <p:cNvPr id="6" name="Right Arrow 5">
            <a:extLst>
              <a:ext uri="{FF2B5EF4-FFF2-40B4-BE49-F238E27FC236}">
                <a16:creationId xmlns:a16="http://schemas.microsoft.com/office/drawing/2014/main" id="{AA167B9D-DC0A-4282-9ABC-C857E2514360}"/>
              </a:ext>
            </a:extLst>
          </p:cNvPr>
          <p:cNvSpPr/>
          <p:nvPr/>
        </p:nvSpPr>
        <p:spPr>
          <a:xfrm>
            <a:off x="5020672" y="3155874"/>
            <a:ext cx="771083" cy="381000"/>
          </a:xfrm>
          <a:prstGeom prst="rightArrow">
            <a:avLst/>
          </a:prstGeom>
          <a:solidFill>
            <a:srgbClr val="019EE2"/>
          </a:solidFill>
          <a:ln>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pic>
        <p:nvPicPr>
          <p:cNvPr id="7" name="Picture 6">
            <a:extLst>
              <a:ext uri="{FF2B5EF4-FFF2-40B4-BE49-F238E27FC236}">
                <a16:creationId xmlns:a16="http://schemas.microsoft.com/office/drawing/2014/main" id="{85D70772-107C-48EC-8E5D-FC09E618F7F3}"/>
              </a:ext>
            </a:extLst>
          </p:cNvPr>
          <p:cNvPicPr>
            <a:picLocks noChangeAspect="1"/>
          </p:cNvPicPr>
          <p:nvPr/>
        </p:nvPicPr>
        <p:blipFill>
          <a:blip r:embed="rId2"/>
          <a:stretch>
            <a:fillRect/>
          </a:stretch>
        </p:blipFill>
        <p:spPr>
          <a:xfrm>
            <a:off x="6020639" y="2527224"/>
            <a:ext cx="2933700" cy="1638300"/>
          </a:xfrm>
          <a:prstGeom prst="rect">
            <a:avLst/>
          </a:prstGeom>
          <a:ln>
            <a:noFill/>
          </a:ln>
          <a:effectLst>
            <a:outerShdw blurRad="190500" algn="tl" rotWithShape="0">
              <a:srgbClr val="000000">
                <a:alpha val="70000"/>
              </a:srgbClr>
            </a:outerShdw>
          </a:effectLst>
        </p:spPr>
      </p:pic>
      <p:sp>
        <p:nvSpPr>
          <p:cNvPr id="8" name="TextBox 7">
            <a:extLst>
              <a:ext uri="{FF2B5EF4-FFF2-40B4-BE49-F238E27FC236}">
                <a16:creationId xmlns:a16="http://schemas.microsoft.com/office/drawing/2014/main" id="{F96BBB99-A453-4B53-9B6D-4C73325D1FD8}"/>
              </a:ext>
            </a:extLst>
          </p:cNvPr>
          <p:cNvSpPr txBox="1"/>
          <p:nvPr/>
        </p:nvSpPr>
        <p:spPr>
          <a:xfrm>
            <a:off x="513997" y="5024944"/>
            <a:ext cx="5868142" cy="584775"/>
          </a:xfrm>
          <a:prstGeom prst="rect">
            <a:avLst/>
          </a:prstGeom>
          <a:noFill/>
        </p:spPr>
        <p:txBody>
          <a:bodyPr wrap="square" rtlCol="0">
            <a:spAutoFit/>
          </a:bodyPr>
          <a:lstStyle/>
          <a:p>
            <a:r>
              <a:rPr lang="es-ES_tradnl" sz="1600" dirty="0">
                <a:solidFill>
                  <a:srgbClr val="595959"/>
                </a:solidFill>
                <a:latin typeface="Poppins"/>
              </a:rPr>
              <a:t>Posteriormente, mediante el uso de </a:t>
            </a:r>
            <a:r>
              <a:rPr lang="es-ES_tradnl" sz="1600" b="1" dirty="0">
                <a:solidFill>
                  <a:srgbClr val="019EE2"/>
                </a:solidFill>
                <a:latin typeface="Poppins"/>
              </a:rPr>
              <a:t>fórmulas,</a:t>
            </a:r>
            <a:r>
              <a:rPr lang="es-ES_tradnl" sz="1600" dirty="0">
                <a:solidFill>
                  <a:srgbClr val="595959"/>
                </a:solidFill>
                <a:latin typeface="Poppins"/>
              </a:rPr>
              <a:t> podemos calcular el total de ingresos, total de gastos y totales por día de la misma tabla:</a:t>
            </a:r>
            <a:endParaRPr lang="es-ES_tradnl" sz="1600" b="1" dirty="0">
              <a:solidFill>
                <a:srgbClr val="595959"/>
              </a:solidFill>
              <a:latin typeface="Poppins"/>
            </a:endParaRPr>
          </a:p>
        </p:txBody>
      </p:sp>
      <p:pic>
        <p:nvPicPr>
          <p:cNvPr id="9" name="Picture 8">
            <a:extLst>
              <a:ext uri="{FF2B5EF4-FFF2-40B4-BE49-F238E27FC236}">
                <a16:creationId xmlns:a16="http://schemas.microsoft.com/office/drawing/2014/main" id="{14B2FC71-A7BA-4044-9E3C-45EE9551FF9A}"/>
              </a:ext>
            </a:extLst>
          </p:cNvPr>
          <p:cNvPicPr>
            <a:picLocks noChangeAspect="1"/>
          </p:cNvPicPr>
          <p:nvPr/>
        </p:nvPicPr>
        <p:blipFill rotWithShape="1">
          <a:blip r:embed="rId3"/>
          <a:srcRect b="6205"/>
          <a:stretch/>
        </p:blipFill>
        <p:spPr>
          <a:xfrm>
            <a:off x="6456657" y="4604071"/>
            <a:ext cx="3781628" cy="1804451"/>
          </a:xfrm>
          <a:prstGeom prst="rect">
            <a:avLst/>
          </a:prstGeom>
          <a:ln>
            <a:noFill/>
          </a:ln>
          <a:effectLst>
            <a:outerShdw blurRad="190500" algn="tl" rotWithShape="0">
              <a:srgbClr val="000000">
                <a:alpha val="70000"/>
              </a:srgbClr>
            </a:outerShdw>
          </a:effectLst>
        </p:spPr>
      </p:pic>
      <p:sp>
        <p:nvSpPr>
          <p:cNvPr id="10" name="TextBox 9">
            <a:extLst>
              <a:ext uri="{FF2B5EF4-FFF2-40B4-BE49-F238E27FC236}">
                <a16:creationId xmlns:a16="http://schemas.microsoft.com/office/drawing/2014/main" id="{1DA1E226-D877-4B9B-A0FC-1B78155C57F3}"/>
              </a:ext>
            </a:extLst>
          </p:cNvPr>
          <p:cNvSpPr txBox="1"/>
          <p:nvPr/>
        </p:nvSpPr>
        <p:spPr>
          <a:xfrm>
            <a:off x="405335" y="2685152"/>
            <a:ext cx="4854149" cy="2000548"/>
          </a:xfrm>
          <a:prstGeom prst="rect">
            <a:avLst/>
          </a:prstGeom>
          <a:noFill/>
        </p:spPr>
        <p:txBody>
          <a:bodyPr wrap="square" rtlCol="0">
            <a:spAutoFit/>
          </a:bodyPr>
          <a:lstStyle/>
          <a:p>
            <a:pPr marL="171448" indent="-171448">
              <a:buFontTx/>
              <a:buChar char="-"/>
            </a:pPr>
            <a:r>
              <a:rPr lang="es-ES" sz="1600" dirty="0">
                <a:solidFill>
                  <a:srgbClr val="595959"/>
                </a:solidFill>
                <a:latin typeface="Poppins"/>
              </a:rPr>
              <a:t>El 1 de enero ingreso 50€ por ventas</a:t>
            </a:r>
          </a:p>
          <a:p>
            <a:pPr marL="171448" indent="-171448">
              <a:buFontTx/>
              <a:buChar char="-"/>
            </a:pPr>
            <a:r>
              <a:rPr lang="es-ES" sz="1600" dirty="0">
                <a:solidFill>
                  <a:srgbClr val="595959"/>
                </a:solidFill>
                <a:latin typeface="Poppins"/>
              </a:rPr>
              <a:t>El 2 de enero ingreso 20€ por ventas y gasto 300€ en productos consumibles</a:t>
            </a:r>
          </a:p>
          <a:p>
            <a:pPr marL="171448" indent="-171448">
              <a:buFontTx/>
              <a:buChar char="-"/>
            </a:pPr>
            <a:r>
              <a:rPr lang="es-ES" sz="1600" dirty="0">
                <a:solidFill>
                  <a:srgbClr val="595959"/>
                </a:solidFill>
                <a:latin typeface="Poppins"/>
              </a:rPr>
              <a:t>El 3 de enero ingreso 200 por ventas</a:t>
            </a:r>
          </a:p>
          <a:p>
            <a:pPr marL="171448" indent="-171448">
              <a:buFontTx/>
              <a:buChar char="-"/>
            </a:pPr>
            <a:r>
              <a:rPr lang="es-ES" sz="1600" dirty="0">
                <a:solidFill>
                  <a:srgbClr val="595959"/>
                </a:solidFill>
                <a:latin typeface="Poppins"/>
              </a:rPr>
              <a:t>El 4 de enero ingreso 110€ por ventas </a:t>
            </a:r>
          </a:p>
          <a:p>
            <a:pPr marL="171448" indent="-171448">
              <a:buFontTx/>
              <a:buChar char="-"/>
            </a:pPr>
            <a:r>
              <a:rPr lang="es-ES" sz="1600" dirty="0">
                <a:solidFill>
                  <a:srgbClr val="595959"/>
                </a:solidFill>
                <a:latin typeface="Poppins"/>
              </a:rPr>
              <a:t>El 5 de enero ingreso 20€ por ventas pero tengo una sanción de 60€</a:t>
            </a:r>
          </a:p>
          <a:p>
            <a:pPr marL="171448" indent="-171448">
              <a:buFontTx/>
              <a:buChar char="-"/>
            </a:pPr>
            <a:endParaRPr lang="es-ES" sz="1200" dirty="0">
              <a:latin typeface="Poppins"/>
            </a:endParaRPr>
          </a:p>
        </p:txBody>
      </p:sp>
    </p:spTree>
    <p:extLst>
      <p:ext uri="{BB962C8B-B14F-4D97-AF65-F5344CB8AC3E}">
        <p14:creationId xmlns:p14="http://schemas.microsoft.com/office/powerpoint/2010/main" val="359510646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69900" y="402586"/>
            <a:ext cx="9653814" cy="959530"/>
          </a:xfrm>
        </p:spPr>
        <p:txBody>
          <a:bodyPr/>
          <a:lstStyle/>
          <a:p>
            <a:r>
              <a:rPr lang="es-ES_tradnl" sz="3200" kern="0" dirty="0">
                <a:solidFill>
                  <a:srgbClr val="000000"/>
                </a:solidFill>
              </a:rPr>
              <a:t> </a:t>
            </a:r>
            <a:r>
              <a:rPr lang="es-ES_tradnl" kern="0" dirty="0"/>
              <a:t>1.7. Trabajar con datos. Funciones básicas – Construcción de la información base</a:t>
            </a:r>
            <a:endParaRPr lang="es-ES" dirty="0"/>
          </a:p>
        </p:txBody>
      </p:sp>
      <p:sp>
        <p:nvSpPr>
          <p:cNvPr id="5" name="TextBox 4">
            <a:extLst>
              <a:ext uri="{FF2B5EF4-FFF2-40B4-BE49-F238E27FC236}">
                <a16:creationId xmlns:a16="http://schemas.microsoft.com/office/drawing/2014/main" id="{5B287A5E-7B44-40A9-A66D-0DEBEF62EFDC}"/>
              </a:ext>
            </a:extLst>
          </p:cNvPr>
          <p:cNvSpPr txBox="1"/>
          <p:nvPr/>
        </p:nvSpPr>
        <p:spPr>
          <a:xfrm>
            <a:off x="469900" y="1448439"/>
            <a:ext cx="11323994" cy="584775"/>
          </a:xfrm>
          <a:prstGeom prst="rect">
            <a:avLst/>
          </a:prstGeom>
          <a:noFill/>
        </p:spPr>
        <p:txBody>
          <a:bodyPr wrap="square" rtlCol="0">
            <a:spAutoFit/>
          </a:bodyPr>
          <a:lstStyle/>
          <a:p>
            <a:r>
              <a:rPr lang="es-ES_tradnl" sz="1600" dirty="0">
                <a:solidFill>
                  <a:srgbClr val="595959"/>
                </a:solidFill>
                <a:latin typeface="Poppins"/>
              </a:rPr>
              <a:t>Cuando se introducen datos, es posible que sean correlativos o contengan algún tipo de </a:t>
            </a:r>
            <a:r>
              <a:rPr lang="es-ES_tradnl" sz="1600" b="1" dirty="0">
                <a:solidFill>
                  <a:srgbClr val="019EE2"/>
                </a:solidFill>
                <a:latin typeface="Poppins"/>
              </a:rPr>
              <a:t>serie</a:t>
            </a:r>
            <a:r>
              <a:rPr lang="es-ES_tradnl" sz="1600" dirty="0">
                <a:solidFill>
                  <a:srgbClr val="595959"/>
                </a:solidFill>
                <a:latin typeface="Poppins"/>
              </a:rPr>
              <a:t>. Excel es capaz de detectarlo y podemos acortar el tiempo dedicado a la construcción de la información mediante un truco muy sencillo:</a:t>
            </a:r>
            <a:endParaRPr lang="es-ES_tradnl" sz="1600" b="1" dirty="0">
              <a:solidFill>
                <a:srgbClr val="595959"/>
              </a:solidFill>
              <a:latin typeface="Poppins"/>
            </a:endParaRPr>
          </a:p>
        </p:txBody>
      </p:sp>
      <p:sp>
        <p:nvSpPr>
          <p:cNvPr id="6" name="Right Arrow 5">
            <a:extLst>
              <a:ext uri="{FF2B5EF4-FFF2-40B4-BE49-F238E27FC236}">
                <a16:creationId xmlns:a16="http://schemas.microsoft.com/office/drawing/2014/main" id="{9AC122C5-B4BD-4CA1-BD29-3D040FEC6BC3}"/>
              </a:ext>
            </a:extLst>
          </p:cNvPr>
          <p:cNvSpPr/>
          <p:nvPr/>
        </p:nvSpPr>
        <p:spPr>
          <a:xfrm>
            <a:off x="5436964" y="2887007"/>
            <a:ext cx="771083" cy="381000"/>
          </a:xfrm>
          <a:prstGeom prst="rightArrow">
            <a:avLst/>
          </a:prstGeom>
          <a:solidFill>
            <a:srgbClr val="019EE2"/>
          </a:solidFill>
          <a:ln>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pic>
        <p:nvPicPr>
          <p:cNvPr id="7" name="Picture 6">
            <a:extLst>
              <a:ext uri="{FF2B5EF4-FFF2-40B4-BE49-F238E27FC236}">
                <a16:creationId xmlns:a16="http://schemas.microsoft.com/office/drawing/2014/main" id="{B1723539-2280-422E-8958-66E754D7D2CE}"/>
              </a:ext>
            </a:extLst>
          </p:cNvPr>
          <p:cNvPicPr>
            <a:picLocks noChangeAspect="1"/>
          </p:cNvPicPr>
          <p:nvPr/>
        </p:nvPicPr>
        <p:blipFill>
          <a:blip r:embed="rId2"/>
          <a:stretch>
            <a:fillRect/>
          </a:stretch>
        </p:blipFill>
        <p:spPr>
          <a:xfrm>
            <a:off x="7190014" y="2261198"/>
            <a:ext cx="2933700" cy="1638300"/>
          </a:xfrm>
          <a:prstGeom prst="rect">
            <a:avLst/>
          </a:prstGeom>
          <a:ln>
            <a:noFill/>
          </a:ln>
          <a:effectLst>
            <a:outerShdw blurRad="190500" algn="tl" rotWithShape="0">
              <a:srgbClr val="000000">
                <a:alpha val="70000"/>
              </a:srgbClr>
            </a:outerShdw>
          </a:effectLst>
        </p:spPr>
      </p:pic>
      <p:sp>
        <p:nvSpPr>
          <p:cNvPr id="8" name="TextBox 7">
            <a:extLst>
              <a:ext uri="{FF2B5EF4-FFF2-40B4-BE49-F238E27FC236}">
                <a16:creationId xmlns:a16="http://schemas.microsoft.com/office/drawing/2014/main" id="{2F6CC7F6-AB0C-48A8-A4A0-E863C7CEBECB}"/>
              </a:ext>
            </a:extLst>
          </p:cNvPr>
          <p:cNvSpPr txBox="1"/>
          <p:nvPr/>
        </p:nvSpPr>
        <p:spPr>
          <a:xfrm>
            <a:off x="570747" y="2806198"/>
            <a:ext cx="4431239" cy="584775"/>
          </a:xfrm>
          <a:prstGeom prst="rect">
            <a:avLst/>
          </a:prstGeom>
          <a:noFill/>
        </p:spPr>
        <p:txBody>
          <a:bodyPr wrap="square" rtlCol="0">
            <a:spAutoFit/>
          </a:bodyPr>
          <a:lstStyle/>
          <a:p>
            <a:r>
              <a:rPr lang="es-ES" sz="1600" dirty="0">
                <a:solidFill>
                  <a:srgbClr val="595959"/>
                </a:solidFill>
                <a:latin typeface="Poppins"/>
              </a:rPr>
              <a:t>Como vemos en la columna A, se trata de fechas seguidas, formando una serie: 1,2,3,4 y 5 de enero: </a:t>
            </a:r>
          </a:p>
        </p:txBody>
      </p:sp>
      <p:sp>
        <p:nvSpPr>
          <p:cNvPr id="9" name="Rectangle 8">
            <a:extLst>
              <a:ext uri="{FF2B5EF4-FFF2-40B4-BE49-F238E27FC236}">
                <a16:creationId xmlns:a16="http://schemas.microsoft.com/office/drawing/2014/main" id="{56637C09-426E-42C3-A42F-488AB42EFC72}"/>
              </a:ext>
            </a:extLst>
          </p:cNvPr>
          <p:cNvSpPr/>
          <p:nvPr/>
        </p:nvSpPr>
        <p:spPr>
          <a:xfrm>
            <a:off x="7513576" y="2250923"/>
            <a:ext cx="886410" cy="1638300"/>
          </a:xfrm>
          <a:prstGeom prst="rect">
            <a:avLst/>
          </a:prstGeom>
          <a:noFill/>
          <a:ln w="28575">
            <a:solidFill>
              <a:srgbClr val="019EE2"/>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s-ES">
              <a:latin typeface="Poppins"/>
            </a:endParaRPr>
          </a:p>
        </p:txBody>
      </p:sp>
      <p:pic>
        <p:nvPicPr>
          <p:cNvPr id="10" name="Picture 9">
            <a:extLst>
              <a:ext uri="{FF2B5EF4-FFF2-40B4-BE49-F238E27FC236}">
                <a16:creationId xmlns:a16="http://schemas.microsoft.com/office/drawing/2014/main" id="{73974812-C0B7-4861-AAC6-2206F1F519A8}"/>
              </a:ext>
            </a:extLst>
          </p:cNvPr>
          <p:cNvPicPr>
            <a:picLocks noChangeAspect="1"/>
          </p:cNvPicPr>
          <p:nvPr/>
        </p:nvPicPr>
        <p:blipFill rotWithShape="1">
          <a:blip r:embed="rId3"/>
          <a:srcRect t="78843"/>
          <a:stretch/>
        </p:blipFill>
        <p:spPr>
          <a:xfrm>
            <a:off x="3768454" y="5540458"/>
            <a:ext cx="1228725" cy="314366"/>
          </a:xfrm>
          <a:prstGeom prst="rect">
            <a:avLst/>
          </a:prstGeom>
          <a:ln>
            <a:noFill/>
          </a:ln>
          <a:effectLst>
            <a:outerShdw blurRad="190500" algn="tl" rotWithShape="0">
              <a:srgbClr val="000000">
                <a:alpha val="70000"/>
              </a:srgbClr>
            </a:outerShdw>
          </a:effectLst>
        </p:spPr>
      </p:pic>
      <p:sp>
        <p:nvSpPr>
          <p:cNvPr id="11" name="Rectangle 10">
            <a:extLst>
              <a:ext uri="{FF2B5EF4-FFF2-40B4-BE49-F238E27FC236}">
                <a16:creationId xmlns:a16="http://schemas.microsoft.com/office/drawing/2014/main" id="{D3C46F0F-B66F-40A7-AA71-EBC153C707E0}"/>
              </a:ext>
            </a:extLst>
          </p:cNvPr>
          <p:cNvSpPr/>
          <p:nvPr/>
        </p:nvSpPr>
        <p:spPr>
          <a:xfrm>
            <a:off x="4747685" y="5529783"/>
            <a:ext cx="290302" cy="233819"/>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sp>
        <p:nvSpPr>
          <p:cNvPr id="12" name="TextBox 11">
            <a:extLst>
              <a:ext uri="{FF2B5EF4-FFF2-40B4-BE49-F238E27FC236}">
                <a16:creationId xmlns:a16="http://schemas.microsoft.com/office/drawing/2014/main" id="{8E063C01-1BD6-45ED-AD1E-1B974B36D368}"/>
              </a:ext>
            </a:extLst>
          </p:cNvPr>
          <p:cNvSpPr txBox="1"/>
          <p:nvPr/>
        </p:nvSpPr>
        <p:spPr>
          <a:xfrm>
            <a:off x="469900" y="4273171"/>
            <a:ext cx="11118720" cy="830997"/>
          </a:xfrm>
          <a:prstGeom prst="rect">
            <a:avLst/>
          </a:prstGeom>
          <a:noFill/>
        </p:spPr>
        <p:txBody>
          <a:bodyPr wrap="square" rtlCol="0">
            <a:spAutoFit/>
          </a:bodyPr>
          <a:lstStyle/>
          <a:p>
            <a:r>
              <a:rPr lang="es-ES_tradnl" sz="1600" dirty="0">
                <a:solidFill>
                  <a:srgbClr val="595959"/>
                </a:solidFill>
                <a:latin typeface="Poppins"/>
              </a:rPr>
              <a:t>Tan solo escribiendo el primero en la fila superior (             ) y arrastrando la serie tantas filas como datos queremos incluir, mediante el siguiente </a:t>
            </a:r>
            <a:r>
              <a:rPr lang="es-ES_tradnl" sz="1600" b="1" dirty="0">
                <a:solidFill>
                  <a:srgbClr val="019EE2"/>
                </a:solidFill>
                <a:latin typeface="Poppins"/>
              </a:rPr>
              <a:t>comando en forma de cruz negra</a:t>
            </a:r>
            <a:r>
              <a:rPr lang="es-ES_tradnl" sz="1600" dirty="0">
                <a:solidFill>
                  <a:srgbClr val="595959"/>
                </a:solidFill>
                <a:latin typeface="Poppins"/>
              </a:rPr>
              <a:t>, que aparece en la esquina inferior derecha de la celda, dónde hemos introducido el primer dato:</a:t>
            </a:r>
            <a:endParaRPr lang="es-ES_tradnl" sz="1600" b="1" dirty="0">
              <a:solidFill>
                <a:srgbClr val="595959"/>
              </a:solidFill>
              <a:latin typeface="Poppins"/>
            </a:endParaRPr>
          </a:p>
        </p:txBody>
      </p:sp>
      <p:pic>
        <p:nvPicPr>
          <p:cNvPr id="13" name="Picture 12">
            <a:extLst>
              <a:ext uri="{FF2B5EF4-FFF2-40B4-BE49-F238E27FC236}">
                <a16:creationId xmlns:a16="http://schemas.microsoft.com/office/drawing/2014/main" id="{1A2E1C7C-7595-469C-B00D-D669142E11AB}"/>
              </a:ext>
            </a:extLst>
          </p:cNvPr>
          <p:cNvPicPr>
            <a:picLocks noChangeAspect="1"/>
          </p:cNvPicPr>
          <p:nvPr/>
        </p:nvPicPr>
        <p:blipFill>
          <a:blip r:embed="rId4"/>
          <a:stretch>
            <a:fillRect/>
          </a:stretch>
        </p:blipFill>
        <p:spPr>
          <a:xfrm>
            <a:off x="5134087" y="4368427"/>
            <a:ext cx="674943" cy="192840"/>
          </a:xfrm>
          <a:prstGeom prst="rect">
            <a:avLst/>
          </a:prstGeom>
          <a:ln>
            <a:noFill/>
          </a:ln>
          <a:effectLst>
            <a:outerShdw blurRad="190500" algn="tl" rotWithShape="0">
              <a:srgbClr val="000000">
                <a:alpha val="70000"/>
              </a:srgbClr>
            </a:outerShdw>
          </a:effectLst>
        </p:spPr>
      </p:pic>
      <p:sp>
        <p:nvSpPr>
          <p:cNvPr id="14" name="Right Arrow 16">
            <a:extLst>
              <a:ext uri="{FF2B5EF4-FFF2-40B4-BE49-F238E27FC236}">
                <a16:creationId xmlns:a16="http://schemas.microsoft.com/office/drawing/2014/main" id="{5E4BF3F4-9E14-4204-AC49-4D3B5F81E380}"/>
              </a:ext>
            </a:extLst>
          </p:cNvPr>
          <p:cNvSpPr/>
          <p:nvPr/>
        </p:nvSpPr>
        <p:spPr>
          <a:xfrm>
            <a:off x="5454867" y="5482557"/>
            <a:ext cx="771083" cy="381000"/>
          </a:xfrm>
          <a:prstGeom prst="rightArrow">
            <a:avLst/>
          </a:prstGeom>
          <a:solidFill>
            <a:srgbClr val="019EE2"/>
          </a:solidFill>
          <a:ln>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pic>
        <p:nvPicPr>
          <p:cNvPr id="15" name="Picture 14">
            <a:extLst>
              <a:ext uri="{FF2B5EF4-FFF2-40B4-BE49-F238E27FC236}">
                <a16:creationId xmlns:a16="http://schemas.microsoft.com/office/drawing/2014/main" id="{A58967CA-C449-4A53-BC83-070CE6717E63}"/>
              </a:ext>
            </a:extLst>
          </p:cNvPr>
          <p:cNvPicPr>
            <a:picLocks noChangeAspect="1"/>
          </p:cNvPicPr>
          <p:nvPr/>
        </p:nvPicPr>
        <p:blipFill>
          <a:blip r:embed="rId5"/>
          <a:stretch>
            <a:fillRect/>
          </a:stretch>
        </p:blipFill>
        <p:spPr>
          <a:xfrm>
            <a:off x="6642830" y="4963491"/>
            <a:ext cx="2152650" cy="1333500"/>
          </a:xfrm>
          <a:prstGeom prst="rect">
            <a:avLst/>
          </a:prstGeom>
          <a:ln>
            <a:noFill/>
          </a:ln>
          <a:effectLst>
            <a:outerShdw blurRad="190500" algn="tl" rotWithShape="0">
              <a:srgbClr val="000000">
                <a:alpha val="70000"/>
              </a:srgbClr>
            </a:outerShdw>
          </a:effectLst>
        </p:spPr>
      </p:pic>
      <p:sp>
        <p:nvSpPr>
          <p:cNvPr id="16" name="Down Arrow 10">
            <a:extLst>
              <a:ext uri="{FF2B5EF4-FFF2-40B4-BE49-F238E27FC236}">
                <a16:creationId xmlns:a16="http://schemas.microsoft.com/office/drawing/2014/main" id="{105B7A83-B65B-4C29-8589-DDBB7806C9E4}"/>
              </a:ext>
            </a:extLst>
          </p:cNvPr>
          <p:cNvSpPr/>
          <p:nvPr/>
        </p:nvSpPr>
        <p:spPr>
          <a:xfrm>
            <a:off x="4852028" y="5879121"/>
            <a:ext cx="138937" cy="261379"/>
          </a:xfrm>
          <a:prstGeom prst="downArrow">
            <a:avLst/>
          </a:prstGeom>
          <a:solidFill>
            <a:srgbClr val="019EE2"/>
          </a:solidFill>
          <a:ln>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sp>
        <p:nvSpPr>
          <p:cNvPr id="17" name="TextBox 16">
            <a:extLst>
              <a:ext uri="{FF2B5EF4-FFF2-40B4-BE49-F238E27FC236}">
                <a16:creationId xmlns:a16="http://schemas.microsoft.com/office/drawing/2014/main" id="{FE1F7F72-BEFD-471C-A0B1-F6E4720CB2B6}"/>
              </a:ext>
            </a:extLst>
          </p:cNvPr>
          <p:cNvSpPr txBox="1"/>
          <p:nvPr/>
        </p:nvSpPr>
        <p:spPr>
          <a:xfrm>
            <a:off x="4382816" y="6148461"/>
            <a:ext cx="1441419" cy="338554"/>
          </a:xfrm>
          <a:prstGeom prst="rect">
            <a:avLst/>
          </a:prstGeom>
          <a:noFill/>
        </p:spPr>
        <p:txBody>
          <a:bodyPr wrap="square" rtlCol="0">
            <a:spAutoFit/>
          </a:bodyPr>
          <a:lstStyle/>
          <a:p>
            <a:r>
              <a:rPr lang="es-ES" sz="1600" dirty="0">
                <a:solidFill>
                  <a:srgbClr val="595959"/>
                </a:solidFill>
                <a:latin typeface="Poppins"/>
              </a:rPr>
              <a:t>Clic y arrastrar</a:t>
            </a:r>
          </a:p>
        </p:txBody>
      </p:sp>
      <p:sp>
        <p:nvSpPr>
          <p:cNvPr id="18" name="Down Arrow 18">
            <a:extLst>
              <a:ext uri="{FF2B5EF4-FFF2-40B4-BE49-F238E27FC236}">
                <a16:creationId xmlns:a16="http://schemas.microsoft.com/office/drawing/2014/main" id="{35B470E2-42AE-407D-AD1C-017D979ED7EA}"/>
              </a:ext>
            </a:extLst>
          </p:cNvPr>
          <p:cNvSpPr/>
          <p:nvPr/>
        </p:nvSpPr>
        <p:spPr>
          <a:xfrm>
            <a:off x="7803643" y="5396854"/>
            <a:ext cx="165710" cy="928129"/>
          </a:xfrm>
          <a:prstGeom prst="downArrow">
            <a:avLst/>
          </a:prstGeom>
          <a:solidFill>
            <a:srgbClr val="019EE2"/>
          </a:solidFill>
          <a:ln>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spTree>
    <p:extLst>
      <p:ext uri="{BB962C8B-B14F-4D97-AF65-F5344CB8AC3E}">
        <p14:creationId xmlns:p14="http://schemas.microsoft.com/office/powerpoint/2010/main" val="395128154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69900" y="402586"/>
            <a:ext cx="9653814" cy="959530"/>
          </a:xfrm>
        </p:spPr>
        <p:txBody>
          <a:bodyPr/>
          <a:lstStyle/>
          <a:p>
            <a:r>
              <a:rPr lang="es-ES_tradnl" sz="3200" kern="0" dirty="0">
                <a:solidFill>
                  <a:srgbClr val="000000"/>
                </a:solidFill>
              </a:rPr>
              <a:t> </a:t>
            </a:r>
            <a:r>
              <a:rPr lang="es-ES_tradnl" kern="0" dirty="0"/>
              <a:t>1.7. Trabajar con datos. Funciones básicas – Construcción de la información base</a:t>
            </a:r>
            <a:endParaRPr lang="es-ES" dirty="0"/>
          </a:p>
        </p:txBody>
      </p:sp>
      <p:sp>
        <p:nvSpPr>
          <p:cNvPr id="5" name="TextBox 4">
            <a:extLst>
              <a:ext uri="{FF2B5EF4-FFF2-40B4-BE49-F238E27FC236}">
                <a16:creationId xmlns:a16="http://schemas.microsoft.com/office/drawing/2014/main" id="{5B287A5E-7B44-40A9-A66D-0DEBEF62EFDC}"/>
              </a:ext>
            </a:extLst>
          </p:cNvPr>
          <p:cNvSpPr txBox="1"/>
          <p:nvPr/>
        </p:nvSpPr>
        <p:spPr>
          <a:xfrm>
            <a:off x="469900" y="1448439"/>
            <a:ext cx="11323994" cy="584775"/>
          </a:xfrm>
          <a:prstGeom prst="rect">
            <a:avLst/>
          </a:prstGeom>
          <a:noFill/>
        </p:spPr>
        <p:txBody>
          <a:bodyPr wrap="square" rtlCol="0">
            <a:spAutoFit/>
          </a:bodyPr>
          <a:lstStyle/>
          <a:p>
            <a:r>
              <a:rPr lang="es-ES_tradnl" sz="1600" b="1" dirty="0">
                <a:solidFill>
                  <a:srgbClr val="595959"/>
                </a:solidFill>
                <a:latin typeface="Poppins"/>
              </a:rPr>
              <a:t>COPIAR Y PEGAR</a:t>
            </a:r>
          </a:p>
          <a:p>
            <a:r>
              <a:rPr lang="es-ES_tradnl" sz="1600" dirty="0">
                <a:solidFill>
                  <a:srgbClr val="595959"/>
                </a:solidFill>
                <a:latin typeface="Poppins"/>
              </a:rPr>
              <a:t>Otra herramienta que nos ayuda a construir la información es el comando Copiar y el comando Pegar:</a:t>
            </a:r>
            <a:endParaRPr lang="es-ES_tradnl" sz="1600" b="1" dirty="0">
              <a:solidFill>
                <a:srgbClr val="595959"/>
              </a:solidFill>
              <a:latin typeface="Poppins"/>
            </a:endParaRPr>
          </a:p>
        </p:txBody>
      </p:sp>
      <p:pic>
        <p:nvPicPr>
          <p:cNvPr id="7" name="Picture 6">
            <a:extLst>
              <a:ext uri="{FF2B5EF4-FFF2-40B4-BE49-F238E27FC236}">
                <a16:creationId xmlns:a16="http://schemas.microsoft.com/office/drawing/2014/main" id="{B1723539-2280-422E-8958-66E754D7D2CE}"/>
              </a:ext>
            </a:extLst>
          </p:cNvPr>
          <p:cNvPicPr>
            <a:picLocks noChangeAspect="1"/>
          </p:cNvPicPr>
          <p:nvPr/>
        </p:nvPicPr>
        <p:blipFill>
          <a:blip r:embed="rId2"/>
          <a:stretch>
            <a:fillRect/>
          </a:stretch>
        </p:blipFill>
        <p:spPr>
          <a:xfrm>
            <a:off x="6640922" y="2258357"/>
            <a:ext cx="2933700" cy="1638300"/>
          </a:xfrm>
          <a:prstGeom prst="rect">
            <a:avLst/>
          </a:prstGeom>
          <a:ln>
            <a:noFill/>
          </a:ln>
          <a:effectLst>
            <a:outerShdw blurRad="190500" algn="tl" rotWithShape="0">
              <a:srgbClr val="000000">
                <a:alpha val="70000"/>
              </a:srgbClr>
            </a:outerShdw>
          </a:effectLst>
        </p:spPr>
      </p:pic>
      <p:sp>
        <p:nvSpPr>
          <p:cNvPr id="8" name="TextBox 7">
            <a:extLst>
              <a:ext uri="{FF2B5EF4-FFF2-40B4-BE49-F238E27FC236}">
                <a16:creationId xmlns:a16="http://schemas.microsoft.com/office/drawing/2014/main" id="{2F6CC7F6-AB0C-48A8-A4A0-E863C7CEBECB}"/>
              </a:ext>
            </a:extLst>
          </p:cNvPr>
          <p:cNvSpPr txBox="1"/>
          <p:nvPr/>
        </p:nvSpPr>
        <p:spPr>
          <a:xfrm>
            <a:off x="769071" y="2127561"/>
            <a:ext cx="5600585" cy="1815882"/>
          </a:xfrm>
          <a:prstGeom prst="rect">
            <a:avLst/>
          </a:prstGeom>
          <a:noFill/>
        </p:spPr>
        <p:txBody>
          <a:bodyPr wrap="square" rtlCol="0">
            <a:spAutoFit/>
          </a:bodyPr>
          <a:lstStyle/>
          <a:p>
            <a:r>
              <a:rPr lang="es-ES" sz="1600" dirty="0">
                <a:solidFill>
                  <a:srgbClr val="595959"/>
                </a:solidFill>
                <a:latin typeface="Poppins"/>
              </a:rPr>
              <a:t>Lo usaremos para copiar lo que aparece en una celda en otra celda sin necesidad de escribirlo. Seleccionamos el área marcada en azul, clicamos con el botón derecho del ratón y en el desplegable aparece la opción </a:t>
            </a:r>
            <a:r>
              <a:rPr lang="es-ES" sz="1600" b="1" dirty="0">
                <a:solidFill>
                  <a:srgbClr val="019EE2"/>
                </a:solidFill>
                <a:latin typeface="Poppins"/>
              </a:rPr>
              <a:t>Copia</a:t>
            </a:r>
            <a:r>
              <a:rPr lang="es-ES" sz="1600" dirty="0">
                <a:solidFill>
                  <a:srgbClr val="595959"/>
                </a:solidFill>
                <a:latin typeface="Poppins"/>
              </a:rPr>
              <a:t>r. Hacemos clic y en la celda que deseemos, con el botón derecho, utilizando el mismo desplegable, seleccionamos </a:t>
            </a:r>
            <a:r>
              <a:rPr lang="es-ES" sz="1600" b="1" dirty="0">
                <a:solidFill>
                  <a:srgbClr val="019EE2"/>
                </a:solidFill>
                <a:latin typeface="Poppins"/>
              </a:rPr>
              <a:t>pegar</a:t>
            </a:r>
            <a:r>
              <a:rPr lang="es-ES" sz="1600" dirty="0">
                <a:solidFill>
                  <a:srgbClr val="595959"/>
                </a:solidFill>
                <a:latin typeface="Poppins"/>
              </a:rPr>
              <a:t>.</a:t>
            </a:r>
          </a:p>
        </p:txBody>
      </p:sp>
      <p:sp>
        <p:nvSpPr>
          <p:cNvPr id="9" name="Rectangle 8">
            <a:extLst>
              <a:ext uri="{FF2B5EF4-FFF2-40B4-BE49-F238E27FC236}">
                <a16:creationId xmlns:a16="http://schemas.microsoft.com/office/drawing/2014/main" id="{56637C09-426E-42C3-A42F-488AB42EFC72}"/>
              </a:ext>
            </a:extLst>
          </p:cNvPr>
          <p:cNvSpPr/>
          <p:nvPr/>
        </p:nvSpPr>
        <p:spPr>
          <a:xfrm>
            <a:off x="6966392" y="2715905"/>
            <a:ext cx="886410" cy="1241557"/>
          </a:xfrm>
          <a:prstGeom prst="rect">
            <a:avLst/>
          </a:prstGeom>
          <a:noFill/>
          <a:ln w="28575">
            <a:solidFill>
              <a:srgbClr val="019EE2"/>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s-ES">
              <a:latin typeface="Poppins"/>
            </a:endParaRPr>
          </a:p>
        </p:txBody>
      </p:sp>
      <p:pic>
        <p:nvPicPr>
          <p:cNvPr id="2" name="Imagen 1"/>
          <p:cNvPicPr>
            <a:picLocks noChangeAspect="1"/>
          </p:cNvPicPr>
          <p:nvPr/>
        </p:nvPicPr>
        <p:blipFill>
          <a:blip r:embed="rId3"/>
          <a:stretch>
            <a:fillRect/>
          </a:stretch>
        </p:blipFill>
        <p:spPr>
          <a:xfrm>
            <a:off x="9988649" y="1677825"/>
            <a:ext cx="1228725" cy="2505075"/>
          </a:xfrm>
          <a:prstGeom prst="rect">
            <a:avLst/>
          </a:prstGeom>
          <a:ln>
            <a:noFill/>
          </a:ln>
          <a:effectLst>
            <a:outerShdw blurRad="190500" algn="tl" rotWithShape="0">
              <a:srgbClr val="000000">
                <a:alpha val="70000"/>
              </a:srgbClr>
            </a:outerShdw>
          </a:effectLst>
        </p:spPr>
      </p:pic>
      <p:cxnSp>
        <p:nvCxnSpPr>
          <p:cNvPr id="19" name="Conector recto de flecha 18"/>
          <p:cNvCxnSpPr>
            <a:endCxn id="20" idx="1"/>
          </p:cNvCxnSpPr>
          <p:nvPr/>
        </p:nvCxnSpPr>
        <p:spPr>
          <a:xfrm flipV="1">
            <a:off x="7886498" y="1935704"/>
            <a:ext cx="2102151" cy="1398702"/>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
        <p:nvSpPr>
          <p:cNvPr id="20" name="Rectangle 8">
            <a:extLst>
              <a:ext uri="{FF2B5EF4-FFF2-40B4-BE49-F238E27FC236}">
                <a16:creationId xmlns:a16="http://schemas.microsoft.com/office/drawing/2014/main" id="{56637C09-426E-42C3-A42F-488AB42EFC72}"/>
              </a:ext>
            </a:extLst>
          </p:cNvPr>
          <p:cNvSpPr/>
          <p:nvPr/>
        </p:nvSpPr>
        <p:spPr>
          <a:xfrm>
            <a:off x="9988649" y="1873316"/>
            <a:ext cx="1025093" cy="124776"/>
          </a:xfrm>
          <a:prstGeom prst="rect">
            <a:avLst/>
          </a:prstGeom>
          <a:noFill/>
          <a:ln w="28575">
            <a:solidFill>
              <a:srgbClr val="019EE2"/>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s-ES">
              <a:latin typeface="Poppins"/>
            </a:endParaRPr>
          </a:p>
        </p:txBody>
      </p:sp>
      <p:pic>
        <p:nvPicPr>
          <p:cNvPr id="23" name="Imagen 22"/>
          <p:cNvPicPr>
            <a:picLocks noChangeAspect="1"/>
          </p:cNvPicPr>
          <p:nvPr/>
        </p:nvPicPr>
        <p:blipFill>
          <a:blip r:embed="rId4"/>
          <a:stretch>
            <a:fillRect/>
          </a:stretch>
        </p:blipFill>
        <p:spPr>
          <a:xfrm>
            <a:off x="1790202" y="4340364"/>
            <a:ext cx="884760" cy="1686052"/>
          </a:xfrm>
          <a:prstGeom prst="rect">
            <a:avLst/>
          </a:prstGeom>
          <a:ln>
            <a:noFill/>
          </a:ln>
          <a:effectLst>
            <a:outerShdw blurRad="190500" algn="tl" rotWithShape="0">
              <a:srgbClr val="000000">
                <a:alpha val="70000"/>
              </a:srgbClr>
            </a:outerShdw>
          </a:effectLst>
        </p:spPr>
      </p:pic>
      <p:sp>
        <p:nvSpPr>
          <p:cNvPr id="24" name="Rectangle 8">
            <a:extLst>
              <a:ext uri="{FF2B5EF4-FFF2-40B4-BE49-F238E27FC236}">
                <a16:creationId xmlns:a16="http://schemas.microsoft.com/office/drawing/2014/main" id="{56637C09-426E-42C3-A42F-488AB42EFC72}"/>
              </a:ext>
            </a:extLst>
          </p:cNvPr>
          <p:cNvSpPr/>
          <p:nvPr/>
        </p:nvSpPr>
        <p:spPr>
          <a:xfrm>
            <a:off x="1788552" y="5030493"/>
            <a:ext cx="886410" cy="1241557"/>
          </a:xfrm>
          <a:prstGeom prst="rect">
            <a:avLst/>
          </a:prstGeom>
          <a:noFill/>
          <a:ln w="28575">
            <a:solidFill>
              <a:srgbClr val="019EE2"/>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s-ES">
              <a:latin typeface="Poppins"/>
            </a:endParaRPr>
          </a:p>
        </p:txBody>
      </p:sp>
      <p:pic>
        <p:nvPicPr>
          <p:cNvPr id="25" name="Imagen 24"/>
          <p:cNvPicPr>
            <a:picLocks noChangeAspect="1"/>
          </p:cNvPicPr>
          <p:nvPr/>
        </p:nvPicPr>
        <p:blipFill>
          <a:blip r:embed="rId3"/>
          <a:stretch>
            <a:fillRect/>
          </a:stretch>
        </p:blipFill>
        <p:spPr>
          <a:xfrm>
            <a:off x="3964504" y="4182900"/>
            <a:ext cx="1228725" cy="2505075"/>
          </a:xfrm>
          <a:prstGeom prst="rect">
            <a:avLst/>
          </a:prstGeom>
          <a:ln>
            <a:noFill/>
          </a:ln>
          <a:effectLst>
            <a:outerShdw blurRad="190500" algn="tl" rotWithShape="0">
              <a:srgbClr val="000000">
                <a:alpha val="70000"/>
              </a:srgbClr>
            </a:outerShdw>
          </a:effectLst>
        </p:spPr>
      </p:pic>
      <p:sp>
        <p:nvSpPr>
          <p:cNvPr id="26" name="Rectangle 8">
            <a:extLst>
              <a:ext uri="{FF2B5EF4-FFF2-40B4-BE49-F238E27FC236}">
                <a16:creationId xmlns:a16="http://schemas.microsoft.com/office/drawing/2014/main" id="{56637C09-426E-42C3-A42F-488AB42EFC72}"/>
              </a:ext>
            </a:extLst>
          </p:cNvPr>
          <p:cNvSpPr/>
          <p:nvPr/>
        </p:nvSpPr>
        <p:spPr>
          <a:xfrm>
            <a:off x="3964504" y="4632438"/>
            <a:ext cx="1228725" cy="185222"/>
          </a:xfrm>
          <a:prstGeom prst="rect">
            <a:avLst/>
          </a:prstGeom>
          <a:noFill/>
          <a:ln w="28575">
            <a:solidFill>
              <a:srgbClr val="019EE2"/>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s-ES">
              <a:latin typeface="Poppins"/>
            </a:endParaRPr>
          </a:p>
        </p:txBody>
      </p:sp>
      <p:cxnSp>
        <p:nvCxnSpPr>
          <p:cNvPr id="27" name="Conector recto de flecha 26"/>
          <p:cNvCxnSpPr>
            <a:stCxn id="24" idx="3"/>
            <a:endCxn id="26" idx="1"/>
          </p:cNvCxnSpPr>
          <p:nvPr/>
        </p:nvCxnSpPr>
        <p:spPr>
          <a:xfrm flipV="1">
            <a:off x="2674962" y="4725049"/>
            <a:ext cx="1289542" cy="926223"/>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
        <p:nvSpPr>
          <p:cNvPr id="30" name="Right Arrow 5">
            <a:extLst>
              <a:ext uri="{FF2B5EF4-FFF2-40B4-BE49-F238E27FC236}">
                <a16:creationId xmlns:a16="http://schemas.microsoft.com/office/drawing/2014/main" id="{9AC122C5-B4BD-4CA1-BD29-3D040FEC6BC3}"/>
              </a:ext>
            </a:extLst>
          </p:cNvPr>
          <p:cNvSpPr/>
          <p:nvPr/>
        </p:nvSpPr>
        <p:spPr>
          <a:xfrm>
            <a:off x="5822505" y="5244937"/>
            <a:ext cx="771083" cy="381000"/>
          </a:xfrm>
          <a:prstGeom prst="rightArrow">
            <a:avLst/>
          </a:prstGeom>
          <a:solidFill>
            <a:srgbClr val="019EE2"/>
          </a:solidFill>
          <a:ln>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pic>
        <p:nvPicPr>
          <p:cNvPr id="31" name="Imagen 30"/>
          <p:cNvPicPr>
            <a:picLocks noChangeAspect="1"/>
          </p:cNvPicPr>
          <p:nvPr/>
        </p:nvPicPr>
        <p:blipFill>
          <a:blip r:embed="rId5"/>
          <a:stretch>
            <a:fillRect/>
          </a:stretch>
        </p:blipFill>
        <p:spPr>
          <a:xfrm>
            <a:off x="6903859" y="4415010"/>
            <a:ext cx="982639" cy="2014410"/>
          </a:xfrm>
          <a:prstGeom prst="rect">
            <a:avLst/>
          </a:prstGeom>
          <a:ln>
            <a:noFill/>
          </a:ln>
          <a:effectLst>
            <a:outerShdw blurRad="190500" algn="tl" rotWithShape="0">
              <a:srgbClr val="000000">
                <a:alpha val="70000"/>
              </a:srgbClr>
            </a:outerShdw>
          </a:effectLst>
        </p:spPr>
      </p:pic>
      <p:sp>
        <p:nvSpPr>
          <p:cNvPr id="32" name="Rectangle 8">
            <a:extLst>
              <a:ext uri="{FF2B5EF4-FFF2-40B4-BE49-F238E27FC236}">
                <a16:creationId xmlns:a16="http://schemas.microsoft.com/office/drawing/2014/main" id="{56637C09-426E-42C3-A42F-488AB42EFC72}"/>
              </a:ext>
            </a:extLst>
          </p:cNvPr>
          <p:cNvSpPr/>
          <p:nvPr/>
        </p:nvSpPr>
        <p:spPr>
          <a:xfrm>
            <a:off x="6993688" y="5187863"/>
            <a:ext cx="886410" cy="1241557"/>
          </a:xfrm>
          <a:prstGeom prst="rect">
            <a:avLst/>
          </a:prstGeom>
          <a:noFill/>
          <a:ln w="28575">
            <a:solidFill>
              <a:srgbClr val="019EE2"/>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s-ES">
              <a:latin typeface="Poppins"/>
            </a:endParaRPr>
          </a:p>
        </p:txBody>
      </p:sp>
      <p:sp>
        <p:nvSpPr>
          <p:cNvPr id="33" name="TextBox 7">
            <a:extLst>
              <a:ext uri="{FF2B5EF4-FFF2-40B4-BE49-F238E27FC236}">
                <a16:creationId xmlns:a16="http://schemas.microsoft.com/office/drawing/2014/main" id="{2F6CC7F6-AB0C-48A8-A4A0-E863C7CEBECB}"/>
              </a:ext>
            </a:extLst>
          </p:cNvPr>
          <p:cNvSpPr txBox="1"/>
          <p:nvPr/>
        </p:nvSpPr>
        <p:spPr>
          <a:xfrm>
            <a:off x="8516203" y="5030493"/>
            <a:ext cx="2701171" cy="1077218"/>
          </a:xfrm>
          <a:prstGeom prst="rect">
            <a:avLst/>
          </a:prstGeom>
          <a:noFill/>
        </p:spPr>
        <p:txBody>
          <a:bodyPr wrap="square" rtlCol="0">
            <a:spAutoFit/>
          </a:bodyPr>
          <a:lstStyle/>
          <a:p>
            <a:r>
              <a:rPr lang="es-ES" sz="1600" dirty="0">
                <a:solidFill>
                  <a:srgbClr val="595959"/>
                </a:solidFill>
                <a:latin typeface="Poppins"/>
              </a:rPr>
              <a:t>La misma información de la celda A2 – A6 (área de 5 celdas) se ha copiado en el área seleccionada.</a:t>
            </a:r>
          </a:p>
        </p:txBody>
      </p:sp>
    </p:spTree>
    <p:extLst>
      <p:ext uri="{BB962C8B-B14F-4D97-AF65-F5344CB8AC3E}">
        <p14:creationId xmlns:p14="http://schemas.microsoft.com/office/powerpoint/2010/main" val="39452553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718028" y="1405420"/>
            <a:ext cx="10681492" cy="4172420"/>
          </a:xfrm>
        </p:spPr>
        <p:txBody>
          <a:bodyPr/>
          <a:lstStyle/>
          <a:p>
            <a:pPr>
              <a:spcBef>
                <a:spcPts val="0"/>
              </a:spcBef>
              <a:spcAft>
                <a:spcPts val="0"/>
              </a:spcAft>
            </a:pPr>
            <a:r>
              <a:rPr lang="es-ES" sz="1600" dirty="0"/>
              <a:t>Bienvenidos al curso de Microsoft Excel 2016. </a:t>
            </a:r>
          </a:p>
          <a:p>
            <a:pPr>
              <a:spcBef>
                <a:spcPts val="0"/>
              </a:spcBef>
              <a:spcAft>
                <a:spcPts val="0"/>
              </a:spcAft>
            </a:pPr>
            <a:endParaRPr lang="es-ES" dirty="0"/>
          </a:p>
          <a:p>
            <a:pPr>
              <a:spcBef>
                <a:spcPts val="0"/>
              </a:spcBef>
              <a:spcAft>
                <a:spcPts val="0"/>
              </a:spcAft>
            </a:pPr>
            <a:r>
              <a:rPr lang="es-ES" sz="1600" dirty="0"/>
              <a:t>En el mismo, aprenderemos a utilizar Excel desde cero. Empezando por saber para qué puede ser útil</a:t>
            </a:r>
            <a:r>
              <a:rPr lang="es-ES" dirty="0"/>
              <a:t> y </a:t>
            </a:r>
            <a:r>
              <a:rPr lang="es-ES" sz="1600" dirty="0"/>
              <a:t>como moverse por </a:t>
            </a:r>
            <a:r>
              <a:rPr lang="es-ES" dirty="0"/>
              <a:t>su entorno</a:t>
            </a:r>
          </a:p>
          <a:p>
            <a:pPr>
              <a:spcBef>
                <a:spcPts val="0"/>
              </a:spcBef>
              <a:spcAft>
                <a:spcPts val="0"/>
              </a:spcAft>
            </a:pPr>
            <a:endParaRPr lang="es-ES" dirty="0"/>
          </a:p>
          <a:p>
            <a:pPr>
              <a:spcBef>
                <a:spcPts val="0"/>
              </a:spcBef>
              <a:spcAft>
                <a:spcPts val="0"/>
              </a:spcAft>
            </a:pPr>
            <a:r>
              <a:rPr lang="es-ES" dirty="0"/>
              <a:t>Se trata de</a:t>
            </a:r>
            <a:r>
              <a:rPr lang="es-ES" sz="1600" dirty="0"/>
              <a:t> un programa muy completo, con el cual se pueden realizar una infinidad de cosas muy útiles para nuestro día a día</a:t>
            </a:r>
            <a:r>
              <a:rPr lang="es-ES" dirty="0"/>
              <a:t>, así como para nuestro trabajo</a:t>
            </a:r>
            <a:r>
              <a:rPr lang="es-ES" sz="1600" dirty="0"/>
              <a:t>. El objetivo del curso, además de adquirir unas nociones básicas en Excel, es que el alumno aprenda a ver la herramienta como algo multifuncional y pueda hacerse una idea de qué puede hacer con el programa. </a:t>
            </a:r>
          </a:p>
          <a:p>
            <a:pPr>
              <a:spcBef>
                <a:spcPts val="0"/>
              </a:spcBef>
              <a:spcAft>
                <a:spcPts val="0"/>
              </a:spcAft>
            </a:pPr>
            <a:endParaRPr lang="es-ES" dirty="0"/>
          </a:p>
          <a:p>
            <a:pPr>
              <a:spcBef>
                <a:spcPts val="0"/>
              </a:spcBef>
              <a:spcAft>
                <a:spcPts val="0"/>
              </a:spcAft>
            </a:pPr>
            <a:r>
              <a:rPr lang="es-ES" dirty="0"/>
              <a:t>Una vez acabado el curso y se hayan realizado los ejercicios, el alumno debería ser capaz de lo siguiente:</a:t>
            </a:r>
          </a:p>
          <a:p>
            <a:pPr marL="285750" indent="-285750">
              <a:spcBef>
                <a:spcPts val="0"/>
              </a:spcBef>
              <a:spcAft>
                <a:spcPts val="0"/>
              </a:spcAft>
              <a:buFontTx/>
              <a:buChar char="-"/>
            </a:pPr>
            <a:r>
              <a:rPr lang="es-ES" dirty="0"/>
              <a:t>Introducir datos en la herramienta</a:t>
            </a:r>
          </a:p>
          <a:p>
            <a:pPr marL="285750" indent="-285750">
              <a:spcBef>
                <a:spcPts val="0"/>
              </a:spcBef>
              <a:spcAft>
                <a:spcPts val="0"/>
              </a:spcAft>
              <a:buFontTx/>
              <a:buChar char="-"/>
            </a:pPr>
            <a:r>
              <a:rPr lang="es-ES" dirty="0"/>
              <a:t>Aplicar formato</a:t>
            </a:r>
          </a:p>
          <a:p>
            <a:pPr marL="285750" indent="-285750">
              <a:spcBef>
                <a:spcPts val="0"/>
              </a:spcBef>
              <a:spcAft>
                <a:spcPts val="0"/>
              </a:spcAft>
              <a:buFontTx/>
              <a:buChar char="-"/>
            </a:pPr>
            <a:r>
              <a:rPr lang="es-ES" dirty="0"/>
              <a:t>Trabajar con los mismos mediante fórmulas básicas y herramientas de ordenación y filtrado</a:t>
            </a:r>
          </a:p>
          <a:p>
            <a:pPr marL="285750" indent="-285750">
              <a:spcBef>
                <a:spcPts val="0"/>
              </a:spcBef>
              <a:spcAft>
                <a:spcPts val="0"/>
              </a:spcAft>
              <a:buFontTx/>
              <a:buChar char="-"/>
            </a:pPr>
            <a:r>
              <a:rPr lang="es-ES" dirty="0"/>
              <a:t>Saber presentar la información correctamente.</a:t>
            </a:r>
          </a:p>
          <a:p>
            <a:pPr>
              <a:spcBef>
                <a:spcPts val="0"/>
              </a:spcBef>
              <a:spcAft>
                <a:spcPts val="0"/>
              </a:spcAft>
            </a:pPr>
            <a:endParaRPr lang="es-ES" sz="1600" dirty="0"/>
          </a:p>
          <a:p>
            <a:pPr>
              <a:spcBef>
                <a:spcPts val="0"/>
              </a:spcBef>
              <a:spcAft>
                <a:spcPts val="0"/>
              </a:spcAft>
            </a:pPr>
            <a:endParaRPr lang="es-ES" dirty="0"/>
          </a:p>
          <a:p>
            <a:pPr>
              <a:spcBef>
                <a:spcPts val="0"/>
              </a:spcBef>
              <a:spcAft>
                <a:spcPts val="0"/>
              </a:spcAft>
            </a:pPr>
            <a:endParaRPr lang="es-ES" sz="1600" dirty="0"/>
          </a:p>
          <a:p>
            <a:pPr>
              <a:spcBef>
                <a:spcPts val="0"/>
              </a:spcBef>
              <a:spcAft>
                <a:spcPts val="0"/>
              </a:spcAft>
            </a:pPr>
            <a:endParaRPr lang="es-ES" dirty="0"/>
          </a:p>
          <a:p>
            <a:pPr>
              <a:spcBef>
                <a:spcPts val="0"/>
              </a:spcBef>
              <a:spcAft>
                <a:spcPts val="0"/>
              </a:spcAft>
            </a:pPr>
            <a:endParaRPr lang="es-ES" sz="1600" dirty="0"/>
          </a:p>
          <a:p>
            <a:pPr>
              <a:spcBef>
                <a:spcPts val="0"/>
              </a:spcBef>
              <a:spcAft>
                <a:spcPts val="0"/>
              </a:spcAft>
            </a:pPr>
            <a:endParaRPr lang="es-ES" dirty="0"/>
          </a:p>
          <a:p>
            <a:pPr>
              <a:spcBef>
                <a:spcPts val="0"/>
              </a:spcBef>
              <a:spcAft>
                <a:spcPts val="0"/>
              </a:spcAft>
            </a:pPr>
            <a:endParaRPr lang="es-ES" dirty="0"/>
          </a:p>
          <a:p>
            <a:pPr>
              <a:spcBef>
                <a:spcPts val="0"/>
              </a:spcBef>
              <a:spcAft>
                <a:spcPts val="0"/>
              </a:spcAft>
            </a:pPr>
            <a:endParaRPr lang="es-ES" dirty="0"/>
          </a:p>
          <a:p>
            <a:pPr>
              <a:spcBef>
                <a:spcPts val="0"/>
              </a:spcBef>
              <a:spcAft>
                <a:spcPts val="0"/>
              </a:spcAft>
            </a:pPr>
            <a:endParaRPr lang="es-ES" sz="1600" dirty="0"/>
          </a:p>
        </p:txBody>
      </p:sp>
      <p:sp>
        <p:nvSpPr>
          <p:cNvPr id="3" name="Title 2"/>
          <p:cNvSpPr>
            <a:spLocks noGrp="1"/>
          </p:cNvSpPr>
          <p:nvPr>
            <p:ph type="title"/>
          </p:nvPr>
        </p:nvSpPr>
        <p:spPr/>
        <p:txBody>
          <a:bodyPr/>
          <a:lstStyle/>
          <a:p>
            <a:r>
              <a:rPr lang="es-ES" sz="2800" u="none" dirty="0"/>
              <a:t>Introducción </a:t>
            </a:r>
          </a:p>
        </p:txBody>
      </p:sp>
    </p:spTree>
    <p:extLst>
      <p:ext uri="{BB962C8B-B14F-4D97-AF65-F5344CB8AC3E}">
        <p14:creationId xmlns:p14="http://schemas.microsoft.com/office/powerpoint/2010/main" val="316369798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69900" y="402586"/>
            <a:ext cx="9657774" cy="1155626"/>
          </a:xfrm>
        </p:spPr>
        <p:txBody>
          <a:bodyPr/>
          <a:lstStyle/>
          <a:p>
            <a:r>
              <a:rPr lang="es-ES_tradnl" sz="3200" kern="0" dirty="0">
                <a:solidFill>
                  <a:srgbClr val="000000"/>
                </a:solidFill>
              </a:rPr>
              <a:t> </a:t>
            </a:r>
            <a:r>
              <a:rPr lang="es-ES_tradnl" kern="0" dirty="0"/>
              <a:t>1.7. Trabajar con datos. Funciones básicas – Construcción de la información base</a:t>
            </a:r>
            <a:endParaRPr lang="es-ES" dirty="0"/>
          </a:p>
        </p:txBody>
      </p:sp>
      <p:sp>
        <p:nvSpPr>
          <p:cNvPr id="5" name="TextBox 4">
            <a:extLst>
              <a:ext uri="{FF2B5EF4-FFF2-40B4-BE49-F238E27FC236}">
                <a16:creationId xmlns:a16="http://schemas.microsoft.com/office/drawing/2014/main" id="{B67F9A48-900E-48C6-A8BC-D0E12984E6BF}"/>
              </a:ext>
            </a:extLst>
          </p:cNvPr>
          <p:cNvSpPr txBox="1"/>
          <p:nvPr/>
        </p:nvSpPr>
        <p:spPr>
          <a:xfrm>
            <a:off x="469900" y="1478004"/>
            <a:ext cx="11379978" cy="1077218"/>
          </a:xfrm>
          <a:prstGeom prst="rect">
            <a:avLst/>
          </a:prstGeom>
          <a:noFill/>
        </p:spPr>
        <p:txBody>
          <a:bodyPr wrap="square" rtlCol="0">
            <a:spAutoFit/>
          </a:bodyPr>
          <a:lstStyle/>
          <a:p>
            <a:r>
              <a:rPr lang="es-ES_tradnl" sz="1600" dirty="0">
                <a:solidFill>
                  <a:srgbClr val="595959"/>
                </a:solidFill>
                <a:latin typeface="Poppins"/>
              </a:rPr>
              <a:t>Una vez tenemos todos los datos introducidos, podemos organizarlos, seleccionarlos y aplicarles funciones. De este modo </a:t>
            </a:r>
            <a:r>
              <a:rPr lang="es-ES_tradnl" sz="1600" b="1" dirty="0">
                <a:solidFill>
                  <a:srgbClr val="019EE2"/>
                </a:solidFill>
                <a:latin typeface="Poppins"/>
              </a:rPr>
              <a:t>tratamos la información</a:t>
            </a:r>
            <a:r>
              <a:rPr lang="es-ES_tradnl" sz="1600" dirty="0">
                <a:solidFill>
                  <a:srgbClr val="019EE2"/>
                </a:solidFill>
                <a:latin typeface="Poppins"/>
              </a:rPr>
              <a:t> </a:t>
            </a:r>
            <a:r>
              <a:rPr lang="es-ES_tradnl" sz="1600" dirty="0">
                <a:solidFill>
                  <a:srgbClr val="595959"/>
                </a:solidFill>
                <a:latin typeface="Poppins"/>
              </a:rPr>
              <a:t>base previamente construida. </a:t>
            </a:r>
          </a:p>
          <a:p>
            <a:endParaRPr lang="es-ES_tradnl" sz="1600" dirty="0">
              <a:solidFill>
                <a:srgbClr val="595959"/>
              </a:solidFill>
              <a:latin typeface="Poppins"/>
            </a:endParaRPr>
          </a:p>
          <a:p>
            <a:r>
              <a:rPr lang="es-ES_tradnl" sz="1600" dirty="0">
                <a:solidFill>
                  <a:srgbClr val="595959"/>
                </a:solidFill>
                <a:latin typeface="Poppins"/>
              </a:rPr>
              <a:t>Siguiendo con el ejemplo anterior, hemos construido la siguiente tabla. Vamos a </a:t>
            </a:r>
            <a:r>
              <a:rPr lang="es-ES_tradnl" sz="1600" b="1" dirty="0">
                <a:solidFill>
                  <a:srgbClr val="019EE2"/>
                </a:solidFill>
                <a:latin typeface="Poppins"/>
              </a:rPr>
              <a:t>analizar</a:t>
            </a:r>
            <a:r>
              <a:rPr lang="es-ES_tradnl" sz="1600" dirty="0">
                <a:solidFill>
                  <a:srgbClr val="019EE2"/>
                </a:solidFill>
                <a:latin typeface="Poppins"/>
              </a:rPr>
              <a:t> </a:t>
            </a:r>
            <a:r>
              <a:rPr lang="es-ES_tradnl" sz="1600" dirty="0">
                <a:solidFill>
                  <a:srgbClr val="595959"/>
                </a:solidFill>
                <a:latin typeface="Poppins"/>
              </a:rPr>
              <a:t>la información que contiene:</a:t>
            </a:r>
          </a:p>
        </p:txBody>
      </p:sp>
      <p:pic>
        <p:nvPicPr>
          <p:cNvPr id="6" name="Picture 5">
            <a:extLst>
              <a:ext uri="{FF2B5EF4-FFF2-40B4-BE49-F238E27FC236}">
                <a16:creationId xmlns:a16="http://schemas.microsoft.com/office/drawing/2014/main" id="{8B26B8DD-43E9-4740-91AB-A3779494806A}"/>
              </a:ext>
            </a:extLst>
          </p:cNvPr>
          <p:cNvPicPr>
            <a:picLocks noChangeAspect="1"/>
          </p:cNvPicPr>
          <p:nvPr/>
        </p:nvPicPr>
        <p:blipFill>
          <a:blip r:embed="rId2"/>
          <a:stretch>
            <a:fillRect/>
          </a:stretch>
        </p:blipFill>
        <p:spPr>
          <a:xfrm>
            <a:off x="1894087" y="2808659"/>
            <a:ext cx="4148225" cy="3326794"/>
          </a:xfrm>
          <a:prstGeom prst="rect">
            <a:avLst/>
          </a:prstGeom>
          <a:ln>
            <a:noFill/>
          </a:ln>
          <a:effectLst>
            <a:outerShdw blurRad="190500" algn="tl" rotWithShape="0">
              <a:srgbClr val="000000">
                <a:alpha val="70000"/>
              </a:srgbClr>
            </a:outerShdw>
          </a:effectLst>
        </p:spPr>
      </p:pic>
      <p:sp>
        <p:nvSpPr>
          <p:cNvPr id="7" name="TextBox 6">
            <a:extLst>
              <a:ext uri="{FF2B5EF4-FFF2-40B4-BE49-F238E27FC236}">
                <a16:creationId xmlns:a16="http://schemas.microsoft.com/office/drawing/2014/main" id="{C82C51A5-3175-4811-A652-8D314BA3BAEE}"/>
              </a:ext>
            </a:extLst>
          </p:cNvPr>
          <p:cNvSpPr txBox="1"/>
          <p:nvPr/>
        </p:nvSpPr>
        <p:spPr>
          <a:xfrm>
            <a:off x="6889147" y="3641059"/>
            <a:ext cx="3917255" cy="830997"/>
          </a:xfrm>
          <a:prstGeom prst="rect">
            <a:avLst/>
          </a:prstGeom>
          <a:noFill/>
        </p:spPr>
        <p:txBody>
          <a:bodyPr wrap="square" rtlCol="0">
            <a:spAutoFit/>
          </a:bodyPr>
          <a:lstStyle/>
          <a:p>
            <a:r>
              <a:rPr lang="es-ES_tradnl" sz="1600" dirty="0">
                <a:solidFill>
                  <a:srgbClr val="595959"/>
                </a:solidFill>
                <a:latin typeface="Poppins"/>
              </a:rPr>
              <a:t>A continuación veremos 3 funciones importantes para poder realizar el ejercicio.</a:t>
            </a:r>
          </a:p>
          <a:p>
            <a:endParaRPr lang="es-ES" sz="1600" dirty="0">
              <a:solidFill>
                <a:srgbClr val="595959"/>
              </a:solidFill>
            </a:endParaRPr>
          </a:p>
        </p:txBody>
      </p:sp>
    </p:spTree>
    <p:extLst>
      <p:ext uri="{BB962C8B-B14F-4D97-AF65-F5344CB8AC3E}">
        <p14:creationId xmlns:p14="http://schemas.microsoft.com/office/powerpoint/2010/main" val="287195668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s-ES_tradnl" dirty="0"/>
              <a:t>1.7. Trabajar con datos. Funciones básicas – construcción de la información base</a:t>
            </a:r>
            <a:endParaRPr lang="es-ES" dirty="0"/>
          </a:p>
        </p:txBody>
      </p:sp>
      <p:sp>
        <p:nvSpPr>
          <p:cNvPr id="5" name="TextBox 4">
            <a:extLst>
              <a:ext uri="{FF2B5EF4-FFF2-40B4-BE49-F238E27FC236}">
                <a16:creationId xmlns:a16="http://schemas.microsoft.com/office/drawing/2014/main" id="{ADF32A2A-25C2-4E0C-BDE2-1EAA670F3AE8}"/>
              </a:ext>
            </a:extLst>
          </p:cNvPr>
          <p:cNvSpPr txBox="1"/>
          <p:nvPr/>
        </p:nvSpPr>
        <p:spPr>
          <a:xfrm>
            <a:off x="469901" y="1435332"/>
            <a:ext cx="11254409" cy="1077218"/>
          </a:xfrm>
          <a:prstGeom prst="rect">
            <a:avLst/>
          </a:prstGeom>
          <a:noFill/>
        </p:spPr>
        <p:txBody>
          <a:bodyPr wrap="square" rtlCol="0">
            <a:spAutoFit/>
          </a:bodyPr>
          <a:lstStyle/>
          <a:p>
            <a:r>
              <a:rPr lang="es-ES_tradnl" sz="1600" b="1" dirty="0">
                <a:solidFill>
                  <a:srgbClr val="595959"/>
                </a:solidFill>
                <a:latin typeface="Poppins"/>
              </a:rPr>
              <a:t>FIJAR CELDAS EN FÓRMULAS</a:t>
            </a:r>
          </a:p>
          <a:p>
            <a:r>
              <a:rPr lang="es-ES_tradnl" sz="1600" dirty="0">
                <a:solidFill>
                  <a:srgbClr val="595959"/>
                </a:solidFill>
                <a:latin typeface="Poppins"/>
              </a:rPr>
              <a:t>Cuando introducimos fórmulas, en ocasiones puede ser útil “</a:t>
            </a:r>
            <a:r>
              <a:rPr lang="es-ES_tradnl" sz="1600" b="1" dirty="0">
                <a:solidFill>
                  <a:srgbClr val="019EE2"/>
                </a:solidFill>
                <a:latin typeface="Poppins"/>
              </a:rPr>
              <a:t>fijar</a:t>
            </a:r>
            <a:r>
              <a:rPr lang="es-ES_tradnl" sz="1600" dirty="0">
                <a:solidFill>
                  <a:srgbClr val="595959"/>
                </a:solidFill>
                <a:latin typeface="Poppins"/>
              </a:rPr>
              <a:t>” la información a la que hacemos referencia. Para poder realizarlo, una vez seleccionada la celda o celdas que forman parte de la función o fórmula, pulsamos la </a:t>
            </a:r>
            <a:r>
              <a:rPr lang="es-ES_tradnl" sz="1600" b="1" dirty="0">
                <a:solidFill>
                  <a:srgbClr val="019EE2"/>
                </a:solidFill>
                <a:latin typeface="Poppins"/>
              </a:rPr>
              <a:t>tecla F4. </a:t>
            </a:r>
            <a:r>
              <a:rPr lang="es-ES_tradnl" sz="1600" dirty="0">
                <a:solidFill>
                  <a:srgbClr val="595959"/>
                </a:solidFill>
                <a:latin typeface="Poppins"/>
              </a:rPr>
              <a:t>Lo vemos con un ejemplo</a:t>
            </a:r>
          </a:p>
        </p:txBody>
      </p:sp>
      <p:pic>
        <p:nvPicPr>
          <p:cNvPr id="2" name="Imagen 1"/>
          <p:cNvPicPr>
            <a:picLocks noChangeAspect="1"/>
          </p:cNvPicPr>
          <p:nvPr/>
        </p:nvPicPr>
        <p:blipFill>
          <a:blip r:embed="rId2"/>
          <a:stretch>
            <a:fillRect/>
          </a:stretch>
        </p:blipFill>
        <p:spPr>
          <a:xfrm>
            <a:off x="882930" y="2851335"/>
            <a:ext cx="3105150" cy="2609850"/>
          </a:xfrm>
          <a:prstGeom prst="rect">
            <a:avLst/>
          </a:prstGeom>
          <a:ln>
            <a:noFill/>
          </a:ln>
          <a:effectLst>
            <a:outerShdw blurRad="190500" algn="tl" rotWithShape="0">
              <a:srgbClr val="000000">
                <a:alpha val="70000"/>
              </a:srgbClr>
            </a:outerShdw>
          </a:effectLst>
        </p:spPr>
      </p:pic>
      <p:sp>
        <p:nvSpPr>
          <p:cNvPr id="13" name="TextBox 4">
            <a:extLst>
              <a:ext uri="{FF2B5EF4-FFF2-40B4-BE49-F238E27FC236}">
                <a16:creationId xmlns:a16="http://schemas.microsoft.com/office/drawing/2014/main" id="{ADF32A2A-25C2-4E0C-BDE2-1EAA670F3AE8}"/>
              </a:ext>
            </a:extLst>
          </p:cNvPr>
          <p:cNvSpPr txBox="1"/>
          <p:nvPr/>
        </p:nvSpPr>
        <p:spPr>
          <a:xfrm>
            <a:off x="4310074" y="2612744"/>
            <a:ext cx="6996062" cy="3293209"/>
          </a:xfrm>
          <a:prstGeom prst="rect">
            <a:avLst/>
          </a:prstGeom>
          <a:noFill/>
        </p:spPr>
        <p:txBody>
          <a:bodyPr wrap="square" rtlCol="0">
            <a:spAutoFit/>
          </a:bodyPr>
          <a:lstStyle/>
          <a:p>
            <a:r>
              <a:rPr lang="es-ES_tradnl" sz="1600" dirty="0">
                <a:solidFill>
                  <a:srgbClr val="595959"/>
                </a:solidFill>
                <a:latin typeface="Poppins"/>
              </a:rPr>
              <a:t>Vemos una columna con 3 números a los que queremos sumar el número 5 de la celda B4. Para ello tendremos que fijar la celda B4 pulsando f4 en nuestro teclado. Al fijar la celda aparece entre símbolos de dólar </a:t>
            </a:r>
            <a:r>
              <a:rPr lang="es-ES_tradnl" sz="1600" b="1" dirty="0">
                <a:solidFill>
                  <a:srgbClr val="019EE2"/>
                </a:solidFill>
                <a:latin typeface="Poppins"/>
              </a:rPr>
              <a:t>$B$4. </a:t>
            </a:r>
            <a:r>
              <a:rPr lang="es-ES_tradnl" sz="1600" dirty="0">
                <a:solidFill>
                  <a:srgbClr val="595959"/>
                </a:solidFill>
                <a:latin typeface="Poppins"/>
              </a:rPr>
              <a:t>Al obtener el resultado, si arrastramos con la cruz negra del borde inferior derecho de la celda B7 hasta B9, se sumará siempre el valor “5”. Si no estuviera fijado, se sumaría bajando una posición, es decir:</a:t>
            </a:r>
          </a:p>
          <a:p>
            <a:endParaRPr lang="es-ES_tradnl" sz="1600" b="1" dirty="0">
              <a:solidFill>
                <a:srgbClr val="595959"/>
              </a:solidFill>
              <a:latin typeface="Poppins"/>
            </a:endParaRPr>
          </a:p>
          <a:p>
            <a:r>
              <a:rPr lang="es-ES_tradnl" sz="1600" b="1" dirty="0">
                <a:solidFill>
                  <a:srgbClr val="595959"/>
                </a:solidFill>
                <a:latin typeface="Poppins"/>
              </a:rPr>
              <a:t>Correcto: A7 + $B$4</a:t>
            </a:r>
          </a:p>
          <a:p>
            <a:r>
              <a:rPr lang="es-ES_tradnl" sz="1600" b="1" dirty="0">
                <a:solidFill>
                  <a:srgbClr val="595959"/>
                </a:solidFill>
                <a:latin typeface="Poppins"/>
              </a:rPr>
              <a:t>                 A8 + $B$4…</a:t>
            </a:r>
          </a:p>
          <a:p>
            <a:endParaRPr lang="es-ES_tradnl" sz="1600" b="1" dirty="0">
              <a:solidFill>
                <a:srgbClr val="595959"/>
              </a:solidFill>
              <a:latin typeface="Poppins"/>
            </a:endParaRPr>
          </a:p>
          <a:p>
            <a:r>
              <a:rPr lang="es-ES_tradnl" sz="1600" b="1" dirty="0">
                <a:solidFill>
                  <a:srgbClr val="595959"/>
                </a:solidFill>
                <a:latin typeface="Poppins"/>
              </a:rPr>
              <a:t>Incorrecto: A7 + B4</a:t>
            </a:r>
          </a:p>
          <a:p>
            <a:r>
              <a:rPr lang="es-ES_tradnl" sz="1600" b="1" dirty="0">
                <a:solidFill>
                  <a:srgbClr val="595959"/>
                </a:solidFill>
                <a:latin typeface="Poppins"/>
              </a:rPr>
              <a:t>                    A8 + B5</a:t>
            </a:r>
          </a:p>
          <a:p>
            <a:r>
              <a:rPr lang="es-ES_tradnl" sz="1600" b="1" dirty="0">
                <a:solidFill>
                  <a:srgbClr val="595959"/>
                </a:solidFill>
                <a:latin typeface="Poppins"/>
              </a:rPr>
              <a:t>                    A9 + B6   </a:t>
            </a:r>
            <a:endParaRPr lang="es-ES_tradnl" sz="1600" b="1" dirty="0">
              <a:solidFill>
                <a:srgbClr val="019EE2"/>
              </a:solidFill>
              <a:latin typeface="Poppins"/>
            </a:endParaRPr>
          </a:p>
        </p:txBody>
      </p:sp>
      <p:pic>
        <p:nvPicPr>
          <p:cNvPr id="3" name="Imagen 2"/>
          <p:cNvPicPr>
            <a:picLocks noChangeAspect="1"/>
          </p:cNvPicPr>
          <p:nvPr/>
        </p:nvPicPr>
        <p:blipFill>
          <a:blip r:embed="rId3"/>
          <a:stretch>
            <a:fillRect/>
          </a:stretch>
        </p:blipFill>
        <p:spPr>
          <a:xfrm>
            <a:off x="7078885" y="4648653"/>
            <a:ext cx="1943100" cy="1257300"/>
          </a:xfrm>
          <a:prstGeom prst="rect">
            <a:avLst/>
          </a:prstGeom>
          <a:ln>
            <a:noFill/>
          </a:ln>
          <a:effectLst>
            <a:outerShdw blurRad="190500" algn="tl" rotWithShape="0">
              <a:srgbClr val="000000">
                <a:alpha val="70000"/>
              </a:srgbClr>
            </a:outerShdw>
          </a:effectLst>
        </p:spPr>
      </p:pic>
      <p:pic>
        <p:nvPicPr>
          <p:cNvPr id="10" name="Imagen 9"/>
          <p:cNvPicPr>
            <a:picLocks noChangeAspect="1"/>
          </p:cNvPicPr>
          <p:nvPr/>
        </p:nvPicPr>
        <p:blipFill>
          <a:blip r:embed="rId4"/>
          <a:stretch>
            <a:fillRect/>
          </a:stretch>
        </p:blipFill>
        <p:spPr>
          <a:xfrm>
            <a:off x="9544011" y="4648653"/>
            <a:ext cx="1762125" cy="1238250"/>
          </a:xfrm>
          <a:prstGeom prst="rect">
            <a:avLst/>
          </a:prstGeom>
          <a:ln>
            <a:noFill/>
          </a:ln>
          <a:effectLst>
            <a:outerShdw blurRad="190500" algn="tl" rotWithShape="0">
              <a:srgbClr val="000000">
                <a:alpha val="70000"/>
              </a:srgbClr>
            </a:outerShdw>
          </a:effectLst>
        </p:spPr>
      </p:pic>
      <p:sp>
        <p:nvSpPr>
          <p:cNvPr id="11" name="Rectángulo 10"/>
          <p:cNvSpPr/>
          <p:nvPr/>
        </p:nvSpPr>
        <p:spPr bwMode="gray">
          <a:xfrm>
            <a:off x="8731601" y="5377929"/>
            <a:ext cx="182879" cy="83256"/>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
        <p:nvSpPr>
          <p:cNvPr id="12" name="Flecha abajo 11"/>
          <p:cNvSpPr/>
          <p:nvPr/>
        </p:nvSpPr>
        <p:spPr bwMode="gray">
          <a:xfrm>
            <a:off x="8770334" y="5468883"/>
            <a:ext cx="170791" cy="429372"/>
          </a:xfrm>
          <a:prstGeom prst="downArrow">
            <a:avLst/>
          </a:prstGeom>
          <a:solidFill>
            <a:srgbClr val="019EE2"/>
          </a:solidFill>
          <a:ln w="19050" algn="ctr">
            <a:no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
        <p:nvSpPr>
          <p:cNvPr id="22" name="Rectángulo 21"/>
          <p:cNvSpPr/>
          <p:nvPr/>
        </p:nvSpPr>
        <p:spPr bwMode="gray">
          <a:xfrm>
            <a:off x="10514489" y="5427255"/>
            <a:ext cx="791647" cy="459648"/>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
        <p:nvSpPr>
          <p:cNvPr id="23" name="Rectángulo 22"/>
          <p:cNvSpPr/>
          <p:nvPr/>
        </p:nvSpPr>
        <p:spPr bwMode="gray">
          <a:xfrm>
            <a:off x="1909381" y="4607024"/>
            <a:ext cx="636105" cy="317681"/>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Tree>
    <p:extLst>
      <p:ext uri="{BB962C8B-B14F-4D97-AF65-F5344CB8AC3E}">
        <p14:creationId xmlns:p14="http://schemas.microsoft.com/office/powerpoint/2010/main" val="10446840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69900" y="402586"/>
            <a:ext cx="9546936" cy="1197986"/>
          </a:xfrm>
        </p:spPr>
        <p:txBody>
          <a:bodyPr/>
          <a:lstStyle/>
          <a:p>
            <a:r>
              <a:rPr lang="es-ES_tradnl" sz="3200" kern="0" dirty="0">
                <a:solidFill>
                  <a:srgbClr val="000000"/>
                </a:solidFill>
              </a:rPr>
              <a:t> </a:t>
            </a:r>
            <a:r>
              <a:rPr lang="es-ES_tradnl" kern="0" dirty="0"/>
              <a:t>1.7. Trabajar con datos. Funciones básicas – Construcción de la información base</a:t>
            </a:r>
            <a:endParaRPr lang="es-ES" dirty="0"/>
          </a:p>
        </p:txBody>
      </p:sp>
      <p:pic>
        <p:nvPicPr>
          <p:cNvPr id="5" name="Picture 4">
            <a:extLst>
              <a:ext uri="{FF2B5EF4-FFF2-40B4-BE49-F238E27FC236}">
                <a16:creationId xmlns:a16="http://schemas.microsoft.com/office/drawing/2014/main" id="{C2C0F3E4-D71D-4772-9B96-FD33C98160D7}"/>
              </a:ext>
            </a:extLst>
          </p:cNvPr>
          <p:cNvPicPr>
            <a:picLocks noChangeAspect="1"/>
          </p:cNvPicPr>
          <p:nvPr/>
        </p:nvPicPr>
        <p:blipFill rotWithShape="1">
          <a:blip r:embed="rId2"/>
          <a:srcRect l="26438" t="23328" r="37689" b="16803"/>
          <a:stretch/>
        </p:blipFill>
        <p:spPr>
          <a:xfrm>
            <a:off x="4129931" y="4000189"/>
            <a:ext cx="2541457" cy="2385858"/>
          </a:xfrm>
          <a:prstGeom prst="rect">
            <a:avLst/>
          </a:prstGeom>
          <a:ln>
            <a:noFill/>
          </a:ln>
          <a:effectLst>
            <a:outerShdw blurRad="190500" algn="tl" rotWithShape="0">
              <a:srgbClr val="000000">
                <a:alpha val="70000"/>
              </a:srgbClr>
            </a:outerShdw>
          </a:effectLst>
        </p:spPr>
      </p:pic>
      <p:pic>
        <p:nvPicPr>
          <p:cNvPr id="6" name="Imagen 2">
            <a:extLst>
              <a:ext uri="{FF2B5EF4-FFF2-40B4-BE49-F238E27FC236}">
                <a16:creationId xmlns:a16="http://schemas.microsoft.com/office/drawing/2014/main" id="{2A7A4F7E-C4E7-49EE-9EF7-874DFD78C253}"/>
              </a:ext>
            </a:extLst>
          </p:cNvPr>
          <p:cNvPicPr/>
          <p:nvPr/>
        </p:nvPicPr>
        <p:blipFill rotWithShape="1">
          <a:blip r:embed="rId3"/>
          <a:srcRect t="4287" r="40416" b="78409"/>
          <a:stretch/>
        </p:blipFill>
        <p:spPr>
          <a:xfrm>
            <a:off x="628119" y="2624834"/>
            <a:ext cx="6829321" cy="1074699"/>
          </a:xfrm>
          <a:prstGeom prst="rect">
            <a:avLst/>
          </a:prstGeom>
          <a:ln>
            <a:noFill/>
          </a:ln>
          <a:effectLst>
            <a:outerShdw blurRad="190500" algn="tl" rotWithShape="0">
              <a:srgbClr val="000000">
                <a:alpha val="70000"/>
              </a:srgbClr>
            </a:outerShdw>
          </a:effectLst>
        </p:spPr>
      </p:pic>
      <p:sp>
        <p:nvSpPr>
          <p:cNvPr id="7" name="Slide Number Placeholder 2">
            <a:extLst>
              <a:ext uri="{FF2B5EF4-FFF2-40B4-BE49-F238E27FC236}">
                <a16:creationId xmlns:a16="http://schemas.microsoft.com/office/drawing/2014/main" id="{7AE6086C-EA9E-403F-8E3B-F0AB03686ABA}"/>
              </a:ext>
            </a:extLst>
          </p:cNvPr>
          <p:cNvSpPr txBox="1">
            <a:spLocks/>
          </p:cNvSpPr>
          <p:nvPr/>
        </p:nvSpPr>
        <p:spPr>
          <a:xfrm>
            <a:off x="628119" y="7429504"/>
            <a:ext cx="427469" cy="163513"/>
          </a:xfrm>
          <a:prstGeom prst="rect">
            <a:avLst/>
          </a:prstGeom>
        </p:spPr>
        <p:txBody>
          <a:bodyPr vert="horz" lIns="0" tIns="0" rIns="0" bIns="0" rtlCol="0">
            <a:noAutofit/>
          </a:bodyPr>
          <a:lstStyle>
            <a:lvl1pPr marL="0" indent="0" algn="l" defTabSz="1219170" rtl="0" eaLnBrk="1" latinLnBrk="0" hangingPunct="1">
              <a:lnSpc>
                <a:spcPct val="100000"/>
              </a:lnSpc>
              <a:spcBef>
                <a:spcPts val="0"/>
              </a:spcBef>
              <a:spcAft>
                <a:spcPts val="0"/>
              </a:spcAft>
              <a:buSzPct val="100000"/>
              <a:buFont typeface="Arial" panose="020B0604020202020204" pitchFamily="34" charset="0"/>
              <a:buNone/>
              <a:defRPr sz="1600" b="0" kern="1200" baseline="0">
                <a:solidFill>
                  <a:srgbClr val="595959"/>
                </a:solidFill>
                <a:latin typeface="Poppins"/>
                <a:ea typeface="+mn-ea"/>
                <a:cs typeface="+mn-cs"/>
              </a:defRPr>
            </a:lvl1pPr>
            <a:lvl2pPr marL="609585" indent="-609585" algn="l" defTabSz="1219170" rtl="0" eaLnBrk="1" latinLnBrk="0" hangingPunct="1">
              <a:spcBef>
                <a:spcPts val="0"/>
              </a:spcBef>
              <a:spcAft>
                <a:spcPts val="1333"/>
              </a:spcAft>
              <a:buClrTx/>
              <a:buSzPct val="100000"/>
              <a:buFont typeface="Arial"/>
              <a:buNone/>
              <a:defRPr lang="en-US" sz="4000" b="1" kern="1200">
                <a:solidFill>
                  <a:schemeClr val="bg2"/>
                </a:solidFill>
                <a:latin typeface="Poppins"/>
                <a:ea typeface="+mn-ea"/>
                <a:cs typeface="+mn-cs"/>
              </a:defRPr>
            </a:lvl2pPr>
            <a:lvl3pPr marL="235194" indent="-235194" algn="l" defTabSz="1219170" rtl="0" eaLnBrk="1" latinLnBrk="0" hangingPunct="1">
              <a:spcBef>
                <a:spcPts val="0"/>
              </a:spcBef>
              <a:spcAft>
                <a:spcPts val="1333"/>
              </a:spcAft>
              <a:buClrTx/>
              <a:buSzPct val="100000"/>
              <a:buFont typeface="Arial" panose="020B0604020202020204" pitchFamily="34" charset="0"/>
              <a:buChar char="•"/>
              <a:defRPr lang="en-US" sz="4000" kern="1200">
                <a:solidFill>
                  <a:schemeClr val="bg2"/>
                </a:solidFill>
                <a:latin typeface="Poppins"/>
                <a:ea typeface="+mn-ea"/>
                <a:cs typeface="+mn-cs"/>
              </a:defRPr>
            </a:lvl3pPr>
            <a:lvl4pPr marL="475188" indent="-235194" algn="l" defTabSz="1219170" rtl="0" eaLnBrk="1" latinLnBrk="0" hangingPunct="1">
              <a:spcBef>
                <a:spcPts val="0"/>
              </a:spcBef>
              <a:spcAft>
                <a:spcPts val="1333"/>
              </a:spcAft>
              <a:buClrTx/>
              <a:buSzPct val="100000"/>
              <a:buFont typeface="Verdana" panose="020B0604030504040204" pitchFamily="34" charset="0"/>
              <a:buChar char="−"/>
              <a:defRPr lang="en-US" sz="4000" kern="1200" baseline="0">
                <a:solidFill>
                  <a:schemeClr val="bg2"/>
                </a:solidFill>
                <a:latin typeface="Poppins"/>
                <a:ea typeface="+mn-ea"/>
                <a:cs typeface="+mn-cs"/>
              </a:defRPr>
            </a:lvl4pPr>
            <a:lvl5pPr marL="710382" indent="-235194" algn="l" defTabSz="1064657" rtl="0" eaLnBrk="1" latinLnBrk="0" hangingPunct="1">
              <a:spcBef>
                <a:spcPts val="0"/>
              </a:spcBef>
              <a:spcAft>
                <a:spcPts val="1333"/>
              </a:spcAft>
              <a:buClrTx/>
              <a:buSzPct val="100000"/>
              <a:buFont typeface="Verdana" panose="020B0604030504040204" pitchFamily="34" charset="0"/>
              <a:buChar char="−"/>
              <a:tabLst/>
              <a:defRPr lang="en-US" sz="4000" kern="1200" baseline="0">
                <a:solidFill>
                  <a:schemeClr val="bg2"/>
                </a:solidFill>
                <a:latin typeface="Poppins"/>
                <a:ea typeface="+mn-ea"/>
                <a:cs typeface="+mn-cs"/>
              </a:defRPr>
            </a:lvl5pPr>
            <a:lvl6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6pPr>
            <a:lvl7pPr marL="710382" indent="-235194" algn="l" defTabSz="1219170" rtl="0" eaLnBrk="1" latinLnBrk="0" hangingPunct="1">
              <a:spcBef>
                <a:spcPts val="0"/>
              </a:spcBef>
              <a:spcAft>
                <a:spcPts val="1333"/>
              </a:spcAft>
              <a:buFont typeface="Verdana" panose="020B0604030504040204" pitchFamily="34" charset="0"/>
              <a:buChar char="−"/>
              <a:defRPr sz="1600" kern="1200">
                <a:solidFill>
                  <a:schemeClr val="tx1"/>
                </a:solidFill>
                <a:latin typeface="+mn-lt"/>
                <a:ea typeface="+mn-ea"/>
                <a:cs typeface="+mn-cs"/>
              </a:defRPr>
            </a:lvl7pPr>
            <a:lvl8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8pPr>
            <a:lvl9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9pPr>
          </a:lstStyle>
          <a:p>
            <a:pPr>
              <a:defRPr/>
            </a:pPr>
            <a:r>
              <a:rPr lang="nl-NL">
                <a:solidFill>
                  <a:srgbClr val="000000"/>
                </a:solidFill>
              </a:rPr>
              <a:t>- </a:t>
            </a:r>
            <a:fld id="{0F841C79-B431-4482-AE57-DAF7C4FB4670}" type="slidenum">
              <a:rPr lang="nl-NL" smtClean="0">
                <a:solidFill>
                  <a:srgbClr val="000000"/>
                </a:solidFill>
              </a:rPr>
              <a:pPr>
                <a:defRPr/>
              </a:pPr>
              <a:t>22</a:t>
            </a:fld>
            <a:r>
              <a:rPr lang="nl-NL">
                <a:solidFill>
                  <a:srgbClr val="000000"/>
                </a:solidFill>
              </a:rPr>
              <a:t> -</a:t>
            </a:r>
          </a:p>
        </p:txBody>
      </p:sp>
      <p:sp>
        <p:nvSpPr>
          <p:cNvPr id="8" name="TextBox 7">
            <a:extLst>
              <a:ext uri="{FF2B5EF4-FFF2-40B4-BE49-F238E27FC236}">
                <a16:creationId xmlns:a16="http://schemas.microsoft.com/office/drawing/2014/main" id="{231210EB-17DF-4777-9EED-6E095F28F767}"/>
              </a:ext>
            </a:extLst>
          </p:cNvPr>
          <p:cNvSpPr txBox="1"/>
          <p:nvPr/>
        </p:nvSpPr>
        <p:spPr>
          <a:xfrm>
            <a:off x="469900" y="1516837"/>
            <a:ext cx="10680583" cy="830997"/>
          </a:xfrm>
          <a:prstGeom prst="rect">
            <a:avLst/>
          </a:prstGeom>
          <a:noFill/>
        </p:spPr>
        <p:txBody>
          <a:bodyPr wrap="square" rtlCol="0">
            <a:spAutoFit/>
          </a:bodyPr>
          <a:lstStyle/>
          <a:p>
            <a:r>
              <a:rPr lang="es-ES_tradnl" sz="1600" b="1" dirty="0">
                <a:solidFill>
                  <a:srgbClr val="595959"/>
                </a:solidFill>
                <a:latin typeface="Poppins"/>
              </a:rPr>
              <a:t>ORDENAR</a:t>
            </a:r>
            <a:endParaRPr lang="es-ES_tradnl" sz="1600" dirty="0">
              <a:solidFill>
                <a:srgbClr val="595959"/>
              </a:solidFill>
              <a:latin typeface="Poppins"/>
            </a:endParaRPr>
          </a:p>
          <a:p>
            <a:r>
              <a:rPr lang="es-ES_tradnl" sz="1600" dirty="0">
                <a:solidFill>
                  <a:srgbClr val="595959"/>
                </a:solidFill>
                <a:latin typeface="Poppins"/>
              </a:rPr>
              <a:t>En ocasiones, es necesario ordenar los datos de forma alfabética,  de la </a:t>
            </a:r>
            <a:r>
              <a:rPr lang="es-ES_tradnl" sz="1600" b="1" dirty="0">
                <a:solidFill>
                  <a:srgbClr val="019EE2"/>
                </a:solidFill>
                <a:latin typeface="Poppins"/>
              </a:rPr>
              <a:t>A a la Z</a:t>
            </a:r>
            <a:r>
              <a:rPr lang="es-ES_tradnl" sz="1600" b="1" dirty="0">
                <a:solidFill>
                  <a:srgbClr val="595959"/>
                </a:solidFill>
                <a:latin typeface="Poppins"/>
              </a:rPr>
              <a:t>. </a:t>
            </a:r>
            <a:r>
              <a:rPr lang="es-ES_tradnl" sz="1600" dirty="0">
                <a:solidFill>
                  <a:srgbClr val="595959"/>
                </a:solidFill>
                <a:latin typeface="Poppins"/>
              </a:rPr>
              <a:t>Lo haremos con el comando </a:t>
            </a:r>
            <a:r>
              <a:rPr lang="es-ES_tradnl" sz="1600" b="1" dirty="0">
                <a:solidFill>
                  <a:srgbClr val="019EE2"/>
                </a:solidFill>
                <a:latin typeface="Poppins"/>
              </a:rPr>
              <a:t>ordenar</a:t>
            </a:r>
            <a:r>
              <a:rPr lang="es-ES_tradnl" sz="1600" b="1" dirty="0">
                <a:solidFill>
                  <a:srgbClr val="595959"/>
                </a:solidFill>
                <a:latin typeface="Poppins"/>
              </a:rPr>
              <a:t>.</a:t>
            </a:r>
          </a:p>
        </p:txBody>
      </p:sp>
      <p:sp>
        <p:nvSpPr>
          <p:cNvPr id="9" name="TextBox 8">
            <a:extLst>
              <a:ext uri="{FF2B5EF4-FFF2-40B4-BE49-F238E27FC236}">
                <a16:creationId xmlns:a16="http://schemas.microsoft.com/office/drawing/2014/main" id="{59CF74A8-E3F1-433E-8050-FFE1B0952D9D}"/>
              </a:ext>
            </a:extLst>
          </p:cNvPr>
          <p:cNvSpPr txBox="1"/>
          <p:nvPr/>
        </p:nvSpPr>
        <p:spPr>
          <a:xfrm>
            <a:off x="7558271" y="2523219"/>
            <a:ext cx="3750431" cy="584775"/>
          </a:xfrm>
          <a:prstGeom prst="rect">
            <a:avLst/>
          </a:prstGeom>
          <a:noFill/>
        </p:spPr>
        <p:txBody>
          <a:bodyPr wrap="square" rtlCol="0">
            <a:spAutoFit/>
          </a:bodyPr>
          <a:lstStyle/>
          <a:p>
            <a:r>
              <a:rPr lang="es-ES_tradnl" sz="1600" dirty="0">
                <a:solidFill>
                  <a:srgbClr val="595959"/>
                </a:solidFill>
                <a:latin typeface="Poppins"/>
              </a:rPr>
              <a:t>Accediendo a la ficha “Datos” (Data), en el grupo “Ordenar y filtrar” (</a:t>
            </a:r>
            <a:r>
              <a:rPr lang="es-ES_tradnl" sz="1600" dirty="0" err="1">
                <a:solidFill>
                  <a:srgbClr val="595959"/>
                </a:solidFill>
                <a:latin typeface="Poppins"/>
              </a:rPr>
              <a:t>Sort</a:t>
            </a:r>
            <a:r>
              <a:rPr lang="es-ES_tradnl" sz="1600" dirty="0">
                <a:solidFill>
                  <a:srgbClr val="595959"/>
                </a:solidFill>
                <a:latin typeface="Poppins"/>
              </a:rPr>
              <a:t> &amp; </a:t>
            </a:r>
            <a:r>
              <a:rPr lang="es-ES_tradnl" sz="1600" dirty="0" err="1">
                <a:solidFill>
                  <a:srgbClr val="595959"/>
                </a:solidFill>
                <a:latin typeface="Poppins"/>
              </a:rPr>
              <a:t>Filter</a:t>
            </a:r>
            <a:r>
              <a:rPr lang="es-ES_tradnl" sz="1600" dirty="0">
                <a:solidFill>
                  <a:srgbClr val="595959"/>
                </a:solidFill>
                <a:latin typeface="Poppins"/>
              </a:rPr>
              <a:t>).</a:t>
            </a:r>
          </a:p>
        </p:txBody>
      </p:sp>
      <p:sp>
        <p:nvSpPr>
          <p:cNvPr id="10" name="Rectangle 9">
            <a:extLst>
              <a:ext uri="{FF2B5EF4-FFF2-40B4-BE49-F238E27FC236}">
                <a16:creationId xmlns:a16="http://schemas.microsoft.com/office/drawing/2014/main" id="{7E41196B-2D93-4734-A96A-B3A364E45EF9}"/>
              </a:ext>
            </a:extLst>
          </p:cNvPr>
          <p:cNvSpPr/>
          <p:nvPr/>
        </p:nvSpPr>
        <p:spPr>
          <a:xfrm>
            <a:off x="5602793" y="2638434"/>
            <a:ext cx="1854647" cy="1061099"/>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sp>
        <p:nvSpPr>
          <p:cNvPr id="11" name="TextBox 10">
            <a:extLst>
              <a:ext uri="{FF2B5EF4-FFF2-40B4-BE49-F238E27FC236}">
                <a16:creationId xmlns:a16="http://schemas.microsoft.com/office/drawing/2014/main" id="{0DC1F1ED-2D81-4A1D-A070-14BD9C82ABA9}"/>
              </a:ext>
            </a:extLst>
          </p:cNvPr>
          <p:cNvSpPr txBox="1"/>
          <p:nvPr/>
        </p:nvSpPr>
        <p:spPr>
          <a:xfrm>
            <a:off x="469900" y="4313815"/>
            <a:ext cx="3383250" cy="1323439"/>
          </a:xfrm>
          <a:prstGeom prst="rect">
            <a:avLst/>
          </a:prstGeom>
          <a:noFill/>
        </p:spPr>
        <p:txBody>
          <a:bodyPr wrap="square" rtlCol="0">
            <a:spAutoFit/>
          </a:bodyPr>
          <a:lstStyle/>
          <a:p>
            <a:r>
              <a:rPr lang="es-ES_tradnl" sz="1600" dirty="0">
                <a:solidFill>
                  <a:srgbClr val="595959"/>
                </a:solidFill>
                <a:latin typeface="Poppins"/>
              </a:rPr>
              <a:t>Por ejemplo, en la tabla que hemos creado, vamos a ordenar de la A </a:t>
            </a:r>
            <a:r>
              <a:rPr lang="es-ES_tradnl" sz="1600" dirty="0" err="1">
                <a:solidFill>
                  <a:srgbClr val="595959"/>
                </a:solidFill>
                <a:latin typeface="Poppins"/>
              </a:rPr>
              <a:t>a</a:t>
            </a:r>
            <a:r>
              <a:rPr lang="es-ES_tradnl" sz="1600" dirty="0">
                <a:solidFill>
                  <a:srgbClr val="595959"/>
                </a:solidFill>
                <a:latin typeface="Poppins"/>
              </a:rPr>
              <a:t> la Z la columna “Concepto”. Para ello, selecciona la columna G y haz clic en el comando AZ (ordenar/</a:t>
            </a:r>
            <a:r>
              <a:rPr lang="es-ES_tradnl" sz="1600" dirty="0" err="1">
                <a:solidFill>
                  <a:srgbClr val="595959"/>
                </a:solidFill>
                <a:latin typeface="Poppins"/>
              </a:rPr>
              <a:t>sort</a:t>
            </a:r>
            <a:r>
              <a:rPr lang="es-ES_tradnl" sz="1600" dirty="0">
                <a:solidFill>
                  <a:srgbClr val="595959"/>
                </a:solidFill>
                <a:latin typeface="Poppins"/>
              </a:rPr>
              <a:t> A </a:t>
            </a:r>
            <a:r>
              <a:rPr lang="es-ES_tradnl" sz="1600" dirty="0" err="1">
                <a:solidFill>
                  <a:srgbClr val="595959"/>
                </a:solidFill>
                <a:latin typeface="Poppins"/>
              </a:rPr>
              <a:t>a</a:t>
            </a:r>
            <a:r>
              <a:rPr lang="es-ES_tradnl" sz="1600" dirty="0">
                <a:solidFill>
                  <a:srgbClr val="595959"/>
                </a:solidFill>
                <a:latin typeface="Poppins"/>
              </a:rPr>
              <a:t> la Z).</a:t>
            </a:r>
          </a:p>
        </p:txBody>
      </p:sp>
      <p:sp>
        <p:nvSpPr>
          <p:cNvPr id="12" name="Rectangle 11">
            <a:extLst>
              <a:ext uri="{FF2B5EF4-FFF2-40B4-BE49-F238E27FC236}">
                <a16:creationId xmlns:a16="http://schemas.microsoft.com/office/drawing/2014/main" id="{6F208827-FE2D-43ED-A590-E7254D45920B}"/>
              </a:ext>
            </a:extLst>
          </p:cNvPr>
          <p:cNvSpPr/>
          <p:nvPr/>
        </p:nvSpPr>
        <p:spPr>
          <a:xfrm>
            <a:off x="5042918" y="4095534"/>
            <a:ext cx="1628470" cy="2290514"/>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sp>
        <p:nvSpPr>
          <p:cNvPr id="14" name="Right Arrow 24">
            <a:extLst>
              <a:ext uri="{FF2B5EF4-FFF2-40B4-BE49-F238E27FC236}">
                <a16:creationId xmlns:a16="http://schemas.microsoft.com/office/drawing/2014/main" id="{4E700772-CDE4-4A69-9867-869811A7EA9D}"/>
              </a:ext>
            </a:extLst>
          </p:cNvPr>
          <p:cNvSpPr/>
          <p:nvPr/>
        </p:nvSpPr>
        <p:spPr>
          <a:xfrm>
            <a:off x="7392871" y="5608901"/>
            <a:ext cx="577687" cy="373949"/>
          </a:xfrm>
          <a:prstGeom prst="rightArrow">
            <a:avLst/>
          </a:prstGeom>
          <a:solidFill>
            <a:srgbClr val="019EE2"/>
          </a:solidFill>
          <a:ln>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sp>
        <p:nvSpPr>
          <p:cNvPr id="15" name="Rectangle 14">
            <a:extLst>
              <a:ext uri="{FF2B5EF4-FFF2-40B4-BE49-F238E27FC236}">
                <a16:creationId xmlns:a16="http://schemas.microsoft.com/office/drawing/2014/main" id="{90B8710D-1F7C-430C-9CA4-686CB4DDEFC9}"/>
              </a:ext>
            </a:extLst>
          </p:cNvPr>
          <p:cNvSpPr/>
          <p:nvPr/>
        </p:nvSpPr>
        <p:spPr>
          <a:xfrm>
            <a:off x="5610103" y="2827951"/>
            <a:ext cx="685906" cy="667764"/>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sp>
        <p:nvSpPr>
          <p:cNvPr id="16" name="Rectangle 15">
            <a:extLst>
              <a:ext uri="{FF2B5EF4-FFF2-40B4-BE49-F238E27FC236}">
                <a16:creationId xmlns:a16="http://schemas.microsoft.com/office/drawing/2014/main" id="{839D8B9A-D6BC-4D42-A5E5-7011328447E7}"/>
              </a:ext>
            </a:extLst>
          </p:cNvPr>
          <p:cNvSpPr/>
          <p:nvPr/>
        </p:nvSpPr>
        <p:spPr>
          <a:xfrm>
            <a:off x="4429756" y="2639808"/>
            <a:ext cx="484781" cy="266768"/>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pic>
        <p:nvPicPr>
          <p:cNvPr id="17" name="Imagen 16">
            <a:extLst>
              <a:ext uri="{FF2B5EF4-FFF2-40B4-BE49-F238E27FC236}">
                <a16:creationId xmlns:a16="http://schemas.microsoft.com/office/drawing/2014/main" id="{CA78169D-6126-431F-81CF-6E0D578D0421}"/>
              </a:ext>
            </a:extLst>
          </p:cNvPr>
          <p:cNvPicPr/>
          <p:nvPr/>
        </p:nvPicPr>
        <p:blipFill rotWithShape="1">
          <a:blip r:embed="rId4"/>
          <a:srcRect l="48616" t="31769" r="32215" b="52456"/>
          <a:stretch/>
        </p:blipFill>
        <p:spPr>
          <a:xfrm>
            <a:off x="5945881" y="4395503"/>
            <a:ext cx="1949509" cy="724528"/>
          </a:xfrm>
          <a:prstGeom prst="rect">
            <a:avLst/>
          </a:prstGeom>
          <a:ln>
            <a:noFill/>
          </a:ln>
          <a:effectLst>
            <a:outerShdw blurRad="190500" algn="tl" rotWithShape="0">
              <a:srgbClr val="000000">
                <a:alpha val="70000"/>
              </a:srgbClr>
            </a:outerShdw>
          </a:effectLst>
        </p:spPr>
      </p:pic>
      <p:cxnSp>
        <p:nvCxnSpPr>
          <p:cNvPr id="20" name="Straight Arrow Connector 19">
            <a:extLst>
              <a:ext uri="{FF2B5EF4-FFF2-40B4-BE49-F238E27FC236}">
                <a16:creationId xmlns:a16="http://schemas.microsoft.com/office/drawing/2014/main" id="{08217D87-2C04-47A2-A6B1-682CC6BE3F8B}"/>
              </a:ext>
            </a:extLst>
          </p:cNvPr>
          <p:cNvCxnSpPr>
            <a:endCxn id="17" idx="0"/>
          </p:cNvCxnSpPr>
          <p:nvPr/>
        </p:nvCxnSpPr>
        <p:spPr>
          <a:xfrm>
            <a:off x="6671388" y="4208843"/>
            <a:ext cx="249248" cy="186660"/>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876A859B-2F8B-4982-973F-99A1EAB19247}"/>
              </a:ext>
            </a:extLst>
          </p:cNvPr>
          <p:cNvPicPr>
            <a:picLocks noChangeAspect="1"/>
          </p:cNvPicPr>
          <p:nvPr/>
        </p:nvPicPr>
        <p:blipFill>
          <a:blip r:embed="rId5"/>
          <a:stretch>
            <a:fillRect/>
          </a:stretch>
        </p:blipFill>
        <p:spPr>
          <a:xfrm>
            <a:off x="8321419" y="3683444"/>
            <a:ext cx="2987283" cy="2948737"/>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143196878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979F9AC5-583E-4673-B9CB-249E76D7381A}"/>
              </a:ext>
            </a:extLst>
          </p:cNvPr>
          <p:cNvPicPr>
            <a:picLocks noChangeAspect="1"/>
          </p:cNvPicPr>
          <p:nvPr/>
        </p:nvPicPr>
        <p:blipFill>
          <a:blip r:embed="rId2"/>
          <a:stretch>
            <a:fillRect/>
          </a:stretch>
        </p:blipFill>
        <p:spPr>
          <a:xfrm>
            <a:off x="7777014" y="4726205"/>
            <a:ext cx="857250" cy="714375"/>
          </a:xfrm>
          <a:prstGeom prst="rect">
            <a:avLst/>
          </a:prstGeom>
        </p:spPr>
      </p:pic>
      <p:pic>
        <p:nvPicPr>
          <p:cNvPr id="2" name="Picture 1">
            <a:extLst>
              <a:ext uri="{FF2B5EF4-FFF2-40B4-BE49-F238E27FC236}">
                <a16:creationId xmlns:a16="http://schemas.microsoft.com/office/drawing/2014/main" id="{C61F07D3-47DE-42CD-AD10-36E45E1B7A63}"/>
              </a:ext>
            </a:extLst>
          </p:cNvPr>
          <p:cNvPicPr>
            <a:picLocks noChangeAspect="1"/>
          </p:cNvPicPr>
          <p:nvPr/>
        </p:nvPicPr>
        <p:blipFill>
          <a:blip r:embed="rId3"/>
          <a:stretch>
            <a:fillRect/>
          </a:stretch>
        </p:blipFill>
        <p:spPr>
          <a:xfrm>
            <a:off x="5396641" y="3242256"/>
            <a:ext cx="2200904" cy="3321989"/>
          </a:xfrm>
          <a:prstGeom prst="rect">
            <a:avLst/>
          </a:prstGeom>
          <a:ln>
            <a:noFill/>
          </a:ln>
          <a:effectLst>
            <a:outerShdw blurRad="190500" algn="tl" rotWithShape="0">
              <a:srgbClr val="000000">
                <a:alpha val="70000"/>
              </a:srgbClr>
            </a:outerShdw>
          </a:effectLst>
        </p:spPr>
      </p:pic>
      <p:sp>
        <p:nvSpPr>
          <p:cNvPr id="4" name="Title 3"/>
          <p:cNvSpPr>
            <a:spLocks noGrp="1"/>
          </p:cNvSpPr>
          <p:nvPr>
            <p:ph type="title"/>
          </p:nvPr>
        </p:nvSpPr>
        <p:spPr>
          <a:xfrm>
            <a:off x="469900" y="402586"/>
            <a:ext cx="9727046" cy="955411"/>
          </a:xfrm>
        </p:spPr>
        <p:txBody>
          <a:bodyPr/>
          <a:lstStyle/>
          <a:p>
            <a:r>
              <a:rPr lang="es-ES_tradnl" sz="3200" kern="0" dirty="0">
                <a:solidFill>
                  <a:srgbClr val="000000"/>
                </a:solidFill>
              </a:rPr>
              <a:t> </a:t>
            </a:r>
            <a:r>
              <a:rPr lang="es-ES_tradnl" kern="0" dirty="0"/>
              <a:t>1.7. Trabajar con datos. Funciones básicas – Construcción de la información base</a:t>
            </a:r>
            <a:endParaRPr lang="es-ES" dirty="0"/>
          </a:p>
        </p:txBody>
      </p:sp>
      <p:sp>
        <p:nvSpPr>
          <p:cNvPr id="5" name="TextBox 4">
            <a:extLst>
              <a:ext uri="{FF2B5EF4-FFF2-40B4-BE49-F238E27FC236}">
                <a16:creationId xmlns:a16="http://schemas.microsoft.com/office/drawing/2014/main" id="{7D3E044A-11AC-4077-AA4F-B9001F9BDEA6}"/>
              </a:ext>
            </a:extLst>
          </p:cNvPr>
          <p:cNvSpPr txBox="1"/>
          <p:nvPr/>
        </p:nvSpPr>
        <p:spPr>
          <a:xfrm>
            <a:off x="469900" y="1357997"/>
            <a:ext cx="11342914" cy="2431435"/>
          </a:xfrm>
          <a:prstGeom prst="rect">
            <a:avLst/>
          </a:prstGeom>
          <a:noFill/>
        </p:spPr>
        <p:txBody>
          <a:bodyPr wrap="square" rtlCol="0">
            <a:spAutoFit/>
          </a:bodyPr>
          <a:lstStyle/>
          <a:p>
            <a:r>
              <a:rPr lang="es-ES_tradnl" sz="1600" dirty="0">
                <a:solidFill>
                  <a:srgbClr val="595959"/>
                </a:solidFill>
                <a:latin typeface="Poppins"/>
              </a:rPr>
              <a:t>También podemos </a:t>
            </a:r>
            <a:r>
              <a:rPr lang="es-ES_tradnl" sz="1600" b="1" dirty="0">
                <a:solidFill>
                  <a:srgbClr val="019EE2"/>
                </a:solidFill>
                <a:latin typeface="Poppins"/>
              </a:rPr>
              <a:t>ordenar de mayor a menor.</a:t>
            </a:r>
            <a:r>
              <a:rPr lang="es-ES_tradnl" sz="1600" dirty="0">
                <a:solidFill>
                  <a:srgbClr val="019EE2"/>
                </a:solidFill>
                <a:latin typeface="Poppins"/>
              </a:rPr>
              <a:t> </a:t>
            </a:r>
            <a:r>
              <a:rPr lang="es-ES_tradnl" sz="1600" dirty="0">
                <a:solidFill>
                  <a:srgbClr val="595959"/>
                </a:solidFill>
                <a:latin typeface="Poppins"/>
              </a:rPr>
              <a:t>En el comando Ordenar (</a:t>
            </a:r>
            <a:r>
              <a:rPr lang="es-ES_tradnl" sz="1600" dirty="0" err="1">
                <a:solidFill>
                  <a:srgbClr val="595959"/>
                </a:solidFill>
                <a:latin typeface="Poppins"/>
              </a:rPr>
              <a:t>Sort</a:t>
            </a:r>
            <a:r>
              <a:rPr lang="es-ES_tradnl" sz="1600" dirty="0">
                <a:solidFill>
                  <a:srgbClr val="595959"/>
                </a:solidFill>
                <a:latin typeface="Poppins"/>
              </a:rPr>
              <a:t>) AZ  encontramos la función de ordenar alfabéticamente una lista de nombres, por ejemplo. Pero tiene otras utilidades que encontramos en la siguiente lista:</a:t>
            </a:r>
          </a:p>
          <a:p>
            <a:endParaRPr lang="es-ES_tradnl" sz="1600" dirty="0">
              <a:solidFill>
                <a:srgbClr val="595959"/>
              </a:solidFill>
              <a:latin typeface="Poppins"/>
            </a:endParaRPr>
          </a:p>
          <a:p>
            <a:pPr marL="342896" indent="-342896">
              <a:buFontTx/>
              <a:buChar char="-"/>
            </a:pPr>
            <a:r>
              <a:rPr lang="es-ES_tradnl" sz="1600" b="1" dirty="0">
                <a:solidFill>
                  <a:srgbClr val="019EE2"/>
                </a:solidFill>
                <a:latin typeface="Poppins"/>
              </a:rPr>
              <a:t>A </a:t>
            </a:r>
            <a:r>
              <a:rPr lang="es-ES_tradnl" sz="1600" b="1" dirty="0">
                <a:solidFill>
                  <a:srgbClr val="019EE2"/>
                </a:solidFill>
                <a:latin typeface="Poppins"/>
                <a:sym typeface="Wingdings" panose="05000000000000000000" pitchFamily="2" charset="2"/>
              </a:rPr>
              <a:t> Z</a:t>
            </a:r>
            <a:r>
              <a:rPr lang="es-ES_tradnl" sz="1600" dirty="0">
                <a:solidFill>
                  <a:srgbClr val="019EE2"/>
                </a:solidFill>
                <a:latin typeface="Poppins"/>
                <a:sym typeface="Wingdings" panose="05000000000000000000" pitchFamily="2" charset="2"/>
              </a:rPr>
              <a:t>: </a:t>
            </a:r>
            <a:r>
              <a:rPr lang="es-ES_tradnl" sz="1600" dirty="0">
                <a:solidFill>
                  <a:srgbClr val="595959"/>
                </a:solidFill>
                <a:latin typeface="Poppins"/>
                <a:sym typeface="Wingdings" panose="05000000000000000000" pitchFamily="2" charset="2"/>
              </a:rPr>
              <a:t>Ordenar alfabéticamente de la A </a:t>
            </a:r>
            <a:r>
              <a:rPr lang="es-ES_tradnl" sz="1600" dirty="0" err="1">
                <a:solidFill>
                  <a:srgbClr val="595959"/>
                </a:solidFill>
                <a:latin typeface="Poppins"/>
                <a:sym typeface="Wingdings" panose="05000000000000000000" pitchFamily="2" charset="2"/>
              </a:rPr>
              <a:t>a</a:t>
            </a:r>
            <a:r>
              <a:rPr lang="es-ES_tradnl" sz="1600" dirty="0">
                <a:solidFill>
                  <a:srgbClr val="595959"/>
                </a:solidFill>
                <a:latin typeface="Poppins"/>
                <a:sym typeface="Wingdings" panose="05000000000000000000" pitchFamily="2" charset="2"/>
              </a:rPr>
              <a:t> la Z // Ordenar </a:t>
            </a:r>
            <a:r>
              <a:rPr lang="es-ES_tradnl" sz="1600" b="1" dirty="0">
                <a:solidFill>
                  <a:srgbClr val="019EE2"/>
                </a:solidFill>
                <a:latin typeface="Poppins"/>
                <a:sym typeface="Wingdings" panose="05000000000000000000" pitchFamily="2" charset="2"/>
              </a:rPr>
              <a:t>de más pequeño a más grande.</a:t>
            </a:r>
          </a:p>
          <a:p>
            <a:pPr marL="342896" indent="-342896">
              <a:buFontTx/>
              <a:buChar char="-"/>
            </a:pPr>
            <a:r>
              <a:rPr lang="es-ES_tradnl" sz="1600" b="1" dirty="0">
                <a:solidFill>
                  <a:srgbClr val="019EE2"/>
                </a:solidFill>
                <a:latin typeface="Poppins"/>
                <a:sym typeface="Wingdings" panose="05000000000000000000" pitchFamily="2" charset="2"/>
              </a:rPr>
              <a:t>Z  A</a:t>
            </a:r>
            <a:r>
              <a:rPr lang="es-ES_tradnl" sz="1600" dirty="0">
                <a:solidFill>
                  <a:srgbClr val="019EE2"/>
                </a:solidFill>
                <a:latin typeface="Poppins"/>
                <a:sym typeface="Wingdings" panose="05000000000000000000" pitchFamily="2" charset="2"/>
              </a:rPr>
              <a:t>: </a:t>
            </a:r>
            <a:r>
              <a:rPr lang="es-ES_tradnl" sz="1600" dirty="0">
                <a:solidFill>
                  <a:srgbClr val="595959"/>
                </a:solidFill>
                <a:latin typeface="Poppins"/>
                <a:sym typeface="Wingdings" panose="05000000000000000000" pitchFamily="2" charset="2"/>
              </a:rPr>
              <a:t>Ordenar alfabéticamente de la Z a la A // Ordenar </a:t>
            </a:r>
            <a:r>
              <a:rPr lang="es-ES_tradnl" sz="1600" b="1" dirty="0">
                <a:solidFill>
                  <a:srgbClr val="019EE2"/>
                </a:solidFill>
                <a:latin typeface="Poppins"/>
                <a:sym typeface="Wingdings" panose="05000000000000000000" pitchFamily="2" charset="2"/>
              </a:rPr>
              <a:t>de más grande a más pequeño.</a:t>
            </a:r>
          </a:p>
          <a:p>
            <a:pPr marL="342896" indent="-342896">
              <a:buFontTx/>
              <a:buChar char="-"/>
            </a:pPr>
            <a:endParaRPr lang="es-ES_tradnl" sz="1600" b="1" dirty="0">
              <a:solidFill>
                <a:srgbClr val="019EE2"/>
              </a:solidFill>
              <a:latin typeface="Poppins"/>
              <a:sym typeface="Wingdings" panose="05000000000000000000" pitchFamily="2" charset="2"/>
            </a:endParaRPr>
          </a:p>
          <a:p>
            <a:r>
              <a:rPr lang="es-ES_tradnl" sz="1600" dirty="0">
                <a:solidFill>
                  <a:srgbClr val="595959"/>
                </a:solidFill>
                <a:latin typeface="Poppins"/>
                <a:sym typeface="Wingdings" panose="05000000000000000000" pitchFamily="2" charset="2"/>
              </a:rPr>
              <a:t>Por tanto, utilizando este comando correctamente, podemos ordenar, por poner un ejemplo, los gastos que hemos tenido de mayor a menor:</a:t>
            </a:r>
            <a:endParaRPr lang="es-ES_tradnl" sz="1600" dirty="0">
              <a:solidFill>
                <a:srgbClr val="595959"/>
              </a:solidFill>
              <a:latin typeface="Poppins"/>
            </a:endParaRPr>
          </a:p>
          <a:p>
            <a:endParaRPr lang="es-ES_tradnl" b="1" dirty="0">
              <a:solidFill>
                <a:srgbClr val="99CC00"/>
              </a:solidFill>
              <a:latin typeface="Poppins"/>
            </a:endParaRPr>
          </a:p>
        </p:txBody>
      </p:sp>
      <p:sp>
        <p:nvSpPr>
          <p:cNvPr id="6" name="TextBox 5">
            <a:extLst>
              <a:ext uri="{FF2B5EF4-FFF2-40B4-BE49-F238E27FC236}">
                <a16:creationId xmlns:a16="http://schemas.microsoft.com/office/drawing/2014/main" id="{1A79005E-A3B0-4E5E-B05C-EFB50751B84B}"/>
              </a:ext>
            </a:extLst>
          </p:cNvPr>
          <p:cNvSpPr txBox="1"/>
          <p:nvPr/>
        </p:nvSpPr>
        <p:spPr>
          <a:xfrm>
            <a:off x="385924" y="3962699"/>
            <a:ext cx="4944205" cy="1077218"/>
          </a:xfrm>
          <a:prstGeom prst="rect">
            <a:avLst/>
          </a:prstGeom>
          <a:noFill/>
        </p:spPr>
        <p:txBody>
          <a:bodyPr wrap="square" rtlCol="0">
            <a:spAutoFit/>
          </a:bodyPr>
          <a:lstStyle/>
          <a:p>
            <a:r>
              <a:rPr lang="es-ES_tradnl" sz="1600" dirty="0">
                <a:solidFill>
                  <a:srgbClr val="595959"/>
                </a:solidFill>
                <a:latin typeface="Poppins"/>
              </a:rPr>
              <a:t>Para ello seleccionamos la columna D y clicamos el comando ZA (ordenar/</a:t>
            </a:r>
            <a:r>
              <a:rPr lang="es-ES_tradnl" sz="1600" dirty="0" err="1">
                <a:solidFill>
                  <a:srgbClr val="595959"/>
                </a:solidFill>
                <a:latin typeface="Poppins"/>
              </a:rPr>
              <a:t>sort</a:t>
            </a:r>
            <a:r>
              <a:rPr lang="es-ES_tradnl" sz="1600" dirty="0">
                <a:solidFill>
                  <a:srgbClr val="595959"/>
                </a:solidFill>
                <a:latin typeface="Poppins"/>
              </a:rPr>
              <a:t> de mayor a menor). De ese modo podemos ver en qué nos hemos dejado más dinero.</a:t>
            </a:r>
          </a:p>
        </p:txBody>
      </p:sp>
      <p:sp>
        <p:nvSpPr>
          <p:cNvPr id="7" name="Right Arrow 24">
            <a:extLst>
              <a:ext uri="{FF2B5EF4-FFF2-40B4-BE49-F238E27FC236}">
                <a16:creationId xmlns:a16="http://schemas.microsoft.com/office/drawing/2014/main" id="{FABE6BF9-514C-466D-AC8E-5647737E84B2}"/>
              </a:ext>
            </a:extLst>
          </p:cNvPr>
          <p:cNvSpPr/>
          <p:nvPr/>
        </p:nvSpPr>
        <p:spPr>
          <a:xfrm>
            <a:off x="8705587" y="4799041"/>
            <a:ext cx="423479" cy="253497"/>
          </a:xfrm>
          <a:prstGeom prst="rightArrow">
            <a:avLst/>
          </a:prstGeom>
          <a:solidFill>
            <a:srgbClr val="019EE2"/>
          </a:solidFill>
          <a:ln>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sp>
        <p:nvSpPr>
          <p:cNvPr id="9" name="Rectangle 8">
            <a:extLst>
              <a:ext uri="{FF2B5EF4-FFF2-40B4-BE49-F238E27FC236}">
                <a16:creationId xmlns:a16="http://schemas.microsoft.com/office/drawing/2014/main" id="{E1427094-C8DD-4353-8A97-91DEA926059E}"/>
              </a:ext>
            </a:extLst>
          </p:cNvPr>
          <p:cNvSpPr/>
          <p:nvPr/>
        </p:nvSpPr>
        <p:spPr>
          <a:xfrm>
            <a:off x="5346152" y="3733037"/>
            <a:ext cx="725989" cy="2831207"/>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cxnSp>
        <p:nvCxnSpPr>
          <p:cNvPr id="10" name="Straight Arrow Connector 9">
            <a:extLst>
              <a:ext uri="{FF2B5EF4-FFF2-40B4-BE49-F238E27FC236}">
                <a16:creationId xmlns:a16="http://schemas.microsoft.com/office/drawing/2014/main" id="{FABDC5A1-ABCD-4AD4-9108-552905A388E2}"/>
              </a:ext>
            </a:extLst>
          </p:cNvPr>
          <p:cNvCxnSpPr>
            <a:cxnSpLocks/>
            <a:endCxn id="12" idx="1"/>
          </p:cNvCxnSpPr>
          <p:nvPr/>
        </p:nvCxnSpPr>
        <p:spPr>
          <a:xfrm flipV="1">
            <a:off x="6470468" y="5260438"/>
            <a:ext cx="1269723" cy="227658"/>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7BF4EA29-2AF3-4A7C-9737-ACDB5AA231FA}"/>
              </a:ext>
            </a:extLst>
          </p:cNvPr>
          <p:cNvSpPr/>
          <p:nvPr/>
        </p:nvSpPr>
        <p:spPr>
          <a:xfrm>
            <a:off x="7740191" y="5080296"/>
            <a:ext cx="370003" cy="360284"/>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pic>
        <p:nvPicPr>
          <p:cNvPr id="3" name="Picture 2">
            <a:extLst>
              <a:ext uri="{FF2B5EF4-FFF2-40B4-BE49-F238E27FC236}">
                <a16:creationId xmlns:a16="http://schemas.microsoft.com/office/drawing/2014/main" id="{18B1832C-8AE7-47A5-8E12-73447234A745}"/>
              </a:ext>
            </a:extLst>
          </p:cNvPr>
          <p:cNvPicPr>
            <a:picLocks noChangeAspect="1"/>
          </p:cNvPicPr>
          <p:nvPr/>
        </p:nvPicPr>
        <p:blipFill>
          <a:blip r:embed="rId4"/>
          <a:stretch>
            <a:fillRect/>
          </a:stretch>
        </p:blipFill>
        <p:spPr>
          <a:xfrm>
            <a:off x="9271712" y="3242254"/>
            <a:ext cx="2044302" cy="3321990"/>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188282224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69899" y="402586"/>
            <a:ext cx="9611831" cy="469481"/>
          </a:xfrm>
        </p:spPr>
        <p:txBody>
          <a:bodyPr/>
          <a:lstStyle/>
          <a:p>
            <a:r>
              <a:rPr lang="es-ES_tradnl" sz="3200" kern="0" dirty="0">
                <a:solidFill>
                  <a:srgbClr val="000000"/>
                </a:solidFill>
              </a:rPr>
              <a:t> </a:t>
            </a:r>
            <a:r>
              <a:rPr lang="es-ES_tradnl" kern="0" dirty="0"/>
              <a:t>1.7. Trabajar con datos. Funciones básicas – Construcción de la información base</a:t>
            </a:r>
            <a:endParaRPr lang="es-ES" dirty="0"/>
          </a:p>
        </p:txBody>
      </p:sp>
      <p:pic>
        <p:nvPicPr>
          <p:cNvPr id="5" name="Imagen 16">
            <a:extLst>
              <a:ext uri="{FF2B5EF4-FFF2-40B4-BE49-F238E27FC236}">
                <a16:creationId xmlns:a16="http://schemas.microsoft.com/office/drawing/2014/main" id="{9B97F9FD-5C39-4F89-B829-B0EC7223D25B}"/>
              </a:ext>
            </a:extLst>
          </p:cNvPr>
          <p:cNvPicPr/>
          <p:nvPr/>
        </p:nvPicPr>
        <p:blipFill rotWithShape="1">
          <a:blip r:embed="rId2"/>
          <a:srcRect l="37348" t="31769" r="32215" b="10280"/>
          <a:stretch/>
        </p:blipFill>
        <p:spPr>
          <a:xfrm>
            <a:off x="8533991" y="3575871"/>
            <a:ext cx="3095478" cy="2661697"/>
          </a:xfrm>
          <a:prstGeom prst="rect">
            <a:avLst/>
          </a:prstGeom>
          <a:ln>
            <a:noFill/>
          </a:ln>
          <a:effectLst>
            <a:outerShdw blurRad="190500" algn="tl" rotWithShape="0">
              <a:srgbClr val="000000">
                <a:alpha val="70000"/>
              </a:srgbClr>
            </a:outerShdw>
          </a:effectLst>
        </p:spPr>
      </p:pic>
      <p:pic>
        <p:nvPicPr>
          <p:cNvPr id="6" name="Imagen 3">
            <a:extLst>
              <a:ext uri="{FF2B5EF4-FFF2-40B4-BE49-F238E27FC236}">
                <a16:creationId xmlns:a16="http://schemas.microsoft.com/office/drawing/2014/main" id="{DB51CDD0-5C75-4BE9-A1D1-88847E4D1FEE}"/>
              </a:ext>
            </a:extLst>
          </p:cNvPr>
          <p:cNvPicPr/>
          <p:nvPr/>
        </p:nvPicPr>
        <p:blipFill rotWithShape="1">
          <a:blip r:embed="rId3"/>
          <a:srcRect l="41354" t="3619" r="21296" b="54944"/>
          <a:stretch/>
        </p:blipFill>
        <p:spPr bwMode="auto">
          <a:xfrm>
            <a:off x="3888822" y="3682788"/>
            <a:ext cx="2496390" cy="1839558"/>
          </a:xfrm>
          <a:prstGeom prst="rect">
            <a:avLst/>
          </a:prstGeom>
          <a:ln>
            <a:noFill/>
          </a:ln>
          <a:effectLst>
            <a:outerShdw blurRad="190500" algn="tl" rotWithShape="0">
              <a:srgbClr val="000000">
                <a:alpha val="70000"/>
              </a:srgbClr>
            </a:outerShdw>
          </a:effectLst>
          <a:extLst>
            <a:ext uri="{53640926-AAD7-44D8-BBD7-CCE9431645EC}">
              <a14:shadowObscured xmlns:a14="http://schemas.microsoft.com/office/drawing/2010/main"/>
            </a:ext>
          </a:extLst>
        </p:spPr>
      </p:pic>
      <p:sp>
        <p:nvSpPr>
          <p:cNvPr id="7" name="Slide Number Placeholder 2">
            <a:extLst>
              <a:ext uri="{FF2B5EF4-FFF2-40B4-BE49-F238E27FC236}">
                <a16:creationId xmlns:a16="http://schemas.microsoft.com/office/drawing/2014/main" id="{5BF15728-72CD-4C1E-9032-530F8DBA46AC}"/>
              </a:ext>
            </a:extLst>
          </p:cNvPr>
          <p:cNvSpPr txBox="1">
            <a:spLocks/>
          </p:cNvSpPr>
          <p:nvPr/>
        </p:nvSpPr>
        <p:spPr>
          <a:xfrm>
            <a:off x="628118" y="7168247"/>
            <a:ext cx="427469" cy="163513"/>
          </a:xfrm>
          <a:prstGeom prst="rect">
            <a:avLst/>
          </a:prstGeom>
        </p:spPr>
        <p:txBody>
          <a:bodyPr vert="horz" lIns="0" tIns="0" rIns="0" bIns="0" rtlCol="0">
            <a:noAutofit/>
          </a:bodyPr>
          <a:lstStyle>
            <a:lvl1pPr marL="0" indent="0" algn="l" defTabSz="1219170" rtl="0" eaLnBrk="1" latinLnBrk="0" hangingPunct="1">
              <a:lnSpc>
                <a:spcPct val="100000"/>
              </a:lnSpc>
              <a:spcBef>
                <a:spcPts val="0"/>
              </a:spcBef>
              <a:spcAft>
                <a:spcPts val="0"/>
              </a:spcAft>
              <a:buSzPct val="100000"/>
              <a:buFont typeface="Arial" panose="020B0604020202020204" pitchFamily="34" charset="0"/>
              <a:buNone/>
              <a:defRPr sz="1600" b="0" kern="1200" baseline="0">
                <a:solidFill>
                  <a:srgbClr val="595959"/>
                </a:solidFill>
                <a:latin typeface="Poppins"/>
                <a:ea typeface="+mn-ea"/>
                <a:cs typeface="+mn-cs"/>
              </a:defRPr>
            </a:lvl1pPr>
            <a:lvl2pPr marL="609585" indent="-609585" algn="l" defTabSz="1219170" rtl="0" eaLnBrk="1" latinLnBrk="0" hangingPunct="1">
              <a:spcBef>
                <a:spcPts val="0"/>
              </a:spcBef>
              <a:spcAft>
                <a:spcPts val="1333"/>
              </a:spcAft>
              <a:buClrTx/>
              <a:buSzPct val="100000"/>
              <a:buFont typeface="Arial"/>
              <a:buNone/>
              <a:defRPr lang="en-US" sz="4000" b="1" kern="1200">
                <a:solidFill>
                  <a:schemeClr val="bg2"/>
                </a:solidFill>
                <a:latin typeface="Poppins"/>
                <a:ea typeface="+mn-ea"/>
                <a:cs typeface="+mn-cs"/>
              </a:defRPr>
            </a:lvl2pPr>
            <a:lvl3pPr marL="235194" indent="-235194" algn="l" defTabSz="1219170" rtl="0" eaLnBrk="1" latinLnBrk="0" hangingPunct="1">
              <a:spcBef>
                <a:spcPts val="0"/>
              </a:spcBef>
              <a:spcAft>
                <a:spcPts val="1333"/>
              </a:spcAft>
              <a:buClrTx/>
              <a:buSzPct val="100000"/>
              <a:buFont typeface="Arial" panose="020B0604020202020204" pitchFamily="34" charset="0"/>
              <a:buChar char="•"/>
              <a:defRPr lang="en-US" sz="4000" kern="1200">
                <a:solidFill>
                  <a:schemeClr val="bg2"/>
                </a:solidFill>
                <a:latin typeface="Poppins"/>
                <a:ea typeface="+mn-ea"/>
                <a:cs typeface="+mn-cs"/>
              </a:defRPr>
            </a:lvl3pPr>
            <a:lvl4pPr marL="475188" indent="-235194" algn="l" defTabSz="1219170" rtl="0" eaLnBrk="1" latinLnBrk="0" hangingPunct="1">
              <a:spcBef>
                <a:spcPts val="0"/>
              </a:spcBef>
              <a:spcAft>
                <a:spcPts val="1333"/>
              </a:spcAft>
              <a:buClrTx/>
              <a:buSzPct val="100000"/>
              <a:buFont typeface="Verdana" panose="020B0604030504040204" pitchFamily="34" charset="0"/>
              <a:buChar char="−"/>
              <a:defRPr lang="en-US" sz="4000" kern="1200" baseline="0">
                <a:solidFill>
                  <a:schemeClr val="bg2"/>
                </a:solidFill>
                <a:latin typeface="Poppins"/>
                <a:ea typeface="+mn-ea"/>
                <a:cs typeface="+mn-cs"/>
              </a:defRPr>
            </a:lvl4pPr>
            <a:lvl5pPr marL="710382" indent="-235194" algn="l" defTabSz="1064657" rtl="0" eaLnBrk="1" latinLnBrk="0" hangingPunct="1">
              <a:spcBef>
                <a:spcPts val="0"/>
              </a:spcBef>
              <a:spcAft>
                <a:spcPts val="1333"/>
              </a:spcAft>
              <a:buClrTx/>
              <a:buSzPct val="100000"/>
              <a:buFont typeface="Verdana" panose="020B0604030504040204" pitchFamily="34" charset="0"/>
              <a:buChar char="−"/>
              <a:tabLst/>
              <a:defRPr lang="en-US" sz="4000" kern="1200" baseline="0">
                <a:solidFill>
                  <a:schemeClr val="bg2"/>
                </a:solidFill>
                <a:latin typeface="Poppins"/>
                <a:ea typeface="+mn-ea"/>
                <a:cs typeface="+mn-cs"/>
              </a:defRPr>
            </a:lvl5pPr>
            <a:lvl6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6pPr>
            <a:lvl7pPr marL="710382" indent="-235194" algn="l" defTabSz="1219170" rtl="0" eaLnBrk="1" latinLnBrk="0" hangingPunct="1">
              <a:spcBef>
                <a:spcPts val="0"/>
              </a:spcBef>
              <a:spcAft>
                <a:spcPts val="1333"/>
              </a:spcAft>
              <a:buFont typeface="Verdana" panose="020B0604030504040204" pitchFamily="34" charset="0"/>
              <a:buChar char="−"/>
              <a:defRPr sz="1600" kern="1200">
                <a:solidFill>
                  <a:schemeClr val="tx1"/>
                </a:solidFill>
                <a:latin typeface="+mn-lt"/>
                <a:ea typeface="+mn-ea"/>
                <a:cs typeface="+mn-cs"/>
              </a:defRPr>
            </a:lvl7pPr>
            <a:lvl8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8pPr>
            <a:lvl9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9pPr>
          </a:lstStyle>
          <a:p>
            <a:pPr>
              <a:defRPr/>
            </a:pPr>
            <a:r>
              <a:rPr lang="nl-NL">
                <a:solidFill>
                  <a:srgbClr val="000000"/>
                </a:solidFill>
              </a:rPr>
              <a:t>- </a:t>
            </a:r>
            <a:fld id="{0F841C79-B431-4482-AE57-DAF7C4FB4670}" type="slidenum">
              <a:rPr lang="nl-NL" smtClean="0">
                <a:solidFill>
                  <a:srgbClr val="000000"/>
                </a:solidFill>
              </a:rPr>
              <a:pPr>
                <a:defRPr/>
              </a:pPr>
              <a:t>24</a:t>
            </a:fld>
            <a:r>
              <a:rPr lang="nl-NL">
                <a:solidFill>
                  <a:srgbClr val="000000"/>
                </a:solidFill>
              </a:rPr>
              <a:t> -</a:t>
            </a:r>
          </a:p>
        </p:txBody>
      </p:sp>
      <p:sp>
        <p:nvSpPr>
          <p:cNvPr id="8" name="TextBox 7">
            <a:extLst>
              <a:ext uri="{FF2B5EF4-FFF2-40B4-BE49-F238E27FC236}">
                <a16:creationId xmlns:a16="http://schemas.microsoft.com/office/drawing/2014/main" id="{3D6B1D3D-BDED-48FC-9F1D-74B3F7C4380D}"/>
              </a:ext>
            </a:extLst>
          </p:cNvPr>
          <p:cNvSpPr txBox="1"/>
          <p:nvPr/>
        </p:nvSpPr>
        <p:spPr>
          <a:xfrm>
            <a:off x="469901" y="1440963"/>
            <a:ext cx="11447780" cy="1446550"/>
          </a:xfrm>
          <a:prstGeom prst="rect">
            <a:avLst/>
          </a:prstGeom>
          <a:noFill/>
        </p:spPr>
        <p:txBody>
          <a:bodyPr wrap="square" rtlCol="0">
            <a:spAutoFit/>
          </a:bodyPr>
          <a:lstStyle/>
          <a:p>
            <a:r>
              <a:rPr lang="es-ES_tradnl" sz="1600" b="1" dirty="0">
                <a:solidFill>
                  <a:srgbClr val="595959"/>
                </a:solidFill>
                <a:latin typeface="Poppins"/>
              </a:rPr>
              <a:t>FILTRAR</a:t>
            </a:r>
          </a:p>
          <a:p>
            <a:r>
              <a:rPr lang="es-ES_tradnl" sz="1600" dirty="0">
                <a:solidFill>
                  <a:srgbClr val="595959"/>
                </a:solidFill>
                <a:latin typeface="Poppins"/>
              </a:rPr>
              <a:t>Una de las herramientas más usadas en Microsoft Excel es el comando “Filtro” (</a:t>
            </a:r>
            <a:r>
              <a:rPr lang="es-ES_tradnl" sz="1600" dirty="0" err="1">
                <a:solidFill>
                  <a:srgbClr val="595959"/>
                </a:solidFill>
                <a:latin typeface="Poppins"/>
              </a:rPr>
              <a:t>filter</a:t>
            </a:r>
            <a:r>
              <a:rPr lang="es-ES_tradnl" sz="1600" dirty="0">
                <a:solidFill>
                  <a:srgbClr val="595959"/>
                </a:solidFill>
                <a:latin typeface="Poppins"/>
              </a:rPr>
              <a:t>). Cuando trabajamos con </a:t>
            </a:r>
            <a:r>
              <a:rPr lang="es-ES_tradnl" sz="1600" b="1" dirty="0">
                <a:solidFill>
                  <a:srgbClr val="019EE2"/>
                </a:solidFill>
                <a:latin typeface="Poppins"/>
              </a:rPr>
              <a:t>tablas,</a:t>
            </a:r>
            <a:r>
              <a:rPr lang="es-ES_tradnl" sz="1600" b="1" dirty="0">
                <a:solidFill>
                  <a:srgbClr val="595959"/>
                </a:solidFill>
                <a:latin typeface="Poppins"/>
              </a:rPr>
              <a:t> </a:t>
            </a:r>
            <a:r>
              <a:rPr lang="es-ES_tradnl" sz="1600" dirty="0">
                <a:solidFill>
                  <a:srgbClr val="595959"/>
                </a:solidFill>
                <a:latin typeface="Poppins"/>
              </a:rPr>
              <a:t>es muy posible que la </a:t>
            </a:r>
            <a:r>
              <a:rPr lang="es-ES_tradnl" sz="1600" b="1" dirty="0">
                <a:solidFill>
                  <a:srgbClr val="019EE2"/>
                </a:solidFill>
                <a:latin typeface="Poppins"/>
              </a:rPr>
              <a:t>información que realmente nos interesa ver</a:t>
            </a:r>
            <a:r>
              <a:rPr lang="es-ES_tradnl" sz="1600" dirty="0">
                <a:solidFill>
                  <a:srgbClr val="595959"/>
                </a:solidFill>
                <a:latin typeface="Poppins"/>
              </a:rPr>
              <a:t>, en un momento dado, tan solo haga referencia a uno de los elementos de la tabla. Para ello, es muy importante el uso del </a:t>
            </a:r>
            <a:r>
              <a:rPr lang="es-ES_tradnl" sz="1600" b="1" dirty="0">
                <a:solidFill>
                  <a:srgbClr val="019EE2"/>
                </a:solidFill>
                <a:latin typeface="Poppins"/>
              </a:rPr>
              <a:t>filtro</a:t>
            </a:r>
            <a:r>
              <a:rPr lang="es-ES_tradnl" sz="1600" dirty="0">
                <a:solidFill>
                  <a:srgbClr val="595959"/>
                </a:solidFill>
                <a:latin typeface="Poppins"/>
              </a:rPr>
              <a:t>. Vamos a verlo con un ejemplo:</a:t>
            </a:r>
          </a:p>
          <a:p>
            <a:endParaRPr lang="es-ES_tradnl" b="1" dirty="0">
              <a:solidFill>
                <a:srgbClr val="019EE2"/>
              </a:solidFill>
              <a:latin typeface="Poppins"/>
            </a:endParaRPr>
          </a:p>
        </p:txBody>
      </p:sp>
      <p:sp>
        <p:nvSpPr>
          <p:cNvPr id="9" name="TextBox 8">
            <a:extLst>
              <a:ext uri="{FF2B5EF4-FFF2-40B4-BE49-F238E27FC236}">
                <a16:creationId xmlns:a16="http://schemas.microsoft.com/office/drawing/2014/main" id="{B6BA97A9-79BD-4D3A-821B-45545F5A8D3A}"/>
              </a:ext>
            </a:extLst>
          </p:cNvPr>
          <p:cNvSpPr txBox="1"/>
          <p:nvPr/>
        </p:nvSpPr>
        <p:spPr>
          <a:xfrm>
            <a:off x="469900" y="2669171"/>
            <a:ext cx="4903106" cy="338554"/>
          </a:xfrm>
          <a:prstGeom prst="rect">
            <a:avLst/>
          </a:prstGeom>
          <a:noFill/>
        </p:spPr>
        <p:txBody>
          <a:bodyPr wrap="square" rtlCol="0">
            <a:spAutoFit/>
          </a:bodyPr>
          <a:lstStyle/>
          <a:p>
            <a:r>
              <a:rPr lang="es-ES_tradnl" sz="1600" dirty="0">
                <a:solidFill>
                  <a:srgbClr val="595959"/>
                </a:solidFill>
                <a:latin typeface="Poppins"/>
              </a:rPr>
              <a:t>Utilizaremos la tabla del ejemplo anterior, </a:t>
            </a:r>
          </a:p>
        </p:txBody>
      </p:sp>
      <p:sp>
        <p:nvSpPr>
          <p:cNvPr id="10" name="Rectangle 9">
            <a:extLst>
              <a:ext uri="{FF2B5EF4-FFF2-40B4-BE49-F238E27FC236}">
                <a16:creationId xmlns:a16="http://schemas.microsoft.com/office/drawing/2014/main" id="{2037D569-B288-45C7-8A2E-C160FB26A4EC}"/>
              </a:ext>
            </a:extLst>
          </p:cNvPr>
          <p:cNvSpPr/>
          <p:nvPr/>
        </p:nvSpPr>
        <p:spPr>
          <a:xfrm>
            <a:off x="4043397" y="4984880"/>
            <a:ext cx="1184226" cy="160867"/>
          </a:xfrm>
          <a:prstGeom prst="rect">
            <a:avLst/>
          </a:prstGeom>
          <a:noFill/>
          <a:ln>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cxnSp>
        <p:nvCxnSpPr>
          <p:cNvPr id="11" name="Straight Arrow Connector 10">
            <a:extLst>
              <a:ext uri="{FF2B5EF4-FFF2-40B4-BE49-F238E27FC236}">
                <a16:creationId xmlns:a16="http://schemas.microsoft.com/office/drawing/2014/main" id="{98256265-927F-48E0-BAD5-C2D9A3A730FF}"/>
              </a:ext>
            </a:extLst>
          </p:cNvPr>
          <p:cNvCxnSpPr>
            <a:stCxn id="10" idx="0"/>
            <a:endCxn id="13" idx="2"/>
          </p:cNvCxnSpPr>
          <p:nvPr/>
        </p:nvCxnSpPr>
        <p:spPr>
          <a:xfrm flipV="1">
            <a:off x="4635510" y="4412156"/>
            <a:ext cx="1582650" cy="572724"/>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
        <p:nvSpPr>
          <p:cNvPr id="12" name="Right Arrow 24">
            <a:extLst>
              <a:ext uri="{FF2B5EF4-FFF2-40B4-BE49-F238E27FC236}">
                <a16:creationId xmlns:a16="http://schemas.microsoft.com/office/drawing/2014/main" id="{082D1DF1-88AD-4F8E-8821-D9AC982CFDB8}"/>
              </a:ext>
            </a:extLst>
          </p:cNvPr>
          <p:cNvSpPr/>
          <p:nvPr/>
        </p:nvSpPr>
        <p:spPr>
          <a:xfrm>
            <a:off x="6545115" y="4585680"/>
            <a:ext cx="470983" cy="225675"/>
          </a:xfrm>
          <a:prstGeom prst="rightArrow">
            <a:avLst/>
          </a:prstGeom>
          <a:solidFill>
            <a:srgbClr val="019EE2"/>
          </a:solidFill>
          <a:ln>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sp>
        <p:nvSpPr>
          <p:cNvPr id="13" name="Rectangle 12">
            <a:extLst>
              <a:ext uri="{FF2B5EF4-FFF2-40B4-BE49-F238E27FC236}">
                <a16:creationId xmlns:a16="http://schemas.microsoft.com/office/drawing/2014/main" id="{4B4E3E18-F88D-4288-A041-6EC1C0E46C76}"/>
              </a:ext>
            </a:extLst>
          </p:cNvPr>
          <p:cNvSpPr/>
          <p:nvPr/>
        </p:nvSpPr>
        <p:spPr>
          <a:xfrm>
            <a:off x="6051107" y="3892084"/>
            <a:ext cx="334105" cy="520072"/>
          </a:xfrm>
          <a:prstGeom prst="rect">
            <a:avLst/>
          </a:prstGeom>
          <a:noFill/>
          <a:ln>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sp>
        <p:nvSpPr>
          <p:cNvPr id="14" name="TextBox 13">
            <a:extLst>
              <a:ext uri="{FF2B5EF4-FFF2-40B4-BE49-F238E27FC236}">
                <a16:creationId xmlns:a16="http://schemas.microsoft.com/office/drawing/2014/main" id="{2B4DBCDA-9B73-465D-B414-49AAFF1175BB}"/>
              </a:ext>
            </a:extLst>
          </p:cNvPr>
          <p:cNvSpPr txBox="1"/>
          <p:nvPr/>
        </p:nvSpPr>
        <p:spPr>
          <a:xfrm>
            <a:off x="467099" y="3522164"/>
            <a:ext cx="3421722" cy="830997"/>
          </a:xfrm>
          <a:prstGeom prst="rect">
            <a:avLst/>
          </a:prstGeom>
          <a:noFill/>
        </p:spPr>
        <p:txBody>
          <a:bodyPr wrap="square" rtlCol="0">
            <a:spAutoFit/>
          </a:bodyPr>
          <a:lstStyle/>
          <a:p>
            <a:r>
              <a:rPr lang="es-ES_tradnl" sz="1600" dirty="0">
                <a:solidFill>
                  <a:srgbClr val="595959"/>
                </a:solidFill>
                <a:latin typeface="Poppins"/>
              </a:rPr>
              <a:t>Seleccionamos la celda G2 y clicamos en el icono “Filtro” (</a:t>
            </a:r>
            <a:r>
              <a:rPr lang="es-ES_tradnl" sz="1600" dirty="0" err="1">
                <a:solidFill>
                  <a:srgbClr val="595959"/>
                </a:solidFill>
                <a:latin typeface="Poppins"/>
              </a:rPr>
              <a:t>filter</a:t>
            </a:r>
            <a:r>
              <a:rPr lang="es-ES_tradnl" sz="1600" dirty="0">
                <a:solidFill>
                  <a:srgbClr val="595959"/>
                </a:solidFill>
                <a:latin typeface="Poppins"/>
              </a:rPr>
              <a:t>). En la celda, aparecerá un </a:t>
            </a:r>
            <a:r>
              <a:rPr lang="es-ES_tradnl" sz="1600" b="1" dirty="0">
                <a:solidFill>
                  <a:srgbClr val="019EE2"/>
                </a:solidFill>
                <a:latin typeface="Poppins"/>
              </a:rPr>
              <a:t>desplegable</a:t>
            </a:r>
            <a:r>
              <a:rPr lang="es-ES_tradnl" sz="1600" dirty="0">
                <a:solidFill>
                  <a:srgbClr val="019EE2"/>
                </a:solidFill>
                <a:latin typeface="Poppins"/>
              </a:rPr>
              <a:t>:</a:t>
            </a:r>
          </a:p>
        </p:txBody>
      </p:sp>
      <p:pic>
        <p:nvPicPr>
          <p:cNvPr id="15" name="Picture 14">
            <a:extLst>
              <a:ext uri="{FF2B5EF4-FFF2-40B4-BE49-F238E27FC236}">
                <a16:creationId xmlns:a16="http://schemas.microsoft.com/office/drawing/2014/main" id="{5DC90D4F-61D3-48AB-A945-E8FA9EED73D9}"/>
              </a:ext>
            </a:extLst>
          </p:cNvPr>
          <p:cNvPicPr>
            <a:picLocks noChangeAspect="1"/>
          </p:cNvPicPr>
          <p:nvPr/>
        </p:nvPicPr>
        <p:blipFill>
          <a:blip r:embed="rId4"/>
          <a:stretch>
            <a:fillRect/>
          </a:stretch>
        </p:blipFill>
        <p:spPr>
          <a:xfrm>
            <a:off x="7176002" y="2790271"/>
            <a:ext cx="1053345" cy="3447297"/>
          </a:xfrm>
          <a:prstGeom prst="rect">
            <a:avLst/>
          </a:prstGeom>
          <a:ln>
            <a:noFill/>
          </a:ln>
          <a:effectLst>
            <a:outerShdw blurRad="190500" algn="tl" rotWithShape="0">
              <a:srgbClr val="000000">
                <a:alpha val="70000"/>
              </a:srgbClr>
            </a:outerShdw>
          </a:effectLst>
        </p:spPr>
      </p:pic>
      <p:sp>
        <p:nvSpPr>
          <p:cNvPr id="16" name="Rectangle 15">
            <a:extLst>
              <a:ext uri="{FF2B5EF4-FFF2-40B4-BE49-F238E27FC236}">
                <a16:creationId xmlns:a16="http://schemas.microsoft.com/office/drawing/2014/main" id="{E9498EE9-E242-4103-BD1A-703FF64835BA}"/>
              </a:ext>
            </a:extLst>
          </p:cNvPr>
          <p:cNvSpPr/>
          <p:nvPr/>
        </p:nvSpPr>
        <p:spPr>
          <a:xfrm>
            <a:off x="8033029" y="2973173"/>
            <a:ext cx="278096" cy="246221"/>
          </a:xfrm>
          <a:prstGeom prst="rect">
            <a:avLst/>
          </a:prstGeom>
          <a:noFill/>
          <a:ln>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sp>
        <p:nvSpPr>
          <p:cNvPr id="17" name="TextBox 16">
            <a:extLst>
              <a:ext uri="{FF2B5EF4-FFF2-40B4-BE49-F238E27FC236}">
                <a16:creationId xmlns:a16="http://schemas.microsoft.com/office/drawing/2014/main" id="{1ACF29AD-97C3-411A-8386-F1C6DC999F90}"/>
              </a:ext>
            </a:extLst>
          </p:cNvPr>
          <p:cNvSpPr txBox="1"/>
          <p:nvPr/>
        </p:nvSpPr>
        <p:spPr>
          <a:xfrm>
            <a:off x="8346742" y="2669171"/>
            <a:ext cx="3845257" cy="584775"/>
          </a:xfrm>
          <a:prstGeom prst="rect">
            <a:avLst/>
          </a:prstGeom>
          <a:noFill/>
        </p:spPr>
        <p:txBody>
          <a:bodyPr wrap="square" rtlCol="0">
            <a:spAutoFit/>
          </a:bodyPr>
          <a:lstStyle/>
          <a:p>
            <a:r>
              <a:rPr lang="es-ES_tradnl" sz="1600" dirty="0">
                <a:solidFill>
                  <a:srgbClr val="595959"/>
                </a:solidFill>
                <a:latin typeface="Poppins"/>
              </a:rPr>
              <a:t>Abrimos el desplegable de la columna concepto, y marcamos la opción “compras”:</a:t>
            </a:r>
          </a:p>
        </p:txBody>
      </p:sp>
      <p:cxnSp>
        <p:nvCxnSpPr>
          <p:cNvPr id="18" name="Straight Arrow Connector 17">
            <a:extLst>
              <a:ext uri="{FF2B5EF4-FFF2-40B4-BE49-F238E27FC236}">
                <a16:creationId xmlns:a16="http://schemas.microsoft.com/office/drawing/2014/main" id="{23A0F3EE-DDC8-415A-80B0-3E9102FD1D28}"/>
              </a:ext>
            </a:extLst>
          </p:cNvPr>
          <p:cNvCxnSpPr>
            <a:cxnSpLocks/>
          </p:cNvCxnSpPr>
          <p:nvPr/>
        </p:nvCxnSpPr>
        <p:spPr>
          <a:xfrm flipH="1">
            <a:off x="10081730" y="3253946"/>
            <a:ext cx="1278953" cy="2036511"/>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1985718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76259" y="316127"/>
            <a:ext cx="9589959" cy="951422"/>
          </a:xfrm>
        </p:spPr>
        <p:txBody>
          <a:bodyPr/>
          <a:lstStyle/>
          <a:p>
            <a:r>
              <a:rPr lang="es-ES_tradnl" sz="3200" kern="0" dirty="0">
                <a:solidFill>
                  <a:srgbClr val="000000"/>
                </a:solidFill>
              </a:rPr>
              <a:t> </a:t>
            </a:r>
            <a:r>
              <a:rPr lang="es-ES_tradnl" kern="0" dirty="0"/>
              <a:t>1.7. Trabajar con datos. Funciones básicas – Construcción de la información base</a:t>
            </a:r>
            <a:endParaRPr lang="es-ES" dirty="0"/>
          </a:p>
        </p:txBody>
      </p:sp>
      <p:sp>
        <p:nvSpPr>
          <p:cNvPr id="5" name="Slide Number Placeholder 2">
            <a:extLst>
              <a:ext uri="{FF2B5EF4-FFF2-40B4-BE49-F238E27FC236}">
                <a16:creationId xmlns:a16="http://schemas.microsoft.com/office/drawing/2014/main" id="{1DEE84A1-893D-42E0-9528-686FB5BD66BB}"/>
              </a:ext>
            </a:extLst>
          </p:cNvPr>
          <p:cNvSpPr txBox="1">
            <a:spLocks/>
          </p:cNvSpPr>
          <p:nvPr/>
        </p:nvSpPr>
        <p:spPr>
          <a:xfrm>
            <a:off x="541033" y="7143441"/>
            <a:ext cx="427469" cy="163513"/>
          </a:xfrm>
          <a:prstGeom prst="rect">
            <a:avLst/>
          </a:prstGeom>
        </p:spPr>
        <p:txBody>
          <a:bodyPr vert="horz" lIns="0" tIns="0" rIns="0" bIns="0" rtlCol="0">
            <a:noAutofit/>
          </a:bodyPr>
          <a:lstStyle>
            <a:lvl1pPr marL="0" indent="0" algn="l" defTabSz="1219170" rtl="0" eaLnBrk="1" latinLnBrk="0" hangingPunct="1">
              <a:lnSpc>
                <a:spcPct val="100000"/>
              </a:lnSpc>
              <a:spcBef>
                <a:spcPts val="0"/>
              </a:spcBef>
              <a:spcAft>
                <a:spcPts val="0"/>
              </a:spcAft>
              <a:buSzPct val="100000"/>
              <a:buFont typeface="Arial" panose="020B0604020202020204" pitchFamily="34" charset="0"/>
              <a:buNone/>
              <a:defRPr sz="1600" b="0" kern="1200" baseline="0">
                <a:solidFill>
                  <a:srgbClr val="595959"/>
                </a:solidFill>
                <a:latin typeface="Poppins"/>
                <a:ea typeface="+mn-ea"/>
                <a:cs typeface="+mn-cs"/>
              </a:defRPr>
            </a:lvl1pPr>
            <a:lvl2pPr marL="609585" indent="-609585" algn="l" defTabSz="1219170" rtl="0" eaLnBrk="1" latinLnBrk="0" hangingPunct="1">
              <a:spcBef>
                <a:spcPts val="0"/>
              </a:spcBef>
              <a:spcAft>
                <a:spcPts val="1333"/>
              </a:spcAft>
              <a:buClrTx/>
              <a:buSzPct val="100000"/>
              <a:buFont typeface="Arial"/>
              <a:buNone/>
              <a:defRPr lang="en-US" sz="4000" b="1" kern="1200">
                <a:solidFill>
                  <a:schemeClr val="bg2"/>
                </a:solidFill>
                <a:latin typeface="Poppins"/>
                <a:ea typeface="+mn-ea"/>
                <a:cs typeface="+mn-cs"/>
              </a:defRPr>
            </a:lvl2pPr>
            <a:lvl3pPr marL="235194" indent="-235194" algn="l" defTabSz="1219170" rtl="0" eaLnBrk="1" latinLnBrk="0" hangingPunct="1">
              <a:spcBef>
                <a:spcPts val="0"/>
              </a:spcBef>
              <a:spcAft>
                <a:spcPts val="1333"/>
              </a:spcAft>
              <a:buClrTx/>
              <a:buSzPct val="100000"/>
              <a:buFont typeface="Arial" panose="020B0604020202020204" pitchFamily="34" charset="0"/>
              <a:buChar char="•"/>
              <a:defRPr lang="en-US" sz="4000" kern="1200">
                <a:solidFill>
                  <a:schemeClr val="bg2"/>
                </a:solidFill>
                <a:latin typeface="Poppins"/>
                <a:ea typeface="+mn-ea"/>
                <a:cs typeface="+mn-cs"/>
              </a:defRPr>
            </a:lvl3pPr>
            <a:lvl4pPr marL="475188" indent="-235194" algn="l" defTabSz="1219170" rtl="0" eaLnBrk="1" latinLnBrk="0" hangingPunct="1">
              <a:spcBef>
                <a:spcPts val="0"/>
              </a:spcBef>
              <a:spcAft>
                <a:spcPts val="1333"/>
              </a:spcAft>
              <a:buClrTx/>
              <a:buSzPct val="100000"/>
              <a:buFont typeface="Verdana" panose="020B0604030504040204" pitchFamily="34" charset="0"/>
              <a:buChar char="−"/>
              <a:defRPr lang="en-US" sz="4000" kern="1200" baseline="0">
                <a:solidFill>
                  <a:schemeClr val="bg2"/>
                </a:solidFill>
                <a:latin typeface="Poppins"/>
                <a:ea typeface="+mn-ea"/>
                <a:cs typeface="+mn-cs"/>
              </a:defRPr>
            </a:lvl4pPr>
            <a:lvl5pPr marL="710382" indent="-235194" algn="l" defTabSz="1064657" rtl="0" eaLnBrk="1" latinLnBrk="0" hangingPunct="1">
              <a:spcBef>
                <a:spcPts val="0"/>
              </a:spcBef>
              <a:spcAft>
                <a:spcPts val="1333"/>
              </a:spcAft>
              <a:buClrTx/>
              <a:buSzPct val="100000"/>
              <a:buFont typeface="Verdana" panose="020B0604030504040204" pitchFamily="34" charset="0"/>
              <a:buChar char="−"/>
              <a:tabLst/>
              <a:defRPr lang="en-US" sz="4000" kern="1200" baseline="0">
                <a:solidFill>
                  <a:schemeClr val="bg2"/>
                </a:solidFill>
                <a:latin typeface="Poppins"/>
                <a:ea typeface="+mn-ea"/>
                <a:cs typeface="+mn-cs"/>
              </a:defRPr>
            </a:lvl5pPr>
            <a:lvl6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6pPr>
            <a:lvl7pPr marL="710382" indent="-235194" algn="l" defTabSz="1219170" rtl="0" eaLnBrk="1" latinLnBrk="0" hangingPunct="1">
              <a:spcBef>
                <a:spcPts val="0"/>
              </a:spcBef>
              <a:spcAft>
                <a:spcPts val="1333"/>
              </a:spcAft>
              <a:buFont typeface="Verdana" panose="020B0604030504040204" pitchFamily="34" charset="0"/>
              <a:buChar char="−"/>
              <a:defRPr sz="1600" kern="1200">
                <a:solidFill>
                  <a:schemeClr val="tx1"/>
                </a:solidFill>
                <a:latin typeface="+mn-lt"/>
                <a:ea typeface="+mn-ea"/>
                <a:cs typeface="+mn-cs"/>
              </a:defRPr>
            </a:lvl7pPr>
            <a:lvl8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8pPr>
            <a:lvl9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9pPr>
          </a:lstStyle>
          <a:p>
            <a:pPr>
              <a:defRPr/>
            </a:pPr>
            <a:r>
              <a:rPr lang="nl-NL">
                <a:solidFill>
                  <a:srgbClr val="000000"/>
                </a:solidFill>
              </a:rPr>
              <a:t>- </a:t>
            </a:r>
            <a:fld id="{0F841C79-B431-4482-AE57-DAF7C4FB4670}" type="slidenum">
              <a:rPr lang="nl-NL" smtClean="0">
                <a:solidFill>
                  <a:srgbClr val="000000"/>
                </a:solidFill>
              </a:rPr>
              <a:pPr>
                <a:defRPr/>
              </a:pPr>
              <a:t>25</a:t>
            </a:fld>
            <a:r>
              <a:rPr lang="nl-NL">
                <a:solidFill>
                  <a:srgbClr val="000000"/>
                </a:solidFill>
              </a:rPr>
              <a:t> -</a:t>
            </a:r>
          </a:p>
        </p:txBody>
      </p:sp>
      <p:sp>
        <p:nvSpPr>
          <p:cNvPr id="6" name="TextBox 5">
            <a:extLst>
              <a:ext uri="{FF2B5EF4-FFF2-40B4-BE49-F238E27FC236}">
                <a16:creationId xmlns:a16="http://schemas.microsoft.com/office/drawing/2014/main" id="{880AAD33-1B01-4259-B637-8885822E77F5}"/>
              </a:ext>
            </a:extLst>
          </p:cNvPr>
          <p:cNvSpPr txBox="1"/>
          <p:nvPr/>
        </p:nvSpPr>
        <p:spPr>
          <a:xfrm>
            <a:off x="579979" y="1310907"/>
            <a:ext cx="10824997" cy="584775"/>
          </a:xfrm>
          <a:prstGeom prst="rect">
            <a:avLst/>
          </a:prstGeom>
          <a:noFill/>
        </p:spPr>
        <p:txBody>
          <a:bodyPr wrap="square" rtlCol="0">
            <a:spAutoFit/>
          </a:bodyPr>
          <a:lstStyle/>
          <a:p>
            <a:r>
              <a:rPr lang="es-ES_tradnl" sz="1600" dirty="0">
                <a:solidFill>
                  <a:srgbClr val="595959"/>
                </a:solidFill>
                <a:latin typeface="Poppins"/>
              </a:rPr>
              <a:t>Al seleccionar la opción compras le hemos dicho a Excel que solo queremos ver los datos de aquellas filas cuya operación se trate de una compra:</a:t>
            </a:r>
          </a:p>
        </p:txBody>
      </p:sp>
      <p:sp>
        <p:nvSpPr>
          <p:cNvPr id="7" name="TextBox 6">
            <a:extLst>
              <a:ext uri="{FF2B5EF4-FFF2-40B4-BE49-F238E27FC236}">
                <a16:creationId xmlns:a16="http://schemas.microsoft.com/office/drawing/2014/main" id="{95BD857F-895D-4920-8BFA-E93737138D70}"/>
              </a:ext>
            </a:extLst>
          </p:cNvPr>
          <p:cNvSpPr txBox="1"/>
          <p:nvPr/>
        </p:nvSpPr>
        <p:spPr>
          <a:xfrm>
            <a:off x="579979" y="5294210"/>
            <a:ext cx="11279229" cy="1077218"/>
          </a:xfrm>
          <a:prstGeom prst="rect">
            <a:avLst/>
          </a:prstGeom>
          <a:noFill/>
        </p:spPr>
        <p:txBody>
          <a:bodyPr wrap="square" rtlCol="0">
            <a:spAutoFit/>
          </a:bodyPr>
          <a:lstStyle/>
          <a:p>
            <a:r>
              <a:rPr lang="es-ES_tradnl" sz="1600" dirty="0">
                <a:solidFill>
                  <a:srgbClr val="595959"/>
                </a:solidFill>
                <a:latin typeface="Poppins"/>
              </a:rPr>
              <a:t>En este caso hemos visto como podemos hacer un filtro para seleccionar el concepto Compras como un determinado texto/nombre especifico que queremos discriminar. Es muy útil ya que nos da el resto de información de la tabla, pero solo para las filas que hacen referencia al concepto Compras. También podemos </a:t>
            </a:r>
            <a:r>
              <a:rPr lang="es-ES_tradnl" sz="1600" b="1" dirty="0">
                <a:solidFill>
                  <a:srgbClr val="019EE2"/>
                </a:solidFill>
                <a:latin typeface="Poppins"/>
              </a:rPr>
              <a:t>filtrar por texto o colores.</a:t>
            </a:r>
            <a:endParaRPr lang="es-ES_tradnl" sz="1600" b="1" dirty="0">
              <a:solidFill>
                <a:srgbClr val="595959"/>
              </a:solidFill>
              <a:latin typeface="Poppins"/>
            </a:endParaRPr>
          </a:p>
          <a:p>
            <a:r>
              <a:rPr lang="es-ES_tradnl" sz="1600" dirty="0">
                <a:solidFill>
                  <a:srgbClr val="595959"/>
                </a:solidFill>
                <a:latin typeface="Poppins"/>
              </a:rPr>
              <a:t>A continuación vemos con detalle un ejemplo de otros tipos de filtro.</a:t>
            </a:r>
          </a:p>
        </p:txBody>
      </p:sp>
      <p:sp>
        <p:nvSpPr>
          <p:cNvPr id="8" name="Rectangle 7">
            <a:extLst>
              <a:ext uri="{FF2B5EF4-FFF2-40B4-BE49-F238E27FC236}">
                <a16:creationId xmlns:a16="http://schemas.microsoft.com/office/drawing/2014/main" id="{2E404467-FD6A-42A8-A7A8-0A05DB6CFF42}"/>
              </a:ext>
            </a:extLst>
          </p:cNvPr>
          <p:cNvSpPr/>
          <p:nvPr/>
        </p:nvSpPr>
        <p:spPr>
          <a:xfrm>
            <a:off x="6863153" y="3888755"/>
            <a:ext cx="294126" cy="30955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pic>
        <p:nvPicPr>
          <p:cNvPr id="9" name="Picture 8">
            <a:extLst>
              <a:ext uri="{FF2B5EF4-FFF2-40B4-BE49-F238E27FC236}">
                <a16:creationId xmlns:a16="http://schemas.microsoft.com/office/drawing/2014/main" id="{606637E9-7B22-4463-B932-0B9B520F0A2F}"/>
              </a:ext>
            </a:extLst>
          </p:cNvPr>
          <p:cNvPicPr>
            <a:picLocks noChangeAspect="1"/>
          </p:cNvPicPr>
          <p:nvPr/>
        </p:nvPicPr>
        <p:blipFill rotWithShape="1">
          <a:blip r:embed="rId2"/>
          <a:srcRect r="7945" b="12692"/>
          <a:stretch/>
        </p:blipFill>
        <p:spPr>
          <a:xfrm>
            <a:off x="676259" y="2267094"/>
            <a:ext cx="8688573" cy="2515343"/>
          </a:xfrm>
          <a:prstGeom prst="rect">
            <a:avLst/>
          </a:prstGeom>
          <a:ln>
            <a:noFill/>
          </a:ln>
          <a:effectLst>
            <a:outerShdw blurRad="190500" algn="tl" rotWithShape="0">
              <a:srgbClr val="000000">
                <a:alpha val="70000"/>
              </a:srgbClr>
            </a:outerShdw>
          </a:effectLst>
        </p:spPr>
      </p:pic>
      <p:sp>
        <p:nvSpPr>
          <p:cNvPr id="10" name="Rectangle 9">
            <a:extLst>
              <a:ext uri="{FF2B5EF4-FFF2-40B4-BE49-F238E27FC236}">
                <a16:creationId xmlns:a16="http://schemas.microsoft.com/office/drawing/2014/main" id="{B981D5D6-EE65-4E2E-A99B-07FE2BF5BA2B}"/>
              </a:ext>
            </a:extLst>
          </p:cNvPr>
          <p:cNvSpPr/>
          <p:nvPr/>
        </p:nvSpPr>
        <p:spPr>
          <a:xfrm>
            <a:off x="6790703" y="2817342"/>
            <a:ext cx="2390926" cy="1502731"/>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sp>
        <p:nvSpPr>
          <p:cNvPr id="11" name="Rectangle 10">
            <a:extLst>
              <a:ext uri="{FF2B5EF4-FFF2-40B4-BE49-F238E27FC236}">
                <a16:creationId xmlns:a16="http://schemas.microsoft.com/office/drawing/2014/main" id="{1644F2F0-9DF1-4E86-ADFD-A1CABC23E921}"/>
              </a:ext>
            </a:extLst>
          </p:cNvPr>
          <p:cNvSpPr/>
          <p:nvPr/>
        </p:nvSpPr>
        <p:spPr>
          <a:xfrm>
            <a:off x="8910735" y="2817342"/>
            <a:ext cx="270894" cy="289752"/>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cxnSp>
        <p:nvCxnSpPr>
          <p:cNvPr id="12" name="Straight Arrow Connector 11">
            <a:extLst>
              <a:ext uri="{FF2B5EF4-FFF2-40B4-BE49-F238E27FC236}">
                <a16:creationId xmlns:a16="http://schemas.microsoft.com/office/drawing/2014/main" id="{5A4CEFDD-AF72-4106-A347-9E89A692294F}"/>
              </a:ext>
            </a:extLst>
          </p:cNvPr>
          <p:cNvCxnSpPr>
            <a:cxnSpLocks/>
            <a:stCxn id="13" idx="1"/>
            <a:endCxn id="11" idx="3"/>
          </p:cNvCxnSpPr>
          <p:nvPr/>
        </p:nvCxnSpPr>
        <p:spPr>
          <a:xfrm flipH="1" flipV="1">
            <a:off x="9181629" y="2962218"/>
            <a:ext cx="475555" cy="41189"/>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AE3BA9A6-D965-43BF-81AE-707154F51621}"/>
              </a:ext>
            </a:extLst>
          </p:cNvPr>
          <p:cNvSpPr txBox="1"/>
          <p:nvPr/>
        </p:nvSpPr>
        <p:spPr>
          <a:xfrm>
            <a:off x="9657184" y="2341687"/>
            <a:ext cx="2090057" cy="1323439"/>
          </a:xfrm>
          <a:prstGeom prst="rect">
            <a:avLst/>
          </a:prstGeom>
          <a:noFill/>
        </p:spPr>
        <p:txBody>
          <a:bodyPr wrap="square" rtlCol="0">
            <a:spAutoFit/>
          </a:bodyPr>
          <a:lstStyle/>
          <a:p>
            <a:r>
              <a:rPr lang="es-ES" sz="1600" dirty="0">
                <a:solidFill>
                  <a:srgbClr val="595959"/>
                </a:solidFill>
                <a:latin typeface="Poppins"/>
              </a:rPr>
              <a:t>Cuando el desplegable contiene el símbolo del embudo, quiere decir que la columna esta filtrada.</a:t>
            </a:r>
          </a:p>
        </p:txBody>
      </p:sp>
    </p:spTree>
    <p:extLst>
      <p:ext uri="{BB962C8B-B14F-4D97-AF65-F5344CB8AC3E}">
        <p14:creationId xmlns:p14="http://schemas.microsoft.com/office/powerpoint/2010/main" val="98743293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69899" y="402586"/>
            <a:ext cx="9643919" cy="1456694"/>
          </a:xfrm>
        </p:spPr>
        <p:txBody>
          <a:bodyPr/>
          <a:lstStyle/>
          <a:p>
            <a:r>
              <a:rPr lang="es-ES_tradnl" sz="3200" kern="0" dirty="0">
                <a:solidFill>
                  <a:srgbClr val="000000"/>
                </a:solidFill>
              </a:rPr>
              <a:t> </a:t>
            </a:r>
            <a:r>
              <a:rPr lang="es-ES_tradnl" kern="0" dirty="0"/>
              <a:t>1.7. Trabajar con datos. Funciones básicas – Construcción de la información base</a:t>
            </a:r>
            <a:endParaRPr lang="es-ES" dirty="0"/>
          </a:p>
        </p:txBody>
      </p:sp>
      <p:sp>
        <p:nvSpPr>
          <p:cNvPr id="5" name="TextBox 4">
            <a:extLst>
              <a:ext uri="{FF2B5EF4-FFF2-40B4-BE49-F238E27FC236}">
                <a16:creationId xmlns:a16="http://schemas.microsoft.com/office/drawing/2014/main" id="{75117B92-6694-44DB-BBA9-44F4E1052E9F}"/>
              </a:ext>
            </a:extLst>
          </p:cNvPr>
          <p:cNvSpPr txBox="1"/>
          <p:nvPr/>
        </p:nvSpPr>
        <p:spPr>
          <a:xfrm>
            <a:off x="469899" y="1452683"/>
            <a:ext cx="9784443" cy="1938992"/>
          </a:xfrm>
          <a:prstGeom prst="rect">
            <a:avLst/>
          </a:prstGeom>
          <a:noFill/>
        </p:spPr>
        <p:txBody>
          <a:bodyPr wrap="square" rtlCol="0">
            <a:spAutoFit/>
          </a:bodyPr>
          <a:lstStyle/>
          <a:p>
            <a:r>
              <a:rPr lang="es-ES_tradnl" sz="1600" b="1" dirty="0">
                <a:solidFill>
                  <a:srgbClr val="019EE2"/>
                </a:solidFill>
                <a:latin typeface="Poppins"/>
              </a:rPr>
              <a:t>Filtro de Texto/Número</a:t>
            </a:r>
            <a:r>
              <a:rPr lang="es-ES_tradnl" sz="1600" dirty="0">
                <a:solidFill>
                  <a:srgbClr val="019EE2"/>
                </a:solidFill>
                <a:latin typeface="Poppins"/>
              </a:rPr>
              <a:t>: </a:t>
            </a:r>
            <a:r>
              <a:rPr lang="es-ES_tradnl" sz="1600" dirty="0">
                <a:solidFill>
                  <a:srgbClr val="595959"/>
                </a:solidFill>
                <a:latin typeface="Poppins"/>
              </a:rPr>
              <a:t>Podemos decir a Excel que filtre por valores:</a:t>
            </a:r>
          </a:p>
          <a:p>
            <a:endParaRPr lang="es-ES_tradnl" sz="1600" dirty="0">
              <a:solidFill>
                <a:srgbClr val="595959"/>
              </a:solidFill>
              <a:latin typeface="Poppins"/>
            </a:endParaRPr>
          </a:p>
          <a:p>
            <a:pPr marL="342900" indent="-342900">
              <a:buFontTx/>
              <a:buChar char="-"/>
            </a:pPr>
            <a:r>
              <a:rPr lang="es-ES_tradnl" sz="1600" dirty="0">
                <a:solidFill>
                  <a:srgbClr val="595959"/>
                </a:solidFill>
                <a:latin typeface="Poppins"/>
              </a:rPr>
              <a:t>Iguales. (Ej. Aquellos valores iguales a 6).</a:t>
            </a:r>
          </a:p>
          <a:p>
            <a:pPr marL="342900" indent="-342900">
              <a:buFontTx/>
              <a:buChar char="-"/>
            </a:pPr>
            <a:r>
              <a:rPr lang="es-ES_tradnl" sz="1600" dirty="0">
                <a:solidFill>
                  <a:srgbClr val="595959"/>
                </a:solidFill>
                <a:latin typeface="Poppins"/>
              </a:rPr>
              <a:t>Mayores o menores. (Ej. Mayor que 6, Menor que 7). </a:t>
            </a:r>
          </a:p>
          <a:p>
            <a:pPr marL="342900" indent="-342900">
              <a:buFontTx/>
              <a:buChar char="-"/>
            </a:pPr>
            <a:r>
              <a:rPr lang="es-ES_tradnl" sz="1600" dirty="0">
                <a:solidFill>
                  <a:srgbClr val="595959"/>
                </a:solidFill>
                <a:latin typeface="Poppins"/>
              </a:rPr>
              <a:t>por valores comprendidos entre un rango formado por otros dos valores. (Ej. Entre 1 y 5, entre 10 y 20).</a:t>
            </a:r>
          </a:p>
          <a:p>
            <a:r>
              <a:rPr lang="es-ES_tradnl" sz="1600" dirty="0">
                <a:solidFill>
                  <a:srgbClr val="595959"/>
                </a:solidFill>
                <a:latin typeface="Poppins"/>
              </a:rPr>
              <a:t>No tiene por que tratarse de números, puede ser con palabras.</a:t>
            </a:r>
          </a:p>
          <a:p>
            <a:endParaRPr lang="es-ES_tradnl" dirty="0">
              <a:solidFill>
                <a:srgbClr val="000000"/>
              </a:solidFill>
              <a:latin typeface="Poppins"/>
            </a:endParaRPr>
          </a:p>
        </p:txBody>
      </p:sp>
      <p:sp>
        <p:nvSpPr>
          <p:cNvPr id="6" name="TextBox 5">
            <a:extLst>
              <a:ext uri="{FF2B5EF4-FFF2-40B4-BE49-F238E27FC236}">
                <a16:creationId xmlns:a16="http://schemas.microsoft.com/office/drawing/2014/main" id="{1331D72F-166F-44F8-8DEA-B0C966747C4B}"/>
              </a:ext>
            </a:extLst>
          </p:cNvPr>
          <p:cNvSpPr txBox="1"/>
          <p:nvPr/>
        </p:nvSpPr>
        <p:spPr>
          <a:xfrm>
            <a:off x="5064285" y="3675282"/>
            <a:ext cx="6654963" cy="1077218"/>
          </a:xfrm>
          <a:prstGeom prst="rect">
            <a:avLst/>
          </a:prstGeom>
          <a:noFill/>
        </p:spPr>
        <p:txBody>
          <a:bodyPr wrap="square" rtlCol="0">
            <a:spAutoFit/>
          </a:bodyPr>
          <a:lstStyle/>
          <a:p>
            <a:r>
              <a:rPr lang="es-ES_tradnl" sz="1600" dirty="0">
                <a:solidFill>
                  <a:srgbClr val="595959"/>
                </a:solidFill>
                <a:latin typeface="Poppins"/>
              </a:rPr>
              <a:t>Haciendo clic en la columna que queremos filtrar, aplicando el filtro con el icono correspondiente, nos aparecerá un desplegable. En él, seleccionaremos la opción </a:t>
            </a:r>
            <a:r>
              <a:rPr lang="es-ES_tradnl" sz="1600" b="1" dirty="0">
                <a:solidFill>
                  <a:srgbClr val="019EE2"/>
                </a:solidFill>
                <a:latin typeface="Poppins"/>
              </a:rPr>
              <a:t>Filtro de “texto/número” </a:t>
            </a:r>
            <a:r>
              <a:rPr lang="es-ES_tradnl" sz="1600" dirty="0">
                <a:solidFill>
                  <a:srgbClr val="595959"/>
                </a:solidFill>
                <a:latin typeface="Poppins"/>
              </a:rPr>
              <a:t>(Text/</a:t>
            </a:r>
            <a:r>
              <a:rPr lang="es-ES_tradnl" sz="1600" dirty="0" err="1">
                <a:solidFill>
                  <a:srgbClr val="595959"/>
                </a:solidFill>
                <a:latin typeface="Poppins"/>
              </a:rPr>
              <a:t>Number</a:t>
            </a:r>
            <a:r>
              <a:rPr lang="es-ES_tradnl" sz="1600" dirty="0">
                <a:solidFill>
                  <a:srgbClr val="595959"/>
                </a:solidFill>
                <a:latin typeface="Poppins"/>
              </a:rPr>
              <a:t> </a:t>
            </a:r>
            <a:r>
              <a:rPr lang="es-ES_tradnl" sz="1600" dirty="0" err="1">
                <a:solidFill>
                  <a:srgbClr val="595959"/>
                </a:solidFill>
                <a:latin typeface="Poppins"/>
              </a:rPr>
              <a:t>Filters</a:t>
            </a:r>
            <a:r>
              <a:rPr lang="es-ES_tradnl" sz="1600" dirty="0">
                <a:solidFill>
                  <a:srgbClr val="595959"/>
                </a:solidFill>
                <a:latin typeface="Poppins"/>
              </a:rPr>
              <a:t>). Se abre una nueva lista en la que podemos escoger el tipo de filtro de texto que queremos aplicar</a:t>
            </a:r>
          </a:p>
        </p:txBody>
      </p:sp>
      <p:pic>
        <p:nvPicPr>
          <p:cNvPr id="7" name="Imagen 5">
            <a:extLst>
              <a:ext uri="{FF2B5EF4-FFF2-40B4-BE49-F238E27FC236}">
                <a16:creationId xmlns:a16="http://schemas.microsoft.com/office/drawing/2014/main" id="{628A5DE4-BCFD-4453-95EA-5D6054C29F0B}"/>
              </a:ext>
            </a:extLst>
          </p:cNvPr>
          <p:cNvPicPr/>
          <p:nvPr/>
        </p:nvPicPr>
        <p:blipFill rotWithShape="1">
          <a:blip r:embed="rId2"/>
          <a:srcRect l="43009" t="32739" r="18233" b="8361"/>
          <a:stretch/>
        </p:blipFill>
        <p:spPr>
          <a:xfrm>
            <a:off x="1118802" y="3391675"/>
            <a:ext cx="3483678" cy="2585719"/>
          </a:xfrm>
          <a:prstGeom prst="rect">
            <a:avLst/>
          </a:prstGeom>
          <a:ln>
            <a:noFill/>
          </a:ln>
          <a:effectLst>
            <a:outerShdw blurRad="190500" algn="tl" rotWithShape="0">
              <a:srgbClr val="000000">
                <a:alpha val="70000"/>
              </a:srgbClr>
            </a:outerShdw>
          </a:effectLst>
        </p:spPr>
      </p:pic>
      <p:sp>
        <p:nvSpPr>
          <p:cNvPr id="8" name="Rectangle 7">
            <a:extLst>
              <a:ext uri="{FF2B5EF4-FFF2-40B4-BE49-F238E27FC236}">
                <a16:creationId xmlns:a16="http://schemas.microsoft.com/office/drawing/2014/main" id="{BB1A0B11-7A3F-4EC9-89F9-40099C945899}"/>
              </a:ext>
            </a:extLst>
          </p:cNvPr>
          <p:cNvSpPr/>
          <p:nvPr/>
        </p:nvSpPr>
        <p:spPr>
          <a:xfrm>
            <a:off x="1635933" y="4250385"/>
            <a:ext cx="1163252" cy="190244"/>
          </a:xfrm>
          <a:prstGeom prst="rect">
            <a:avLst/>
          </a:prstGeom>
          <a:noFill/>
          <a:ln>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extLst>
      <p:ext uri="{BB962C8B-B14F-4D97-AF65-F5344CB8AC3E}">
        <p14:creationId xmlns:p14="http://schemas.microsoft.com/office/powerpoint/2010/main" val="108680285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69900" y="402586"/>
            <a:ext cx="9907156" cy="1096986"/>
          </a:xfrm>
        </p:spPr>
        <p:txBody>
          <a:bodyPr/>
          <a:lstStyle/>
          <a:p>
            <a:r>
              <a:rPr lang="es-ES_tradnl" sz="3200" kern="0" dirty="0">
                <a:solidFill>
                  <a:srgbClr val="000000"/>
                </a:solidFill>
              </a:rPr>
              <a:t> </a:t>
            </a:r>
            <a:r>
              <a:rPr lang="es-ES_tradnl" kern="0" dirty="0"/>
              <a:t>1.7. Trabajar con datos. Funciones básicas – Construcción de la información base</a:t>
            </a:r>
            <a:endParaRPr lang="es-ES" dirty="0"/>
          </a:p>
        </p:txBody>
      </p:sp>
      <p:pic>
        <p:nvPicPr>
          <p:cNvPr id="5" name="Imagen 6">
            <a:extLst>
              <a:ext uri="{FF2B5EF4-FFF2-40B4-BE49-F238E27FC236}">
                <a16:creationId xmlns:a16="http://schemas.microsoft.com/office/drawing/2014/main" id="{C75ABCB2-BDBF-4E83-AD54-800174A7ADE6}"/>
              </a:ext>
            </a:extLst>
          </p:cNvPr>
          <p:cNvPicPr/>
          <p:nvPr/>
        </p:nvPicPr>
        <p:blipFill rotWithShape="1">
          <a:blip r:embed="rId2"/>
          <a:srcRect l="12982" t="28362" r="54845" b="9894"/>
          <a:stretch/>
        </p:blipFill>
        <p:spPr bwMode="auto">
          <a:xfrm>
            <a:off x="1368703" y="2935911"/>
            <a:ext cx="3445894" cy="3146408"/>
          </a:xfrm>
          <a:prstGeom prst="rect">
            <a:avLst/>
          </a:prstGeom>
          <a:ln>
            <a:noFill/>
          </a:ln>
          <a:effectLst>
            <a:outerShdw blurRad="190500" algn="tl" rotWithShape="0">
              <a:srgbClr val="000000">
                <a:alpha val="70000"/>
              </a:srgbClr>
            </a:outerShdw>
          </a:effectLst>
          <a:extLst>
            <a:ext uri="{53640926-AAD7-44D8-BBD7-CCE9431645EC}">
              <a14:shadowObscured xmlns:a14="http://schemas.microsoft.com/office/drawing/2010/main"/>
            </a:ext>
          </a:extLst>
        </p:spPr>
      </p:pic>
      <p:sp>
        <p:nvSpPr>
          <p:cNvPr id="6" name="TextBox 5">
            <a:extLst>
              <a:ext uri="{FF2B5EF4-FFF2-40B4-BE49-F238E27FC236}">
                <a16:creationId xmlns:a16="http://schemas.microsoft.com/office/drawing/2014/main" id="{5FD26A4D-EFB8-4343-89EE-AD43B3545C4B}"/>
              </a:ext>
            </a:extLst>
          </p:cNvPr>
          <p:cNvSpPr txBox="1"/>
          <p:nvPr/>
        </p:nvSpPr>
        <p:spPr>
          <a:xfrm>
            <a:off x="469900" y="1489361"/>
            <a:ext cx="11006754" cy="1446550"/>
          </a:xfrm>
          <a:prstGeom prst="rect">
            <a:avLst/>
          </a:prstGeom>
          <a:noFill/>
        </p:spPr>
        <p:txBody>
          <a:bodyPr wrap="square" rtlCol="0">
            <a:spAutoFit/>
          </a:bodyPr>
          <a:lstStyle/>
          <a:p>
            <a:r>
              <a:rPr lang="es-ES_tradnl" sz="1600" b="1" dirty="0">
                <a:solidFill>
                  <a:srgbClr val="019EE2"/>
                </a:solidFill>
                <a:latin typeface="Poppins"/>
              </a:rPr>
              <a:t>Filtrar/Ordenar por color: </a:t>
            </a:r>
            <a:r>
              <a:rPr lang="es-ES_tradnl" sz="1600" dirty="0">
                <a:solidFill>
                  <a:srgbClr val="595959"/>
                </a:solidFill>
                <a:latin typeface="Poppins"/>
              </a:rPr>
              <a:t>Este apartado puede servirnos para ordenar la información, del mismo modo que hemos visto en el anterior apartado, pero es muy útil en caso que las celdas contengan relleno o color en la fuente. Podemos filtrar por el color de una celda por ejemplo con el comando “</a:t>
            </a:r>
            <a:r>
              <a:rPr lang="es-ES_tradnl" sz="1600" b="1" dirty="0">
                <a:solidFill>
                  <a:srgbClr val="019EE2"/>
                </a:solidFill>
                <a:latin typeface="Poppins"/>
              </a:rPr>
              <a:t>Filtrar por color</a:t>
            </a:r>
            <a:r>
              <a:rPr lang="es-ES_tradnl" sz="1600" dirty="0">
                <a:solidFill>
                  <a:srgbClr val="595959"/>
                </a:solidFill>
                <a:latin typeface="Poppins"/>
              </a:rPr>
              <a:t>” (</a:t>
            </a:r>
            <a:r>
              <a:rPr lang="es-ES_tradnl" sz="1600" dirty="0" err="1">
                <a:solidFill>
                  <a:srgbClr val="595959"/>
                </a:solidFill>
                <a:latin typeface="Poppins"/>
              </a:rPr>
              <a:t>Filter</a:t>
            </a:r>
            <a:r>
              <a:rPr lang="es-ES_tradnl" sz="1600" dirty="0">
                <a:solidFill>
                  <a:srgbClr val="595959"/>
                </a:solidFill>
                <a:latin typeface="Poppins"/>
              </a:rPr>
              <a:t> </a:t>
            </a:r>
            <a:r>
              <a:rPr lang="es-ES_tradnl" sz="1600" dirty="0" err="1">
                <a:solidFill>
                  <a:srgbClr val="595959"/>
                </a:solidFill>
                <a:latin typeface="Poppins"/>
              </a:rPr>
              <a:t>by</a:t>
            </a:r>
            <a:r>
              <a:rPr lang="es-ES_tradnl" sz="1600" dirty="0">
                <a:solidFill>
                  <a:srgbClr val="595959"/>
                </a:solidFill>
                <a:latin typeface="Poppins"/>
              </a:rPr>
              <a:t> color). Además, con el comando “</a:t>
            </a:r>
            <a:r>
              <a:rPr lang="es-ES_tradnl" sz="1600" b="1" dirty="0">
                <a:solidFill>
                  <a:srgbClr val="019EE2"/>
                </a:solidFill>
                <a:latin typeface="Poppins"/>
              </a:rPr>
              <a:t>Ordenar por color</a:t>
            </a:r>
            <a:r>
              <a:rPr lang="es-ES_tradnl" sz="1600" dirty="0">
                <a:solidFill>
                  <a:srgbClr val="595959"/>
                </a:solidFill>
                <a:latin typeface="Poppins"/>
              </a:rPr>
              <a:t>” (</a:t>
            </a:r>
            <a:r>
              <a:rPr lang="es-ES_tradnl" sz="1600" dirty="0" err="1">
                <a:solidFill>
                  <a:srgbClr val="595959"/>
                </a:solidFill>
                <a:latin typeface="Poppins"/>
              </a:rPr>
              <a:t>Sort</a:t>
            </a:r>
            <a:r>
              <a:rPr lang="es-ES_tradnl" sz="1600" dirty="0">
                <a:solidFill>
                  <a:srgbClr val="595959"/>
                </a:solidFill>
                <a:latin typeface="Poppins"/>
              </a:rPr>
              <a:t> </a:t>
            </a:r>
            <a:r>
              <a:rPr lang="es-ES_tradnl" sz="1600" dirty="0" err="1">
                <a:solidFill>
                  <a:srgbClr val="595959"/>
                </a:solidFill>
                <a:latin typeface="Poppins"/>
              </a:rPr>
              <a:t>by</a:t>
            </a:r>
            <a:r>
              <a:rPr lang="es-ES_tradnl" sz="1600" dirty="0">
                <a:solidFill>
                  <a:srgbClr val="595959"/>
                </a:solidFill>
                <a:latin typeface="Poppins"/>
              </a:rPr>
              <a:t> color) podemos hacer que la lista se ordene por grupos de color de celda.</a:t>
            </a:r>
          </a:p>
          <a:p>
            <a:endParaRPr lang="es-ES_tradnl" dirty="0">
              <a:solidFill>
                <a:srgbClr val="000000"/>
              </a:solidFill>
              <a:latin typeface="Poppins"/>
            </a:endParaRPr>
          </a:p>
        </p:txBody>
      </p:sp>
      <p:sp>
        <p:nvSpPr>
          <p:cNvPr id="7" name="TextBox 6">
            <a:extLst>
              <a:ext uri="{FF2B5EF4-FFF2-40B4-BE49-F238E27FC236}">
                <a16:creationId xmlns:a16="http://schemas.microsoft.com/office/drawing/2014/main" id="{611F5DEE-2B25-43FB-8385-2C1A35D03C43}"/>
              </a:ext>
            </a:extLst>
          </p:cNvPr>
          <p:cNvSpPr txBox="1"/>
          <p:nvPr/>
        </p:nvSpPr>
        <p:spPr>
          <a:xfrm>
            <a:off x="5177344" y="3863923"/>
            <a:ext cx="4990948" cy="830997"/>
          </a:xfrm>
          <a:prstGeom prst="rect">
            <a:avLst/>
          </a:prstGeom>
          <a:noFill/>
        </p:spPr>
        <p:txBody>
          <a:bodyPr wrap="square" rtlCol="0">
            <a:spAutoFit/>
          </a:bodyPr>
          <a:lstStyle/>
          <a:p>
            <a:r>
              <a:rPr lang="es-ES_tradnl" sz="1600" dirty="0">
                <a:solidFill>
                  <a:srgbClr val="595959"/>
                </a:solidFill>
                <a:latin typeface="Poppins"/>
              </a:rPr>
              <a:t>Como vemos, la columna “Gastos” esta con el relleno de color en las celdas activo. Podemos filtrar por los colores verde/rojo en función de si es un Ingreso o un Gasto</a:t>
            </a:r>
          </a:p>
        </p:txBody>
      </p:sp>
      <p:sp>
        <p:nvSpPr>
          <p:cNvPr id="8" name="Rectangle 7">
            <a:extLst>
              <a:ext uri="{FF2B5EF4-FFF2-40B4-BE49-F238E27FC236}">
                <a16:creationId xmlns:a16="http://schemas.microsoft.com/office/drawing/2014/main" id="{4BB5741A-E11F-4716-9490-103F8194A908}"/>
              </a:ext>
            </a:extLst>
          </p:cNvPr>
          <p:cNvSpPr/>
          <p:nvPr/>
        </p:nvSpPr>
        <p:spPr>
          <a:xfrm>
            <a:off x="1731450" y="4043001"/>
            <a:ext cx="791301" cy="132934"/>
          </a:xfrm>
          <a:prstGeom prst="rect">
            <a:avLst/>
          </a:prstGeom>
          <a:noFill/>
          <a:ln>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9" name="Rectangle 8">
            <a:extLst>
              <a:ext uri="{FF2B5EF4-FFF2-40B4-BE49-F238E27FC236}">
                <a16:creationId xmlns:a16="http://schemas.microsoft.com/office/drawing/2014/main" id="{70B8C7BF-A1B5-4742-BF4F-DBE90B3C2193}"/>
              </a:ext>
            </a:extLst>
          </p:cNvPr>
          <p:cNvSpPr/>
          <p:nvPr/>
        </p:nvSpPr>
        <p:spPr>
          <a:xfrm>
            <a:off x="1731450" y="3830780"/>
            <a:ext cx="791301" cy="158591"/>
          </a:xfrm>
          <a:prstGeom prst="rect">
            <a:avLst/>
          </a:prstGeom>
          <a:noFill/>
          <a:ln>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cxnSp>
        <p:nvCxnSpPr>
          <p:cNvPr id="10" name="Straight Arrow Connector 9">
            <a:extLst>
              <a:ext uri="{FF2B5EF4-FFF2-40B4-BE49-F238E27FC236}">
                <a16:creationId xmlns:a16="http://schemas.microsoft.com/office/drawing/2014/main" id="{65B8BEDF-DD4A-4338-B02A-4E6CF20172E4}"/>
              </a:ext>
            </a:extLst>
          </p:cNvPr>
          <p:cNvCxnSpPr>
            <a:cxnSpLocks/>
            <a:stCxn id="9" idx="3"/>
          </p:cNvCxnSpPr>
          <p:nvPr/>
        </p:nvCxnSpPr>
        <p:spPr>
          <a:xfrm>
            <a:off x="2522751" y="3910076"/>
            <a:ext cx="1393995" cy="440369"/>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4636565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69900" y="402586"/>
            <a:ext cx="9532516" cy="469481"/>
          </a:xfrm>
        </p:spPr>
        <p:txBody>
          <a:bodyPr/>
          <a:lstStyle/>
          <a:p>
            <a:r>
              <a:rPr lang="es-ES_tradnl" sz="3200" kern="0" dirty="0">
                <a:solidFill>
                  <a:srgbClr val="000000"/>
                </a:solidFill>
              </a:rPr>
              <a:t> </a:t>
            </a:r>
            <a:r>
              <a:rPr lang="es-ES_tradnl" kern="0" dirty="0"/>
              <a:t>1.7. Trabajar con datos. Funciones básicas – Construcción de la información base</a:t>
            </a:r>
            <a:endParaRPr lang="es-ES" dirty="0"/>
          </a:p>
        </p:txBody>
      </p:sp>
      <p:pic>
        <p:nvPicPr>
          <p:cNvPr id="5" name="Imagen 7">
            <a:extLst>
              <a:ext uri="{FF2B5EF4-FFF2-40B4-BE49-F238E27FC236}">
                <a16:creationId xmlns:a16="http://schemas.microsoft.com/office/drawing/2014/main" id="{8DDDB29D-C768-434A-AFD5-E2D9A7436C2F}"/>
              </a:ext>
            </a:extLst>
          </p:cNvPr>
          <p:cNvPicPr/>
          <p:nvPr/>
        </p:nvPicPr>
        <p:blipFill rotWithShape="1">
          <a:blip r:embed="rId2"/>
          <a:srcRect l="70396" t="6909" r="16967" b="63988"/>
          <a:stretch/>
        </p:blipFill>
        <p:spPr>
          <a:xfrm>
            <a:off x="748723" y="2423483"/>
            <a:ext cx="2000674" cy="2547402"/>
          </a:xfrm>
          <a:prstGeom prst="rect">
            <a:avLst/>
          </a:prstGeom>
          <a:ln>
            <a:noFill/>
          </a:ln>
          <a:effectLst>
            <a:outerShdw blurRad="190500" algn="tl" rotWithShape="0">
              <a:srgbClr val="000000">
                <a:alpha val="70000"/>
              </a:srgbClr>
            </a:outerShdw>
          </a:effectLst>
        </p:spPr>
      </p:pic>
      <p:sp>
        <p:nvSpPr>
          <p:cNvPr id="6" name="TextBox 5">
            <a:extLst>
              <a:ext uri="{FF2B5EF4-FFF2-40B4-BE49-F238E27FC236}">
                <a16:creationId xmlns:a16="http://schemas.microsoft.com/office/drawing/2014/main" id="{D1F515CD-B241-4F23-BA55-DA9AF7B4F9C3}"/>
              </a:ext>
            </a:extLst>
          </p:cNvPr>
          <p:cNvSpPr txBox="1"/>
          <p:nvPr/>
        </p:nvSpPr>
        <p:spPr>
          <a:xfrm>
            <a:off x="471878" y="1469376"/>
            <a:ext cx="11573226" cy="954107"/>
          </a:xfrm>
          <a:prstGeom prst="rect">
            <a:avLst/>
          </a:prstGeom>
          <a:noFill/>
        </p:spPr>
        <p:txBody>
          <a:bodyPr wrap="square" rtlCol="0">
            <a:spAutoFit/>
          </a:bodyPr>
          <a:lstStyle/>
          <a:p>
            <a:r>
              <a:rPr lang="es-ES_tradnl" sz="1600" b="1" dirty="0">
                <a:solidFill>
                  <a:srgbClr val="595959"/>
                </a:solidFill>
                <a:latin typeface="Poppins"/>
              </a:rPr>
              <a:t>FUNCION AUTOSUMA</a:t>
            </a:r>
          </a:p>
          <a:p>
            <a:r>
              <a:rPr lang="es-ES_tradnl" sz="1600" dirty="0">
                <a:solidFill>
                  <a:srgbClr val="595959"/>
                </a:solidFill>
                <a:latin typeface="Poppins"/>
              </a:rPr>
              <a:t>Cuando trabajamos con datos o con datos en tablas, existe un comando muy útil llamado autosuma.</a:t>
            </a:r>
          </a:p>
          <a:p>
            <a:endParaRPr lang="es-ES_tradnl" b="1" dirty="0">
              <a:solidFill>
                <a:srgbClr val="019EE2"/>
              </a:solidFill>
              <a:latin typeface="Poppins"/>
            </a:endParaRPr>
          </a:p>
        </p:txBody>
      </p:sp>
      <p:sp>
        <p:nvSpPr>
          <p:cNvPr id="7" name="TextBox 6">
            <a:extLst>
              <a:ext uri="{FF2B5EF4-FFF2-40B4-BE49-F238E27FC236}">
                <a16:creationId xmlns:a16="http://schemas.microsoft.com/office/drawing/2014/main" id="{60D15B11-C5A5-4BBB-8E39-368B6B734A31}"/>
              </a:ext>
            </a:extLst>
          </p:cNvPr>
          <p:cNvSpPr txBox="1"/>
          <p:nvPr/>
        </p:nvSpPr>
        <p:spPr>
          <a:xfrm>
            <a:off x="2942536" y="2883238"/>
            <a:ext cx="2767188" cy="584775"/>
          </a:xfrm>
          <a:prstGeom prst="rect">
            <a:avLst/>
          </a:prstGeom>
          <a:noFill/>
        </p:spPr>
        <p:txBody>
          <a:bodyPr wrap="square" rtlCol="0">
            <a:spAutoFit/>
          </a:bodyPr>
          <a:lstStyle/>
          <a:p>
            <a:r>
              <a:rPr lang="es-ES_tradnl" sz="1600" dirty="0">
                <a:solidFill>
                  <a:srgbClr val="595959"/>
                </a:solidFill>
                <a:latin typeface="Poppins"/>
              </a:rPr>
              <a:t>Lo encontraremos en la ficha inicio, en el margen derecho.</a:t>
            </a:r>
          </a:p>
        </p:txBody>
      </p:sp>
      <p:sp>
        <p:nvSpPr>
          <p:cNvPr id="8" name="TextBox 7">
            <a:extLst>
              <a:ext uri="{FF2B5EF4-FFF2-40B4-BE49-F238E27FC236}">
                <a16:creationId xmlns:a16="http://schemas.microsoft.com/office/drawing/2014/main" id="{98E7A965-99C6-4A8F-A5D8-96DCED964C4A}"/>
              </a:ext>
            </a:extLst>
          </p:cNvPr>
          <p:cNvSpPr txBox="1"/>
          <p:nvPr/>
        </p:nvSpPr>
        <p:spPr>
          <a:xfrm>
            <a:off x="633953" y="5071049"/>
            <a:ext cx="5462047" cy="1077218"/>
          </a:xfrm>
          <a:prstGeom prst="rect">
            <a:avLst/>
          </a:prstGeom>
          <a:noFill/>
        </p:spPr>
        <p:txBody>
          <a:bodyPr wrap="square" rtlCol="0">
            <a:spAutoFit/>
          </a:bodyPr>
          <a:lstStyle/>
          <a:p>
            <a:r>
              <a:rPr lang="es-ES_tradnl" sz="1600" dirty="0">
                <a:solidFill>
                  <a:srgbClr val="595959"/>
                </a:solidFill>
                <a:latin typeface="Poppins"/>
              </a:rPr>
              <a:t>Si nos fijamos en la tabla que estamos siguiendo como ejemplo, hay </a:t>
            </a:r>
            <a:r>
              <a:rPr lang="es-ES_tradnl" sz="1600" b="1" dirty="0">
                <a:solidFill>
                  <a:srgbClr val="019EE2"/>
                </a:solidFill>
                <a:latin typeface="Poppins"/>
              </a:rPr>
              <a:t>cantidades</a:t>
            </a:r>
            <a:r>
              <a:rPr lang="es-ES_tradnl" sz="1600" dirty="0">
                <a:solidFill>
                  <a:srgbClr val="595959"/>
                </a:solidFill>
                <a:latin typeface="Poppins"/>
              </a:rPr>
              <a:t> que se pueden </a:t>
            </a:r>
            <a:r>
              <a:rPr lang="es-ES_tradnl" sz="1600" b="1" dirty="0">
                <a:solidFill>
                  <a:srgbClr val="019EE2"/>
                </a:solidFill>
                <a:latin typeface="Poppins"/>
              </a:rPr>
              <a:t>sumar, restar, hacer promedios con ellas, contar, ver mínimos y máximos</a:t>
            </a:r>
            <a:r>
              <a:rPr lang="es-ES_tradnl" sz="1600" dirty="0">
                <a:solidFill>
                  <a:srgbClr val="019EE2"/>
                </a:solidFill>
                <a:latin typeface="Poppins"/>
              </a:rPr>
              <a:t>, </a:t>
            </a:r>
            <a:r>
              <a:rPr lang="es-ES_tradnl" sz="1600" dirty="0">
                <a:solidFill>
                  <a:srgbClr val="595959"/>
                </a:solidFill>
                <a:latin typeface="Poppins"/>
              </a:rPr>
              <a:t>así como otras funciones más avanzadas.</a:t>
            </a:r>
          </a:p>
        </p:txBody>
      </p:sp>
      <p:sp>
        <p:nvSpPr>
          <p:cNvPr id="9" name="Rectangle 8">
            <a:extLst>
              <a:ext uri="{FF2B5EF4-FFF2-40B4-BE49-F238E27FC236}">
                <a16:creationId xmlns:a16="http://schemas.microsoft.com/office/drawing/2014/main" id="{AB0000D1-D868-4358-805C-1DB42D5E66AA}"/>
              </a:ext>
            </a:extLst>
          </p:cNvPr>
          <p:cNvSpPr/>
          <p:nvPr/>
        </p:nvSpPr>
        <p:spPr>
          <a:xfrm>
            <a:off x="902645" y="2517135"/>
            <a:ext cx="1302839" cy="692476"/>
          </a:xfrm>
          <a:prstGeom prst="rect">
            <a:avLst/>
          </a:prstGeom>
          <a:noFill/>
          <a:ln>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pic>
        <p:nvPicPr>
          <p:cNvPr id="10" name="Picture 9">
            <a:extLst>
              <a:ext uri="{FF2B5EF4-FFF2-40B4-BE49-F238E27FC236}">
                <a16:creationId xmlns:a16="http://schemas.microsoft.com/office/drawing/2014/main" id="{161E2FB9-92BC-4482-BCF4-12BA3605987B}"/>
              </a:ext>
            </a:extLst>
          </p:cNvPr>
          <p:cNvPicPr>
            <a:picLocks noChangeAspect="1"/>
          </p:cNvPicPr>
          <p:nvPr/>
        </p:nvPicPr>
        <p:blipFill>
          <a:blip r:embed="rId3"/>
          <a:stretch>
            <a:fillRect/>
          </a:stretch>
        </p:blipFill>
        <p:spPr>
          <a:xfrm>
            <a:off x="6363131" y="2246202"/>
            <a:ext cx="5194916" cy="3724784"/>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119750460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s-ES_tradnl" sz="3200" kern="0" dirty="0">
                <a:solidFill>
                  <a:srgbClr val="000000"/>
                </a:solidFill>
              </a:rPr>
              <a:t> </a:t>
            </a:r>
            <a:r>
              <a:rPr lang="es-ES_tradnl" kern="0" dirty="0"/>
              <a:t>1.7. Trabajar con datos. Funciones básicas – Construcción de la información base</a:t>
            </a:r>
            <a:endParaRPr lang="es-ES" dirty="0"/>
          </a:p>
        </p:txBody>
      </p:sp>
      <p:sp>
        <p:nvSpPr>
          <p:cNvPr id="5" name="TextBox 4">
            <a:extLst>
              <a:ext uri="{FF2B5EF4-FFF2-40B4-BE49-F238E27FC236}">
                <a16:creationId xmlns:a16="http://schemas.microsoft.com/office/drawing/2014/main" id="{2A6791C8-EA41-40B9-B4A4-E4741E62F733}"/>
              </a:ext>
            </a:extLst>
          </p:cNvPr>
          <p:cNvSpPr txBox="1"/>
          <p:nvPr/>
        </p:nvSpPr>
        <p:spPr>
          <a:xfrm>
            <a:off x="469901" y="1393907"/>
            <a:ext cx="11407400" cy="584775"/>
          </a:xfrm>
          <a:prstGeom prst="rect">
            <a:avLst/>
          </a:prstGeom>
          <a:noFill/>
        </p:spPr>
        <p:txBody>
          <a:bodyPr wrap="square" rtlCol="0">
            <a:spAutoFit/>
          </a:bodyPr>
          <a:lstStyle/>
          <a:p>
            <a:r>
              <a:rPr lang="es-ES_tradnl" sz="1600" dirty="0">
                <a:solidFill>
                  <a:srgbClr val="595959"/>
                </a:solidFill>
                <a:latin typeface="Poppins"/>
              </a:rPr>
              <a:t>Para entender mejor la función autosuma, veamos algunos ejemplos. No vamos a entrar en profundidad ya que podemos ver este apartado con mucho mas detalle en el módulo de Formulación (M2). Nos centraremos en </a:t>
            </a:r>
            <a:r>
              <a:rPr lang="es-ES_tradnl" sz="1600" b="1" dirty="0">
                <a:solidFill>
                  <a:srgbClr val="019EE2"/>
                </a:solidFill>
                <a:latin typeface="Poppins"/>
              </a:rPr>
              <a:t>suma y promedio. </a:t>
            </a:r>
          </a:p>
        </p:txBody>
      </p:sp>
      <p:sp>
        <p:nvSpPr>
          <p:cNvPr id="6" name="TextBox 5">
            <a:extLst>
              <a:ext uri="{FF2B5EF4-FFF2-40B4-BE49-F238E27FC236}">
                <a16:creationId xmlns:a16="http://schemas.microsoft.com/office/drawing/2014/main" id="{EC2E8B00-DEB9-4980-A63D-2C36FB26E5F3}"/>
              </a:ext>
            </a:extLst>
          </p:cNvPr>
          <p:cNvSpPr txBox="1"/>
          <p:nvPr/>
        </p:nvSpPr>
        <p:spPr>
          <a:xfrm>
            <a:off x="469900" y="2070793"/>
            <a:ext cx="4102100" cy="338554"/>
          </a:xfrm>
          <a:prstGeom prst="rect">
            <a:avLst/>
          </a:prstGeom>
          <a:noFill/>
        </p:spPr>
        <p:txBody>
          <a:bodyPr wrap="square" rtlCol="0">
            <a:spAutoFit/>
          </a:bodyPr>
          <a:lstStyle/>
          <a:p>
            <a:pPr marL="457195" indent="-457195">
              <a:buAutoNum type="alphaLcParenR"/>
            </a:pPr>
            <a:r>
              <a:rPr lang="es-ES_tradnl" sz="1600" dirty="0">
                <a:solidFill>
                  <a:srgbClr val="595959"/>
                </a:solidFill>
                <a:latin typeface="Poppins"/>
              </a:rPr>
              <a:t>Suma el total de la siguiente columna:</a:t>
            </a:r>
          </a:p>
        </p:txBody>
      </p:sp>
      <p:pic>
        <p:nvPicPr>
          <p:cNvPr id="7" name="Picture 6">
            <a:extLst>
              <a:ext uri="{FF2B5EF4-FFF2-40B4-BE49-F238E27FC236}">
                <a16:creationId xmlns:a16="http://schemas.microsoft.com/office/drawing/2014/main" id="{C6F84FE4-C849-43A9-A937-B9636FCC382D}"/>
              </a:ext>
            </a:extLst>
          </p:cNvPr>
          <p:cNvPicPr>
            <a:picLocks noChangeAspect="1"/>
          </p:cNvPicPr>
          <p:nvPr/>
        </p:nvPicPr>
        <p:blipFill>
          <a:blip r:embed="rId2"/>
          <a:stretch>
            <a:fillRect/>
          </a:stretch>
        </p:blipFill>
        <p:spPr>
          <a:xfrm>
            <a:off x="969060" y="2895432"/>
            <a:ext cx="1131360" cy="2237854"/>
          </a:xfrm>
          <a:prstGeom prst="rect">
            <a:avLst/>
          </a:prstGeom>
          <a:ln>
            <a:noFill/>
          </a:ln>
          <a:effectLst>
            <a:outerShdw blurRad="190500" algn="tl" rotWithShape="0">
              <a:srgbClr val="000000">
                <a:alpha val="70000"/>
              </a:srgbClr>
            </a:outerShdw>
          </a:effectLst>
        </p:spPr>
      </p:pic>
      <p:sp>
        <p:nvSpPr>
          <p:cNvPr id="8" name="Rectangle 7">
            <a:extLst>
              <a:ext uri="{FF2B5EF4-FFF2-40B4-BE49-F238E27FC236}">
                <a16:creationId xmlns:a16="http://schemas.microsoft.com/office/drawing/2014/main" id="{A378812A-428F-489D-8475-F485A28BDDD6}"/>
              </a:ext>
            </a:extLst>
          </p:cNvPr>
          <p:cNvSpPr/>
          <p:nvPr/>
        </p:nvSpPr>
        <p:spPr>
          <a:xfrm flipV="1">
            <a:off x="967030" y="4711461"/>
            <a:ext cx="1133390" cy="310015"/>
          </a:xfrm>
          <a:prstGeom prst="rect">
            <a:avLst/>
          </a:prstGeom>
          <a:noFill/>
          <a:ln>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sp>
        <p:nvSpPr>
          <p:cNvPr id="9" name="TextBox 8">
            <a:extLst>
              <a:ext uri="{FF2B5EF4-FFF2-40B4-BE49-F238E27FC236}">
                <a16:creationId xmlns:a16="http://schemas.microsoft.com/office/drawing/2014/main" id="{D3ACB778-BB7B-47D0-B13C-0AC391C3F525}"/>
              </a:ext>
            </a:extLst>
          </p:cNvPr>
          <p:cNvSpPr txBox="1"/>
          <p:nvPr/>
        </p:nvSpPr>
        <p:spPr>
          <a:xfrm>
            <a:off x="469900" y="5162451"/>
            <a:ext cx="3336131" cy="830997"/>
          </a:xfrm>
          <a:prstGeom prst="rect">
            <a:avLst/>
          </a:prstGeom>
          <a:noFill/>
        </p:spPr>
        <p:txBody>
          <a:bodyPr wrap="square" rtlCol="0">
            <a:spAutoFit/>
          </a:bodyPr>
          <a:lstStyle/>
          <a:p>
            <a:r>
              <a:rPr lang="es-ES" sz="1600" dirty="0">
                <a:solidFill>
                  <a:srgbClr val="595959"/>
                </a:solidFill>
                <a:latin typeface="Poppins"/>
              </a:rPr>
              <a:t>Seleccionamos la celda donde queremos ver el resultado y clicamos en el comando autosuma</a:t>
            </a:r>
          </a:p>
        </p:txBody>
      </p:sp>
      <p:pic>
        <p:nvPicPr>
          <p:cNvPr id="10" name="Picture 9">
            <a:extLst>
              <a:ext uri="{FF2B5EF4-FFF2-40B4-BE49-F238E27FC236}">
                <a16:creationId xmlns:a16="http://schemas.microsoft.com/office/drawing/2014/main" id="{1B41C183-76DA-4C32-895B-415BE1A220E3}"/>
              </a:ext>
            </a:extLst>
          </p:cNvPr>
          <p:cNvPicPr>
            <a:picLocks noChangeAspect="1"/>
          </p:cNvPicPr>
          <p:nvPr/>
        </p:nvPicPr>
        <p:blipFill>
          <a:blip r:embed="rId3"/>
          <a:stretch>
            <a:fillRect/>
          </a:stretch>
        </p:blipFill>
        <p:spPr>
          <a:xfrm>
            <a:off x="5322924" y="2877831"/>
            <a:ext cx="1193522" cy="2188124"/>
          </a:xfrm>
          <a:prstGeom prst="rect">
            <a:avLst/>
          </a:prstGeom>
          <a:ln>
            <a:noFill/>
          </a:ln>
          <a:effectLst>
            <a:outerShdw blurRad="190500" algn="tl" rotWithShape="0">
              <a:srgbClr val="000000">
                <a:alpha val="70000"/>
              </a:srgbClr>
            </a:outerShdw>
          </a:effectLst>
        </p:spPr>
      </p:pic>
      <p:pic>
        <p:nvPicPr>
          <p:cNvPr id="11" name="Picture 10">
            <a:extLst>
              <a:ext uri="{FF2B5EF4-FFF2-40B4-BE49-F238E27FC236}">
                <a16:creationId xmlns:a16="http://schemas.microsoft.com/office/drawing/2014/main" id="{0CFB06B0-D45D-47C2-A97A-738D32D3E037}"/>
              </a:ext>
            </a:extLst>
          </p:cNvPr>
          <p:cNvPicPr>
            <a:picLocks noChangeAspect="1"/>
          </p:cNvPicPr>
          <p:nvPr/>
        </p:nvPicPr>
        <p:blipFill>
          <a:blip r:embed="rId4"/>
          <a:stretch>
            <a:fillRect/>
          </a:stretch>
        </p:blipFill>
        <p:spPr>
          <a:xfrm>
            <a:off x="2750569" y="3748108"/>
            <a:ext cx="1243253" cy="447571"/>
          </a:xfrm>
          <a:prstGeom prst="rect">
            <a:avLst/>
          </a:prstGeom>
          <a:ln>
            <a:noFill/>
          </a:ln>
          <a:effectLst>
            <a:outerShdw blurRad="190500" algn="tl" rotWithShape="0">
              <a:srgbClr val="000000">
                <a:alpha val="70000"/>
              </a:srgbClr>
            </a:outerShdw>
          </a:effectLst>
        </p:spPr>
      </p:pic>
      <p:cxnSp>
        <p:nvCxnSpPr>
          <p:cNvPr id="12" name="Straight Arrow Connector 11">
            <a:extLst>
              <a:ext uri="{FF2B5EF4-FFF2-40B4-BE49-F238E27FC236}">
                <a16:creationId xmlns:a16="http://schemas.microsoft.com/office/drawing/2014/main" id="{D224C42A-2E5E-4F1C-838C-E1EF10A1E4F5}"/>
              </a:ext>
            </a:extLst>
          </p:cNvPr>
          <p:cNvCxnSpPr>
            <a:stCxn id="11" idx="3"/>
            <a:endCxn id="10" idx="1"/>
          </p:cNvCxnSpPr>
          <p:nvPr/>
        </p:nvCxnSpPr>
        <p:spPr>
          <a:xfrm flipV="1">
            <a:off x="3993822" y="3971893"/>
            <a:ext cx="1329102" cy="1"/>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A81FBF66-4A72-4F9D-BACA-49AE4ADF43CA}"/>
              </a:ext>
            </a:extLst>
          </p:cNvPr>
          <p:cNvSpPr txBox="1"/>
          <p:nvPr/>
        </p:nvSpPr>
        <p:spPr>
          <a:xfrm>
            <a:off x="4423502" y="5162451"/>
            <a:ext cx="3336131" cy="584775"/>
          </a:xfrm>
          <a:prstGeom prst="rect">
            <a:avLst/>
          </a:prstGeom>
          <a:noFill/>
        </p:spPr>
        <p:txBody>
          <a:bodyPr wrap="square" rtlCol="0">
            <a:spAutoFit/>
          </a:bodyPr>
          <a:lstStyle/>
          <a:p>
            <a:r>
              <a:rPr lang="es-ES" sz="1600" dirty="0">
                <a:solidFill>
                  <a:srgbClr val="595959"/>
                </a:solidFill>
                <a:latin typeface="Poppins"/>
              </a:rPr>
              <a:t>Nos pregunta si estamos de acuerdo. Presionamos </a:t>
            </a:r>
            <a:r>
              <a:rPr lang="es-ES" sz="1600" b="1" dirty="0">
                <a:solidFill>
                  <a:srgbClr val="019EE2"/>
                </a:solidFill>
                <a:latin typeface="Poppins"/>
              </a:rPr>
              <a:t>ENTER</a:t>
            </a:r>
          </a:p>
        </p:txBody>
      </p:sp>
      <p:cxnSp>
        <p:nvCxnSpPr>
          <p:cNvPr id="14" name="Straight Arrow Connector 13">
            <a:extLst>
              <a:ext uri="{FF2B5EF4-FFF2-40B4-BE49-F238E27FC236}">
                <a16:creationId xmlns:a16="http://schemas.microsoft.com/office/drawing/2014/main" id="{DAC76EC0-1924-4FEA-8433-55294C2AC0E1}"/>
              </a:ext>
            </a:extLst>
          </p:cNvPr>
          <p:cNvCxnSpPr>
            <a:stCxn id="8" idx="3"/>
            <a:endCxn id="11" idx="1"/>
          </p:cNvCxnSpPr>
          <p:nvPr/>
        </p:nvCxnSpPr>
        <p:spPr>
          <a:xfrm flipV="1">
            <a:off x="2100420" y="3971894"/>
            <a:ext cx="650149" cy="894574"/>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FB32F2FC-4338-44C2-B174-615B357802E2}"/>
              </a:ext>
            </a:extLst>
          </p:cNvPr>
          <p:cNvSpPr txBox="1"/>
          <p:nvPr/>
        </p:nvSpPr>
        <p:spPr>
          <a:xfrm>
            <a:off x="8350855" y="5168337"/>
            <a:ext cx="3526445" cy="338554"/>
          </a:xfrm>
          <a:prstGeom prst="rect">
            <a:avLst/>
          </a:prstGeom>
          <a:noFill/>
        </p:spPr>
        <p:txBody>
          <a:bodyPr wrap="square" rtlCol="0">
            <a:spAutoFit/>
          </a:bodyPr>
          <a:lstStyle/>
          <a:p>
            <a:r>
              <a:rPr lang="es-ES" sz="1600" dirty="0">
                <a:solidFill>
                  <a:srgbClr val="595959"/>
                </a:solidFill>
                <a:latin typeface="Poppins"/>
              </a:rPr>
              <a:t>Obtenemos el resultado de la suma, </a:t>
            </a:r>
            <a:r>
              <a:rPr lang="es-ES" sz="1600" b="1" dirty="0">
                <a:solidFill>
                  <a:srgbClr val="019EE2"/>
                </a:solidFill>
                <a:latin typeface="Poppins"/>
              </a:rPr>
              <a:t>28</a:t>
            </a:r>
            <a:endParaRPr lang="es-ES" sz="1600" dirty="0">
              <a:solidFill>
                <a:srgbClr val="019EE2"/>
              </a:solidFill>
              <a:latin typeface="Poppins"/>
            </a:endParaRPr>
          </a:p>
        </p:txBody>
      </p:sp>
      <p:cxnSp>
        <p:nvCxnSpPr>
          <p:cNvPr id="16" name="Straight Arrow Connector 15">
            <a:extLst>
              <a:ext uri="{FF2B5EF4-FFF2-40B4-BE49-F238E27FC236}">
                <a16:creationId xmlns:a16="http://schemas.microsoft.com/office/drawing/2014/main" id="{DF11DA4D-5880-41D7-8AFB-2F1204577465}"/>
              </a:ext>
            </a:extLst>
          </p:cNvPr>
          <p:cNvCxnSpPr>
            <a:stCxn id="10" idx="3"/>
            <a:endCxn id="18" idx="1"/>
          </p:cNvCxnSpPr>
          <p:nvPr/>
        </p:nvCxnSpPr>
        <p:spPr>
          <a:xfrm flipV="1">
            <a:off x="6516446" y="3958496"/>
            <a:ext cx="2887960" cy="13397"/>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pic>
        <p:nvPicPr>
          <p:cNvPr id="18" name="Picture 17">
            <a:extLst>
              <a:ext uri="{FF2B5EF4-FFF2-40B4-BE49-F238E27FC236}">
                <a16:creationId xmlns:a16="http://schemas.microsoft.com/office/drawing/2014/main" id="{6371E6BE-A7F6-4454-B2C7-C71AE539A47C}"/>
              </a:ext>
            </a:extLst>
          </p:cNvPr>
          <p:cNvPicPr>
            <a:picLocks noChangeAspect="1"/>
          </p:cNvPicPr>
          <p:nvPr/>
        </p:nvPicPr>
        <p:blipFill>
          <a:blip r:embed="rId5"/>
          <a:stretch>
            <a:fillRect/>
          </a:stretch>
        </p:blipFill>
        <p:spPr>
          <a:xfrm>
            <a:off x="9404406" y="2895515"/>
            <a:ext cx="1156225" cy="2125962"/>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29757416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117090" y="2298760"/>
            <a:ext cx="5708438" cy="565341"/>
          </a:xfrm>
        </p:spPr>
        <p:txBody>
          <a:bodyPr/>
          <a:lstStyle/>
          <a:p>
            <a:r>
              <a:rPr lang="es-ES" dirty="0"/>
              <a:t>Índice</a:t>
            </a:r>
          </a:p>
        </p:txBody>
      </p:sp>
      <p:sp>
        <p:nvSpPr>
          <p:cNvPr id="4" name="Text Placeholder 3"/>
          <p:cNvSpPr>
            <a:spLocks noGrp="1"/>
          </p:cNvSpPr>
          <p:nvPr>
            <p:ph type="body" sz="quarter" idx="4294967295"/>
          </p:nvPr>
        </p:nvSpPr>
        <p:spPr>
          <a:xfrm>
            <a:off x="474306" y="3114889"/>
            <a:ext cx="11717694" cy="3732319"/>
          </a:xfrm>
        </p:spPr>
        <p:txBody>
          <a:bodyPr numCol="2"/>
          <a:lstStyle/>
          <a:p>
            <a:r>
              <a:rPr lang="es-ES" sz="1800" b="1" u="sng" dirty="0">
                <a:solidFill>
                  <a:srgbClr val="019EE2"/>
                </a:solidFill>
              </a:rPr>
              <a:t>PARTE 1    		                                      	4</a:t>
            </a:r>
          </a:p>
          <a:p>
            <a:pPr marL="578094" lvl="2" indent="-342900"/>
            <a:r>
              <a:rPr lang="es-ES" dirty="0"/>
              <a:t>1.1 ¿Para que usamos Microsoft Excel?	5</a:t>
            </a:r>
          </a:p>
          <a:p>
            <a:pPr marL="578094" lvl="2" indent="-342900"/>
            <a:r>
              <a:rPr lang="es-ES" dirty="0"/>
              <a:t>1.2 Cambios Excel 2016 vs Excel 2010	6                        </a:t>
            </a:r>
          </a:p>
          <a:p>
            <a:pPr marL="578094" lvl="2" indent="-342900"/>
            <a:r>
              <a:rPr lang="es-ES" dirty="0"/>
              <a:t>1.3 Libros, Hojas y celdas		7</a:t>
            </a:r>
          </a:p>
          <a:p>
            <a:pPr marL="578094" lvl="2" indent="-342900"/>
            <a:r>
              <a:rPr lang="es-ES" dirty="0"/>
              <a:t>1.4 Filas y Columnas		8                          </a:t>
            </a:r>
          </a:p>
          <a:p>
            <a:pPr marL="578094" lvl="2" indent="-342900"/>
            <a:r>
              <a:rPr lang="es-ES" dirty="0"/>
              <a:t>1.5 Descripción de la cinta de opciones	10</a:t>
            </a:r>
          </a:p>
          <a:p>
            <a:pPr marL="578094" lvl="2" indent="-342900"/>
            <a:r>
              <a:rPr lang="es-ES" dirty="0"/>
              <a:t>1.6 Introducción de datos	                       16</a:t>
            </a:r>
          </a:p>
          <a:p>
            <a:pPr marL="578094" lvl="2" indent="-342900"/>
            <a:r>
              <a:rPr lang="es-ES" dirty="0"/>
              <a:t>1.7 Trabajar con datos		 17                        	</a:t>
            </a:r>
            <a:endParaRPr lang="es-ES" sz="1800" dirty="0"/>
          </a:p>
          <a:p>
            <a:r>
              <a:rPr lang="es-ES" sz="1800" b="1" u="sng" dirty="0">
                <a:solidFill>
                  <a:srgbClr val="019EE2"/>
                </a:solidFill>
                <a:hlinkClick r:id="rId2" action="ppaction://hlinksldjump"/>
              </a:rPr>
              <a:t>PARTE 2				32</a:t>
            </a:r>
            <a:endParaRPr lang="es-ES" sz="1800" b="1" dirty="0">
              <a:solidFill>
                <a:srgbClr val="019EE2"/>
              </a:solidFill>
            </a:endParaRPr>
          </a:p>
          <a:p>
            <a:pPr marL="578094" lvl="2" indent="-342900"/>
            <a:r>
              <a:rPr lang="es-ES" dirty="0"/>
              <a:t>1.8 Aplicar formato – celdas		33</a:t>
            </a:r>
          </a:p>
          <a:p>
            <a:pPr marL="578094" lvl="2" indent="-342900"/>
            <a:r>
              <a:rPr lang="es-ES" dirty="0"/>
              <a:t>1.9 Eliminar líneas de cuadrícula		38</a:t>
            </a:r>
          </a:p>
          <a:p>
            <a:pPr marL="578094" lvl="2" indent="-342900"/>
            <a:r>
              <a:rPr lang="es-ES" dirty="0"/>
              <a:t>1.10 Revisar la ortografía		39</a:t>
            </a:r>
          </a:p>
          <a:p>
            <a:pPr marL="578094" lvl="2" indent="-342900"/>
            <a:r>
              <a:rPr lang="es-ES" dirty="0"/>
              <a:t>1.11 Organizar e imprimir hojas		40</a:t>
            </a:r>
          </a:p>
          <a:p>
            <a:pPr marL="578094" lvl="2" indent="-342900"/>
            <a:r>
              <a:rPr lang="es-ES" dirty="0"/>
              <a:t>1.12 Función  guardar y guardar como	43</a:t>
            </a:r>
          </a:p>
        </p:txBody>
      </p:sp>
      <p:pic>
        <p:nvPicPr>
          <p:cNvPr id="6" name="Imagen 16"/>
          <p:cNvPicPr>
            <a:picLocks noChangeAspect="1"/>
          </p:cNvPicPr>
          <p:nvPr/>
        </p:nvPicPr>
        <p:blipFill>
          <a:blip r:embed="rId3"/>
          <a:stretch>
            <a:fillRect/>
          </a:stretch>
        </p:blipFill>
        <p:spPr>
          <a:xfrm>
            <a:off x="10256808" y="159361"/>
            <a:ext cx="1789200" cy="395448"/>
          </a:xfrm>
          <a:prstGeom prst="rect">
            <a:avLst/>
          </a:prstGeom>
        </p:spPr>
      </p:pic>
      <p:pic>
        <p:nvPicPr>
          <p:cNvPr id="10" name="Imagen 17" descr="compra.jpg">
            <a:extLst>
              <a:ext uri="{FF2B5EF4-FFF2-40B4-BE49-F238E27FC236}">
                <a16:creationId xmlns:a16="http://schemas.microsoft.com/office/drawing/2014/main" id="{95B3B5C1-EF3F-44C0-A298-8FCA9175DE86}"/>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27708" b="36321"/>
          <a:stretch/>
        </p:blipFill>
        <p:spPr>
          <a:xfrm>
            <a:off x="0" y="6565"/>
            <a:ext cx="12192000" cy="2224017"/>
          </a:xfrm>
          <a:prstGeom prst="rect">
            <a:avLst/>
          </a:prstGeom>
        </p:spPr>
      </p:pic>
      <p:pic>
        <p:nvPicPr>
          <p:cNvPr id="8" name="Imagen 7">
            <a:extLst>
              <a:ext uri="{FF2B5EF4-FFF2-40B4-BE49-F238E27FC236}">
                <a16:creationId xmlns:a16="http://schemas.microsoft.com/office/drawing/2014/main" id="{90DF0BE3-DFF0-4524-9FF7-F11E8173E9F5}"/>
              </a:ext>
            </a:extLst>
          </p:cNvPr>
          <p:cNvPicPr>
            <a:picLocks noChangeAspect="1"/>
          </p:cNvPicPr>
          <p:nvPr/>
        </p:nvPicPr>
        <p:blipFill>
          <a:blip r:embed="rId5"/>
          <a:stretch>
            <a:fillRect/>
          </a:stretch>
        </p:blipFill>
        <p:spPr>
          <a:xfrm>
            <a:off x="10290628" y="261580"/>
            <a:ext cx="1785257" cy="356248"/>
          </a:xfrm>
          <a:prstGeom prst="rect">
            <a:avLst/>
          </a:prstGeom>
        </p:spPr>
      </p:pic>
    </p:spTree>
    <p:extLst>
      <p:ext uri="{BB962C8B-B14F-4D97-AF65-F5344CB8AC3E}">
        <p14:creationId xmlns:p14="http://schemas.microsoft.com/office/powerpoint/2010/main" val="75723144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ADF32A2A-25C2-4E0C-BDE2-1EAA670F3AE8}"/>
              </a:ext>
            </a:extLst>
          </p:cNvPr>
          <p:cNvSpPr txBox="1"/>
          <p:nvPr/>
        </p:nvSpPr>
        <p:spPr>
          <a:xfrm>
            <a:off x="469899" y="1242784"/>
            <a:ext cx="10792150" cy="2554545"/>
          </a:xfrm>
          <a:prstGeom prst="rect">
            <a:avLst/>
          </a:prstGeom>
          <a:noFill/>
        </p:spPr>
        <p:txBody>
          <a:bodyPr wrap="square" rtlCol="0">
            <a:spAutoFit/>
          </a:bodyPr>
          <a:lstStyle/>
          <a:p>
            <a:endParaRPr lang="es-ES_tradnl" sz="1600" dirty="0">
              <a:solidFill>
                <a:srgbClr val="595959"/>
              </a:solidFill>
              <a:latin typeface="Poppins"/>
            </a:endParaRPr>
          </a:p>
          <a:p>
            <a:r>
              <a:rPr lang="es-ES_tradnl" sz="1600" b="1" dirty="0">
                <a:solidFill>
                  <a:srgbClr val="595959"/>
                </a:solidFill>
                <a:latin typeface="Poppins"/>
              </a:rPr>
              <a:t>REFERENCIAS A CELDAS</a:t>
            </a:r>
          </a:p>
          <a:p>
            <a:r>
              <a:rPr lang="es-ES_tradnl" sz="1600" dirty="0">
                <a:solidFill>
                  <a:srgbClr val="595959"/>
                </a:solidFill>
                <a:latin typeface="Poppins"/>
              </a:rPr>
              <a:t>Existen dos formas de hacer que en una celda aparezca el valor de otra. Incluso estando en hojas distintas del mismo libro Excel.</a:t>
            </a:r>
          </a:p>
          <a:p>
            <a:r>
              <a:rPr lang="es-ES_tradnl" sz="1600" dirty="0">
                <a:solidFill>
                  <a:srgbClr val="595959"/>
                </a:solidFill>
                <a:latin typeface="Poppins"/>
              </a:rPr>
              <a:t>En primer lugar vemos el método manual – </a:t>
            </a:r>
            <a:r>
              <a:rPr lang="es-ES_tradnl" sz="1600" b="1" dirty="0">
                <a:solidFill>
                  <a:srgbClr val="019EE2"/>
                </a:solidFill>
                <a:latin typeface="Poppins"/>
              </a:rPr>
              <a:t>Copiar y pegar</a:t>
            </a:r>
            <a:r>
              <a:rPr lang="es-ES_tradnl" sz="1600" dirty="0">
                <a:solidFill>
                  <a:srgbClr val="595959"/>
                </a:solidFill>
                <a:latin typeface="Poppins"/>
              </a:rPr>
              <a:t>. En este caso si modificamos el valor de la celda origen, es decir, de la que copiamos los datos para pegarlos en destino, no se modificaran automáticamente en la nueva celda con los datos pegados. Proceso:</a:t>
            </a:r>
          </a:p>
          <a:p>
            <a:pPr marL="285750" indent="-285750">
              <a:buFontTx/>
              <a:buChar char="-"/>
            </a:pPr>
            <a:r>
              <a:rPr lang="es-ES_tradnl" sz="1600" dirty="0">
                <a:solidFill>
                  <a:srgbClr val="595959"/>
                </a:solidFill>
                <a:latin typeface="Poppins"/>
              </a:rPr>
              <a:t>Hacemos clic a la celda de la hoja X del Excel que queramos copiar, y a través de la función copiar/pegar podremos poner la misma celda en la hoja que nos interese. </a:t>
            </a:r>
          </a:p>
          <a:p>
            <a:pPr marL="285750" indent="-285750">
              <a:buFontTx/>
              <a:buChar char="-"/>
            </a:pPr>
            <a:r>
              <a:rPr lang="es-ES_tradnl" sz="1600" dirty="0">
                <a:solidFill>
                  <a:srgbClr val="595959"/>
                </a:solidFill>
                <a:latin typeface="Poppins"/>
              </a:rPr>
              <a:t>Introducimos la celda C4 de la Hoja 2 en la celda D4 de la Hoja 1.</a:t>
            </a:r>
          </a:p>
        </p:txBody>
      </p:sp>
      <p:pic>
        <p:nvPicPr>
          <p:cNvPr id="11" name="Picture 10">
            <a:extLst>
              <a:ext uri="{FF2B5EF4-FFF2-40B4-BE49-F238E27FC236}">
                <a16:creationId xmlns:a16="http://schemas.microsoft.com/office/drawing/2014/main" id="{6F896E5C-2B1D-4AE8-B5AD-E5FDCBE9C205}"/>
              </a:ext>
            </a:extLst>
          </p:cNvPr>
          <p:cNvPicPr>
            <a:picLocks noChangeAspect="1"/>
          </p:cNvPicPr>
          <p:nvPr/>
        </p:nvPicPr>
        <p:blipFill rotWithShape="1">
          <a:blip r:embed="rId2"/>
          <a:srcRect t="22652" r="51936" b="5870"/>
          <a:stretch/>
        </p:blipFill>
        <p:spPr>
          <a:xfrm>
            <a:off x="8588118" y="3945349"/>
            <a:ext cx="2669235" cy="2359998"/>
          </a:xfrm>
          <a:prstGeom prst="rect">
            <a:avLst/>
          </a:prstGeom>
          <a:ln>
            <a:noFill/>
          </a:ln>
          <a:effectLst>
            <a:outerShdw blurRad="190500" algn="tl" rotWithShape="0">
              <a:srgbClr val="000000">
                <a:alpha val="70000"/>
              </a:srgbClr>
            </a:outerShdw>
          </a:effectLst>
        </p:spPr>
      </p:pic>
      <p:pic>
        <p:nvPicPr>
          <p:cNvPr id="12" name="Picture 11">
            <a:extLst>
              <a:ext uri="{FF2B5EF4-FFF2-40B4-BE49-F238E27FC236}">
                <a16:creationId xmlns:a16="http://schemas.microsoft.com/office/drawing/2014/main" id="{29DD8FF5-D84A-4837-BAC7-3CD90CF148FA}"/>
              </a:ext>
            </a:extLst>
          </p:cNvPr>
          <p:cNvPicPr>
            <a:picLocks noChangeAspect="1"/>
          </p:cNvPicPr>
          <p:nvPr/>
        </p:nvPicPr>
        <p:blipFill rotWithShape="1">
          <a:blip r:embed="rId3"/>
          <a:srcRect t="22652" r="51528" b="5871"/>
          <a:stretch/>
        </p:blipFill>
        <p:spPr>
          <a:xfrm>
            <a:off x="4683771" y="3945349"/>
            <a:ext cx="2762864" cy="2359998"/>
          </a:xfrm>
          <a:prstGeom prst="rect">
            <a:avLst/>
          </a:prstGeom>
          <a:ln>
            <a:noFill/>
          </a:ln>
          <a:effectLst>
            <a:outerShdw blurRad="190500" algn="tl" rotWithShape="0">
              <a:srgbClr val="000000">
                <a:alpha val="70000"/>
              </a:srgbClr>
            </a:outerShdw>
          </a:effectLst>
        </p:spPr>
      </p:pic>
      <p:pic>
        <p:nvPicPr>
          <p:cNvPr id="13" name="Picture 12">
            <a:extLst>
              <a:ext uri="{FF2B5EF4-FFF2-40B4-BE49-F238E27FC236}">
                <a16:creationId xmlns:a16="http://schemas.microsoft.com/office/drawing/2014/main" id="{06937053-B022-4597-87C5-E07150925F52}"/>
              </a:ext>
            </a:extLst>
          </p:cNvPr>
          <p:cNvPicPr>
            <a:picLocks noChangeAspect="1"/>
          </p:cNvPicPr>
          <p:nvPr/>
        </p:nvPicPr>
        <p:blipFill rotWithShape="1">
          <a:blip r:embed="rId4"/>
          <a:srcRect t="22080" r="56774" b="5870"/>
          <a:stretch/>
        </p:blipFill>
        <p:spPr>
          <a:xfrm>
            <a:off x="768481" y="3945349"/>
            <a:ext cx="2517058" cy="2359998"/>
          </a:xfrm>
          <a:prstGeom prst="rect">
            <a:avLst/>
          </a:prstGeom>
          <a:ln>
            <a:noFill/>
          </a:ln>
          <a:effectLst>
            <a:outerShdw blurRad="190500" algn="tl" rotWithShape="0">
              <a:srgbClr val="000000">
                <a:alpha val="70000"/>
              </a:srgbClr>
            </a:outerShdw>
          </a:effectLst>
        </p:spPr>
      </p:pic>
      <p:sp>
        <p:nvSpPr>
          <p:cNvPr id="14" name="Arrow: Right 13">
            <a:extLst>
              <a:ext uri="{FF2B5EF4-FFF2-40B4-BE49-F238E27FC236}">
                <a16:creationId xmlns:a16="http://schemas.microsoft.com/office/drawing/2014/main" id="{F26506E8-60B9-4D8F-BA99-08E0A500BFC6}"/>
              </a:ext>
            </a:extLst>
          </p:cNvPr>
          <p:cNvSpPr/>
          <p:nvPr/>
        </p:nvSpPr>
        <p:spPr bwMode="gray">
          <a:xfrm>
            <a:off x="3651382" y="4847104"/>
            <a:ext cx="580103" cy="265471"/>
          </a:xfrm>
          <a:prstGeom prst="rightArrow">
            <a:avLst/>
          </a:prstGeom>
          <a:solidFill>
            <a:schemeClr val="accent3"/>
          </a:solidFill>
          <a:ln w="19050" algn="ctr">
            <a:no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
        <p:nvSpPr>
          <p:cNvPr id="22" name="Arrow: Right 21">
            <a:extLst>
              <a:ext uri="{FF2B5EF4-FFF2-40B4-BE49-F238E27FC236}">
                <a16:creationId xmlns:a16="http://schemas.microsoft.com/office/drawing/2014/main" id="{BD8561C1-377B-4294-8DC3-0D0C670B861D}"/>
              </a:ext>
            </a:extLst>
          </p:cNvPr>
          <p:cNvSpPr/>
          <p:nvPr/>
        </p:nvSpPr>
        <p:spPr bwMode="gray">
          <a:xfrm>
            <a:off x="7727325" y="4847104"/>
            <a:ext cx="580103" cy="265471"/>
          </a:xfrm>
          <a:prstGeom prst="rightArrow">
            <a:avLst/>
          </a:prstGeom>
          <a:solidFill>
            <a:schemeClr val="accent3"/>
          </a:solidFill>
          <a:ln w="19050" algn="ctr">
            <a:no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pic>
        <p:nvPicPr>
          <p:cNvPr id="16" name="Picture 15" descr="A screenshot of a cell phone&#10;&#10;Description automatically generated">
            <a:extLst>
              <a:ext uri="{FF2B5EF4-FFF2-40B4-BE49-F238E27FC236}">
                <a16:creationId xmlns:a16="http://schemas.microsoft.com/office/drawing/2014/main" id="{BC2B7BF7-90B1-4892-A086-43B17E701FEF}"/>
              </a:ext>
            </a:extLst>
          </p:cNvPr>
          <p:cNvPicPr>
            <a:picLocks noChangeAspect="1"/>
          </p:cNvPicPr>
          <p:nvPr/>
        </p:nvPicPr>
        <p:blipFill rotWithShape="1">
          <a:blip r:embed="rId5"/>
          <a:srcRect l="24927" t="2239" r="10396"/>
          <a:stretch/>
        </p:blipFill>
        <p:spPr>
          <a:xfrm>
            <a:off x="2027010" y="4203091"/>
            <a:ext cx="786580" cy="1288026"/>
          </a:xfrm>
          <a:prstGeom prst="rect">
            <a:avLst/>
          </a:prstGeom>
        </p:spPr>
      </p:pic>
      <p:sp>
        <p:nvSpPr>
          <p:cNvPr id="17" name="Rectangle 16">
            <a:extLst>
              <a:ext uri="{FF2B5EF4-FFF2-40B4-BE49-F238E27FC236}">
                <a16:creationId xmlns:a16="http://schemas.microsoft.com/office/drawing/2014/main" id="{B850A5CE-59D4-4D70-A3A6-285B72C24711}"/>
              </a:ext>
            </a:extLst>
          </p:cNvPr>
          <p:cNvSpPr/>
          <p:nvPr/>
        </p:nvSpPr>
        <p:spPr bwMode="gray">
          <a:xfrm>
            <a:off x="2103618" y="4286666"/>
            <a:ext cx="316682" cy="83575"/>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pic>
        <p:nvPicPr>
          <p:cNvPr id="23" name="Picture 22" descr="A screenshot of a cell phone&#10;&#10;Description automatically generated">
            <a:extLst>
              <a:ext uri="{FF2B5EF4-FFF2-40B4-BE49-F238E27FC236}">
                <a16:creationId xmlns:a16="http://schemas.microsoft.com/office/drawing/2014/main" id="{1601481F-DEE0-4EDE-9BD4-EDFF8A605C6D}"/>
              </a:ext>
            </a:extLst>
          </p:cNvPr>
          <p:cNvPicPr>
            <a:picLocks noChangeAspect="1"/>
          </p:cNvPicPr>
          <p:nvPr/>
        </p:nvPicPr>
        <p:blipFill rotWithShape="1">
          <a:blip r:embed="rId5"/>
          <a:srcRect l="24927" t="2239" r="10396"/>
          <a:stretch/>
        </p:blipFill>
        <p:spPr>
          <a:xfrm>
            <a:off x="5753190" y="4203091"/>
            <a:ext cx="786580" cy="1288026"/>
          </a:xfrm>
          <a:prstGeom prst="rect">
            <a:avLst/>
          </a:prstGeom>
        </p:spPr>
      </p:pic>
      <p:sp>
        <p:nvSpPr>
          <p:cNvPr id="24" name="Rectangle 23">
            <a:extLst>
              <a:ext uri="{FF2B5EF4-FFF2-40B4-BE49-F238E27FC236}">
                <a16:creationId xmlns:a16="http://schemas.microsoft.com/office/drawing/2014/main" id="{53CC77F6-369C-47F4-9402-F363ABB6C4DD}"/>
              </a:ext>
            </a:extLst>
          </p:cNvPr>
          <p:cNvSpPr/>
          <p:nvPr/>
        </p:nvSpPr>
        <p:spPr bwMode="gray">
          <a:xfrm>
            <a:off x="5854575" y="4431505"/>
            <a:ext cx="113287" cy="98509"/>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
        <p:nvSpPr>
          <p:cNvPr id="3" name="Title 2">
            <a:extLst>
              <a:ext uri="{FF2B5EF4-FFF2-40B4-BE49-F238E27FC236}">
                <a16:creationId xmlns:a16="http://schemas.microsoft.com/office/drawing/2014/main" id="{BBF25252-AD4A-463F-8F4F-B486659C6411}"/>
              </a:ext>
            </a:extLst>
          </p:cNvPr>
          <p:cNvSpPr>
            <a:spLocks noGrp="1"/>
          </p:cNvSpPr>
          <p:nvPr>
            <p:ph type="title"/>
          </p:nvPr>
        </p:nvSpPr>
        <p:spPr>
          <a:xfrm>
            <a:off x="469899" y="402586"/>
            <a:ext cx="9140631" cy="469481"/>
          </a:xfrm>
        </p:spPr>
        <p:txBody>
          <a:bodyPr/>
          <a:lstStyle/>
          <a:p>
            <a:r>
              <a:rPr lang="es-ES" dirty="0"/>
              <a:t>1.7. Trabajar con datos. Funciones básicas – Construcción de la información base</a:t>
            </a:r>
          </a:p>
        </p:txBody>
      </p:sp>
    </p:spTree>
    <p:extLst>
      <p:ext uri="{BB962C8B-B14F-4D97-AF65-F5344CB8AC3E}">
        <p14:creationId xmlns:p14="http://schemas.microsoft.com/office/powerpoint/2010/main" val="69357763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8064451-3A6C-4986-B4EB-AD3034CC2951}"/>
              </a:ext>
            </a:extLst>
          </p:cNvPr>
          <p:cNvPicPr>
            <a:picLocks noChangeAspect="1"/>
          </p:cNvPicPr>
          <p:nvPr/>
        </p:nvPicPr>
        <p:blipFill>
          <a:blip r:embed="rId2"/>
          <a:stretch>
            <a:fillRect/>
          </a:stretch>
        </p:blipFill>
        <p:spPr>
          <a:xfrm>
            <a:off x="686967" y="3654682"/>
            <a:ext cx="2830410" cy="2706647"/>
          </a:xfrm>
          <a:prstGeom prst="rect">
            <a:avLst/>
          </a:prstGeom>
          <a:ln>
            <a:noFill/>
          </a:ln>
          <a:effectLst>
            <a:outerShdw blurRad="190500" algn="tl" rotWithShape="0">
              <a:srgbClr val="000000">
                <a:alpha val="70000"/>
              </a:srgbClr>
            </a:outerShdw>
          </a:effectLst>
        </p:spPr>
      </p:pic>
      <p:sp>
        <p:nvSpPr>
          <p:cNvPr id="4" name="Title 3"/>
          <p:cNvSpPr>
            <a:spLocks noGrp="1"/>
          </p:cNvSpPr>
          <p:nvPr>
            <p:ph type="title"/>
          </p:nvPr>
        </p:nvSpPr>
        <p:spPr>
          <a:xfrm>
            <a:off x="469899" y="402586"/>
            <a:ext cx="9700467" cy="469481"/>
          </a:xfrm>
        </p:spPr>
        <p:txBody>
          <a:bodyPr/>
          <a:lstStyle/>
          <a:p>
            <a:r>
              <a:rPr lang="es-ES" dirty="0"/>
              <a:t>1.7. Trabajar con datos. Funciones básicas – Construcción de la información base</a:t>
            </a:r>
          </a:p>
        </p:txBody>
      </p:sp>
      <p:sp>
        <p:nvSpPr>
          <p:cNvPr id="5" name="TextBox 4">
            <a:extLst>
              <a:ext uri="{FF2B5EF4-FFF2-40B4-BE49-F238E27FC236}">
                <a16:creationId xmlns:a16="http://schemas.microsoft.com/office/drawing/2014/main" id="{ADF32A2A-25C2-4E0C-BDE2-1EAA670F3AE8}"/>
              </a:ext>
            </a:extLst>
          </p:cNvPr>
          <p:cNvSpPr txBox="1"/>
          <p:nvPr/>
        </p:nvSpPr>
        <p:spPr>
          <a:xfrm>
            <a:off x="469900" y="1502556"/>
            <a:ext cx="11202696" cy="2800767"/>
          </a:xfrm>
          <a:prstGeom prst="rect">
            <a:avLst/>
          </a:prstGeom>
          <a:noFill/>
        </p:spPr>
        <p:txBody>
          <a:bodyPr wrap="square" rtlCol="0">
            <a:spAutoFit/>
          </a:bodyPr>
          <a:lstStyle/>
          <a:p>
            <a:r>
              <a:rPr lang="es-ES_tradnl" sz="1600" dirty="0">
                <a:solidFill>
                  <a:srgbClr val="595959"/>
                </a:solidFill>
                <a:latin typeface="Poppins"/>
              </a:rPr>
              <a:t>Otra opción es realizar la </a:t>
            </a:r>
            <a:r>
              <a:rPr lang="es-ES_tradnl" sz="1600" b="1" dirty="0">
                <a:solidFill>
                  <a:srgbClr val="019EE2"/>
                </a:solidFill>
                <a:latin typeface="Poppins"/>
              </a:rPr>
              <a:t>referencia directa a una celda de otra hoja</a:t>
            </a:r>
            <a:r>
              <a:rPr lang="es-ES_tradnl" sz="1600" dirty="0">
                <a:solidFill>
                  <a:srgbClr val="595959"/>
                </a:solidFill>
                <a:latin typeface="Poppins"/>
              </a:rPr>
              <a:t>. En lugar de copiar y pegar, haremos lo siguiente:</a:t>
            </a:r>
          </a:p>
          <a:p>
            <a:pPr marL="285750" indent="-285750">
              <a:buFontTx/>
              <a:buChar char="-"/>
            </a:pPr>
            <a:r>
              <a:rPr lang="es-ES_tradnl" sz="1600" dirty="0">
                <a:solidFill>
                  <a:srgbClr val="595959"/>
                </a:solidFill>
                <a:latin typeface="Poppins"/>
              </a:rPr>
              <a:t>Nos situamos en la celda que queremos rellenar con datos de una celda de otra hoja</a:t>
            </a:r>
          </a:p>
          <a:p>
            <a:pPr marL="285750" indent="-285750">
              <a:buFontTx/>
              <a:buChar char="-"/>
            </a:pPr>
            <a:r>
              <a:rPr lang="es-ES_tradnl" sz="1600" dirty="0">
                <a:solidFill>
                  <a:srgbClr val="595959"/>
                </a:solidFill>
                <a:latin typeface="Poppins"/>
              </a:rPr>
              <a:t>Escribimos “=“</a:t>
            </a:r>
          </a:p>
          <a:p>
            <a:pPr marL="285750" indent="-285750">
              <a:buFontTx/>
              <a:buChar char="-"/>
            </a:pPr>
            <a:r>
              <a:rPr lang="es-ES_tradnl" sz="1600" dirty="0">
                <a:solidFill>
                  <a:srgbClr val="595959"/>
                </a:solidFill>
                <a:latin typeface="Poppins"/>
              </a:rPr>
              <a:t>Cambiamos de hoja (iremos a aquella hoja donde se encuentre la celda que queremos referenciar</a:t>
            </a:r>
          </a:p>
          <a:p>
            <a:pPr marL="285750" indent="-285750">
              <a:buFontTx/>
              <a:buChar char="-"/>
            </a:pPr>
            <a:r>
              <a:rPr lang="es-ES_tradnl" sz="1600" dirty="0">
                <a:solidFill>
                  <a:srgbClr val="595959"/>
                </a:solidFill>
                <a:latin typeface="Poppins"/>
              </a:rPr>
              <a:t>Clicamos sobre ella</a:t>
            </a:r>
          </a:p>
          <a:p>
            <a:pPr marL="285750" indent="-285750">
              <a:buFontTx/>
              <a:buChar char="-"/>
            </a:pPr>
            <a:r>
              <a:rPr lang="es-ES_tradnl" sz="1600" dirty="0">
                <a:solidFill>
                  <a:srgbClr val="595959"/>
                </a:solidFill>
                <a:latin typeface="Poppins"/>
              </a:rPr>
              <a:t>Aceptamos con ENTER</a:t>
            </a:r>
          </a:p>
          <a:p>
            <a:r>
              <a:rPr lang="es-ES_tradnl" sz="1600" dirty="0">
                <a:solidFill>
                  <a:srgbClr val="595959"/>
                </a:solidFill>
                <a:latin typeface="Poppins"/>
              </a:rPr>
              <a:t>En este caso, si cambiamos la información origen, se modificara el dato en la celda destino de forma automática ya que el símbolo “=“ las relaciona mediante una referencia directa, se trata de un vínculo.</a:t>
            </a:r>
          </a:p>
          <a:p>
            <a:endParaRPr lang="es-ES_tradnl" sz="1600" dirty="0">
              <a:solidFill>
                <a:srgbClr val="595959"/>
              </a:solidFill>
              <a:latin typeface="Poppins"/>
            </a:endParaRPr>
          </a:p>
          <a:p>
            <a:endParaRPr lang="es-ES_tradnl" sz="1600" dirty="0">
              <a:solidFill>
                <a:srgbClr val="595959"/>
              </a:solidFill>
              <a:latin typeface="Poppins"/>
            </a:endParaRPr>
          </a:p>
          <a:p>
            <a:endParaRPr lang="es-ES_tradnl" sz="1600" dirty="0">
              <a:solidFill>
                <a:srgbClr val="595959"/>
              </a:solidFill>
              <a:latin typeface="Poppins"/>
            </a:endParaRPr>
          </a:p>
        </p:txBody>
      </p:sp>
      <p:sp>
        <p:nvSpPr>
          <p:cNvPr id="14" name="Arrow: Right 13">
            <a:extLst>
              <a:ext uri="{FF2B5EF4-FFF2-40B4-BE49-F238E27FC236}">
                <a16:creationId xmlns:a16="http://schemas.microsoft.com/office/drawing/2014/main" id="{F26506E8-60B9-4D8F-BA99-08E0A500BFC6}"/>
              </a:ext>
            </a:extLst>
          </p:cNvPr>
          <p:cNvSpPr/>
          <p:nvPr/>
        </p:nvSpPr>
        <p:spPr bwMode="gray">
          <a:xfrm>
            <a:off x="3548743" y="4903086"/>
            <a:ext cx="580103" cy="265471"/>
          </a:xfrm>
          <a:prstGeom prst="rightArrow">
            <a:avLst/>
          </a:prstGeom>
          <a:solidFill>
            <a:schemeClr val="accent3"/>
          </a:solidFill>
          <a:ln w="19050" algn="ctr">
            <a:no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
        <p:nvSpPr>
          <p:cNvPr id="22" name="Arrow: Right 21">
            <a:extLst>
              <a:ext uri="{FF2B5EF4-FFF2-40B4-BE49-F238E27FC236}">
                <a16:creationId xmlns:a16="http://schemas.microsoft.com/office/drawing/2014/main" id="{BD8561C1-377B-4294-8DC3-0D0C670B861D}"/>
              </a:ext>
            </a:extLst>
          </p:cNvPr>
          <p:cNvSpPr/>
          <p:nvPr/>
        </p:nvSpPr>
        <p:spPr bwMode="gray">
          <a:xfrm>
            <a:off x="9059226" y="4875269"/>
            <a:ext cx="580103" cy="265471"/>
          </a:xfrm>
          <a:prstGeom prst="rightArrow">
            <a:avLst/>
          </a:prstGeom>
          <a:solidFill>
            <a:schemeClr val="accent3"/>
          </a:solidFill>
          <a:ln w="19050" algn="ctr">
            <a:no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
        <p:nvSpPr>
          <p:cNvPr id="17" name="Rectangle 16">
            <a:extLst>
              <a:ext uri="{FF2B5EF4-FFF2-40B4-BE49-F238E27FC236}">
                <a16:creationId xmlns:a16="http://schemas.microsoft.com/office/drawing/2014/main" id="{B850A5CE-59D4-4D70-A3A6-285B72C24711}"/>
              </a:ext>
            </a:extLst>
          </p:cNvPr>
          <p:cNvSpPr/>
          <p:nvPr/>
        </p:nvSpPr>
        <p:spPr bwMode="gray">
          <a:xfrm>
            <a:off x="1943830" y="5611823"/>
            <a:ext cx="342169" cy="117173"/>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
        <p:nvSpPr>
          <p:cNvPr id="18" name="Rectangle 17">
            <a:extLst>
              <a:ext uri="{FF2B5EF4-FFF2-40B4-BE49-F238E27FC236}">
                <a16:creationId xmlns:a16="http://schemas.microsoft.com/office/drawing/2014/main" id="{0B4F63B3-B3DE-48C8-AA05-33C54FF6FA33}"/>
              </a:ext>
            </a:extLst>
          </p:cNvPr>
          <p:cNvSpPr/>
          <p:nvPr/>
        </p:nvSpPr>
        <p:spPr bwMode="gray">
          <a:xfrm>
            <a:off x="3085313" y="5614933"/>
            <a:ext cx="342169" cy="117173"/>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
        <p:nvSpPr>
          <p:cNvPr id="19" name="Rectangle 18">
            <a:extLst>
              <a:ext uri="{FF2B5EF4-FFF2-40B4-BE49-F238E27FC236}">
                <a16:creationId xmlns:a16="http://schemas.microsoft.com/office/drawing/2014/main" id="{B2849767-6FDB-428B-82A9-08FEAD3546BA}"/>
              </a:ext>
            </a:extLst>
          </p:cNvPr>
          <p:cNvSpPr/>
          <p:nvPr/>
        </p:nvSpPr>
        <p:spPr bwMode="gray">
          <a:xfrm>
            <a:off x="1184978" y="6159219"/>
            <a:ext cx="877087" cy="202110"/>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
        <p:nvSpPr>
          <p:cNvPr id="20" name="TextBox 19">
            <a:extLst>
              <a:ext uri="{FF2B5EF4-FFF2-40B4-BE49-F238E27FC236}">
                <a16:creationId xmlns:a16="http://schemas.microsoft.com/office/drawing/2014/main" id="{D2D43B1A-C2DB-41C3-9B8E-BCD24B970A2D}"/>
              </a:ext>
            </a:extLst>
          </p:cNvPr>
          <p:cNvSpPr txBox="1"/>
          <p:nvPr/>
        </p:nvSpPr>
        <p:spPr>
          <a:xfrm>
            <a:off x="7075508" y="3867954"/>
            <a:ext cx="1958726" cy="2554545"/>
          </a:xfrm>
          <a:prstGeom prst="rect">
            <a:avLst/>
          </a:prstGeom>
          <a:noFill/>
        </p:spPr>
        <p:txBody>
          <a:bodyPr wrap="square" rtlCol="0">
            <a:spAutoFit/>
          </a:bodyPr>
          <a:lstStyle/>
          <a:p>
            <a:r>
              <a:rPr lang="es-ES_tradnl" sz="1600" dirty="0">
                <a:solidFill>
                  <a:srgbClr val="595959"/>
                </a:solidFill>
                <a:latin typeface="Poppins"/>
              </a:rPr>
              <a:t>Mediante este proceso haremos que los totales de la hoja “Ingreso por mes” aparezcan en las celdas correspondientes de la hoja “Ingreso anual”</a:t>
            </a:r>
          </a:p>
          <a:p>
            <a:endParaRPr lang="es-ES_tradnl" sz="1600" dirty="0">
              <a:solidFill>
                <a:srgbClr val="595959"/>
              </a:solidFill>
              <a:latin typeface="Poppins"/>
            </a:endParaRPr>
          </a:p>
        </p:txBody>
      </p:sp>
      <p:pic>
        <p:nvPicPr>
          <p:cNvPr id="3" name="Picture 2">
            <a:extLst>
              <a:ext uri="{FF2B5EF4-FFF2-40B4-BE49-F238E27FC236}">
                <a16:creationId xmlns:a16="http://schemas.microsoft.com/office/drawing/2014/main" id="{DC6B54F2-32D3-41E1-8466-59F614AABA21}"/>
              </a:ext>
            </a:extLst>
          </p:cNvPr>
          <p:cNvPicPr>
            <a:picLocks noChangeAspect="1"/>
          </p:cNvPicPr>
          <p:nvPr/>
        </p:nvPicPr>
        <p:blipFill rotWithShape="1">
          <a:blip r:embed="rId3"/>
          <a:srcRect r="17357"/>
          <a:stretch/>
        </p:blipFill>
        <p:spPr>
          <a:xfrm>
            <a:off x="4316692" y="4199359"/>
            <a:ext cx="2512064" cy="1529637"/>
          </a:xfrm>
          <a:prstGeom prst="rect">
            <a:avLst/>
          </a:prstGeom>
          <a:ln>
            <a:noFill/>
          </a:ln>
          <a:effectLst>
            <a:outerShdw blurRad="190500" algn="tl" rotWithShape="0">
              <a:srgbClr val="000000">
                <a:alpha val="70000"/>
              </a:srgbClr>
            </a:outerShdw>
          </a:effectLst>
        </p:spPr>
      </p:pic>
      <p:sp>
        <p:nvSpPr>
          <p:cNvPr id="21" name="Rectangle 20">
            <a:extLst>
              <a:ext uri="{FF2B5EF4-FFF2-40B4-BE49-F238E27FC236}">
                <a16:creationId xmlns:a16="http://schemas.microsoft.com/office/drawing/2014/main" id="{72E266B6-D94C-44C5-907A-A3E90BE8466E}"/>
              </a:ext>
            </a:extLst>
          </p:cNvPr>
          <p:cNvSpPr/>
          <p:nvPr/>
        </p:nvSpPr>
        <p:spPr bwMode="gray">
          <a:xfrm>
            <a:off x="5138838" y="4795937"/>
            <a:ext cx="523697" cy="382128"/>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
        <p:nvSpPr>
          <p:cNvPr id="25" name="Rectangle 24">
            <a:extLst>
              <a:ext uri="{FF2B5EF4-FFF2-40B4-BE49-F238E27FC236}">
                <a16:creationId xmlns:a16="http://schemas.microsoft.com/office/drawing/2014/main" id="{5A57506F-3978-49A2-8F38-2A79D7D30236}"/>
              </a:ext>
            </a:extLst>
          </p:cNvPr>
          <p:cNvSpPr/>
          <p:nvPr/>
        </p:nvSpPr>
        <p:spPr bwMode="gray">
          <a:xfrm>
            <a:off x="5951668" y="5498893"/>
            <a:ext cx="877087" cy="202110"/>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cxnSp>
        <p:nvCxnSpPr>
          <p:cNvPr id="7" name="Straight Connector 6">
            <a:extLst>
              <a:ext uri="{FF2B5EF4-FFF2-40B4-BE49-F238E27FC236}">
                <a16:creationId xmlns:a16="http://schemas.microsoft.com/office/drawing/2014/main" id="{8FC7825B-4642-4B60-A898-B7E1E209246D}"/>
              </a:ext>
            </a:extLst>
          </p:cNvPr>
          <p:cNvCxnSpPr>
            <a:stCxn id="17" idx="3"/>
            <a:endCxn id="18" idx="1"/>
          </p:cNvCxnSpPr>
          <p:nvPr/>
        </p:nvCxnSpPr>
        <p:spPr>
          <a:xfrm>
            <a:off x="2285999" y="5670410"/>
            <a:ext cx="799314" cy="3110"/>
          </a:xfrm>
          <a:prstGeom prst="line">
            <a:avLst/>
          </a:prstGeom>
          <a:ln w="28575">
            <a:solidFill>
              <a:srgbClr val="019EE2"/>
            </a:solidFill>
          </a:ln>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id="{477F02D3-F44F-4593-AC9B-37F3067F595F}"/>
              </a:ext>
            </a:extLst>
          </p:cNvPr>
          <p:cNvCxnSpPr>
            <a:stCxn id="18" idx="3"/>
          </p:cNvCxnSpPr>
          <p:nvPr/>
        </p:nvCxnSpPr>
        <p:spPr>
          <a:xfrm flipV="1">
            <a:off x="3427482" y="4979490"/>
            <a:ext cx="1711356" cy="694030"/>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CA8FD6EF-769E-4F51-ABF6-6DF7A77DCB90}"/>
              </a:ext>
            </a:extLst>
          </p:cNvPr>
          <p:cNvPicPr>
            <a:picLocks noChangeAspect="1"/>
          </p:cNvPicPr>
          <p:nvPr/>
        </p:nvPicPr>
        <p:blipFill>
          <a:blip r:embed="rId4"/>
          <a:stretch>
            <a:fillRect/>
          </a:stretch>
        </p:blipFill>
        <p:spPr>
          <a:xfrm>
            <a:off x="9798466" y="4087721"/>
            <a:ext cx="1959619" cy="1677203"/>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61443319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dirty="0"/>
              <a:t>PARTE 2</a:t>
            </a:r>
          </a:p>
        </p:txBody>
      </p:sp>
    </p:spTree>
    <p:extLst>
      <p:ext uri="{BB962C8B-B14F-4D97-AF65-F5344CB8AC3E}">
        <p14:creationId xmlns:p14="http://schemas.microsoft.com/office/powerpoint/2010/main" val="40355909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a:extLst>
              <a:ext uri="{FF2B5EF4-FFF2-40B4-BE49-F238E27FC236}">
                <a16:creationId xmlns:a16="http://schemas.microsoft.com/office/drawing/2014/main" id="{BDD94A52-54CB-41C1-88A6-2FA3A5002901}"/>
              </a:ext>
            </a:extLst>
          </p:cNvPr>
          <p:cNvSpPr>
            <a:spLocks noGrp="1"/>
          </p:cNvSpPr>
          <p:nvPr>
            <p:ph type="title"/>
          </p:nvPr>
        </p:nvSpPr>
        <p:spPr/>
        <p:txBody>
          <a:bodyPr/>
          <a:lstStyle/>
          <a:p>
            <a:r>
              <a:rPr lang="es-ES" dirty="0"/>
              <a:t>1.8 Aplicar formato a las celdas</a:t>
            </a:r>
            <a:br>
              <a:rPr lang="es-ES" dirty="0"/>
            </a:br>
            <a:endParaRPr lang="es-ES" dirty="0"/>
          </a:p>
        </p:txBody>
      </p:sp>
      <p:sp>
        <p:nvSpPr>
          <p:cNvPr id="18" name="TextBox 17">
            <a:extLst>
              <a:ext uri="{FF2B5EF4-FFF2-40B4-BE49-F238E27FC236}">
                <a16:creationId xmlns:a16="http://schemas.microsoft.com/office/drawing/2014/main" id="{39C05131-67EC-48F1-92A9-432D232C2A15}"/>
              </a:ext>
            </a:extLst>
          </p:cNvPr>
          <p:cNvSpPr txBox="1"/>
          <p:nvPr/>
        </p:nvSpPr>
        <p:spPr>
          <a:xfrm>
            <a:off x="411987" y="872067"/>
            <a:ext cx="11083327" cy="3046988"/>
          </a:xfrm>
          <a:prstGeom prst="rect">
            <a:avLst/>
          </a:prstGeom>
          <a:noFill/>
        </p:spPr>
        <p:txBody>
          <a:bodyPr wrap="square" rtlCol="0">
            <a:spAutoFit/>
          </a:bodyPr>
          <a:lstStyle/>
          <a:p>
            <a:r>
              <a:rPr lang="es-ES" sz="1600" dirty="0">
                <a:solidFill>
                  <a:srgbClr val="595959"/>
                </a:solidFill>
                <a:latin typeface="Poppins"/>
              </a:rPr>
              <a:t>Se puede controlar el diseño de las celdas a través de los comandos de</a:t>
            </a:r>
            <a:r>
              <a:rPr lang="es-ES" sz="1600" dirty="0">
                <a:solidFill>
                  <a:srgbClr val="019EE2"/>
                </a:solidFill>
                <a:latin typeface="Poppins"/>
              </a:rPr>
              <a:t> </a:t>
            </a:r>
            <a:r>
              <a:rPr lang="es-ES" sz="1600" b="1" dirty="0">
                <a:solidFill>
                  <a:srgbClr val="019EE2"/>
                </a:solidFill>
                <a:latin typeface="Poppins"/>
              </a:rPr>
              <a:t>Formato de celdas</a:t>
            </a:r>
            <a:r>
              <a:rPr lang="es-ES" sz="1600" dirty="0">
                <a:solidFill>
                  <a:srgbClr val="595959"/>
                </a:solidFill>
                <a:latin typeface="Poppins"/>
              </a:rPr>
              <a:t>. En la ficha “Inicio/Home” aparecen varios comandos, vemos para que se utilizan: </a:t>
            </a:r>
          </a:p>
          <a:p>
            <a:endParaRPr lang="es-ES_tradnl" dirty="0">
              <a:solidFill>
                <a:srgbClr val="000000"/>
              </a:solidFill>
              <a:latin typeface="Poppins"/>
            </a:endParaRPr>
          </a:p>
          <a:p>
            <a:endParaRPr lang="es-ES_tradnl" dirty="0">
              <a:solidFill>
                <a:srgbClr val="000000"/>
              </a:solidFill>
              <a:latin typeface="Poppins"/>
            </a:endParaRPr>
          </a:p>
          <a:p>
            <a:endParaRPr lang="es-ES_tradnl" dirty="0">
              <a:solidFill>
                <a:srgbClr val="000000"/>
              </a:solidFill>
              <a:latin typeface="Poppins"/>
            </a:endParaRPr>
          </a:p>
          <a:p>
            <a:endParaRPr lang="es-ES_tradnl" dirty="0">
              <a:solidFill>
                <a:srgbClr val="000000"/>
              </a:solidFill>
              <a:latin typeface="Poppins"/>
            </a:endParaRPr>
          </a:p>
          <a:p>
            <a:endParaRPr lang="es-ES_tradnl" sz="1600" dirty="0">
              <a:solidFill>
                <a:srgbClr val="000000"/>
              </a:solidFill>
              <a:latin typeface="Poppins"/>
            </a:endParaRPr>
          </a:p>
          <a:p>
            <a:endParaRPr lang="es-ES" dirty="0">
              <a:solidFill>
                <a:srgbClr val="000000"/>
              </a:solidFill>
              <a:latin typeface="Poppins"/>
            </a:endParaRPr>
          </a:p>
          <a:p>
            <a:endParaRPr lang="es-ES_tradnl" dirty="0">
              <a:solidFill>
                <a:srgbClr val="000000"/>
              </a:solidFill>
              <a:latin typeface="Poppins"/>
            </a:endParaRPr>
          </a:p>
        </p:txBody>
      </p:sp>
      <p:sp>
        <p:nvSpPr>
          <p:cNvPr id="19" name="TextBox 18">
            <a:extLst>
              <a:ext uri="{FF2B5EF4-FFF2-40B4-BE49-F238E27FC236}">
                <a16:creationId xmlns:a16="http://schemas.microsoft.com/office/drawing/2014/main" id="{8F684AC2-58AB-4F72-8290-C89F9A026C7F}"/>
              </a:ext>
            </a:extLst>
          </p:cNvPr>
          <p:cNvSpPr txBox="1"/>
          <p:nvPr/>
        </p:nvSpPr>
        <p:spPr>
          <a:xfrm>
            <a:off x="468643" y="2945592"/>
            <a:ext cx="4798783" cy="2677656"/>
          </a:xfrm>
          <a:prstGeom prst="rect">
            <a:avLst/>
          </a:prstGeom>
          <a:noFill/>
        </p:spPr>
        <p:txBody>
          <a:bodyPr wrap="square" rtlCol="0">
            <a:spAutoFit/>
          </a:bodyPr>
          <a:lstStyle/>
          <a:p>
            <a:r>
              <a:rPr lang="es-ES" sz="1600" b="1" dirty="0">
                <a:solidFill>
                  <a:srgbClr val="019EE2"/>
                </a:solidFill>
                <a:latin typeface="Poppins"/>
              </a:rPr>
              <a:t>Número</a:t>
            </a:r>
            <a:r>
              <a:rPr lang="es-ES" sz="1600" b="1" dirty="0">
                <a:solidFill>
                  <a:srgbClr val="019EE2"/>
                </a:solidFill>
                <a:latin typeface="Poppins"/>
                <a:sym typeface="Wingdings" panose="05000000000000000000" pitchFamily="2" charset="2"/>
              </a:rPr>
              <a:t> </a:t>
            </a:r>
            <a:r>
              <a:rPr lang="es-ES" sz="1600" b="1" dirty="0">
                <a:solidFill>
                  <a:srgbClr val="99CC00"/>
                </a:solidFill>
                <a:latin typeface="Poppins"/>
                <a:sym typeface="Wingdings" panose="05000000000000000000" pitchFamily="2" charset="2"/>
              </a:rPr>
              <a:t> </a:t>
            </a:r>
            <a:r>
              <a:rPr lang="es-ES" sz="1600" dirty="0">
                <a:solidFill>
                  <a:srgbClr val="595959"/>
                </a:solidFill>
                <a:latin typeface="Poppins"/>
                <a:sym typeface="Wingdings" panose="05000000000000000000" pitchFamily="2" charset="2"/>
              </a:rPr>
              <a:t>T</a:t>
            </a:r>
            <a:r>
              <a:rPr lang="es-ES" sz="1600" dirty="0">
                <a:solidFill>
                  <a:srgbClr val="595959"/>
                </a:solidFill>
                <a:latin typeface="Poppins"/>
              </a:rPr>
              <a:t>iene varias opciones para asignar formato a los valores de una celda. Es especialmente útil en formatos numéricos, de fecha y de hora.</a:t>
            </a:r>
          </a:p>
          <a:p>
            <a:r>
              <a:rPr lang="es-ES" sz="1600" dirty="0">
                <a:solidFill>
                  <a:srgbClr val="595959"/>
                </a:solidFill>
                <a:latin typeface="Poppins"/>
              </a:rPr>
              <a:t> </a:t>
            </a:r>
          </a:p>
          <a:p>
            <a:r>
              <a:rPr lang="es-ES" sz="1600" dirty="0">
                <a:solidFill>
                  <a:srgbClr val="595959"/>
                </a:solidFill>
                <a:latin typeface="Poppins"/>
              </a:rPr>
              <a:t>- Por ejemplo, en un resumen contable usaremos el formato moneda (€) o cuando expongamos valores numéricos, usaremos el formato “Número”, con dos decimales generalmente. También deberemos seleccionar fecha si es fecha.</a:t>
            </a:r>
          </a:p>
          <a:p>
            <a:endParaRPr lang="es-ES" dirty="0">
              <a:latin typeface="Poppins"/>
            </a:endParaRPr>
          </a:p>
        </p:txBody>
      </p:sp>
      <p:pic>
        <p:nvPicPr>
          <p:cNvPr id="20" name="Picture 19">
            <a:extLst>
              <a:ext uri="{FF2B5EF4-FFF2-40B4-BE49-F238E27FC236}">
                <a16:creationId xmlns:a16="http://schemas.microsoft.com/office/drawing/2014/main" id="{E41D2A92-89CA-4EE4-ADFE-26DD5419E720}"/>
              </a:ext>
            </a:extLst>
          </p:cNvPr>
          <p:cNvPicPr>
            <a:picLocks noChangeAspect="1"/>
          </p:cNvPicPr>
          <p:nvPr/>
        </p:nvPicPr>
        <p:blipFill>
          <a:blip r:embed="rId2"/>
          <a:stretch>
            <a:fillRect/>
          </a:stretch>
        </p:blipFill>
        <p:spPr>
          <a:xfrm>
            <a:off x="6253055" y="2845635"/>
            <a:ext cx="1562100" cy="1095375"/>
          </a:xfrm>
          <a:prstGeom prst="rect">
            <a:avLst/>
          </a:prstGeom>
          <a:ln>
            <a:noFill/>
          </a:ln>
          <a:effectLst>
            <a:outerShdw blurRad="190500" algn="tl" rotWithShape="0">
              <a:srgbClr val="000000">
                <a:alpha val="70000"/>
              </a:srgbClr>
            </a:outerShdw>
          </a:effectLst>
        </p:spPr>
      </p:pic>
      <p:cxnSp>
        <p:nvCxnSpPr>
          <p:cNvPr id="22" name="Straight Arrow Connector 21">
            <a:extLst>
              <a:ext uri="{FF2B5EF4-FFF2-40B4-BE49-F238E27FC236}">
                <a16:creationId xmlns:a16="http://schemas.microsoft.com/office/drawing/2014/main" id="{2C37ACF0-44B2-4336-800E-C1B279C3C381}"/>
              </a:ext>
            </a:extLst>
          </p:cNvPr>
          <p:cNvCxnSpPr>
            <a:cxnSpLocks/>
            <a:stCxn id="29" idx="2"/>
            <a:endCxn id="20" idx="0"/>
          </p:cNvCxnSpPr>
          <p:nvPr/>
        </p:nvCxnSpPr>
        <p:spPr>
          <a:xfrm>
            <a:off x="5435039" y="2442869"/>
            <a:ext cx="1599066" cy="402766"/>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3BFADA9A-E448-4CC0-96C9-D55980C5AF86}"/>
              </a:ext>
            </a:extLst>
          </p:cNvPr>
          <p:cNvSpPr txBox="1"/>
          <p:nvPr/>
        </p:nvSpPr>
        <p:spPr>
          <a:xfrm>
            <a:off x="7920739" y="2816823"/>
            <a:ext cx="1792428" cy="584775"/>
          </a:xfrm>
          <a:prstGeom prst="rect">
            <a:avLst/>
          </a:prstGeom>
          <a:noFill/>
        </p:spPr>
        <p:txBody>
          <a:bodyPr wrap="square" rtlCol="0">
            <a:spAutoFit/>
          </a:bodyPr>
          <a:lstStyle/>
          <a:p>
            <a:r>
              <a:rPr lang="es-ES" sz="1600" dirty="0">
                <a:solidFill>
                  <a:srgbClr val="595959"/>
                </a:solidFill>
                <a:latin typeface="Poppins"/>
              </a:rPr>
              <a:t>Desplegar para ver tipos de formato</a:t>
            </a:r>
          </a:p>
        </p:txBody>
      </p:sp>
      <p:pic>
        <p:nvPicPr>
          <p:cNvPr id="28" name="Picture 27">
            <a:extLst>
              <a:ext uri="{FF2B5EF4-FFF2-40B4-BE49-F238E27FC236}">
                <a16:creationId xmlns:a16="http://schemas.microsoft.com/office/drawing/2014/main" id="{926558A7-0940-433B-A490-FD62B90DA07C}"/>
              </a:ext>
            </a:extLst>
          </p:cNvPr>
          <p:cNvPicPr>
            <a:picLocks noChangeAspect="1"/>
          </p:cNvPicPr>
          <p:nvPr/>
        </p:nvPicPr>
        <p:blipFill>
          <a:blip r:embed="rId3"/>
          <a:stretch>
            <a:fillRect/>
          </a:stretch>
        </p:blipFill>
        <p:spPr>
          <a:xfrm>
            <a:off x="469900" y="1510019"/>
            <a:ext cx="11025414" cy="932850"/>
          </a:xfrm>
          <a:prstGeom prst="rect">
            <a:avLst/>
          </a:prstGeom>
          <a:ln>
            <a:noFill/>
          </a:ln>
          <a:effectLst>
            <a:outerShdw blurRad="190500" algn="tl" rotWithShape="0">
              <a:srgbClr val="000000">
                <a:alpha val="70000"/>
              </a:srgbClr>
            </a:outerShdw>
          </a:effectLst>
        </p:spPr>
      </p:pic>
      <p:sp>
        <p:nvSpPr>
          <p:cNvPr id="29" name="Rectangle 28">
            <a:extLst>
              <a:ext uri="{FF2B5EF4-FFF2-40B4-BE49-F238E27FC236}">
                <a16:creationId xmlns:a16="http://schemas.microsoft.com/office/drawing/2014/main" id="{37DDF908-11A2-4752-B8E4-F7935ACE36A7}"/>
              </a:ext>
            </a:extLst>
          </p:cNvPr>
          <p:cNvSpPr/>
          <p:nvPr/>
        </p:nvSpPr>
        <p:spPr>
          <a:xfrm>
            <a:off x="4931131" y="1778840"/>
            <a:ext cx="1007816" cy="664029"/>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sp>
        <p:nvSpPr>
          <p:cNvPr id="30" name="Rectangle 29">
            <a:extLst>
              <a:ext uri="{FF2B5EF4-FFF2-40B4-BE49-F238E27FC236}">
                <a16:creationId xmlns:a16="http://schemas.microsoft.com/office/drawing/2014/main" id="{C2A5D4D8-86E1-4B6B-AE4B-D85774B5E8A9}"/>
              </a:ext>
            </a:extLst>
          </p:cNvPr>
          <p:cNvSpPr/>
          <p:nvPr/>
        </p:nvSpPr>
        <p:spPr>
          <a:xfrm>
            <a:off x="6647900" y="3297293"/>
            <a:ext cx="299357" cy="418162"/>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pic>
        <p:nvPicPr>
          <p:cNvPr id="31" name="Picture 30">
            <a:extLst>
              <a:ext uri="{FF2B5EF4-FFF2-40B4-BE49-F238E27FC236}">
                <a16:creationId xmlns:a16="http://schemas.microsoft.com/office/drawing/2014/main" id="{681CB7EE-28C2-4BAF-9BC8-150FBB58D533}"/>
              </a:ext>
            </a:extLst>
          </p:cNvPr>
          <p:cNvPicPr>
            <a:picLocks noChangeAspect="1"/>
          </p:cNvPicPr>
          <p:nvPr/>
        </p:nvPicPr>
        <p:blipFill>
          <a:blip r:embed="rId4"/>
          <a:stretch>
            <a:fillRect/>
          </a:stretch>
        </p:blipFill>
        <p:spPr>
          <a:xfrm>
            <a:off x="10213744" y="2625274"/>
            <a:ext cx="1250720" cy="3061239"/>
          </a:xfrm>
          <a:prstGeom prst="rect">
            <a:avLst/>
          </a:prstGeom>
          <a:ln>
            <a:noFill/>
          </a:ln>
          <a:effectLst>
            <a:outerShdw blurRad="190500" algn="tl" rotWithShape="0">
              <a:srgbClr val="000000">
                <a:alpha val="70000"/>
              </a:srgbClr>
            </a:outerShdw>
          </a:effectLst>
        </p:spPr>
      </p:pic>
      <p:sp>
        <p:nvSpPr>
          <p:cNvPr id="34" name="Rectangle 33">
            <a:extLst>
              <a:ext uri="{FF2B5EF4-FFF2-40B4-BE49-F238E27FC236}">
                <a16:creationId xmlns:a16="http://schemas.microsoft.com/office/drawing/2014/main" id="{E5DF96B8-AA0B-4260-AB22-3756F4CA0915}"/>
              </a:ext>
            </a:extLst>
          </p:cNvPr>
          <p:cNvSpPr/>
          <p:nvPr/>
        </p:nvSpPr>
        <p:spPr>
          <a:xfrm>
            <a:off x="10229169" y="4554714"/>
            <a:ext cx="1250720" cy="251715"/>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sp>
        <p:nvSpPr>
          <p:cNvPr id="5" name="Rectangle 4">
            <a:extLst>
              <a:ext uri="{FF2B5EF4-FFF2-40B4-BE49-F238E27FC236}">
                <a16:creationId xmlns:a16="http://schemas.microsoft.com/office/drawing/2014/main" id="{1466E17E-4615-46E7-BD76-D5C61C354DDF}"/>
              </a:ext>
            </a:extLst>
          </p:cNvPr>
          <p:cNvSpPr/>
          <p:nvPr/>
        </p:nvSpPr>
        <p:spPr>
          <a:xfrm>
            <a:off x="5287852" y="4184234"/>
            <a:ext cx="4742475" cy="2246769"/>
          </a:xfrm>
          <a:prstGeom prst="rect">
            <a:avLst/>
          </a:prstGeom>
        </p:spPr>
        <p:txBody>
          <a:bodyPr wrap="square">
            <a:spAutoFit/>
          </a:bodyPr>
          <a:lstStyle/>
          <a:p>
            <a:r>
              <a:rPr lang="es-ES" sz="1400" b="1" dirty="0">
                <a:solidFill>
                  <a:srgbClr val="595959"/>
                </a:solidFill>
                <a:latin typeface="Poppins"/>
              </a:rPr>
              <a:t>		</a:t>
            </a:r>
          </a:p>
          <a:p>
            <a:r>
              <a:rPr lang="es-ES" sz="1400" b="1" dirty="0">
                <a:solidFill>
                  <a:srgbClr val="595959"/>
                </a:solidFill>
                <a:latin typeface="Poppins"/>
              </a:rPr>
              <a:t>	PARA EL FORMATO </a:t>
            </a:r>
            <a:r>
              <a:rPr lang="es-ES" sz="1400" b="1" i="1" dirty="0">
                <a:solidFill>
                  <a:srgbClr val="595959"/>
                </a:solidFill>
                <a:latin typeface="Poppins"/>
              </a:rPr>
              <a:t>Porcentaje:</a:t>
            </a:r>
          </a:p>
          <a:p>
            <a:endParaRPr lang="es-ES" sz="1400" b="1" i="1" dirty="0">
              <a:solidFill>
                <a:srgbClr val="595959"/>
              </a:solidFill>
              <a:latin typeface="Poppins"/>
            </a:endParaRPr>
          </a:p>
          <a:p>
            <a:r>
              <a:rPr lang="es-ES" sz="1400" dirty="0">
                <a:solidFill>
                  <a:srgbClr val="595959"/>
                </a:solidFill>
                <a:latin typeface="Poppins"/>
              </a:rPr>
              <a:t>SI queremos que un determinado número se muestre como un porcentaje: 5 </a:t>
            </a:r>
            <a:r>
              <a:rPr lang="es-ES" sz="1400" dirty="0">
                <a:solidFill>
                  <a:srgbClr val="595959"/>
                </a:solidFill>
                <a:latin typeface="Poppins"/>
                <a:sym typeface="Wingdings" panose="05000000000000000000" pitchFamily="2" charset="2"/>
              </a:rPr>
              <a:t> 5%:</a:t>
            </a:r>
          </a:p>
          <a:p>
            <a:endParaRPr lang="es-ES" sz="1400" dirty="0">
              <a:solidFill>
                <a:srgbClr val="595959"/>
              </a:solidFill>
              <a:latin typeface="Poppins"/>
              <a:sym typeface="Wingdings" panose="05000000000000000000" pitchFamily="2" charset="2"/>
            </a:endParaRPr>
          </a:p>
          <a:p>
            <a:pPr marL="171450" indent="-171450">
              <a:buFontTx/>
              <a:buChar char="-"/>
            </a:pPr>
            <a:r>
              <a:rPr lang="es-ES" sz="1400" dirty="0">
                <a:solidFill>
                  <a:srgbClr val="595959"/>
                </a:solidFill>
                <a:latin typeface="Poppins"/>
                <a:sym typeface="Wingdings" panose="05000000000000000000" pitchFamily="2" charset="2"/>
              </a:rPr>
              <a:t>Debemos dividir el número entre 100  0,05</a:t>
            </a:r>
          </a:p>
          <a:p>
            <a:r>
              <a:rPr lang="es-ES" sz="1400" dirty="0">
                <a:solidFill>
                  <a:srgbClr val="595959"/>
                </a:solidFill>
                <a:latin typeface="Poppins"/>
                <a:sym typeface="Wingdings" panose="05000000000000000000" pitchFamily="2" charset="2"/>
              </a:rPr>
              <a:t>    Una vez dividido, seleccionamos el formato</a:t>
            </a:r>
          </a:p>
          <a:p>
            <a:pPr marL="171450" indent="-171450">
              <a:buFontTx/>
              <a:buChar char="-"/>
            </a:pPr>
            <a:r>
              <a:rPr lang="es-ES" sz="1400" dirty="0">
                <a:solidFill>
                  <a:srgbClr val="595959"/>
                </a:solidFill>
                <a:latin typeface="Poppins"/>
                <a:sym typeface="Wingdings" panose="05000000000000000000" pitchFamily="2" charset="2"/>
              </a:rPr>
              <a:t>Otra opción es escribir directamente 0,05 y </a:t>
            </a:r>
          </a:p>
          <a:p>
            <a:r>
              <a:rPr lang="es-ES" sz="1400" dirty="0">
                <a:solidFill>
                  <a:srgbClr val="595959"/>
                </a:solidFill>
                <a:latin typeface="Poppins"/>
                <a:sym typeface="Wingdings" panose="05000000000000000000" pitchFamily="2" charset="2"/>
              </a:rPr>
              <a:t>    aplicar formato</a:t>
            </a:r>
            <a:endParaRPr lang="es-ES" sz="1400" dirty="0"/>
          </a:p>
        </p:txBody>
      </p:sp>
      <p:grpSp>
        <p:nvGrpSpPr>
          <p:cNvPr id="64" name="Group 63">
            <a:extLst>
              <a:ext uri="{FF2B5EF4-FFF2-40B4-BE49-F238E27FC236}">
                <a16:creationId xmlns:a16="http://schemas.microsoft.com/office/drawing/2014/main" id="{76D9A625-8D73-4F88-8D56-25CAEA28FA1A}"/>
              </a:ext>
            </a:extLst>
          </p:cNvPr>
          <p:cNvGrpSpPr/>
          <p:nvPr/>
        </p:nvGrpSpPr>
        <p:grpSpPr>
          <a:xfrm>
            <a:off x="5247000" y="4184993"/>
            <a:ext cx="4742474" cy="2332137"/>
            <a:chOff x="8804271" y="3744164"/>
            <a:chExt cx="8239660" cy="1697264"/>
          </a:xfrm>
        </p:grpSpPr>
        <p:sp>
          <p:nvSpPr>
            <p:cNvPr id="65" name="TextBox 64">
              <a:extLst>
                <a:ext uri="{FF2B5EF4-FFF2-40B4-BE49-F238E27FC236}">
                  <a16:creationId xmlns:a16="http://schemas.microsoft.com/office/drawing/2014/main" id="{30A63DE6-0F0A-4C0B-97D6-E962284A3F15}"/>
                </a:ext>
              </a:extLst>
            </p:cNvPr>
            <p:cNvSpPr txBox="1"/>
            <p:nvPr/>
          </p:nvSpPr>
          <p:spPr>
            <a:xfrm>
              <a:off x="10198051" y="3798820"/>
              <a:ext cx="6845880" cy="169729"/>
            </a:xfrm>
            <a:prstGeom prst="rect">
              <a:avLst/>
            </a:prstGeom>
            <a:noFill/>
            <a:ln>
              <a:noFill/>
            </a:ln>
          </p:spPr>
          <p:txBody>
            <a:bodyPr wrap="square" rtlCol="0">
              <a:spAutoFit/>
            </a:bodyPr>
            <a:lstStyle/>
            <a:p>
              <a:endParaRPr lang="es-ES" sz="1600" dirty="0">
                <a:solidFill>
                  <a:srgbClr val="595959"/>
                </a:solidFill>
                <a:latin typeface="Poppins"/>
              </a:endParaRPr>
            </a:p>
          </p:txBody>
        </p:sp>
        <p:pic>
          <p:nvPicPr>
            <p:cNvPr id="66" name="Picture 65">
              <a:extLst>
                <a:ext uri="{FF2B5EF4-FFF2-40B4-BE49-F238E27FC236}">
                  <a16:creationId xmlns:a16="http://schemas.microsoft.com/office/drawing/2014/main" id="{5A330148-F2EC-42E0-835E-05185019317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042250" y="3816524"/>
              <a:ext cx="1459934" cy="473101"/>
            </a:xfrm>
            <a:prstGeom prst="rect">
              <a:avLst/>
            </a:prstGeom>
          </p:spPr>
        </p:pic>
        <p:sp>
          <p:nvSpPr>
            <p:cNvPr id="67" name="Rectangle 66">
              <a:extLst>
                <a:ext uri="{FF2B5EF4-FFF2-40B4-BE49-F238E27FC236}">
                  <a16:creationId xmlns:a16="http://schemas.microsoft.com/office/drawing/2014/main" id="{08724479-2F67-4B94-8C88-8C2D5727D97F}"/>
                </a:ext>
              </a:extLst>
            </p:cNvPr>
            <p:cNvSpPr/>
            <p:nvPr/>
          </p:nvSpPr>
          <p:spPr>
            <a:xfrm>
              <a:off x="8804271" y="3744164"/>
              <a:ext cx="8239660" cy="1697264"/>
            </a:xfrm>
            <a:prstGeom prst="rect">
              <a:avLst/>
            </a:prstGeom>
            <a:noFill/>
            <a:ln w="28575">
              <a:solidFill>
                <a:srgbClr val="019EE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814"/>
            </a:p>
          </p:txBody>
        </p:sp>
      </p:grpSp>
      <p:cxnSp>
        <p:nvCxnSpPr>
          <p:cNvPr id="70" name="Straight Arrow Connector 69">
            <a:extLst>
              <a:ext uri="{FF2B5EF4-FFF2-40B4-BE49-F238E27FC236}">
                <a16:creationId xmlns:a16="http://schemas.microsoft.com/office/drawing/2014/main" id="{B5FAEC4F-B471-4FB0-8546-B1A112DC700B}"/>
              </a:ext>
            </a:extLst>
          </p:cNvPr>
          <p:cNvCxnSpPr>
            <a:cxnSpLocks/>
            <a:stCxn id="67" idx="3"/>
            <a:endCxn id="34" idx="1"/>
          </p:cNvCxnSpPr>
          <p:nvPr/>
        </p:nvCxnSpPr>
        <p:spPr>
          <a:xfrm flipV="1">
            <a:off x="9989474" y="4680572"/>
            <a:ext cx="239695" cy="670490"/>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3994969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a:extLst>
              <a:ext uri="{FF2B5EF4-FFF2-40B4-BE49-F238E27FC236}">
                <a16:creationId xmlns:a16="http://schemas.microsoft.com/office/drawing/2014/main" id="{BDD94A52-54CB-41C1-88A6-2FA3A5002901}"/>
              </a:ext>
            </a:extLst>
          </p:cNvPr>
          <p:cNvSpPr>
            <a:spLocks noGrp="1"/>
          </p:cNvSpPr>
          <p:nvPr>
            <p:ph type="title"/>
          </p:nvPr>
        </p:nvSpPr>
        <p:spPr/>
        <p:txBody>
          <a:bodyPr/>
          <a:lstStyle/>
          <a:p>
            <a:r>
              <a:rPr lang="es-ES" dirty="0"/>
              <a:t>1.8 Aplicar formato a las celdas</a:t>
            </a:r>
            <a:br>
              <a:rPr lang="es-ES" dirty="0"/>
            </a:br>
            <a:endParaRPr lang="es-ES" dirty="0"/>
          </a:p>
        </p:txBody>
      </p:sp>
      <p:sp>
        <p:nvSpPr>
          <p:cNvPr id="3" name="TextBox 2">
            <a:extLst>
              <a:ext uri="{FF2B5EF4-FFF2-40B4-BE49-F238E27FC236}">
                <a16:creationId xmlns:a16="http://schemas.microsoft.com/office/drawing/2014/main" id="{D71B9FA0-FC43-4ED1-9945-5DF4E2E72745}"/>
              </a:ext>
            </a:extLst>
          </p:cNvPr>
          <p:cNvSpPr txBox="1"/>
          <p:nvPr/>
        </p:nvSpPr>
        <p:spPr>
          <a:xfrm>
            <a:off x="404001" y="1089932"/>
            <a:ext cx="10727419" cy="584775"/>
          </a:xfrm>
          <a:prstGeom prst="rect">
            <a:avLst/>
          </a:prstGeom>
          <a:noFill/>
        </p:spPr>
        <p:txBody>
          <a:bodyPr wrap="square" rtlCol="0">
            <a:spAutoFit/>
          </a:bodyPr>
          <a:lstStyle/>
          <a:p>
            <a:r>
              <a:rPr lang="es-ES" sz="1600" b="1" dirty="0">
                <a:solidFill>
                  <a:srgbClr val="019EE2"/>
                </a:solidFill>
                <a:latin typeface="Poppins"/>
              </a:rPr>
              <a:t>Alineación </a:t>
            </a:r>
            <a:r>
              <a:rPr lang="es-ES" sz="1600" b="1" dirty="0">
                <a:solidFill>
                  <a:srgbClr val="019EE2"/>
                </a:solidFill>
                <a:latin typeface="Poppins"/>
                <a:sym typeface="Wingdings" panose="05000000000000000000" pitchFamily="2" charset="2"/>
              </a:rPr>
              <a:t></a:t>
            </a:r>
            <a:r>
              <a:rPr lang="es-ES" sz="1600" b="1" dirty="0">
                <a:solidFill>
                  <a:srgbClr val="99CC00"/>
                </a:solidFill>
                <a:latin typeface="Poppins"/>
                <a:sym typeface="Wingdings" panose="05000000000000000000" pitchFamily="2" charset="2"/>
              </a:rPr>
              <a:t> </a:t>
            </a:r>
            <a:r>
              <a:rPr lang="es-ES" sz="1600" dirty="0">
                <a:solidFill>
                  <a:srgbClr val="595959"/>
                </a:solidFill>
                <a:latin typeface="Poppins"/>
                <a:sym typeface="Wingdings" panose="05000000000000000000" pitchFamily="2" charset="2"/>
              </a:rPr>
              <a:t>E</a:t>
            </a:r>
            <a:r>
              <a:rPr lang="es-ES" sz="1600" dirty="0">
                <a:solidFill>
                  <a:srgbClr val="595959"/>
                </a:solidFill>
                <a:latin typeface="Poppins"/>
              </a:rPr>
              <a:t>n esta sección se puede indicar la posición del contenido de la celda con respecto a sus bordes. Se puede alinear el valor a la izquierda, derecha, parte superior y parte inferior, o bien, se puede centrar el contenido.</a:t>
            </a:r>
          </a:p>
        </p:txBody>
      </p:sp>
      <p:sp>
        <p:nvSpPr>
          <p:cNvPr id="4" name="TextBox 3">
            <a:extLst>
              <a:ext uri="{FF2B5EF4-FFF2-40B4-BE49-F238E27FC236}">
                <a16:creationId xmlns:a16="http://schemas.microsoft.com/office/drawing/2014/main" id="{DDAC17B7-25D0-488A-8273-B10EECC2B284}"/>
              </a:ext>
            </a:extLst>
          </p:cNvPr>
          <p:cNvSpPr txBox="1"/>
          <p:nvPr/>
        </p:nvSpPr>
        <p:spPr>
          <a:xfrm>
            <a:off x="469900" y="4849195"/>
            <a:ext cx="10727419" cy="1200329"/>
          </a:xfrm>
          <a:prstGeom prst="rect">
            <a:avLst/>
          </a:prstGeom>
          <a:noFill/>
        </p:spPr>
        <p:txBody>
          <a:bodyPr wrap="square" rtlCol="0">
            <a:spAutoFit/>
          </a:bodyPr>
          <a:lstStyle/>
          <a:p>
            <a:pPr marL="342896" indent="-342896">
              <a:buFontTx/>
              <a:buChar char="-"/>
            </a:pPr>
            <a:r>
              <a:rPr lang="es-ES" sz="1600" dirty="0">
                <a:solidFill>
                  <a:srgbClr val="595959"/>
                </a:solidFill>
                <a:latin typeface="Poppins"/>
              </a:rPr>
              <a:t>La opción </a:t>
            </a:r>
            <a:r>
              <a:rPr lang="es-ES" sz="1600" b="1" dirty="0">
                <a:solidFill>
                  <a:srgbClr val="019EE2"/>
                </a:solidFill>
                <a:latin typeface="Poppins"/>
              </a:rPr>
              <a:t>Ajustar texto </a:t>
            </a:r>
            <a:r>
              <a:rPr lang="es-ES" sz="1600" dirty="0">
                <a:solidFill>
                  <a:srgbClr val="595959"/>
                </a:solidFill>
                <a:latin typeface="Poppins"/>
              </a:rPr>
              <a:t>(</a:t>
            </a:r>
            <a:r>
              <a:rPr lang="es-ES" sz="1600" dirty="0" err="1">
                <a:solidFill>
                  <a:srgbClr val="595959"/>
                </a:solidFill>
                <a:latin typeface="Poppins"/>
              </a:rPr>
              <a:t>Wrap</a:t>
            </a:r>
            <a:r>
              <a:rPr lang="es-ES" sz="1600" dirty="0">
                <a:solidFill>
                  <a:srgbClr val="595959"/>
                </a:solidFill>
                <a:latin typeface="Poppins"/>
              </a:rPr>
              <a:t> </a:t>
            </a:r>
            <a:r>
              <a:rPr lang="es-ES" sz="1600" dirty="0" err="1">
                <a:solidFill>
                  <a:srgbClr val="595959"/>
                </a:solidFill>
                <a:latin typeface="Poppins"/>
              </a:rPr>
              <a:t>text</a:t>
            </a:r>
            <a:r>
              <a:rPr lang="es-ES" sz="1600" dirty="0">
                <a:solidFill>
                  <a:srgbClr val="595959"/>
                </a:solidFill>
                <a:latin typeface="Poppins"/>
              </a:rPr>
              <a:t>) la utilizamos para adaptar la celda  al texto. Excel asignará el tamaño necesario a la celda de forma automática.</a:t>
            </a:r>
          </a:p>
          <a:p>
            <a:pPr marL="342896" indent="-342896">
              <a:buFontTx/>
              <a:buChar char="-"/>
            </a:pPr>
            <a:r>
              <a:rPr lang="es-ES" sz="1600" dirty="0">
                <a:solidFill>
                  <a:srgbClr val="595959"/>
                </a:solidFill>
                <a:latin typeface="Poppins"/>
              </a:rPr>
              <a:t>La opción </a:t>
            </a:r>
            <a:r>
              <a:rPr lang="es-ES" sz="1600" b="1" dirty="0">
                <a:solidFill>
                  <a:srgbClr val="019EE2"/>
                </a:solidFill>
                <a:latin typeface="Poppins"/>
              </a:rPr>
              <a:t>Combinar y centrar </a:t>
            </a:r>
            <a:r>
              <a:rPr lang="es-ES" sz="1600" dirty="0">
                <a:solidFill>
                  <a:srgbClr val="595959"/>
                </a:solidFill>
                <a:latin typeface="Poppins"/>
              </a:rPr>
              <a:t>(</a:t>
            </a:r>
            <a:r>
              <a:rPr lang="es-ES" sz="1600" dirty="0" err="1">
                <a:solidFill>
                  <a:srgbClr val="595959"/>
                </a:solidFill>
                <a:latin typeface="Poppins"/>
              </a:rPr>
              <a:t>Merge</a:t>
            </a:r>
            <a:r>
              <a:rPr lang="es-ES" sz="1600" dirty="0">
                <a:solidFill>
                  <a:srgbClr val="595959"/>
                </a:solidFill>
                <a:latin typeface="Poppins"/>
              </a:rPr>
              <a:t> &amp; Center)</a:t>
            </a:r>
            <a:r>
              <a:rPr lang="es-ES" sz="1600" b="1" dirty="0">
                <a:solidFill>
                  <a:srgbClr val="595959"/>
                </a:solidFill>
                <a:latin typeface="Poppins"/>
              </a:rPr>
              <a:t> </a:t>
            </a:r>
            <a:r>
              <a:rPr lang="es-ES" sz="1600" dirty="0">
                <a:solidFill>
                  <a:srgbClr val="595959"/>
                </a:solidFill>
                <a:latin typeface="Poppins"/>
              </a:rPr>
              <a:t>permite unir más de una celda</a:t>
            </a:r>
          </a:p>
          <a:p>
            <a:endParaRPr lang="es-ES" dirty="0">
              <a:solidFill>
                <a:srgbClr val="000000"/>
              </a:solidFill>
              <a:latin typeface="Poppins"/>
            </a:endParaRPr>
          </a:p>
        </p:txBody>
      </p:sp>
      <p:pic>
        <p:nvPicPr>
          <p:cNvPr id="5" name="Picture 4">
            <a:extLst>
              <a:ext uri="{FF2B5EF4-FFF2-40B4-BE49-F238E27FC236}">
                <a16:creationId xmlns:a16="http://schemas.microsoft.com/office/drawing/2014/main" id="{B2D97BD3-BFE1-4EFB-BDF9-7AD9746A9C71}"/>
              </a:ext>
            </a:extLst>
          </p:cNvPr>
          <p:cNvPicPr>
            <a:picLocks noChangeAspect="1"/>
          </p:cNvPicPr>
          <p:nvPr/>
        </p:nvPicPr>
        <p:blipFill>
          <a:blip r:embed="rId2"/>
          <a:stretch>
            <a:fillRect/>
          </a:stretch>
        </p:blipFill>
        <p:spPr>
          <a:xfrm>
            <a:off x="469900" y="2116714"/>
            <a:ext cx="10700750" cy="932850"/>
          </a:xfrm>
          <a:prstGeom prst="rect">
            <a:avLst/>
          </a:prstGeom>
          <a:ln>
            <a:noFill/>
          </a:ln>
          <a:effectLst>
            <a:outerShdw blurRad="190500" algn="tl" rotWithShape="0">
              <a:srgbClr val="000000">
                <a:alpha val="70000"/>
              </a:srgbClr>
            </a:outerShdw>
          </a:effectLst>
        </p:spPr>
      </p:pic>
      <p:sp>
        <p:nvSpPr>
          <p:cNvPr id="6" name="Rectangle 5">
            <a:extLst>
              <a:ext uri="{FF2B5EF4-FFF2-40B4-BE49-F238E27FC236}">
                <a16:creationId xmlns:a16="http://schemas.microsoft.com/office/drawing/2014/main" id="{D8E147C8-948D-4A40-8514-E9CA6791C4B4}"/>
              </a:ext>
            </a:extLst>
          </p:cNvPr>
          <p:cNvSpPr/>
          <p:nvPr/>
        </p:nvSpPr>
        <p:spPr>
          <a:xfrm>
            <a:off x="2972896" y="2413470"/>
            <a:ext cx="1860362" cy="657194"/>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cxnSp>
        <p:nvCxnSpPr>
          <p:cNvPr id="7" name="Straight Arrow Connector 6">
            <a:extLst>
              <a:ext uri="{FF2B5EF4-FFF2-40B4-BE49-F238E27FC236}">
                <a16:creationId xmlns:a16="http://schemas.microsoft.com/office/drawing/2014/main" id="{7D01B3EF-E202-47E2-816A-512A4E66128A}"/>
              </a:ext>
            </a:extLst>
          </p:cNvPr>
          <p:cNvCxnSpPr>
            <a:cxnSpLocks/>
            <a:stCxn id="6" idx="2"/>
            <a:endCxn id="14" idx="0"/>
          </p:cNvCxnSpPr>
          <p:nvPr/>
        </p:nvCxnSpPr>
        <p:spPr>
          <a:xfrm>
            <a:off x="3903077" y="3070664"/>
            <a:ext cx="1504085" cy="682066"/>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pic>
        <p:nvPicPr>
          <p:cNvPr id="14" name="Picture 13">
            <a:extLst>
              <a:ext uri="{FF2B5EF4-FFF2-40B4-BE49-F238E27FC236}">
                <a16:creationId xmlns:a16="http://schemas.microsoft.com/office/drawing/2014/main" id="{AA220CBE-48A5-4830-938A-FEDB80EB9B0F}"/>
              </a:ext>
            </a:extLst>
          </p:cNvPr>
          <p:cNvPicPr>
            <a:picLocks noChangeAspect="1"/>
          </p:cNvPicPr>
          <p:nvPr/>
        </p:nvPicPr>
        <p:blipFill rotWithShape="1">
          <a:blip r:embed="rId3"/>
          <a:srcRect t="10810"/>
          <a:stretch/>
        </p:blipFill>
        <p:spPr>
          <a:xfrm>
            <a:off x="4628127" y="3752730"/>
            <a:ext cx="1558069" cy="691802"/>
          </a:xfrm>
          <a:prstGeom prst="rect">
            <a:avLst/>
          </a:prstGeom>
          <a:ln>
            <a:noFill/>
          </a:ln>
          <a:effectLst>
            <a:outerShdw blurRad="190500" algn="tl" rotWithShape="0">
              <a:srgbClr val="000000">
                <a:alpha val="70000"/>
              </a:srgbClr>
            </a:outerShdw>
          </a:effectLst>
        </p:spPr>
      </p:pic>
      <p:sp>
        <p:nvSpPr>
          <p:cNvPr id="15" name="Rectangle 14">
            <a:extLst>
              <a:ext uri="{FF2B5EF4-FFF2-40B4-BE49-F238E27FC236}">
                <a16:creationId xmlns:a16="http://schemas.microsoft.com/office/drawing/2014/main" id="{D12E6313-BA89-41D3-8E4A-52CB090DD7CE}"/>
              </a:ext>
            </a:extLst>
          </p:cNvPr>
          <p:cNvSpPr/>
          <p:nvPr/>
        </p:nvSpPr>
        <p:spPr bwMode="gray">
          <a:xfrm>
            <a:off x="4628127" y="3752730"/>
            <a:ext cx="1240828" cy="296756"/>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
        <p:nvSpPr>
          <p:cNvPr id="17" name="Rectangle 16">
            <a:extLst>
              <a:ext uri="{FF2B5EF4-FFF2-40B4-BE49-F238E27FC236}">
                <a16:creationId xmlns:a16="http://schemas.microsoft.com/office/drawing/2014/main" id="{EE8AD63E-7E43-4EF7-9754-1594E1E3E99F}"/>
              </a:ext>
            </a:extLst>
          </p:cNvPr>
          <p:cNvSpPr/>
          <p:nvPr/>
        </p:nvSpPr>
        <p:spPr bwMode="gray">
          <a:xfrm>
            <a:off x="4628126" y="4026453"/>
            <a:ext cx="1467873" cy="296756"/>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Tree>
    <p:extLst>
      <p:ext uri="{BB962C8B-B14F-4D97-AF65-F5344CB8AC3E}">
        <p14:creationId xmlns:p14="http://schemas.microsoft.com/office/powerpoint/2010/main" val="83297402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 name="Picture 56">
            <a:extLst>
              <a:ext uri="{FF2B5EF4-FFF2-40B4-BE49-F238E27FC236}">
                <a16:creationId xmlns:a16="http://schemas.microsoft.com/office/drawing/2014/main" id="{7295266B-3E77-43F8-BFBE-1BB42F1D8F65}"/>
              </a:ext>
            </a:extLst>
          </p:cNvPr>
          <p:cNvPicPr>
            <a:picLocks noChangeAspect="1"/>
          </p:cNvPicPr>
          <p:nvPr/>
        </p:nvPicPr>
        <p:blipFill rotWithShape="1">
          <a:blip r:embed="rId2"/>
          <a:srcRect t="8936" r="4930" b="18924"/>
          <a:stretch/>
        </p:blipFill>
        <p:spPr>
          <a:xfrm>
            <a:off x="5692082" y="3097959"/>
            <a:ext cx="1684317" cy="817685"/>
          </a:xfrm>
          <a:prstGeom prst="rect">
            <a:avLst/>
          </a:prstGeom>
        </p:spPr>
      </p:pic>
      <p:sp>
        <p:nvSpPr>
          <p:cNvPr id="21" name="Title 20">
            <a:extLst>
              <a:ext uri="{FF2B5EF4-FFF2-40B4-BE49-F238E27FC236}">
                <a16:creationId xmlns:a16="http://schemas.microsoft.com/office/drawing/2014/main" id="{BDD94A52-54CB-41C1-88A6-2FA3A5002901}"/>
              </a:ext>
            </a:extLst>
          </p:cNvPr>
          <p:cNvSpPr>
            <a:spLocks noGrp="1"/>
          </p:cNvSpPr>
          <p:nvPr>
            <p:ph type="title"/>
          </p:nvPr>
        </p:nvSpPr>
        <p:spPr/>
        <p:txBody>
          <a:bodyPr/>
          <a:lstStyle/>
          <a:p>
            <a:r>
              <a:rPr lang="es-ES" dirty="0"/>
              <a:t>1.8 Aplicar formato a las celdas</a:t>
            </a:r>
            <a:br>
              <a:rPr lang="es-ES" dirty="0"/>
            </a:br>
            <a:endParaRPr lang="es-ES" dirty="0"/>
          </a:p>
        </p:txBody>
      </p:sp>
      <p:sp>
        <p:nvSpPr>
          <p:cNvPr id="4" name="TextBox 3">
            <a:extLst>
              <a:ext uri="{FF2B5EF4-FFF2-40B4-BE49-F238E27FC236}">
                <a16:creationId xmlns:a16="http://schemas.microsoft.com/office/drawing/2014/main" id="{6EF86366-5DA9-4D90-B578-C5DF7E7131EF}"/>
              </a:ext>
            </a:extLst>
          </p:cNvPr>
          <p:cNvSpPr txBox="1"/>
          <p:nvPr/>
        </p:nvSpPr>
        <p:spPr>
          <a:xfrm>
            <a:off x="2211886" y="867461"/>
            <a:ext cx="8435829" cy="1631216"/>
          </a:xfrm>
          <a:prstGeom prst="rect">
            <a:avLst/>
          </a:prstGeom>
          <a:noFill/>
        </p:spPr>
        <p:txBody>
          <a:bodyPr wrap="square" rtlCol="0">
            <a:spAutoFit/>
          </a:bodyPr>
          <a:lstStyle/>
          <a:p>
            <a:endParaRPr lang="es-ES" b="1" dirty="0">
              <a:solidFill>
                <a:srgbClr val="A4D400"/>
              </a:solidFill>
              <a:latin typeface="Poppins"/>
            </a:endParaRPr>
          </a:p>
          <a:p>
            <a:endParaRPr lang="es-ES" b="1" dirty="0">
              <a:solidFill>
                <a:srgbClr val="A4D400"/>
              </a:solidFill>
              <a:latin typeface="Poppins"/>
            </a:endParaRPr>
          </a:p>
          <a:p>
            <a:endParaRPr lang="es-ES" b="1" dirty="0">
              <a:solidFill>
                <a:srgbClr val="A4D400"/>
              </a:solidFill>
              <a:latin typeface="Poppins"/>
            </a:endParaRPr>
          </a:p>
          <a:p>
            <a:endParaRPr lang="es-ES" b="1" dirty="0">
              <a:solidFill>
                <a:srgbClr val="A4D400"/>
              </a:solidFill>
              <a:latin typeface="Poppins"/>
            </a:endParaRPr>
          </a:p>
          <a:p>
            <a:endParaRPr lang="es-ES" b="1" dirty="0">
              <a:solidFill>
                <a:srgbClr val="A4D400"/>
              </a:solidFill>
              <a:latin typeface="Poppins"/>
            </a:endParaRPr>
          </a:p>
        </p:txBody>
      </p:sp>
      <p:sp>
        <p:nvSpPr>
          <p:cNvPr id="6" name="TextBox 5">
            <a:extLst>
              <a:ext uri="{FF2B5EF4-FFF2-40B4-BE49-F238E27FC236}">
                <a16:creationId xmlns:a16="http://schemas.microsoft.com/office/drawing/2014/main" id="{971E4559-47BA-424B-9265-E981CEFC19F3}"/>
              </a:ext>
            </a:extLst>
          </p:cNvPr>
          <p:cNvSpPr txBox="1"/>
          <p:nvPr/>
        </p:nvSpPr>
        <p:spPr>
          <a:xfrm>
            <a:off x="420302" y="4077671"/>
            <a:ext cx="2377973" cy="338554"/>
          </a:xfrm>
          <a:prstGeom prst="rect">
            <a:avLst/>
          </a:prstGeom>
          <a:noFill/>
        </p:spPr>
        <p:txBody>
          <a:bodyPr wrap="square" rtlCol="0">
            <a:spAutoFit/>
          </a:bodyPr>
          <a:lstStyle/>
          <a:p>
            <a:r>
              <a:rPr lang="es-ES" sz="1600" b="1" dirty="0">
                <a:solidFill>
                  <a:srgbClr val="019EE2"/>
                </a:solidFill>
                <a:latin typeface="Poppins"/>
              </a:rPr>
              <a:t>Combinar y centrar</a:t>
            </a:r>
            <a:endParaRPr lang="es-ES" sz="1600" dirty="0">
              <a:solidFill>
                <a:srgbClr val="019EE2"/>
              </a:solidFill>
              <a:latin typeface="Poppins"/>
            </a:endParaRPr>
          </a:p>
        </p:txBody>
      </p:sp>
      <p:pic>
        <p:nvPicPr>
          <p:cNvPr id="7" name="Picture 6">
            <a:extLst>
              <a:ext uri="{FF2B5EF4-FFF2-40B4-BE49-F238E27FC236}">
                <a16:creationId xmlns:a16="http://schemas.microsoft.com/office/drawing/2014/main" id="{C2CC23EA-5F82-4883-BB92-CBF012C7CD54}"/>
              </a:ext>
            </a:extLst>
          </p:cNvPr>
          <p:cNvPicPr>
            <a:picLocks noChangeAspect="1"/>
          </p:cNvPicPr>
          <p:nvPr/>
        </p:nvPicPr>
        <p:blipFill>
          <a:blip r:embed="rId3"/>
          <a:stretch>
            <a:fillRect/>
          </a:stretch>
        </p:blipFill>
        <p:spPr>
          <a:xfrm>
            <a:off x="549354" y="1442185"/>
            <a:ext cx="3875697" cy="1996350"/>
          </a:xfrm>
          <a:prstGeom prst="rect">
            <a:avLst/>
          </a:prstGeom>
          <a:ln>
            <a:noFill/>
          </a:ln>
          <a:effectLst>
            <a:outerShdw blurRad="190500" algn="tl" rotWithShape="0">
              <a:srgbClr val="000000">
                <a:alpha val="70000"/>
              </a:srgbClr>
            </a:outerShdw>
          </a:effectLst>
        </p:spPr>
      </p:pic>
      <p:sp>
        <p:nvSpPr>
          <p:cNvPr id="8" name="TextBox 7">
            <a:extLst>
              <a:ext uri="{FF2B5EF4-FFF2-40B4-BE49-F238E27FC236}">
                <a16:creationId xmlns:a16="http://schemas.microsoft.com/office/drawing/2014/main" id="{600D292A-C2D5-4442-B2F0-EF3DFA840CF3}"/>
              </a:ext>
            </a:extLst>
          </p:cNvPr>
          <p:cNvSpPr txBox="1"/>
          <p:nvPr/>
        </p:nvSpPr>
        <p:spPr>
          <a:xfrm>
            <a:off x="552526" y="3473199"/>
            <a:ext cx="5083163" cy="338554"/>
          </a:xfrm>
          <a:prstGeom prst="rect">
            <a:avLst/>
          </a:prstGeom>
          <a:noFill/>
        </p:spPr>
        <p:txBody>
          <a:bodyPr wrap="square" rtlCol="0">
            <a:spAutoFit/>
          </a:bodyPr>
          <a:lstStyle/>
          <a:p>
            <a:r>
              <a:rPr lang="es-ES" sz="1600" dirty="0">
                <a:solidFill>
                  <a:srgbClr val="595959"/>
                </a:solidFill>
                <a:latin typeface="Poppins"/>
              </a:rPr>
              <a:t>Como vemos, el texto no se adapta al tamaño de la celda.</a:t>
            </a:r>
          </a:p>
        </p:txBody>
      </p:sp>
      <p:cxnSp>
        <p:nvCxnSpPr>
          <p:cNvPr id="9" name="Straight Arrow Connector 8">
            <a:extLst>
              <a:ext uri="{FF2B5EF4-FFF2-40B4-BE49-F238E27FC236}">
                <a16:creationId xmlns:a16="http://schemas.microsoft.com/office/drawing/2014/main" id="{DF45C38F-19BF-4760-B575-22004821AF58}"/>
              </a:ext>
            </a:extLst>
          </p:cNvPr>
          <p:cNvCxnSpPr>
            <a:cxnSpLocks/>
            <a:stCxn id="7" idx="3"/>
            <a:endCxn id="22" idx="1"/>
          </p:cNvCxnSpPr>
          <p:nvPr/>
        </p:nvCxnSpPr>
        <p:spPr>
          <a:xfrm>
            <a:off x="4425051" y="2440360"/>
            <a:ext cx="1356380" cy="835732"/>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BD120484-749F-432B-B0E4-FF10E775A697}"/>
              </a:ext>
            </a:extLst>
          </p:cNvPr>
          <p:cNvSpPr txBox="1"/>
          <p:nvPr/>
        </p:nvSpPr>
        <p:spPr>
          <a:xfrm>
            <a:off x="8560436" y="1038636"/>
            <a:ext cx="3271346" cy="338554"/>
          </a:xfrm>
          <a:prstGeom prst="rect">
            <a:avLst/>
          </a:prstGeom>
          <a:noFill/>
        </p:spPr>
        <p:txBody>
          <a:bodyPr wrap="square" rtlCol="0">
            <a:spAutoFit/>
          </a:bodyPr>
          <a:lstStyle/>
          <a:p>
            <a:r>
              <a:rPr lang="es-ES" sz="1600" dirty="0">
                <a:solidFill>
                  <a:srgbClr val="595959"/>
                </a:solidFill>
                <a:latin typeface="Poppins"/>
              </a:rPr>
              <a:t>Clic en </a:t>
            </a:r>
            <a:r>
              <a:rPr lang="es-ES" sz="1600" b="1" dirty="0">
                <a:solidFill>
                  <a:srgbClr val="019EE2"/>
                </a:solidFill>
                <a:latin typeface="Poppins"/>
              </a:rPr>
              <a:t>ajustar texto </a:t>
            </a:r>
            <a:r>
              <a:rPr lang="es-ES" sz="1600" dirty="0">
                <a:solidFill>
                  <a:srgbClr val="595959"/>
                </a:solidFill>
                <a:latin typeface="Poppins"/>
              </a:rPr>
              <a:t>(</a:t>
            </a:r>
            <a:r>
              <a:rPr lang="es-ES" sz="1600" dirty="0" err="1">
                <a:solidFill>
                  <a:srgbClr val="595959"/>
                </a:solidFill>
                <a:latin typeface="Poppins"/>
              </a:rPr>
              <a:t>Wrap</a:t>
            </a:r>
            <a:r>
              <a:rPr lang="es-ES" sz="1600" dirty="0">
                <a:solidFill>
                  <a:srgbClr val="595959"/>
                </a:solidFill>
                <a:latin typeface="Poppins"/>
              </a:rPr>
              <a:t> </a:t>
            </a:r>
            <a:r>
              <a:rPr lang="es-ES" sz="1600" dirty="0" err="1">
                <a:solidFill>
                  <a:srgbClr val="595959"/>
                </a:solidFill>
                <a:latin typeface="Poppins"/>
              </a:rPr>
              <a:t>text</a:t>
            </a:r>
            <a:r>
              <a:rPr lang="es-ES" sz="1600" dirty="0">
                <a:solidFill>
                  <a:srgbClr val="595959"/>
                </a:solidFill>
                <a:latin typeface="Poppins"/>
              </a:rPr>
              <a:t>).</a:t>
            </a:r>
          </a:p>
        </p:txBody>
      </p:sp>
      <p:pic>
        <p:nvPicPr>
          <p:cNvPr id="11" name="Picture 10">
            <a:extLst>
              <a:ext uri="{FF2B5EF4-FFF2-40B4-BE49-F238E27FC236}">
                <a16:creationId xmlns:a16="http://schemas.microsoft.com/office/drawing/2014/main" id="{7F8C202B-49CB-4D2A-9F55-FAB7918D0B5C}"/>
              </a:ext>
            </a:extLst>
          </p:cNvPr>
          <p:cNvPicPr>
            <a:picLocks noChangeAspect="1"/>
          </p:cNvPicPr>
          <p:nvPr/>
        </p:nvPicPr>
        <p:blipFill>
          <a:blip r:embed="rId4"/>
          <a:stretch>
            <a:fillRect/>
          </a:stretch>
        </p:blipFill>
        <p:spPr>
          <a:xfrm>
            <a:off x="552526" y="4560680"/>
            <a:ext cx="4248931" cy="892892"/>
          </a:xfrm>
          <a:prstGeom prst="rect">
            <a:avLst/>
          </a:prstGeom>
          <a:ln>
            <a:noFill/>
          </a:ln>
          <a:effectLst>
            <a:outerShdw blurRad="190500" algn="tl" rotWithShape="0">
              <a:srgbClr val="000000">
                <a:alpha val="70000"/>
              </a:srgbClr>
            </a:outerShdw>
          </a:effectLst>
        </p:spPr>
      </p:pic>
      <p:sp>
        <p:nvSpPr>
          <p:cNvPr id="12" name="TextBox 11">
            <a:extLst>
              <a:ext uri="{FF2B5EF4-FFF2-40B4-BE49-F238E27FC236}">
                <a16:creationId xmlns:a16="http://schemas.microsoft.com/office/drawing/2014/main" id="{51ECA55D-AB55-4398-BA57-105FC663BD29}"/>
              </a:ext>
            </a:extLst>
          </p:cNvPr>
          <p:cNvSpPr txBox="1"/>
          <p:nvPr/>
        </p:nvSpPr>
        <p:spPr>
          <a:xfrm>
            <a:off x="413558" y="5634924"/>
            <a:ext cx="6308886" cy="584775"/>
          </a:xfrm>
          <a:prstGeom prst="rect">
            <a:avLst/>
          </a:prstGeom>
          <a:noFill/>
        </p:spPr>
        <p:txBody>
          <a:bodyPr wrap="square" rtlCol="0">
            <a:spAutoFit/>
          </a:bodyPr>
          <a:lstStyle/>
          <a:p>
            <a:r>
              <a:rPr lang="es-ES" sz="1600" dirty="0">
                <a:solidFill>
                  <a:srgbClr val="595959"/>
                </a:solidFill>
                <a:latin typeface="Poppins"/>
              </a:rPr>
              <a:t>Queremos poner el texto como título, en 1 sola línea. Selecciona la celda del texto y las 3 próximas (B1, C1 &amp; D1), por ejemplo.</a:t>
            </a:r>
          </a:p>
        </p:txBody>
      </p:sp>
      <p:cxnSp>
        <p:nvCxnSpPr>
          <p:cNvPr id="13" name="Straight Arrow Connector 12">
            <a:extLst>
              <a:ext uri="{FF2B5EF4-FFF2-40B4-BE49-F238E27FC236}">
                <a16:creationId xmlns:a16="http://schemas.microsoft.com/office/drawing/2014/main" id="{68D5E45B-D6A4-4592-81F8-6041A6200F66}"/>
              </a:ext>
            </a:extLst>
          </p:cNvPr>
          <p:cNvCxnSpPr>
            <a:cxnSpLocks/>
            <a:stCxn id="14" idx="3"/>
            <a:endCxn id="23" idx="1"/>
          </p:cNvCxnSpPr>
          <p:nvPr/>
        </p:nvCxnSpPr>
        <p:spPr>
          <a:xfrm flipV="1">
            <a:off x="4763452" y="3666500"/>
            <a:ext cx="1017980" cy="1381196"/>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
        <p:nvSpPr>
          <p:cNvPr id="14" name="Rectangle 13">
            <a:extLst>
              <a:ext uri="{FF2B5EF4-FFF2-40B4-BE49-F238E27FC236}">
                <a16:creationId xmlns:a16="http://schemas.microsoft.com/office/drawing/2014/main" id="{1D9FD5EB-9795-48E3-B3E1-F4AA7799D172}"/>
              </a:ext>
            </a:extLst>
          </p:cNvPr>
          <p:cNvSpPr/>
          <p:nvPr/>
        </p:nvSpPr>
        <p:spPr>
          <a:xfrm>
            <a:off x="763205" y="4786274"/>
            <a:ext cx="4000247" cy="522843"/>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sp>
        <p:nvSpPr>
          <p:cNvPr id="15" name="TextBox 14">
            <a:extLst>
              <a:ext uri="{FF2B5EF4-FFF2-40B4-BE49-F238E27FC236}">
                <a16:creationId xmlns:a16="http://schemas.microsoft.com/office/drawing/2014/main" id="{8ABCA4CA-475C-4198-8974-C99D47357091}"/>
              </a:ext>
            </a:extLst>
          </p:cNvPr>
          <p:cNvSpPr txBox="1"/>
          <p:nvPr/>
        </p:nvSpPr>
        <p:spPr>
          <a:xfrm>
            <a:off x="8612617" y="4185741"/>
            <a:ext cx="2890930" cy="584775"/>
          </a:xfrm>
          <a:prstGeom prst="rect">
            <a:avLst/>
          </a:prstGeom>
          <a:noFill/>
        </p:spPr>
        <p:txBody>
          <a:bodyPr wrap="square" rtlCol="0">
            <a:spAutoFit/>
          </a:bodyPr>
          <a:lstStyle/>
          <a:p>
            <a:r>
              <a:rPr lang="es-ES" sz="1600" dirty="0">
                <a:solidFill>
                  <a:srgbClr val="595959"/>
                </a:solidFill>
                <a:latin typeface="Poppins"/>
              </a:rPr>
              <a:t>Clic en </a:t>
            </a:r>
            <a:r>
              <a:rPr lang="es-ES" sz="1600" b="1" dirty="0">
                <a:solidFill>
                  <a:srgbClr val="019EE2"/>
                </a:solidFill>
                <a:latin typeface="Poppins"/>
              </a:rPr>
              <a:t>Combinar y centrar</a:t>
            </a:r>
            <a:r>
              <a:rPr lang="es-ES" sz="1600" dirty="0">
                <a:solidFill>
                  <a:srgbClr val="019EE2"/>
                </a:solidFill>
                <a:latin typeface="Poppins"/>
              </a:rPr>
              <a:t> </a:t>
            </a:r>
            <a:r>
              <a:rPr lang="es-ES" sz="1600" dirty="0">
                <a:solidFill>
                  <a:srgbClr val="595959"/>
                </a:solidFill>
                <a:latin typeface="Poppins"/>
              </a:rPr>
              <a:t>(</a:t>
            </a:r>
            <a:r>
              <a:rPr lang="es-ES" sz="1600" dirty="0" err="1">
                <a:solidFill>
                  <a:srgbClr val="595959"/>
                </a:solidFill>
                <a:latin typeface="Poppins"/>
              </a:rPr>
              <a:t>Merge</a:t>
            </a:r>
            <a:r>
              <a:rPr lang="es-ES" sz="1600" dirty="0">
                <a:solidFill>
                  <a:srgbClr val="595959"/>
                </a:solidFill>
                <a:latin typeface="Poppins"/>
              </a:rPr>
              <a:t> &amp; Center).</a:t>
            </a:r>
          </a:p>
        </p:txBody>
      </p:sp>
      <p:pic>
        <p:nvPicPr>
          <p:cNvPr id="16" name="Picture 15">
            <a:extLst>
              <a:ext uri="{FF2B5EF4-FFF2-40B4-BE49-F238E27FC236}">
                <a16:creationId xmlns:a16="http://schemas.microsoft.com/office/drawing/2014/main" id="{CB88AEDC-1BA8-442B-BE52-7EACB3CDC855}"/>
              </a:ext>
            </a:extLst>
          </p:cNvPr>
          <p:cNvPicPr>
            <a:picLocks noChangeAspect="1"/>
          </p:cNvPicPr>
          <p:nvPr/>
        </p:nvPicPr>
        <p:blipFill>
          <a:blip r:embed="rId5"/>
          <a:stretch>
            <a:fillRect/>
          </a:stretch>
        </p:blipFill>
        <p:spPr>
          <a:xfrm>
            <a:off x="8643431" y="4846913"/>
            <a:ext cx="2890931" cy="788011"/>
          </a:xfrm>
          <a:prstGeom prst="rect">
            <a:avLst/>
          </a:prstGeom>
          <a:ln>
            <a:noFill/>
          </a:ln>
          <a:effectLst>
            <a:outerShdw blurRad="190500" algn="tl" rotWithShape="0">
              <a:srgbClr val="000000">
                <a:alpha val="70000"/>
              </a:srgbClr>
            </a:outerShdw>
          </a:effectLst>
        </p:spPr>
      </p:pic>
      <p:pic>
        <p:nvPicPr>
          <p:cNvPr id="18" name="Picture 17">
            <a:extLst>
              <a:ext uri="{FF2B5EF4-FFF2-40B4-BE49-F238E27FC236}">
                <a16:creationId xmlns:a16="http://schemas.microsoft.com/office/drawing/2014/main" id="{A8194E26-0B55-456A-B342-E0AFFD9CAD30}"/>
              </a:ext>
            </a:extLst>
          </p:cNvPr>
          <p:cNvPicPr>
            <a:picLocks noChangeAspect="1"/>
          </p:cNvPicPr>
          <p:nvPr/>
        </p:nvPicPr>
        <p:blipFill>
          <a:blip r:embed="rId6"/>
          <a:stretch>
            <a:fillRect/>
          </a:stretch>
        </p:blipFill>
        <p:spPr>
          <a:xfrm>
            <a:off x="8643431" y="1508575"/>
            <a:ext cx="2995292" cy="1761051"/>
          </a:xfrm>
          <a:prstGeom prst="rect">
            <a:avLst/>
          </a:prstGeom>
          <a:ln>
            <a:noFill/>
          </a:ln>
          <a:effectLst>
            <a:outerShdw blurRad="190500" algn="tl" rotWithShape="0">
              <a:srgbClr val="000000">
                <a:alpha val="70000"/>
              </a:srgbClr>
            </a:outerShdw>
          </a:effectLst>
        </p:spPr>
      </p:pic>
      <p:sp>
        <p:nvSpPr>
          <p:cNvPr id="22" name="Rectangle 21">
            <a:extLst>
              <a:ext uri="{FF2B5EF4-FFF2-40B4-BE49-F238E27FC236}">
                <a16:creationId xmlns:a16="http://schemas.microsoft.com/office/drawing/2014/main" id="{6A103560-0C0E-4C5E-829B-5E97C5EE920B}"/>
              </a:ext>
            </a:extLst>
          </p:cNvPr>
          <p:cNvSpPr/>
          <p:nvPr/>
        </p:nvSpPr>
        <p:spPr>
          <a:xfrm>
            <a:off x="5781431" y="3113648"/>
            <a:ext cx="1594967" cy="324887"/>
          </a:xfrm>
          <a:prstGeom prst="rect">
            <a:avLst/>
          </a:prstGeom>
          <a:noFill/>
          <a:ln>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3" name="Rectangle 22">
            <a:extLst>
              <a:ext uri="{FF2B5EF4-FFF2-40B4-BE49-F238E27FC236}">
                <a16:creationId xmlns:a16="http://schemas.microsoft.com/office/drawing/2014/main" id="{CCF4D080-6B0A-4467-931A-D5711FC38CBC}"/>
              </a:ext>
            </a:extLst>
          </p:cNvPr>
          <p:cNvSpPr/>
          <p:nvPr/>
        </p:nvSpPr>
        <p:spPr>
          <a:xfrm>
            <a:off x="5781432" y="3519524"/>
            <a:ext cx="1594967" cy="293951"/>
          </a:xfrm>
          <a:prstGeom prst="rect">
            <a:avLst/>
          </a:prstGeom>
          <a:noFill/>
          <a:ln>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cxnSp>
        <p:nvCxnSpPr>
          <p:cNvPr id="24" name="Straight Arrow Connector 23">
            <a:extLst>
              <a:ext uri="{FF2B5EF4-FFF2-40B4-BE49-F238E27FC236}">
                <a16:creationId xmlns:a16="http://schemas.microsoft.com/office/drawing/2014/main" id="{6140FB96-5E74-45C5-928F-B346F471D2D6}"/>
              </a:ext>
            </a:extLst>
          </p:cNvPr>
          <p:cNvCxnSpPr>
            <a:cxnSpLocks/>
            <a:stCxn id="23" idx="3"/>
            <a:endCxn id="16" idx="1"/>
          </p:cNvCxnSpPr>
          <p:nvPr/>
        </p:nvCxnSpPr>
        <p:spPr>
          <a:xfrm>
            <a:off x="7376399" y="3666500"/>
            <a:ext cx="1267032" cy="1574419"/>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1ADD9AE0-9E38-4DD7-96AE-7EF7AA34E621}"/>
              </a:ext>
            </a:extLst>
          </p:cNvPr>
          <p:cNvSpPr txBox="1"/>
          <p:nvPr/>
        </p:nvSpPr>
        <p:spPr>
          <a:xfrm>
            <a:off x="449429" y="973185"/>
            <a:ext cx="2037773" cy="338554"/>
          </a:xfrm>
          <a:prstGeom prst="rect">
            <a:avLst/>
          </a:prstGeom>
          <a:noFill/>
        </p:spPr>
        <p:txBody>
          <a:bodyPr wrap="square" rtlCol="0">
            <a:spAutoFit/>
          </a:bodyPr>
          <a:lstStyle/>
          <a:p>
            <a:r>
              <a:rPr lang="es-ES" sz="1600" b="1" dirty="0">
                <a:solidFill>
                  <a:srgbClr val="019EE2"/>
                </a:solidFill>
                <a:latin typeface="Poppins"/>
              </a:rPr>
              <a:t>Ajustar texto</a:t>
            </a:r>
            <a:endParaRPr lang="es-ES" sz="1600" dirty="0">
              <a:solidFill>
                <a:srgbClr val="019EE2"/>
              </a:solidFill>
              <a:latin typeface="Poppins"/>
            </a:endParaRPr>
          </a:p>
        </p:txBody>
      </p:sp>
      <p:cxnSp>
        <p:nvCxnSpPr>
          <p:cNvPr id="26" name="Straight Arrow Connector 25">
            <a:extLst>
              <a:ext uri="{FF2B5EF4-FFF2-40B4-BE49-F238E27FC236}">
                <a16:creationId xmlns:a16="http://schemas.microsoft.com/office/drawing/2014/main" id="{FE025734-CCB0-4DA9-9F9B-06971C5845E7}"/>
              </a:ext>
            </a:extLst>
          </p:cNvPr>
          <p:cNvCxnSpPr>
            <a:cxnSpLocks/>
            <a:stCxn id="22" idx="3"/>
            <a:endCxn id="18" idx="1"/>
          </p:cNvCxnSpPr>
          <p:nvPr/>
        </p:nvCxnSpPr>
        <p:spPr>
          <a:xfrm flipV="1">
            <a:off x="7376398" y="2389101"/>
            <a:ext cx="1267033" cy="886991"/>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3856672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a:extLst>
              <a:ext uri="{FF2B5EF4-FFF2-40B4-BE49-F238E27FC236}">
                <a16:creationId xmlns:a16="http://schemas.microsoft.com/office/drawing/2014/main" id="{BDD94A52-54CB-41C1-88A6-2FA3A5002901}"/>
              </a:ext>
            </a:extLst>
          </p:cNvPr>
          <p:cNvSpPr>
            <a:spLocks noGrp="1"/>
          </p:cNvSpPr>
          <p:nvPr>
            <p:ph type="title"/>
          </p:nvPr>
        </p:nvSpPr>
        <p:spPr/>
        <p:txBody>
          <a:bodyPr/>
          <a:lstStyle/>
          <a:p>
            <a:r>
              <a:rPr lang="es-ES" dirty="0"/>
              <a:t>1.8 Aplicar formato a las celdas</a:t>
            </a:r>
            <a:br>
              <a:rPr lang="es-ES" dirty="0"/>
            </a:br>
            <a:endParaRPr lang="es-ES" dirty="0"/>
          </a:p>
        </p:txBody>
      </p:sp>
      <p:pic>
        <p:nvPicPr>
          <p:cNvPr id="3" name="Picture 2">
            <a:extLst>
              <a:ext uri="{FF2B5EF4-FFF2-40B4-BE49-F238E27FC236}">
                <a16:creationId xmlns:a16="http://schemas.microsoft.com/office/drawing/2014/main" id="{FC0D3E7D-B663-434A-A59F-79A4476BF126}"/>
              </a:ext>
            </a:extLst>
          </p:cNvPr>
          <p:cNvPicPr>
            <a:picLocks noChangeAspect="1"/>
          </p:cNvPicPr>
          <p:nvPr/>
        </p:nvPicPr>
        <p:blipFill>
          <a:blip r:embed="rId2"/>
          <a:stretch>
            <a:fillRect/>
          </a:stretch>
        </p:blipFill>
        <p:spPr>
          <a:xfrm>
            <a:off x="648479" y="1391192"/>
            <a:ext cx="10676085" cy="932850"/>
          </a:xfrm>
          <a:prstGeom prst="rect">
            <a:avLst/>
          </a:prstGeom>
          <a:ln>
            <a:noFill/>
          </a:ln>
          <a:effectLst>
            <a:outerShdw blurRad="190500" algn="tl" rotWithShape="0">
              <a:srgbClr val="000000">
                <a:alpha val="70000"/>
              </a:srgbClr>
            </a:outerShdw>
          </a:effectLst>
        </p:spPr>
      </p:pic>
      <p:sp>
        <p:nvSpPr>
          <p:cNvPr id="5" name="TextBox 4">
            <a:extLst>
              <a:ext uri="{FF2B5EF4-FFF2-40B4-BE49-F238E27FC236}">
                <a16:creationId xmlns:a16="http://schemas.microsoft.com/office/drawing/2014/main" id="{7C706438-9AE1-447E-AE86-03EE9351EA9E}"/>
              </a:ext>
            </a:extLst>
          </p:cNvPr>
          <p:cNvSpPr txBox="1"/>
          <p:nvPr/>
        </p:nvSpPr>
        <p:spPr>
          <a:xfrm>
            <a:off x="2127911" y="689398"/>
            <a:ext cx="8435829" cy="1631216"/>
          </a:xfrm>
          <a:prstGeom prst="rect">
            <a:avLst/>
          </a:prstGeom>
          <a:noFill/>
        </p:spPr>
        <p:txBody>
          <a:bodyPr wrap="square" rtlCol="0">
            <a:spAutoFit/>
          </a:bodyPr>
          <a:lstStyle/>
          <a:p>
            <a:endParaRPr lang="es-ES" b="1" dirty="0">
              <a:solidFill>
                <a:srgbClr val="A4D400"/>
              </a:solidFill>
              <a:latin typeface="Poppins"/>
            </a:endParaRPr>
          </a:p>
          <a:p>
            <a:endParaRPr lang="es-ES" b="1" dirty="0">
              <a:solidFill>
                <a:srgbClr val="A4D400"/>
              </a:solidFill>
              <a:latin typeface="Poppins"/>
            </a:endParaRPr>
          </a:p>
          <a:p>
            <a:endParaRPr lang="es-ES" b="1" dirty="0">
              <a:solidFill>
                <a:srgbClr val="A4D400"/>
              </a:solidFill>
              <a:latin typeface="Poppins"/>
            </a:endParaRPr>
          </a:p>
          <a:p>
            <a:endParaRPr lang="es-ES" b="1" dirty="0">
              <a:solidFill>
                <a:srgbClr val="A4D400"/>
              </a:solidFill>
              <a:latin typeface="Poppins"/>
            </a:endParaRPr>
          </a:p>
          <a:p>
            <a:endParaRPr lang="es-ES" b="1" dirty="0">
              <a:solidFill>
                <a:srgbClr val="A4D400"/>
              </a:solidFill>
              <a:latin typeface="Poppins"/>
            </a:endParaRPr>
          </a:p>
        </p:txBody>
      </p:sp>
      <p:sp>
        <p:nvSpPr>
          <p:cNvPr id="6" name="TextBox 5">
            <a:extLst>
              <a:ext uri="{FF2B5EF4-FFF2-40B4-BE49-F238E27FC236}">
                <a16:creationId xmlns:a16="http://schemas.microsoft.com/office/drawing/2014/main" id="{1E72454E-1749-4403-9616-D84A0671C3E5}"/>
              </a:ext>
            </a:extLst>
          </p:cNvPr>
          <p:cNvSpPr txBox="1"/>
          <p:nvPr/>
        </p:nvSpPr>
        <p:spPr>
          <a:xfrm>
            <a:off x="469900" y="923040"/>
            <a:ext cx="10763498" cy="5139869"/>
          </a:xfrm>
          <a:prstGeom prst="rect">
            <a:avLst/>
          </a:prstGeom>
          <a:noFill/>
        </p:spPr>
        <p:txBody>
          <a:bodyPr wrap="square" rtlCol="0">
            <a:spAutoFit/>
          </a:bodyPr>
          <a:lstStyle/>
          <a:p>
            <a:r>
              <a:rPr lang="es-ES" sz="1600" b="1" dirty="0">
                <a:solidFill>
                  <a:srgbClr val="019EE2"/>
                </a:solidFill>
                <a:latin typeface="Poppins"/>
              </a:rPr>
              <a:t>Fuente</a:t>
            </a:r>
            <a:r>
              <a:rPr lang="es-ES" sz="1600" b="1" dirty="0">
                <a:solidFill>
                  <a:srgbClr val="019EE2"/>
                </a:solidFill>
                <a:latin typeface="Poppins"/>
                <a:sym typeface="Wingdings" panose="05000000000000000000" pitchFamily="2" charset="2"/>
              </a:rPr>
              <a:t> </a:t>
            </a:r>
            <a:r>
              <a:rPr lang="es-ES" sz="1600" b="1" dirty="0">
                <a:solidFill>
                  <a:srgbClr val="019EE2"/>
                </a:solidFill>
                <a:latin typeface="Poppins"/>
              </a:rPr>
              <a:t> </a:t>
            </a:r>
            <a:r>
              <a:rPr lang="es-ES" sz="1600" dirty="0">
                <a:solidFill>
                  <a:srgbClr val="595959"/>
                </a:solidFill>
                <a:latin typeface="Poppins"/>
              </a:rPr>
              <a:t>Hay una serie de campos y listas donde podemos seleccionar:</a:t>
            </a:r>
          </a:p>
          <a:p>
            <a:endParaRPr lang="es-ES" dirty="0">
              <a:solidFill>
                <a:srgbClr val="000000"/>
              </a:solidFill>
              <a:latin typeface="Poppins"/>
            </a:endParaRPr>
          </a:p>
          <a:p>
            <a:endParaRPr lang="es-ES" dirty="0">
              <a:solidFill>
                <a:srgbClr val="000000"/>
              </a:solidFill>
              <a:latin typeface="Poppins"/>
            </a:endParaRPr>
          </a:p>
          <a:p>
            <a:endParaRPr lang="es-ES" dirty="0">
              <a:solidFill>
                <a:srgbClr val="000000"/>
              </a:solidFill>
              <a:latin typeface="Poppins"/>
            </a:endParaRPr>
          </a:p>
          <a:p>
            <a:endParaRPr lang="es-ES" sz="1600" dirty="0">
              <a:solidFill>
                <a:srgbClr val="595959"/>
              </a:solidFill>
              <a:latin typeface="Poppins"/>
            </a:endParaRPr>
          </a:p>
          <a:p>
            <a:pPr marL="800018" lvl="1" indent="-342896">
              <a:buFont typeface="Wingdings" panose="05000000000000000000" pitchFamily="2" charset="2"/>
              <a:buChar char="ü"/>
            </a:pPr>
            <a:endParaRPr lang="es-ES" sz="1600" dirty="0">
              <a:solidFill>
                <a:srgbClr val="595959"/>
              </a:solidFill>
              <a:latin typeface="Poppins"/>
            </a:endParaRPr>
          </a:p>
          <a:p>
            <a:pPr marL="800018" lvl="1" indent="-342896">
              <a:buFont typeface="Wingdings" panose="05000000000000000000" pitchFamily="2" charset="2"/>
              <a:buChar char="ü"/>
            </a:pPr>
            <a:r>
              <a:rPr lang="es-ES" sz="1600" dirty="0">
                <a:solidFill>
                  <a:srgbClr val="595959"/>
                </a:solidFill>
                <a:latin typeface="Poppins"/>
              </a:rPr>
              <a:t>Tipo de letra y su tamaño (ej. </a:t>
            </a:r>
            <a:r>
              <a:rPr lang="es-ES" sz="1600" dirty="0" err="1">
                <a:solidFill>
                  <a:srgbClr val="595959"/>
                </a:solidFill>
                <a:latin typeface="Poppins"/>
              </a:rPr>
              <a:t>Poppins</a:t>
            </a:r>
            <a:r>
              <a:rPr lang="es-ES" sz="1600" dirty="0">
                <a:solidFill>
                  <a:srgbClr val="595959"/>
                </a:solidFill>
                <a:latin typeface="Poppins"/>
              </a:rPr>
              <a:t>, 20) </a:t>
            </a:r>
          </a:p>
          <a:p>
            <a:pPr marL="800018" lvl="1" indent="-342896">
              <a:buFont typeface="Wingdings" panose="05000000000000000000" pitchFamily="2" charset="2"/>
              <a:buChar char="ü"/>
            </a:pPr>
            <a:endParaRPr lang="es-ES" sz="1600" dirty="0">
              <a:solidFill>
                <a:srgbClr val="595959"/>
              </a:solidFill>
              <a:latin typeface="Poppins"/>
            </a:endParaRPr>
          </a:p>
          <a:p>
            <a:pPr marL="800018" lvl="1" indent="-342896">
              <a:buFont typeface="Wingdings" panose="05000000000000000000" pitchFamily="2" charset="2"/>
              <a:buChar char="ü"/>
            </a:pPr>
            <a:endParaRPr lang="es-ES" sz="1600" dirty="0">
              <a:solidFill>
                <a:srgbClr val="595959"/>
              </a:solidFill>
              <a:latin typeface="Poppins"/>
            </a:endParaRPr>
          </a:p>
          <a:p>
            <a:pPr marL="800018" lvl="1" indent="-342896">
              <a:buFont typeface="Wingdings" panose="05000000000000000000" pitchFamily="2" charset="2"/>
              <a:buChar char="ü"/>
            </a:pPr>
            <a:r>
              <a:rPr lang="es-ES" sz="1600" dirty="0">
                <a:solidFill>
                  <a:srgbClr val="595959"/>
                </a:solidFill>
                <a:latin typeface="Poppins"/>
              </a:rPr>
              <a:t>Estilo (Negrita, Cursiva o Subrayado)</a:t>
            </a:r>
          </a:p>
          <a:p>
            <a:pPr marL="800018" lvl="1" indent="-342896">
              <a:buFont typeface="Wingdings" panose="05000000000000000000" pitchFamily="2" charset="2"/>
              <a:buChar char="ü"/>
            </a:pPr>
            <a:endParaRPr lang="es-ES" sz="1600" dirty="0">
              <a:solidFill>
                <a:srgbClr val="595959"/>
              </a:solidFill>
              <a:latin typeface="Poppins"/>
            </a:endParaRPr>
          </a:p>
          <a:p>
            <a:pPr marL="800018" lvl="1" indent="-342896">
              <a:buFont typeface="Wingdings" panose="05000000000000000000" pitchFamily="2" charset="2"/>
              <a:buChar char="ü"/>
            </a:pPr>
            <a:endParaRPr lang="es-ES" sz="1600" dirty="0">
              <a:solidFill>
                <a:srgbClr val="595959"/>
              </a:solidFill>
              <a:latin typeface="Poppins"/>
            </a:endParaRPr>
          </a:p>
          <a:p>
            <a:pPr marL="800018" lvl="1" indent="-342896">
              <a:buFont typeface="Wingdings" panose="05000000000000000000" pitchFamily="2" charset="2"/>
              <a:buChar char="ü"/>
            </a:pPr>
            <a:r>
              <a:rPr lang="es-ES" sz="1600" dirty="0">
                <a:solidFill>
                  <a:srgbClr val="595959"/>
                </a:solidFill>
                <a:latin typeface="Poppins"/>
              </a:rPr>
              <a:t>Bordes, (Ej. Grueso)</a:t>
            </a:r>
          </a:p>
          <a:p>
            <a:pPr marL="800018" lvl="1" indent="-342896">
              <a:buFont typeface="Wingdings" panose="05000000000000000000" pitchFamily="2" charset="2"/>
              <a:buChar char="ü"/>
            </a:pPr>
            <a:endParaRPr lang="es-ES" sz="1600" dirty="0">
              <a:solidFill>
                <a:srgbClr val="595959"/>
              </a:solidFill>
              <a:latin typeface="Poppins"/>
            </a:endParaRPr>
          </a:p>
          <a:p>
            <a:pPr marL="800018" lvl="1" indent="-342896">
              <a:buFont typeface="Wingdings" panose="05000000000000000000" pitchFamily="2" charset="2"/>
              <a:buChar char="ü"/>
            </a:pPr>
            <a:endParaRPr lang="es-ES" sz="1600" dirty="0">
              <a:solidFill>
                <a:srgbClr val="595959"/>
              </a:solidFill>
              <a:latin typeface="Poppins"/>
            </a:endParaRPr>
          </a:p>
          <a:p>
            <a:pPr marL="800018" lvl="1" indent="-342896">
              <a:buFont typeface="Wingdings" panose="05000000000000000000" pitchFamily="2" charset="2"/>
              <a:buChar char="ü"/>
            </a:pPr>
            <a:r>
              <a:rPr lang="es-ES" sz="1600" dirty="0">
                <a:solidFill>
                  <a:srgbClr val="595959"/>
                </a:solidFill>
                <a:latin typeface="Poppins"/>
              </a:rPr>
              <a:t>Relleno de la celda (Ej. Amarillo)  </a:t>
            </a:r>
          </a:p>
          <a:p>
            <a:pPr marL="800018" lvl="1" indent="-342896">
              <a:buFont typeface="Wingdings" panose="05000000000000000000" pitchFamily="2" charset="2"/>
              <a:buChar char="ü"/>
            </a:pPr>
            <a:endParaRPr lang="es-ES" sz="1600" dirty="0">
              <a:solidFill>
                <a:srgbClr val="595959"/>
              </a:solidFill>
              <a:latin typeface="Poppins"/>
            </a:endParaRPr>
          </a:p>
          <a:p>
            <a:pPr lvl="1"/>
            <a:endParaRPr lang="es-ES" sz="1600" dirty="0">
              <a:solidFill>
                <a:srgbClr val="595959"/>
              </a:solidFill>
              <a:latin typeface="Poppins"/>
            </a:endParaRPr>
          </a:p>
          <a:p>
            <a:pPr marL="800018" lvl="1" indent="-342896">
              <a:buFont typeface="Wingdings" panose="05000000000000000000" pitchFamily="2" charset="2"/>
              <a:buChar char="ü"/>
            </a:pPr>
            <a:r>
              <a:rPr lang="es-ES" sz="1600" dirty="0">
                <a:solidFill>
                  <a:srgbClr val="595959"/>
                </a:solidFill>
                <a:latin typeface="Poppins"/>
              </a:rPr>
              <a:t>Color de la fuente (Ej. Rojo)</a:t>
            </a:r>
            <a:endParaRPr lang="es-ES_tradnl" sz="1600" dirty="0">
              <a:solidFill>
                <a:srgbClr val="595959"/>
              </a:solidFill>
              <a:latin typeface="Poppins"/>
            </a:endParaRPr>
          </a:p>
        </p:txBody>
      </p:sp>
      <p:pic>
        <p:nvPicPr>
          <p:cNvPr id="7" name="Picture 6">
            <a:extLst>
              <a:ext uri="{FF2B5EF4-FFF2-40B4-BE49-F238E27FC236}">
                <a16:creationId xmlns:a16="http://schemas.microsoft.com/office/drawing/2014/main" id="{342B4055-13CE-40A2-92D4-DEE75482F77C}"/>
              </a:ext>
            </a:extLst>
          </p:cNvPr>
          <p:cNvPicPr>
            <a:picLocks noChangeAspect="1"/>
          </p:cNvPicPr>
          <p:nvPr/>
        </p:nvPicPr>
        <p:blipFill>
          <a:blip r:embed="rId3"/>
          <a:stretch>
            <a:fillRect/>
          </a:stretch>
        </p:blipFill>
        <p:spPr>
          <a:xfrm>
            <a:off x="3399364" y="4245527"/>
            <a:ext cx="450500" cy="324779"/>
          </a:xfrm>
          <a:prstGeom prst="rect">
            <a:avLst/>
          </a:prstGeom>
          <a:ln>
            <a:noFill/>
          </a:ln>
          <a:effectLst>
            <a:outerShdw blurRad="190500" algn="tl" rotWithShape="0">
              <a:srgbClr val="000000">
                <a:alpha val="70000"/>
              </a:srgbClr>
            </a:outerShdw>
          </a:effectLst>
        </p:spPr>
      </p:pic>
      <p:pic>
        <p:nvPicPr>
          <p:cNvPr id="8" name="Picture 7">
            <a:extLst>
              <a:ext uri="{FF2B5EF4-FFF2-40B4-BE49-F238E27FC236}">
                <a16:creationId xmlns:a16="http://schemas.microsoft.com/office/drawing/2014/main" id="{FC5BF206-DF62-4034-8A17-3A19EF2660B7}"/>
              </a:ext>
            </a:extLst>
          </p:cNvPr>
          <p:cNvPicPr>
            <a:picLocks noChangeAspect="1"/>
          </p:cNvPicPr>
          <p:nvPr/>
        </p:nvPicPr>
        <p:blipFill>
          <a:blip r:embed="rId4"/>
          <a:stretch>
            <a:fillRect/>
          </a:stretch>
        </p:blipFill>
        <p:spPr>
          <a:xfrm>
            <a:off x="4887907" y="3508651"/>
            <a:ext cx="609600" cy="295275"/>
          </a:xfrm>
          <a:prstGeom prst="rect">
            <a:avLst/>
          </a:prstGeom>
          <a:ln>
            <a:noFill/>
          </a:ln>
          <a:effectLst>
            <a:outerShdw blurRad="190500" algn="tl" rotWithShape="0">
              <a:srgbClr val="000000">
                <a:alpha val="70000"/>
              </a:srgbClr>
            </a:outerShdw>
          </a:effectLst>
        </p:spPr>
      </p:pic>
      <p:pic>
        <p:nvPicPr>
          <p:cNvPr id="9" name="Picture 8">
            <a:extLst>
              <a:ext uri="{FF2B5EF4-FFF2-40B4-BE49-F238E27FC236}">
                <a16:creationId xmlns:a16="http://schemas.microsoft.com/office/drawing/2014/main" id="{529E659E-F13A-4588-A0F0-90601557C66D}"/>
              </a:ext>
            </a:extLst>
          </p:cNvPr>
          <p:cNvPicPr>
            <a:picLocks noChangeAspect="1"/>
          </p:cNvPicPr>
          <p:nvPr/>
        </p:nvPicPr>
        <p:blipFill>
          <a:blip r:embed="rId5"/>
          <a:stretch>
            <a:fillRect/>
          </a:stretch>
        </p:blipFill>
        <p:spPr>
          <a:xfrm>
            <a:off x="5345102" y="2774911"/>
            <a:ext cx="1797752" cy="316343"/>
          </a:xfrm>
          <a:prstGeom prst="rect">
            <a:avLst/>
          </a:prstGeom>
          <a:ln>
            <a:noFill/>
          </a:ln>
          <a:effectLst>
            <a:outerShdw blurRad="190500" algn="tl" rotWithShape="0">
              <a:srgbClr val="000000">
                <a:alpha val="70000"/>
              </a:srgbClr>
            </a:outerShdw>
          </a:effectLst>
        </p:spPr>
      </p:pic>
      <p:pic>
        <p:nvPicPr>
          <p:cNvPr id="10" name="Picture 9">
            <a:extLst>
              <a:ext uri="{FF2B5EF4-FFF2-40B4-BE49-F238E27FC236}">
                <a16:creationId xmlns:a16="http://schemas.microsoft.com/office/drawing/2014/main" id="{4A2F15A3-A658-4007-A97A-18D33FEECDD2}"/>
              </a:ext>
            </a:extLst>
          </p:cNvPr>
          <p:cNvPicPr>
            <a:picLocks noChangeAspect="1"/>
          </p:cNvPicPr>
          <p:nvPr/>
        </p:nvPicPr>
        <p:blipFill>
          <a:blip r:embed="rId6"/>
          <a:stretch>
            <a:fillRect/>
          </a:stretch>
        </p:blipFill>
        <p:spPr>
          <a:xfrm>
            <a:off x="4486841" y="5007447"/>
            <a:ext cx="342900" cy="295275"/>
          </a:xfrm>
          <a:prstGeom prst="rect">
            <a:avLst/>
          </a:prstGeom>
          <a:ln>
            <a:noFill/>
          </a:ln>
          <a:effectLst>
            <a:outerShdw blurRad="190500" algn="tl" rotWithShape="0">
              <a:srgbClr val="000000">
                <a:alpha val="70000"/>
              </a:srgbClr>
            </a:outerShdw>
          </a:effectLst>
        </p:spPr>
      </p:pic>
      <p:pic>
        <p:nvPicPr>
          <p:cNvPr id="11" name="Picture 10">
            <a:extLst>
              <a:ext uri="{FF2B5EF4-FFF2-40B4-BE49-F238E27FC236}">
                <a16:creationId xmlns:a16="http://schemas.microsoft.com/office/drawing/2014/main" id="{DF5E30F4-7498-47CD-BEC2-E1DB8B3D6F47}"/>
              </a:ext>
            </a:extLst>
          </p:cNvPr>
          <p:cNvPicPr>
            <a:picLocks noChangeAspect="1"/>
          </p:cNvPicPr>
          <p:nvPr/>
        </p:nvPicPr>
        <p:blipFill>
          <a:blip r:embed="rId7"/>
          <a:stretch>
            <a:fillRect/>
          </a:stretch>
        </p:blipFill>
        <p:spPr>
          <a:xfrm>
            <a:off x="4059946" y="5702780"/>
            <a:ext cx="371475" cy="295275"/>
          </a:xfrm>
          <a:prstGeom prst="rect">
            <a:avLst/>
          </a:prstGeom>
          <a:ln>
            <a:noFill/>
          </a:ln>
          <a:effectLst>
            <a:outerShdw blurRad="190500" algn="tl" rotWithShape="0">
              <a:srgbClr val="000000">
                <a:alpha val="70000"/>
              </a:srgbClr>
            </a:outerShdw>
          </a:effectLst>
        </p:spPr>
      </p:pic>
      <p:sp>
        <p:nvSpPr>
          <p:cNvPr id="12" name="Rectangle 11">
            <a:extLst>
              <a:ext uri="{FF2B5EF4-FFF2-40B4-BE49-F238E27FC236}">
                <a16:creationId xmlns:a16="http://schemas.microsoft.com/office/drawing/2014/main" id="{C468C18F-F25A-4E72-8DBE-731E66B50A13}"/>
              </a:ext>
            </a:extLst>
          </p:cNvPr>
          <p:cNvSpPr/>
          <p:nvPr/>
        </p:nvSpPr>
        <p:spPr>
          <a:xfrm>
            <a:off x="1698170" y="1646369"/>
            <a:ext cx="1359449" cy="691801"/>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pic>
        <p:nvPicPr>
          <p:cNvPr id="13" name="Picture 12">
            <a:extLst>
              <a:ext uri="{FF2B5EF4-FFF2-40B4-BE49-F238E27FC236}">
                <a16:creationId xmlns:a16="http://schemas.microsoft.com/office/drawing/2014/main" id="{86808C38-599F-4D64-8176-15874590119E}"/>
              </a:ext>
            </a:extLst>
          </p:cNvPr>
          <p:cNvPicPr>
            <a:picLocks noChangeAspect="1"/>
          </p:cNvPicPr>
          <p:nvPr/>
        </p:nvPicPr>
        <p:blipFill rotWithShape="1">
          <a:blip r:embed="rId8"/>
          <a:srcRect l="9521" t="6745" r="77786" b="82543"/>
          <a:stretch/>
        </p:blipFill>
        <p:spPr>
          <a:xfrm>
            <a:off x="5942815" y="3923166"/>
            <a:ext cx="1575194" cy="747820"/>
          </a:xfrm>
          <a:prstGeom prst="rect">
            <a:avLst/>
          </a:prstGeom>
          <a:ln>
            <a:noFill/>
          </a:ln>
          <a:effectLst>
            <a:outerShdw blurRad="190500" algn="tl" rotWithShape="0">
              <a:srgbClr val="000000">
                <a:alpha val="70000"/>
              </a:srgbClr>
            </a:outerShdw>
          </a:effectLst>
        </p:spPr>
      </p:pic>
      <p:sp>
        <p:nvSpPr>
          <p:cNvPr id="14" name="Right Arrow 5">
            <a:extLst>
              <a:ext uri="{FF2B5EF4-FFF2-40B4-BE49-F238E27FC236}">
                <a16:creationId xmlns:a16="http://schemas.microsoft.com/office/drawing/2014/main" id="{96595C30-F926-4C4B-84F4-0F372D68E0ED}"/>
              </a:ext>
            </a:extLst>
          </p:cNvPr>
          <p:cNvSpPr/>
          <p:nvPr/>
        </p:nvSpPr>
        <p:spPr>
          <a:xfrm>
            <a:off x="7879349" y="4134687"/>
            <a:ext cx="645458" cy="284213"/>
          </a:xfrm>
          <a:prstGeom prst="rightArrow">
            <a:avLst/>
          </a:prstGeom>
          <a:solidFill>
            <a:srgbClr val="019EE2"/>
          </a:solidFill>
          <a:ln>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15" name="Picture 14">
            <a:extLst>
              <a:ext uri="{FF2B5EF4-FFF2-40B4-BE49-F238E27FC236}">
                <a16:creationId xmlns:a16="http://schemas.microsoft.com/office/drawing/2014/main" id="{EE2B4790-6299-4004-A541-7BC7F218DB4C}"/>
              </a:ext>
            </a:extLst>
          </p:cNvPr>
          <p:cNvPicPr>
            <a:picLocks noChangeAspect="1"/>
          </p:cNvPicPr>
          <p:nvPr/>
        </p:nvPicPr>
        <p:blipFill rotWithShape="1">
          <a:blip r:embed="rId9"/>
          <a:srcRect l="13797" t="25696" r="77928" b="68635"/>
          <a:stretch/>
        </p:blipFill>
        <p:spPr>
          <a:xfrm>
            <a:off x="8886147" y="3985216"/>
            <a:ext cx="1513286" cy="583154"/>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171050843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a:extLst>
              <a:ext uri="{FF2B5EF4-FFF2-40B4-BE49-F238E27FC236}">
                <a16:creationId xmlns:a16="http://schemas.microsoft.com/office/drawing/2014/main" id="{BDD94A52-54CB-41C1-88A6-2FA3A5002901}"/>
              </a:ext>
            </a:extLst>
          </p:cNvPr>
          <p:cNvSpPr>
            <a:spLocks noGrp="1"/>
          </p:cNvSpPr>
          <p:nvPr>
            <p:ph type="title"/>
          </p:nvPr>
        </p:nvSpPr>
        <p:spPr/>
        <p:txBody>
          <a:bodyPr/>
          <a:lstStyle/>
          <a:p>
            <a:r>
              <a:rPr lang="es-ES" dirty="0"/>
              <a:t>1.8 Aplicar formato a las celdas</a:t>
            </a:r>
            <a:br>
              <a:rPr lang="es-ES" dirty="0"/>
            </a:br>
            <a:endParaRPr lang="es-ES" dirty="0"/>
          </a:p>
        </p:txBody>
      </p:sp>
      <p:sp>
        <p:nvSpPr>
          <p:cNvPr id="3" name="TextBox 2">
            <a:extLst>
              <a:ext uri="{FF2B5EF4-FFF2-40B4-BE49-F238E27FC236}">
                <a16:creationId xmlns:a16="http://schemas.microsoft.com/office/drawing/2014/main" id="{3A58E7C3-2F0A-4C08-951C-7B6569B3525A}"/>
              </a:ext>
            </a:extLst>
          </p:cNvPr>
          <p:cNvSpPr txBox="1"/>
          <p:nvPr/>
        </p:nvSpPr>
        <p:spPr>
          <a:xfrm>
            <a:off x="901332" y="1007769"/>
            <a:ext cx="6650689" cy="5078313"/>
          </a:xfrm>
          <a:prstGeom prst="rect">
            <a:avLst/>
          </a:prstGeom>
          <a:noFill/>
        </p:spPr>
        <p:txBody>
          <a:bodyPr wrap="square" rtlCol="0">
            <a:spAutoFit/>
          </a:bodyPr>
          <a:lstStyle/>
          <a:p>
            <a:r>
              <a:rPr lang="es-ES" sz="1600" b="1" dirty="0">
                <a:solidFill>
                  <a:srgbClr val="019EE2"/>
                </a:solidFill>
                <a:latin typeface="Poppins"/>
              </a:rPr>
              <a:t>Bordes</a:t>
            </a:r>
            <a:r>
              <a:rPr lang="es-ES" sz="1600" b="1" dirty="0">
                <a:solidFill>
                  <a:srgbClr val="019EE2"/>
                </a:solidFill>
                <a:latin typeface="Poppins"/>
                <a:sym typeface="Wingdings" panose="05000000000000000000" pitchFamily="2" charset="2"/>
              </a:rPr>
              <a:t>  </a:t>
            </a:r>
            <a:r>
              <a:rPr lang="es-ES" sz="1600" dirty="0">
                <a:solidFill>
                  <a:srgbClr val="595959"/>
                </a:solidFill>
                <a:latin typeface="Poppins"/>
              </a:rPr>
              <a:t>Permite especificar el aspecto que tendrán los bordes de la celda, el grosor, color, etc.</a:t>
            </a:r>
          </a:p>
          <a:p>
            <a:endParaRPr lang="es-ES" b="1" dirty="0">
              <a:solidFill>
                <a:srgbClr val="019EE2"/>
              </a:solidFill>
              <a:latin typeface="Poppins"/>
            </a:endParaRPr>
          </a:p>
          <a:p>
            <a:endParaRPr lang="es-ES" sz="1400" b="1" dirty="0">
              <a:solidFill>
                <a:srgbClr val="019EE2"/>
              </a:solidFill>
              <a:latin typeface="Poppins"/>
            </a:endParaRPr>
          </a:p>
          <a:p>
            <a:r>
              <a:rPr lang="es-ES" sz="1400" b="1" dirty="0">
                <a:solidFill>
                  <a:srgbClr val="595959"/>
                </a:solidFill>
                <a:latin typeface="Poppins"/>
              </a:rPr>
              <a:t>	CUADROS DE DIALOGO</a:t>
            </a:r>
          </a:p>
          <a:p>
            <a:endParaRPr lang="es-ES" sz="1400" dirty="0">
              <a:solidFill>
                <a:srgbClr val="595959"/>
              </a:solidFill>
              <a:latin typeface="Poppins"/>
            </a:endParaRPr>
          </a:p>
          <a:p>
            <a:r>
              <a:rPr lang="es-ES" sz="1400" dirty="0">
                <a:solidFill>
                  <a:srgbClr val="595959"/>
                </a:solidFill>
                <a:latin typeface="Poppins"/>
              </a:rPr>
              <a:t>En esta diapositiva vemos los cuadros de dialogo que se nos abren para los bordes por un lado y para aplicar colores por el otro.</a:t>
            </a:r>
          </a:p>
          <a:p>
            <a:r>
              <a:rPr lang="es-ES_tradnl" sz="1400" dirty="0">
                <a:solidFill>
                  <a:srgbClr val="595959"/>
                </a:solidFill>
                <a:latin typeface="Poppins"/>
              </a:rPr>
              <a:t>* Podemos trabajar desde la cabecera ( Comando Inicio ) o bien clicar con el botón derecho y seleccionar el formato celdas como en las imágenes que se muestran. El resultado en las celdas será el mismo.</a:t>
            </a:r>
            <a:r>
              <a:rPr lang="es-ES_tradnl" sz="1400" dirty="0">
                <a:solidFill>
                  <a:schemeClr val="bg1"/>
                </a:solidFill>
                <a:latin typeface="Poppins"/>
              </a:rPr>
              <a:t>.</a:t>
            </a:r>
            <a:endParaRPr lang="es-ES" sz="1400" dirty="0">
              <a:solidFill>
                <a:schemeClr val="bg1"/>
              </a:solidFill>
              <a:latin typeface="Poppins"/>
            </a:endParaRPr>
          </a:p>
          <a:p>
            <a:endParaRPr lang="es-ES" b="1" dirty="0">
              <a:solidFill>
                <a:srgbClr val="019EE2"/>
              </a:solidFill>
              <a:latin typeface="Poppins"/>
            </a:endParaRPr>
          </a:p>
          <a:p>
            <a:endParaRPr lang="es-ES" sz="1600" b="1" dirty="0">
              <a:solidFill>
                <a:srgbClr val="595959"/>
              </a:solidFill>
              <a:latin typeface="Poppins"/>
            </a:endParaRPr>
          </a:p>
          <a:p>
            <a:r>
              <a:rPr lang="es-ES" sz="1600" b="1" dirty="0">
                <a:solidFill>
                  <a:srgbClr val="019EE2"/>
                </a:solidFill>
                <a:latin typeface="Poppins"/>
              </a:rPr>
              <a:t>Relleno/Color Fuente</a:t>
            </a:r>
            <a:r>
              <a:rPr lang="es-ES" sz="1600" b="1" dirty="0">
                <a:solidFill>
                  <a:srgbClr val="019EE2"/>
                </a:solidFill>
                <a:latin typeface="Poppins"/>
                <a:sym typeface="Wingdings" panose="05000000000000000000" pitchFamily="2" charset="2"/>
              </a:rPr>
              <a:t>  </a:t>
            </a:r>
            <a:r>
              <a:rPr lang="es-ES" sz="1600" dirty="0">
                <a:solidFill>
                  <a:srgbClr val="595959"/>
                </a:solidFill>
                <a:latin typeface="Poppins"/>
                <a:sym typeface="Wingdings" panose="05000000000000000000" pitchFamily="2" charset="2"/>
              </a:rPr>
              <a:t>E</a:t>
            </a:r>
            <a:r>
              <a:rPr lang="es-ES" sz="1600" dirty="0">
                <a:solidFill>
                  <a:srgbClr val="595959"/>
                </a:solidFill>
                <a:latin typeface="Poppins"/>
              </a:rPr>
              <a:t>sta ficha tiene opciones para indicar el aspecto interior de la celda, si tiene color de fondo, trama...</a:t>
            </a:r>
          </a:p>
          <a:p>
            <a:endParaRPr lang="es-ES" sz="1600" dirty="0">
              <a:solidFill>
                <a:srgbClr val="595959"/>
              </a:solidFill>
              <a:latin typeface="Poppins"/>
            </a:endParaRPr>
          </a:p>
          <a:p>
            <a:r>
              <a:rPr lang="es-ES" sz="1600" b="1" dirty="0">
                <a:solidFill>
                  <a:srgbClr val="019EE2"/>
                </a:solidFill>
                <a:latin typeface="Poppins"/>
                <a:sym typeface="Wingdings" panose="05000000000000000000" pitchFamily="2" charset="2"/>
              </a:rPr>
              <a:t>Color de la fuente  </a:t>
            </a:r>
            <a:r>
              <a:rPr lang="es-ES" sz="1600" dirty="0">
                <a:solidFill>
                  <a:srgbClr val="595959"/>
                </a:solidFill>
                <a:latin typeface="Poppins"/>
              </a:rPr>
              <a:t>Aplicar color a las letras, números u otros valores de la celda.</a:t>
            </a:r>
          </a:p>
          <a:p>
            <a:endParaRPr lang="es-ES_tradnl" sz="1200" dirty="0">
              <a:solidFill>
                <a:srgbClr val="595959"/>
              </a:solidFill>
              <a:latin typeface="Poppins"/>
            </a:endParaRPr>
          </a:p>
          <a:p>
            <a:endParaRPr lang="es-ES" dirty="0">
              <a:solidFill>
                <a:srgbClr val="000000"/>
              </a:solidFill>
              <a:latin typeface="Poppins"/>
            </a:endParaRPr>
          </a:p>
        </p:txBody>
      </p:sp>
      <p:pic>
        <p:nvPicPr>
          <p:cNvPr id="4" name="Picture 3">
            <a:extLst>
              <a:ext uri="{FF2B5EF4-FFF2-40B4-BE49-F238E27FC236}">
                <a16:creationId xmlns:a16="http://schemas.microsoft.com/office/drawing/2014/main" id="{24BCF73B-67BD-4D14-A37E-62DCFD6A907D}"/>
              </a:ext>
            </a:extLst>
          </p:cNvPr>
          <p:cNvPicPr>
            <a:picLocks noChangeAspect="1"/>
          </p:cNvPicPr>
          <p:nvPr/>
        </p:nvPicPr>
        <p:blipFill>
          <a:blip r:embed="rId2"/>
          <a:stretch>
            <a:fillRect/>
          </a:stretch>
        </p:blipFill>
        <p:spPr>
          <a:xfrm>
            <a:off x="469900" y="1079658"/>
            <a:ext cx="421737" cy="247541"/>
          </a:xfrm>
          <a:prstGeom prst="rect">
            <a:avLst/>
          </a:prstGeom>
        </p:spPr>
      </p:pic>
      <p:pic>
        <p:nvPicPr>
          <p:cNvPr id="5" name="Picture 4">
            <a:extLst>
              <a:ext uri="{FF2B5EF4-FFF2-40B4-BE49-F238E27FC236}">
                <a16:creationId xmlns:a16="http://schemas.microsoft.com/office/drawing/2014/main" id="{471B07A5-C74A-40F5-82D9-82DA4BF211C8}"/>
              </a:ext>
            </a:extLst>
          </p:cNvPr>
          <p:cNvPicPr>
            <a:picLocks noChangeAspect="1"/>
          </p:cNvPicPr>
          <p:nvPr/>
        </p:nvPicPr>
        <p:blipFill>
          <a:blip r:embed="rId3"/>
          <a:stretch>
            <a:fillRect/>
          </a:stretch>
        </p:blipFill>
        <p:spPr>
          <a:xfrm>
            <a:off x="479596" y="4225599"/>
            <a:ext cx="421737" cy="296113"/>
          </a:xfrm>
          <a:prstGeom prst="rect">
            <a:avLst/>
          </a:prstGeom>
        </p:spPr>
      </p:pic>
      <p:pic>
        <p:nvPicPr>
          <p:cNvPr id="6" name="Picture 5">
            <a:extLst>
              <a:ext uri="{FF2B5EF4-FFF2-40B4-BE49-F238E27FC236}">
                <a16:creationId xmlns:a16="http://schemas.microsoft.com/office/drawing/2014/main" id="{C10404E5-4FF2-479F-B847-BBA28374AD26}"/>
              </a:ext>
            </a:extLst>
          </p:cNvPr>
          <p:cNvPicPr>
            <a:picLocks noChangeAspect="1"/>
          </p:cNvPicPr>
          <p:nvPr/>
        </p:nvPicPr>
        <p:blipFill>
          <a:blip r:embed="rId4"/>
          <a:stretch>
            <a:fillRect/>
          </a:stretch>
        </p:blipFill>
        <p:spPr>
          <a:xfrm>
            <a:off x="456439" y="5003460"/>
            <a:ext cx="468050" cy="296113"/>
          </a:xfrm>
          <a:prstGeom prst="rect">
            <a:avLst/>
          </a:prstGeom>
        </p:spPr>
      </p:pic>
      <p:pic>
        <p:nvPicPr>
          <p:cNvPr id="8" name="Imagen 10">
            <a:extLst>
              <a:ext uri="{FF2B5EF4-FFF2-40B4-BE49-F238E27FC236}">
                <a16:creationId xmlns:a16="http://schemas.microsoft.com/office/drawing/2014/main" id="{9EE6C0A4-D9B7-4B8D-A28A-13F7DE111420}"/>
              </a:ext>
            </a:extLst>
          </p:cNvPr>
          <p:cNvPicPr/>
          <p:nvPr/>
        </p:nvPicPr>
        <p:blipFill rotWithShape="1">
          <a:blip r:embed="rId5"/>
          <a:srcRect l="41063" t="18071" r="20402" b="18678"/>
          <a:stretch/>
        </p:blipFill>
        <p:spPr bwMode="auto">
          <a:xfrm>
            <a:off x="7837997" y="1102980"/>
            <a:ext cx="2414205" cy="2443285"/>
          </a:xfrm>
          <a:prstGeom prst="rect">
            <a:avLst/>
          </a:prstGeom>
          <a:ln>
            <a:noFill/>
          </a:ln>
          <a:effectLst>
            <a:outerShdw blurRad="190500" algn="tl" rotWithShape="0">
              <a:srgbClr val="000000">
                <a:alpha val="70000"/>
              </a:srgbClr>
            </a:outerShdw>
          </a:effectLst>
          <a:extLst>
            <a:ext uri="{53640926-AAD7-44D8-BBD7-CCE9431645EC}">
              <a14:shadowObscured xmlns:a14="http://schemas.microsoft.com/office/drawing/2010/main"/>
            </a:ext>
          </a:extLst>
        </p:spPr>
      </p:pic>
      <p:pic>
        <p:nvPicPr>
          <p:cNvPr id="9" name="Imagen 11">
            <a:extLst>
              <a:ext uri="{FF2B5EF4-FFF2-40B4-BE49-F238E27FC236}">
                <a16:creationId xmlns:a16="http://schemas.microsoft.com/office/drawing/2014/main" id="{C7380D3A-DA71-4786-B74C-25E6A7B9A7A2}"/>
              </a:ext>
            </a:extLst>
          </p:cNvPr>
          <p:cNvPicPr/>
          <p:nvPr/>
        </p:nvPicPr>
        <p:blipFill rotWithShape="1">
          <a:blip r:embed="rId6"/>
          <a:srcRect l="41204" t="18825" r="19850" b="18929"/>
          <a:stretch/>
        </p:blipFill>
        <p:spPr bwMode="auto">
          <a:xfrm>
            <a:off x="7837996" y="4082254"/>
            <a:ext cx="2414205" cy="2443285"/>
          </a:xfrm>
          <a:prstGeom prst="rect">
            <a:avLst/>
          </a:prstGeom>
          <a:ln>
            <a:noFill/>
          </a:ln>
          <a:effectLst>
            <a:outerShdw blurRad="190500" algn="tl" rotWithShape="0">
              <a:srgbClr val="000000">
                <a:alpha val="70000"/>
              </a:srgbClr>
            </a:outerShdw>
          </a:effectLst>
          <a:extLst>
            <a:ext uri="{53640926-AAD7-44D8-BBD7-CCE9431645EC}">
              <a14:shadowObscured xmlns:a14="http://schemas.microsoft.com/office/drawing/2010/main"/>
            </a:ext>
          </a:extLst>
        </p:spPr>
      </p:pic>
      <p:grpSp>
        <p:nvGrpSpPr>
          <p:cNvPr id="10" name="Group 9">
            <a:extLst>
              <a:ext uri="{FF2B5EF4-FFF2-40B4-BE49-F238E27FC236}">
                <a16:creationId xmlns:a16="http://schemas.microsoft.com/office/drawing/2014/main" id="{F6B1D96B-BC02-493C-BB37-6AD2FDE97F7A}"/>
              </a:ext>
            </a:extLst>
          </p:cNvPr>
          <p:cNvGrpSpPr/>
          <p:nvPr/>
        </p:nvGrpSpPr>
        <p:grpSpPr>
          <a:xfrm>
            <a:off x="690465" y="1630149"/>
            <a:ext cx="6861557" cy="2113702"/>
            <a:chOff x="8804271" y="3744164"/>
            <a:chExt cx="8239660" cy="1697264"/>
          </a:xfrm>
        </p:grpSpPr>
        <p:sp>
          <p:nvSpPr>
            <p:cNvPr id="11" name="TextBox 10">
              <a:extLst>
                <a:ext uri="{FF2B5EF4-FFF2-40B4-BE49-F238E27FC236}">
                  <a16:creationId xmlns:a16="http://schemas.microsoft.com/office/drawing/2014/main" id="{A18A43A8-C77D-4E48-848D-20BC7A4F69FE}"/>
                </a:ext>
              </a:extLst>
            </p:cNvPr>
            <p:cNvSpPr txBox="1"/>
            <p:nvPr/>
          </p:nvSpPr>
          <p:spPr>
            <a:xfrm>
              <a:off x="10198051" y="3798820"/>
              <a:ext cx="6845880" cy="169729"/>
            </a:xfrm>
            <a:prstGeom prst="rect">
              <a:avLst/>
            </a:prstGeom>
            <a:noFill/>
            <a:ln>
              <a:noFill/>
            </a:ln>
          </p:spPr>
          <p:txBody>
            <a:bodyPr wrap="square" rtlCol="0">
              <a:spAutoFit/>
            </a:bodyPr>
            <a:lstStyle/>
            <a:p>
              <a:endParaRPr lang="es-ES" sz="1600" dirty="0">
                <a:solidFill>
                  <a:srgbClr val="595959"/>
                </a:solidFill>
                <a:latin typeface="Poppins"/>
              </a:endParaRPr>
            </a:p>
          </p:txBody>
        </p:sp>
        <p:pic>
          <p:nvPicPr>
            <p:cNvPr id="12" name="Picture 11">
              <a:extLst>
                <a:ext uri="{FF2B5EF4-FFF2-40B4-BE49-F238E27FC236}">
                  <a16:creationId xmlns:a16="http://schemas.microsoft.com/office/drawing/2014/main" id="{887782CE-3752-43EE-B756-87E88B28448A}"/>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963281" y="3845662"/>
              <a:ext cx="872132" cy="556076"/>
            </a:xfrm>
            <a:prstGeom prst="rect">
              <a:avLst/>
            </a:prstGeom>
          </p:spPr>
        </p:pic>
        <p:sp>
          <p:nvSpPr>
            <p:cNvPr id="13" name="Rectangle 12">
              <a:extLst>
                <a:ext uri="{FF2B5EF4-FFF2-40B4-BE49-F238E27FC236}">
                  <a16:creationId xmlns:a16="http://schemas.microsoft.com/office/drawing/2014/main" id="{AC6704DD-C479-4409-88BC-5E11540E3CA4}"/>
                </a:ext>
              </a:extLst>
            </p:cNvPr>
            <p:cNvSpPr/>
            <p:nvPr/>
          </p:nvSpPr>
          <p:spPr>
            <a:xfrm>
              <a:off x="8804271" y="3744164"/>
              <a:ext cx="8239660" cy="1697264"/>
            </a:xfrm>
            <a:prstGeom prst="rect">
              <a:avLst/>
            </a:prstGeom>
            <a:noFill/>
            <a:ln w="28575">
              <a:solidFill>
                <a:srgbClr val="019EE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814"/>
            </a:p>
          </p:txBody>
        </p:sp>
      </p:grpSp>
      <p:sp>
        <p:nvSpPr>
          <p:cNvPr id="2" name="TextBox 1">
            <a:extLst>
              <a:ext uri="{FF2B5EF4-FFF2-40B4-BE49-F238E27FC236}">
                <a16:creationId xmlns:a16="http://schemas.microsoft.com/office/drawing/2014/main" id="{BB584870-5C9C-4674-BA2D-0F4A1FF65960}"/>
              </a:ext>
            </a:extLst>
          </p:cNvPr>
          <p:cNvSpPr txBox="1"/>
          <p:nvPr/>
        </p:nvSpPr>
        <p:spPr bwMode="gray">
          <a:xfrm>
            <a:off x="5640355" y="2971800"/>
            <a:ext cx="914400" cy="914400"/>
          </a:xfrm>
          <a:prstGeom prst="rect">
            <a:avLst/>
          </a:prstGeom>
        </p:spPr>
        <p:txBody>
          <a:bodyPr vert="horz" wrap="square" lIns="0" tIns="0" rIns="0" bIns="0" rtlCol="0" anchor="b" anchorCtr="0">
            <a:noAutofit/>
          </a:bodyPr>
          <a:lstStyle/>
          <a:p>
            <a:endParaRPr lang="es-ES" sz="3200" b="0" dirty="0"/>
          </a:p>
        </p:txBody>
      </p:sp>
      <p:sp>
        <p:nvSpPr>
          <p:cNvPr id="14" name="TextBox 13">
            <a:extLst>
              <a:ext uri="{FF2B5EF4-FFF2-40B4-BE49-F238E27FC236}">
                <a16:creationId xmlns:a16="http://schemas.microsoft.com/office/drawing/2014/main" id="{39F526CF-49C4-4E94-A853-C68630405630}"/>
              </a:ext>
            </a:extLst>
          </p:cNvPr>
          <p:cNvSpPr txBox="1"/>
          <p:nvPr/>
        </p:nvSpPr>
        <p:spPr bwMode="gray">
          <a:xfrm>
            <a:off x="1660849" y="2192694"/>
            <a:ext cx="1380931" cy="1035698"/>
          </a:xfrm>
          <a:prstGeom prst="rect">
            <a:avLst/>
          </a:prstGeom>
        </p:spPr>
        <p:txBody>
          <a:bodyPr vert="horz" wrap="square" lIns="0" tIns="0" rIns="0" bIns="0" rtlCol="0" anchor="b" anchorCtr="0">
            <a:noAutofit/>
          </a:bodyPr>
          <a:lstStyle/>
          <a:p>
            <a:endParaRPr lang="es-ES" sz="3200" b="0" dirty="0"/>
          </a:p>
        </p:txBody>
      </p:sp>
      <p:sp>
        <p:nvSpPr>
          <p:cNvPr id="15" name="TextBox 14">
            <a:extLst>
              <a:ext uri="{FF2B5EF4-FFF2-40B4-BE49-F238E27FC236}">
                <a16:creationId xmlns:a16="http://schemas.microsoft.com/office/drawing/2014/main" id="{D81D8BD9-3736-481D-BB27-4FB93A2D60E9}"/>
              </a:ext>
            </a:extLst>
          </p:cNvPr>
          <p:cNvSpPr txBox="1"/>
          <p:nvPr/>
        </p:nvSpPr>
        <p:spPr bwMode="gray">
          <a:xfrm>
            <a:off x="5640355" y="2971800"/>
            <a:ext cx="914400" cy="914400"/>
          </a:xfrm>
          <a:prstGeom prst="rect">
            <a:avLst/>
          </a:prstGeom>
        </p:spPr>
        <p:txBody>
          <a:bodyPr vert="horz" wrap="square" lIns="0" tIns="0" rIns="0" bIns="0" rtlCol="0" anchor="b" anchorCtr="0">
            <a:noAutofit/>
          </a:bodyPr>
          <a:lstStyle/>
          <a:p>
            <a:endParaRPr lang="es-ES" sz="3200" b="0" dirty="0"/>
          </a:p>
        </p:txBody>
      </p:sp>
    </p:spTree>
    <p:extLst>
      <p:ext uri="{BB962C8B-B14F-4D97-AF65-F5344CB8AC3E}">
        <p14:creationId xmlns:p14="http://schemas.microsoft.com/office/powerpoint/2010/main" val="178909541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a:extLst>
              <a:ext uri="{FF2B5EF4-FFF2-40B4-BE49-F238E27FC236}">
                <a16:creationId xmlns:a16="http://schemas.microsoft.com/office/drawing/2014/main" id="{BDD94A52-54CB-41C1-88A6-2FA3A5002901}"/>
              </a:ext>
            </a:extLst>
          </p:cNvPr>
          <p:cNvSpPr>
            <a:spLocks noGrp="1"/>
          </p:cNvSpPr>
          <p:nvPr>
            <p:ph type="title"/>
          </p:nvPr>
        </p:nvSpPr>
        <p:spPr>
          <a:xfrm>
            <a:off x="469900" y="402586"/>
            <a:ext cx="8674100" cy="469481"/>
          </a:xfrm>
        </p:spPr>
        <p:txBody>
          <a:bodyPr/>
          <a:lstStyle/>
          <a:p>
            <a:r>
              <a:rPr lang="es-ES" dirty="0"/>
              <a:t>1.9 Eliminar líneas de cuadrícula </a:t>
            </a:r>
            <a:br>
              <a:rPr lang="es-ES" dirty="0"/>
            </a:br>
            <a:endParaRPr lang="es-ES" dirty="0"/>
          </a:p>
        </p:txBody>
      </p:sp>
      <p:sp>
        <p:nvSpPr>
          <p:cNvPr id="4" name="Slide Number Placeholder 2">
            <a:extLst>
              <a:ext uri="{FF2B5EF4-FFF2-40B4-BE49-F238E27FC236}">
                <a16:creationId xmlns:a16="http://schemas.microsoft.com/office/drawing/2014/main" id="{7D88F86A-51DC-48C5-B0FD-68B493CD3D0E}"/>
              </a:ext>
            </a:extLst>
          </p:cNvPr>
          <p:cNvSpPr txBox="1">
            <a:spLocks/>
          </p:cNvSpPr>
          <p:nvPr/>
        </p:nvSpPr>
        <p:spPr>
          <a:xfrm>
            <a:off x="0" y="6880827"/>
            <a:ext cx="427469" cy="163513"/>
          </a:xfrm>
          <a:prstGeom prst="rect">
            <a:avLst/>
          </a:prstGeom>
        </p:spPr>
        <p:txBody>
          <a:bodyPr vert="horz" lIns="0" tIns="0" rIns="0" bIns="0" rtlCol="0">
            <a:noAutofit/>
          </a:bodyPr>
          <a:lstStyle>
            <a:lvl1pPr marL="0" indent="0" algn="l" defTabSz="1219170" rtl="0" eaLnBrk="1" latinLnBrk="0" hangingPunct="1">
              <a:lnSpc>
                <a:spcPct val="100000"/>
              </a:lnSpc>
              <a:spcBef>
                <a:spcPts val="0"/>
              </a:spcBef>
              <a:spcAft>
                <a:spcPts val="0"/>
              </a:spcAft>
              <a:buSzPct val="100000"/>
              <a:buFont typeface="Arial" panose="020B0604020202020204" pitchFamily="34" charset="0"/>
              <a:buNone/>
              <a:defRPr sz="1600" b="0" kern="1200" baseline="0">
                <a:solidFill>
                  <a:srgbClr val="595959"/>
                </a:solidFill>
                <a:latin typeface="Poppins"/>
                <a:ea typeface="+mn-ea"/>
                <a:cs typeface="+mn-cs"/>
              </a:defRPr>
            </a:lvl1pPr>
            <a:lvl2pPr marL="609585" indent="-609585" algn="l" defTabSz="1219170" rtl="0" eaLnBrk="1" latinLnBrk="0" hangingPunct="1">
              <a:spcBef>
                <a:spcPts val="0"/>
              </a:spcBef>
              <a:spcAft>
                <a:spcPts val="1333"/>
              </a:spcAft>
              <a:buClrTx/>
              <a:buSzPct val="100000"/>
              <a:buFont typeface="Arial"/>
              <a:buNone/>
              <a:defRPr lang="en-US" sz="4000" b="1" kern="1200">
                <a:solidFill>
                  <a:schemeClr val="bg2"/>
                </a:solidFill>
                <a:latin typeface="Poppins"/>
                <a:ea typeface="+mn-ea"/>
                <a:cs typeface="+mn-cs"/>
              </a:defRPr>
            </a:lvl2pPr>
            <a:lvl3pPr marL="235194" indent="-235194" algn="l" defTabSz="1219170" rtl="0" eaLnBrk="1" latinLnBrk="0" hangingPunct="1">
              <a:spcBef>
                <a:spcPts val="0"/>
              </a:spcBef>
              <a:spcAft>
                <a:spcPts val="1333"/>
              </a:spcAft>
              <a:buClrTx/>
              <a:buSzPct val="100000"/>
              <a:buFont typeface="Arial" panose="020B0604020202020204" pitchFamily="34" charset="0"/>
              <a:buChar char="•"/>
              <a:defRPr lang="en-US" sz="4000" kern="1200">
                <a:solidFill>
                  <a:schemeClr val="bg2"/>
                </a:solidFill>
                <a:latin typeface="Poppins"/>
                <a:ea typeface="+mn-ea"/>
                <a:cs typeface="+mn-cs"/>
              </a:defRPr>
            </a:lvl3pPr>
            <a:lvl4pPr marL="475188" indent="-235194" algn="l" defTabSz="1219170" rtl="0" eaLnBrk="1" latinLnBrk="0" hangingPunct="1">
              <a:spcBef>
                <a:spcPts val="0"/>
              </a:spcBef>
              <a:spcAft>
                <a:spcPts val="1333"/>
              </a:spcAft>
              <a:buClrTx/>
              <a:buSzPct val="100000"/>
              <a:buFont typeface="Verdana" panose="020B0604030504040204" pitchFamily="34" charset="0"/>
              <a:buChar char="−"/>
              <a:defRPr lang="en-US" sz="4000" kern="1200" baseline="0">
                <a:solidFill>
                  <a:schemeClr val="bg2"/>
                </a:solidFill>
                <a:latin typeface="Poppins"/>
                <a:ea typeface="+mn-ea"/>
                <a:cs typeface="+mn-cs"/>
              </a:defRPr>
            </a:lvl4pPr>
            <a:lvl5pPr marL="710382" indent="-235194" algn="l" defTabSz="1064657" rtl="0" eaLnBrk="1" latinLnBrk="0" hangingPunct="1">
              <a:spcBef>
                <a:spcPts val="0"/>
              </a:spcBef>
              <a:spcAft>
                <a:spcPts val="1333"/>
              </a:spcAft>
              <a:buClrTx/>
              <a:buSzPct val="100000"/>
              <a:buFont typeface="Verdana" panose="020B0604030504040204" pitchFamily="34" charset="0"/>
              <a:buChar char="−"/>
              <a:tabLst/>
              <a:defRPr lang="en-US" sz="4000" kern="1200" baseline="0">
                <a:solidFill>
                  <a:schemeClr val="bg2"/>
                </a:solidFill>
                <a:latin typeface="Poppins"/>
                <a:ea typeface="+mn-ea"/>
                <a:cs typeface="+mn-cs"/>
              </a:defRPr>
            </a:lvl5pPr>
            <a:lvl6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6pPr>
            <a:lvl7pPr marL="710382" indent="-235194" algn="l" defTabSz="1219170" rtl="0" eaLnBrk="1" latinLnBrk="0" hangingPunct="1">
              <a:spcBef>
                <a:spcPts val="0"/>
              </a:spcBef>
              <a:spcAft>
                <a:spcPts val="1333"/>
              </a:spcAft>
              <a:buFont typeface="Verdana" panose="020B0604030504040204" pitchFamily="34" charset="0"/>
              <a:buChar char="−"/>
              <a:defRPr sz="1600" kern="1200">
                <a:solidFill>
                  <a:schemeClr val="tx1"/>
                </a:solidFill>
                <a:latin typeface="+mn-lt"/>
                <a:ea typeface="+mn-ea"/>
                <a:cs typeface="+mn-cs"/>
              </a:defRPr>
            </a:lvl7pPr>
            <a:lvl8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8pPr>
            <a:lvl9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9pPr>
          </a:lstStyle>
          <a:p>
            <a:pPr>
              <a:defRPr/>
            </a:pPr>
            <a:r>
              <a:rPr lang="nl-NL">
                <a:solidFill>
                  <a:srgbClr val="000000"/>
                </a:solidFill>
              </a:rPr>
              <a:t>- </a:t>
            </a:r>
            <a:fld id="{0F841C79-B431-4482-AE57-DAF7C4FB4670}" type="slidenum">
              <a:rPr lang="nl-NL" smtClean="0">
                <a:solidFill>
                  <a:srgbClr val="000000"/>
                </a:solidFill>
              </a:rPr>
              <a:pPr>
                <a:defRPr/>
              </a:pPr>
              <a:t>38</a:t>
            </a:fld>
            <a:r>
              <a:rPr lang="nl-NL">
                <a:solidFill>
                  <a:srgbClr val="000000"/>
                </a:solidFill>
              </a:rPr>
              <a:t> -</a:t>
            </a:r>
          </a:p>
        </p:txBody>
      </p:sp>
      <p:pic>
        <p:nvPicPr>
          <p:cNvPr id="13" name="Imagen 20">
            <a:extLst>
              <a:ext uri="{FF2B5EF4-FFF2-40B4-BE49-F238E27FC236}">
                <a16:creationId xmlns:a16="http://schemas.microsoft.com/office/drawing/2014/main" id="{C895BE27-84BF-4519-A583-69EF515823DE}"/>
              </a:ext>
            </a:extLst>
          </p:cNvPr>
          <p:cNvPicPr/>
          <p:nvPr/>
        </p:nvPicPr>
        <p:blipFill rotWithShape="1">
          <a:blip r:embed="rId2"/>
          <a:srcRect l="12515" t="5268" r="54240" b="70026"/>
          <a:stretch/>
        </p:blipFill>
        <p:spPr bwMode="auto">
          <a:xfrm>
            <a:off x="3706123" y="5001208"/>
            <a:ext cx="4005300" cy="1454206"/>
          </a:xfrm>
          <a:prstGeom prst="rect">
            <a:avLst/>
          </a:prstGeom>
          <a:ln>
            <a:noFill/>
          </a:ln>
          <a:effectLst>
            <a:outerShdw blurRad="190500" algn="tl" rotWithShape="0">
              <a:srgbClr val="000000">
                <a:alpha val="70000"/>
              </a:srgbClr>
            </a:outerShdw>
          </a:effectLst>
          <a:extLst>
            <a:ext uri="{53640926-AAD7-44D8-BBD7-CCE9431645EC}">
              <a14:shadowObscured xmlns:a14="http://schemas.microsoft.com/office/drawing/2010/main"/>
            </a:ext>
          </a:extLst>
        </p:spPr>
      </p:pic>
      <p:sp>
        <p:nvSpPr>
          <p:cNvPr id="14" name="TextBox 13">
            <a:extLst>
              <a:ext uri="{FF2B5EF4-FFF2-40B4-BE49-F238E27FC236}">
                <a16:creationId xmlns:a16="http://schemas.microsoft.com/office/drawing/2014/main" id="{C9300A23-438A-408D-9080-CF496524069D}"/>
              </a:ext>
            </a:extLst>
          </p:cNvPr>
          <p:cNvSpPr txBox="1"/>
          <p:nvPr/>
        </p:nvSpPr>
        <p:spPr>
          <a:xfrm>
            <a:off x="553440" y="1372320"/>
            <a:ext cx="10310665" cy="584775"/>
          </a:xfrm>
          <a:prstGeom prst="rect">
            <a:avLst/>
          </a:prstGeom>
          <a:noFill/>
        </p:spPr>
        <p:txBody>
          <a:bodyPr wrap="square" rtlCol="0">
            <a:spAutoFit/>
          </a:bodyPr>
          <a:lstStyle/>
          <a:p>
            <a:r>
              <a:rPr lang="es-ES" sz="1600" dirty="0">
                <a:solidFill>
                  <a:srgbClr val="595959"/>
                </a:solidFill>
                <a:latin typeface="Poppins"/>
              </a:rPr>
              <a:t>Cuando acabamos de introducir datos, a menudo debemos presentar la información. Una hoja de Excel quedará mucho más limpia si eliminamos las líneas que delimitan las celdas, es decir las </a:t>
            </a:r>
            <a:r>
              <a:rPr lang="es-ES" sz="1600" b="1" dirty="0">
                <a:solidFill>
                  <a:srgbClr val="019EE2"/>
                </a:solidFill>
                <a:latin typeface="Poppins"/>
              </a:rPr>
              <a:t>líneas de cuadrícula</a:t>
            </a:r>
            <a:r>
              <a:rPr lang="es-ES" sz="1600" dirty="0">
                <a:solidFill>
                  <a:srgbClr val="595959"/>
                </a:solidFill>
                <a:latin typeface="Poppins"/>
              </a:rPr>
              <a:t>.</a:t>
            </a:r>
          </a:p>
        </p:txBody>
      </p:sp>
      <p:pic>
        <p:nvPicPr>
          <p:cNvPr id="15" name="Picture 14">
            <a:extLst>
              <a:ext uri="{FF2B5EF4-FFF2-40B4-BE49-F238E27FC236}">
                <a16:creationId xmlns:a16="http://schemas.microsoft.com/office/drawing/2014/main" id="{77B1B34D-1B89-424D-9BE9-59D0754DD124}"/>
              </a:ext>
            </a:extLst>
          </p:cNvPr>
          <p:cNvPicPr>
            <a:picLocks noChangeAspect="1"/>
          </p:cNvPicPr>
          <p:nvPr/>
        </p:nvPicPr>
        <p:blipFill>
          <a:blip r:embed="rId3"/>
          <a:stretch>
            <a:fillRect/>
          </a:stretch>
        </p:blipFill>
        <p:spPr>
          <a:xfrm>
            <a:off x="729694" y="2114819"/>
            <a:ext cx="2660083" cy="2736085"/>
          </a:xfrm>
          <a:prstGeom prst="rect">
            <a:avLst/>
          </a:prstGeom>
          <a:ln>
            <a:noFill/>
          </a:ln>
          <a:effectLst>
            <a:outerShdw blurRad="190500" algn="tl" rotWithShape="0">
              <a:srgbClr val="000000">
                <a:alpha val="70000"/>
              </a:srgbClr>
            </a:outerShdw>
          </a:effectLst>
        </p:spPr>
      </p:pic>
      <p:pic>
        <p:nvPicPr>
          <p:cNvPr id="16" name="Picture 15">
            <a:extLst>
              <a:ext uri="{FF2B5EF4-FFF2-40B4-BE49-F238E27FC236}">
                <a16:creationId xmlns:a16="http://schemas.microsoft.com/office/drawing/2014/main" id="{743152F9-2C40-403E-9DA5-B77B6BB03FFD}"/>
              </a:ext>
            </a:extLst>
          </p:cNvPr>
          <p:cNvPicPr>
            <a:picLocks noChangeAspect="1"/>
          </p:cNvPicPr>
          <p:nvPr/>
        </p:nvPicPr>
        <p:blipFill>
          <a:blip r:embed="rId4"/>
          <a:stretch>
            <a:fillRect/>
          </a:stretch>
        </p:blipFill>
        <p:spPr>
          <a:xfrm>
            <a:off x="8046683" y="2164855"/>
            <a:ext cx="2660083" cy="2665595"/>
          </a:xfrm>
          <a:prstGeom prst="rect">
            <a:avLst/>
          </a:prstGeom>
          <a:ln>
            <a:noFill/>
          </a:ln>
          <a:effectLst>
            <a:outerShdw blurRad="190500" algn="tl" rotWithShape="0">
              <a:srgbClr val="000000">
                <a:alpha val="70000"/>
              </a:srgbClr>
            </a:outerShdw>
          </a:effectLst>
        </p:spPr>
      </p:pic>
      <p:sp>
        <p:nvSpPr>
          <p:cNvPr id="17" name="TextBox 16">
            <a:extLst>
              <a:ext uri="{FF2B5EF4-FFF2-40B4-BE49-F238E27FC236}">
                <a16:creationId xmlns:a16="http://schemas.microsoft.com/office/drawing/2014/main" id="{B822A4FD-DCE3-424D-8DA9-0DEEA02168CC}"/>
              </a:ext>
            </a:extLst>
          </p:cNvPr>
          <p:cNvSpPr txBox="1"/>
          <p:nvPr/>
        </p:nvSpPr>
        <p:spPr>
          <a:xfrm>
            <a:off x="3715580" y="2322031"/>
            <a:ext cx="4005300" cy="830997"/>
          </a:xfrm>
          <a:prstGeom prst="rect">
            <a:avLst/>
          </a:prstGeom>
          <a:noFill/>
        </p:spPr>
        <p:txBody>
          <a:bodyPr wrap="square" rtlCol="0">
            <a:spAutoFit/>
          </a:bodyPr>
          <a:lstStyle/>
          <a:p>
            <a:r>
              <a:rPr lang="es-ES" sz="1600" dirty="0">
                <a:solidFill>
                  <a:srgbClr val="595959"/>
                </a:solidFill>
                <a:latin typeface="Poppins"/>
              </a:rPr>
              <a:t>Se acciona mediante la ficha </a:t>
            </a:r>
            <a:r>
              <a:rPr lang="es-ES" sz="1600" b="1" dirty="0">
                <a:solidFill>
                  <a:srgbClr val="019EE2"/>
                </a:solidFill>
                <a:latin typeface="Poppins"/>
              </a:rPr>
              <a:t>“Vista” </a:t>
            </a:r>
            <a:r>
              <a:rPr lang="es-ES" sz="1600" dirty="0">
                <a:solidFill>
                  <a:srgbClr val="595959"/>
                </a:solidFill>
                <a:latin typeface="Poppins"/>
              </a:rPr>
              <a:t>(View), desmarcando la casilla con el nombre </a:t>
            </a:r>
            <a:r>
              <a:rPr lang="es-ES" sz="1600" b="1" dirty="0">
                <a:solidFill>
                  <a:srgbClr val="019EE2"/>
                </a:solidFill>
                <a:latin typeface="Poppins"/>
              </a:rPr>
              <a:t>“líneas de cuadricula</a:t>
            </a:r>
            <a:r>
              <a:rPr lang="es-ES" sz="1600" b="1" dirty="0">
                <a:solidFill>
                  <a:srgbClr val="595959"/>
                </a:solidFill>
                <a:latin typeface="Poppins"/>
              </a:rPr>
              <a:t>” </a:t>
            </a:r>
            <a:r>
              <a:rPr lang="es-ES" sz="1600" dirty="0">
                <a:solidFill>
                  <a:srgbClr val="595959"/>
                </a:solidFill>
                <a:latin typeface="Poppins"/>
              </a:rPr>
              <a:t>(</a:t>
            </a:r>
            <a:r>
              <a:rPr lang="es-ES" sz="1600" dirty="0" err="1">
                <a:solidFill>
                  <a:srgbClr val="595959"/>
                </a:solidFill>
                <a:latin typeface="Poppins"/>
              </a:rPr>
              <a:t>gridlines</a:t>
            </a:r>
            <a:r>
              <a:rPr lang="es-ES" sz="1600" dirty="0">
                <a:solidFill>
                  <a:srgbClr val="595959"/>
                </a:solidFill>
                <a:latin typeface="Poppins"/>
              </a:rPr>
              <a:t>)</a:t>
            </a:r>
          </a:p>
        </p:txBody>
      </p:sp>
      <p:sp>
        <p:nvSpPr>
          <p:cNvPr id="18" name="Rectangle 17">
            <a:extLst>
              <a:ext uri="{FF2B5EF4-FFF2-40B4-BE49-F238E27FC236}">
                <a16:creationId xmlns:a16="http://schemas.microsoft.com/office/drawing/2014/main" id="{657B27EE-B049-4FD7-9DE8-25638C4EDD64}"/>
              </a:ext>
            </a:extLst>
          </p:cNvPr>
          <p:cNvSpPr/>
          <p:nvPr/>
        </p:nvSpPr>
        <p:spPr>
          <a:xfrm>
            <a:off x="4312547" y="5416727"/>
            <a:ext cx="1318922" cy="346850"/>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sp>
        <p:nvSpPr>
          <p:cNvPr id="19" name="Rectangle 18">
            <a:extLst>
              <a:ext uri="{FF2B5EF4-FFF2-40B4-BE49-F238E27FC236}">
                <a16:creationId xmlns:a16="http://schemas.microsoft.com/office/drawing/2014/main" id="{8B4BB6A8-65FC-4EC6-AB5C-906F16F17ED0}"/>
              </a:ext>
            </a:extLst>
          </p:cNvPr>
          <p:cNvSpPr/>
          <p:nvPr/>
        </p:nvSpPr>
        <p:spPr>
          <a:xfrm>
            <a:off x="7321724" y="5001208"/>
            <a:ext cx="389700" cy="223928"/>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sp>
        <p:nvSpPr>
          <p:cNvPr id="20" name="Bent-Up Arrow 15">
            <a:extLst>
              <a:ext uri="{FF2B5EF4-FFF2-40B4-BE49-F238E27FC236}">
                <a16:creationId xmlns:a16="http://schemas.microsoft.com/office/drawing/2014/main" id="{287A02D5-0C65-4B48-8373-F8BB8FFADBA3}"/>
              </a:ext>
            </a:extLst>
          </p:cNvPr>
          <p:cNvSpPr/>
          <p:nvPr/>
        </p:nvSpPr>
        <p:spPr>
          <a:xfrm rot="5400000">
            <a:off x="1665487" y="5120557"/>
            <a:ext cx="1076879" cy="939188"/>
          </a:xfrm>
          <a:prstGeom prst="bentUpArrow">
            <a:avLst/>
          </a:prstGeom>
          <a:solidFill>
            <a:srgbClr val="019EE2"/>
          </a:solidFill>
          <a:ln>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sp>
        <p:nvSpPr>
          <p:cNvPr id="22" name="Bent-Up Arrow 16">
            <a:extLst>
              <a:ext uri="{FF2B5EF4-FFF2-40B4-BE49-F238E27FC236}">
                <a16:creationId xmlns:a16="http://schemas.microsoft.com/office/drawing/2014/main" id="{A1F7A179-411A-428A-82BB-C96A8230C5E9}"/>
              </a:ext>
            </a:extLst>
          </p:cNvPr>
          <p:cNvSpPr/>
          <p:nvPr/>
        </p:nvSpPr>
        <p:spPr>
          <a:xfrm>
            <a:off x="8551598" y="5001208"/>
            <a:ext cx="1079734" cy="1076880"/>
          </a:xfrm>
          <a:prstGeom prst="bentUpArrow">
            <a:avLst>
              <a:gd name="adj1" fmla="val 21815"/>
              <a:gd name="adj2" fmla="val 25000"/>
              <a:gd name="adj3" fmla="val 25000"/>
            </a:avLst>
          </a:prstGeom>
          <a:solidFill>
            <a:srgbClr val="019EE2"/>
          </a:solidFill>
          <a:ln>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spTree>
    <p:extLst>
      <p:ext uri="{BB962C8B-B14F-4D97-AF65-F5344CB8AC3E}">
        <p14:creationId xmlns:p14="http://schemas.microsoft.com/office/powerpoint/2010/main" val="125989561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a:extLst>
              <a:ext uri="{FF2B5EF4-FFF2-40B4-BE49-F238E27FC236}">
                <a16:creationId xmlns:a16="http://schemas.microsoft.com/office/drawing/2014/main" id="{BDD94A52-54CB-41C1-88A6-2FA3A5002901}"/>
              </a:ext>
            </a:extLst>
          </p:cNvPr>
          <p:cNvSpPr>
            <a:spLocks noGrp="1"/>
          </p:cNvSpPr>
          <p:nvPr>
            <p:ph type="title"/>
          </p:nvPr>
        </p:nvSpPr>
        <p:spPr>
          <a:xfrm>
            <a:off x="469900" y="402587"/>
            <a:ext cx="6601460" cy="418978"/>
          </a:xfrm>
        </p:spPr>
        <p:txBody>
          <a:bodyPr/>
          <a:lstStyle/>
          <a:p>
            <a:r>
              <a:rPr lang="es-ES" dirty="0"/>
              <a:t>1.10 Revisar la ortografía</a:t>
            </a:r>
            <a:br>
              <a:rPr lang="es-ES" dirty="0"/>
            </a:br>
            <a:endParaRPr lang="es-ES" dirty="0"/>
          </a:p>
        </p:txBody>
      </p:sp>
      <p:sp>
        <p:nvSpPr>
          <p:cNvPr id="4" name="Slide Number Placeholder 2">
            <a:extLst>
              <a:ext uri="{FF2B5EF4-FFF2-40B4-BE49-F238E27FC236}">
                <a16:creationId xmlns:a16="http://schemas.microsoft.com/office/drawing/2014/main" id="{7D88F86A-51DC-48C5-B0FD-68B493CD3D0E}"/>
              </a:ext>
            </a:extLst>
          </p:cNvPr>
          <p:cNvSpPr txBox="1">
            <a:spLocks/>
          </p:cNvSpPr>
          <p:nvPr/>
        </p:nvSpPr>
        <p:spPr>
          <a:xfrm>
            <a:off x="0" y="6880827"/>
            <a:ext cx="427469" cy="163513"/>
          </a:xfrm>
          <a:prstGeom prst="rect">
            <a:avLst/>
          </a:prstGeom>
        </p:spPr>
        <p:txBody>
          <a:bodyPr vert="horz" lIns="0" tIns="0" rIns="0" bIns="0" rtlCol="0">
            <a:noAutofit/>
          </a:bodyPr>
          <a:lstStyle>
            <a:lvl1pPr marL="0" indent="0" algn="l" defTabSz="1219170" rtl="0" eaLnBrk="1" latinLnBrk="0" hangingPunct="1">
              <a:lnSpc>
                <a:spcPct val="100000"/>
              </a:lnSpc>
              <a:spcBef>
                <a:spcPts val="0"/>
              </a:spcBef>
              <a:spcAft>
                <a:spcPts val="0"/>
              </a:spcAft>
              <a:buSzPct val="100000"/>
              <a:buFont typeface="Arial" panose="020B0604020202020204" pitchFamily="34" charset="0"/>
              <a:buNone/>
              <a:defRPr sz="1600" b="0" kern="1200" baseline="0">
                <a:solidFill>
                  <a:srgbClr val="595959"/>
                </a:solidFill>
                <a:latin typeface="Poppins"/>
                <a:ea typeface="+mn-ea"/>
                <a:cs typeface="+mn-cs"/>
              </a:defRPr>
            </a:lvl1pPr>
            <a:lvl2pPr marL="609585" indent="-609585" algn="l" defTabSz="1219170" rtl="0" eaLnBrk="1" latinLnBrk="0" hangingPunct="1">
              <a:spcBef>
                <a:spcPts val="0"/>
              </a:spcBef>
              <a:spcAft>
                <a:spcPts val="1333"/>
              </a:spcAft>
              <a:buClrTx/>
              <a:buSzPct val="100000"/>
              <a:buFont typeface="Arial"/>
              <a:buNone/>
              <a:defRPr lang="en-US" sz="4000" b="1" kern="1200">
                <a:solidFill>
                  <a:schemeClr val="bg2"/>
                </a:solidFill>
                <a:latin typeface="Poppins"/>
                <a:ea typeface="+mn-ea"/>
                <a:cs typeface="+mn-cs"/>
              </a:defRPr>
            </a:lvl2pPr>
            <a:lvl3pPr marL="235194" indent="-235194" algn="l" defTabSz="1219170" rtl="0" eaLnBrk="1" latinLnBrk="0" hangingPunct="1">
              <a:spcBef>
                <a:spcPts val="0"/>
              </a:spcBef>
              <a:spcAft>
                <a:spcPts val="1333"/>
              </a:spcAft>
              <a:buClrTx/>
              <a:buSzPct val="100000"/>
              <a:buFont typeface="Arial" panose="020B0604020202020204" pitchFamily="34" charset="0"/>
              <a:buChar char="•"/>
              <a:defRPr lang="en-US" sz="4000" kern="1200">
                <a:solidFill>
                  <a:schemeClr val="bg2"/>
                </a:solidFill>
                <a:latin typeface="Poppins"/>
                <a:ea typeface="+mn-ea"/>
                <a:cs typeface="+mn-cs"/>
              </a:defRPr>
            </a:lvl3pPr>
            <a:lvl4pPr marL="475188" indent="-235194" algn="l" defTabSz="1219170" rtl="0" eaLnBrk="1" latinLnBrk="0" hangingPunct="1">
              <a:spcBef>
                <a:spcPts val="0"/>
              </a:spcBef>
              <a:spcAft>
                <a:spcPts val="1333"/>
              </a:spcAft>
              <a:buClrTx/>
              <a:buSzPct val="100000"/>
              <a:buFont typeface="Verdana" panose="020B0604030504040204" pitchFamily="34" charset="0"/>
              <a:buChar char="−"/>
              <a:defRPr lang="en-US" sz="4000" kern="1200" baseline="0">
                <a:solidFill>
                  <a:schemeClr val="bg2"/>
                </a:solidFill>
                <a:latin typeface="Poppins"/>
                <a:ea typeface="+mn-ea"/>
                <a:cs typeface="+mn-cs"/>
              </a:defRPr>
            </a:lvl4pPr>
            <a:lvl5pPr marL="710382" indent="-235194" algn="l" defTabSz="1064657" rtl="0" eaLnBrk="1" latinLnBrk="0" hangingPunct="1">
              <a:spcBef>
                <a:spcPts val="0"/>
              </a:spcBef>
              <a:spcAft>
                <a:spcPts val="1333"/>
              </a:spcAft>
              <a:buClrTx/>
              <a:buSzPct val="100000"/>
              <a:buFont typeface="Verdana" panose="020B0604030504040204" pitchFamily="34" charset="0"/>
              <a:buChar char="−"/>
              <a:tabLst/>
              <a:defRPr lang="en-US" sz="4000" kern="1200" baseline="0">
                <a:solidFill>
                  <a:schemeClr val="bg2"/>
                </a:solidFill>
                <a:latin typeface="Poppins"/>
                <a:ea typeface="+mn-ea"/>
                <a:cs typeface="+mn-cs"/>
              </a:defRPr>
            </a:lvl5pPr>
            <a:lvl6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6pPr>
            <a:lvl7pPr marL="710382" indent="-235194" algn="l" defTabSz="1219170" rtl="0" eaLnBrk="1" latinLnBrk="0" hangingPunct="1">
              <a:spcBef>
                <a:spcPts val="0"/>
              </a:spcBef>
              <a:spcAft>
                <a:spcPts val="1333"/>
              </a:spcAft>
              <a:buFont typeface="Verdana" panose="020B0604030504040204" pitchFamily="34" charset="0"/>
              <a:buChar char="−"/>
              <a:defRPr sz="1600" kern="1200">
                <a:solidFill>
                  <a:schemeClr val="tx1"/>
                </a:solidFill>
                <a:latin typeface="+mn-lt"/>
                <a:ea typeface="+mn-ea"/>
                <a:cs typeface="+mn-cs"/>
              </a:defRPr>
            </a:lvl7pPr>
            <a:lvl8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8pPr>
            <a:lvl9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9pPr>
          </a:lstStyle>
          <a:p>
            <a:pPr>
              <a:defRPr/>
            </a:pPr>
            <a:r>
              <a:rPr lang="nl-NL">
                <a:solidFill>
                  <a:srgbClr val="000000"/>
                </a:solidFill>
              </a:rPr>
              <a:t>- </a:t>
            </a:r>
            <a:fld id="{0F841C79-B431-4482-AE57-DAF7C4FB4670}" type="slidenum">
              <a:rPr lang="nl-NL" smtClean="0">
                <a:solidFill>
                  <a:srgbClr val="000000"/>
                </a:solidFill>
              </a:rPr>
              <a:pPr>
                <a:defRPr/>
              </a:pPr>
              <a:t>39</a:t>
            </a:fld>
            <a:r>
              <a:rPr lang="nl-NL">
                <a:solidFill>
                  <a:srgbClr val="000000"/>
                </a:solidFill>
              </a:rPr>
              <a:t> -</a:t>
            </a:r>
          </a:p>
        </p:txBody>
      </p:sp>
      <p:sp>
        <p:nvSpPr>
          <p:cNvPr id="13" name="TextBox 12">
            <a:extLst>
              <a:ext uri="{FF2B5EF4-FFF2-40B4-BE49-F238E27FC236}">
                <a16:creationId xmlns:a16="http://schemas.microsoft.com/office/drawing/2014/main" id="{686BECC3-AAD2-45ED-95D8-5FDB9D5EF1B3}"/>
              </a:ext>
            </a:extLst>
          </p:cNvPr>
          <p:cNvSpPr txBox="1"/>
          <p:nvPr/>
        </p:nvSpPr>
        <p:spPr>
          <a:xfrm>
            <a:off x="469900" y="1017753"/>
            <a:ext cx="11036300" cy="1323439"/>
          </a:xfrm>
          <a:prstGeom prst="rect">
            <a:avLst/>
          </a:prstGeom>
          <a:noFill/>
        </p:spPr>
        <p:txBody>
          <a:bodyPr wrap="square" rtlCol="0">
            <a:spAutoFit/>
          </a:bodyPr>
          <a:lstStyle/>
          <a:p>
            <a:r>
              <a:rPr lang="es-ES" sz="1600" dirty="0">
                <a:solidFill>
                  <a:srgbClr val="595959"/>
                </a:solidFill>
                <a:latin typeface="Poppins"/>
              </a:rPr>
              <a:t>Cuando trabajamos con Microsoft Excel, a menudo tenemos que introducir textos en las celdas. Por ejemplo, una tabla que contenga una columna con comentarios, Nombre, etc.</a:t>
            </a:r>
          </a:p>
          <a:p>
            <a:endParaRPr lang="es-ES" sz="1600" dirty="0">
              <a:solidFill>
                <a:srgbClr val="595959"/>
              </a:solidFill>
              <a:latin typeface="Poppins"/>
            </a:endParaRPr>
          </a:p>
          <a:p>
            <a:r>
              <a:rPr lang="es-ES" sz="1600" dirty="0">
                <a:solidFill>
                  <a:srgbClr val="595959"/>
                </a:solidFill>
                <a:latin typeface="Poppins"/>
              </a:rPr>
              <a:t>Es importante que al presentar la información, la misma esté libre de errores ortográficos. A continuación se expone como se revisa el texto que contiene una celda:</a:t>
            </a:r>
          </a:p>
        </p:txBody>
      </p:sp>
      <p:pic>
        <p:nvPicPr>
          <p:cNvPr id="14" name="Imagen 1">
            <a:extLst>
              <a:ext uri="{FF2B5EF4-FFF2-40B4-BE49-F238E27FC236}">
                <a16:creationId xmlns:a16="http://schemas.microsoft.com/office/drawing/2014/main" id="{12567333-1F96-408E-ABF8-6ECFCBEC926D}"/>
              </a:ext>
            </a:extLst>
          </p:cNvPr>
          <p:cNvPicPr/>
          <p:nvPr/>
        </p:nvPicPr>
        <p:blipFill>
          <a:blip r:embed="rId2"/>
          <a:stretch>
            <a:fillRect/>
          </a:stretch>
        </p:blipFill>
        <p:spPr>
          <a:xfrm>
            <a:off x="624840" y="2537380"/>
            <a:ext cx="4226242" cy="2310845"/>
          </a:xfrm>
          <a:prstGeom prst="rect">
            <a:avLst/>
          </a:prstGeom>
          <a:ln>
            <a:noFill/>
          </a:ln>
          <a:effectLst>
            <a:outerShdw blurRad="190500" algn="tl" rotWithShape="0">
              <a:srgbClr val="000000">
                <a:alpha val="70000"/>
              </a:srgbClr>
            </a:outerShdw>
          </a:effectLst>
        </p:spPr>
      </p:pic>
      <p:sp>
        <p:nvSpPr>
          <p:cNvPr id="15" name="TextBox 14">
            <a:extLst>
              <a:ext uri="{FF2B5EF4-FFF2-40B4-BE49-F238E27FC236}">
                <a16:creationId xmlns:a16="http://schemas.microsoft.com/office/drawing/2014/main" id="{4CAAB580-9F2B-4AEF-8579-467D25B3612A}"/>
              </a:ext>
            </a:extLst>
          </p:cNvPr>
          <p:cNvSpPr txBox="1"/>
          <p:nvPr/>
        </p:nvSpPr>
        <p:spPr>
          <a:xfrm>
            <a:off x="609599" y="5044413"/>
            <a:ext cx="4555113" cy="1077218"/>
          </a:xfrm>
          <a:prstGeom prst="rect">
            <a:avLst/>
          </a:prstGeom>
          <a:noFill/>
        </p:spPr>
        <p:txBody>
          <a:bodyPr wrap="square" rtlCol="0">
            <a:spAutoFit/>
          </a:bodyPr>
          <a:lstStyle/>
          <a:p>
            <a:r>
              <a:rPr lang="es-ES" sz="1600" dirty="0">
                <a:solidFill>
                  <a:srgbClr val="595959"/>
                </a:solidFill>
                <a:latin typeface="Poppins"/>
              </a:rPr>
              <a:t>Como se aprecia en la imagen hay un error en el texto. En lugar de “</a:t>
            </a:r>
            <a:r>
              <a:rPr lang="es-ES" sz="1600" dirty="0" err="1">
                <a:solidFill>
                  <a:srgbClr val="595959"/>
                </a:solidFill>
                <a:latin typeface="Poppins"/>
              </a:rPr>
              <a:t>an</a:t>
            </a:r>
            <a:r>
              <a:rPr lang="es-ES" sz="1600" dirty="0">
                <a:solidFill>
                  <a:srgbClr val="595959"/>
                </a:solidFill>
                <a:latin typeface="Poppins"/>
              </a:rPr>
              <a:t>” debemos corregirlo por “han”. Para ello seleccionaremos la ficha revisar y el comando “</a:t>
            </a:r>
            <a:r>
              <a:rPr lang="es-ES" sz="1600" b="1" dirty="0" err="1">
                <a:solidFill>
                  <a:srgbClr val="019EE2"/>
                </a:solidFill>
                <a:latin typeface="Poppins"/>
              </a:rPr>
              <a:t>Ortografia</a:t>
            </a:r>
            <a:r>
              <a:rPr lang="es-ES" sz="1600" dirty="0">
                <a:solidFill>
                  <a:srgbClr val="595959"/>
                </a:solidFill>
                <a:latin typeface="Poppins"/>
              </a:rPr>
              <a:t>”</a:t>
            </a:r>
          </a:p>
        </p:txBody>
      </p:sp>
      <p:sp>
        <p:nvSpPr>
          <p:cNvPr id="2" name="Rectangle 1">
            <a:extLst>
              <a:ext uri="{FF2B5EF4-FFF2-40B4-BE49-F238E27FC236}">
                <a16:creationId xmlns:a16="http://schemas.microsoft.com/office/drawing/2014/main" id="{82ABE7CF-7C9F-4106-BA61-CD3B740FBE5D}"/>
              </a:ext>
            </a:extLst>
          </p:cNvPr>
          <p:cNvSpPr/>
          <p:nvPr/>
        </p:nvSpPr>
        <p:spPr bwMode="gray">
          <a:xfrm>
            <a:off x="1402080" y="4145280"/>
            <a:ext cx="1889760" cy="702945"/>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
        <p:nvSpPr>
          <p:cNvPr id="17" name="Rectangle 16">
            <a:extLst>
              <a:ext uri="{FF2B5EF4-FFF2-40B4-BE49-F238E27FC236}">
                <a16:creationId xmlns:a16="http://schemas.microsoft.com/office/drawing/2014/main" id="{7E47A59C-BCEE-4FD9-AE5E-E54631279010}"/>
              </a:ext>
            </a:extLst>
          </p:cNvPr>
          <p:cNvSpPr/>
          <p:nvPr/>
        </p:nvSpPr>
        <p:spPr bwMode="gray">
          <a:xfrm>
            <a:off x="4241482" y="2477398"/>
            <a:ext cx="640080" cy="367665"/>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
        <p:nvSpPr>
          <p:cNvPr id="18" name="Rectangle 17">
            <a:extLst>
              <a:ext uri="{FF2B5EF4-FFF2-40B4-BE49-F238E27FC236}">
                <a16:creationId xmlns:a16="http://schemas.microsoft.com/office/drawing/2014/main" id="{FBFFC335-441B-46B4-A98B-E0B0D86896CC}"/>
              </a:ext>
            </a:extLst>
          </p:cNvPr>
          <p:cNvSpPr/>
          <p:nvPr/>
        </p:nvSpPr>
        <p:spPr bwMode="gray">
          <a:xfrm>
            <a:off x="579120" y="2691711"/>
            <a:ext cx="624840" cy="596265"/>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cxnSp>
        <p:nvCxnSpPr>
          <p:cNvPr id="20" name="Straight Arrow Connector 19">
            <a:extLst>
              <a:ext uri="{FF2B5EF4-FFF2-40B4-BE49-F238E27FC236}">
                <a16:creationId xmlns:a16="http://schemas.microsoft.com/office/drawing/2014/main" id="{F59F1A13-D6D6-47C8-9210-B854CE4CC698}"/>
              </a:ext>
            </a:extLst>
          </p:cNvPr>
          <p:cNvCxnSpPr>
            <a:stCxn id="2" idx="0"/>
            <a:endCxn id="18" idx="2"/>
          </p:cNvCxnSpPr>
          <p:nvPr/>
        </p:nvCxnSpPr>
        <p:spPr>
          <a:xfrm flipH="1" flipV="1">
            <a:off x="891540" y="3287976"/>
            <a:ext cx="1455420" cy="857304"/>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pic>
        <p:nvPicPr>
          <p:cNvPr id="22" name="Imagen 4">
            <a:extLst>
              <a:ext uri="{FF2B5EF4-FFF2-40B4-BE49-F238E27FC236}">
                <a16:creationId xmlns:a16="http://schemas.microsoft.com/office/drawing/2014/main" id="{88CFA3B3-2C1F-4B83-9231-418022970838}"/>
              </a:ext>
            </a:extLst>
          </p:cNvPr>
          <p:cNvPicPr/>
          <p:nvPr/>
        </p:nvPicPr>
        <p:blipFill>
          <a:blip r:embed="rId3"/>
          <a:stretch>
            <a:fillRect/>
          </a:stretch>
        </p:blipFill>
        <p:spPr>
          <a:xfrm>
            <a:off x="5895974" y="2341192"/>
            <a:ext cx="5143500" cy="2876550"/>
          </a:xfrm>
          <a:prstGeom prst="rect">
            <a:avLst/>
          </a:prstGeom>
          <a:ln>
            <a:noFill/>
          </a:ln>
          <a:effectLst>
            <a:outerShdw blurRad="190500" algn="tl" rotWithShape="0">
              <a:srgbClr val="000000">
                <a:alpha val="70000"/>
              </a:srgbClr>
            </a:outerShdw>
          </a:effectLst>
        </p:spPr>
      </p:pic>
      <p:sp>
        <p:nvSpPr>
          <p:cNvPr id="23" name="TextBox 22">
            <a:extLst>
              <a:ext uri="{FF2B5EF4-FFF2-40B4-BE49-F238E27FC236}">
                <a16:creationId xmlns:a16="http://schemas.microsoft.com/office/drawing/2014/main" id="{E3F301D2-C9AF-41FD-9402-6DA496C175BD}"/>
              </a:ext>
            </a:extLst>
          </p:cNvPr>
          <p:cNvSpPr txBox="1"/>
          <p:nvPr/>
        </p:nvSpPr>
        <p:spPr>
          <a:xfrm>
            <a:off x="5631439" y="5337014"/>
            <a:ext cx="5727990" cy="1323439"/>
          </a:xfrm>
          <a:prstGeom prst="rect">
            <a:avLst/>
          </a:prstGeom>
          <a:noFill/>
        </p:spPr>
        <p:txBody>
          <a:bodyPr wrap="square" rtlCol="0">
            <a:spAutoFit/>
          </a:bodyPr>
          <a:lstStyle/>
          <a:p>
            <a:r>
              <a:rPr lang="es-ES" sz="1600" dirty="0">
                <a:solidFill>
                  <a:srgbClr val="595959"/>
                </a:solidFill>
                <a:latin typeface="Poppins"/>
              </a:rPr>
              <a:t>Una vez seleccionado el comando Ortografía, aparece este cuadro de dialogo. Excel detecta que hay una palabra que no aparece en el </a:t>
            </a:r>
            <a:r>
              <a:rPr lang="es-ES" sz="1600" b="1" dirty="0">
                <a:solidFill>
                  <a:srgbClr val="019EE2"/>
                </a:solidFill>
                <a:latin typeface="Poppins"/>
              </a:rPr>
              <a:t>diccionario</a:t>
            </a:r>
            <a:r>
              <a:rPr lang="es-ES" sz="1600" dirty="0">
                <a:solidFill>
                  <a:srgbClr val="595959"/>
                </a:solidFill>
                <a:latin typeface="Poppins"/>
              </a:rPr>
              <a:t>. Se trata de “AN”. Como vemos, hay una lista con las posibles correcciones. Seleccionamos “HAN” y clicamos en </a:t>
            </a:r>
            <a:r>
              <a:rPr lang="es-ES" sz="1600" b="1" dirty="0">
                <a:solidFill>
                  <a:srgbClr val="019EE2"/>
                </a:solidFill>
                <a:latin typeface="Poppins"/>
              </a:rPr>
              <a:t>cambiar</a:t>
            </a:r>
            <a:r>
              <a:rPr lang="es-ES" sz="1600" dirty="0">
                <a:solidFill>
                  <a:srgbClr val="595959"/>
                </a:solidFill>
                <a:latin typeface="Poppins"/>
              </a:rPr>
              <a:t>.</a:t>
            </a:r>
          </a:p>
        </p:txBody>
      </p:sp>
    </p:spTree>
    <p:extLst>
      <p:ext uri="{BB962C8B-B14F-4D97-AF65-F5344CB8AC3E}">
        <p14:creationId xmlns:p14="http://schemas.microsoft.com/office/powerpoint/2010/main" val="1163039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z="4000" dirty="0"/>
              <a:t>PARTE 1</a:t>
            </a:r>
          </a:p>
        </p:txBody>
      </p:sp>
    </p:spTree>
    <p:extLst>
      <p:ext uri="{BB962C8B-B14F-4D97-AF65-F5344CB8AC3E}">
        <p14:creationId xmlns:p14="http://schemas.microsoft.com/office/powerpoint/2010/main" val="151693831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a:extLst>
              <a:ext uri="{FF2B5EF4-FFF2-40B4-BE49-F238E27FC236}">
                <a16:creationId xmlns:a16="http://schemas.microsoft.com/office/drawing/2014/main" id="{BDD94A52-54CB-41C1-88A6-2FA3A5002901}"/>
              </a:ext>
            </a:extLst>
          </p:cNvPr>
          <p:cNvSpPr>
            <a:spLocks noGrp="1"/>
          </p:cNvSpPr>
          <p:nvPr>
            <p:ph type="title"/>
          </p:nvPr>
        </p:nvSpPr>
        <p:spPr/>
        <p:txBody>
          <a:bodyPr/>
          <a:lstStyle/>
          <a:p>
            <a:r>
              <a:rPr lang="es-ES" dirty="0"/>
              <a:t>1.11 Organizar e imprimir hojas</a:t>
            </a:r>
            <a:br>
              <a:rPr lang="es-ES" dirty="0"/>
            </a:br>
            <a:endParaRPr lang="es-ES" dirty="0"/>
          </a:p>
        </p:txBody>
      </p:sp>
      <p:pic>
        <p:nvPicPr>
          <p:cNvPr id="3" name="Imagen 13">
            <a:extLst>
              <a:ext uri="{FF2B5EF4-FFF2-40B4-BE49-F238E27FC236}">
                <a16:creationId xmlns:a16="http://schemas.microsoft.com/office/drawing/2014/main" id="{F68362C2-360F-4526-9FD3-27FDF959F104}"/>
              </a:ext>
            </a:extLst>
          </p:cNvPr>
          <p:cNvPicPr/>
          <p:nvPr/>
        </p:nvPicPr>
        <p:blipFill rotWithShape="1">
          <a:blip r:embed="rId2"/>
          <a:srcRect l="11712" t="29115" r="44248" b="7365"/>
          <a:stretch/>
        </p:blipFill>
        <p:spPr bwMode="auto">
          <a:xfrm>
            <a:off x="671900" y="2367573"/>
            <a:ext cx="4893605" cy="3569521"/>
          </a:xfrm>
          <a:prstGeom prst="rect">
            <a:avLst/>
          </a:prstGeom>
          <a:ln>
            <a:noFill/>
          </a:ln>
          <a:effectLst>
            <a:outerShdw blurRad="190500" algn="tl" rotWithShape="0">
              <a:srgbClr val="000000">
                <a:alpha val="70000"/>
              </a:srgbClr>
            </a:outerShdw>
          </a:effectLst>
          <a:extLst>
            <a:ext uri="{53640926-AAD7-44D8-BBD7-CCE9431645EC}">
              <a14:shadowObscured xmlns:a14="http://schemas.microsoft.com/office/drawing/2010/main"/>
            </a:ext>
          </a:extLst>
        </p:spPr>
      </p:pic>
      <p:sp>
        <p:nvSpPr>
          <p:cNvPr id="4" name="TextBox 3">
            <a:extLst>
              <a:ext uri="{FF2B5EF4-FFF2-40B4-BE49-F238E27FC236}">
                <a16:creationId xmlns:a16="http://schemas.microsoft.com/office/drawing/2014/main" id="{2B39FF60-376A-4B3F-9460-11B760F4DA1B}"/>
              </a:ext>
            </a:extLst>
          </p:cNvPr>
          <p:cNvSpPr txBox="1"/>
          <p:nvPr/>
        </p:nvSpPr>
        <p:spPr>
          <a:xfrm>
            <a:off x="469900" y="1029959"/>
            <a:ext cx="11314663" cy="1077218"/>
          </a:xfrm>
          <a:prstGeom prst="rect">
            <a:avLst/>
          </a:prstGeom>
          <a:noFill/>
        </p:spPr>
        <p:txBody>
          <a:bodyPr wrap="square" rtlCol="0">
            <a:spAutoFit/>
          </a:bodyPr>
          <a:lstStyle/>
          <a:p>
            <a:r>
              <a:rPr lang="es-ES_tradnl" sz="1600" b="1" dirty="0">
                <a:solidFill>
                  <a:srgbClr val="019EE2"/>
                </a:solidFill>
                <a:latin typeface="Poppins"/>
              </a:rPr>
              <a:t>Organizar hojas:</a:t>
            </a:r>
          </a:p>
          <a:p>
            <a:endParaRPr lang="es-ES" sz="1600" b="1" dirty="0">
              <a:solidFill>
                <a:srgbClr val="53565A"/>
              </a:solidFill>
              <a:latin typeface="Poppins"/>
            </a:endParaRPr>
          </a:p>
          <a:p>
            <a:r>
              <a:rPr lang="es-ES" sz="1600" dirty="0">
                <a:solidFill>
                  <a:srgbClr val="53565A"/>
                </a:solidFill>
                <a:latin typeface="Poppins"/>
              </a:rPr>
              <a:t>Se puede crear más de una hoja en Excel, solo tenemos que pulsar en la ficha Insertar hoja de cálculo, que está al final de las etiquetas de las hojas del libro.</a:t>
            </a:r>
          </a:p>
        </p:txBody>
      </p:sp>
      <p:sp>
        <p:nvSpPr>
          <p:cNvPr id="5" name="TextBox 4">
            <a:extLst>
              <a:ext uri="{FF2B5EF4-FFF2-40B4-BE49-F238E27FC236}">
                <a16:creationId xmlns:a16="http://schemas.microsoft.com/office/drawing/2014/main" id="{D0CBF2A1-ABDF-4D88-B742-995FC1EBFA5F}"/>
              </a:ext>
            </a:extLst>
          </p:cNvPr>
          <p:cNvSpPr txBox="1"/>
          <p:nvPr/>
        </p:nvSpPr>
        <p:spPr>
          <a:xfrm>
            <a:off x="6312629" y="3130388"/>
            <a:ext cx="5207471" cy="1938992"/>
          </a:xfrm>
          <a:prstGeom prst="rect">
            <a:avLst/>
          </a:prstGeom>
          <a:noFill/>
        </p:spPr>
        <p:txBody>
          <a:bodyPr wrap="square" rtlCol="0">
            <a:spAutoFit/>
          </a:bodyPr>
          <a:lstStyle/>
          <a:p>
            <a:r>
              <a:rPr lang="es-ES" sz="1600" dirty="0">
                <a:solidFill>
                  <a:srgbClr val="53565A"/>
                </a:solidFill>
                <a:latin typeface="Poppins"/>
              </a:rPr>
              <a:t>Se creará una nueva hoja de cálculo al final de las hojas existentes en el libro. También podemos:</a:t>
            </a:r>
          </a:p>
          <a:p>
            <a:pPr marL="342896" indent="-342896">
              <a:buFont typeface="Arial" panose="020B0604020202020204" pitchFamily="34" charset="0"/>
              <a:buChar char="•"/>
            </a:pPr>
            <a:r>
              <a:rPr lang="es-ES" sz="1600" b="1" dirty="0">
                <a:solidFill>
                  <a:srgbClr val="019EE2"/>
                </a:solidFill>
                <a:latin typeface="Poppins"/>
              </a:rPr>
              <a:t>Eliminar hojas</a:t>
            </a:r>
            <a:r>
              <a:rPr lang="es-ES" sz="1600" b="1" dirty="0">
                <a:solidFill>
                  <a:srgbClr val="019EE2"/>
                </a:solidFill>
                <a:latin typeface="Poppins"/>
                <a:sym typeface="Wingdings" panose="05000000000000000000" pitchFamily="2" charset="2"/>
              </a:rPr>
              <a:t>  </a:t>
            </a:r>
            <a:r>
              <a:rPr lang="es-ES" sz="1600" dirty="0">
                <a:solidFill>
                  <a:srgbClr val="53565A"/>
                </a:solidFill>
                <a:latin typeface="Poppins"/>
                <a:sym typeface="Wingdings" panose="05000000000000000000" pitchFamily="2" charset="2"/>
              </a:rPr>
              <a:t>S</a:t>
            </a:r>
            <a:r>
              <a:rPr lang="es-ES" sz="1600" dirty="0">
                <a:solidFill>
                  <a:srgbClr val="53565A"/>
                </a:solidFill>
                <a:latin typeface="Poppins"/>
              </a:rPr>
              <a:t>eleccionar las hojas que vamos a borrar (una hoja o varias) y elegir el comando </a:t>
            </a:r>
            <a:r>
              <a:rPr lang="es-ES" sz="1600" b="1" dirty="0">
                <a:solidFill>
                  <a:srgbClr val="019EE2"/>
                </a:solidFill>
                <a:latin typeface="Poppins"/>
              </a:rPr>
              <a:t>Eliminar.</a:t>
            </a:r>
          </a:p>
          <a:p>
            <a:pPr marL="342896" indent="-342896">
              <a:buFont typeface="Arial" panose="020B0604020202020204" pitchFamily="34" charset="0"/>
              <a:buChar char="•"/>
            </a:pPr>
            <a:r>
              <a:rPr lang="es-ES" sz="1600" b="1" dirty="0">
                <a:solidFill>
                  <a:srgbClr val="019EE2"/>
                </a:solidFill>
                <a:latin typeface="Poppins"/>
              </a:rPr>
              <a:t>Cambiar el nombre</a:t>
            </a:r>
            <a:r>
              <a:rPr lang="es-ES" sz="1600" b="1" dirty="0">
                <a:solidFill>
                  <a:srgbClr val="019EE2"/>
                </a:solidFill>
                <a:latin typeface="Poppins"/>
                <a:sym typeface="Wingdings" panose="05000000000000000000" pitchFamily="2" charset="2"/>
              </a:rPr>
              <a:t>  </a:t>
            </a:r>
            <a:r>
              <a:rPr lang="es-ES" sz="1600" dirty="0">
                <a:solidFill>
                  <a:srgbClr val="53565A"/>
                </a:solidFill>
                <a:latin typeface="Poppins"/>
              </a:rPr>
              <a:t>doble clic sobre la etiqueta de la misma y escribe el </a:t>
            </a:r>
            <a:r>
              <a:rPr lang="es-ES" sz="1600" b="1" dirty="0">
                <a:solidFill>
                  <a:srgbClr val="019EE2"/>
                </a:solidFill>
                <a:latin typeface="Poppins"/>
              </a:rPr>
              <a:t>nuevo nombre</a:t>
            </a:r>
            <a:r>
              <a:rPr lang="es-ES" sz="1600" dirty="0">
                <a:solidFill>
                  <a:srgbClr val="019EE2"/>
                </a:solidFill>
                <a:latin typeface="Poppins"/>
              </a:rPr>
              <a:t>.</a:t>
            </a:r>
          </a:p>
          <a:p>
            <a:endParaRPr lang="es-ES" dirty="0">
              <a:latin typeface="Poppins"/>
            </a:endParaRPr>
          </a:p>
        </p:txBody>
      </p:sp>
      <p:sp>
        <p:nvSpPr>
          <p:cNvPr id="6" name="Rectangle 5">
            <a:extLst>
              <a:ext uri="{FF2B5EF4-FFF2-40B4-BE49-F238E27FC236}">
                <a16:creationId xmlns:a16="http://schemas.microsoft.com/office/drawing/2014/main" id="{8274ED89-E723-4960-ACD0-0C3C8F4C1F92}"/>
              </a:ext>
            </a:extLst>
          </p:cNvPr>
          <p:cNvSpPr/>
          <p:nvPr/>
        </p:nvSpPr>
        <p:spPr>
          <a:xfrm flipH="1">
            <a:off x="1705400" y="5618020"/>
            <a:ext cx="530218" cy="319074"/>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sp>
        <p:nvSpPr>
          <p:cNvPr id="7" name="Rectangle 6">
            <a:extLst>
              <a:ext uri="{FF2B5EF4-FFF2-40B4-BE49-F238E27FC236}">
                <a16:creationId xmlns:a16="http://schemas.microsoft.com/office/drawing/2014/main" id="{9009B63A-F084-43B3-ABC0-D81CD60A9F77}"/>
              </a:ext>
            </a:extLst>
          </p:cNvPr>
          <p:cNvSpPr/>
          <p:nvPr/>
        </p:nvSpPr>
        <p:spPr>
          <a:xfrm>
            <a:off x="3914149" y="4857699"/>
            <a:ext cx="607052" cy="211681"/>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sp>
        <p:nvSpPr>
          <p:cNvPr id="8" name="Rectangle 7">
            <a:extLst>
              <a:ext uri="{FF2B5EF4-FFF2-40B4-BE49-F238E27FC236}">
                <a16:creationId xmlns:a16="http://schemas.microsoft.com/office/drawing/2014/main" id="{1D9680CA-6012-4111-ABA7-007253DC3215}"/>
              </a:ext>
            </a:extLst>
          </p:cNvPr>
          <p:cNvSpPr/>
          <p:nvPr/>
        </p:nvSpPr>
        <p:spPr>
          <a:xfrm>
            <a:off x="771777" y="2923999"/>
            <a:ext cx="742063" cy="505001"/>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spTree>
    <p:extLst>
      <p:ext uri="{BB962C8B-B14F-4D97-AF65-F5344CB8AC3E}">
        <p14:creationId xmlns:p14="http://schemas.microsoft.com/office/powerpoint/2010/main" val="341125435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a:extLst>
              <a:ext uri="{FF2B5EF4-FFF2-40B4-BE49-F238E27FC236}">
                <a16:creationId xmlns:a16="http://schemas.microsoft.com/office/drawing/2014/main" id="{BDD94A52-54CB-41C1-88A6-2FA3A5002901}"/>
              </a:ext>
            </a:extLst>
          </p:cNvPr>
          <p:cNvSpPr>
            <a:spLocks noGrp="1"/>
          </p:cNvSpPr>
          <p:nvPr>
            <p:ph type="title"/>
          </p:nvPr>
        </p:nvSpPr>
        <p:spPr/>
        <p:txBody>
          <a:bodyPr/>
          <a:lstStyle/>
          <a:p>
            <a:r>
              <a:rPr lang="es-ES" dirty="0"/>
              <a:t>1.11 Organizar e imprimir hojas</a:t>
            </a:r>
            <a:br>
              <a:rPr lang="es-ES" dirty="0"/>
            </a:br>
            <a:endParaRPr lang="es-ES" dirty="0"/>
          </a:p>
        </p:txBody>
      </p:sp>
      <p:pic>
        <p:nvPicPr>
          <p:cNvPr id="3" name="Imagen 21">
            <a:extLst>
              <a:ext uri="{FF2B5EF4-FFF2-40B4-BE49-F238E27FC236}">
                <a16:creationId xmlns:a16="http://schemas.microsoft.com/office/drawing/2014/main" id="{1E69C410-8E53-4BF9-9DCB-22B25A550EBB}"/>
              </a:ext>
            </a:extLst>
          </p:cNvPr>
          <p:cNvPicPr/>
          <p:nvPr/>
        </p:nvPicPr>
        <p:blipFill rotWithShape="1">
          <a:blip r:embed="rId3"/>
          <a:srcRect t="4627" r="2428" b="7357"/>
          <a:stretch/>
        </p:blipFill>
        <p:spPr>
          <a:xfrm>
            <a:off x="4198777" y="1744305"/>
            <a:ext cx="6353748" cy="3707371"/>
          </a:xfrm>
          <a:prstGeom prst="rect">
            <a:avLst/>
          </a:prstGeom>
          <a:ln>
            <a:noFill/>
          </a:ln>
          <a:effectLst>
            <a:outerShdw blurRad="190500" algn="tl" rotWithShape="0">
              <a:srgbClr val="000000">
                <a:alpha val="70000"/>
              </a:srgbClr>
            </a:outerShdw>
          </a:effectLst>
        </p:spPr>
      </p:pic>
      <p:sp>
        <p:nvSpPr>
          <p:cNvPr id="4" name="Slide Number Placeholder 2">
            <a:extLst>
              <a:ext uri="{FF2B5EF4-FFF2-40B4-BE49-F238E27FC236}">
                <a16:creationId xmlns:a16="http://schemas.microsoft.com/office/drawing/2014/main" id="{77920288-9B9D-43C4-905F-577EE01745CB}"/>
              </a:ext>
            </a:extLst>
          </p:cNvPr>
          <p:cNvSpPr txBox="1">
            <a:spLocks/>
          </p:cNvSpPr>
          <p:nvPr/>
        </p:nvSpPr>
        <p:spPr>
          <a:xfrm>
            <a:off x="628119" y="7429504"/>
            <a:ext cx="427469" cy="163513"/>
          </a:xfrm>
          <a:prstGeom prst="rect">
            <a:avLst/>
          </a:prstGeom>
        </p:spPr>
        <p:txBody>
          <a:bodyPr vert="horz" lIns="0" tIns="0" rIns="0" bIns="0" rtlCol="0">
            <a:noAutofit/>
          </a:bodyPr>
          <a:lstStyle>
            <a:lvl1pPr marL="0" indent="0" algn="l" defTabSz="1219170" rtl="0" eaLnBrk="1" latinLnBrk="0" hangingPunct="1">
              <a:lnSpc>
                <a:spcPct val="100000"/>
              </a:lnSpc>
              <a:spcBef>
                <a:spcPts val="0"/>
              </a:spcBef>
              <a:spcAft>
                <a:spcPts val="0"/>
              </a:spcAft>
              <a:buSzPct val="100000"/>
              <a:buFont typeface="Arial" panose="020B0604020202020204" pitchFamily="34" charset="0"/>
              <a:buNone/>
              <a:defRPr sz="1600" b="0" kern="1200" baseline="0">
                <a:solidFill>
                  <a:srgbClr val="595959"/>
                </a:solidFill>
                <a:latin typeface="Poppins"/>
                <a:ea typeface="+mn-ea"/>
                <a:cs typeface="+mn-cs"/>
              </a:defRPr>
            </a:lvl1pPr>
            <a:lvl2pPr marL="609585" indent="-609585" algn="l" defTabSz="1219170" rtl="0" eaLnBrk="1" latinLnBrk="0" hangingPunct="1">
              <a:spcBef>
                <a:spcPts val="0"/>
              </a:spcBef>
              <a:spcAft>
                <a:spcPts val="1333"/>
              </a:spcAft>
              <a:buClrTx/>
              <a:buSzPct val="100000"/>
              <a:buFont typeface="Arial"/>
              <a:buNone/>
              <a:defRPr lang="en-US" sz="4000" b="1" kern="1200">
                <a:solidFill>
                  <a:schemeClr val="bg2"/>
                </a:solidFill>
                <a:latin typeface="Poppins"/>
                <a:ea typeface="+mn-ea"/>
                <a:cs typeface="+mn-cs"/>
              </a:defRPr>
            </a:lvl2pPr>
            <a:lvl3pPr marL="235194" indent="-235194" algn="l" defTabSz="1219170" rtl="0" eaLnBrk="1" latinLnBrk="0" hangingPunct="1">
              <a:spcBef>
                <a:spcPts val="0"/>
              </a:spcBef>
              <a:spcAft>
                <a:spcPts val="1333"/>
              </a:spcAft>
              <a:buClrTx/>
              <a:buSzPct val="100000"/>
              <a:buFont typeface="Arial" panose="020B0604020202020204" pitchFamily="34" charset="0"/>
              <a:buChar char="•"/>
              <a:defRPr lang="en-US" sz="4000" kern="1200">
                <a:solidFill>
                  <a:schemeClr val="bg2"/>
                </a:solidFill>
                <a:latin typeface="Poppins"/>
                <a:ea typeface="+mn-ea"/>
                <a:cs typeface="+mn-cs"/>
              </a:defRPr>
            </a:lvl3pPr>
            <a:lvl4pPr marL="475188" indent="-235194" algn="l" defTabSz="1219170" rtl="0" eaLnBrk="1" latinLnBrk="0" hangingPunct="1">
              <a:spcBef>
                <a:spcPts val="0"/>
              </a:spcBef>
              <a:spcAft>
                <a:spcPts val="1333"/>
              </a:spcAft>
              <a:buClrTx/>
              <a:buSzPct val="100000"/>
              <a:buFont typeface="Verdana" panose="020B0604030504040204" pitchFamily="34" charset="0"/>
              <a:buChar char="−"/>
              <a:defRPr lang="en-US" sz="4000" kern="1200" baseline="0">
                <a:solidFill>
                  <a:schemeClr val="bg2"/>
                </a:solidFill>
                <a:latin typeface="Poppins"/>
                <a:ea typeface="+mn-ea"/>
                <a:cs typeface="+mn-cs"/>
              </a:defRPr>
            </a:lvl4pPr>
            <a:lvl5pPr marL="710382" indent="-235194" algn="l" defTabSz="1064657" rtl="0" eaLnBrk="1" latinLnBrk="0" hangingPunct="1">
              <a:spcBef>
                <a:spcPts val="0"/>
              </a:spcBef>
              <a:spcAft>
                <a:spcPts val="1333"/>
              </a:spcAft>
              <a:buClrTx/>
              <a:buSzPct val="100000"/>
              <a:buFont typeface="Verdana" panose="020B0604030504040204" pitchFamily="34" charset="0"/>
              <a:buChar char="−"/>
              <a:tabLst/>
              <a:defRPr lang="en-US" sz="4000" kern="1200" baseline="0">
                <a:solidFill>
                  <a:schemeClr val="bg2"/>
                </a:solidFill>
                <a:latin typeface="Poppins"/>
                <a:ea typeface="+mn-ea"/>
                <a:cs typeface="+mn-cs"/>
              </a:defRPr>
            </a:lvl5pPr>
            <a:lvl6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6pPr>
            <a:lvl7pPr marL="710382" indent="-235194" algn="l" defTabSz="1219170" rtl="0" eaLnBrk="1" latinLnBrk="0" hangingPunct="1">
              <a:spcBef>
                <a:spcPts val="0"/>
              </a:spcBef>
              <a:spcAft>
                <a:spcPts val="1333"/>
              </a:spcAft>
              <a:buFont typeface="Verdana" panose="020B0604030504040204" pitchFamily="34" charset="0"/>
              <a:buChar char="−"/>
              <a:defRPr sz="1600" kern="1200">
                <a:solidFill>
                  <a:schemeClr val="tx1"/>
                </a:solidFill>
                <a:latin typeface="+mn-lt"/>
                <a:ea typeface="+mn-ea"/>
                <a:cs typeface="+mn-cs"/>
              </a:defRPr>
            </a:lvl7pPr>
            <a:lvl8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8pPr>
            <a:lvl9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9pPr>
          </a:lstStyle>
          <a:p>
            <a:pPr>
              <a:defRPr/>
            </a:pPr>
            <a:r>
              <a:rPr lang="nl-NL">
                <a:solidFill>
                  <a:srgbClr val="000000"/>
                </a:solidFill>
              </a:rPr>
              <a:t>- </a:t>
            </a:r>
            <a:fld id="{0F841C79-B431-4482-AE57-DAF7C4FB4670}" type="slidenum">
              <a:rPr lang="nl-NL" smtClean="0">
                <a:solidFill>
                  <a:srgbClr val="000000"/>
                </a:solidFill>
              </a:rPr>
              <a:pPr>
                <a:defRPr/>
              </a:pPr>
              <a:t>41</a:t>
            </a:fld>
            <a:r>
              <a:rPr lang="nl-NL">
                <a:solidFill>
                  <a:srgbClr val="000000"/>
                </a:solidFill>
              </a:rPr>
              <a:t> -</a:t>
            </a:r>
          </a:p>
        </p:txBody>
      </p:sp>
      <p:sp>
        <p:nvSpPr>
          <p:cNvPr id="5" name="TextBox 4">
            <a:extLst>
              <a:ext uri="{FF2B5EF4-FFF2-40B4-BE49-F238E27FC236}">
                <a16:creationId xmlns:a16="http://schemas.microsoft.com/office/drawing/2014/main" id="{F74F4C34-19C5-4FC3-858A-94F807B56D2B}"/>
              </a:ext>
            </a:extLst>
          </p:cNvPr>
          <p:cNvSpPr txBox="1"/>
          <p:nvPr/>
        </p:nvSpPr>
        <p:spPr>
          <a:xfrm>
            <a:off x="469900" y="1182966"/>
            <a:ext cx="3326245" cy="8956298"/>
          </a:xfrm>
          <a:prstGeom prst="rect">
            <a:avLst/>
          </a:prstGeom>
          <a:noFill/>
        </p:spPr>
        <p:txBody>
          <a:bodyPr wrap="square" rtlCol="0">
            <a:spAutoFit/>
          </a:bodyPr>
          <a:lstStyle/>
          <a:p>
            <a:endParaRPr lang="es-ES_tradnl" sz="1600" dirty="0">
              <a:solidFill>
                <a:srgbClr val="000000"/>
              </a:solidFill>
              <a:latin typeface="Poppins"/>
            </a:endParaRPr>
          </a:p>
          <a:p>
            <a:r>
              <a:rPr lang="es-ES_tradnl" sz="1600" b="1" dirty="0">
                <a:solidFill>
                  <a:srgbClr val="019EE2"/>
                </a:solidFill>
                <a:latin typeface="Poppins"/>
              </a:rPr>
              <a:t>Imprimir hojas: </a:t>
            </a:r>
          </a:p>
          <a:p>
            <a:endParaRPr lang="es-ES_tradnl" sz="1600" b="1" dirty="0">
              <a:solidFill>
                <a:srgbClr val="595959"/>
              </a:solidFill>
              <a:latin typeface="Poppins"/>
            </a:endParaRPr>
          </a:p>
          <a:p>
            <a:r>
              <a:rPr lang="es-ES" sz="1600" dirty="0">
                <a:solidFill>
                  <a:srgbClr val="595959"/>
                </a:solidFill>
                <a:latin typeface="Poppins"/>
              </a:rPr>
              <a:t>Accedemos al </a:t>
            </a:r>
            <a:r>
              <a:rPr lang="es-ES" sz="1600" b="1" dirty="0">
                <a:solidFill>
                  <a:srgbClr val="019EE2"/>
                </a:solidFill>
                <a:latin typeface="Poppins"/>
              </a:rPr>
              <a:t>área de impresión </a:t>
            </a:r>
            <a:r>
              <a:rPr lang="es-ES" sz="1600" dirty="0">
                <a:solidFill>
                  <a:srgbClr val="595959"/>
                </a:solidFill>
                <a:latin typeface="Poppins"/>
              </a:rPr>
              <a:t>mediante la ficha “Archivo” (File) y clicamos en la opción “Imprimir” (</a:t>
            </a:r>
            <a:r>
              <a:rPr lang="es-ES" sz="1600" dirty="0" err="1">
                <a:solidFill>
                  <a:srgbClr val="595959"/>
                </a:solidFill>
                <a:latin typeface="Poppins"/>
              </a:rPr>
              <a:t>Print</a:t>
            </a:r>
            <a:r>
              <a:rPr lang="es-ES" sz="1600" dirty="0">
                <a:solidFill>
                  <a:srgbClr val="595959"/>
                </a:solidFill>
                <a:latin typeface="Poppins"/>
              </a:rPr>
              <a:t>)</a:t>
            </a:r>
          </a:p>
          <a:p>
            <a:r>
              <a:rPr lang="es-ES" sz="1600" dirty="0">
                <a:solidFill>
                  <a:srgbClr val="595959"/>
                </a:solidFill>
                <a:latin typeface="Poppins"/>
              </a:rPr>
              <a:t>-  Excel dispone de la </a:t>
            </a:r>
            <a:r>
              <a:rPr lang="es-ES" sz="1600" b="1" dirty="0">
                <a:solidFill>
                  <a:srgbClr val="019EE2"/>
                </a:solidFill>
                <a:latin typeface="Poppins"/>
              </a:rPr>
              <a:t>Vista preliminar</a:t>
            </a:r>
            <a:r>
              <a:rPr lang="es-ES" sz="1600" dirty="0">
                <a:solidFill>
                  <a:srgbClr val="595959"/>
                </a:solidFill>
                <a:latin typeface="Poppins"/>
              </a:rPr>
              <a:t>, que permite ver cómo quedará la hoja de cálculo antes de imprimirla.</a:t>
            </a:r>
          </a:p>
          <a:p>
            <a:r>
              <a:rPr lang="es-ES" sz="1600" dirty="0">
                <a:solidFill>
                  <a:srgbClr val="595959"/>
                </a:solidFill>
                <a:latin typeface="Poppins"/>
              </a:rPr>
              <a:t>-  También permite seleccionar el libro o la parte exacta que queremos imprimir, modificándolo en </a:t>
            </a:r>
            <a:r>
              <a:rPr lang="es-ES" sz="1600" b="1" dirty="0">
                <a:solidFill>
                  <a:srgbClr val="019EE2"/>
                </a:solidFill>
                <a:latin typeface="Poppins"/>
              </a:rPr>
              <a:t>Configuración</a:t>
            </a:r>
            <a:r>
              <a:rPr lang="es-ES" sz="1600" dirty="0">
                <a:solidFill>
                  <a:srgbClr val="595959"/>
                </a:solidFill>
                <a:latin typeface="Poppins"/>
              </a:rPr>
              <a:t>; igual que se puede modificar el formato de página en el apartado </a:t>
            </a:r>
            <a:r>
              <a:rPr lang="es-ES" sz="1600" b="1" dirty="0">
                <a:solidFill>
                  <a:srgbClr val="019EE2"/>
                </a:solidFill>
                <a:latin typeface="Poppins"/>
              </a:rPr>
              <a:t>Herramientas</a:t>
            </a:r>
            <a:r>
              <a:rPr lang="es-ES" sz="1600" dirty="0">
                <a:solidFill>
                  <a:srgbClr val="019EE2"/>
                </a:solidFill>
                <a:latin typeface="Poppins"/>
              </a:rPr>
              <a:t>. </a:t>
            </a:r>
          </a:p>
          <a:p>
            <a:endParaRPr lang="es-ES_tradnl" dirty="0">
              <a:solidFill>
                <a:srgbClr val="A4D400"/>
              </a:solidFill>
              <a:latin typeface="Poppins"/>
            </a:endParaRPr>
          </a:p>
          <a:p>
            <a:endParaRPr lang="es-ES_tradnl" dirty="0">
              <a:solidFill>
                <a:srgbClr val="A4D400"/>
              </a:solidFill>
              <a:latin typeface="Poppins"/>
            </a:endParaRPr>
          </a:p>
          <a:p>
            <a:endParaRPr lang="es-ES_tradnl" dirty="0">
              <a:solidFill>
                <a:srgbClr val="A4D400"/>
              </a:solidFill>
              <a:latin typeface="Poppins"/>
            </a:endParaRPr>
          </a:p>
          <a:p>
            <a:endParaRPr lang="es-ES_tradnl" dirty="0">
              <a:solidFill>
                <a:srgbClr val="A4D400"/>
              </a:solidFill>
              <a:latin typeface="Poppins"/>
            </a:endParaRPr>
          </a:p>
          <a:p>
            <a:endParaRPr lang="es-ES_tradnl" dirty="0">
              <a:solidFill>
                <a:srgbClr val="A4D400"/>
              </a:solidFill>
              <a:latin typeface="Poppins"/>
            </a:endParaRPr>
          </a:p>
          <a:p>
            <a:endParaRPr lang="es-ES_tradnl" dirty="0">
              <a:solidFill>
                <a:srgbClr val="A4D400"/>
              </a:solidFill>
              <a:latin typeface="Poppins"/>
            </a:endParaRPr>
          </a:p>
          <a:p>
            <a:endParaRPr lang="es-ES_tradnl" dirty="0">
              <a:solidFill>
                <a:srgbClr val="A4D400"/>
              </a:solidFill>
              <a:latin typeface="Poppins"/>
            </a:endParaRPr>
          </a:p>
          <a:p>
            <a:endParaRPr lang="es-ES_tradnl" dirty="0">
              <a:solidFill>
                <a:srgbClr val="A4D400"/>
              </a:solidFill>
              <a:latin typeface="Poppins"/>
            </a:endParaRPr>
          </a:p>
          <a:p>
            <a:endParaRPr lang="es-ES_tradnl" dirty="0">
              <a:solidFill>
                <a:srgbClr val="A4D400"/>
              </a:solidFill>
              <a:latin typeface="Poppins"/>
            </a:endParaRPr>
          </a:p>
          <a:p>
            <a:endParaRPr lang="es-ES_tradnl" dirty="0">
              <a:solidFill>
                <a:srgbClr val="A4D400"/>
              </a:solidFill>
              <a:latin typeface="Poppins"/>
            </a:endParaRPr>
          </a:p>
          <a:p>
            <a:endParaRPr lang="es-ES_tradnl" dirty="0">
              <a:solidFill>
                <a:srgbClr val="A4D400"/>
              </a:solidFill>
              <a:latin typeface="Poppins"/>
            </a:endParaRPr>
          </a:p>
          <a:p>
            <a:endParaRPr lang="es-ES" dirty="0">
              <a:solidFill>
                <a:srgbClr val="000000"/>
              </a:solidFill>
              <a:latin typeface="Poppins"/>
            </a:endParaRPr>
          </a:p>
        </p:txBody>
      </p:sp>
      <p:sp>
        <p:nvSpPr>
          <p:cNvPr id="6" name="Rectangle 5">
            <a:extLst>
              <a:ext uri="{FF2B5EF4-FFF2-40B4-BE49-F238E27FC236}">
                <a16:creationId xmlns:a16="http://schemas.microsoft.com/office/drawing/2014/main" id="{7D0CB2C1-0948-4A6F-B7E4-531659D3735B}"/>
              </a:ext>
            </a:extLst>
          </p:cNvPr>
          <p:cNvSpPr/>
          <p:nvPr/>
        </p:nvSpPr>
        <p:spPr>
          <a:xfrm>
            <a:off x="4198777" y="3359021"/>
            <a:ext cx="662472" cy="248300"/>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extLst>
      <p:ext uri="{BB962C8B-B14F-4D97-AF65-F5344CB8AC3E}">
        <p14:creationId xmlns:p14="http://schemas.microsoft.com/office/powerpoint/2010/main" val="246456848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a:extLst>
              <a:ext uri="{FF2B5EF4-FFF2-40B4-BE49-F238E27FC236}">
                <a16:creationId xmlns:a16="http://schemas.microsoft.com/office/drawing/2014/main" id="{BDD94A52-54CB-41C1-88A6-2FA3A5002901}"/>
              </a:ext>
            </a:extLst>
          </p:cNvPr>
          <p:cNvSpPr>
            <a:spLocks noGrp="1"/>
          </p:cNvSpPr>
          <p:nvPr>
            <p:ph type="title"/>
          </p:nvPr>
        </p:nvSpPr>
        <p:spPr/>
        <p:txBody>
          <a:bodyPr/>
          <a:lstStyle/>
          <a:p>
            <a:r>
              <a:rPr lang="es-ES" dirty="0"/>
              <a:t>1.11 Organizar e imprimir hojas</a:t>
            </a:r>
            <a:br>
              <a:rPr lang="es-ES" dirty="0"/>
            </a:br>
            <a:endParaRPr lang="es-ES" dirty="0"/>
          </a:p>
        </p:txBody>
      </p:sp>
      <p:sp>
        <p:nvSpPr>
          <p:cNvPr id="3" name="TextBox 2">
            <a:extLst>
              <a:ext uri="{FF2B5EF4-FFF2-40B4-BE49-F238E27FC236}">
                <a16:creationId xmlns:a16="http://schemas.microsoft.com/office/drawing/2014/main" id="{06B747C1-2125-40C0-9BD5-B212EC05A9FE}"/>
              </a:ext>
            </a:extLst>
          </p:cNvPr>
          <p:cNvSpPr txBox="1"/>
          <p:nvPr/>
        </p:nvSpPr>
        <p:spPr>
          <a:xfrm>
            <a:off x="469900" y="1097302"/>
            <a:ext cx="6589195" cy="6278642"/>
          </a:xfrm>
          <a:prstGeom prst="rect">
            <a:avLst/>
          </a:prstGeom>
          <a:noFill/>
        </p:spPr>
        <p:txBody>
          <a:bodyPr wrap="square" rtlCol="0">
            <a:spAutoFit/>
          </a:bodyPr>
          <a:lstStyle/>
          <a:p>
            <a:endParaRPr lang="es-ES_tradnl" dirty="0">
              <a:solidFill>
                <a:srgbClr val="000000"/>
              </a:solidFill>
              <a:latin typeface="Poppins"/>
            </a:endParaRPr>
          </a:p>
          <a:p>
            <a:r>
              <a:rPr lang="es-ES_tradnl" sz="1600" b="1" dirty="0">
                <a:solidFill>
                  <a:srgbClr val="019EE2"/>
                </a:solidFill>
                <a:latin typeface="Poppins"/>
              </a:rPr>
              <a:t>Imprimir hojas: </a:t>
            </a:r>
          </a:p>
          <a:p>
            <a:endParaRPr lang="es-ES_tradnl" b="1" dirty="0">
              <a:solidFill>
                <a:srgbClr val="000000"/>
              </a:solidFill>
              <a:latin typeface="Poppins"/>
            </a:endParaRPr>
          </a:p>
          <a:p>
            <a:endParaRPr lang="es-ES_tradnl" dirty="0">
              <a:solidFill>
                <a:srgbClr val="A4D400"/>
              </a:solidFill>
              <a:latin typeface="Poppins"/>
            </a:endParaRPr>
          </a:p>
          <a:p>
            <a:endParaRPr lang="es-ES_tradnl" dirty="0">
              <a:solidFill>
                <a:srgbClr val="A4D400"/>
              </a:solidFill>
              <a:latin typeface="Poppins"/>
            </a:endParaRPr>
          </a:p>
          <a:p>
            <a:endParaRPr lang="es-ES_tradnl" dirty="0">
              <a:solidFill>
                <a:srgbClr val="A4D400"/>
              </a:solidFill>
              <a:latin typeface="Poppins"/>
            </a:endParaRPr>
          </a:p>
          <a:p>
            <a:endParaRPr lang="es-ES_tradnl" dirty="0">
              <a:solidFill>
                <a:srgbClr val="A4D400"/>
              </a:solidFill>
              <a:latin typeface="Poppins"/>
            </a:endParaRPr>
          </a:p>
          <a:p>
            <a:endParaRPr lang="es-ES_tradnl" dirty="0">
              <a:solidFill>
                <a:srgbClr val="A4D400"/>
              </a:solidFill>
              <a:latin typeface="Poppins"/>
            </a:endParaRPr>
          </a:p>
          <a:p>
            <a:endParaRPr lang="es-ES_tradnl" dirty="0">
              <a:solidFill>
                <a:srgbClr val="A4D400"/>
              </a:solidFill>
              <a:latin typeface="Poppins"/>
            </a:endParaRPr>
          </a:p>
          <a:p>
            <a:endParaRPr lang="es-ES_tradnl" dirty="0">
              <a:solidFill>
                <a:srgbClr val="A4D400"/>
              </a:solidFill>
              <a:latin typeface="Poppins"/>
            </a:endParaRPr>
          </a:p>
          <a:p>
            <a:endParaRPr lang="es-ES_tradnl" dirty="0">
              <a:solidFill>
                <a:srgbClr val="A4D400"/>
              </a:solidFill>
              <a:latin typeface="Poppins"/>
            </a:endParaRPr>
          </a:p>
          <a:p>
            <a:endParaRPr lang="es-ES_tradnl" dirty="0">
              <a:solidFill>
                <a:srgbClr val="A4D400"/>
              </a:solidFill>
              <a:latin typeface="Poppins"/>
            </a:endParaRPr>
          </a:p>
          <a:p>
            <a:endParaRPr lang="es-ES_tradnl" dirty="0">
              <a:solidFill>
                <a:srgbClr val="A4D400"/>
              </a:solidFill>
              <a:latin typeface="Poppins"/>
            </a:endParaRPr>
          </a:p>
          <a:p>
            <a:endParaRPr lang="es-ES_tradnl" dirty="0">
              <a:solidFill>
                <a:srgbClr val="A4D400"/>
              </a:solidFill>
              <a:latin typeface="Poppins"/>
            </a:endParaRPr>
          </a:p>
          <a:p>
            <a:endParaRPr lang="es-ES_tradnl" dirty="0">
              <a:solidFill>
                <a:srgbClr val="A4D400"/>
              </a:solidFill>
              <a:latin typeface="Poppins"/>
            </a:endParaRPr>
          </a:p>
          <a:p>
            <a:endParaRPr lang="es-ES_tradnl" dirty="0">
              <a:solidFill>
                <a:srgbClr val="A4D400"/>
              </a:solidFill>
              <a:latin typeface="Poppins"/>
            </a:endParaRPr>
          </a:p>
          <a:p>
            <a:endParaRPr lang="es-ES" dirty="0">
              <a:solidFill>
                <a:srgbClr val="000000"/>
              </a:solidFill>
              <a:latin typeface="Poppins"/>
            </a:endParaRPr>
          </a:p>
        </p:txBody>
      </p:sp>
      <p:sp>
        <p:nvSpPr>
          <p:cNvPr id="4" name="TextBox 3">
            <a:extLst>
              <a:ext uri="{FF2B5EF4-FFF2-40B4-BE49-F238E27FC236}">
                <a16:creationId xmlns:a16="http://schemas.microsoft.com/office/drawing/2014/main" id="{C0D966CE-A3CB-4DC9-8FDC-E356E9960094}"/>
              </a:ext>
            </a:extLst>
          </p:cNvPr>
          <p:cNvSpPr txBox="1"/>
          <p:nvPr/>
        </p:nvSpPr>
        <p:spPr>
          <a:xfrm>
            <a:off x="469901" y="1946621"/>
            <a:ext cx="6121109" cy="4154984"/>
          </a:xfrm>
          <a:prstGeom prst="rect">
            <a:avLst/>
          </a:prstGeom>
          <a:noFill/>
        </p:spPr>
        <p:txBody>
          <a:bodyPr wrap="square" rtlCol="0">
            <a:spAutoFit/>
          </a:bodyPr>
          <a:lstStyle/>
          <a:p>
            <a:r>
              <a:rPr lang="es-ES_tradnl" sz="1600" dirty="0">
                <a:solidFill>
                  <a:srgbClr val="595959"/>
                </a:solidFill>
                <a:latin typeface="Poppins"/>
              </a:rPr>
              <a:t>Otras opciones de herramientas:</a:t>
            </a:r>
          </a:p>
          <a:p>
            <a:endParaRPr lang="es-ES_tradnl" sz="1600" dirty="0">
              <a:solidFill>
                <a:srgbClr val="595959"/>
              </a:solidFill>
              <a:latin typeface="Poppins"/>
            </a:endParaRPr>
          </a:p>
          <a:p>
            <a:pPr marL="457195" indent="-457195">
              <a:buFont typeface="Wingdings" panose="05000000000000000000" pitchFamily="2" charset="2"/>
              <a:buChar char="ü"/>
            </a:pPr>
            <a:r>
              <a:rPr lang="es-ES_tradnl" sz="1600" dirty="0">
                <a:solidFill>
                  <a:srgbClr val="595959"/>
                </a:solidFill>
                <a:latin typeface="Poppins"/>
              </a:rPr>
              <a:t>Seleccionar si queremos imprimir todo o una parte</a:t>
            </a:r>
          </a:p>
          <a:p>
            <a:pPr marL="457195" indent="-457195">
              <a:buFont typeface="Wingdings" panose="05000000000000000000" pitchFamily="2" charset="2"/>
              <a:buChar char="ü"/>
            </a:pPr>
            <a:endParaRPr lang="es-ES_tradnl" sz="1600" dirty="0">
              <a:solidFill>
                <a:srgbClr val="595959"/>
              </a:solidFill>
              <a:latin typeface="Poppins"/>
            </a:endParaRPr>
          </a:p>
          <a:p>
            <a:pPr marL="457195" indent="-457195">
              <a:buFont typeface="Wingdings" panose="05000000000000000000" pitchFamily="2" charset="2"/>
              <a:buChar char="ü"/>
            </a:pPr>
            <a:r>
              <a:rPr lang="es-ES_tradnl" sz="1600" dirty="0">
                <a:solidFill>
                  <a:srgbClr val="595959"/>
                </a:solidFill>
                <a:latin typeface="Poppins"/>
              </a:rPr>
              <a:t>Seleccionar las páginas que queremos imprimir</a:t>
            </a:r>
          </a:p>
          <a:p>
            <a:pPr marL="457195" indent="-457195">
              <a:buFont typeface="Wingdings" panose="05000000000000000000" pitchFamily="2" charset="2"/>
              <a:buChar char="ü"/>
            </a:pPr>
            <a:endParaRPr lang="es-ES_tradnl" sz="1600" dirty="0">
              <a:solidFill>
                <a:srgbClr val="595959"/>
              </a:solidFill>
              <a:latin typeface="Poppins"/>
            </a:endParaRPr>
          </a:p>
          <a:p>
            <a:pPr marL="457195" indent="-457195">
              <a:buFont typeface="Wingdings" panose="05000000000000000000" pitchFamily="2" charset="2"/>
              <a:buChar char="ü"/>
            </a:pPr>
            <a:r>
              <a:rPr lang="es-ES_tradnl" sz="1600" dirty="0">
                <a:solidFill>
                  <a:srgbClr val="595959"/>
                </a:solidFill>
                <a:latin typeface="Poppins"/>
              </a:rPr>
              <a:t>Seleccionar orientación vertical o horizontal </a:t>
            </a:r>
          </a:p>
          <a:p>
            <a:pPr marL="457195" indent="-457195">
              <a:buFont typeface="Wingdings" panose="05000000000000000000" pitchFamily="2" charset="2"/>
              <a:buChar char="ü"/>
            </a:pPr>
            <a:endParaRPr lang="es-ES_tradnl" sz="1600" dirty="0">
              <a:solidFill>
                <a:srgbClr val="595959"/>
              </a:solidFill>
              <a:latin typeface="Poppins"/>
            </a:endParaRPr>
          </a:p>
          <a:p>
            <a:pPr marL="457195" indent="-457195">
              <a:buFont typeface="Wingdings" panose="05000000000000000000" pitchFamily="2" charset="2"/>
              <a:buChar char="ü"/>
            </a:pPr>
            <a:r>
              <a:rPr lang="es-ES_tradnl" sz="1600" dirty="0">
                <a:solidFill>
                  <a:srgbClr val="595959"/>
                </a:solidFill>
                <a:latin typeface="Poppins"/>
              </a:rPr>
              <a:t>Seleccionar tamaño de la hoja a imprimir</a:t>
            </a:r>
          </a:p>
          <a:p>
            <a:pPr marL="457195" indent="-457195">
              <a:buFont typeface="Wingdings" panose="05000000000000000000" pitchFamily="2" charset="2"/>
              <a:buChar char="ü"/>
            </a:pPr>
            <a:endParaRPr lang="es-ES_tradnl" sz="1600" dirty="0">
              <a:solidFill>
                <a:srgbClr val="595959"/>
              </a:solidFill>
              <a:latin typeface="Poppins"/>
            </a:endParaRPr>
          </a:p>
          <a:p>
            <a:pPr marL="457195" indent="-457195">
              <a:buFont typeface="Wingdings" panose="05000000000000000000" pitchFamily="2" charset="2"/>
              <a:buChar char="ü"/>
            </a:pPr>
            <a:r>
              <a:rPr lang="es-ES_tradnl" sz="1600" dirty="0">
                <a:solidFill>
                  <a:srgbClr val="595959"/>
                </a:solidFill>
                <a:latin typeface="Poppins"/>
              </a:rPr>
              <a:t>Seleccionar tamaño de los márgenes</a:t>
            </a:r>
          </a:p>
          <a:p>
            <a:pPr marL="457195" indent="-457195">
              <a:buFont typeface="Wingdings" panose="05000000000000000000" pitchFamily="2" charset="2"/>
              <a:buChar char="ü"/>
            </a:pPr>
            <a:endParaRPr lang="es-ES_tradnl" sz="1600" dirty="0">
              <a:solidFill>
                <a:srgbClr val="595959"/>
              </a:solidFill>
              <a:latin typeface="Poppins"/>
            </a:endParaRPr>
          </a:p>
          <a:p>
            <a:pPr marL="457195" indent="-457195">
              <a:buFont typeface="Wingdings" panose="05000000000000000000" pitchFamily="2" charset="2"/>
              <a:buChar char="ü"/>
            </a:pPr>
            <a:r>
              <a:rPr lang="es-ES_tradnl" sz="1600" dirty="0">
                <a:solidFill>
                  <a:srgbClr val="595959"/>
                </a:solidFill>
                <a:latin typeface="Poppins"/>
              </a:rPr>
              <a:t>Seleccionar si queremos la información a escala para que quepa todo en una hoja o no. </a:t>
            </a:r>
          </a:p>
          <a:p>
            <a:endParaRPr lang="es-ES_tradnl" sz="1600" dirty="0">
              <a:solidFill>
                <a:srgbClr val="595959"/>
              </a:solidFill>
              <a:latin typeface="Poppins"/>
            </a:endParaRPr>
          </a:p>
          <a:p>
            <a:endParaRPr lang="es-ES" dirty="0">
              <a:latin typeface="Poppins"/>
            </a:endParaRPr>
          </a:p>
        </p:txBody>
      </p:sp>
      <p:pic>
        <p:nvPicPr>
          <p:cNvPr id="5" name="Imagen 14">
            <a:extLst>
              <a:ext uri="{FF2B5EF4-FFF2-40B4-BE49-F238E27FC236}">
                <a16:creationId xmlns:a16="http://schemas.microsoft.com/office/drawing/2014/main" id="{A0650C3D-1426-4CA4-8814-7EB5F215E511}"/>
              </a:ext>
            </a:extLst>
          </p:cNvPr>
          <p:cNvPicPr/>
          <p:nvPr/>
        </p:nvPicPr>
        <p:blipFill rotWithShape="1">
          <a:blip r:embed="rId2"/>
          <a:srcRect r="67057" b="6323"/>
          <a:stretch/>
        </p:blipFill>
        <p:spPr bwMode="auto">
          <a:xfrm>
            <a:off x="7059095" y="1124445"/>
            <a:ext cx="3680440" cy="5004303"/>
          </a:xfrm>
          <a:prstGeom prst="rect">
            <a:avLst/>
          </a:prstGeom>
          <a:ln>
            <a:noFill/>
          </a:ln>
          <a:effectLst>
            <a:outerShdw blurRad="190500" algn="tl" rotWithShape="0">
              <a:srgbClr val="000000">
                <a:alpha val="70000"/>
              </a:srgbClr>
            </a:outerShdw>
          </a:effectLst>
          <a:extLst>
            <a:ext uri="{53640926-AAD7-44D8-BBD7-CCE9431645EC}">
              <a14:shadowObscured xmlns:a14="http://schemas.microsoft.com/office/drawing/2010/main"/>
            </a:ext>
          </a:extLst>
        </p:spPr>
      </p:pic>
    </p:spTree>
    <p:extLst>
      <p:ext uri="{BB962C8B-B14F-4D97-AF65-F5344CB8AC3E}">
        <p14:creationId xmlns:p14="http://schemas.microsoft.com/office/powerpoint/2010/main" val="72622180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a:extLst>
              <a:ext uri="{FF2B5EF4-FFF2-40B4-BE49-F238E27FC236}">
                <a16:creationId xmlns:a16="http://schemas.microsoft.com/office/drawing/2014/main" id="{BDD94A52-54CB-41C1-88A6-2FA3A5002901}"/>
              </a:ext>
            </a:extLst>
          </p:cNvPr>
          <p:cNvSpPr>
            <a:spLocks noGrp="1"/>
          </p:cNvSpPr>
          <p:nvPr>
            <p:ph type="title"/>
          </p:nvPr>
        </p:nvSpPr>
        <p:spPr>
          <a:xfrm>
            <a:off x="469899" y="402586"/>
            <a:ext cx="7505057" cy="469481"/>
          </a:xfrm>
        </p:spPr>
        <p:txBody>
          <a:bodyPr/>
          <a:lstStyle/>
          <a:p>
            <a:r>
              <a:rPr lang="es-ES" dirty="0"/>
              <a:t>1.12 Función guardar y guardar como.</a:t>
            </a:r>
            <a:br>
              <a:rPr lang="es-ES" dirty="0"/>
            </a:br>
            <a:endParaRPr lang="es-ES" dirty="0"/>
          </a:p>
        </p:txBody>
      </p:sp>
      <p:sp>
        <p:nvSpPr>
          <p:cNvPr id="2" name="Rectangle 1">
            <a:extLst>
              <a:ext uri="{FF2B5EF4-FFF2-40B4-BE49-F238E27FC236}">
                <a16:creationId xmlns:a16="http://schemas.microsoft.com/office/drawing/2014/main" id="{B2B1056A-76DD-4B4D-96D5-84E703DCDC2E}"/>
              </a:ext>
            </a:extLst>
          </p:cNvPr>
          <p:cNvSpPr/>
          <p:nvPr/>
        </p:nvSpPr>
        <p:spPr>
          <a:xfrm>
            <a:off x="675677" y="1022669"/>
            <a:ext cx="10474405" cy="5290744"/>
          </a:xfrm>
          <a:prstGeom prst="rect">
            <a:avLst/>
          </a:prstGeom>
        </p:spPr>
        <p:txBody>
          <a:bodyPr wrap="square">
            <a:spAutoFit/>
          </a:bodyPr>
          <a:lstStyle/>
          <a:p>
            <a:r>
              <a:rPr lang="es-ES" sz="1600" dirty="0">
                <a:solidFill>
                  <a:srgbClr val="595959"/>
                </a:solidFill>
                <a:latin typeface="Poppins"/>
              </a:rPr>
              <a:t>Desde la ficha “Archivo” (File), podemos acceder a la opción guardar (</a:t>
            </a:r>
            <a:r>
              <a:rPr lang="es-ES" sz="1600" dirty="0" err="1">
                <a:solidFill>
                  <a:srgbClr val="595959"/>
                </a:solidFill>
                <a:latin typeface="Poppins"/>
              </a:rPr>
              <a:t>Save</a:t>
            </a:r>
            <a:r>
              <a:rPr lang="es-ES" sz="1600" dirty="0">
                <a:solidFill>
                  <a:srgbClr val="595959"/>
                </a:solidFill>
                <a:latin typeface="Poppins"/>
              </a:rPr>
              <a:t>) el documento en nuestro ordenador con el nombre y a la carpeta que deseamos. </a:t>
            </a:r>
          </a:p>
          <a:p>
            <a:endParaRPr lang="es-ES_tradnl" sz="1600" dirty="0">
              <a:solidFill>
                <a:srgbClr val="595959"/>
              </a:solidFill>
              <a:latin typeface="Poppins"/>
            </a:endParaRPr>
          </a:p>
          <a:p>
            <a:endParaRPr lang="es-ES_tradnl" sz="1600" dirty="0">
              <a:solidFill>
                <a:srgbClr val="595959"/>
              </a:solidFill>
              <a:latin typeface="Poppins"/>
            </a:endParaRPr>
          </a:p>
          <a:p>
            <a:endParaRPr lang="es-ES_tradnl" sz="1600" dirty="0">
              <a:solidFill>
                <a:srgbClr val="595959"/>
              </a:solidFill>
              <a:latin typeface="Poppins"/>
            </a:endParaRPr>
          </a:p>
          <a:p>
            <a:endParaRPr lang="es-ES" sz="1600" dirty="0">
              <a:solidFill>
                <a:srgbClr val="595959"/>
              </a:solidFill>
              <a:latin typeface="Poppins"/>
            </a:endParaRPr>
          </a:p>
          <a:p>
            <a:endParaRPr lang="es-ES" sz="1600" dirty="0">
              <a:solidFill>
                <a:srgbClr val="595959"/>
              </a:solidFill>
              <a:latin typeface="Poppins"/>
            </a:endParaRPr>
          </a:p>
          <a:p>
            <a:endParaRPr lang="es-ES" sz="1600" dirty="0">
              <a:solidFill>
                <a:srgbClr val="595959"/>
              </a:solidFill>
              <a:latin typeface="Poppins"/>
            </a:endParaRPr>
          </a:p>
          <a:p>
            <a:endParaRPr lang="es-ES" sz="1600" dirty="0">
              <a:solidFill>
                <a:srgbClr val="595959"/>
              </a:solidFill>
              <a:latin typeface="Poppins"/>
            </a:endParaRPr>
          </a:p>
          <a:p>
            <a:endParaRPr lang="es-ES" sz="1600" dirty="0">
              <a:solidFill>
                <a:srgbClr val="595959"/>
              </a:solidFill>
              <a:latin typeface="Poppins"/>
            </a:endParaRPr>
          </a:p>
          <a:p>
            <a:endParaRPr lang="es-ES" sz="1600" dirty="0">
              <a:solidFill>
                <a:srgbClr val="595959"/>
              </a:solidFill>
              <a:latin typeface="Poppins"/>
            </a:endParaRPr>
          </a:p>
          <a:p>
            <a:endParaRPr lang="es-ES" sz="1600" dirty="0">
              <a:solidFill>
                <a:srgbClr val="595959"/>
              </a:solidFill>
              <a:latin typeface="Poppins"/>
            </a:endParaRPr>
          </a:p>
          <a:p>
            <a:endParaRPr lang="es-ES" sz="1600" dirty="0">
              <a:solidFill>
                <a:srgbClr val="595959"/>
              </a:solidFill>
              <a:latin typeface="Poppins"/>
            </a:endParaRPr>
          </a:p>
          <a:p>
            <a:endParaRPr lang="es-ES" sz="1600" dirty="0">
              <a:solidFill>
                <a:srgbClr val="595959"/>
              </a:solidFill>
              <a:latin typeface="Poppins"/>
            </a:endParaRPr>
          </a:p>
          <a:p>
            <a:endParaRPr lang="es-ES" sz="1600" dirty="0">
              <a:solidFill>
                <a:srgbClr val="595959"/>
              </a:solidFill>
              <a:latin typeface="Poppins"/>
            </a:endParaRPr>
          </a:p>
          <a:p>
            <a:pPr marL="342896" indent="-342896">
              <a:buFont typeface="Arial" panose="020B0604020202020204" pitchFamily="34" charset="0"/>
              <a:buChar char="•"/>
            </a:pPr>
            <a:r>
              <a:rPr lang="es-ES" sz="1600" dirty="0">
                <a:solidFill>
                  <a:srgbClr val="595959"/>
                </a:solidFill>
                <a:latin typeface="Poppins"/>
              </a:rPr>
              <a:t>El documento se graba con el formato de Libro de Excel, con la extensión xlsx. (en versiones anteriores a 2007 es xls.)</a:t>
            </a:r>
            <a:r>
              <a:rPr lang="es-ES_tradnl" sz="1600" dirty="0">
                <a:solidFill>
                  <a:srgbClr val="595959"/>
                </a:solidFill>
                <a:latin typeface="Poppins"/>
              </a:rPr>
              <a:t>                                                                                                                                                                                                                                                                                                                                                                                                                                                                                                                                                         </a:t>
            </a:r>
          </a:p>
          <a:p>
            <a:pPr marL="342896" indent="-342896">
              <a:buFont typeface="Arial" panose="020B0604020202020204" pitchFamily="34" charset="0"/>
              <a:buChar char="•"/>
            </a:pPr>
            <a:r>
              <a:rPr lang="es-ES_tradnl" sz="1600" dirty="0">
                <a:solidFill>
                  <a:srgbClr val="595959"/>
                </a:solidFill>
                <a:latin typeface="Poppins"/>
              </a:rPr>
              <a:t>Con la </a:t>
            </a:r>
            <a:r>
              <a:rPr lang="es-ES_tradnl" sz="1600" b="1" dirty="0">
                <a:solidFill>
                  <a:srgbClr val="019EE2"/>
                </a:solidFill>
                <a:latin typeface="Poppins"/>
              </a:rPr>
              <a:t>opción guardar como (</a:t>
            </a:r>
            <a:r>
              <a:rPr lang="es-ES_tradnl" sz="1600" b="1" dirty="0" err="1">
                <a:solidFill>
                  <a:srgbClr val="019EE2"/>
                </a:solidFill>
                <a:latin typeface="Poppins"/>
              </a:rPr>
              <a:t>save</a:t>
            </a:r>
            <a:r>
              <a:rPr lang="es-ES_tradnl" sz="1600" b="1" dirty="0">
                <a:solidFill>
                  <a:srgbClr val="019EE2"/>
                </a:solidFill>
                <a:latin typeface="Poppins"/>
              </a:rPr>
              <a:t> as) </a:t>
            </a:r>
            <a:r>
              <a:rPr lang="es-ES_tradnl" sz="1600" dirty="0">
                <a:solidFill>
                  <a:srgbClr val="595959"/>
                </a:solidFill>
                <a:latin typeface="Poppins"/>
              </a:rPr>
              <a:t>podemos modificar el nombre del documento y su ubicación</a:t>
            </a:r>
          </a:p>
          <a:p>
            <a:pPr marL="342896" indent="-342896">
              <a:buFont typeface="Arial" panose="020B0604020202020204" pitchFamily="34" charset="0"/>
              <a:buChar char="•"/>
            </a:pPr>
            <a:r>
              <a:rPr lang="es-ES_tradnl" sz="1600" dirty="0">
                <a:solidFill>
                  <a:srgbClr val="595959"/>
                </a:solidFill>
                <a:latin typeface="Poppins"/>
              </a:rPr>
              <a:t>Con la </a:t>
            </a:r>
            <a:r>
              <a:rPr lang="es-ES_tradnl" sz="1600" b="1" dirty="0">
                <a:solidFill>
                  <a:srgbClr val="019EE2"/>
                </a:solidFill>
                <a:latin typeface="Poppins"/>
              </a:rPr>
              <a:t>opción guardar (</a:t>
            </a:r>
            <a:r>
              <a:rPr lang="es-ES_tradnl" sz="1600" b="1" dirty="0" err="1">
                <a:solidFill>
                  <a:srgbClr val="019EE2"/>
                </a:solidFill>
                <a:latin typeface="Poppins"/>
              </a:rPr>
              <a:t>save</a:t>
            </a:r>
            <a:r>
              <a:rPr lang="es-ES_tradnl" sz="1600" b="1" dirty="0">
                <a:solidFill>
                  <a:srgbClr val="019EE2"/>
                </a:solidFill>
                <a:latin typeface="Poppins"/>
              </a:rPr>
              <a:t>) </a:t>
            </a:r>
            <a:r>
              <a:rPr lang="es-ES_tradnl" sz="1600" dirty="0">
                <a:solidFill>
                  <a:srgbClr val="595959"/>
                </a:solidFill>
                <a:latin typeface="Poppins"/>
              </a:rPr>
              <a:t>simplemente guardamos el documento según modificaciones que vayamos haciendo.</a:t>
            </a:r>
            <a:endParaRPr lang="es-ES" sz="1600" dirty="0">
              <a:solidFill>
                <a:srgbClr val="595959"/>
              </a:solidFill>
              <a:latin typeface="Poppins"/>
            </a:endParaRPr>
          </a:p>
          <a:p>
            <a:pPr defTabSz="1018996" eaLnBrk="0" hangingPunct="0">
              <a:lnSpc>
                <a:spcPct val="106000"/>
              </a:lnSpc>
              <a:defRPr/>
            </a:pPr>
            <a:br>
              <a:rPr lang="es-ES_tradnl" b="1" kern="0" dirty="0">
                <a:solidFill>
                  <a:srgbClr val="000000"/>
                </a:solidFill>
                <a:latin typeface="Poppins"/>
              </a:rPr>
            </a:br>
            <a:endParaRPr lang="es-ES_tradnl" b="1" kern="0" dirty="0">
              <a:solidFill>
                <a:srgbClr val="000000"/>
              </a:solidFill>
              <a:latin typeface="Poppins"/>
            </a:endParaRPr>
          </a:p>
        </p:txBody>
      </p:sp>
      <p:pic>
        <p:nvPicPr>
          <p:cNvPr id="4" name="Imagen 15">
            <a:extLst>
              <a:ext uri="{FF2B5EF4-FFF2-40B4-BE49-F238E27FC236}">
                <a16:creationId xmlns:a16="http://schemas.microsoft.com/office/drawing/2014/main" id="{BBCF6276-A155-4E69-B943-806EB981226E}"/>
              </a:ext>
            </a:extLst>
          </p:cNvPr>
          <p:cNvPicPr/>
          <p:nvPr/>
        </p:nvPicPr>
        <p:blipFill rotWithShape="1">
          <a:blip r:embed="rId2"/>
          <a:srcRect t="5297" r="6756" b="7692"/>
          <a:stretch/>
        </p:blipFill>
        <p:spPr>
          <a:xfrm>
            <a:off x="1264098" y="2004156"/>
            <a:ext cx="4239791" cy="2259447"/>
          </a:xfrm>
          <a:prstGeom prst="rect">
            <a:avLst/>
          </a:prstGeom>
          <a:ln>
            <a:noFill/>
          </a:ln>
          <a:effectLst>
            <a:outerShdw blurRad="190500" algn="tl" rotWithShape="0">
              <a:srgbClr val="000000">
                <a:alpha val="70000"/>
              </a:srgbClr>
            </a:outerShdw>
          </a:effectLst>
        </p:spPr>
      </p:pic>
      <p:sp>
        <p:nvSpPr>
          <p:cNvPr id="3" name="TextBox 2">
            <a:extLst>
              <a:ext uri="{FF2B5EF4-FFF2-40B4-BE49-F238E27FC236}">
                <a16:creationId xmlns:a16="http://schemas.microsoft.com/office/drawing/2014/main" id="{8415F3FF-1010-4C0B-992C-5095BB28CBE6}"/>
              </a:ext>
            </a:extLst>
          </p:cNvPr>
          <p:cNvSpPr txBox="1"/>
          <p:nvPr/>
        </p:nvSpPr>
        <p:spPr bwMode="gray">
          <a:xfrm>
            <a:off x="6683594" y="2189890"/>
            <a:ext cx="3955086" cy="2259447"/>
          </a:xfrm>
          <a:prstGeom prst="rect">
            <a:avLst/>
          </a:prstGeom>
        </p:spPr>
        <p:txBody>
          <a:bodyPr vert="horz" wrap="square" lIns="0" tIns="0" rIns="0" bIns="0" rtlCol="0" anchor="b" anchorCtr="0">
            <a:noAutofit/>
          </a:bodyPr>
          <a:lstStyle/>
          <a:p>
            <a:endParaRPr lang="es-ES" sz="1600" b="1" dirty="0">
              <a:solidFill>
                <a:srgbClr val="595959"/>
              </a:solidFill>
              <a:latin typeface="Poppins"/>
            </a:endParaRPr>
          </a:p>
          <a:p>
            <a:r>
              <a:rPr lang="es-ES" sz="1600" b="1" dirty="0">
                <a:solidFill>
                  <a:srgbClr val="595959"/>
                </a:solidFill>
                <a:latin typeface="Poppins"/>
              </a:rPr>
              <a:t>     EXTENSIÓN DEL DOCUMENTO</a:t>
            </a:r>
          </a:p>
          <a:p>
            <a:endParaRPr lang="es-ES" sz="1600" dirty="0">
              <a:solidFill>
                <a:srgbClr val="595959"/>
              </a:solidFill>
              <a:latin typeface="Poppins"/>
            </a:endParaRPr>
          </a:p>
          <a:p>
            <a:r>
              <a:rPr lang="es-ES" sz="1600" dirty="0">
                <a:solidFill>
                  <a:srgbClr val="595959"/>
                </a:solidFill>
                <a:latin typeface="Poppins"/>
              </a:rPr>
              <a:t>Es muy importante tener en cuenta la extensión de un archivo cuando lo guardamos. La forma de decirle al ordenador que estamos guardando un documento Excel, es mediante el código </a:t>
            </a:r>
            <a:r>
              <a:rPr lang="es-ES" sz="1600" b="1" dirty="0">
                <a:solidFill>
                  <a:srgbClr val="595959"/>
                </a:solidFill>
                <a:latin typeface="Poppins"/>
              </a:rPr>
              <a:t>“.xlsx”</a:t>
            </a:r>
          </a:p>
          <a:p>
            <a:endParaRPr lang="es-ES" sz="3200" b="0" dirty="0"/>
          </a:p>
        </p:txBody>
      </p:sp>
      <p:grpSp>
        <p:nvGrpSpPr>
          <p:cNvPr id="6" name="Group 5">
            <a:extLst>
              <a:ext uri="{FF2B5EF4-FFF2-40B4-BE49-F238E27FC236}">
                <a16:creationId xmlns:a16="http://schemas.microsoft.com/office/drawing/2014/main" id="{862FA43C-CE1B-4BAD-8186-A6F9B9DC611A}"/>
              </a:ext>
            </a:extLst>
          </p:cNvPr>
          <p:cNvGrpSpPr/>
          <p:nvPr/>
        </p:nvGrpSpPr>
        <p:grpSpPr>
          <a:xfrm>
            <a:off x="6096000" y="2004156"/>
            <a:ext cx="4824521" cy="2259446"/>
            <a:chOff x="8804271" y="3744164"/>
            <a:chExt cx="8239660" cy="1697264"/>
          </a:xfrm>
        </p:grpSpPr>
        <p:sp>
          <p:nvSpPr>
            <p:cNvPr id="7" name="TextBox 6">
              <a:extLst>
                <a:ext uri="{FF2B5EF4-FFF2-40B4-BE49-F238E27FC236}">
                  <a16:creationId xmlns:a16="http://schemas.microsoft.com/office/drawing/2014/main" id="{FB1B4FAD-F56B-466C-A2DB-3EBC54CD20E0}"/>
                </a:ext>
              </a:extLst>
            </p:cNvPr>
            <p:cNvSpPr txBox="1"/>
            <p:nvPr/>
          </p:nvSpPr>
          <p:spPr>
            <a:xfrm>
              <a:off x="10198051" y="3798820"/>
              <a:ext cx="6845880" cy="169729"/>
            </a:xfrm>
            <a:prstGeom prst="rect">
              <a:avLst/>
            </a:prstGeom>
            <a:noFill/>
            <a:ln>
              <a:noFill/>
            </a:ln>
          </p:spPr>
          <p:txBody>
            <a:bodyPr wrap="square" rtlCol="0">
              <a:spAutoFit/>
            </a:bodyPr>
            <a:lstStyle/>
            <a:p>
              <a:endParaRPr lang="es-ES" sz="1600" dirty="0">
                <a:solidFill>
                  <a:srgbClr val="595959"/>
                </a:solidFill>
                <a:latin typeface="Poppins"/>
              </a:endParaRPr>
            </a:p>
          </p:txBody>
        </p:sp>
        <p:pic>
          <p:nvPicPr>
            <p:cNvPr id="8" name="Picture 7">
              <a:extLst>
                <a:ext uri="{FF2B5EF4-FFF2-40B4-BE49-F238E27FC236}">
                  <a16:creationId xmlns:a16="http://schemas.microsoft.com/office/drawing/2014/main" id="{5FE99212-C1C6-4A48-B055-4B242CB30E1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870363" y="3829612"/>
              <a:ext cx="1428224" cy="556076"/>
            </a:xfrm>
            <a:prstGeom prst="rect">
              <a:avLst/>
            </a:prstGeom>
          </p:spPr>
        </p:pic>
        <p:sp>
          <p:nvSpPr>
            <p:cNvPr id="9" name="Rectangle 8">
              <a:extLst>
                <a:ext uri="{FF2B5EF4-FFF2-40B4-BE49-F238E27FC236}">
                  <a16:creationId xmlns:a16="http://schemas.microsoft.com/office/drawing/2014/main" id="{CEE77C80-8877-4A7A-9974-E1C7D84119F8}"/>
                </a:ext>
              </a:extLst>
            </p:cNvPr>
            <p:cNvSpPr/>
            <p:nvPr/>
          </p:nvSpPr>
          <p:spPr>
            <a:xfrm>
              <a:off x="8804271" y="3744164"/>
              <a:ext cx="8239660" cy="1697264"/>
            </a:xfrm>
            <a:prstGeom prst="rect">
              <a:avLst/>
            </a:prstGeom>
            <a:noFill/>
            <a:ln w="28575">
              <a:solidFill>
                <a:srgbClr val="019EE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814"/>
            </a:p>
          </p:txBody>
        </p:sp>
      </p:grpSp>
      <p:sp>
        <p:nvSpPr>
          <p:cNvPr id="5" name="Rectangle 4">
            <a:extLst>
              <a:ext uri="{FF2B5EF4-FFF2-40B4-BE49-F238E27FC236}">
                <a16:creationId xmlns:a16="http://schemas.microsoft.com/office/drawing/2014/main" id="{A5F2164D-5096-4D45-A5B6-7E86B6E21DF8}"/>
              </a:ext>
            </a:extLst>
          </p:cNvPr>
          <p:cNvSpPr/>
          <p:nvPr/>
        </p:nvSpPr>
        <p:spPr bwMode="gray">
          <a:xfrm>
            <a:off x="1264098" y="2736775"/>
            <a:ext cx="474562" cy="242794"/>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Tree>
    <p:extLst>
      <p:ext uri="{BB962C8B-B14F-4D97-AF65-F5344CB8AC3E}">
        <p14:creationId xmlns:p14="http://schemas.microsoft.com/office/powerpoint/2010/main" val="422835762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2256632" y="2639444"/>
            <a:ext cx="7678737" cy="1579113"/>
          </a:xfrm>
        </p:spPr>
        <p:txBody>
          <a:bodyPr/>
          <a:lstStyle/>
          <a:p>
            <a:r>
              <a:rPr lang="es-ES" sz="4000" dirty="0"/>
              <a:t>Muchas gracias </a:t>
            </a:r>
          </a:p>
          <a:p>
            <a:r>
              <a:rPr lang="es-ES" sz="4000" dirty="0"/>
              <a:t>por vuestra atención</a:t>
            </a:r>
          </a:p>
        </p:txBody>
      </p:sp>
    </p:spTree>
    <p:extLst>
      <p:ext uri="{BB962C8B-B14F-4D97-AF65-F5344CB8AC3E}">
        <p14:creationId xmlns:p14="http://schemas.microsoft.com/office/powerpoint/2010/main" val="12355989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a:extLst>
              <a:ext uri="{FF2B5EF4-FFF2-40B4-BE49-F238E27FC236}">
                <a16:creationId xmlns:a16="http://schemas.microsoft.com/office/drawing/2014/main" id="{BDD94A52-54CB-41C1-88A6-2FA3A5002901}"/>
              </a:ext>
            </a:extLst>
          </p:cNvPr>
          <p:cNvSpPr>
            <a:spLocks noGrp="1"/>
          </p:cNvSpPr>
          <p:nvPr>
            <p:ph type="title"/>
          </p:nvPr>
        </p:nvSpPr>
        <p:spPr/>
        <p:txBody>
          <a:bodyPr/>
          <a:lstStyle/>
          <a:p>
            <a:r>
              <a:rPr lang="es-ES" dirty="0"/>
              <a:t>1.1. ¿Para qué usamos Microsoft Excel?</a:t>
            </a:r>
          </a:p>
        </p:txBody>
      </p:sp>
      <p:sp>
        <p:nvSpPr>
          <p:cNvPr id="24" name="TextBox 23">
            <a:extLst>
              <a:ext uri="{FF2B5EF4-FFF2-40B4-BE49-F238E27FC236}">
                <a16:creationId xmlns:a16="http://schemas.microsoft.com/office/drawing/2014/main" id="{0D23B833-8DE3-4E72-8B21-A26B277D1499}"/>
              </a:ext>
            </a:extLst>
          </p:cNvPr>
          <p:cNvSpPr txBox="1"/>
          <p:nvPr/>
        </p:nvSpPr>
        <p:spPr>
          <a:xfrm>
            <a:off x="581134" y="967173"/>
            <a:ext cx="11029732" cy="584775"/>
          </a:xfrm>
          <a:prstGeom prst="rect">
            <a:avLst/>
          </a:prstGeom>
          <a:noFill/>
        </p:spPr>
        <p:txBody>
          <a:bodyPr wrap="square" rtlCol="0">
            <a:spAutoFit/>
          </a:bodyPr>
          <a:lstStyle/>
          <a:p>
            <a:pPr defTabSz="1019001" fontAlgn="base">
              <a:buFont typeface="Arial" charset="0"/>
            </a:pPr>
            <a:r>
              <a:rPr lang="es-ES" sz="1600" dirty="0">
                <a:solidFill>
                  <a:srgbClr val="595959"/>
                </a:solidFill>
                <a:latin typeface="Poppins"/>
              </a:rPr>
              <a:t>Se trata de una herramienta para procesar </a:t>
            </a:r>
            <a:r>
              <a:rPr lang="es-ES" sz="1600" b="1" dirty="0">
                <a:solidFill>
                  <a:srgbClr val="019EE2"/>
                </a:solidFill>
                <a:latin typeface="Poppins"/>
              </a:rPr>
              <a:t>hojas de cálculo</a:t>
            </a:r>
            <a:r>
              <a:rPr lang="es-ES" sz="1600" dirty="0">
                <a:solidFill>
                  <a:srgbClr val="595959"/>
                </a:solidFill>
                <a:latin typeface="Poppins"/>
              </a:rPr>
              <a:t>, en las que se introducen  datos y se relacionan entre sí para ser analizados.</a:t>
            </a:r>
          </a:p>
        </p:txBody>
      </p:sp>
      <p:sp>
        <p:nvSpPr>
          <p:cNvPr id="25" name="TextBox 24">
            <a:extLst>
              <a:ext uri="{FF2B5EF4-FFF2-40B4-BE49-F238E27FC236}">
                <a16:creationId xmlns:a16="http://schemas.microsoft.com/office/drawing/2014/main" id="{646C4430-79E5-4D90-8B7D-C7949344B506}"/>
              </a:ext>
            </a:extLst>
          </p:cNvPr>
          <p:cNvSpPr txBox="1"/>
          <p:nvPr/>
        </p:nvSpPr>
        <p:spPr>
          <a:xfrm>
            <a:off x="7528560" y="2802163"/>
            <a:ext cx="4344298" cy="584775"/>
          </a:xfrm>
          <a:prstGeom prst="rect">
            <a:avLst/>
          </a:prstGeom>
          <a:noFill/>
        </p:spPr>
        <p:txBody>
          <a:bodyPr wrap="square" rtlCol="0">
            <a:spAutoFit/>
          </a:bodyPr>
          <a:lstStyle/>
          <a:p>
            <a:r>
              <a:rPr lang="es-ES" sz="1600" dirty="0">
                <a:solidFill>
                  <a:srgbClr val="595959"/>
                </a:solidFill>
                <a:latin typeface="Poppins"/>
              </a:rPr>
              <a:t>Los </a:t>
            </a:r>
            <a:r>
              <a:rPr lang="es-ES" sz="1600" b="1" dirty="0">
                <a:solidFill>
                  <a:srgbClr val="019EE2"/>
                </a:solidFill>
                <a:latin typeface="Poppins"/>
              </a:rPr>
              <a:t>datos</a:t>
            </a:r>
            <a:r>
              <a:rPr lang="es-ES" sz="1600" dirty="0">
                <a:solidFill>
                  <a:srgbClr val="595959"/>
                </a:solidFill>
                <a:latin typeface="Poppins"/>
              </a:rPr>
              <a:t> pueden ser números, palabras, fechas, valor moneda, etc.</a:t>
            </a:r>
          </a:p>
        </p:txBody>
      </p:sp>
      <p:sp>
        <p:nvSpPr>
          <p:cNvPr id="26" name="TextBox 25">
            <a:extLst>
              <a:ext uri="{FF2B5EF4-FFF2-40B4-BE49-F238E27FC236}">
                <a16:creationId xmlns:a16="http://schemas.microsoft.com/office/drawing/2014/main" id="{473675EB-E04C-41E0-9A63-78495E4285CA}"/>
              </a:ext>
            </a:extLst>
          </p:cNvPr>
          <p:cNvSpPr txBox="1"/>
          <p:nvPr/>
        </p:nvSpPr>
        <p:spPr>
          <a:xfrm>
            <a:off x="1265342" y="5229107"/>
            <a:ext cx="10705678" cy="1077218"/>
          </a:xfrm>
          <a:prstGeom prst="rect">
            <a:avLst/>
          </a:prstGeom>
          <a:noFill/>
        </p:spPr>
        <p:txBody>
          <a:bodyPr wrap="square" rtlCol="0">
            <a:spAutoFit/>
          </a:bodyPr>
          <a:lstStyle/>
          <a:p>
            <a:pPr marL="342896" indent="-342896">
              <a:buFont typeface="Arial" panose="020B0604020202020204" pitchFamily="34" charset="0"/>
              <a:buChar char="•"/>
            </a:pPr>
            <a:r>
              <a:rPr lang="es-ES" sz="1600" dirty="0">
                <a:solidFill>
                  <a:srgbClr val="595959"/>
                </a:solidFill>
                <a:latin typeface="Poppins"/>
              </a:rPr>
              <a:t>Es una herramienta muy útil para empresas y su toma de decisiones.</a:t>
            </a:r>
          </a:p>
          <a:p>
            <a:pPr marL="342896" indent="-342896">
              <a:buFont typeface="Arial" panose="020B0604020202020204" pitchFamily="34" charset="0"/>
              <a:buChar char="•"/>
            </a:pPr>
            <a:r>
              <a:rPr lang="es-ES" sz="1600" dirty="0">
                <a:solidFill>
                  <a:srgbClr val="595959"/>
                </a:solidFill>
                <a:latin typeface="Poppins"/>
              </a:rPr>
              <a:t>Se trata de una buena opción para llevar la economía doméstica.</a:t>
            </a:r>
          </a:p>
          <a:p>
            <a:pPr marL="342896" indent="-342896">
              <a:buFont typeface="Arial" panose="020B0604020202020204" pitchFamily="34" charset="0"/>
              <a:buChar char="•"/>
            </a:pPr>
            <a:r>
              <a:rPr lang="es-ES" sz="1600" dirty="0">
                <a:solidFill>
                  <a:srgbClr val="595959"/>
                </a:solidFill>
                <a:latin typeface="Poppins"/>
              </a:rPr>
              <a:t>Además, se pueden organizar listados personales, realizar trabajos escolares, gráficos, así como tantas otras cosas que nos ayudan a diario.</a:t>
            </a:r>
          </a:p>
        </p:txBody>
      </p:sp>
      <p:pic>
        <p:nvPicPr>
          <p:cNvPr id="27" name="Picture 26">
            <a:extLst>
              <a:ext uri="{FF2B5EF4-FFF2-40B4-BE49-F238E27FC236}">
                <a16:creationId xmlns:a16="http://schemas.microsoft.com/office/drawing/2014/main" id="{9B682FE7-B36F-4959-A42C-88B03B7EF473}"/>
              </a:ext>
            </a:extLst>
          </p:cNvPr>
          <p:cNvPicPr>
            <a:picLocks noChangeAspect="1"/>
          </p:cNvPicPr>
          <p:nvPr/>
        </p:nvPicPr>
        <p:blipFill>
          <a:blip r:embed="rId2"/>
          <a:stretch>
            <a:fillRect/>
          </a:stretch>
        </p:blipFill>
        <p:spPr>
          <a:xfrm>
            <a:off x="1124665" y="2019067"/>
            <a:ext cx="5996518" cy="2981964"/>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38740126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s-ES_tradnl" kern="0" dirty="0"/>
              <a:t>1.2. Cambios Excel 2016 vs Excel 2010</a:t>
            </a:r>
            <a:endParaRPr lang="es-ES" dirty="0"/>
          </a:p>
        </p:txBody>
      </p:sp>
      <p:sp>
        <p:nvSpPr>
          <p:cNvPr id="13" name="Text Box 3">
            <a:extLst>
              <a:ext uri="{FF2B5EF4-FFF2-40B4-BE49-F238E27FC236}">
                <a16:creationId xmlns:a16="http://schemas.microsoft.com/office/drawing/2014/main" id="{BEA30A9E-6EE0-47EE-9FF6-39B937238D7D}"/>
              </a:ext>
            </a:extLst>
          </p:cNvPr>
          <p:cNvSpPr txBox="1">
            <a:spLocks noChangeArrowheads="1"/>
          </p:cNvSpPr>
          <p:nvPr/>
        </p:nvSpPr>
        <p:spPr bwMode="auto">
          <a:xfrm>
            <a:off x="995001" y="5089114"/>
            <a:ext cx="8640000" cy="1087780"/>
          </a:xfrm>
          <a:prstGeom prst="rect">
            <a:avLst/>
          </a:prstGeom>
          <a:noFill/>
          <a:ln w="12700" cap="sq">
            <a:noFill/>
            <a:miter lim="800000"/>
            <a:headEnd type="none" w="sm" len="sm"/>
            <a:tailEnd type="none" w="sm" len="sm"/>
          </a:ln>
        </p:spPr>
        <p:txBody>
          <a:bodyPr wrap="square" lIns="101901" tIns="50950" rIns="101901" bIns="50950">
            <a:spAutoFit/>
          </a:bodyPr>
          <a:lstStyle/>
          <a:p>
            <a:pPr marL="199908" indent="-199908" algn="just" eaLnBrk="0" hangingPunct="0">
              <a:spcBef>
                <a:spcPct val="50000"/>
              </a:spcBef>
            </a:pPr>
            <a:r>
              <a:rPr lang="es-ES_tradnl" sz="1600" b="1" dirty="0">
                <a:solidFill>
                  <a:srgbClr val="595959"/>
                </a:solidFill>
                <a:latin typeface="Poppins"/>
              </a:rPr>
              <a:t>Además…</a:t>
            </a:r>
          </a:p>
          <a:p>
            <a:pPr marL="742869" lvl="1" indent="-285747" algn="just" eaLnBrk="0" hangingPunct="0">
              <a:spcBef>
                <a:spcPct val="50000"/>
              </a:spcBef>
              <a:buFont typeface="Arial" panose="020B0604020202020204" pitchFamily="34" charset="0"/>
              <a:buChar char="•"/>
            </a:pPr>
            <a:r>
              <a:rPr lang="es-ES_tradnl" sz="1600" dirty="0">
                <a:solidFill>
                  <a:srgbClr val="595959"/>
                </a:solidFill>
                <a:latin typeface="Poppins"/>
                <a:cs typeface="Times New Roman" pitchFamily="18" charset="0"/>
              </a:rPr>
              <a:t>Nuevas funciones de Excel</a:t>
            </a:r>
          </a:p>
          <a:p>
            <a:pPr marL="742869" lvl="1" indent="-285747" algn="just" eaLnBrk="0" hangingPunct="0">
              <a:spcBef>
                <a:spcPct val="50000"/>
              </a:spcBef>
              <a:buFont typeface="Arial" panose="020B0604020202020204" pitchFamily="34" charset="0"/>
              <a:buChar char="•"/>
            </a:pPr>
            <a:r>
              <a:rPr lang="es-ES_tradnl" sz="1600" dirty="0">
                <a:solidFill>
                  <a:srgbClr val="595959"/>
                </a:solidFill>
                <a:latin typeface="Poppins"/>
                <a:cs typeface="Times New Roman" pitchFamily="18" charset="0"/>
              </a:rPr>
              <a:t>Nuevas características para gráficos</a:t>
            </a:r>
          </a:p>
        </p:txBody>
      </p:sp>
      <p:sp>
        <p:nvSpPr>
          <p:cNvPr id="16" name="TextBox 15">
            <a:extLst>
              <a:ext uri="{FF2B5EF4-FFF2-40B4-BE49-F238E27FC236}">
                <a16:creationId xmlns:a16="http://schemas.microsoft.com/office/drawing/2014/main" id="{1DF9DAFC-2F47-4EE6-BF3D-5FA3B4E514DF}"/>
              </a:ext>
            </a:extLst>
          </p:cNvPr>
          <p:cNvSpPr txBox="1"/>
          <p:nvPr/>
        </p:nvSpPr>
        <p:spPr>
          <a:xfrm>
            <a:off x="5733614" y="5450353"/>
            <a:ext cx="6187440" cy="707886"/>
          </a:xfrm>
          <a:prstGeom prst="rect">
            <a:avLst/>
          </a:prstGeom>
          <a:noFill/>
        </p:spPr>
        <p:txBody>
          <a:bodyPr wrap="square" rtlCol="0">
            <a:spAutoFit/>
          </a:bodyPr>
          <a:lstStyle/>
          <a:p>
            <a:pPr marL="742869" lvl="1" indent="-285747" algn="just" eaLnBrk="0" hangingPunct="0">
              <a:spcBef>
                <a:spcPct val="50000"/>
              </a:spcBef>
              <a:buFont typeface="Arial" panose="020B0604020202020204" pitchFamily="34" charset="0"/>
              <a:buChar char="•"/>
            </a:pPr>
            <a:r>
              <a:rPr lang="es-ES_tradnl" sz="1600" dirty="0">
                <a:solidFill>
                  <a:srgbClr val="595959"/>
                </a:solidFill>
                <a:latin typeface="Poppins"/>
                <a:cs typeface="Times New Roman" pitchFamily="18" charset="0"/>
              </a:rPr>
              <a:t>Novedades en el ámbito de análisis de datos</a:t>
            </a:r>
          </a:p>
          <a:p>
            <a:pPr marL="742869" lvl="1" indent="-285747" algn="just" eaLnBrk="0" hangingPunct="0">
              <a:spcBef>
                <a:spcPct val="50000"/>
              </a:spcBef>
              <a:buFont typeface="Arial" panose="020B0604020202020204" pitchFamily="34" charset="0"/>
              <a:buChar char="•"/>
            </a:pPr>
            <a:r>
              <a:rPr lang="es-ES_tradnl" sz="1600" dirty="0">
                <a:solidFill>
                  <a:srgbClr val="595959"/>
                </a:solidFill>
                <a:latin typeface="Poppins"/>
                <a:cs typeface="Times New Roman" pitchFamily="18" charset="0"/>
              </a:rPr>
              <a:t>Capacidad de trabajar en tiempo real con </a:t>
            </a:r>
            <a:r>
              <a:rPr lang="es-ES_tradnl" sz="1600" dirty="0" err="1">
                <a:solidFill>
                  <a:srgbClr val="595959"/>
                </a:solidFill>
                <a:latin typeface="Poppins"/>
                <a:cs typeface="Times New Roman" pitchFamily="18" charset="0"/>
              </a:rPr>
              <a:t>One</a:t>
            </a:r>
            <a:r>
              <a:rPr lang="es-ES_tradnl" sz="1600" dirty="0">
                <a:solidFill>
                  <a:srgbClr val="595959"/>
                </a:solidFill>
                <a:latin typeface="Poppins"/>
                <a:cs typeface="Times New Roman" pitchFamily="18" charset="0"/>
              </a:rPr>
              <a:t> Drive </a:t>
            </a:r>
          </a:p>
        </p:txBody>
      </p:sp>
      <p:sp>
        <p:nvSpPr>
          <p:cNvPr id="17" name="TextBox 16">
            <a:extLst>
              <a:ext uri="{FF2B5EF4-FFF2-40B4-BE49-F238E27FC236}">
                <a16:creationId xmlns:a16="http://schemas.microsoft.com/office/drawing/2014/main" id="{E22E3C82-119C-4024-BB1E-ACFF9D341DC0}"/>
              </a:ext>
            </a:extLst>
          </p:cNvPr>
          <p:cNvSpPr txBox="1"/>
          <p:nvPr/>
        </p:nvSpPr>
        <p:spPr>
          <a:xfrm>
            <a:off x="995000" y="907359"/>
            <a:ext cx="4380563" cy="338554"/>
          </a:xfrm>
          <a:prstGeom prst="rect">
            <a:avLst/>
          </a:prstGeom>
          <a:noFill/>
        </p:spPr>
        <p:txBody>
          <a:bodyPr wrap="square" rtlCol="0">
            <a:spAutoFit/>
          </a:bodyPr>
          <a:lstStyle/>
          <a:p>
            <a:r>
              <a:rPr lang="es-ES" sz="1600" b="1" dirty="0">
                <a:solidFill>
                  <a:srgbClr val="595959"/>
                </a:solidFill>
                <a:latin typeface="Poppins"/>
              </a:rPr>
              <a:t>Imagen Cabecera Excel 2010</a:t>
            </a:r>
          </a:p>
        </p:txBody>
      </p:sp>
      <p:sp>
        <p:nvSpPr>
          <p:cNvPr id="18" name="TextBox 17">
            <a:extLst>
              <a:ext uri="{FF2B5EF4-FFF2-40B4-BE49-F238E27FC236}">
                <a16:creationId xmlns:a16="http://schemas.microsoft.com/office/drawing/2014/main" id="{66C7FABE-B39F-4C4C-8F1F-6D2DBB39AEF0}"/>
              </a:ext>
            </a:extLst>
          </p:cNvPr>
          <p:cNvSpPr txBox="1"/>
          <p:nvPr/>
        </p:nvSpPr>
        <p:spPr>
          <a:xfrm>
            <a:off x="995000" y="3026241"/>
            <a:ext cx="3770963" cy="338554"/>
          </a:xfrm>
          <a:prstGeom prst="rect">
            <a:avLst/>
          </a:prstGeom>
          <a:noFill/>
        </p:spPr>
        <p:txBody>
          <a:bodyPr wrap="square" rtlCol="0">
            <a:spAutoFit/>
          </a:bodyPr>
          <a:lstStyle/>
          <a:p>
            <a:r>
              <a:rPr lang="es-ES" sz="1600" b="1" dirty="0">
                <a:solidFill>
                  <a:srgbClr val="595959"/>
                </a:solidFill>
                <a:latin typeface="Poppins"/>
              </a:rPr>
              <a:t>Imagen Cabecera Excel 2016</a:t>
            </a:r>
          </a:p>
        </p:txBody>
      </p:sp>
      <p:pic>
        <p:nvPicPr>
          <p:cNvPr id="10" name="Picture 9">
            <a:extLst>
              <a:ext uri="{FF2B5EF4-FFF2-40B4-BE49-F238E27FC236}">
                <a16:creationId xmlns:a16="http://schemas.microsoft.com/office/drawing/2014/main" id="{09DD3001-CAC2-4012-BAF5-29314FDDD778}"/>
              </a:ext>
            </a:extLst>
          </p:cNvPr>
          <p:cNvPicPr>
            <a:picLocks noChangeAspect="1"/>
          </p:cNvPicPr>
          <p:nvPr/>
        </p:nvPicPr>
        <p:blipFill rotWithShape="1">
          <a:blip r:embed="rId2">
            <a:extLst>
              <a:ext uri="{28A0092B-C50C-407E-A947-70E740481C1C}">
                <a14:useLocalDpi xmlns:a14="http://schemas.microsoft.com/office/drawing/2010/main" val="0"/>
              </a:ext>
            </a:extLst>
          </a:blip>
          <a:srcRect t="1" r="60548" b="9557"/>
          <a:stretch/>
        </p:blipFill>
        <p:spPr>
          <a:xfrm>
            <a:off x="1233055" y="3496929"/>
            <a:ext cx="7152227" cy="1429634"/>
          </a:xfrm>
          <a:prstGeom prst="rect">
            <a:avLst/>
          </a:prstGeom>
          <a:ln>
            <a:noFill/>
          </a:ln>
          <a:effectLst>
            <a:outerShdw blurRad="190500" algn="tl" rotWithShape="0">
              <a:srgbClr val="000000">
                <a:alpha val="70000"/>
              </a:srgbClr>
            </a:outerShdw>
          </a:effectLst>
        </p:spPr>
      </p:pic>
      <p:pic>
        <p:nvPicPr>
          <p:cNvPr id="2" name="Picture 1">
            <a:extLst>
              <a:ext uri="{FF2B5EF4-FFF2-40B4-BE49-F238E27FC236}">
                <a16:creationId xmlns:a16="http://schemas.microsoft.com/office/drawing/2014/main" id="{F80695A1-4442-45F6-AC34-B875A08A3458}"/>
              </a:ext>
            </a:extLst>
          </p:cNvPr>
          <p:cNvPicPr>
            <a:picLocks noChangeAspect="1"/>
          </p:cNvPicPr>
          <p:nvPr/>
        </p:nvPicPr>
        <p:blipFill rotWithShape="1">
          <a:blip r:embed="rId3"/>
          <a:srcRect l="8588" t="8609" r="6747" b="13354"/>
          <a:stretch/>
        </p:blipFill>
        <p:spPr>
          <a:xfrm>
            <a:off x="1233055" y="1397675"/>
            <a:ext cx="7152227" cy="1538670"/>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19980099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Imagen 1">
            <a:extLst>
              <a:ext uri="{FF2B5EF4-FFF2-40B4-BE49-F238E27FC236}">
                <a16:creationId xmlns:a16="http://schemas.microsoft.com/office/drawing/2014/main" id="{00000000-0008-0000-0000-000002000000}"/>
              </a:ext>
            </a:extLst>
          </p:cNvPr>
          <p:cNvPicPr>
            <a:picLocks noChangeAspect="1"/>
          </p:cNvPicPr>
          <p:nvPr/>
        </p:nvPicPr>
        <p:blipFill rotWithShape="1">
          <a:blip r:embed="rId2"/>
          <a:srcRect r="1219"/>
          <a:stretch/>
        </p:blipFill>
        <p:spPr>
          <a:xfrm>
            <a:off x="2050517" y="2063975"/>
            <a:ext cx="7855483" cy="3531410"/>
          </a:xfrm>
          <a:prstGeom prst="rect">
            <a:avLst/>
          </a:prstGeom>
          <a:ln>
            <a:noFill/>
          </a:ln>
          <a:effectLst>
            <a:outerShdw blurRad="190500" algn="tl" rotWithShape="0">
              <a:srgbClr val="000000">
                <a:alpha val="70000"/>
              </a:srgbClr>
            </a:outerShdw>
          </a:effectLst>
        </p:spPr>
      </p:pic>
      <p:sp>
        <p:nvSpPr>
          <p:cNvPr id="4" name="Title 3"/>
          <p:cNvSpPr>
            <a:spLocks noGrp="1"/>
          </p:cNvSpPr>
          <p:nvPr>
            <p:ph type="title"/>
          </p:nvPr>
        </p:nvSpPr>
        <p:spPr/>
        <p:txBody>
          <a:bodyPr/>
          <a:lstStyle/>
          <a:p>
            <a:r>
              <a:rPr lang="es-ES_tradnl" kern="0" dirty="0"/>
              <a:t>1.3. Libros, Hojas y Celdas</a:t>
            </a:r>
            <a:endParaRPr lang="es-ES" dirty="0"/>
          </a:p>
        </p:txBody>
      </p:sp>
      <p:sp>
        <p:nvSpPr>
          <p:cNvPr id="9" name="TextBox 8">
            <a:extLst>
              <a:ext uri="{FF2B5EF4-FFF2-40B4-BE49-F238E27FC236}">
                <a16:creationId xmlns:a16="http://schemas.microsoft.com/office/drawing/2014/main" id="{B1FD8D57-2059-4A8B-B467-BC9857B97D34}"/>
              </a:ext>
            </a:extLst>
          </p:cNvPr>
          <p:cNvSpPr txBox="1"/>
          <p:nvPr/>
        </p:nvSpPr>
        <p:spPr>
          <a:xfrm>
            <a:off x="1948708" y="1198595"/>
            <a:ext cx="9843242" cy="584775"/>
          </a:xfrm>
          <a:prstGeom prst="rect">
            <a:avLst/>
          </a:prstGeom>
          <a:noFill/>
        </p:spPr>
        <p:txBody>
          <a:bodyPr wrap="square" rtlCol="0">
            <a:spAutoFit/>
          </a:bodyPr>
          <a:lstStyle/>
          <a:p>
            <a:r>
              <a:rPr lang="es-ES" sz="1600" dirty="0">
                <a:solidFill>
                  <a:srgbClr val="595959"/>
                </a:solidFill>
                <a:latin typeface="Poppins"/>
              </a:rPr>
              <a:t>Cuando hablamos de un </a:t>
            </a:r>
            <a:r>
              <a:rPr lang="es-ES" sz="1600" b="1" dirty="0">
                <a:solidFill>
                  <a:srgbClr val="019EE2"/>
                </a:solidFill>
                <a:latin typeface="Poppins"/>
              </a:rPr>
              <a:t>libro</a:t>
            </a:r>
            <a:r>
              <a:rPr lang="es-ES" sz="1600" b="1" dirty="0">
                <a:solidFill>
                  <a:srgbClr val="595959"/>
                </a:solidFill>
                <a:latin typeface="Poppins"/>
              </a:rPr>
              <a:t> </a:t>
            </a:r>
            <a:r>
              <a:rPr lang="es-ES" sz="1600" dirty="0">
                <a:solidFill>
                  <a:srgbClr val="595959"/>
                </a:solidFill>
                <a:latin typeface="Poppins"/>
              </a:rPr>
              <a:t>Excel (.</a:t>
            </a:r>
            <a:r>
              <a:rPr lang="es-ES" sz="1600" dirty="0" err="1">
                <a:solidFill>
                  <a:srgbClr val="595959"/>
                </a:solidFill>
                <a:latin typeface="Poppins"/>
              </a:rPr>
              <a:t>xlsx</a:t>
            </a:r>
            <a:r>
              <a:rPr lang="es-ES" sz="1600" dirty="0">
                <a:solidFill>
                  <a:srgbClr val="595959"/>
                </a:solidFill>
                <a:latin typeface="Poppins"/>
              </a:rPr>
              <a:t>) nos referimos a todo el documento completo. Si hacemos doble clic para abrir el mismo, se ve lo siguiente:</a:t>
            </a:r>
          </a:p>
        </p:txBody>
      </p:sp>
      <p:pic>
        <p:nvPicPr>
          <p:cNvPr id="10" name="Picture 9">
            <a:extLst>
              <a:ext uri="{FF2B5EF4-FFF2-40B4-BE49-F238E27FC236}">
                <a16:creationId xmlns:a16="http://schemas.microsoft.com/office/drawing/2014/main" id="{B3D5BEBF-1BD4-4590-BC0E-1458201C2E39}"/>
              </a:ext>
            </a:extLst>
          </p:cNvPr>
          <p:cNvPicPr>
            <a:picLocks noChangeAspect="1"/>
          </p:cNvPicPr>
          <p:nvPr/>
        </p:nvPicPr>
        <p:blipFill>
          <a:blip r:embed="rId3"/>
          <a:stretch>
            <a:fillRect/>
          </a:stretch>
        </p:blipFill>
        <p:spPr>
          <a:xfrm>
            <a:off x="773052" y="1031476"/>
            <a:ext cx="1015206" cy="1067268"/>
          </a:xfrm>
          <a:prstGeom prst="rect">
            <a:avLst/>
          </a:prstGeom>
          <a:ln>
            <a:noFill/>
          </a:ln>
          <a:effectLst>
            <a:outerShdw blurRad="190500" algn="tl" rotWithShape="0">
              <a:srgbClr val="000000">
                <a:alpha val="70000"/>
              </a:srgbClr>
            </a:outerShdw>
          </a:effectLst>
        </p:spPr>
      </p:pic>
      <p:sp>
        <p:nvSpPr>
          <p:cNvPr id="12" name="TextBox 11">
            <a:extLst>
              <a:ext uri="{FF2B5EF4-FFF2-40B4-BE49-F238E27FC236}">
                <a16:creationId xmlns:a16="http://schemas.microsoft.com/office/drawing/2014/main" id="{BFF27285-C7AD-4982-A9F0-546350DD0C24}"/>
              </a:ext>
            </a:extLst>
          </p:cNvPr>
          <p:cNvSpPr txBox="1"/>
          <p:nvPr/>
        </p:nvSpPr>
        <p:spPr>
          <a:xfrm>
            <a:off x="469900" y="5770032"/>
            <a:ext cx="11531600" cy="338554"/>
          </a:xfrm>
          <a:prstGeom prst="rect">
            <a:avLst/>
          </a:prstGeom>
          <a:noFill/>
        </p:spPr>
        <p:txBody>
          <a:bodyPr wrap="square" rtlCol="0">
            <a:spAutoFit/>
          </a:bodyPr>
          <a:lstStyle/>
          <a:p>
            <a:r>
              <a:rPr lang="es-ES" sz="1600" dirty="0">
                <a:solidFill>
                  <a:srgbClr val="595959"/>
                </a:solidFill>
                <a:latin typeface="Poppins"/>
              </a:rPr>
              <a:t>Tal como se aprecia en la imagen, un libro esta formado por </a:t>
            </a:r>
            <a:r>
              <a:rPr lang="es-ES" sz="1600" b="1" dirty="0">
                <a:solidFill>
                  <a:srgbClr val="019EE2"/>
                </a:solidFill>
                <a:latin typeface="Poppins"/>
              </a:rPr>
              <a:t>hojas</a:t>
            </a:r>
            <a:r>
              <a:rPr lang="es-ES" sz="1600" dirty="0">
                <a:solidFill>
                  <a:srgbClr val="595959"/>
                </a:solidFill>
                <a:latin typeface="Poppins"/>
              </a:rPr>
              <a:t> de calculo y estas, a su vez, por</a:t>
            </a:r>
            <a:r>
              <a:rPr lang="es-ES" sz="1600" b="1" dirty="0">
                <a:solidFill>
                  <a:srgbClr val="019EE2"/>
                </a:solidFill>
                <a:latin typeface="Poppins"/>
              </a:rPr>
              <a:t> celdas </a:t>
            </a:r>
            <a:r>
              <a:rPr lang="es-ES" sz="1600" dirty="0">
                <a:solidFill>
                  <a:srgbClr val="595959"/>
                </a:solidFill>
                <a:latin typeface="Poppins"/>
              </a:rPr>
              <a:t>donde introduciremos los </a:t>
            </a:r>
            <a:r>
              <a:rPr lang="es-ES" sz="1600" b="1" dirty="0">
                <a:solidFill>
                  <a:srgbClr val="019EE2"/>
                </a:solidFill>
                <a:latin typeface="Poppins"/>
              </a:rPr>
              <a:t>datos</a:t>
            </a:r>
            <a:r>
              <a:rPr lang="es-ES" sz="1600" dirty="0">
                <a:solidFill>
                  <a:srgbClr val="595959"/>
                </a:solidFill>
                <a:latin typeface="Poppins"/>
              </a:rPr>
              <a:t>.</a:t>
            </a:r>
          </a:p>
        </p:txBody>
      </p:sp>
      <p:cxnSp>
        <p:nvCxnSpPr>
          <p:cNvPr id="19" name="Straight Arrow Connector 18">
            <a:extLst>
              <a:ext uri="{FF2B5EF4-FFF2-40B4-BE49-F238E27FC236}">
                <a16:creationId xmlns:a16="http://schemas.microsoft.com/office/drawing/2014/main" id="{0ADA783A-E654-451F-B59B-0F413350C1E8}"/>
              </a:ext>
            </a:extLst>
          </p:cNvPr>
          <p:cNvCxnSpPr>
            <a:cxnSpLocks/>
            <a:stCxn id="17" idx="3"/>
          </p:cNvCxnSpPr>
          <p:nvPr/>
        </p:nvCxnSpPr>
        <p:spPr>
          <a:xfrm>
            <a:off x="3089860" y="4028031"/>
            <a:ext cx="393161" cy="247132"/>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64DDEE70-7057-4A3D-9178-21A7600B337A}"/>
              </a:ext>
            </a:extLst>
          </p:cNvPr>
          <p:cNvSpPr txBox="1"/>
          <p:nvPr/>
        </p:nvSpPr>
        <p:spPr>
          <a:xfrm>
            <a:off x="3333588" y="4233719"/>
            <a:ext cx="880533" cy="338554"/>
          </a:xfrm>
          <a:prstGeom prst="rect">
            <a:avLst/>
          </a:prstGeom>
          <a:noFill/>
        </p:spPr>
        <p:txBody>
          <a:bodyPr wrap="square" rtlCol="0">
            <a:spAutoFit/>
          </a:bodyPr>
          <a:lstStyle/>
          <a:p>
            <a:r>
              <a:rPr lang="es-ES" sz="1600" dirty="0">
                <a:solidFill>
                  <a:srgbClr val="595959"/>
                </a:solidFill>
                <a:latin typeface="Poppins"/>
              </a:rPr>
              <a:t>Celda</a:t>
            </a:r>
          </a:p>
        </p:txBody>
      </p:sp>
      <p:cxnSp>
        <p:nvCxnSpPr>
          <p:cNvPr id="21" name="Straight Arrow Connector 20">
            <a:extLst>
              <a:ext uri="{FF2B5EF4-FFF2-40B4-BE49-F238E27FC236}">
                <a16:creationId xmlns:a16="http://schemas.microsoft.com/office/drawing/2014/main" id="{FC3D94AF-4954-469B-B165-BB1139678DC9}"/>
              </a:ext>
            </a:extLst>
          </p:cNvPr>
          <p:cNvCxnSpPr>
            <a:cxnSpLocks/>
            <a:endCxn id="22" idx="2"/>
          </p:cNvCxnSpPr>
          <p:nvPr/>
        </p:nvCxnSpPr>
        <p:spPr>
          <a:xfrm flipH="1" flipV="1">
            <a:off x="2893322" y="4876058"/>
            <a:ext cx="440266" cy="199040"/>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0804C260-2B0B-447E-B1BF-F11A9BB3129C}"/>
              </a:ext>
            </a:extLst>
          </p:cNvPr>
          <p:cNvSpPr txBox="1"/>
          <p:nvPr/>
        </p:nvSpPr>
        <p:spPr>
          <a:xfrm>
            <a:off x="2453055" y="4537504"/>
            <a:ext cx="880533" cy="338554"/>
          </a:xfrm>
          <a:prstGeom prst="rect">
            <a:avLst/>
          </a:prstGeom>
          <a:noFill/>
        </p:spPr>
        <p:txBody>
          <a:bodyPr wrap="square" rtlCol="0">
            <a:spAutoFit/>
          </a:bodyPr>
          <a:lstStyle/>
          <a:p>
            <a:r>
              <a:rPr lang="es-ES" sz="1600" dirty="0">
                <a:solidFill>
                  <a:srgbClr val="595959"/>
                </a:solidFill>
                <a:latin typeface="Poppins"/>
              </a:rPr>
              <a:t>Hoja</a:t>
            </a:r>
          </a:p>
        </p:txBody>
      </p:sp>
      <p:sp>
        <p:nvSpPr>
          <p:cNvPr id="7" name="Rectangle 6">
            <a:extLst>
              <a:ext uri="{FF2B5EF4-FFF2-40B4-BE49-F238E27FC236}">
                <a16:creationId xmlns:a16="http://schemas.microsoft.com/office/drawing/2014/main" id="{E1CB9BC8-54EC-4D3F-ABDE-7715F9D894DF}"/>
              </a:ext>
            </a:extLst>
          </p:cNvPr>
          <p:cNvSpPr/>
          <p:nvPr/>
        </p:nvSpPr>
        <p:spPr bwMode="gray">
          <a:xfrm>
            <a:off x="3030320" y="5093681"/>
            <a:ext cx="627280" cy="304252"/>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
        <p:nvSpPr>
          <p:cNvPr id="17" name="Rectangle 16">
            <a:extLst>
              <a:ext uri="{FF2B5EF4-FFF2-40B4-BE49-F238E27FC236}">
                <a16:creationId xmlns:a16="http://schemas.microsoft.com/office/drawing/2014/main" id="{E480A99C-D6FE-446F-838B-70D052766CFE}"/>
              </a:ext>
            </a:extLst>
          </p:cNvPr>
          <p:cNvSpPr/>
          <p:nvPr/>
        </p:nvSpPr>
        <p:spPr bwMode="gray">
          <a:xfrm>
            <a:off x="2295525" y="3934897"/>
            <a:ext cx="794335" cy="186267"/>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Tree>
    <p:extLst>
      <p:ext uri="{BB962C8B-B14F-4D97-AF65-F5344CB8AC3E}">
        <p14:creationId xmlns:p14="http://schemas.microsoft.com/office/powerpoint/2010/main" val="623589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69900" y="367416"/>
            <a:ext cx="7058660" cy="469481"/>
          </a:xfrm>
        </p:spPr>
        <p:txBody>
          <a:bodyPr/>
          <a:lstStyle/>
          <a:p>
            <a:r>
              <a:rPr lang="es-ES_tradnl" kern="0" dirty="0"/>
              <a:t>1.4. Filas y columnas</a:t>
            </a:r>
            <a:endParaRPr lang="es-ES" dirty="0"/>
          </a:p>
        </p:txBody>
      </p:sp>
      <p:pic>
        <p:nvPicPr>
          <p:cNvPr id="13" name="Picture 12">
            <a:extLst>
              <a:ext uri="{FF2B5EF4-FFF2-40B4-BE49-F238E27FC236}">
                <a16:creationId xmlns:a16="http://schemas.microsoft.com/office/drawing/2014/main" id="{F39E6260-90BE-4927-A354-E43C3CFDF068}"/>
              </a:ext>
            </a:extLst>
          </p:cNvPr>
          <p:cNvPicPr>
            <a:picLocks noChangeAspect="1"/>
          </p:cNvPicPr>
          <p:nvPr/>
        </p:nvPicPr>
        <p:blipFill>
          <a:blip r:embed="rId2"/>
          <a:stretch>
            <a:fillRect/>
          </a:stretch>
        </p:blipFill>
        <p:spPr>
          <a:xfrm>
            <a:off x="5694634" y="1371600"/>
            <a:ext cx="5585067" cy="3113179"/>
          </a:xfrm>
          <a:prstGeom prst="rect">
            <a:avLst/>
          </a:prstGeom>
          <a:ln>
            <a:solidFill>
              <a:srgbClr val="019EE2"/>
            </a:solidFill>
          </a:ln>
          <a:effectLst>
            <a:outerShdw blurRad="190500" algn="tl" rotWithShape="0">
              <a:srgbClr val="000000">
                <a:alpha val="70000"/>
              </a:srgbClr>
            </a:outerShdw>
          </a:effectLst>
        </p:spPr>
      </p:pic>
      <p:sp>
        <p:nvSpPr>
          <p:cNvPr id="14" name="TextBox 13">
            <a:extLst>
              <a:ext uri="{FF2B5EF4-FFF2-40B4-BE49-F238E27FC236}">
                <a16:creationId xmlns:a16="http://schemas.microsoft.com/office/drawing/2014/main" id="{A46D4255-C357-4BD7-BC2A-D7276D83BF4C}"/>
              </a:ext>
            </a:extLst>
          </p:cNvPr>
          <p:cNvSpPr txBox="1"/>
          <p:nvPr/>
        </p:nvSpPr>
        <p:spPr>
          <a:xfrm>
            <a:off x="912299" y="1871500"/>
            <a:ext cx="3987171" cy="2062103"/>
          </a:xfrm>
          <a:prstGeom prst="rect">
            <a:avLst/>
          </a:prstGeom>
          <a:noFill/>
        </p:spPr>
        <p:txBody>
          <a:bodyPr wrap="square" rtlCol="0">
            <a:spAutoFit/>
          </a:bodyPr>
          <a:lstStyle/>
          <a:p>
            <a:r>
              <a:rPr lang="es-ES" sz="1600" dirty="0">
                <a:solidFill>
                  <a:srgbClr val="595959"/>
                </a:solidFill>
                <a:latin typeface="Poppins"/>
              </a:rPr>
              <a:t>Las hojas de cálculo se distribuyen mediante filas, representadas por números en el margen izquierdo, y columnas, representadas por letras en el margen superior de la hoja. </a:t>
            </a:r>
          </a:p>
          <a:p>
            <a:endParaRPr lang="es-ES" sz="1600" dirty="0">
              <a:solidFill>
                <a:srgbClr val="595959"/>
              </a:solidFill>
              <a:latin typeface="Poppins"/>
            </a:endParaRPr>
          </a:p>
          <a:p>
            <a:pPr marL="342900" indent="-342900">
              <a:buFont typeface="Wingdings" panose="05000000000000000000" pitchFamily="2" charset="2"/>
              <a:buChar char="à"/>
            </a:pPr>
            <a:r>
              <a:rPr lang="es-ES_tradnl" sz="1600" dirty="0">
                <a:solidFill>
                  <a:srgbClr val="595959"/>
                </a:solidFill>
                <a:latin typeface="Poppins"/>
              </a:rPr>
              <a:t>Celda B2 (relleno amarillo) </a:t>
            </a:r>
          </a:p>
          <a:p>
            <a:r>
              <a:rPr lang="es-ES_tradnl" sz="1600" dirty="0">
                <a:solidFill>
                  <a:srgbClr val="595959"/>
                </a:solidFill>
                <a:latin typeface="Poppins"/>
              </a:rPr>
              <a:t>    - </a:t>
            </a:r>
            <a:r>
              <a:rPr lang="es-ES_tradnl" sz="1600" i="1" dirty="0">
                <a:solidFill>
                  <a:srgbClr val="595959"/>
                </a:solidFill>
                <a:latin typeface="Poppins"/>
              </a:rPr>
              <a:t>Columna B</a:t>
            </a:r>
          </a:p>
          <a:p>
            <a:r>
              <a:rPr lang="es-ES_tradnl" sz="1600" i="1" dirty="0">
                <a:solidFill>
                  <a:srgbClr val="595959"/>
                </a:solidFill>
                <a:latin typeface="Poppins"/>
              </a:rPr>
              <a:t>    - Fila 2     </a:t>
            </a:r>
            <a:endParaRPr lang="es-ES" sz="1600" i="1" dirty="0">
              <a:solidFill>
                <a:srgbClr val="595959"/>
              </a:solidFill>
              <a:latin typeface="Poppins"/>
            </a:endParaRPr>
          </a:p>
        </p:txBody>
      </p:sp>
      <p:sp>
        <p:nvSpPr>
          <p:cNvPr id="15" name="TextBox 14">
            <a:extLst>
              <a:ext uri="{FF2B5EF4-FFF2-40B4-BE49-F238E27FC236}">
                <a16:creationId xmlns:a16="http://schemas.microsoft.com/office/drawing/2014/main" id="{956DCB89-CB74-4247-BABD-55276DC61D76}"/>
              </a:ext>
            </a:extLst>
          </p:cNvPr>
          <p:cNvSpPr txBox="1"/>
          <p:nvPr/>
        </p:nvSpPr>
        <p:spPr>
          <a:xfrm>
            <a:off x="809871" y="4905254"/>
            <a:ext cx="11937300" cy="338554"/>
          </a:xfrm>
          <a:prstGeom prst="rect">
            <a:avLst/>
          </a:prstGeom>
          <a:noFill/>
        </p:spPr>
        <p:txBody>
          <a:bodyPr wrap="square" rtlCol="0">
            <a:spAutoFit/>
          </a:bodyPr>
          <a:lstStyle/>
          <a:p>
            <a:r>
              <a:rPr lang="es-ES" sz="1600" dirty="0">
                <a:solidFill>
                  <a:srgbClr val="595959"/>
                </a:solidFill>
                <a:latin typeface="Poppins"/>
              </a:rPr>
              <a:t>Es posible seleccionar con el ratón una celda clicando sobre ella, pero, ¿cómo seleccionar la columna entera o la fila entera?</a:t>
            </a:r>
          </a:p>
        </p:txBody>
      </p:sp>
      <p:cxnSp>
        <p:nvCxnSpPr>
          <p:cNvPr id="16" name="Straight Arrow Connector 15">
            <a:extLst>
              <a:ext uri="{FF2B5EF4-FFF2-40B4-BE49-F238E27FC236}">
                <a16:creationId xmlns:a16="http://schemas.microsoft.com/office/drawing/2014/main" id="{41E656A1-CAD6-4433-9A51-A0CCC17419E2}"/>
              </a:ext>
            </a:extLst>
          </p:cNvPr>
          <p:cNvCxnSpPr>
            <a:cxnSpLocks/>
          </p:cNvCxnSpPr>
          <p:nvPr/>
        </p:nvCxnSpPr>
        <p:spPr>
          <a:xfrm>
            <a:off x="6121775" y="2094900"/>
            <a:ext cx="960272" cy="558"/>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7A11A7EF-DFF6-4264-A574-8A4B9A946887}"/>
              </a:ext>
            </a:extLst>
          </p:cNvPr>
          <p:cNvCxnSpPr>
            <a:cxnSpLocks/>
          </p:cNvCxnSpPr>
          <p:nvPr/>
        </p:nvCxnSpPr>
        <p:spPr>
          <a:xfrm>
            <a:off x="7785666" y="1659605"/>
            <a:ext cx="655" cy="233072"/>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
        <p:nvSpPr>
          <p:cNvPr id="18" name="Left Bracket 17">
            <a:extLst>
              <a:ext uri="{FF2B5EF4-FFF2-40B4-BE49-F238E27FC236}">
                <a16:creationId xmlns:a16="http://schemas.microsoft.com/office/drawing/2014/main" id="{C32CFFA1-EB78-4E24-AE51-98620E0C20CC}"/>
              </a:ext>
            </a:extLst>
          </p:cNvPr>
          <p:cNvSpPr/>
          <p:nvPr/>
        </p:nvSpPr>
        <p:spPr>
          <a:xfrm>
            <a:off x="5457281" y="1545085"/>
            <a:ext cx="166129" cy="2939693"/>
          </a:xfrm>
          <a:prstGeom prst="leftBracket">
            <a:avLst/>
          </a:prstGeom>
          <a:ln w="28575">
            <a:solidFill>
              <a:srgbClr val="019EE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sz="1600">
              <a:latin typeface="Poppins"/>
            </a:endParaRPr>
          </a:p>
        </p:txBody>
      </p:sp>
      <p:sp>
        <p:nvSpPr>
          <p:cNvPr id="23" name="Left Bracket 22">
            <a:extLst>
              <a:ext uri="{FF2B5EF4-FFF2-40B4-BE49-F238E27FC236}">
                <a16:creationId xmlns:a16="http://schemas.microsoft.com/office/drawing/2014/main" id="{3913A08D-F814-43D0-9D25-3D9A57E35027}"/>
              </a:ext>
            </a:extLst>
          </p:cNvPr>
          <p:cNvSpPr/>
          <p:nvPr/>
        </p:nvSpPr>
        <p:spPr>
          <a:xfrm rot="5400000">
            <a:off x="8661131" y="-1389332"/>
            <a:ext cx="79216" cy="5157927"/>
          </a:xfrm>
          <a:prstGeom prst="leftBracket">
            <a:avLst/>
          </a:prstGeom>
          <a:ln w="28575">
            <a:solidFill>
              <a:srgbClr val="019EE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sz="1600">
              <a:latin typeface="Poppins"/>
            </a:endParaRPr>
          </a:p>
        </p:txBody>
      </p:sp>
      <p:sp>
        <p:nvSpPr>
          <p:cNvPr id="24" name="TextBox 23">
            <a:extLst>
              <a:ext uri="{FF2B5EF4-FFF2-40B4-BE49-F238E27FC236}">
                <a16:creationId xmlns:a16="http://schemas.microsoft.com/office/drawing/2014/main" id="{402CC9DB-C01C-4BD3-9B92-001164A5D87C}"/>
              </a:ext>
            </a:extLst>
          </p:cNvPr>
          <p:cNvSpPr txBox="1"/>
          <p:nvPr/>
        </p:nvSpPr>
        <p:spPr>
          <a:xfrm>
            <a:off x="895048" y="5457683"/>
            <a:ext cx="11413725" cy="830997"/>
          </a:xfrm>
          <a:prstGeom prst="rect">
            <a:avLst/>
          </a:prstGeom>
          <a:noFill/>
        </p:spPr>
        <p:txBody>
          <a:bodyPr wrap="square" rtlCol="0">
            <a:spAutoFit/>
          </a:bodyPr>
          <a:lstStyle/>
          <a:p>
            <a:r>
              <a:rPr lang="es-ES" sz="1600" dirty="0">
                <a:solidFill>
                  <a:srgbClr val="595959"/>
                </a:solidFill>
                <a:latin typeface="Poppins"/>
              </a:rPr>
              <a:t>Para </a:t>
            </a:r>
            <a:r>
              <a:rPr lang="es-ES" sz="1600" b="1" dirty="0">
                <a:solidFill>
                  <a:srgbClr val="019EE2"/>
                </a:solidFill>
                <a:latin typeface="Poppins"/>
              </a:rPr>
              <a:t>seleccionar</a:t>
            </a:r>
            <a:r>
              <a:rPr lang="es-ES" sz="1600" dirty="0">
                <a:solidFill>
                  <a:srgbClr val="595959"/>
                </a:solidFill>
                <a:latin typeface="Poppins"/>
              </a:rPr>
              <a:t> la columna B, hay que clicar sobre la letra B en la cabecera de la columna.</a:t>
            </a:r>
          </a:p>
          <a:p>
            <a:endParaRPr lang="es-ES" sz="1600" dirty="0">
              <a:solidFill>
                <a:srgbClr val="595959"/>
              </a:solidFill>
              <a:latin typeface="Poppins"/>
            </a:endParaRPr>
          </a:p>
          <a:p>
            <a:r>
              <a:rPr lang="es-ES" sz="1600" dirty="0">
                <a:solidFill>
                  <a:srgbClr val="595959"/>
                </a:solidFill>
                <a:latin typeface="Poppins"/>
              </a:rPr>
              <a:t>Para </a:t>
            </a:r>
            <a:r>
              <a:rPr lang="es-ES" sz="1600" b="1" dirty="0">
                <a:solidFill>
                  <a:srgbClr val="019EE2"/>
                </a:solidFill>
                <a:latin typeface="Poppins"/>
              </a:rPr>
              <a:t>seleccionar</a:t>
            </a:r>
            <a:r>
              <a:rPr lang="es-ES" sz="1600" b="1" dirty="0">
                <a:solidFill>
                  <a:srgbClr val="595959"/>
                </a:solidFill>
                <a:latin typeface="Poppins"/>
              </a:rPr>
              <a:t> </a:t>
            </a:r>
            <a:r>
              <a:rPr lang="es-ES" sz="1600" dirty="0">
                <a:solidFill>
                  <a:srgbClr val="595959"/>
                </a:solidFill>
                <a:latin typeface="Poppins"/>
              </a:rPr>
              <a:t>la fila 2, hay que clicar sobre el número dos en el margen izquierdo de la hoja. </a:t>
            </a:r>
          </a:p>
        </p:txBody>
      </p:sp>
      <p:pic>
        <p:nvPicPr>
          <p:cNvPr id="25" name="Picture 24">
            <a:extLst>
              <a:ext uri="{FF2B5EF4-FFF2-40B4-BE49-F238E27FC236}">
                <a16:creationId xmlns:a16="http://schemas.microsoft.com/office/drawing/2014/main" id="{E9DF381E-B405-4A74-8216-21A400CCAA06}"/>
              </a:ext>
            </a:extLst>
          </p:cNvPr>
          <p:cNvPicPr>
            <a:picLocks noChangeAspect="1"/>
          </p:cNvPicPr>
          <p:nvPr/>
        </p:nvPicPr>
        <p:blipFill>
          <a:blip r:embed="rId3"/>
          <a:stretch>
            <a:fillRect/>
          </a:stretch>
        </p:blipFill>
        <p:spPr>
          <a:xfrm>
            <a:off x="9960641" y="5456430"/>
            <a:ext cx="819150" cy="257175"/>
          </a:xfrm>
          <a:prstGeom prst="rect">
            <a:avLst/>
          </a:prstGeom>
          <a:ln>
            <a:noFill/>
          </a:ln>
          <a:effectLst>
            <a:outerShdw blurRad="190500" algn="tl" rotWithShape="0">
              <a:srgbClr val="000000">
                <a:alpha val="70000"/>
              </a:srgbClr>
            </a:outerShdw>
          </a:effectLst>
        </p:spPr>
      </p:pic>
      <p:pic>
        <p:nvPicPr>
          <p:cNvPr id="26" name="Picture 25">
            <a:extLst>
              <a:ext uri="{FF2B5EF4-FFF2-40B4-BE49-F238E27FC236}">
                <a16:creationId xmlns:a16="http://schemas.microsoft.com/office/drawing/2014/main" id="{3EBDE513-D3FF-4909-B7B3-231961F17CCB}"/>
              </a:ext>
            </a:extLst>
          </p:cNvPr>
          <p:cNvPicPr>
            <a:picLocks noChangeAspect="1"/>
          </p:cNvPicPr>
          <p:nvPr/>
        </p:nvPicPr>
        <p:blipFill>
          <a:blip r:embed="rId4"/>
          <a:stretch>
            <a:fillRect/>
          </a:stretch>
        </p:blipFill>
        <p:spPr>
          <a:xfrm>
            <a:off x="10194004" y="5890274"/>
            <a:ext cx="352425" cy="247650"/>
          </a:xfrm>
          <a:prstGeom prst="rect">
            <a:avLst/>
          </a:prstGeom>
          <a:ln>
            <a:noFill/>
          </a:ln>
          <a:effectLst>
            <a:outerShdw blurRad="190500" algn="tl" rotWithShape="0">
              <a:srgbClr val="000000">
                <a:alpha val="70000"/>
              </a:srgbClr>
            </a:outerShdw>
          </a:effectLst>
        </p:spPr>
      </p:pic>
      <p:sp>
        <p:nvSpPr>
          <p:cNvPr id="27" name="Left Bracket 26">
            <a:extLst>
              <a:ext uri="{FF2B5EF4-FFF2-40B4-BE49-F238E27FC236}">
                <a16:creationId xmlns:a16="http://schemas.microsoft.com/office/drawing/2014/main" id="{35BE9EE5-90E2-483E-90F3-3F2AEAA7B37E}"/>
              </a:ext>
            </a:extLst>
          </p:cNvPr>
          <p:cNvSpPr/>
          <p:nvPr/>
        </p:nvSpPr>
        <p:spPr>
          <a:xfrm>
            <a:off x="5457282" y="1545085"/>
            <a:ext cx="166129" cy="2939693"/>
          </a:xfrm>
          <a:prstGeom prst="leftBracket">
            <a:avLst/>
          </a:prstGeom>
          <a:ln w="28575">
            <a:solidFill>
              <a:srgbClr val="019EE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sz="1600">
              <a:ln>
                <a:solidFill>
                  <a:srgbClr val="019EE2"/>
                </a:solidFill>
              </a:ln>
              <a:latin typeface="Poppins"/>
            </a:endParaRPr>
          </a:p>
        </p:txBody>
      </p:sp>
      <p:sp>
        <p:nvSpPr>
          <p:cNvPr id="28" name="Left Bracket 27">
            <a:extLst>
              <a:ext uri="{FF2B5EF4-FFF2-40B4-BE49-F238E27FC236}">
                <a16:creationId xmlns:a16="http://schemas.microsoft.com/office/drawing/2014/main" id="{F4997C44-5AE8-48EC-9F1A-F7BD82814BC7}"/>
              </a:ext>
            </a:extLst>
          </p:cNvPr>
          <p:cNvSpPr/>
          <p:nvPr/>
        </p:nvSpPr>
        <p:spPr>
          <a:xfrm rot="5400000">
            <a:off x="8661132" y="-1389332"/>
            <a:ext cx="79216" cy="5157927"/>
          </a:xfrm>
          <a:prstGeom prst="leftBracket">
            <a:avLst/>
          </a:prstGeom>
          <a:ln w="28575">
            <a:solidFill>
              <a:srgbClr val="019EE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sz="1600">
              <a:ln>
                <a:solidFill>
                  <a:srgbClr val="019EE2"/>
                </a:solidFill>
              </a:ln>
              <a:latin typeface="Poppins"/>
            </a:endParaRPr>
          </a:p>
        </p:txBody>
      </p:sp>
    </p:spTree>
    <p:extLst>
      <p:ext uri="{BB962C8B-B14F-4D97-AF65-F5344CB8AC3E}">
        <p14:creationId xmlns:p14="http://schemas.microsoft.com/office/powerpoint/2010/main" val="14859739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Imagen 2">
            <a:extLst>
              <a:ext uri="{FF2B5EF4-FFF2-40B4-BE49-F238E27FC236}">
                <a16:creationId xmlns:a16="http://schemas.microsoft.com/office/drawing/2014/main" id="{00000000-0008-0000-0100-000003000000}"/>
              </a:ext>
            </a:extLst>
          </p:cNvPr>
          <p:cNvPicPr>
            <a:picLocks noChangeAspect="1"/>
          </p:cNvPicPr>
          <p:nvPr/>
        </p:nvPicPr>
        <p:blipFill rotWithShape="1">
          <a:blip r:embed="rId3"/>
          <a:srcRect t="15616"/>
          <a:stretch/>
        </p:blipFill>
        <p:spPr>
          <a:xfrm>
            <a:off x="1624678" y="4421055"/>
            <a:ext cx="2348354" cy="1863109"/>
          </a:xfrm>
          <a:prstGeom prst="rect">
            <a:avLst/>
          </a:prstGeom>
          <a:ln>
            <a:noFill/>
          </a:ln>
          <a:effectLst>
            <a:outerShdw blurRad="190500" algn="tl" rotWithShape="0">
              <a:srgbClr val="000000">
                <a:alpha val="70000"/>
              </a:srgbClr>
            </a:outerShdw>
          </a:effectLst>
        </p:spPr>
      </p:pic>
      <p:sp>
        <p:nvSpPr>
          <p:cNvPr id="4" name="Title 3"/>
          <p:cNvSpPr>
            <a:spLocks noGrp="1"/>
          </p:cNvSpPr>
          <p:nvPr>
            <p:ph type="title"/>
          </p:nvPr>
        </p:nvSpPr>
        <p:spPr>
          <a:xfrm>
            <a:off x="469900" y="367416"/>
            <a:ext cx="7058660" cy="469481"/>
          </a:xfrm>
        </p:spPr>
        <p:txBody>
          <a:bodyPr/>
          <a:lstStyle/>
          <a:p>
            <a:r>
              <a:rPr lang="es-ES_tradnl" kern="0" dirty="0"/>
              <a:t>1.4. Filas y columnas</a:t>
            </a:r>
            <a:endParaRPr lang="es-ES" dirty="0"/>
          </a:p>
        </p:txBody>
      </p:sp>
      <p:sp>
        <p:nvSpPr>
          <p:cNvPr id="19" name="TextBox 18">
            <a:extLst>
              <a:ext uri="{FF2B5EF4-FFF2-40B4-BE49-F238E27FC236}">
                <a16:creationId xmlns:a16="http://schemas.microsoft.com/office/drawing/2014/main" id="{4BE59763-751D-46DF-B260-C0AD783F3BBC}"/>
              </a:ext>
            </a:extLst>
          </p:cNvPr>
          <p:cNvSpPr txBox="1"/>
          <p:nvPr/>
        </p:nvSpPr>
        <p:spPr>
          <a:xfrm>
            <a:off x="633998" y="1003533"/>
            <a:ext cx="11447984" cy="830997"/>
          </a:xfrm>
          <a:prstGeom prst="rect">
            <a:avLst/>
          </a:prstGeom>
          <a:noFill/>
        </p:spPr>
        <p:txBody>
          <a:bodyPr wrap="square" rtlCol="0">
            <a:spAutoFit/>
          </a:bodyPr>
          <a:lstStyle/>
          <a:p>
            <a:r>
              <a:rPr lang="es-ES" sz="1600" dirty="0">
                <a:solidFill>
                  <a:srgbClr val="595959"/>
                </a:solidFill>
                <a:latin typeface="Poppins"/>
              </a:rPr>
              <a:t>En Excel es muy común tener que insertar o eliminar filas y columnas. Para ello seguiremos los siguientes pasos:</a:t>
            </a:r>
          </a:p>
          <a:p>
            <a:endParaRPr lang="es-ES" sz="1600" dirty="0">
              <a:solidFill>
                <a:srgbClr val="595959"/>
              </a:solidFill>
              <a:latin typeface="Poppins"/>
            </a:endParaRPr>
          </a:p>
          <a:p>
            <a:r>
              <a:rPr lang="es-ES" sz="1600" dirty="0">
                <a:solidFill>
                  <a:srgbClr val="595959"/>
                </a:solidFill>
                <a:latin typeface="Poppins"/>
              </a:rPr>
              <a:t>1) Clic en la letra de la columna que queramos seleccionar:</a:t>
            </a:r>
          </a:p>
        </p:txBody>
      </p:sp>
      <p:sp>
        <p:nvSpPr>
          <p:cNvPr id="20" name="TextBox 19">
            <a:extLst>
              <a:ext uri="{FF2B5EF4-FFF2-40B4-BE49-F238E27FC236}">
                <a16:creationId xmlns:a16="http://schemas.microsoft.com/office/drawing/2014/main" id="{3B8197FD-22B6-46FE-97CE-89202D1277E1}"/>
              </a:ext>
            </a:extLst>
          </p:cNvPr>
          <p:cNvSpPr txBox="1"/>
          <p:nvPr/>
        </p:nvSpPr>
        <p:spPr>
          <a:xfrm>
            <a:off x="633998" y="3629293"/>
            <a:ext cx="6894562" cy="584775"/>
          </a:xfrm>
          <a:prstGeom prst="rect">
            <a:avLst/>
          </a:prstGeom>
          <a:noFill/>
        </p:spPr>
        <p:txBody>
          <a:bodyPr wrap="square" rtlCol="0">
            <a:spAutoFit/>
          </a:bodyPr>
          <a:lstStyle/>
          <a:p>
            <a:r>
              <a:rPr lang="es-ES" sz="1600" dirty="0">
                <a:solidFill>
                  <a:srgbClr val="595959"/>
                </a:solidFill>
                <a:latin typeface="Poppins"/>
              </a:rPr>
              <a:t>2) Hacemos clic con el botón derecho encima de la columna seleccionada y aparecerá el siguiente listado. Clic en eliminar o insertar para realizar la acción.</a:t>
            </a:r>
          </a:p>
        </p:txBody>
      </p:sp>
      <p:pic>
        <p:nvPicPr>
          <p:cNvPr id="21" name="Picture 20">
            <a:extLst>
              <a:ext uri="{FF2B5EF4-FFF2-40B4-BE49-F238E27FC236}">
                <a16:creationId xmlns:a16="http://schemas.microsoft.com/office/drawing/2014/main" id="{3F469A89-3A63-4D15-AE53-A588973E337D}"/>
              </a:ext>
            </a:extLst>
          </p:cNvPr>
          <p:cNvPicPr>
            <a:picLocks noChangeAspect="1"/>
          </p:cNvPicPr>
          <p:nvPr/>
        </p:nvPicPr>
        <p:blipFill rotWithShape="1">
          <a:blip r:embed="rId4"/>
          <a:srcRect t="21313" r="81227" b="67194"/>
          <a:stretch/>
        </p:blipFill>
        <p:spPr>
          <a:xfrm>
            <a:off x="969037" y="2113469"/>
            <a:ext cx="3730308" cy="1284515"/>
          </a:xfrm>
          <a:prstGeom prst="rect">
            <a:avLst/>
          </a:prstGeom>
          <a:ln>
            <a:solidFill>
              <a:schemeClr val="accent1"/>
            </a:solidFill>
          </a:ln>
          <a:effectLst>
            <a:outerShdw blurRad="190500" algn="tl" rotWithShape="0">
              <a:srgbClr val="000000">
                <a:alpha val="70000"/>
              </a:srgbClr>
            </a:outerShdw>
          </a:effectLst>
        </p:spPr>
      </p:pic>
      <p:sp>
        <p:nvSpPr>
          <p:cNvPr id="22" name="Rectangle 21">
            <a:extLst>
              <a:ext uri="{FF2B5EF4-FFF2-40B4-BE49-F238E27FC236}">
                <a16:creationId xmlns:a16="http://schemas.microsoft.com/office/drawing/2014/main" id="{91036242-B117-413B-916F-A81F84275FBF}"/>
              </a:ext>
            </a:extLst>
          </p:cNvPr>
          <p:cNvSpPr/>
          <p:nvPr/>
        </p:nvSpPr>
        <p:spPr>
          <a:xfrm>
            <a:off x="2834191" y="2123871"/>
            <a:ext cx="1052955" cy="473821"/>
          </a:xfrm>
          <a:prstGeom prst="rect">
            <a:avLst/>
          </a:prstGeom>
          <a:noFill/>
          <a:ln w="38100">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solidFill>
                <a:srgbClr val="595959"/>
              </a:solidFill>
              <a:latin typeface="Poppins"/>
            </a:endParaRPr>
          </a:p>
        </p:txBody>
      </p:sp>
      <p:cxnSp>
        <p:nvCxnSpPr>
          <p:cNvPr id="29" name="Straight Arrow Connector 28">
            <a:extLst>
              <a:ext uri="{FF2B5EF4-FFF2-40B4-BE49-F238E27FC236}">
                <a16:creationId xmlns:a16="http://schemas.microsoft.com/office/drawing/2014/main" id="{961244FC-E44A-4363-A569-A9205B7D0EEF}"/>
              </a:ext>
            </a:extLst>
          </p:cNvPr>
          <p:cNvCxnSpPr>
            <a:cxnSpLocks/>
            <a:stCxn id="22" idx="3"/>
          </p:cNvCxnSpPr>
          <p:nvPr/>
        </p:nvCxnSpPr>
        <p:spPr>
          <a:xfrm>
            <a:off x="3887146" y="2360782"/>
            <a:ext cx="1539173" cy="359269"/>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3079BFA1-CFA8-45FC-A185-0951D8D2D933}"/>
              </a:ext>
            </a:extLst>
          </p:cNvPr>
          <p:cNvSpPr txBox="1"/>
          <p:nvPr/>
        </p:nvSpPr>
        <p:spPr>
          <a:xfrm>
            <a:off x="5489902" y="2581698"/>
            <a:ext cx="3234861" cy="307777"/>
          </a:xfrm>
          <a:prstGeom prst="rect">
            <a:avLst/>
          </a:prstGeom>
          <a:noFill/>
        </p:spPr>
        <p:txBody>
          <a:bodyPr wrap="square" rtlCol="0">
            <a:spAutoFit/>
          </a:bodyPr>
          <a:lstStyle/>
          <a:p>
            <a:r>
              <a:rPr lang="es-ES" sz="1400" dirty="0">
                <a:solidFill>
                  <a:srgbClr val="595959"/>
                </a:solidFill>
                <a:latin typeface="Poppins"/>
              </a:rPr>
              <a:t>Columna C seleccionada</a:t>
            </a:r>
          </a:p>
        </p:txBody>
      </p:sp>
      <p:sp>
        <p:nvSpPr>
          <p:cNvPr id="32" name="Rectangle 31">
            <a:extLst>
              <a:ext uri="{FF2B5EF4-FFF2-40B4-BE49-F238E27FC236}">
                <a16:creationId xmlns:a16="http://schemas.microsoft.com/office/drawing/2014/main" id="{2748A42B-F418-43EB-8A17-CCDFC3B7CDE8}"/>
              </a:ext>
            </a:extLst>
          </p:cNvPr>
          <p:cNvSpPr/>
          <p:nvPr/>
        </p:nvSpPr>
        <p:spPr>
          <a:xfrm>
            <a:off x="2834191" y="5578739"/>
            <a:ext cx="724890" cy="246409"/>
          </a:xfrm>
          <a:prstGeom prst="rect">
            <a:avLst/>
          </a:prstGeom>
          <a:noFill/>
          <a:ln w="38100">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cxnSp>
        <p:nvCxnSpPr>
          <p:cNvPr id="33" name="Straight Arrow Connector 32">
            <a:extLst>
              <a:ext uri="{FF2B5EF4-FFF2-40B4-BE49-F238E27FC236}">
                <a16:creationId xmlns:a16="http://schemas.microsoft.com/office/drawing/2014/main" id="{0925583E-F699-43E2-8042-26A0A70297FF}"/>
              </a:ext>
            </a:extLst>
          </p:cNvPr>
          <p:cNvCxnSpPr>
            <a:cxnSpLocks/>
            <a:stCxn id="32" idx="3"/>
            <a:endCxn id="34" idx="1"/>
          </p:cNvCxnSpPr>
          <p:nvPr/>
        </p:nvCxnSpPr>
        <p:spPr>
          <a:xfrm flipV="1">
            <a:off x="3559081" y="5592857"/>
            <a:ext cx="1930822" cy="109087"/>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
        <p:nvSpPr>
          <p:cNvPr id="34" name="TextBox 33">
            <a:extLst>
              <a:ext uri="{FF2B5EF4-FFF2-40B4-BE49-F238E27FC236}">
                <a16:creationId xmlns:a16="http://schemas.microsoft.com/office/drawing/2014/main" id="{DCEA6C16-5EF0-4A84-BC67-6D14214EF296}"/>
              </a:ext>
            </a:extLst>
          </p:cNvPr>
          <p:cNvSpPr txBox="1"/>
          <p:nvPr/>
        </p:nvSpPr>
        <p:spPr>
          <a:xfrm>
            <a:off x="5489903" y="5115803"/>
            <a:ext cx="2038658" cy="954107"/>
          </a:xfrm>
          <a:prstGeom prst="rect">
            <a:avLst/>
          </a:prstGeom>
          <a:noFill/>
        </p:spPr>
        <p:txBody>
          <a:bodyPr wrap="square" rtlCol="0">
            <a:spAutoFit/>
          </a:bodyPr>
          <a:lstStyle/>
          <a:p>
            <a:r>
              <a:rPr lang="es-ES" sz="1400" dirty="0">
                <a:solidFill>
                  <a:srgbClr val="595959"/>
                </a:solidFill>
                <a:latin typeface="Poppins"/>
              </a:rPr>
              <a:t>Clic en eliminar si queremos eliminar. Clic en insertar si queremos añadir una nueva.</a:t>
            </a:r>
          </a:p>
        </p:txBody>
      </p:sp>
      <p:grpSp>
        <p:nvGrpSpPr>
          <p:cNvPr id="36" name="Group 35">
            <a:extLst>
              <a:ext uri="{FF2B5EF4-FFF2-40B4-BE49-F238E27FC236}">
                <a16:creationId xmlns:a16="http://schemas.microsoft.com/office/drawing/2014/main" id="{AEF03DB6-089F-4046-BBF0-692D7A6DF495}"/>
              </a:ext>
            </a:extLst>
          </p:cNvPr>
          <p:cNvGrpSpPr/>
          <p:nvPr/>
        </p:nvGrpSpPr>
        <p:grpSpPr>
          <a:xfrm>
            <a:off x="7747282" y="2231354"/>
            <a:ext cx="4139215" cy="3385486"/>
            <a:chOff x="8626554" y="3744164"/>
            <a:chExt cx="8417377" cy="1697264"/>
          </a:xfrm>
        </p:grpSpPr>
        <p:sp>
          <p:nvSpPr>
            <p:cNvPr id="37" name="TextBox 36">
              <a:extLst>
                <a:ext uri="{FF2B5EF4-FFF2-40B4-BE49-F238E27FC236}">
                  <a16:creationId xmlns:a16="http://schemas.microsoft.com/office/drawing/2014/main" id="{C1E25BE1-BCE1-4744-8D36-CE14A4300820}"/>
                </a:ext>
              </a:extLst>
            </p:cNvPr>
            <p:cNvSpPr txBox="1"/>
            <p:nvPr/>
          </p:nvSpPr>
          <p:spPr>
            <a:xfrm>
              <a:off x="10198051" y="3798820"/>
              <a:ext cx="6845880" cy="1510140"/>
            </a:xfrm>
            <a:prstGeom prst="rect">
              <a:avLst/>
            </a:prstGeom>
            <a:noFill/>
            <a:ln>
              <a:noFill/>
            </a:ln>
          </p:spPr>
          <p:txBody>
            <a:bodyPr wrap="square" rtlCol="0">
              <a:spAutoFit/>
            </a:bodyPr>
            <a:lstStyle/>
            <a:p>
              <a:r>
                <a:rPr lang="es-ES" sz="1400" b="1" dirty="0">
                  <a:solidFill>
                    <a:srgbClr val="019EE2"/>
                  </a:solidFill>
                  <a:latin typeface="Poppins"/>
                </a:rPr>
                <a:t>TECLAS DE ACCESO RAPIDO</a:t>
              </a:r>
            </a:p>
            <a:p>
              <a:endParaRPr lang="es-ES" sz="1587" dirty="0">
                <a:solidFill>
                  <a:srgbClr val="595959"/>
                </a:solidFill>
                <a:latin typeface="Poppins"/>
              </a:endParaRPr>
            </a:p>
            <a:p>
              <a:r>
                <a:rPr lang="es-ES" sz="1600" dirty="0">
                  <a:solidFill>
                    <a:srgbClr val="595959"/>
                  </a:solidFill>
                  <a:latin typeface="Poppins"/>
                </a:rPr>
                <a:t>Con el teclado podemos realizar las funciones insertar/eliminar de forma rápida y sencilla</a:t>
              </a:r>
              <a:r>
                <a:rPr lang="es-ES" sz="1587" dirty="0">
                  <a:solidFill>
                    <a:srgbClr val="595959"/>
                  </a:solidFill>
                  <a:latin typeface="Poppins"/>
                </a:rPr>
                <a:t>:</a:t>
              </a:r>
            </a:p>
            <a:p>
              <a:r>
                <a:rPr lang="es-ES" sz="1587" dirty="0">
                  <a:solidFill>
                    <a:srgbClr val="595959"/>
                  </a:solidFill>
                  <a:latin typeface="Poppins"/>
                </a:rPr>
                <a:t> </a:t>
              </a:r>
            </a:p>
            <a:p>
              <a:pPr marL="285750" indent="-285750">
                <a:buFont typeface="Arial" panose="020B0604020202020204" pitchFamily="34" charset="0"/>
                <a:buChar char="•"/>
              </a:pPr>
              <a:r>
                <a:rPr lang="es-ES" sz="1600" dirty="0">
                  <a:solidFill>
                    <a:srgbClr val="595959"/>
                  </a:solidFill>
                  <a:latin typeface="Poppins"/>
                </a:rPr>
                <a:t>Insertar </a:t>
              </a:r>
              <a:r>
                <a:rPr lang="es-ES" sz="1600" dirty="0">
                  <a:solidFill>
                    <a:srgbClr val="595959"/>
                  </a:solidFill>
                  <a:latin typeface="Poppins"/>
                  <a:sym typeface="Wingdings" panose="05000000000000000000" pitchFamily="2" charset="2"/>
                </a:rPr>
                <a:t></a:t>
              </a:r>
              <a:r>
                <a:rPr lang="es-ES" sz="1600" dirty="0">
                  <a:solidFill>
                    <a:srgbClr val="595959"/>
                  </a:solidFill>
                  <a:latin typeface="Poppins"/>
                </a:rPr>
                <a:t> </a:t>
              </a:r>
              <a:r>
                <a:rPr lang="es-ES" sz="1600" dirty="0" err="1">
                  <a:solidFill>
                    <a:srgbClr val="595959"/>
                  </a:solidFill>
                  <a:latin typeface="Poppins"/>
                </a:rPr>
                <a:t>Ctrl</a:t>
              </a:r>
              <a:r>
                <a:rPr lang="es-ES" sz="1600" dirty="0">
                  <a:solidFill>
                    <a:srgbClr val="595959"/>
                  </a:solidFill>
                  <a:latin typeface="Poppins"/>
                </a:rPr>
                <a:t>  + </a:t>
              </a:r>
            </a:p>
            <a:p>
              <a:pPr marL="285750" indent="-285750">
                <a:buFont typeface="Arial" panose="020B0604020202020204" pitchFamily="34" charset="0"/>
                <a:buChar char="•"/>
              </a:pPr>
              <a:r>
                <a:rPr lang="es-ES" sz="1600" dirty="0">
                  <a:solidFill>
                    <a:srgbClr val="595959"/>
                  </a:solidFill>
                  <a:latin typeface="Poppins"/>
                </a:rPr>
                <a:t>Eliminar </a:t>
              </a:r>
              <a:r>
                <a:rPr lang="es-ES" sz="1600" dirty="0">
                  <a:solidFill>
                    <a:srgbClr val="595959"/>
                  </a:solidFill>
                  <a:latin typeface="Poppins"/>
                  <a:sym typeface="Wingdings" panose="05000000000000000000" pitchFamily="2" charset="2"/>
                </a:rPr>
                <a:t></a:t>
              </a:r>
              <a:r>
                <a:rPr lang="es-ES" sz="1600" dirty="0">
                  <a:solidFill>
                    <a:srgbClr val="595959"/>
                  </a:solidFill>
                  <a:latin typeface="Poppins"/>
                </a:rPr>
                <a:t> </a:t>
              </a:r>
              <a:r>
                <a:rPr lang="es-ES" sz="1600" dirty="0" err="1">
                  <a:solidFill>
                    <a:srgbClr val="595959"/>
                  </a:solidFill>
                  <a:latin typeface="Poppins"/>
                </a:rPr>
                <a:t>Ctrl</a:t>
              </a:r>
              <a:r>
                <a:rPr lang="es-ES" sz="1600" dirty="0">
                  <a:solidFill>
                    <a:srgbClr val="595959"/>
                  </a:solidFill>
                  <a:latin typeface="Poppins"/>
                </a:rPr>
                <a:t>  - </a:t>
              </a:r>
            </a:p>
            <a:p>
              <a:endParaRPr lang="es-ES" sz="1600" dirty="0">
                <a:solidFill>
                  <a:srgbClr val="595959"/>
                </a:solidFill>
                <a:latin typeface="Poppins"/>
              </a:endParaRPr>
            </a:p>
            <a:p>
              <a:r>
                <a:rPr lang="es-ES" sz="1600" dirty="0">
                  <a:solidFill>
                    <a:srgbClr val="595959"/>
                  </a:solidFill>
                  <a:latin typeface="Poppins"/>
                </a:rPr>
                <a:t>Para ello, pulsamos ambas teclas. Primero una, y manteniendo pulsado, la siguiente.</a:t>
              </a:r>
            </a:p>
          </p:txBody>
        </p:sp>
        <p:pic>
          <p:nvPicPr>
            <p:cNvPr id="38" name="Picture 37">
              <a:extLst>
                <a:ext uri="{FF2B5EF4-FFF2-40B4-BE49-F238E27FC236}">
                  <a16:creationId xmlns:a16="http://schemas.microsoft.com/office/drawing/2014/main" id="{824829C7-07C7-4876-B13D-8E081EA84D3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626554" y="3749220"/>
              <a:ext cx="1995588" cy="646682"/>
            </a:xfrm>
            <a:prstGeom prst="rect">
              <a:avLst/>
            </a:prstGeom>
          </p:spPr>
        </p:pic>
        <p:sp>
          <p:nvSpPr>
            <p:cNvPr id="39" name="Rectangle 38">
              <a:extLst>
                <a:ext uri="{FF2B5EF4-FFF2-40B4-BE49-F238E27FC236}">
                  <a16:creationId xmlns:a16="http://schemas.microsoft.com/office/drawing/2014/main" id="{B166BF44-C71D-4295-8F84-C00044FCEBA0}"/>
                </a:ext>
              </a:extLst>
            </p:cNvPr>
            <p:cNvSpPr/>
            <p:nvPr/>
          </p:nvSpPr>
          <p:spPr>
            <a:xfrm>
              <a:off x="8804271" y="3744164"/>
              <a:ext cx="8239660" cy="1697264"/>
            </a:xfrm>
            <a:prstGeom prst="rect">
              <a:avLst/>
            </a:prstGeom>
            <a:noFill/>
            <a:ln w="28575">
              <a:solidFill>
                <a:srgbClr val="019EE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814"/>
            </a:p>
          </p:txBody>
        </p:sp>
      </p:grpSp>
    </p:spTree>
    <p:extLst>
      <p:ext uri="{BB962C8B-B14F-4D97-AF65-F5344CB8AC3E}">
        <p14:creationId xmlns:p14="http://schemas.microsoft.com/office/powerpoint/2010/main" val="159170898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0"/>
</p:tagLst>
</file>

<file path=ppt/tags/tag2.xml><?xml version="1.0" encoding="utf-8"?>
<p:tagLst xmlns:a="http://schemas.openxmlformats.org/drawingml/2006/main" xmlns:r="http://schemas.openxmlformats.org/officeDocument/2006/relationships" xmlns:p="http://schemas.openxmlformats.org/presentationml/2006/main">
  <p:tag name="CONTAINEDIMAGEPATH" val="C:\Users\slaraibanez\AppData\Local\Temp\Templafy\PowerPointVsto\Assets\ind_fsi_glb_ho_2299.jpg"/>
</p:tagLst>
</file>

<file path=ppt/theme/theme1.xml><?xml version="1.0" encoding="utf-8"?>
<a:theme xmlns:a="http://schemas.openxmlformats.org/drawingml/2006/main" name="La Caixa Voluntariados">
  <a:themeElements>
    <a:clrScheme name="Deloitte colors">
      <a:dk1>
        <a:sysClr val="windowText" lastClr="000000"/>
      </a:dk1>
      <a:lt1>
        <a:sysClr val="window" lastClr="FFFFFF"/>
      </a:lt1>
      <a:dk2>
        <a:srgbClr val="53565A"/>
      </a:dk2>
      <a:lt2>
        <a:srgbClr val="D0D0CE"/>
      </a:lt2>
      <a:accent1>
        <a:srgbClr val="86BC25"/>
      </a:accent1>
      <a:accent2>
        <a:srgbClr val="046A38"/>
      </a:accent2>
      <a:accent3>
        <a:srgbClr val="62B5E5"/>
      </a:accent3>
      <a:accent4>
        <a:srgbClr val="012169"/>
      </a:accent4>
      <a:accent5>
        <a:srgbClr val="0097A9"/>
      </a:accent5>
      <a:accent6>
        <a:srgbClr val="75787B"/>
      </a:accent6>
      <a:hlink>
        <a:srgbClr val="00A3E0"/>
      </a:hlink>
      <a:folHlink>
        <a:srgbClr val="53565A"/>
      </a:folHlink>
    </a:clrScheme>
    <a:fontScheme name="Deloitte Powerpoint font">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accent3"/>
        </a:solidFill>
        <a:ln w="19050" algn="ctr">
          <a:noFill/>
          <a:miter lim="800000"/>
          <a:headEnd/>
          <a:tailEnd/>
        </a:ln>
      </a:spPr>
      <a:bodyPr wrap="square" lIns="88900" tIns="88900" rIns="88900" bIns="88900" rtlCol="0" anchor="ctr"/>
      <a:lstStyle>
        <a:defPPr>
          <a:lnSpc>
            <a:spcPct val="106000"/>
          </a:lnSpc>
          <a:buFont typeface="Wingdings 2" pitchFamily="18" charset="2"/>
          <a:buNone/>
          <a:defRPr sz="1600" b="1" dirty="0" smtClean="0">
            <a:solidFill>
              <a:schemeClr val="bg1"/>
            </a:solidFill>
          </a:defRPr>
        </a:defPPr>
      </a:lstStyle>
    </a:spDef>
    <a:lnDef>
      <a:spPr>
        <a:ln>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bwMode="gray"/>
      <a:bodyPr vert="horz" lIns="0" tIns="0" rIns="0" bIns="0" rtlCol="0" anchor="b" anchorCtr="0">
        <a:noAutofit/>
      </a:bodyPr>
      <a:lstStyle>
        <a:defPPr>
          <a:defRPr sz="3200" b="0" dirty="0" smtClean="0"/>
        </a:defPPr>
      </a:lstStyle>
    </a:txDef>
  </a:objectDefaults>
  <a:extraClrSchemeLst/>
  <a:custClrLst>
    <a:custClr name="Green 7">
      <a:srgbClr val="2C5234"/>
    </a:custClr>
    <a:custClr name="Green 6">
      <a:srgbClr val="046A38"/>
    </a:custClr>
    <a:custClr name="Green 5">
      <a:srgbClr val="009A44"/>
    </a:custClr>
    <a:custClr name="Green 4">
      <a:srgbClr val="43B02A"/>
    </a:custClr>
    <a:custClr name="Deloitte Green">
      <a:srgbClr val="86BC25"/>
    </a:custClr>
    <a:custClr name="Green 2">
      <a:srgbClr val="C4D600"/>
    </a:custClr>
    <a:custClr name="Green 1">
      <a:srgbClr val="E3E48D"/>
    </a:custClr>
    <a:custClr name="Teal 7">
      <a:srgbClr val="004F59"/>
    </a:custClr>
    <a:custClr name="Teal 6">
      <a:srgbClr val="007680"/>
    </a:custClr>
    <a:custClr name="Teal 5">
      <a:srgbClr val="0097A9"/>
    </a:custClr>
    <a:custClr name="Teal 4">
      <a:srgbClr val="00ABAB"/>
    </a:custClr>
    <a:custClr name="Teal 3">
      <a:srgbClr val="6FC2B4"/>
    </a:custClr>
    <a:custClr name="Teal 2">
      <a:srgbClr val="9DD4CF"/>
    </a:custClr>
    <a:custClr name="Teal 1">
      <a:srgbClr val="DDEFE8"/>
    </a:custClr>
    <a:custClr name="Blue 7">
      <a:srgbClr val="041E42"/>
    </a:custClr>
    <a:custClr name="Blue 6">
      <a:srgbClr val="012169"/>
    </a:custClr>
    <a:custClr name="Blue 5">
      <a:srgbClr val="005587"/>
    </a:custClr>
    <a:custClr name="Blue 4">
      <a:srgbClr val="0076A8"/>
    </a:custClr>
    <a:custClr name="Blue 3">
      <a:srgbClr val="00A3E0"/>
    </a:custClr>
    <a:custClr name="Blue 2">
      <a:srgbClr val="62B5E5"/>
    </a:custClr>
    <a:custClr name="Blue 1">
      <a:srgbClr val="A0DCFF"/>
    </a:custClr>
    <a:custClr name="Cool Gray 11">
      <a:srgbClr val="53565A"/>
    </a:custClr>
    <a:custClr name="Cool Gray 10">
      <a:srgbClr val="63666A"/>
    </a:custClr>
    <a:custClr name="Cool Gray 9">
      <a:srgbClr val="75787B"/>
    </a:custClr>
    <a:custClr name="Cool Gray 7">
      <a:srgbClr val="97999B"/>
    </a:custClr>
    <a:custClr name="Cool Gray 6">
      <a:srgbClr val="A7A8AA"/>
    </a:custClr>
    <a:custClr name="Cool Gray 4">
      <a:srgbClr val="BBBCBC"/>
    </a:custClr>
    <a:custClr name="Cool Gray 2">
      <a:srgbClr val="D0D0CE"/>
    </a:custClr>
    <a:custClr name="White">
      <a:srgbClr val="FFFFFF"/>
    </a:custClr>
    <a:custClr name="Black">
      <a:srgbClr val="000000"/>
    </a:custClr>
    <a:custClr name="Red">
      <a:srgbClr val="DA291C"/>
    </a:custClr>
    <a:custClr name="Orange">
      <a:srgbClr val="ED8B00"/>
    </a:custClr>
    <a:custClr name="Yellow">
      <a:srgbClr val="FFCD00"/>
    </a:custClr>
  </a:custClrLst>
  <a:extLst>
    <a:ext uri="{05A4C25C-085E-4340-85A3-A5531E510DB2}">
      <thm15:themeFamily xmlns:thm15="http://schemas.microsoft.com/office/thememl/2012/main" name="Presentacion 16-9 - S2G" id="{D4E991DC-D13B-B24A-BF75-B2BD123529FF}" vid="{A71549F7-BD1B-5746-BBCA-70A38ECAAF3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o" ma:contentTypeID="0x010100927A2F21C761C84A941658C4AD1EC32A" ma:contentTypeVersion="12" ma:contentTypeDescription="Crear nuevo documento." ma:contentTypeScope="" ma:versionID="bdb46391e6c4d488a14b66b55063bfb7">
  <xsd:schema xmlns:xsd="http://www.w3.org/2001/XMLSchema" xmlns:xs="http://www.w3.org/2001/XMLSchema" xmlns:p="http://schemas.microsoft.com/office/2006/metadata/properties" xmlns:ns2="d5f543d2-e98f-4bcb-aac4-dbb9963c52ee" xmlns:ns3="edad2d25-cae2-46af-8973-51d41c80e85c" targetNamespace="http://schemas.microsoft.com/office/2006/metadata/properties" ma:root="true" ma:fieldsID="4204974358481bc469497cf4e3a9cd0d" ns2:_="" ns3:_="">
    <xsd:import namespace="d5f543d2-e98f-4bcb-aac4-dbb9963c52ee"/>
    <xsd:import namespace="edad2d25-cae2-46af-8973-51d41c80e85c"/>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Tags" minOccurs="0"/>
                <xsd:element ref="ns2:MediaServiceOCR" minOccurs="0"/>
                <xsd:element ref="ns2:MediaServiceDateTaken" minOccurs="0"/>
                <xsd:element ref="ns2:MediaServiceLocation" minOccurs="0"/>
                <xsd:element ref="ns2:MediaServiceGenerationTime" minOccurs="0"/>
                <xsd:element ref="ns2:MediaServiceEventHashCode"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5f543d2-e98f-4bcb-aac4-dbb9963c52e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2" nillable="true" ma:displayName="MediaServiceAutoTags" ma:internalName="MediaServiceAutoTags" ma:readOnly="true">
      <xsd:simpleType>
        <xsd:restriction base="dms:Text"/>
      </xsd:simpleType>
    </xsd:element>
    <xsd:element name="MediaServiceOCR" ma:index="13" nillable="true" ma:displayName="MediaServiceOCR"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MediaServic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edad2d25-cae2-46af-8973-51d41c80e85c" elementFormDefault="qualified">
    <xsd:import namespace="http://schemas.microsoft.com/office/2006/documentManagement/types"/>
    <xsd:import namespace="http://schemas.microsoft.com/office/infopath/2007/PartnerControls"/>
    <xsd:element name="SharedWithUsers" ma:index="10" nillable="true" ma:displayName="Compartid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Detalles de uso compartido"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3B7375F7-9EC2-4454-9753-5BC12F20F7EF}">
  <ds:schemaRefs>
    <ds:schemaRef ds:uri="http://schemas.microsoft.com/sharepoint/v3/contenttype/forms"/>
  </ds:schemaRefs>
</ds:datastoreItem>
</file>

<file path=customXml/itemProps2.xml><?xml version="1.0" encoding="utf-8"?>
<ds:datastoreItem xmlns:ds="http://schemas.openxmlformats.org/officeDocument/2006/customXml" ds:itemID="{64D83442-70BD-4178-94F8-B01F798F477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5f543d2-e98f-4bcb-aac4-dbb9963c52ee"/>
    <ds:schemaRef ds:uri="edad2d25-cae2-46af-8973-51d41c80e85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E21BA21-2670-42DF-B104-515D7D9745DE}">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Presentacion 16-9 - S2G</Template>
  <TotalTime>24800</TotalTime>
  <Words>4539</Words>
  <Application>Microsoft Office PowerPoint</Application>
  <PresentationFormat>Pantalla panoràmica</PresentationFormat>
  <Paragraphs>441</Paragraphs>
  <Slides>44</Slides>
  <Notes>6</Notes>
  <HiddenSlides>0</HiddenSlides>
  <MMClips>0</MMClips>
  <ScaleCrop>false</ScaleCrop>
  <HeadingPairs>
    <vt:vector size="6" baseType="variant">
      <vt:variant>
        <vt:lpstr>Tipus de lletra utilitzats</vt:lpstr>
      </vt:variant>
      <vt:variant>
        <vt:i4>6</vt:i4>
      </vt:variant>
      <vt:variant>
        <vt:lpstr>Tema</vt:lpstr>
      </vt:variant>
      <vt:variant>
        <vt:i4>1</vt:i4>
      </vt:variant>
      <vt:variant>
        <vt:lpstr>Títols de les diapositives</vt:lpstr>
      </vt:variant>
      <vt:variant>
        <vt:i4>44</vt:i4>
      </vt:variant>
    </vt:vector>
  </HeadingPairs>
  <TitlesOfParts>
    <vt:vector size="51" baseType="lpstr">
      <vt:lpstr>Algerian</vt:lpstr>
      <vt:lpstr>Arial</vt:lpstr>
      <vt:lpstr>Poppins</vt:lpstr>
      <vt:lpstr>Verdana</vt:lpstr>
      <vt:lpstr>Wingdings</vt:lpstr>
      <vt:lpstr>Wingdings 2</vt:lpstr>
      <vt:lpstr>La Caixa Voluntariados</vt:lpstr>
      <vt:lpstr>Presentació del PowerPoint</vt:lpstr>
      <vt:lpstr>Introducción </vt:lpstr>
      <vt:lpstr>Índice</vt:lpstr>
      <vt:lpstr>PARTE 1</vt:lpstr>
      <vt:lpstr>1.1. ¿Para qué usamos Microsoft Excel?</vt:lpstr>
      <vt:lpstr>1.2. Cambios Excel 2016 vs Excel 2010</vt:lpstr>
      <vt:lpstr>1.3. Libros, Hojas y Celdas</vt:lpstr>
      <vt:lpstr>1.4. Filas y columnas</vt:lpstr>
      <vt:lpstr>1.4. Filas y columnas</vt:lpstr>
      <vt:lpstr>1.5. Descripción de la cinta de opciones</vt:lpstr>
      <vt:lpstr>1.5. Descripción de la cinta de opciones</vt:lpstr>
      <vt:lpstr>1.5. Descripción de la cinta de opciones</vt:lpstr>
      <vt:lpstr>1.5. Descripción de la cinta de opciones</vt:lpstr>
      <vt:lpstr>1.5. Descripción de la cinta de opciones</vt:lpstr>
      <vt:lpstr>1.5. Descripción de la cinta de opciones</vt:lpstr>
      <vt:lpstr>1.6 Introducción de datos</vt:lpstr>
      <vt:lpstr>1.7. Trabajar con datos. Funciones básicas – Construcción de la información base</vt:lpstr>
      <vt:lpstr> 1.7. Trabajar con datos. Funciones básicas – Construcción de la información base</vt:lpstr>
      <vt:lpstr> 1.7. Trabajar con datos. Funciones básicas – Construcción de la información base</vt:lpstr>
      <vt:lpstr> 1.7. Trabajar con datos. Funciones básicas – Construcción de la información base</vt:lpstr>
      <vt:lpstr>1.7. Trabajar con datos. Funciones básicas – construcción de la información base</vt:lpstr>
      <vt:lpstr> 1.7. Trabajar con datos. Funciones básicas – Construcción de la información base</vt:lpstr>
      <vt:lpstr> 1.7. Trabajar con datos. Funciones básicas – Construcción de la información base</vt:lpstr>
      <vt:lpstr> 1.7. Trabajar con datos. Funciones básicas – Construcción de la información base</vt:lpstr>
      <vt:lpstr> 1.7. Trabajar con datos. Funciones básicas – Construcción de la información base</vt:lpstr>
      <vt:lpstr> 1.7. Trabajar con datos. Funciones básicas – Construcción de la información base</vt:lpstr>
      <vt:lpstr> 1.7. Trabajar con datos. Funciones básicas – Construcción de la información base</vt:lpstr>
      <vt:lpstr> 1.7. Trabajar con datos. Funciones básicas – Construcción de la información base</vt:lpstr>
      <vt:lpstr> 1.7. Trabajar con datos. Funciones básicas – Construcción de la información base</vt:lpstr>
      <vt:lpstr>1.7. Trabajar con datos. Funciones básicas – Construcción de la información base</vt:lpstr>
      <vt:lpstr>1.7. Trabajar con datos. Funciones básicas – Construcción de la información base</vt:lpstr>
      <vt:lpstr>PARTE 2</vt:lpstr>
      <vt:lpstr>1.8 Aplicar formato a las celdas </vt:lpstr>
      <vt:lpstr>1.8 Aplicar formato a las celdas </vt:lpstr>
      <vt:lpstr>1.8 Aplicar formato a las celdas </vt:lpstr>
      <vt:lpstr>1.8 Aplicar formato a las celdas </vt:lpstr>
      <vt:lpstr>1.8 Aplicar formato a las celdas </vt:lpstr>
      <vt:lpstr>1.9 Eliminar líneas de cuadrícula  </vt:lpstr>
      <vt:lpstr>1.10 Revisar la ortografía </vt:lpstr>
      <vt:lpstr>1.11 Organizar e imprimir hojas </vt:lpstr>
      <vt:lpstr>1.11 Organizar e imprimir hojas </vt:lpstr>
      <vt:lpstr>1.11 Organizar e imprimir hojas </vt:lpstr>
      <vt:lpstr>1.12 Función guardar y guardar como. </vt:lpstr>
      <vt:lpstr>Presentació del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Madrid de la Hera, Ignacio</dc:creator>
  <cp:lastModifiedBy>GEMA MARINA ESCOLA CARRION</cp:lastModifiedBy>
  <cp:revision>72</cp:revision>
  <cp:lastPrinted>2014-06-25T02:16:22Z</cp:lastPrinted>
  <dcterms:created xsi:type="dcterms:W3CDTF">2020-05-11T10:12:31Z</dcterms:created>
  <dcterms:modified xsi:type="dcterms:W3CDTF">2023-03-06T14:57:20Z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0x010100927A2F21C761C84A941658C4AD1EC32A</vt:lpwstr>
  </property>
  <property fmtid="{D5CDD505-2E9C-101B-9397-08002B2CF9AE}" pid="3" name="MSIP_Label_c2c11c9e-624c-4a75-9f78-0989052ff6ea_Enabled">
    <vt:lpwstr>true</vt:lpwstr>
  </property>
  <property fmtid="{D5CDD505-2E9C-101B-9397-08002B2CF9AE}" pid="4" name="MSIP_Label_c2c11c9e-624c-4a75-9f78-0989052ff6ea_SetDate">
    <vt:lpwstr>2023-03-06T14:57:17Z</vt:lpwstr>
  </property>
  <property fmtid="{D5CDD505-2E9C-101B-9397-08002B2CF9AE}" pid="5" name="MSIP_Label_c2c11c9e-624c-4a75-9f78-0989052ff6ea_Method">
    <vt:lpwstr>Privileged</vt:lpwstr>
  </property>
  <property fmtid="{D5CDD505-2E9C-101B-9397-08002B2CF9AE}" pid="6" name="MSIP_Label_c2c11c9e-624c-4a75-9f78-0989052ff6ea_Name">
    <vt:lpwstr>c2c11c9e-624c-4a75-9f78-0989052ff6ea</vt:lpwstr>
  </property>
  <property fmtid="{D5CDD505-2E9C-101B-9397-08002B2CF9AE}" pid="7" name="MSIP_Label_c2c11c9e-624c-4a75-9f78-0989052ff6ea_SiteId">
    <vt:lpwstr>5df31d35-3ba9-481e-a3c8-ff9be3ee783b</vt:lpwstr>
  </property>
  <property fmtid="{D5CDD505-2E9C-101B-9397-08002B2CF9AE}" pid="8" name="MSIP_Label_c2c11c9e-624c-4a75-9f78-0989052ff6ea_ActionId">
    <vt:lpwstr>9d260962-9046-45dc-bb20-3412a9e34e10</vt:lpwstr>
  </property>
  <property fmtid="{D5CDD505-2E9C-101B-9397-08002B2CF9AE}" pid="9" name="MSIP_Label_c2c11c9e-624c-4a75-9f78-0989052ff6ea_ContentBits">
    <vt:lpwstr>0</vt:lpwstr>
  </property>
</Properties>
</file>