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70"/>
  </p:notesMasterIdLst>
  <p:handoutMasterIdLst>
    <p:handoutMasterId r:id="rId71"/>
  </p:handoutMasterIdLst>
  <p:sldIdLst>
    <p:sldId id="351" r:id="rId5"/>
    <p:sldId id="357" r:id="rId6"/>
    <p:sldId id="354" r:id="rId7"/>
    <p:sldId id="343" r:id="rId8"/>
    <p:sldId id="358" r:id="rId9"/>
    <p:sldId id="355" r:id="rId10"/>
    <p:sldId id="373" r:id="rId11"/>
    <p:sldId id="369" r:id="rId12"/>
    <p:sldId id="370" r:id="rId13"/>
    <p:sldId id="372" r:id="rId14"/>
    <p:sldId id="371" r:id="rId15"/>
    <p:sldId id="374" r:id="rId16"/>
    <p:sldId id="356" r:id="rId17"/>
    <p:sldId id="359" r:id="rId18"/>
    <p:sldId id="367" r:id="rId19"/>
    <p:sldId id="360" r:id="rId20"/>
    <p:sldId id="389" r:id="rId21"/>
    <p:sldId id="388" r:id="rId22"/>
    <p:sldId id="387" r:id="rId23"/>
    <p:sldId id="386" r:id="rId24"/>
    <p:sldId id="390" r:id="rId25"/>
    <p:sldId id="385" r:id="rId26"/>
    <p:sldId id="384" r:id="rId27"/>
    <p:sldId id="383" r:id="rId28"/>
    <p:sldId id="382" r:id="rId29"/>
    <p:sldId id="381" r:id="rId30"/>
    <p:sldId id="380" r:id="rId31"/>
    <p:sldId id="379" r:id="rId32"/>
    <p:sldId id="378" r:id="rId33"/>
    <p:sldId id="377" r:id="rId34"/>
    <p:sldId id="392" r:id="rId35"/>
    <p:sldId id="361" r:id="rId36"/>
    <p:sldId id="362" r:id="rId37"/>
    <p:sldId id="368" r:id="rId38"/>
    <p:sldId id="363" r:id="rId39"/>
    <p:sldId id="396" r:id="rId40"/>
    <p:sldId id="395" r:id="rId41"/>
    <p:sldId id="394" r:id="rId42"/>
    <p:sldId id="393" r:id="rId43"/>
    <p:sldId id="398" r:id="rId44"/>
    <p:sldId id="397" r:id="rId45"/>
    <p:sldId id="399" r:id="rId46"/>
    <p:sldId id="364" r:id="rId47"/>
    <p:sldId id="365" r:id="rId48"/>
    <p:sldId id="400" r:id="rId49"/>
    <p:sldId id="401" r:id="rId50"/>
    <p:sldId id="366" r:id="rId51"/>
    <p:sldId id="402" r:id="rId52"/>
    <p:sldId id="418" r:id="rId53"/>
    <p:sldId id="417" r:id="rId54"/>
    <p:sldId id="416" r:id="rId55"/>
    <p:sldId id="415" r:id="rId56"/>
    <p:sldId id="414" r:id="rId57"/>
    <p:sldId id="413" r:id="rId58"/>
    <p:sldId id="412" r:id="rId59"/>
    <p:sldId id="419" r:id="rId60"/>
    <p:sldId id="411" r:id="rId61"/>
    <p:sldId id="410" r:id="rId62"/>
    <p:sldId id="409" r:id="rId63"/>
    <p:sldId id="408" r:id="rId64"/>
    <p:sldId id="407" r:id="rId65"/>
    <p:sldId id="406" r:id="rId66"/>
    <p:sldId id="405" r:id="rId67"/>
    <p:sldId id="420" r:id="rId68"/>
    <p:sldId id="345" r:id="rId69"/>
  </p:sldIdLst>
  <p:sldSz cx="12192000" cy="6858000"/>
  <p:notesSz cx="6797675" cy="9926638"/>
  <p:custDataLst>
    <p:tags r:id="rId72"/>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guer, Maria Nuria" initials="NMN" lastIdx="2" clrIdx="0">
    <p:extLst>
      <p:ext uri="{19B8F6BF-5375-455C-9EA6-DF929625EA0E}">
        <p15:presenceInfo xmlns:p15="http://schemas.microsoft.com/office/powerpoint/2012/main" userId="S::mnoguer@s2g.deloitte.es::6f64b983-2803-40cb-8d92-b0b5754b11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EE2"/>
    <a:srgbClr val="595959"/>
    <a:srgbClr val="FFFFFF"/>
    <a:srgbClr val="ED8B00"/>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33" autoAdjust="0"/>
    <p:restoredTop sz="94799" autoAdjust="0"/>
  </p:normalViewPr>
  <p:slideViewPr>
    <p:cSldViewPr snapToGrid="0" showGuides="1">
      <p:cViewPr varScale="1">
        <p:scale>
          <a:sx n="71" d="100"/>
          <a:sy n="71" d="100"/>
        </p:scale>
        <p:origin x="628" y="40"/>
      </p:cViewPr>
      <p:guideLst>
        <p:guide/>
        <p:guide orient="horz" pos="2047"/>
        <p:guide orient="horz" pos="1593"/>
        <p:guide orient="horz" pos="2568"/>
        <p:guide orient="horz" pos="3090"/>
        <p:guide orient="horz" pos="3589"/>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57" d="100"/>
          <a:sy n="57" d="100"/>
        </p:scale>
        <p:origin x="199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elia Lázaro" userId="b6787dd4-2454-4cb4-b47f-e276cbccb1f8" providerId="ADAL" clId="{7386EACB-811A-40CD-A55C-608B2AFD529C}"/>
    <pc:docChg chg="modSld">
      <pc:chgData name="Noelia Lázaro" userId="b6787dd4-2454-4cb4-b47f-e276cbccb1f8" providerId="ADAL" clId="{7386EACB-811A-40CD-A55C-608B2AFD529C}" dt="2021-03-23T10:10:05.278" v="5" actId="20577"/>
      <pc:docMkLst>
        <pc:docMk/>
      </pc:docMkLst>
      <pc:sldChg chg="modSp mod">
        <pc:chgData name="Noelia Lázaro" userId="b6787dd4-2454-4cb4-b47f-e276cbccb1f8" providerId="ADAL" clId="{7386EACB-811A-40CD-A55C-608B2AFD529C}" dt="2021-03-23T10:10:05.278" v="5" actId="20577"/>
        <pc:sldMkLst>
          <pc:docMk/>
          <pc:sldMk cId="1307989938" sldId="398"/>
        </pc:sldMkLst>
        <pc:spChg chg="mod">
          <ac:chgData name="Noelia Lázaro" userId="b6787dd4-2454-4cb4-b47f-e276cbccb1f8" providerId="ADAL" clId="{7386EACB-811A-40CD-A55C-608B2AFD529C}" dt="2021-03-23T10:10:05.278" v="5" actId="20577"/>
          <ac:spMkLst>
            <pc:docMk/>
            <pc:sldMk cId="1307989938" sldId="398"/>
            <ac:spMk id="3" creationId="{00000000-0000-0000-0000-000000000000}"/>
          </ac:spMkLst>
        </pc:spChg>
      </pc:sldChg>
    </pc:docChg>
  </pc:docChgLst>
  <pc:docChgLst>
    <pc:chgData name="Victor Sanchez" userId="3b1acb31-3c31-4a8c-9dec-1d8946e33f22" providerId="ADAL" clId="{ACF96FD1-3002-4A40-9F3B-5B1EE17E89A3}"/>
    <pc:docChg chg="modSld modNotesMaster modHandout">
      <pc:chgData name="Victor Sanchez" userId="3b1acb31-3c31-4a8c-9dec-1d8946e33f22" providerId="ADAL" clId="{ACF96FD1-3002-4A40-9F3B-5B1EE17E89A3}" dt="2021-03-09T12:22:34.146" v="2"/>
      <pc:docMkLst>
        <pc:docMk/>
      </pc:docMkLst>
      <pc:sldChg chg="modNotes">
        <pc:chgData name="Victor Sanchez" userId="3b1acb31-3c31-4a8c-9dec-1d8946e33f22" providerId="ADAL" clId="{ACF96FD1-3002-4A40-9F3B-5B1EE17E89A3}" dt="2021-03-09T12:22:34.146" v="2"/>
        <pc:sldMkLst>
          <pc:docMk/>
          <pc:sldMk cId="1516938311" sldId="343"/>
        </pc:sldMkLst>
      </pc:sldChg>
      <pc:sldChg chg="modNotes">
        <pc:chgData name="Victor Sanchez" userId="3b1acb31-3c31-4a8c-9dec-1d8946e33f22" providerId="ADAL" clId="{ACF96FD1-3002-4A40-9F3B-5B1EE17E89A3}" dt="2021-03-09T12:22:34.146" v="2"/>
        <pc:sldMkLst>
          <pc:docMk/>
          <pc:sldMk cId="555420538" sldId="345"/>
        </pc:sldMkLst>
      </pc:sldChg>
    </pc:docChg>
  </pc:docChgLst>
  <pc:docChgLst>
    <pc:chgData name="Jose Luna" userId="78800e73-abb7-42a4-bf50-e50c2f3b32fb" providerId="ADAL" clId="{1075574D-83DE-4478-A2F0-FC377AA8EC5D}"/>
    <pc:docChg chg="custSel modSld modMainMaster">
      <pc:chgData name="Jose Luna" userId="78800e73-abb7-42a4-bf50-e50c2f3b32fb" providerId="ADAL" clId="{1075574D-83DE-4478-A2F0-FC377AA8EC5D}" dt="2021-03-08T10:10:32.419" v="18"/>
      <pc:docMkLst>
        <pc:docMk/>
      </pc:docMkLst>
      <pc:sldChg chg="addSp delSp">
        <pc:chgData name="Jose Luna" userId="78800e73-abb7-42a4-bf50-e50c2f3b32fb" providerId="ADAL" clId="{1075574D-83DE-4478-A2F0-FC377AA8EC5D}" dt="2021-03-08T10:10:32.419" v="18"/>
        <pc:sldMkLst>
          <pc:docMk/>
          <pc:sldMk cId="2582114300" sldId="354"/>
        </pc:sldMkLst>
        <pc:picChg chg="add">
          <ac:chgData name="Jose Luna" userId="78800e73-abb7-42a4-bf50-e50c2f3b32fb" providerId="ADAL" clId="{1075574D-83DE-4478-A2F0-FC377AA8EC5D}" dt="2021-03-08T10:10:32.419" v="18"/>
          <ac:picMkLst>
            <pc:docMk/>
            <pc:sldMk cId="2582114300" sldId="354"/>
            <ac:picMk id="6" creationId="{041093A0-9F99-4437-A923-269074CF7FFE}"/>
          </ac:picMkLst>
        </pc:picChg>
        <pc:picChg chg="del">
          <ac:chgData name="Jose Luna" userId="78800e73-abb7-42a4-bf50-e50c2f3b32fb" providerId="ADAL" clId="{1075574D-83DE-4478-A2F0-FC377AA8EC5D}" dt="2021-03-08T10:10:31.259" v="17" actId="478"/>
          <ac:picMkLst>
            <pc:docMk/>
            <pc:sldMk cId="2582114300" sldId="354"/>
            <ac:picMk id="7" creationId="{4EEFE59E-2904-4D17-BA79-AE594323755B}"/>
          </ac:picMkLst>
        </pc:picChg>
      </pc:sldChg>
      <pc:sldMasterChg chg="modSldLayout">
        <pc:chgData name="Jose Luna" userId="78800e73-abb7-42a4-bf50-e50c2f3b32fb" providerId="ADAL" clId="{1075574D-83DE-4478-A2F0-FC377AA8EC5D}" dt="2021-03-08T10:10:09.987" v="16"/>
        <pc:sldMasterMkLst>
          <pc:docMk/>
          <pc:sldMasterMk cId="0" sldId="2147483648"/>
        </pc:sldMasterMkLst>
        <pc:sldLayoutChg chg="addSp delSp modSp">
          <pc:chgData name="Jose Luna" userId="78800e73-abb7-42a4-bf50-e50c2f3b32fb" providerId="ADAL" clId="{1075574D-83DE-4478-A2F0-FC377AA8EC5D}" dt="2021-03-08T10:09:27.281" v="3" actId="14100"/>
          <pc:sldLayoutMkLst>
            <pc:docMk/>
            <pc:sldMasterMk cId="0" sldId="2147483648"/>
            <pc:sldLayoutMk cId="2783079461" sldId="2147483702"/>
          </pc:sldLayoutMkLst>
          <pc:picChg chg="del">
            <ac:chgData name="Jose Luna" userId="78800e73-abb7-42a4-bf50-e50c2f3b32fb" providerId="ADAL" clId="{1075574D-83DE-4478-A2F0-FC377AA8EC5D}" dt="2021-03-08T10:09:16" v="0" actId="478"/>
            <ac:picMkLst>
              <pc:docMk/>
              <pc:sldMasterMk cId="0" sldId="2147483648"/>
              <pc:sldLayoutMk cId="2783079461" sldId="2147483702"/>
              <ac:picMk id="7" creationId="{E6AC1B37-486C-4B34-98C1-32DB4EAA7EF5}"/>
            </ac:picMkLst>
          </pc:picChg>
          <pc:picChg chg="add mod">
            <ac:chgData name="Jose Luna" userId="78800e73-abb7-42a4-bf50-e50c2f3b32fb" providerId="ADAL" clId="{1075574D-83DE-4478-A2F0-FC377AA8EC5D}" dt="2021-03-08T10:09:27.281" v="3" actId="14100"/>
            <ac:picMkLst>
              <pc:docMk/>
              <pc:sldMasterMk cId="0" sldId="2147483648"/>
              <pc:sldLayoutMk cId="2783079461" sldId="2147483702"/>
              <ac:picMk id="8" creationId="{EB4B50B1-02C5-4EA0-9E9D-C04BC2E41CAA}"/>
            </ac:picMkLst>
          </pc:picChg>
        </pc:sldLayoutChg>
        <pc:sldLayoutChg chg="addSp delSp">
          <pc:chgData name="Jose Luna" userId="78800e73-abb7-42a4-bf50-e50c2f3b32fb" providerId="ADAL" clId="{1075574D-83DE-4478-A2F0-FC377AA8EC5D}" dt="2021-03-08T10:09:53.857" v="11"/>
          <pc:sldLayoutMkLst>
            <pc:docMk/>
            <pc:sldMasterMk cId="0" sldId="2147483648"/>
            <pc:sldLayoutMk cId="2104574128" sldId="2147483703"/>
          </pc:sldLayoutMkLst>
          <pc:picChg chg="add">
            <ac:chgData name="Jose Luna" userId="78800e73-abb7-42a4-bf50-e50c2f3b32fb" providerId="ADAL" clId="{1075574D-83DE-4478-A2F0-FC377AA8EC5D}" dt="2021-03-08T10:09:53.857" v="11"/>
            <ac:picMkLst>
              <pc:docMk/>
              <pc:sldMasterMk cId="0" sldId="2147483648"/>
              <pc:sldLayoutMk cId="2104574128" sldId="2147483703"/>
              <ac:picMk id="7" creationId="{6648A83C-DA7C-49F8-AC1B-40E261514113}"/>
            </ac:picMkLst>
          </pc:picChg>
          <pc:picChg chg="del">
            <ac:chgData name="Jose Luna" userId="78800e73-abb7-42a4-bf50-e50c2f3b32fb" providerId="ADAL" clId="{1075574D-83DE-4478-A2F0-FC377AA8EC5D}" dt="2021-03-08T10:09:53.377" v="10" actId="478"/>
            <ac:picMkLst>
              <pc:docMk/>
              <pc:sldMasterMk cId="0" sldId="2147483648"/>
              <pc:sldLayoutMk cId="2104574128" sldId="2147483703"/>
              <ac:picMk id="8" creationId="{0F9B616F-8066-4D9C-8989-EC677069E469}"/>
            </ac:picMkLst>
          </pc:picChg>
        </pc:sldLayoutChg>
        <pc:sldLayoutChg chg="addSp delSp modSp">
          <pc:chgData name="Jose Luna" userId="78800e73-abb7-42a4-bf50-e50c2f3b32fb" providerId="ADAL" clId="{1075574D-83DE-4478-A2F0-FC377AA8EC5D}" dt="2021-03-08T10:09:48.755" v="9"/>
          <pc:sldLayoutMkLst>
            <pc:docMk/>
            <pc:sldMasterMk cId="0" sldId="2147483648"/>
            <pc:sldLayoutMk cId="463979046" sldId="2147483712"/>
          </pc:sldLayoutMkLst>
          <pc:spChg chg="mod topLvl">
            <ac:chgData name="Jose Luna" userId="78800e73-abb7-42a4-bf50-e50c2f3b32fb" providerId="ADAL" clId="{1075574D-83DE-4478-A2F0-FC377AA8EC5D}" dt="2021-03-08T10:09:45.623" v="7" actId="165"/>
            <ac:spMkLst>
              <pc:docMk/>
              <pc:sldMasterMk cId="0" sldId="2147483648"/>
              <pc:sldLayoutMk cId="463979046" sldId="2147483712"/>
              <ac:spMk id="11" creationId="{00000000-0000-0000-0000-000000000000}"/>
            </ac:spMkLst>
          </pc:spChg>
          <pc:grpChg chg="del">
            <ac:chgData name="Jose Luna" userId="78800e73-abb7-42a4-bf50-e50c2f3b32fb" providerId="ADAL" clId="{1075574D-83DE-4478-A2F0-FC377AA8EC5D}" dt="2021-03-08T10:09:45.623" v="7" actId="165"/>
            <ac:grpSpMkLst>
              <pc:docMk/>
              <pc:sldMasterMk cId="0" sldId="2147483648"/>
              <pc:sldLayoutMk cId="463979046" sldId="2147483712"/>
              <ac:grpSpMk id="2" creationId="{254CFAE8-2516-4A62-82D2-9C82F381DF01}"/>
            </ac:grpSpMkLst>
          </pc:grpChg>
          <pc:picChg chg="add">
            <ac:chgData name="Jose Luna" userId="78800e73-abb7-42a4-bf50-e50c2f3b32fb" providerId="ADAL" clId="{1075574D-83DE-4478-A2F0-FC377AA8EC5D}" dt="2021-03-08T10:09:48.755" v="9"/>
            <ac:picMkLst>
              <pc:docMk/>
              <pc:sldMasterMk cId="0" sldId="2147483648"/>
              <pc:sldLayoutMk cId="463979046" sldId="2147483712"/>
              <ac:picMk id="10" creationId="{C3D4A819-B150-4C85-8944-9184A2C12DF8}"/>
            </ac:picMkLst>
          </pc:picChg>
          <pc:picChg chg="del mod topLvl">
            <ac:chgData name="Jose Luna" userId="78800e73-abb7-42a4-bf50-e50c2f3b32fb" providerId="ADAL" clId="{1075574D-83DE-4478-A2F0-FC377AA8EC5D}" dt="2021-03-08T10:09:47.663" v="8" actId="478"/>
            <ac:picMkLst>
              <pc:docMk/>
              <pc:sldMasterMk cId="0" sldId="2147483648"/>
              <pc:sldLayoutMk cId="463979046" sldId="2147483712"/>
              <ac:picMk id="13" creationId="{F856EFFB-C8B7-4273-8F51-6E07CA9CBA1A}"/>
            </ac:picMkLst>
          </pc:picChg>
        </pc:sldLayoutChg>
        <pc:sldLayoutChg chg="addSp delSp modSp">
          <pc:chgData name="Jose Luna" userId="78800e73-abb7-42a4-bf50-e50c2f3b32fb" providerId="ADAL" clId="{1075574D-83DE-4478-A2F0-FC377AA8EC5D}" dt="2021-03-08T10:10:03.377" v="14"/>
          <pc:sldLayoutMkLst>
            <pc:docMk/>
            <pc:sldMasterMk cId="0" sldId="2147483648"/>
            <pc:sldLayoutMk cId="25102211" sldId="2147483753"/>
          </pc:sldLayoutMkLst>
          <pc:spChg chg="mod topLvl">
            <ac:chgData name="Jose Luna" userId="78800e73-abb7-42a4-bf50-e50c2f3b32fb" providerId="ADAL" clId="{1075574D-83DE-4478-A2F0-FC377AA8EC5D}" dt="2021-03-08T10:10:00.967" v="12" actId="165"/>
            <ac:spMkLst>
              <pc:docMk/>
              <pc:sldMasterMk cId="0" sldId="2147483648"/>
              <pc:sldLayoutMk cId="25102211" sldId="2147483753"/>
              <ac:spMk id="9" creationId="{00000000-0000-0000-0000-000000000000}"/>
            </ac:spMkLst>
          </pc:spChg>
          <pc:grpChg chg="del">
            <ac:chgData name="Jose Luna" userId="78800e73-abb7-42a4-bf50-e50c2f3b32fb" providerId="ADAL" clId="{1075574D-83DE-4478-A2F0-FC377AA8EC5D}" dt="2021-03-08T10:10:00.967" v="12" actId="165"/>
            <ac:grpSpMkLst>
              <pc:docMk/>
              <pc:sldMasterMk cId="0" sldId="2147483648"/>
              <pc:sldLayoutMk cId="25102211" sldId="2147483753"/>
              <ac:grpSpMk id="2" creationId="{0288A46E-9FE8-4EDE-BDAB-4EAFC89E9F75}"/>
            </ac:grpSpMkLst>
          </pc:grpChg>
          <pc:picChg chg="add">
            <ac:chgData name="Jose Luna" userId="78800e73-abb7-42a4-bf50-e50c2f3b32fb" providerId="ADAL" clId="{1075574D-83DE-4478-A2F0-FC377AA8EC5D}" dt="2021-03-08T10:10:03.377" v="14"/>
            <ac:picMkLst>
              <pc:docMk/>
              <pc:sldMasterMk cId="0" sldId="2147483648"/>
              <pc:sldLayoutMk cId="25102211" sldId="2147483753"/>
              <ac:picMk id="8" creationId="{6788C1B9-9798-4AE3-ADC6-3721FAF52135}"/>
            </ac:picMkLst>
          </pc:picChg>
          <pc:picChg chg="del mod topLvl">
            <ac:chgData name="Jose Luna" userId="78800e73-abb7-42a4-bf50-e50c2f3b32fb" providerId="ADAL" clId="{1075574D-83DE-4478-A2F0-FC377AA8EC5D}" dt="2021-03-08T10:10:02.787" v="13" actId="478"/>
            <ac:picMkLst>
              <pc:docMk/>
              <pc:sldMasterMk cId="0" sldId="2147483648"/>
              <pc:sldLayoutMk cId="25102211" sldId="2147483753"/>
              <ac:picMk id="11" creationId="{1430F714-5AC8-4E50-BD2C-0EC2476D7B65}"/>
            </ac:picMkLst>
          </pc:picChg>
        </pc:sldLayoutChg>
        <pc:sldLayoutChg chg="addSp delSp modSp">
          <pc:chgData name="Jose Luna" userId="78800e73-abb7-42a4-bf50-e50c2f3b32fb" providerId="ADAL" clId="{1075574D-83DE-4478-A2F0-FC377AA8EC5D}" dt="2021-03-08T10:09:37.971" v="6"/>
          <pc:sldLayoutMkLst>
            <pc:docMk/>
            <pc:sldMasterMk cId="0" sldId="2147483648"/>
            <pc:sldLayoutMk cId="3897384583" sldId="2147483754"/>
          </pc:sldLayoutMkLst>
          <pc:spChg chg="mod topLvl">
            <ac:chgData name="Jose Luna" userId="78800e73-abb7-42a4-bf50-e50c2f3b32fb" providerId="ADAL" clId="{1075574D-83DE-4478-A2F0-FC377AA8EC5D}" dt="2021-03-08T10:09:35.261" v="4" actId="165"/>
            <ac:spMkLst>
              <pc:docMk/>
              <pc:sldMasterMk cId="0" sldId="2147483648"/>
              <pc:sldLayoutMk cId="3897384583" sldId="2147483754"/>
              <ac:spMk id="9" creationId="{00000000-0000-0000-0000-000000000000}"/>
            </ac:spMkLst>
          </pc:spChg>
          <pc:grpChg chg="del">
            <ac:chgData name="Jose Luna" userId="78800e73-abb7-42a4-bf50-e50c2f3b32fb" providerId="ADAL" clId="{1075574D-83DE-4478-A2F0-FC377AA8EC5D}" dt="2021-03-08T10:09:35.261" v="4" actId="165"/>
            <ac:grpSpMkLst>
              <pc:docMk/>
              <pc:sldMasterMk cId="0" sldId="2147483648"/>
              <pc:sldLayoutMk cId="3897384583" sldId="2147483754"/>
              <ac:grpSpMk id="2" creationId="{6485617B-8758-405F-BAD6-8540E02C8B2C}"/>
            </ac:grpSpMkLst>
          </pc:grpChg>
          <pc:picChg chg="add">
            <ac:chgData name="Jose Luna" userId="78800e73-abb7-42a4-bf50-e50c2f3b32fb" providerId="ADAL" clId="{1075574D-83DE-4478-A2F0-FC377AA8EC5D}" dt="2021-03-08T10:09:37.971" v="6"/>
            <ac:picMkLst>
              <pc:docMk/>
              <pc:sldMasterMk cId="0" sldId="2147483648"/>
              <pc:sldLayoutMk cId="3897384583" sldId="2147483754"/>
              <ac:picMk id="8" creationId="{4509F364-7E7D-414B-885F-6684B2FF7910}"/>
            </ac:picMkLst>
          </pc:picChg>
          <pc:picChg chg="del mod topLvl">
            <ac:chgData name="Jose Luna" userId="78800e73-abb7-42a4-bf50-e50c2f3b32fb" providerId="ADAL" clId="{1075574D-83DE-4478-A2F0-FC377AA8EC5D}" dt="2021-03-08T10:09:37.391" v="5" actId="478"/>
            <ac:picMkLst>
              <pc:docMk/>
              <pc:sldMasterMk cId="0" sldId="2147483648"/>
              <pc:sldLayoutMk cId="3897384583" sldId="2147483754"/>
              <ac:picMk id="11" creationId="{A663D4C8-DC94-44A6-8EF8-F1C4787AFCCF}"/>
            </ac:picMkLst>
          </pc:picChg>
        </pc:sldLayoutChg>
        <pc:sldLayoutChg chg="addSp delSp">
          <pc:chgData name="Jose Luna" userId="78800e73-abb7-42a4-bf50-e50c2f3b32fb" providerId="ADAL" clId="{1075574D-83DE-4478-A2F0-FC377AA8EC5D}" dt="2021-03-08T10:10:09.987" v="16"/>
          <pc:sldLayoutMkLst>
            <pc:docMk/>
            <pc:sldMasterMk cId="0" sldId="2147483648"/>
            <pc:sldLayoutMk cId="4003937310" sldId="2147483756"/>
          </pc:sldLayoutMkLst>
          <pc:picChg chg="del">
            <ac:chgData name="Jose Luna" userId="78800e73-abb7-42a4-bf50-e50c2f3b32fb" providerId="ADAL" clId="{1075574D-83DE-4478-A2F0-FC377AA8EC5D}" dt="2021-03-08T10:10:09.057" v="15" actId="478"/>
            <ac:picMkLst>
              <pc:docMk/>
              <pc:sldMasterMk cId="0" sldId="2147483648"/>
              <pc:sldLayoutMk cId="4003937310" sldId="2147483756"/>
              <ac:picMk id="6" creationId="{2DF0F2E0-661B-475A-B8C7-FAC7F77D671E}"/>
            </ac:picMkLst>
          </pc:picChg>
          <pc:picChg chg="add">
            <ac:chgData name="Jose Luna" userId="78800e73-abb7-42a4-bf50-e50c2f3b32fb" providerId="ADAL" clId="{1075574D-83DE-4478-A2F0-FC377AA8EC5D}" dt="2021-03-08T10:10:09.987" v="16"/>
            <ac:picMkLst>
              <pc:docMk/>
              <pc:sldMasterMk cId="0" sldId="2147483648"/>
              <pc:sldLayoutMk cId="4003937310" sldId="2147483756"/>
              <ac:picMk id="7" creationId="{EFFE5E2D-304E-41D2-86D9-3E9A2B49530C}"/>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4"/>
            <a:ext cx="2945862" cy="495793"/>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50295" y="4"/>
            <a:ext cx="2945862" cy="495793"/>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3/6/2023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429308"/>
            <a:ext cx="2945862" cy="495793"/>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50295" y="9429308"/>
            <a:ext cx="2945862" cy="495793"/>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45659" cy="496332"/>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50446" y="2"/>
            <a:ext cx="2945659" cy="496332"/>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3/6/2023</a:t>
            </a:fld>
            <a:endParaRPr lang="en-US" dirty="0"/>
          </a:p>
        </p:txBody>
      </p:sp>
      <p:sp>
        <p:nvSpPr>
          <p:cNvPr id="4" name="Slide Image Placeholder 3"/>
          <p:cNvSpPr>
            <a:spLocks noGrp="1" noRot="1" noChangeAspect="1"/>
          </p:cNvSpPr>
          <p:nvPr>
            <p:ph type="sldImg" idx="2"/>
          </p:nvPr>
        </p:nvSpPr>
        <p:spPr>
          <a:xfrm>
            <a:off x="92075" y="744538"/>
            <a:ext cx="6613525" cy="3721100"/>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9428586"/>
            <a:ext cx="2945659" cy="496332"/>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50446" y="9428586"/>
            <a:ext cx="2945659" cy="496332"/>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1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1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65</a:t>
            </a:fld>
            <a:endParaRPr lang="en-US" dirty="0"/>
          </a:p>
        </p:txBody>
      </p:sp>
    </p:spTree>
    <p:extLst>
      <p:ext uri="{BB962C8B-B14F-4D97-AF65-F5344CB8AC3E}">
        <p14:creationId xmlns:p14="http://schemas.microsoft.com/office/powerpoint/2010/main" val="2922918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054672" y="1966107"/>
            <a:ext cx="402555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243301" y="3429000"/>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1054672" y="3565022"/>
            <a:ext cx="4025555" cy="1129101"/>
          </a:xfrm>
        </p:spPr>
        <p:txBody>
          <a:bodyPr/>
          <a:lstStyle>
            <a:lvl1pPr algn="ctr">
              <a:defRPr sz="3200">
                <a:solidFill>
                  <a:srgbClr val="FFFFFF"/>
                </a:solidFill>
              </a:defRPr>
            </a:lvl1pPr>
          </a:lstStyle>
          <a:p>
            <a:pPr lvl="0"/>
            <a:r>
              <a:rPr lang="en-US" dirty="0"/>
              <a:t>Click to edit Master Subtitle</a:t>
            </a:r>
          </a:p>
        </p:txBody>
      </p:sp>
      <p:pic>
        <p:nvPicPr>
          <p:cNvPr id="8" name="Imagen 7">
            <a:extLst>
              <a:ext uri="{FF2B5EF4-FFF2-40B4-BE49-F238E27FC236}">
                <a16:creationId xmlns:a16="http://schemas.microsoft.com/office/drawing/2014/main" id="{EB4B50B1-02C5-4EA0-9E9D-C04BC2E41CAA}"/>
              </a:ext>
            </a:extLst>
          </p:cNvPr>
          <p:cNvPicPr>
            <a:picLocks noChangeAspect="1"/>
          </p:cNvPicPr>
          <p:nvPr userDrawn="1"/>
        </p:nvPicPr>
        <p:blipFill>
          <a:blip r:embed="rId2"/>
          <a:stretch>
            <a:fillRect/>
          </a:stretch>
        </p:blipFill>
        <p:spPr>
          <a:xfrm>
            <a:off x="464456" y="522837"/>
            <a:ext cx="2616848" cy="522192"/>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7">
            <a:extLst>
              <a:ext uri="{FF2B5EF4-FFF2-40B4-BE49-F238E27FC236}">
                <a16:creationId xmlns:a16="http://schemas.microsoft.com/office/drawing/2014/main" id="{4509F364-7E7D-414B-885F-6684B2FF7910}"/>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8" name="Title 2">
            <a:extLst>
              <a:ext uri="{FF2B5EF4-FFF2-40B4-BE49-F238E27FC236}">
                <a16:creationId xmlns:a16="http://schemas.microsoft.com/office/drawing/2014/main" id="{CD9008DE-90D8-4034-B9C4-87D682E23864}"/>
              </a:ext>
            </a:extLst>
          </p:cNvPr>
          <p:cNvSpPr>
            <a:spLocks noGrp="1"/>
          </p:cNvSpPr>
          <p:nvPr userDrawn="1">
            <p:ph type="title"/>
          </p:nvPr>
        </p:nvSpPr>
        <p:spPr>
          <a:xfrm>
            <a:off x="3241782" y="2584549"/>
            <a:ext cx="5708438" cy="565341"/>
          </a:xfrm>
        </p:spPr>
        <p:txBody>
          <a:bodyPr/>
          <a:lstStyle>
            <a:lvl1pPr algn="ctr">
              <a:defRPr/>
            </a:lvl1pPr>
          </a:lstStyle>
          <a:p>
            <a:r>
              <a:rPr lang="es-ES" dirty="0"/>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3">
            <a:extLst>
              <a:ext uri="{FF2B5EF4-FFF2-40B4-BE49-F238E27FC236}">
                <a16:creationId xmlns:a16="http://schemas.microsoft.com/office/drawing/2014/main" id="{9D8AB87C-842E-4CDC-AAEE-111E4F4B892C}"/>
              </a:ext>
            </a:extLst>
          </p:cNvPr>
          <p:cNvSpPr>
            <a:spLocks noGrp="1"/>
          </p:cNvSpPr>
          <p:nvPr userDrawn="1">
            <p:ph type="body" sz="quarter" idx="16" hasCustomPrompt="1"/>
          </p:nvPr>
        </p:nvSpPr>
        <p:spPr>
          <a:xfrm>
            <a:off x="1652954" y="3403600"/>
            <a:ext cx="10102361" cy="2565400"/>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5999" y="3403600"/>
            <a:ext cx="1" cy="2292548"/>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a:extLst>
              <a:ext uri="{FF2B5EF4-FFF2-40B4-BE49-F238E27FC236}">
                <a16:creationId xmlns:a16="http://schemas.microsoft.com/office/drawing/2014/main" id="{C3D4A819-B150-4C85-8944-9184A2C12DF8}"/>
              </a:ext>
            </a:extLst>
          </p:cNvPr>
          <p:cNvPicPr>
            <a:picLocks noChangeAspect="1"/>
          </p:cNvPicPr>
          <p:nvPr userDrawn="1"/>
        </p:nvPicPr>
        <p:blipFill>
          <a:blip r:embed="rId3"/>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43006" y="6459815"/>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solidFill>
                  <a:schemeClr val="bg1"/>
                </a:solidFill>
                <a:latin typeface="Poppins"/>
              </a:rPr>
              <a:t>CURSO DE MICROSOFT EXCEL 2016</a:t>
            </a:r>
          </a:p>
          <a:p>
            <a:pPr marL="0" indent="0">
              <a:spcBef>
                <a:spcPts val="800"/>
              </a:spcBef>
              <a:buSzPct val="100000"/>
              <a:buFont typeface="Arial"/>
              <a:buNone/>
            </a:pPr>
            <a:r>
              <a:rPr lang="es-ES" sz="1000" noProof="0" dirty="0">
                <a:solidFill>
                  <a:schemeClr val="bg1"/>
                </a:solidFill>
                <a:latin typeface="Poppins"/>
              </a:rPr>
              <a:t> </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pic>
        <p:nvPicPr>
          <p:cNvPr id="7" name="Imagen 6">
            <a:extLst>
              <a:ext uri="{FF2B5EF4-FFF2-40B4-BE49-F238E27FC236}">
                <a16:creationId xmlns:a16="http://schemas.microsoft.com/office/drawing/2014/main" id="{6648A83C-DA7C-49F8-AC1B-40E261514113}"/>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7058660"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900" y="402586"/>
            <a:ext cx="705866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8" name="Imagen 7">
            <a:extLst>
              <a:ext uri="{FF2B5EF4-FFF2-40B4-BE49-F238E27FC236}">
                <a16:creationId xmlns:a16="http://schemas.microsoft.com/office/drawing/2014/main" id="{6788C1B9-9798-4AE3-ADC6-3721FAF52135}"/>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solidFill>
                  <a:schemeClr val="bg1"/>
                </a:solidFill>
                <a:latin typeface="Poppins"/>
              </a:rPr>
              <a:t>CURSO DE MICROSOFT EXCEL 2016</a:t>
            </a:r>
          </a:p>
          <a:p>
            <a:pPr marL="0" indent="0">
              <a:spcBef>
                <a:spcPts val="800"/>
              </a:spcBef>
              <a:buSzPct val="100000"/>
              <a:buFont typeface="Arial"/>
              <a:buNone/>
            </a:pPr>
            <a:r>
              <a:rPr lang="es-ES" sz="1000" noProof="0" dirty="0">
                <a:solidFill>
                  <a:schemeClr val="bg1"/>
                </a:solidFill>
                <a:latin typeface="Poppins"/>
              </a:rPr>
              <a:t> </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7" name="Imagen 6">
            <a:extLst>
              <a:ext uri="{FF2B5EF4-FFF2-40B4-BE49-F238E27FC236}">
                <a16:creationId xmlns:a16="http://schemas.microsoft.com/office/drawing/2014/main" id="{EFFE5E2D-304E-41D2-86D9-3E9A2B49530C}"/>
              </a:ext>
            </a:extLst>
          </p:cNvPr>
          <p:cNvPicPr>
            <a:picLocks noChangeAspect="1"/>
          </p:cNvPicPr>
          <p:nvPr userDrawn="1"/>
        </p:nvPicPr>
        <p:blipFill>
          <a:blip r:embed="rId2"/>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304800" y="6477000"/>
            <a:ext cx="6445624"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latin typeface="Poppins"/>
              </a:rPr>
              <a:t>CURSO DE MICROSOFT EXCEL 2016</a:t>
            </a:r>
          </a:p>
          <a:p>
            <a:pPr marL="0" indent="0">
              <a:spcBef>
                <a:spcPts val="800"/>
              </a:spcBef>
              <a:buSzPct val="100000"/>
              <a:buFont typeface="Arial"/>
              <a:buNone/>
            </a:pPr>
            <a:endParaRPr lang="es-ES" sz="1000" noProof="0" dirty="0">
              <a:solidFill>
                <a:srgbClr val="595959"/>
              </a:solidFill>
              <a:latin typeface="Poppins"/>
            </a:endParaRP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a:t>
            </a:fld>
            <a:endParaRPr lang="en-US" sz="1000" noProof="0" dirty="0">
              <a:solidFill>
                <a:srgbClr val="595959"/>
              </a:solidFill>
              <a:latin typeface="Poppins"/>
            </a:endParaRPr>
          </a:p>
        </p:txBody>
      </p:sp>
      <p:pic>
        <p:nvPicPr>
          <p:cNvPr id="2387" name="Picture 339">
            <a:extLst>
              <a:ext uri="{FF2B5EF4-FFF2-40B4-BE49-F238E27FC236}">
                <a16:creationId xmlns:a16="http://schemas.microsoft.com/office/drawing/2014/main" id="{EFCFA665-B5FE-4BD3-9707-105039D3D0E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5.jp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1.jpg"/><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1.jpg"/><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5.xml"/><Relationship Id="rId5" Type="http://schemas.openxmlformats.org/officeDocument/2006/relationships/image" Target="../media/image61.jp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6.jpe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slide" Target="slide43.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58.png"/><Relationship Id="rId1" Type="http://schemas.openxmlformats.org/officeDocument/2006/relationships/slideLayout" Target="../slideLayouts/slideLayout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3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5.xml"/><Relationship Id="rId4" Type="http://schemas.openxmlformats.org/officeDocument/2006/relationships/image" Target="../media/image86.png"/></Relationships>
</file>

<file path=ppt/slides/_rels/slide48.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5.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9.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5.xml"/><Relationship Id="rId4" Type="http://schemas.openxmlformats.org/officeDocument/2006/relationships/image" Target="../media/image102.png"/></Relationships>
</file>

<file path=ppt/slides/_rels/slide5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5.xml"/><Relationship Id="rId4" Type="http://schemas.openxmlformats.org/officeDocument/2006/relationships/image" Target="../media/image108.png"/></Relationships>
</file>

<file path=ppt/slides/_rels/slide5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5.xml"/><Relationship Id="rId4" Type="http://schemas.openxmlformats.org/officeDocument/2006/relationships/image" Target="../media/image111.png"/></Relationships>
</file>

<file path=ppt/slides/_rels/slide5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5.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58.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5.xml"/><Relationship Id="rId5" Type="http://schemas.openxmlformats.org/officeDocument/2006/relationships/image" Target="../media/image123.png"/><Relationship Id="rId4" Type="http://schemas.openxmlformats.org/officeDocument/2006/relationships/image" Target="../media/image12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jpg"/></Relationships>
</file>

<file path=ppt/slides/_rels/slide60.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91573" y="1083748"/>
            <a:ext cx="5151751" cy="2256659"/>
          </a:xfrm>
        </p:spPr>
        <p:txBody>
          <a:bodyPr/>
          <a:lstStyle/>
          <a:p>
            <a:r>
              <a:rPr lang="es-ES" dirty="0"/>
              <a:t>CURSO DE MICROSOFT EXCEL 2016</a:t>
            </a:r>
          </a:p>
        </p:txBody>
      </p:sp>
      <p:sp>
        <p:nvSpPr>
          <p:cNvPr id="4" name="Text Placeholder 3"/>
          <p:cNvSpPr>
            <a:spLocks noGrp="1"/>
          </p:cNvSpPr>
          <p:nvPr>
            <p:ph type="body" sz="quarter" idx="12"/>
          </p:nvPr>
        </p:nvSpPr>
        <p:spPr>
          <a:xfrm>
            <a:off x="1054670" y="3555878"/>
            <a:ext cx="4025555" cy="1129101"/>
          </a:xfrm>
        </p:spPr>
        <p:txBody>
          <a:bodyPr/>
          <a:lstStyle/>
          <a:p>
            <a:r>
              <a:rPr lang="es-ES" dirty="0"/>
              <a:t>Módulo Básico</a:t>
            </a:r>
          </a:p>
          <a:p>
            <a:r>
              <a:rPr lang="es-ES" dirty="0"/>
              <a:t>Ejercicios Prácticos</a:t>
            </a:r>
          </a:p>
        </p:txBody>
      </p:sp>
      <p:pic>
        <p:nvPicPr>
          <p:cNvPr id="8" name="Picture 8" descr="Persona escribiendo en un ordenador portátil | Foto Grat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8992" y="0"/>
            <a:ext cx="5783008" cy="442415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Microsoft Excel 2016: Nivel básico | | Seguros Red - Escuela de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992" y="4424158"/>
            <a:ext cx="2728376" cy="24337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p:blipFill>
        <p:spPr>
          <a:xfrm>
            <a:off x="9134431" y="4424157"/>
            <a:ext cx="3057570" cy="2433756"/>
          </a:xfrm>
          <a:prstGeom prst="rect">
            <a:avLst/>
          </a:prstGeom>
        </p:spPr>
      </p:pic>
      <p:sp>
        <p:nvSpPr>
          <p:cNvPr id="7" name="CuadroTexto 2">
            <a:extLst>
              <a:ext uri="{FF2B5EF4-FFF2-40B4-BE49-F238E27FC236}">
                <a16:creationId xmlns:a16="http://schemas.microsoft.com/office/drawing/2014/main" id="{72992EE6-1793-4CB0-8AB4-C75D5AB341E2}"/>
              </a:ext>
            </a:extLst>
          </p:cNvPr>
          <p:cNvSpPr txBox="1"/>
          <p:nvPr/>
        </p:nvSpPr>
        <p:spPr bwMode="gray">
          <a:xfrm>
            <a:off x="166255" y="6345382"/>
            <a:ext cx="2743200" cy="378691"/>
          </a:xfrm>
          <a:prstGeom prst="rect">
            <a:avLst/>
          </a:prstGeom>
        </p:spPr>
        <p:txBody>
          <a:bodyPr vert="horz" wrap="square" lIns="0" tIns="0" rIns="0" bIns="0" rtlCol="0" anchor="b" anchorCtr="0">
            <a:noAutofit/>
          </a:bodyPr>
          <a:lstStyle/>
          <a:p>
            <a:r>
              <a:rPr lang="es-ES" sz="1100" b="0" i="1" dirty="0">
                <a:solidFill>
                  <a:schemeClr val="bg1"/>
                </a:solidFill>
              </a:rPr>
              <a:t>Marzo -2023</a:t>
            </a:r>
          </a:p>
        </p:txBody>
      </p:sp>
    </p:spTree>
    <p:extLst>
      <p:ext uri="{BB962C8B-B14F-4D97-AF65-F5344CB8AC3E}">
        <p14:creationId xmlns:p14="http://schemas.microsoft.com/office/powerpoint/2010/main" val="3318107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856792"/>
            <a:ext cx="11203940" cy="4285563"/>
          </a:xfrm>
        </p:spPr>
        <p:txBody>
          <a:bodyPr/>
          <a:lstStyle/>
          <a:p>
            <a:r>
              <a:rPr lang="es-ES" dirty="0"/>
              <a:t>Obtenemos el siguiente resultado:</a:t>
            </a:r>
          </a:p>
          <a:p>
            <a:endParaRPr lang="es-ES" dirty="0"/>
          </a:p>
        </p:txBody>
      </p:sp>
      <p:sp>
        <p:nvSpPr>
          <p:cNvPr id="3" name="Text Placeholder 2"/>
          <p:cNvSpPr>
            <a:spLocks noGrp="1"/>
          </p:cNvSpPr>
          <p:nvPr>
            <p:ph type="body" sz="quarter" idx="13"/>
          </p:nvPr>
        </p:nvSpPr>
        <p:spPr/>
        <p:txBody>
          <a:bodyPr/>
          <a:lstStyle/>
          <a:p>
            <a:r>
              <a:rPr lang="es-ES" dirty="0"/>
              <a:t>Ap. D: Poner todos los bordes a la tabla creada</a:t>
            </a:r>
          </a:p>
          <a:p>
            <a:endParaRPr lang="es-ES" dirty="0"/>
          </a:p>
        </p:txBody>
      </p:sp>
      <p:sp>
        <p:nvSpPr>
          <p:cNvPr id="4" name="Title 3"/>
          <p:cNvSpPr>
            <a:spLocks noGrp="1"/>
          </p:cNvSpPr>
          <p:nvPr>
            <p:ph type="title"/>
          </p:nvPr>
        </p:nvSpPr>
        <p:spPr/>
        <p:txBody>
          <a:bodyPr/>
          <a:lstStyle/>
          <a:p>
            <a:r>
              <a:rPr lang="es-ES" dirty="0"/>
              <a:t>Ejercicio 1</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16661" r="44107" b="4121"/>
          <a:stretch/>
        </p:blipFill>
        <p:spPr>
          <a:xfrm>
            <a:off x="3536302" y="2341934"/>
            <a:ext cx="5523723" cy="380042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966431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399592"/>
            <a:ext cx="11203940" cy="5055822"/>
          </a:xfrm>
        </p:spPr>
        <p:txBody>
          <a:bodyPr/>
          <a:lstStyle/>
          <a:p>
            <a:r>
              <a:rPr lang="es-ES" dirty="0"/>
              <a:t>Para alinear el texto de todas las celdas que tenemos en el Excel, debemos seleccionar otra vez toda la tabla, para que la condición que le vamos a dar se aplique a todas las celdas que queremos.</a:t>
            </a:r>
          </a:p>
          <a:p>
            <a:r>
              <a:rPr lang="es-ES" dirty="0"/>
              <a:t>Seguidamente, vamos otra vez al comando de “Inicio”, grupo “fuente”, y en alinear marcamos la opción </a:t>
            </a:r>
            <a:r>
              <a:rPr lang="es-ES" b="1" dirty="0">
                <a:solidFill>
                  <a:srgbClr val="019EE2"/>
                </a:solidFill>
              </a:rPr>
              <a:t>Centrar</a:t>
            </a:r>
            <a:r>
              <a:rPr lang="es-ES" dirty="0"/>
              <a:t> de ese modo los valores introducidos a las celdas van a estar centrados.</a:t>
            </a:r>
          </a:p>
          <a:p>
            <a:endParaRPr lang="es-ES" dirty="0"/>
          </a:p>
        </p:txBody>
      </p:sp>
      <p:sp>
        <p:nvSpPr>
          <p:cNvPr id="3" name="Text Placeholder 2"/>
          <p:cNvSpPr>
            <a:spLocks noGrp="1"/>
          </p:cNvSpPr>
          <p:nvPr>
            <p:ph type="body" sz="quarter" idx="13"/>
          </p:nvPr>
        </p:nvSpPr>
        <p:spPr>
          <a:xfrm>
            <a:off x="469900" y="954617"/>
            <a:ext cx="7058660" cy="810175"/>
          </a:xfrm>
        </p:spPr>
        <p:txBody>
          <a:bodyPr/>
          <a:lstStyle/>
          <a:p>
            <a:r>
              <a:rPr lang="es-ES" dirty="0"/>
              <a:t>Ap. E: Alinear el texto de todas las celdas al centro.</a:t>
            </a:r>
          </a:p>
        </p:txBody>
      </p:sp>
      <p:sp>
        <p:nvSpPr>
          <p:cNvPr id="4" name="Title 3"/>
          <p:cNvSpPr>
            <a:spLocks noGrp="1"/>
          </p:cNvSpPr>
          <p:nvPr>
            <p:ph type="title"/>
          </p:nvPr>
        </p:nvSpPr>
        <p:spPr/>
        <p:txBody>
          <a:bodyPr/>
          <a:lstStyle/>
          <a:p>
            <a:r>
              <a:rPr lang="es-ES" dirty="0"/>
              <a:t>Ejercicio 1</a:t>
            </a:r>
          </a:p>
        </p:txBody>
      </p:sp>
      <p:sp>
        <p:nvSpPr>
          <p:cNvPr id="6" name="Right Arrow 5"/>
          <p:cNvSpPr/>
          <p:nvPr/>
        </p:nvSpPr>
        <p:spPr>
          <a:xfrm>
            <a:off x="5632721" y="4005362"/>
            <a:ext cx="707377" cy="262087"/>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2697" r="247"/>
          <a:stretch/>
        </p:blipFill>
        <p:spPr>
          <a:xfrm>
            <a:off x="6814457" y="2669744"/>
            <a:ext cx="4055138" cy="3467854"/>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rotWithShape="1">
          <a:blip r:embed="rId3"/>
          <a:srcRect t="6713" r="43347" b="4093"/>
          <a:stretch/>
        </p:blipFill>
        <p:spPr>
          <a:xfrm>
            <a:off x="1236617" y="2669744"/>
            <a:ext cx="3856608" cy="3467854"/>
          </a:xfrm>
          <a:prstGeom prst="rect">
            <a:avLst/>
          </a:prstGeom>
          <a:ln>
            <a:noFill/>
          </a:ln>
          <a:effectLst>
            <a:outerShdw blurRad="190500" algn="tl" rotWithShape="0">
              <a:srgbClr val="000000">
                <a:alpha val="70000"/>
              </a:srgbClr>
            </a:outerShdw>
          </a:effectLst>
        </p:spPr>
      </p:pic>
      <p:sp>
        <p:nvSpPr>
          <p:cNvPr id="9" name="Rectangle 8"/>
          <p:cNvSpPr/>
          <p:nvPr/>
        </p:nvSpPr>
        <p:spPr>
          <a:xfrm>
            <a:off x="7092153" y="3429276"/>
            <a:ext cx="374842" cy="1152172"/>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0" name="Rectangle 9"/>
          <p:cNvSpPr/>
          <p:nvPr/>
        </p:nvSpPr>
        <p:spPr>
          <a:xfrm>
            <a:off x="2813538" y="2787162"/>
            <a:ext cx="158262" cy="21101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2" name="Picture 11"/>
          <p:cNvPicPr>
            <a:picLocks noChangeAspect="1"/>
          </p:cNvPicPr>
          <p:nvPr/>
        </p:nvPicPr>
        <p:blipFill>
          <a:blip r:embed="rId4"/>
          <a:stretch>
            <a:fillRect/>
          </a:stretch>
        </p:blipFill>
        <p:spPr>
          <a:xfrm>
            <a:off x="1925781" y="4853014"/>
            <a:ext cx="1278585" cy="79013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Rectangle 12"/>
          <p:cNvSpPr/>
          <p:nvPr/>
        </p:nvSpPr>
        <p:spPr>
          <a:xfrm>
            <a:off x="2302513" y="4850343"/>
            <a:ext cx="473788" cy="622767"/>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1" name="Straight Arrow Connector 10"/>
          <p:cNvCxnSpPr>
            <a:cxnSpLocks/>
            <a:stCxn id="10" idx="2"/>
            <a:endCxn id="13" idx="0"/>
          </p:cNvCxnSpPr>
          <p:nvPr/>
        </p:nvCxnSpPr>
        <p:spPr>
          <a:xfrm flipH="1">
            <a:off x="2539407" y="2998176"/>
            <a:ext cx="353262" cy="185216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55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665395"/>
            <a:ext cx="11203940" cy="4321768"/>
          </a:xfrm>
        </p:spPr>
        <p:txBody>
          <a:bodyPr/>
          <a:lstStyle/>
          <a:p>
            <a:r>
              <a:rPr lang="es-ES" dirty="0"/>
              <a:t>Finalmente, guardamos el documento: Vamos al icono o ficha “Archivo” (file) y buscamos la opción “Guardar” (</a:t>
            </a:r>
            <a:r>
              <a:rPr lang="es-ES" dirty="0" err="1"/>
              <a:t>Save</a:t>
            </a:r>
            <a:r>
              <a:rPr lang="es-ES" dirty="0"/>
              <a:t>) en el listado de color verde que aparece a la izquierda.  Ponemos como nombre del archivo “Práctica Excel” y seleccionamos la opción Guardar, del cuadro de dialogo que aparecerá para confirmar la operación. Podemos guardarlo, por ejemplo en el Escritorio (Desktop).</a:t>
            </a:r>
          </a:p>
          <a:p>
            <a:endParaRPr lang="es-ES" dirty="0"/>
          </a:p>
        </p:txBody>
      </p:sp>
      <p:sp>
        <p:nvSpPr>
          <p:cNvPr id="3" name="Text Placeholder 2"/>
          <p:cNvSpPr>
            <a:spLocks noGrp="1"/>
          </p:cNvSpPr>
          <p:nvPr>
            <p:ph type="body" sz="quarter" idx="13"/>
          </p:nvPr>
        </p:nvSpPr>
        <p:spPr>
          <a:xfrm>
            <a:off x="469900" y="954617"/>
            <a:ext cx="11203940" cy="1255183"/>
          </a:xfrm>
        </p:spPr>
        <p:txBody>
          <a:bodyPr/>
          <a:lstStyle/>
          <a:p>
            <a:r>
              <a:rPr lang="es-ES" dirty="0"/>
              <a:t>Ap. F: Guardar como el Excel en nuestro ordenador poniéndole el siguiente nombre al archivo: </a:t>
            </a:r>
            <a:r>
              <a:rPr lang="es-ES" i="1" dirty="0"/>
              <a:t>Práctica Excel.xlsx</a:t>
            </a:r>
          </a:p>
        </p:txBody>
      </p:sp>
      <p:sp>
        <p:nvSpPr>
          <p:cNvPr id="4" name="Title 3"/>
          <p:cNvSpPr>
            <a:spLocks noGrp="1"/>
          </p:cNvSpPr>
          <p:nvPr>
            <p:ph type="title"/>
          </p:nvPr>
        </p:nvSpPr>
        <p:spPr/>
        <p:txBody>
          <a:bodyPr/>
          <a:lstStyle/>
          <a:p>
            <a:r>
              <a:rPr lang="es-ES" dirty="0"/>
              <a:t>Ejercicio 1</a:t>
            </a:r>
          </a:p>
        </p:txBody>
      </p:sp>
      <p:sp>
        <p:nvSpPr>
          <p:cNvPr id="14" name="Right Arrow 13"/>
          <p:cNvSpPr/>
          <p:nvPr/>
        </p:nvSpPr>
        <p:spPr>
          <a:xfrm>
            <a:off x="2752872" y="3897775"/>
            <a:ext cx="525780" cy="277291"/>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21" name="Picture 20"/>
          <p:cNvPicPr>
            <a:picLocks noChangeAspect="1"/>
          </p:cNvPicPr>
          <p:nvPr/>
        </p:nvPicPr>
        <p:blipFill>
          <a:blip r:embed="rId2"/>
          <a:stretch>
            <a:fillRect/>
          </a:stretch>
        </p:blipFill>
        <p:spPr>
          <a:xfrm>
            <a:off x="10233187" y="3582472"/>
            <a:ext cx="904875" cy="1266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Rectangle 21"/>
          <p:cNvSpPr/>
          <p:nvPr/>
        </p:nvSpPr>
        <p:spPr>
          <a:xfrm>
            <a:off x="9961725" y="3308617"/>
            <a:ext cx="1447800" cy="198708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Picture 5" descr="A screenshot of a computer&#10;&#10;Description automatically generated">
            <a:extLst>
              <a:ext uri="{FF2B5EF4-FFF2-40B4-BE49-F238E27FC236}">
                <a16:creationId xmlns:a16="http://schemas.microsoft.com/office/drawing/2014/main" id="{C38964A3-C921-4B5A-B65A-002666C703C8}"/>
              </a:ext>
            </a:extLst>
          </p:cNvPr>
          <p:cNvPicPr>
            <a:picLocks noChangeAspect="1"/>
          </p:cNvPicPr>
          <p:nvPr/>
        </p:nvPicPr>
        <p:blipFill rotWithShape="1">
          <a:blip r:embed="rId3"/>
          <a:srcRect r="78457" b="73249"/>
          <a:stretch/>
        </p:blipFill>
        <p:spPr>
          <a:xfrm>
            <a:off x="934002" y="3408830"/>
            <a:ext cx="1421741" cy="1255183"/>
          </a:xfrm>
          <a:prstGeom prst="rect">
            <a:avLst/>
          </a:prstGeom>
          <a:ln>
            <a:noFill/>
          </a:ln>
          <a:effectLst>
            <a:outerShdw blurRad="190500" algn="tl" rotWithShape="0">
              <a:srgbClr val="000000">
                <a:alpha val="70000"/>
              </a:srgbClr>
            </a:outerShdw>
          </a:effectLst>
        </p:spPr>
      </p:pic>
      <p:sp>
        <p:nvSpPr>
          <p:cNvPr id="16" name="Rectangle 15"/>
          <p:cNvSpPr/>
          <p:nvPr/>
        </p:nvSpPr>
        <p:spPr>
          <a:xfrm>
            <a:off x="934002" y="3582472"/>
            <a:ext cx="445370" cy="24380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8" name="Picture 7" descr="A screenshot of a cell phone&#10;&#10;Description automatically generated">
            <a:extLst>
              <a:ext uri="{FF2B5EF4-FFF2-40B4-BE49-F238E27FC236}">
                <a16:creationId xmlns:a16="http://schemas.microsoft.com/office/drawing/2014/main" id="{9511C950-CA79-4A60-A1D0-9B1000F25CB7}"/>
              </a:ext>
            </a:extLst>
          </p:cNvPr>
          <p:cNvPicPr>
            <a:picLocks noChangeAspect="1"/>
          </p:cNvPicPr>
          <p:nvPr/>
        </p:nvPicPr>
        <p:blipFill rotWithShape="1">
          <a:blip r:embed="rId4"/>
          <a:srcRect t="2436" r="3857" b="1"/>
          <a:stretch/>
        </p:blipFill>
        <p:spPr>
          <a:xfrm>
            <a:off x="3675781" y="2777595"/>
            <a:ext cx="5345404" cy="3049132"/>
          </a:xfrm>
          <a:prstGeom prst="rect">
            <a:avLst/>
          </a:prstGeom>
          <a:ln>
            <a:noFill/>
          </a:ln>
          <a:effectLst>
            <a:outerShdw blurRad="190500" algn="tl" rotWithShape="0">
              <a:srgbClr val="000000">
                <a:alpha val="70000"/>
              </a:srgbClr>
            </a:outerShdw>
          </a:effectLst>
        </p:spPr>
      </p:pic>
      <p:sp>
        <p:nvSpPr>
          <p:cNvPr id="10" name="TextBox 9">
            <a:extLst>
              <a:ext uri="{FF2B5EF4-FFF2-40B4-BE49-F238E27FC236}">
                <a16:creationId xmlns:a16="http://schemas.microsoft.com/office/drawing/2014/main" id="{82F365C1-5F62-477B-9206-92AA9D411F65}"/>
              </a:ext>
            </a:extLst>
          </p:cNvPr>
          <p:cNvSpPr txBox="1"/>
          <p:nvPr/>
        </p:nvSpPr>
        <p:spPr bwMode="gray">
          <a:xfrm>
            <a:off x="6468894" y="3385940"/>
            <a:ext cx="2140085" cy="116017"/>
          </a:xfrm>
          <a:prstGeom prst="rect">
            <a:avLst/>
          </a:prstGeom>
          <a:solidFill>
            <a:srgbClr val="FFFFFF"/>
          </a:solidFill>
        </p:spPr>
        <p:txBody>
          <a:bodyPr vert="horz" wrap="square" lIns="0" tIns="0" rIns="0" bIns="0" rtlCol="0" anchor="b" anchorCtr="0">
            <a:noAutofit/>
          </a:bodyPr>
          <a:lstStyle/>
          <a:p>
            <a:r>
              <a:rPr lang="es-ES" sz="800" b="0" dirty="0"/>
              <a:t>Práctica Excel</a:t>
            </a:r>
          </a:p>
        </p:txBody>
      </p:sp>
      <p:sp>
        <p:nvSpPr>
          <p:cNvPr id="5" name="Rectangle 4">
            <a:extLst>
              <a:ext uri="{FF2B5EF4-FFF2-40B4-BE49-F238E27FC236}">
                <a16:creationId xmlns:a16="http://schemas.microsoft.com/office/drawing/2014/main" id="{31B11AC1-6757-4D32-A4DC-862444E98BF8}"/>
              </a:ext>
            </a:extLst>
          </p:cNvPr>
          <p:cNvSpPr/>
          <p:nvPr/>
        </p:nvSpPr>
        <p:spPr bwMode="gray">
          <a:xfrm>
            <a:off x="4712677" y="3501957"/>
            <a:ext cx="1257300" cy="116017"/>
          </a:xfrm>
          <a:prstGeom prst="rect">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48779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Práctica 2</a:t>
            </a:r>
          </a:p>
        </p:txBody>
      </p:sp>
      <p:sp>
        <p:nvSpPr>
          <p:cNvPr id="3" name="Text Placeholder 2"/>
          <p:cNvSpPr>
            <a:spLocks noGrp="1"/>
          </p:cNvSpPr>
          <p:nvPr>
            <p:ph type="body" idx="1"/>
          </p:nvPr>
        </p:nvSpPr>
        <p:spPr>
          <a:xfrm>
            <a:off x="886883" y="3423544"/>
            <a:ext cx="10418235" cy="1072255"/>
          </a:xfrm>
        </p:spPr>
        <p:txBody>
          <a:bodyPr/>
          <a:lstStyle/>
          <a:p>
            <a:r>
              <a:rPr lang="es-ES" dirty="0"/>
              <a:t>Ejercicio de nivel medio</a:t>
            </a:r>
          </a:p>
          <a:p>
            <a:r>
              <a:rPr lang="es-ES" dirty="0"/>
              <a:t>“Elabora un calendario”</a:t>
            </a:r>
          </a:p>
        </p:txBody>
      </p:sp>
    </p:spTree>
    <p:extLst>
      <p:ext uri="{BB962C8B-B14F-4D97-AF65-F5344CB8AC3E}">
        <p14:creationId xmlns:p14="http://schemas.microsoft.com/office/powerpoint/2010/main" val="403559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872067"/>
            <a:ext cx="10850372" cy="1742863"/>
          </a:xfrm>
        </p:spPr>
        <p:txBody>
          <a:bodyPr/>
          <a:lstStyle/>
          <a:p>
            <a:r>
              <a:rPr lang="es-ES" dirty="0"/>
              <a:t>2) Juanito es profesor de primaria y necesita hacer un calendario para poder incluir todos los menús diarios de los niños y niñas en el colegio. Se le ha ocurrido que hacerlo con Microsoft Excel puede ser una buena idea, ya que se trata de una herramienta útil para este tipo de actividades. Podría plasmarlo en la hoja de cálculo y hacer copias para todos los padres y madres. Para ello:</a:t>
            </a:r>
          </a:p>
        </p:txBody>
      </p:sp>
      <p:sp>
        <p:nvSpPr>
          <p:cNvPr id="4" name="Title 3"/>
          <p:cNvSpPr>
            <a:spLocks noGrp="1"/>
          </p:cNvSpPr>
          <p:nvPr>
            <p:ph type="title"/>
          </p:nvPr>
        </p:nvSpPr>
        <p:spPr/>
        <p:txBody>
          <a:bodyPr/>
          <a:lstStyle/>
          <a:p>
            <a:r>
              <a:rPr lang="es-ES" dirty="0"/>
              <a:t>Ejercicio 2</a:t>
            </a:r>
          </a:p>
        </p:txBody>
      </p:sp>
      <p:sp>
        <p:nvSpPr>
          <p:cNvPr id="5" name="Text Placeholder 4"/>
          <p:cNvSpPr>
            <a:spLocks noGrp="1"/>
          </p:cNvSpPr>
          <p:nvPr>
            <p:ph type="body" sz="quarter" idx="10"/>
          </p:nvPr>
        </p:nvSpPr>
        <p:spPr>
          <a:xfrm>
            <a:off x="469900" y="2614930"/>
            <a:ext cx="11005820" cy="3446287"/>
          </a:xfrm>
        </p:spPr>
        <p:txBody>
          <a:bodyPr/>
          <a:lstStyle/>
          <a:p>
            <a:pPr marL="285750" indent="-285750">
              <a:buFontTx/>
              <a:buChar char="-"/>
            </a:pPr>
            <a:r>
              <a:rPr lang="es-ES" sz="2000" b="1" dirty="0"/>
              <a:t>El diseño debe incluir una cabecera en la parte superior con los 7 días de la semana (L-D)</a:t>
            </a:r>
          </a:p>
          <a:p>
            <a:pPr marL="285750" indent="-285750">
              <a:buFontTx/>
              <a:buChar char="-"/>
            </a:pPr>
            <a:r>
              <a:rPr lang="es-ES" sz="2000" b="1" dirty="0"/>
              <a:t>Las 5 filas siguientes albergarán los días en formato número (7 por fila) y un espacio amplio en forma de cuadro para poder incluir el menú diario..</a:t>
            </a:r>
          </a:p>
          <a:p>
            <a:pPr marL="285750" indent="-285750">
              <a:buFontTx/>
              <a:buChar char="-"/>
            </a:pPr>
            <a:endParaRPr lang="es-ES" dirty="0"/>
          </a:p>
          <a:p>
            <a:pPr marL="342900" indent="-342900">
              <a:buFont typeface="+mj-lt"/>
              <a:buAutoNum type="alphaLcParenR"/>
            </a:pPr>
            <a:r>
              <a:rPr lang="es-ES" dirty="0"/>
              <a:t>En la primera fila, escribe “Lunes” y arrastra la serie hacia la derecha hasta llegar a “Domingo”.</a:t>
            </a:r>
          </a:p>
          <a:p>
            <a:pPr marL="342900" indent="-342900">
              <a:buFont typeface="+mj-lt"/>
              <a:buAutoNum type="alphaLcParenR"/>
            </a:pPr>
            <a:endParaRPr lang="es-ES" dirty="0"/>
          </a:p>
          <a:p>
            <a:pPr marL="342900" indent="-342900">
              <a:buFont typeface="+mj-lt"/>
              <a:buAutoNum type="alphaLcParenR"/>
            </a:pPr>
            <a:r>
              <a:rPr lang="es-ES" dirty="0"/>
              <a:t>Aplica relleno de color azul cielo a las celdas que contengan los días de la semana.</a:t>
            </a:r>
          </a:p>
          <a:p>
            <a:pPr marL="342900" indent="-342900">
              <a:buFont typeface="+mj-lt"/>
              <a:buAutoNum type="alphaLcParenR"/>
            </a:pPr>
            <a:endParaRPr lang="es-ES" dirty="0"/>
          </a:p>
          <a:p>
            <a:pPr marL="342900" indent="-342900">
              <a:buFont typeface="+mj-lt"/>
              <a:buAutoNum type="alphaLcParenR"/>
            </a:pPr>
            <a:r>
              <a:rPr lang="es-ES" dirty="0"/>
              <a:t>Aplica bordes a toda la fila, tanto de contorno como interiores, con el comando “Todos los bordes”.</a:t>
            </a:r>
          </a:p>
          <a:p>
            <a:pPr marL="342900" indent="-342900">
              <a:buFont typeface="+mj-lt"/>
              <a:buAutoNum type="alphaLcParenR"/>
            </a:pPr>
            <a:endParaRPr lang="es-ES" dirty="0"/>
          </a:p>
          <a:p>
            <a:pPr marL="342900" indent="-342900">
              <a:buFont typeface="+mj-lt"/>
              <a:buAutoNum type="alphaLcParenR"/>
            </a:pPr>
            <a:r>
              <a:rPr lang="es-ES" dirty="0"/>
              <a:t>Selecciona todas las celdas que contienen los días de la semana y acciona el comando Negrita.</a:t>
            </a:r>
          </a:p>
          <a:p>
            <a:pPr marL="342900" indent="-342900">
              <a:buFont typeface="+mj-lt"/>
              <a:buAutoNum type="alphaLcParenR"/>
            </a:pPr>
            <a:endParaRPr lang="es-ES" dirty="0"/>
          </a:p>
          <a:p>
            <a:pPr marL="342900" indent="-342900">
              <a:buFont typeface="+mj-lt"/>
              <a:buAutoNum type="alphaLcParenR"/>
            </a:pPr>
            <a:r>
              <a:rPr lang="es-ES" dirty="0"/>
              <a:t>Selecciona para la primera fila, que contiene los días de la semana, una “Altura de fila = 18”.</a:t>
            </a:r>
          </a:p>
        </p:txBody>
      </p:sp>
    </p:spTree>
    <p:extLst>
      <p:ext uri="{BB962C8B-B14F-4D97-AF65-F5344CB8AC3E}">
        <p14:creationId xmlns:p14="http://schemas.microsoft.com/office/powerpoint/2010/main" val="325678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Ejercicio 2</a:t>
            </a:r>
          </a:p>
        </p:txBody>
      </p:sp>
      <p:sp>
        <p:nvSpPr>
          <p:cNvPr id="5" name="Text Placeholder 4"/>
          <p:cNvSpPr>
            <a:spLocks noGrp="1"/>
          </p:cNvSpPr>
          <p:nvPr>
            <p:ph type="body" sz="quarter" idx="10"/>
          </p:nvPr>
        </p:nvSpPr>
        <p:spPr>
          <a:xfrm>
            <a:off x="593090" y="872067"/>
            <a:ext cx="11005820" cy="5271796"/>
          </a:xfrm>
        </p:spPr>
        <p:txBody>
          <a:bodyPr/>
          <a:lstStyle/>
          <a:p>
            <a:pPr marL="342900" indent="-342900">
              <a:buFont typeface="+mj-lt"/>
              <a:buAutoNum type="alphaLcParenR" startAt="6"/>
            </a:pPr>
            <a:endParaRPr lang="es-ES" dirty="0"/>
          </a:p>
          <a:p>
            <a:pPr marL="342900" lvl="0" indent="-342900">
              <a:buFont typeface="+mj-lt"/>
              <a:buAutoNum type="alphaLcParenR" startAt="6"/>
            </a:pPr>
            <a:r>
              <a:rPr lang="es-ES" dirty="0"/>
              <a:t>Haz las 5 siguientes filas más anchas. Que tengan una “Altura de fila = 100”.</a:t>
            </a:r>
          </a:p>
          <a:p>
            <a:pPr marL="342900" lvl="0" indent="-342900">
              <a:buFont typeface="+mj-lt"/>
              <a:buAutoNum type="alphaLcParenR" startAt="6"/>
            </a:pPr>
            <a:endParaRPr lang="es-ES" dirty="0"/>
          </a:p>
          <a:p>
            <a:pPr marL="342900" lvl="0" indent="-342900">
              <a:buFont typeface="+mj-lt"/>
              <a:buAutoNum type="alphaLcParenR" startAt="6"/>
            </a:pPr>
            <a:r>
              <a:rPr lang="es-ES" dirty="0"/>
              <a:t>Las 7 columnas que ocupa el calendario deben tener un “Ancho de columna = 20”.</a:t>
            </a:r>
          </a:p>
          <a:p>
            <a:pPr marL="342900" lvl="0" indent="-342900">
              <a:buFont typeface="+mj-lt"/>
              <a:buAutoNum type="alphaLcParenR" startAt="6"/>
            </a:pPr>
            <a:endParaRPr lang="es-ES" dirty="0"/>
          </a:p>
          <a:p>
            <a:pPr marL="342900" lvl="0" indent="-342900">
              <a:buFont typeface="+mj-lt"/>
              <a:buAutoNum type="alphaLcParenR" startAt="6"/>
            </a:pPr>
            <a:r>
              <a:rPr lang="es-ES" dirty="0"/>
              <a:t>En cada una de las celdas libres escribiremos los números del 1-31 hasta rellenar todo el calendario, con una serie de particularidades:</a:t>
            </a:r>
          </a:p>
          <a:p>
            <a:pPr marL="285750" lvl="0" indent="-285750">
              <a:buFont typeface="Arial" panose="020B0604020202020204" pitchFamily="34" charset="0"/>
              <a:buChar char="•"/>
            </a:pPr>
            <a:r>
              <a:rPr lang="es-ES" dirty="0"/>
              <a:t>El tipo de la fuente será “Poppins” y el tamaño de la misma “16”.</a:t>
            </a:r>
          </a:p>
          <a:p>
            <a:pPr marL="285750" lvl="0" indent="-285750">
              <a:buFont typeface="Arial" panose="020B0604020202020204" pitchFamily="34" charset="0"/>
              <a:buChar char="•"/>
            </a:pPr>
            <a:r>
              <a:rPr lang="es-ES" dirty="0"/>
              <a:t>El número debe quedar alineado en el margen inferior derecho de la celda.</a:t>
            </a:r>
          </a:p>
          <a:p>
            <a:pPr marL="285750" lvl="0" indent="-285750">
              <a:buFont typeface="Arial" panose="020B0604020202020204" pitchFamily="34" charset="0"/>
              <a:buChar char="•"/>
            </a:pPr>
            <a:endParaRPr lang="es-ES" dirty="0"/>
          </a:p>
          <a:p>
            <a:pPr marL="342900" lvl="0" indent="-342900">
              <a:buFont typeface="+mj-lt"/>
              <a:buAutoNum type="alphaLcParenR" startAt="9"/>
            </a:pPr>
            <a:r>
              <a:rPr lang="es-ES" dirty="0"/>
              <a:t>Selecciona todas las celdas que componen los fines de semana (sábados y domingos) y aplica el comando “Relleno gris” para dejar constancia que esas fechas no aplican.</a:t>
            </a:r>
          </a:p>
          <a:p>
            <a:pPr marL="342900" lvl="0" indent="-342900">
              <a:buFont typeface="+mj-lt"/>
              <a:buAutoNum type="alphaLcParenR" startAt="9"/>
            </a:pPr>
            <a:endParaRPr lang="es-ES" dirty="0"/>
          </a:p>
          <a:p>
            <a:pPr marL="342900" lvl="0" indent="-342900">
              <a:buFont typeface="+mj-lt"/>
              <a:buAutoNum type="alphaLcParenR" startAt="9"/>
            </a:pPr>
            <a:r>
              <a:rPr lang="es-ES" dirty="0"/>
              <a:t>Selecciona todas las celdas que componen los días 1 al 31 (todo el cuadro menos la cabecera) y aplica el comando “Todos los bordes”.</a:t>
            </a:r>
          </a:p>
          <a:p>
            <a:pPr marL="342900" lvl="0" indent="-342900">
              <a:buFont typeface="+mj-lt"/>
              <a:buAutoNum type="alphaLcParenR" startAt="9"/>
            </a:pPr>
            <a:endParaRPr lang="es-ES" dirty="0"/>
          </a:p>
          <a:p>
            <a:pPr marL="342900" lvl="0" indent="-342900">
              <a:buFont typeface="+mj-lt"/>
              <a:buAutoNum type="alphaLcParenR" startAt="9"/>
            </a:pPr>
            <a:r>
              <a:rPr lang="es-ES" dirty="0"/>
              <a:t>Quita las líneas de cuadrícula y guarda el archivo “como” en tu escritorio con el nombre Calendario Dietas 2020.xlsx .</a:t>
            </a:r>
          </a:p>
          <a:p>
            <a:pPr marL="342900" lvl="0" indent="-342900">
              <a:buFont typeface="+mj-lt"/>
              <a:buAutoNum type="alphaLcParenR" startAt="9"/>
            </a:pPr>
            <a:endParaRPr lang="es-ES" dirty="0"/>
          </a:p>
          <a:p>
            <a:pPr marL="342900" lvl="0" indent="-342900">
              <a:buFont typeface="+mj-lt"/>
              <a:buAutoNum type="alphaLcParenR" startAt="9"/>
            </a:pPr>
            <a:r>
              <a:rPr lang="es-ES" dirty="0"/>
              <a:t>Imprime el documento con una orientación horizontal de la hoja.</a:t>
            </a:r>
          </a:p>
          <a:p>
            <a:pPr marL="342900" lvl="0" indent="-342900">
              <a:buFont typeface="+mj-lt"/>
              <a:buAutoNum type="alphaLcParenR" startAt="9"/>
            </a:pPr>
            <a:endParaRPr lang="es-ES" dirty="0"/>
          </a:p>
          <a:p>
            <a:pPr marL="342900" lvl="0" indent="-342900">
              <a:buFont typeface="+mj-lt"/>
              <a:buAutoNum type="alphaLcParenR" startAt="9"/>
            </a:pPr>
            <a:r>
              <a:rPr lang="es-ES" dirty="0"/>
              <a:t>Comparte el archivo por correo electrónico.</a:t>
            </a:r>
          </a:p>
          <a:p>
            <a:endParaRPr lang="es-ES" dirty="0"/>
          </a:p>
          <a:p>
            <a:pPr marL="342900" indent="-342900">
              <a:buFont typeface="+mj-lt"/>
              <a:buAutoNum type="alphaLcParenR" startAt="9"/>
            </a:pPr>
            <a:endParaRPr lang="es-ES" dirty="0"/>
          </a:p>
          <a:p>
            <a:pPr marL="285750" indent="-285750">
              <a:buFontTx/>
              <a:buChar char="-"/>
            </a:pPr>
            <a:endParaRPr lang="es-ES" dirty="0"/>
          </a:p>
        </p:txBody>
      </p:sp>
    </p:spTree>
    <p:extLst>
      <p:ext uri="{BB962C8B-B14F-4D97-AF65-F5344CB8AC3E}">
        <p14:creationId xmlns:p14="http://schemas.microsoft.com/office/powerpoint/2010/main" val="1138080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899" y="962056"/>
            <a:ext cx="10819423" cy="757107"/>
          </a:xfrm>
        </p:spPr>
        <p:txBody>
          <a:bodyPr/>
          <a:lstStyle/>
          <a:p>
            <a:r>
              <a:rPr lang="es-ES" dirty="0"/>
              <a:t>Ap. A: En la primera fila, escribe “Lunes” y arrastra la serie hacia la derecha hasta llegar a “Domingo”</a:t>
            </a:r>
          </a:p>
          <a:p>
            <a:endParaRPr lang="es-ES" dirty="0"/>
          </a:p>
        </p:txBody>
      </p:sp>
      <p:sp>
        <p:nvSpPr>
          <p:cNvPr id="4" name="Title 3"/>
          <p:cNvSpPr>
            <a:spLocks noGrp="1"/>
          </p:cNvSpPr>
          <p:nvPr>
            <p:ph type="title"/>
          </p:nvPr>
        </p:nvSpPr>
        <p:spPr/>
        <p:txBody>
          <a:bodyPr/>
          <a:lstStyle/>
          <a:p>
            <a:r>
              <a:rPr lang="es-ES" dirty="0"/>
              <a:t>Ejercicio 2</a:t>
            </a:r>
          </a:p>
        </p:txBody>
      </p:sp>
      <p:pic>
        <p:nvPicPr>
          <p:cNvPr id="5" name="Picture 4"/>
          <p:cNvPicPr>
            <a:picLocks noChangeAspect="1"/>
          </p:cNvPicPr>
          <p:nvPr/>
        </p:nvPicPr>
        <p:blipFill rotWithShape="1">
          <a:blip r:embed="rId2"/>
          <a:srcRect r="25494"/>
          <a:stretch/>
        </p:blipFill>
        <p:spPr>
          <a:xfrm>
            <a:off x="2351290" y="2222148"/>
            <a:ext cx="2079315" cy="1038225"/>
          </a:xfrm>
          <a:prstGeom prst="rect">
            <a:avLst/>
          </a:prstGeom>
          <a:ln>
            <a:noFill/>
          </a:ln>
          <a:effectLst>
            <a:outerShdw blurRad="190500" algn="tl" rotWithShape="0">
              <a:srgbClr val="000000">
                <a:alpha val="70000"/>
              </a:srgbClr>
            </a:outerShdw>
          </a:effectLst>
        </p:spPr>
      </p:pic>
      <p:sp>
        <p:nvSpPr>
          <p:cNvPr id="6" name="Oval 5"/>
          <p:cNvSpPr/>
          <p:nvPr/>
        </p:nvSpPr>
        <p:spPr>
          <a:xfrm>
            <a:off x="3171148" y="2508168"/>
            <a:ext cx="146649" cy="172529"/>
          </a:xfrm>
          <a:prstGeom prst="ellipse">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7" name="TextBox 6"/>
          <p:cNvSpPr txBox="1"/>
          <p:nvPr/>
        </p:nvSpPr>
        <p:spPr>
          <a:xfrm>
            <a:off x="469900" y="4117840"/>
            <a:ext cx="11135946" cy="1323439"/>
          </a:xfrm>
          <a:prstGeom prst="rect">
            <a:avLst/>
          </a:prstGeom>
          <a:noFill/>
        </p:spPr>
        <p:txBody>
          <a:bodyPr wrap="square" rtlCol="0">
            <a:spAutoFit/>
          </a:bodyPr>
          <a:lstStyle/>
          <a:p>
            <a:r>
              <a:rPr lang="es-ES" sz="1600" dirty="0">
                <a:solidFill>
                  <a:srgbClr val="595959"/>
                </a:solidFill>
                <a:latin typeface="Poppins"/>
              </a:rPr>
              <a:t>En la primera imagen se puede apreciar un cuadrado en el margen inferior derecho de la celda A1. Si situamos el cursor encima (sin clicar) aparecerá la cruz negra que permite arrastrar la serie.</a:t>
            </a:r>
          </a:p>
          <a:p>
            <a:endParaRPr lang="es-ES" sz="1600" dirty="0">
              <a:solidFill>
                <a:srgbClr val="595959"/>
              </a:solidFill>
              <a:latin typeface="Poppins"/>
            </a:endParaRPr>
          </a:p>
          <a:p>
            <a:r>
              <a:rPr lang="es-ES" sz="1600" dirty="0">
                <a:solidFill>
                  <a:srgbClr val="595959"/>
                </a:solidFill>
                <a:latin typeface="Poppins"/>
              </a:rPr>
              <a:t>Una vez aparezca la cruz, clicamos sobre ella, manteniendo el botón del ratón pulsado, y arrastramos hacia la derecha 7 celdas para los 7 días de la semana. Aparecerán los días correlativos y se confirmarán cuando soltemos el botón del mouse. </a:t>
            </a:r>
          </a:p>
        </p:txBody>
      </p:sp>
      <p:cxnSp>
        <p:nvCxnSpPr>
          <p:cNvPr id="8" name="Straight Arrow Connector 7"/>
          <p:cNvCxnSpPr/>
          <p:nvPr/>
        </p:nvCxnSpPr>
        <p:spPr>
          <a:xfrm>
            <a:off x="3076258" y="2749707"/>
            <a:ext cx="362309"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9" name="Right Arrow 8"/>
          <p:cNvSpPr/>
          <p:nvPr/>
        </p:nvSpPr>
        <p:spPr>
          <a:xfrm>
            <a:off x="4698024" y="2680696"/>
            <a:ext cx="327803" cy="215660"/>
          </a:xfrm>
          <a:prstGeom prst="rightArrow">
            <a:avLst>
              <a:gd name="adj1" fmla="val 42000"/>
              <a:gd name="adj2" fmla="val 50000"/>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0" name="Picture 9"/>
          <p:cNvPicPr>
            <a:picLocks noChangeAspect="1"/>
          </p:cNvPicPr>
          <p:nvPr/>
        </p:nvPicPr>
        <p:blipFill>
          <a:blip r:embed="rId3"/>
          <a:stretch>
            <a:fillRect/>
          </a:stretch>
        </p:blipFill>
        <p:spPr>
          <a:xfrm>
            <a:off x="5577917" y="2222147"/>
            <a:ext cx="3901286" cy="103602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27268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8"/>
            <a:ext cx="11005820" cy="599890"/>
          </a:xfrm>
        </p:spPr>
        <p:txBody>
          <a:bodyPr/>
          <a:lstStyle/>
          <a:p>
            <a:pPr lvl="1"/>
            <a:r>
              <a:rPr lang="es-ES" sz="2000" dirty="0"/>
              <a:t>Ap. B: Aplica relleno de color azul cielo a las celdas que contengan los días de la semana</a:t>
            </a:r>
          </a:p>
          <a:p>
            <a:endParaRPr lang="es-ES" dirty="0"/>
          </a:p>
        </p:txBody>
      </p:sp>
      <p:sp>
        <p:nvSpPr>
          <p:cNvPr id="4" name="Title 3"/>
          <p:cNvSpPr>
            <a:spLocks noGrp="1"/>
          </p:cNvSpPr>
          <p:nvPr>
            <p:ph type="title"/>
          </p:nvPr>
        </p:nvSpPr>
        <p:spPr/>
        <p:txBody>
          <a:bodyPr/>
          <a:lstStyle/>
          <a:p>
            <a:r>
              <a:rPr lang="es-ES" dirty="0"/>
              <a:t>Ejercicio 2</a:t>
            </a:r>
          </a:p>
        </p:txBody>
      </p:sp>
      <p:sp>
        <p:nvSpPr>
          <p:cNvPr id="8" name="TextBox 7"/>
          <p:cNvSpPr txBox="1"/>
          <p:nvPr/>
        </p:nvSpPr>
        <p:spPr>
          <a:xfrm>
            <a:off x="4483319" y="2633538"/>
            <a:ext cx="2656831" cy="1508105"/>
          </a:xfrm>
          <a:prstGeom prst="rect">
            <a:avLst/>
          </a:prstGeom>
          <a:noFill/>
        </p:spPr>
        <p:txBody>
          <a:bodyPr wrap="square" rtlCol="0">
            <a:spAutoFit/>
          </a:bodyPr>
          <a:lstStyle/>
          <a:p>
            <a:r>
              <a:rPr lang="es-ES" sz="1600" dirty="0">
                <a:solidFill>
                  <a:srgbClr val="595959"/>
                </a:solidFill>
                <a:latin typeface="Poppins"/>
              </a:rPr>
              <a:t>Accedemos a la ficha </a:t>
            </a:r>
            <a:r>
              <a:rPr lang="es-ES" sz="1600" b="1" dirty="0">
                <a:solidFill>
                  <a:srgbClr val="019EE2"/>
                </a:solidFill>
                <a:latin typeface="Poppins"/>
              </a:rPr>
              <a:t>“Inicio”, </a:t>
            </a:r>
            <a:r>
              <a:rPr lang="es-ES" sz="1600" dirty="0">
                <a:solidFill>
                  <a:srgbClr val="595959"/>
                </a:solidFill>
                <a:latin typeface="Poppins"/>
              </a:rPr>
              <a:t>comando </a:t>
            </a:r>
            <a:r>
              <a:rPr lang="es-ES" sz="1600" b="1" dirty="0">
                <a:solidFill>
                  <a:srgbClr val="019EE2"/>
                </a:solidFill>
                <a:latin typeface="Poppins"/>
              </a:rPr>
              <a:t>“Relleno” </a:t>
            </a:r>
            <a:r>
              <a:rPr lang="es-ES" sz="1600" dirty="0">
                <a:solidFill>
                  <a:srgbClr val="595959"/>
                </a:solidFill>
                <a:latin typeface="Poppins"/>
              </a:rPr>
              <a:t>y seleccionamos el azul claro.</a:t>
            </a:r>
          </a:p>
          <a:p>
            <a:endParaRPr lang="es-ES" sz="1600" dirty="0">
              <a:solidFill>
                <a:srgbClr val="595959"/>
              </a:solidFill>
              <a:latin typeface="Poppins"/>
            </a:endParaRPr>
          </a:p>
          <a:p>
            <a:r>
              <a:rPr lang="es-ES" sz="1600" dirty="0">
                <a:solidFill>
                  <a:srgbClr val="595959"/>
                </a:solidFill>
                <a:latin typeface="Poppins"/>
              </a:rPr>
              <a:t>Resultado:</a:t>
            </a:r>
          </a:p>
          <a:p>
            <a:endParaRPr lang="es-ES" sz="1200" dirty="0">
              <a:latin typeface="Poppins"/>
            </a:endParaRPr>
          </a:p>
        </p:txBody>
      </p:sp>
      <p:pic>
        <p:nvPicPr>
          <p:cNvPr id="9" name="Picture 8"/>
          <p:cNvPicPr>
            <a:picLocks noChangeAspect="1"/>
          </p:cNvPicPr>
          <p:nvPr/>
        </p:nvPicPr>
        <p:blipFill>
          <a:blip r:embed="rId2"/>
          <a:stretch>
            <a:fillRect/>
          </a:stretch>
        </p:blipFill>
        <p:spPr>
          <a:xfrm>
            <a:off x="4483319" y="4620783"/>
            <a:ext cx="7133078" cy="599890"/>
          </a:xfrm>
          <a:prstGeom prst="rect">
            <a:avLst/>
          </a:prstGeom>
          <a:ln>
            <a:noFill/>
          </a:ln>
          <a:effectLst>
            <a:outerShdw blurRad="190500" algn="tl" rotWithShape="0">
              <a:srgbClr val="000000">
                <a:alpha val="70000"/>
              </a:srgbClr>
            </a:outerShdw>
          </a:effectLst>
        </p:spPr>
      </p:pic>
      <p:pic>
        <p:nvPicPr>
          <p:cNvPr id="6" name="Picture 5" descr="A screenshot of a cell phone&#10;&#10;Description automatically generated">
            <a:extLst>
              <a:ext uri="{FF2B5EF4-FFF2-40B4-BE49-F238E27FC236}">
                <a16:creationId xmlns:a16="http://schemas.microsoft.com/office/drawing/2014/main" id="{5EA96272-FEF6-48C9-8A73-1C689E8EDB33}"/>
              </a:ext>
            </a:extLst>
          </p:cNvPr>
          <p:cNvPicPr>
            <a:picLocks noChangeAspect="1"/>
          </p:cNvPicPr>
          <p:nvPr/>
        </p:nvPicPr>
        <p:blipFill rotWithShape="1">
          <a:blip r:embed="rId3"/>
          <a:srcRect l="1909" t="1513" r="3127" b="3313"/>
          <a:stretch/>
        </p:blipFill>
        <p:spPr>
          <a:xfrm>
            <a:off x="483199" y="2449482"/>
            <a:ext cx="3545632" cy="2771191"/>
          </a:xfrm>
          <a:prstGeom prst="rect">
            <a:avLst/>
          </a:prstGeom>
          <a:ln>
            <a:noFill/>
          </a:ln>
          <a:effectLst>
            <a:outerShdw blurRad="190500" algn="tl" rotWithShape="0">
              <a:srgbClr val="000000">
                <a:alpha val="70000"/>
              </a:srgbClr>
            </a:outerShdw>
          </a:effectLst>
        </p:spPr>
      </p:pic>
      <p:sp>
        <p:nvSpPr>
          <p:cNvPr id="10" name="Rectangle 9">
            <a:extLst>
              <a:ext uri="{FF2B5EF4-FFF2-40B4-BE49-F238E27FC236}">
                <a16:creationId xmlns:a16="http://schemas.microsoft.com/office/drawing/2014/main" id="{3DFD2E1B-1A21-4B69-9DF4-F053A1F2D2B8}"/>
              </a:ext>
            </a:extLst>
          </p:cNvPr>
          <p:cNvSpPr/>
          <p:nvPr/>
        </p:nvSpPr>
        <p:spPr bwMode="gray">
          <a:xfrm>
            <a:off x="2312126" y="3226526"/>
            <a:ext cx="352697" cy="28253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 name="Rectangle 1">
            <a:extLst>
              <a:ext uri="{FF2B5EF4-FFF2-40B4-BE49-F238E27FC236}">
                <a16:creationId xmlns:a16="http://schemas.microsoft.com/office/drawing/2014/main" id="{151317F1-D808-42B8-992E-A0DDA4F74438}"/>
              </a:ext>
            </a:extLst>
          </p:cNvPr>
          <p:cNvSpPr/>
          <p:nvPr/>
        </p:nvSpPr>
        <p:spPr bwMode="gray">
          <a:xfrm>
            <a:off x="3275761" y="4617283"/>
            <a:ext cx="167951" cy="18773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307299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ell phone&#10;&#10;Description automatically generated">
            <a:extLst>
              <a:ext uri="{FF2B5EF4-FFF2-40B4-BE49-F238E27FC236}">
                <a16:creationId xmlns:a16="http://schemas.microsoft.com/office/drawing/2014/main" id="{F00F6D20-F182-417F-9E6F-1A5F56A1A731}"/>
              </a:ext>
            </a:extLst>
          </p:cNvPr>
          <p:cNvPicPr>
            <a:picLocks noChangeAspect="1"/>
          </p:cNvPicPr>
          <p:nvPr/>
        </p:nvPicPr>
        <p:blipFill rotWithShape="1">
          <a:blip r:embed="rId2"/>
          <a:srcRect l="1192" t="579" r="6012" b="26907"/>
          <a:stretch/>
        </p:blipFill>
        <p:spPr>
          <a:xfrm>
            <a:off x="1362269" y="3349690"/>
            <a:ext cx="3209732" cy="2425960"/>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0689512" cy="1267375"/>
          </a:xfrm>
        </p:spPr>
        <p:txBody>
          <a:bodyPr/>
          <a:lstStyle/>
          <a:p>
            <a:pPr lvl="1"/>
            <a:r>
              <a:rPr lang="es-ES" sz="2000" dirty="0"/>
              <a:t>Ap. C: Aplica bordes a toda la fila, tanto de contorno como interiores con el comando “Todos los bordes”</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6846680" y="1815667"/>
            <a:ext cx="3930178" cy="769441"/>
          </a:xfrm>
          <a:prstGeom prst="rect">
            <a:avLst/>
          </a:prstGeom>
          <a:noFill/>
        </p:spPr>
        <p:txBody>
          <a:bodyPr wrap="square" rtlCol="0">
            <a:spAutoFit/>
          </a:bodyPr>
          <a:lstStyle/>
          <a:p>
            <a:r>
              <a:rPr lang="es-ES" sz="1600" dirty="0">
                <a:solidFill>
                  <a:srgbClr val="595959"/>
                </a:solidFill>
                <a:latin typeface="Poppins"/>
              </a:rPr>
              <a:t>Seleccionamos con el ratón todas las celdas que contienen los días de la semana. (L – D)</a:t>
            </a:r>
          </a:p>
          <a:p>
            <a:endParaRPr lang="es-ES" sz="1200" dirty="0">
              <a:latin typeface="Poppins"/>
            </a:endParaRPr>
          </a:p>
        </p:txBody>
      </p:sp>
      <p:pic>
        <p:nvPicPr>
          <p:cNvPr id="6" name="Picture 5"/>
          <p:cNvPicPr>
            <a:picLocks noChangeAspect="1"/>
          </p:cNvPicPr>
          <p:nvPr/>
        </p:nvPicPr>
        <p:blipFill>
          <a:blip r:embed="rId3"/>
          <a:stretch>
            <a:fillRect/>
          </a:stretch>
        </p:blipFill>
        <p:spPr>
          <a:xfrm>
            <a:off x="867097" y="2087039"/>
            <a:ext cx="5597712" cy="981235"/>
          </a:xfrm>
          <a:prstGeom prst="rect">
            <a:avLst/>
          </a:prstGeom>
          <a:ln>
            <a:noFill/>
          </a:ln>
          <a:effectLst>
            <a:outerShdw blurRad="190500" algn="tl" rotWithShape="0">
              <a:srgbClr val="000000">
                <a:alpha val="70000"/>
              </a:srgbClr>
            </a:outerShdw>
          </a:effectLst>
        </p:spPr>
      </p:pic>
      <p:sp>
        <p:nvSpPr>
          <p:cNvPr id="8" name="TextBox 7"/>
          <p:cNvSpPr txBox="1"/>
          <p:nvPr/>
        </p:nvSpPr>
        <p:spPr>
          <a:xfrm>
            <a:off x="6846680" y="2798495"/>
            <a:ext cx="3930178" cy="1569660"/>
          </a:xfrm>
          <a:prstGeom prst="rect">
            <a:avLst/>
          </a:prstGeom>
          <a:noFill/>
        </p:spPr>
        <p:txBody>
          <a:bodyPr wrap="square" rtlCol="0">
            <a:spAutoFit/>
          </a:bodyPr>
          <a:lstStyle/>
          <a:p>
            <a:r>
              <a:rPr lang="es-ES" sz="1600" dirty="0">
                <a:solidFill>
                  <a:srgbClr val="595959"/>
                </a:solidFill>
                <a:latin typeface="Poppins"/>
              </a:rPr>
              <a:t>Para que los datos que hemos introducido aparezcan con un mejor formato, es conveniente aplicar el comando “Bordes”.</a:t>
            </a:r>
          </a:p>
          <a:p>
            <a:endParaRPr lang="es-ES" sz="1600" dirty="0">
              <a:solidFill>
                <a:srgbClr val="595959"/>
              </a:solidFill>
              <a:latin typeface="Poppins"/>
            </a:endParaRPr>
          </a:p>
          <a:p>
            <a:r>
              <a:rPr lang="es-ES" sz="1600" dirty="0">
                <a:solidFill>
                  <a:srgbClr val="595959"/>
                </a:solidFill>
                <a:latin typeface="Poppins"/>
              </a:rPr>
              <a:t>Dentro de este comando podemos aplicar todo tipo de bordes, delgados, gruesos, etc. </a:t>
            </a:r>
          </a:p>
        </p:txBody>
      </p:sp>
      <p:sp>
        <p:nvSpPr>
          <p:cNvPr id="9" name="TextBox 8"/>
          <p:cNvSpPr txBox="1"/>
          <p:nvPr/>
        </p:nvSpPr>
        <p:spPr>
          <a:xfrm>
            <a:off x="5100128" y="4944653"/>
            <a:ext cx="6329872" cy="830997"/>
          </a:xfrm>
          <a:prstGeom prst="rect">
            <a:avLst/>
          </a:prstGeom>
          <a:noFill/>
        </p:spPr>
        <p:txBody>
          <a:bodyPr wrap="square" rtlCol="0">
            <a:spAutoFit/>
          </a:bodyPr>
          <a:lstStyle/>
          <a:p>
            <a:r>
              <a:rPr lang="es-ES" sz="1600" dirty="0">
                <a:solidFill>
                  <a:srgbClr val="595959"/>
                </a:solidFill>
                <a:latin typeface="Poppins"/>
              </a:rPr>
              <a:t>En este caso, seleccionaremos “Todos los bordes” (</a:t>
            </a:r>
            <a:r>
              <a:rPr lang="es-ES" sz="1600" dirty="0" err="1">
                <a:solidFill>
                  <a:srgbClr val="595959"/>
                </a:solidFill>
                <a:latin typeface="Poppins"/>
              </a:rPr>
              <a:t>all</a:t>
            </a:r>
            <a:r>
              <a:rPr lang="es-ES" sz="1600" dirty="0">
                <a:solidFill>
                  <a:srgbClr val="595959"/>
                </a:solidFill>
                <a:latin typeface="Poppins"/>
              </a:rPr>
              <a:t> </a:t>
            </a:r>
            <a:r>
              <a:rPr lang="es-ES" sz="1600" dirty="0" err="1">
                <a:solidFill>
                  <a:srgbClr val="595959"/>
                </a:solidFill>
                <a:latin typeface="Poppins"/>
              </a:rPr>
              <a:t>borders</a:t>
            </a:r>
            <a:r>
              <a:rPr lang="es-ES" sz="1600" dirty="0">
                <a:solidFill>
                  <a:srgbClr val="595959"/>
                </a:solidFill>
                <a:latin typeface="Poppins"/>
              </a:rPr>
              <a:t>) de la lista desplegable que aparece.</a:t>
            </a:r>
          </a:p>
          <a:p>
            <a:r>
              <a:rPr lang="es-ES" sz="1600" dirty="0">
                <a:solidFill>
                  <a:srgbClr val="595959"/>
                </a:solidFill>
                <a:latin typeface="Poppins"/>
              </a:rPr>
              <a:t>Resultado:</a:t>
            </a:r>
          </a:p>
        </p:txBody>
      </p:sp>
      <p:sp>
        <p:nvSpPr>
          <p:cNvPr id="10" name="Rectangle 9"/>
          <p:cNvSpPr/>
          <p:nvPr/>
        </p:nvSpPr>
        <p:spPr>
          <a:xfrm>
            <a:off x="2787752" y="4054392"/>
            <a:ext cx="384048" cy="29260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1" name="Picture 10"/>
          <p:cNvPicPr>
            <a:picLocks noChangeAspect="1"/>
          </p:cNvPicPr>
          <p:nvPr/>
        </p:nvPicPr>
        <p:blipFill>
          <a:blip r:embed="rId4"/>
          <a:stretch>
            <a:fillRect/>
          </a:stretch>
        </p:blipFill>
        <p:spPr>
          <a:xfrm>
            <a:off x="5239239" y="5967436"/>
            <a:ext cx="5759047" cy="505347"/>
          </a:xfrm>
          <a:prstGeom prst="rect">
            <a:avLst/>
          </a:prstGeom>
          <a:ln>
            <a:noFill/>
          </a:ln>
          <a:effectLst>
            <a:outerShdw blurRad="190500" algn="tl" rotWithShape="0">
              <a:srgbClr val="000000">
                <a:alpha val="70000"/>
              </a:srgbClr>
            </a:outerShdw>
          </a:effectLst>
        </p:spPr>
      </p:pic>
      <p:cxnSp>
        <p:nvCxnSpPr>
          <p:cNvPr id="12" name="Straight Arrow Connector 11"/>
          <p:cNvCxnSpPr>
            <a:cxnSpLocks/>
            <a:endCxn id="10" idx="0"/>
          </p:cNvCxnSpPr>
          <p:nvPr/>
        </p:nvCxnSpPr>
        <p:spPr>
          <a:xfrm flipH="1">
            <a:off x="2979776" y="2522717"/>
            <a:ext cx="1331189" cy="153167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652131" y="5417243"/>
            <a:ext cx="1451751" cy="29260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2248024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CE89BBE-DA3C-429F-A315-F77512B5FE0A}"/>
              </a:ext>
            </a:extLst>
          </p:cNvPr>
          <p:cNvPicPr>
            <a:picLocks noChangeAspect="1"/>
          </p:cNvPicPr>
          <p:nvPr/>
        </p:nvPicPr>
        <p:blipFill>
          <a:blip r:embed="rId2"/>
          <a:stretch>
            <a:fillRect/>
          </a:stretch>
        </p:blipFill>
        <p:spPr>
          <a:xfrm>
            <a:off x="2161443" y="3566501"/>
            <a:ext cx="4381500" cy="1143000"/>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1267375"/>
          </a:xfrm>
        </p:spPr>
        <p:txBody>
          <a:bodyPr/>
          <a:lstStyle/>
          <a:p>
            <a:pPr lvl="1"/>
            <a:r>
              <a:rPr lang="es-ES" sz="2000" dirty="0"/>
              <a:t>Ap. D: Selecciona todas las celdas que contienen los días de la semana y acciona el comando Negrita</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7791549" y="1833426"/>
            <a:ext cx="2998023" cy="1015663"/>
          </a:xfrm>
          <a:prstGeom prst="rect">
            <a:avLst/>
          </a:prstGeom>
          <a:noFill/>
        </p:spPr>
        <p:txBody>
          <a:bodyPr wrap="square" rtlCol="0">
            <a:spAutoFit/>
          </a:bodyPr>
          <a:lstStyle/>
          <a:p>
            <a:r>
              <a:rPr lang="es-ES" sz="1600" dirty="0">
                <a:solidFill>
                  <a:srgbClr val="595959"/>
                </a:solidFill>
                <a:latin typeface="Poppins"/>
              </a:rPr>
              <a:t>Seleccionamos con el ratón todas las celdas que contienen los días de la semana. (L – D)</a:t>
            </a:r>
          </a:p>
          <a:p>
            <a:endParaRPr lang="es-ES" sz="1200" dirty="0">
              <a:latin typeface="Poppins"/>
            </a:endParaRPr>
          </a:p>
        </p:txBody>
      </p:sp>
      <p:pic>
        <p:nvPicPr>
          <p:cNvPr id="6" name="Picture 5"/>
          <p:cNvPicPr>
            <a:picLocks noChangeAspect="1"/>
          </p:cNvPicPr>
          <p:nvPr/>
        </p:nvPicPr>
        <p:blipFill>
          <a:blip r:embed="rId3"/>
          <a:stretch>
            <a:fillRect/>
          </a:stretch>
        </p:blipFill>
        <p:spPr>
          <a:xfrm>
            <a:off x="1516050" y="1788408"/>
            <a:ext cx="5888839" cy="1032267"/>
          </a:xfrm>
          <a:prstGeom prst="rect">
            <a:avLst/>
          </a:prstGeom>
          <a:ln>
            <a:noFill/>
          </a:ln>
          <a:effectLst>
            <a:outerShdw blurRad="190500" algn="tl" rotWithShape="0">
              <a:srgbClr val="000000">
                <a:alpha val="70000"/>
              </a:srgbClr>
            </a:outerShdw>
          </a:effectLst>
        </p:spPr>
      </p:pic>
      <p:sp>
        <p:nvSpPr>
          <p:cNvPr id="7" name="TextBox 6"/>
          <p:cNvSpPr txBox="1"/>
          <p:nvPr/>
        </p:nvSpPr>
        <p:spPr>
          <a:xfrm>
            <a:off x="6685431" y="3476187"/>
            <a:ext cx="4720055" cy="1077218"/>
          </a:xfrm>
          <a:prstGeom prst="rect">
            <a:avLst/>
          </a:prstGeom>
          <a:noFill/>
        </p:spPr>
        <p:txBody>
          <a:bodyPr wrap="square" rtlCol="0">
            <a:spAutoFit/>
          </a:bodyPr>
          <a:lstStyle/>
          <a:p>
            <a:r>
              <a:rPr lang="es-ES" sz="1600" dirty="0">
                <a:solidFill>
                  <a:srgbClr val="595959"/>
                </a:solidFill>
                <a:latin typeface="Poppins"/>
              </a:rPr>
              <a:t>Además de los bordes, podemos completar el diseño aplicando otros comandos tales como “Negrita” (Bold). En la versión castellana de teclado nos aparecerá una N negra en lugar de una B (versión inglesa).</a:t>
            </a:r>
          </a:p>
        </p:txBody>
      </p:sp>
      <p:sp>
        <p:nvSpPr>
          <p:cNvPr id="8" name="TextBox 7"/>
          <p:cNvSpPr txBox="1"/>
          <p:nvPr/>
        </p:nvSpPr>
        <p:spPr>
          <a:xfrm>
            <a:off x="657362" y="5215147"/>
            <a:ext cx="2418469" cy="830997"/>
          </a:xfrm>
          <a:prstGeom prst="rect">
            <a:avLst/>
          </a:prstGeom>
          <a:noFill/>
        </p:spPr>
        <p:txBody>
          <a:bodyPr wrap="square" rtlCol="0">
            <a:spAutoFit/>
          </a:bodyPr>
          <a:lstStyle/>
          <a:p>
            <a:r>
              <a:rPr lang="es-ES" sz="1600" dirty="0">
                <a:solidFill>
                  <a:srgbClr val="595959"/>
                </a:solidFill>
                <a:latin typeface="Poppins"/>
              </a:rPr>
              <a:t>Seleccionaremos la </a:t>
            </a:r>
            <a:r>
              <a:rPr lang="es-ES" sz="1600" b="1" dirty="0">
                <a:solidFill>
                  <a:srgbClr val="019EE2"/>
                </a:solidFill>
                <a:latin typeface="Poppins"/>
              </a:rPr>
              <a:t>N (Negrita)</a:t>
            </a:r>
            <a:r>
              <a:rPr lang="es-ES" sz="1600" dirty="0">
                <a:solidFill>
                  <a:srgbClr val="019EE2"/>
                </a:solidFill>
                <a:latin typeface="Poppins"/>
              </a:rPr>
              <a:t> </a:t>
            </a:r>
            <a:r>
              <a:rPr lang="es-ES" sz="1600" dirty="0">
                <a:solidFill>
                  <a:srgbClr val="595959"/>
                </a:solidFill>
                <a:latin typeface="Poppins"/>
              </a:rPr>
              <a:t>que aparece en la imagen. Resultado:</a:t>
            </a:r>
          </a:p>
        </p:txBody>
      </p:sp>
      <p:sp>
        <p:nvSpPr>
          <p:cNvPr id="10" name="Rectangle 9"/>
          <p:cNvSpPr/>
          <p:nvPr/>
        </p:nvSpPr>
        <p:spPr>
          <a:xfrm>
            <a:off x="3075831" y="4072147"/>
            <a:ext cx="284976" cy="23037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1" name="Picture 10"/>
          <p:cNvPicPr>
            <a:picLocks noChangeAspect="1"/>
          </p:cNvPicPr>
          <p:nvPr/>
        </p:nvPicPr>
        <p:blipFill>
          <a:blip r:embed="rId4"/>
          <a:stretch>
            <a:fillRect/>
          </a:stretch>
        </p:blipFill>
        <p:spPr>
          <a:xfrm>
            <a:off x="3419483" y="5576967"/>
            <a:ext cx="7207620" cy="702892"/>
          </a:xfrm>
          <a:prstGeom prst="rect">
            <a:avLst/>
          </a:prstGeom>
          <a:ln>
            <a:noFill/>
          </a:ln>
          <a:effectLst>
            <a:outerShdw blurRad="190500" algn="tl" rotWithShape="0">
              <a:srgbClr val="000000">
                <a:alpha val="70000"/>
              </a:srgbClr>
            </a:outerShdw>
          </a:effectLst>
        </p:spPr>
      </p:pic>
      <p:cxnSp>
        <p:nvCxnSpPr>
          <p:cNvPr id="12" name="Straight Arrow Connector 11"/>
          <p:cNvCxnSpPr>
            <a:cxnSpLocks/>
            <a:endCxn id="10" idx="0"/>
          </p:cNvCxnSpPr>
          <p:nvPr/>
        </p:nvCxnSpPr>
        <p:spPr>
          <a:xfrm flipH="1">
            <a:off x="3218319" y="2221992"/>
            <a:ext cx="1188638" cy="185015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8749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4030" y="1164335"/>
            <a:ext cx="11203940" cy="5111497"/>
          </a:xfrm>
        </p:spPr>
        <p:txBody>
          <a:bodyPr/>
          <a:lstStyle/>
          <a:p>
            <a:r>
              <a:rPr lang="es-ES" sz="2000" b="1" dirty="0"/>
              <a:t>A continuación les proponemos una serie de ejercicios prácticos para completar el módulo básico del Curso de Excel 2016. Encontrareis las soluciones de los mismos en este </a:t>
            </a:r>
            <a:r>
              <a:rPr lang="es-ES" sz="2000" b="1" dirty="0" err="1"/>
              <a:t>Power</a:t>
            </a:r>
            <a:r>
              <a:rPr lang="es-ES" sz="2000" b="1" dirty="0"/>
              <a:t> Point. </a:t>
            </a:r>
          </a:p>
          <a:p>
            <a:endParaRPr lang="es-ES_tradnl" b="1" dirty="0"/>
          </a:p>
          <a:p>
            <a:r>
              <a:rPr lang="es-ES_tradnl" b="1" dirty="0">
                <a:solidFill>
                  <a:srgbClr val="019EE2"/>
                </a:solidFill>
              </a:rPr>
              <a:t>Práctica 1 – Iniciación</a:t>
            </a:r>
            <a:endParaRPr lang="es-ES" dirty="0">
              <a:solidFill>
                <a:srgbClr val="019EE2"/>
              </a:solidFill>
            </a:endParaRPr>
          </a:p>
          <a:p>
            <a:r>
              <a:rPr lang="es-ES_tradnl" dirty="0"/>
              <a:t>Ejercicio de iniciación en el módulo básico. Primeros pasos en Microsoft Excel. Aprenderá a reconocer el fichero, modificar hojas e incluir datos en las mismas.</a:t>
            </a:r>
          </a:p>
          <a:p>
            <a:endParaRPr lang="es-ES" dirty="0"/>
          </a:p>
          <a:p>
            <a:r>
              <a:rPr lang="es-ES_tradnl" b="1" dirty="0">
                <a:solidFill>
                  <a:srgbClr val="019EE2"/>
                </a:solidFill>
              </a:rPr>
              <a:t>Práctica 2 – Elabora un calendario</a:t>
            </a:r>
          </a:p>
          <a:p>
            <a:r>
              <a:rPr lang="es-ES_tradnl" dirty="0"/>
              <a:t>Ejercicio de dificultad</a:t>
            </a:r>
            <a:r>
              <a:rPr lang="es-ES" dirty="0">
                <a:solidFill>
                  <a:srgbClr val="019EE2"/>
                </a:solidFill>
              </a:rPr>
              <a:t> </a:t>
            </a:r>
            <a:r>
              <a:rPr lang="es-ES" dirty="0"/>
              <a:t>me</a:t>
            </a:r>
            <a:r>
              <a:rPr lang="es-ES_tradnl" dirty="0"/>
              <a:t>dia para el módulo básico. En él se aprende a confeccionar un calendario, para lo que será  necesario dominar el formato y forma de las celdas y el texto, así como otras funciones importantes de diseño.</a:t>
            </a:r>
          </a:p>
          <a:p>
            <a:endParaRPr lang="es-ES" dirty="0"/>
          </a:p>
          <a:p>
            <a:r>
              <a:rPr lang="es-ES_tradnl" b="1" dirty="0">
                <a:solidFill>
                  <a:srgbClr val="019EE2"/>
                </a:solidFill>
              </a:rPr>
              <a:t>Práctica 3 – Listado de precios (Caso pastelería)</a:t>
            </a:r>
            <a:endParaRPr lang="es-ES" dirty="0">
              <a:solidFill>
                <a:srgbClr val="019EE2"/>
              </a:solidFill>
            </a:endParaRPr>
          </a:p>
          <a:p>
            <a:r>
              <a:rPr lang="es-ES_tradnl" dirty="0"/>
              <a:t>Ejercicio de dificultad media alta para el módulo básico. En el aprenderá a introducir datos en una tabla y aplicar ciertas fórmulas para llegar a conclusiones que nos permitan tomar una decisión financiera.</a:t>
            </a:r>
          </a:p>
          <a:p>
            <a:endParaRPr lang="es-ES" dirty="0"/>
          </a:p>
          <a:p>
            <a:r>
              <a:rPr lang="es-ES_tradnl" b="1" dirty="0">
                <a:solidFill>
                  <a:srgbClr val="019EE2"/>
                </a:solidFill>
              </a:rPr>
              <a:t>Práctica 4 – Uso del filtro y gestión de la información</a:t>
            </a:r>
            <a:endParaRPr lang="es-ES" dirty="0">
              <a:solidFill>
                <a:srgbClr val="019EE2"/>
              </a:solidFill>
            </a:endParaRPr>
          </a:p>
          <a:p>
            <a:r>
              <a:rPr lang="es-ES_tradnl" dirty="0"/>
              <a:t>Ejercicio de dificultad alta para el módulo básico. En él aprenderá a introducir datos en una tabla, usar los filtros y algunas herramientas y funciones interesantes, así como relacionar celdas con fórmulas para realizar cálculos. Además, incluye todo el resto del temario. </a:t>
            </a:r>
          </a:p>
          <a:p>
            <a:endParaRPr lang="es-ES" dirty="0"/>
          </a:p>
          <a:p>
            <a:endParaRPr lang="es-ES" dirty="0"/>
          </a:p>
        </p:txBody>
      </p:sp>
      <p:sp>
        <p:nvSpPr>
          <p:cNvPr id="3" name="Title 2"/>
          <p:cNvSpPr>
            <a:spLocks noGrp="1"/>
          </p:cNvSpPr>
          <p:nvPr>
            <p:ph type="title"/>
          </p:nvPr>
        </p:nvSpPr>
        <p:spPr/>
        <p:txBody>
          <a:bodyPr/>
          <a:lstStyle/>
          <a:p>
            <a:endParaRPr lang="es-ES" dirty="0"/>
          </a:p>
        </p:txBody>
      </p:sp>
    </p:spTree>
    <p:extLst>
      <p:ext uri="{BB962C8B-B14F-4D97-AF65-F5344CB8AC3E}">
        <p14:creationId xmlns:p14="http://schemas.microsoft.com/office/powerpoint/2010/main" val="2522842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t="5029" r="2782" b="6177"/>
          <a:stretch/>
        </p:blipFill>
        <p:spPr>
          <a:xfrm>
            <a:off x="7111345" y="2950131"/>
            <a:ext cx="2582528" cy="1404351"/>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1267375"/>
          </a:xfrm>
        </p:spPr>
        <p:txBody>
          <a:bodyPr/>
          <a:lstStyle/>
          <a:p>
            <a:pPr lvl="1"/>
            <a:r>
              <a:rPr lang="es-ES" sz="2000" dirty="0"/>
              <a:t>Ap. E: Selecciona para la primera fila, que contiene los días de la semana, una “Altura de fila = 18”</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469900" y="1582644"/>
            <a:ext cx="3865520" cy="830997"/>
          </a:xfrm>
          <a:prstGeom prst="rect">
            <a:avLst/>
          </a:prstGeom>
          <a:noFill/>
        </p:spPr>
        <p:txBody>
          <a:bodyPr wrap="square" rtlCol="0">
            <a:spAutoFit/>
          </a:bodyPr>
          <a:lstStyle/>
          <a:p>
            <a:r>
              <a:rPr lang="es-ES" sz="1600" dirty="0">
                <a:solidFill>
                  <a:srgbClr val="595959"/>
                </a:solidFill>
                <a:latin typeface="Poppins"/>
              </a:rPr>
              <a:t>Seleccionamos la fila 1, que contiene los días de la semana pulsando con el ratón en el número 1.</a:t>
            </a:r>
          </a:p>
        </p:txBody>
      </p:sp>
      <p:sp>
        <p:nvSpPr>
          <p:cNvPr id="6" name="TextBox 5"/>
          <p:cNvSpPr txBox="1"/>
          <p:nvPr/>
        </p:nvSpPr>
        <p:spPr>
          <a:xfrm>
            <a:off x="469900" y="5656008"/>
            <a:ext cx="6323003" cy="584775"/>
          </a:xfrm>
          <a:prstGeom prst="rect">
            <a:avLst/>
          </a:prstGeom>
          <a:noFill/>
        </p:spPr>
        <p:txBody>
          <a:bodyPr wrap="square" rtlCol="0">
            <a:spAutoFit/>
          </a:bodyPr>
          <a:lstStyle/>
          <a:p>
            <a:r>
              <a:rPr lang="es-ES" sz="1600" dirty="0">
                <a:solidFill>
                  <a:srgbClr val="595959"/>
                </a:solidFill>
                <a:latin typeface="Poppins"/>
              </a:rPr>
              <a:t>Clicamos con el botón derecho del ratón encima de la fila seleccionada y escogemos la opción</a:t>
            </a:r>
            <a:r>
              <a:rPr lang="es-ES" sz="1600" b="1" dirty="0">
                <a:solidFill>
                  <a:srgbClr val="595959"/>
                </a:solidFill>
                <a:latin typeface="Poppins"/>
              </a:rPr>
              <a:t> </a:t>
            </a:r>
            <a:r>
              <a:rPr lang="es-ES" sz="1600" b="1" dirty="0">
                <a:solidFill>
                  <a:srgbClr val="019EE2"/>
                </a:solidFill>
                <a:latin typeface="Poppins"/>
              </a:rPr>
              <a:t>“Alto de fila” (</a:t>
            </a:r>
            <a:r>
              <a:rPr lang="es-ES" sz="1600" b="1" dirty="0" err="1">
                <a:solidFill>
                  <a:srgbClr val="019EE2"/>
                </a:solidFill>
                <a:latin typeface="Poppins"/>
              </a:rPr>
              <a:t>Row</a:t>
            </a:r>
            <a:r>
              <a:rPr lang="es-ES" sz="1600" b="1" dirty="0">
                <a:solidFill>
                  <a:srgbClr val="019EE2"/>
                </a:solidFill>
                <a:latin typeface="Poppins"/>
              </a:rPr>
              <a:t> </a:t>
            </a:r>
            <a:r>
              <a:rPr lang="es-ES" sz="1600" b="1" dirty="0" err="1">
                <a:solidFill>
                  <a:srgbClr val="019EE2"/>
                </a:solidFill>
                <a:latin typeface="Poppins"/>
              </a:rPr>
              <a:t>Height</a:t>
            </a:r>
            <a:r>
              <a:rPr lang="es-ES" sz="1600" b="1" dirty="0">
                <a:solidFill>
                  <a:srgbClr val="019EE2"/>
                </a:solidFill>
                <a:latin typeface="Poppins"/>
              </a:rPr>
              <a:t>).</a:t>
            </a:r>
          </a:p>
        </p:txBody>
      </p:sp>
      <p:pic>
        <p:nvPicPr>
          <p:cNvPr id="7" name="Picture 6"/>
          <p:cNvPicPr>
            <a:picLocks noChangeAspect="1"/>
          </p:cNvPicPr>
          <p:nvPr/>
        </p:nvPicPr>
        <p:blipFill>
          <a:blip r:embed="rId3"/>
          <a:stretch>
            <a:fillRect/>
          </a:stretch>
        </p:blipFill>
        <p:spPr>
          <a:xfrm>
            <a:off x="5246483" y="1687619"/>
            <a:ext cx="5479588" cy="534373"/>
          </a:xfrm>
          <a:prstGeom prst="rect">
            <a:avLst/>
          </a:prstGeom>
          <a:ln>
            <a:noFill/>
          </a:ln>
          <a:effectLst>
            <a:outerShdw blurRad="190500" algn="tl" rotWithShape="0">
              <a:srgbClr val="000000">
                <a:alpha val="70000"/>
              </a:srgbClr>
            </a:outerShdw>
          </a:effectLst>
        </p:spPr>
      </p:pic>
      <p:sp>
        <p:nvSpPr>
          <p:cNvPr id="8" name="Rectangle 7"/>
          <p:cNvSpPr/>
          <p:nvPr/>
        </p:nvSpPr>
        <p:spPr>
          <a:xfrm>
            <a:off x="5188576" y="1858657"/>
            <a:ext cx="429326" cy="31481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2" name="TextBox 11"/>
          <p:cNvSpPr txBox="1"/>
          <p:nvPr/>
        </p:nvSpPr>
        <p:spPr>
          <a:xfrm>
            <a:off x="7111345" y="4509199"/>
            <a:ext cx="3958695" cy="830997"/>
          </a:xfrm>
          <a:prstGeom prst="rect">
            <a:avLst/>
          </a:prstGeom>
          <a:noFill/>
        </p:spPr>
        <p:txBody>
          <a:bodyPr wrap="square" rtlCol="0">
            <a:spAutoFit/>
          </a:bodyPr>
          <a:lstStyle/>
          <a:p>
            <a:r>
              <a:rPr lang="es-ES" sz="1600" dirty="0">
                <a:solidFill>
                  <a:srgbClr val="595959"/>
                </a:solidFill>
                <a:latin typeface="Poppins"/>
              </a:rPr>
              <a:t>Se abrirá este cuadro. Escribimos “</a:t>
            </a:r>
            <a:r>
              <a:rPr lang="es-ES" sz="1600" b="1" dirty="0">
                <a:solidFill>
                  <a:srgbClr val="595959"/>
                </a:solidFill>
                <a:latin typeface="Poppins"/>
              </a:rPr>
              <a:t>Alto=18”</a:t>
            </a:r>
            <a:r>
              <a:rPr lang="es-ES" sz="1600" dirty="0">
                <a:solidFill>
                  <a:srgbClr val="595959"/>
                </a:solidFill>
                <a:latin typeface="Poppins"/>
              </a:rPr>
              <a:t> y clicamos OK.</a:t>
            </a:r>
            <a:endParaRPr lang="es-ES" sz="1200" dirty="0">
              <a:latin typeface="Poppins"/>
            </a:endParaRPr>
          </a:p>
          <a:p>
            <a:r>
              <a:rPr lang="es-ES" sz="1600" dirty="0">
                <a:solidFill>
                  <a:srgbClr val="595959"/>
                </a:solidFill>
                <a:latin typeface="Poppins"/>
              </a:rPr>
              <a:t>Resultado:</a:t>
            </a:r>
          </a:p>
        </p:txBody>
      </p:sp>
      <p:pic>
        <p:nvPicPr>
          <p:cNvPr id="13" name="Picture 12"/>
          <p:cNvPicPr>
            <a:picLocks noChangeAspect="1"/>
          </p:cNvPicPr>
          <p:nvPr/>
        </p:nvPicPr>
        <p:blipFill>
          <a:blip r:embed="rId4"/>
          <a:stretch>
            <a:fillRect/>
          </a:stretch>
        </p:blipFill>
        <p:spPr>
          <a:xfrm>
            <a:off x="6792904" y="5550316"/>
            <a:ext cx="4929196" cy="697141"/>
          </a:xfrm>
          <a:prstGeom prst="rect">
            <a:avLst/>
          </a:prstGeom>
          <a:ln>
            <a:noFill/>
          </a:ln>
          <a:effectLst>
            <a:outerShdw blurRad="190500" algn="tl" rotWithShape="0">
              <a:srgbClr val="000000">
                <a:alpha val="70000"/>
              </a:srgbClr>
            </a:outerShdw>
          </a:effectLst>
        </p:spPr>
      </p:pic>
      <p:sp>
        <p:nvSpPr>
          <p:cNvPr id="16" name="Rectangle 15"/>
          <p:cNvSpPr/>
          <p:nvPr/>
        </p:nvSpPr>
        <p:spPr>
          <a:xfrm>
            <a:off x="8252790" y="3490026"/>
            <a:ext cx="345229" cy="26272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Picture 8"/>
          <p:cNvPicPr>
            <a:picLocks noChangeAspect="1"/>
          </p:cNvPicPr>
          <p:nvPr/>
        </p:nvPicPr>
        <p:blipFill>
          <a:blip r:embed="rId5"/>
          <a:stretch>
            <a:fillRect/>
          </a:stretch>
        </p:blipFill>
        <p:spPr>
          <a:xfrm>
            <a:off x="1139473" y="2669486"/>
            <a:ext cx="3473376" cy="2657311"/>
          </a:xfrm>
          <a:prstGeom prst="rect">
            <a:avLst/>
          </a:prstGeom>
          <a:ln>
            <a:noFill/>
          </a:ln>
          <a:effectLst>
            <a:outerShdw blurRad="190500" algn="tl" rotWithShape="0">
              <a:srgbClr val="000000">
                <a:alpha val="70000"/>
              </a:srgbClr>
            </a:outerShdw>
          </a:effectLst>
        </p:spPr>
      </p:pic>
      <p:pic>
        <p:nvPicPr>
          <p:cNvPr id="19" name="Picture 18" descr="A screenshot of a cell phone&#10;&#10;Description automatically generated">
            <a:extLst>
              <a:ext uri="{FF2B5EF4-FFF2-40B4-BE49-F238E27FC236}">
                <a16:creationId xmlns:a16="http://schemas.microsoft.com/office/drawing/2014/main" id="{C6A3536C-0B5C-469C-AFAA-3168ADE2BD49}"/>
              </a:ext>
            </a:extLst>
          </p:cNvPr>
          <p:cNvPicPr>
            <a:picLocks noChangeAspect="1"/>
          </p:cNvPicPr>
          <p:nvPr/>
        </p:nvPicPr>
        <p:blipFill rotWithShape="1">
          <a:blip r:embed="rId6"/>
          <a:srcRect l="60105" t="9929" r="3471" b="9926"/>
          <a:stretch/>
        </p:blipFill>
        <p:spPr>
          <a:xfrm>
            <a:off x="1359737" y="3412557"/>
            <a:ext cx="1042923" cy="1923821"/>
          </a:xfrm>
          <a:prstGeom prst="rect">
            <a:avLst/>
          </a:prstGeom>
          <a:ln>
            <a:noFill/>
          </a:ln>
          <a:effectLst>
            <a:outerShdw blurRad="190500" algn="tl" rotWithShape="0">
              <a:srgbClr val="000000">
                <a:alpha val="70000"/>
              </a:srgbClr>
            </a:outerShdw>
          </a:effectLst>
        </p:spPr>
      </p:pic>
      <p:sp>
        <p:nvSpPr>
          <p:cNvPr id="10" name="Rectangle 9"/>
          <p:cNvSpPr/>
          <p:nvPr/>
        </p:nvSpPr>
        <p:spPr>
          <a:xfrm>
            <a:off x="1346675" y="4841388"/>
            <a:ext cx="1042922" cy="19802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4" name="Straight Arrow Connector 13"/>
          <p:cNvCxnSpPr>
            <a:cxnSpLocks/>
            <a:stCxn id="8" idx="2"/>
            <a:endCxn id="10" idx="0"/>
          </p:cNvCxnSpPr>
          <p:nvPr/>
        </p:nvCxnSpPr>
        <p:spPr>
          <a:xfrm flipH="1">
            <a:off x="1868136" y="2173472"/>
            <a:ext cx="3535103" cy="266791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F1C2BC6-8CD7-4E64-A0FA-5306158CD0AA}"/>
              </a:ext>
            </a:extLst>
          </p:cNvPr>
          <p:cNvCxnSpPr>
            <a:cxnSpLocks/>
            <a:stCxn id="10" idx="3"/>
            <a:endCxn id="16" idx="1"/>
          </p:cNvCxnSpPr>
          <p:nvPr/>
        </p:nvCxnSpPr>
        <p:spPr>
          <a:xfrm flipV="1">
            <a:off x="2389597" y="3621387"/>
            <a:ext cx="5863193" cy="131901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52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942775" y="3233051"/>
            <a:ext cx="2788441" cy="1541844"/>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1267375"/>
          </a:xfrm>
        </p:spPr>
        <p:txBody>
          <a:bodyPr/>
          <a:lstStyle/>
          <a:p>
            <a:pPr lvl="1"/>
            <a:r>
              <a:rPr lang="es-ES" sz="2000" dirty="0"/>
              <a:t>Ap. F: Haz las 5 siguientes filas más anchas. Que tengan una “Altura de fila = 100”</a:t>
            </a:r>
          </a:p>
          <a:p>
            <a:endParaRPr lang="es-ES" dirty="0"/>
          </a:p>
        </p:txBody>
      </p:sp>
      <p:sp>
        <p:nvSpPr>
          <p:cNvPr id="4" name="Title 3"/>
          <p:cNvSpPr>
            <a:spLocks noGrp="1"/>
          </p:cNvSpPr>
          <p:nvPr>
            <p:ph type="title"/>
          </p:nvPr>
        </p:nvSpPr>
        <p:spPr/>
        <p:txBody>
          <a:bodyPr/>
          <a:lstStyle/>
          <a:p>
            <a:r>
              <a:rPr lang="es-ES" dirty="0"/>
              <a:t>Ejercicio 2</a:t>
            </a:r>
          </a:p>
        </p:txBody>
      </p:sp>
      <p:pic>
        <p:nvPicPr>
          <p:cNvPr id="5" name="Picture 4"/>
          <p:cNvPicPr>
            <a:picLocks noChangeAspect="1"/>
          </p:cNvPicPr>
          <p:nvPr/>
        </p:nvPicPr>
        <p:blipFill>
          <a:blip r:embed="rId3"/>
          <a:stretch>
            <a:fillRect/>
          </a:stretch>
        </p:blipFill>
        <p:spPr>
          <a:xfrm>
            <a:off x="1248043" y="1599991"/>
            <a:ext cx="3968123" cy="1409101"/>
          </a:xfrm>
          <a:prstGeom prst="rect">
            <a:avLst/>
          </a:prstGeom>
          <a:ln>
            <a:noFill/>
          </a:ln>
          <a:effectLst>
            <a:outerShdw blurRad="190500" algn="tl" rotWithShape="0">
              <a:srgbClr val="000000">
                <a:alpha val="70000"/>
              </a:srgbClr>
            </a:outerShdw>
          </a:effectLst>
        </p:spPr>
      </p:pic>
      <p:sp>
        <p:nvSpPr>
          <p:cNvPr id="6" name="TextBox 5"/>
          <p:cNvSpPr txBox="1"/>
          <p:nvPr/>
        </p:nvSpPr>
        <p:spPr>
          <a:xfrm>
            <a:off x="344748" y="5015889"/>
            <a:ext cx="11130972" cy="1077218"/>
          </a:xfrm>
          <a:prstGeom prst="rect">
            <a:avLst/>
          </a:prstGeom>
          <a:noFill/>
        </p:spPr>
        <p:txBody>
          <a:bodyPr wrap="square" rtlCol="0">
            <a:spAutoFit/>
          </a:bodyPr>
          <a:lstStyle/>
          <a:p>
            <a:r>
              <a:rPr lang="es-ES" sz="1600" dirty="0">
                <a:solidFill>
                  <a:srgbClr val="595959"/>
                </a:solidFill>
                <a:latin typeface="Poppins"/>
              </a:rPr>
              <a:t>Seleccionamos con el ratón de la fila 2 a la 6 tal como aparece en la imagen. Lo haremos del mismo modo que en el apartado anterior, clicando en los números del margen izquierdo y en este caso, arrastrando tantos como necesitemos. </a:t>
            </a:r>
          </a:p>
          <a:p>
            <a:r>
              <a:rPr lang="es-ES" sz="1600" dirty="0">
                <a:solidFill>
                  <a:srgbClr val="595959"/>
                </a:solidFill>
                <a:latin typeface="Poppins"/>
              </a:rPr>
              <a:t>Con el botón derecho, de nuevo comando “Alto de fila” (</a:t>
            </a:r>
            <a:r>
              <a:rPr lang="es-ES" sz="1600" dirty="0" err="1">
                <a:solidFill>
                  <a:srgbClr val="595959"/>
                </a:solidFill>
                <a:latin typeface="Poppins"/>
              </a:rPr>
              <a:t>Row</a:t>
            </a:r>
            <a:r>
              <a:rPr lang="es-ES" sz="1600" dirty="0">
                <a:solidFill>
                  <a:srgbClr val="595959"/>
                </a:solidFill>
                <a:latin typeface="Poppins"/>
              </a:rPr>
              <a:t> </a:t>
            </a:r>
            <a:r>
              <a:rPr lang="es-ES" sz="1600" dirty="0" err="1">
                <a:solidFill>
                  <a:srgbClr val="595959"/>
                </a:solidFill>
                <a:latin typeface="Poppins"/>
              </a:rPr>
              <a:t>heigh</a:t>
            </a:r>
            <a:r>
              <a:rPr lang="es-ES" sz="1600" dirty="0">
                <a:solidFill>
                  <a:srgbClr val="595959"/>
                </a:solidFill>
                <a:latin typeface="Poppins"/>
              </a:rPr>
              <a:t>), aplicamos </a:t>
            </a:r>
            <a:r>
              <a:rPr lang="es-ES" sz="1600" b="1" dirty="0">
                <a:solidFill>
                  <a:srgbClr val="019EE2"/>
                </a:solidFill>
                <a:latin typeface="Poppins"/>
              </a:rPr>
              <a:t>Altura = 100 </a:t>
            </a:r>
            <a:r>
              <a:rPr lang="es-ES" sz="1600" dirty="0">
                <a:solidFill>
                  <a:srgbClr val="595959"/>
                </a:solidFill>
                <a:latin typeface="Poppins"/>
              </a:rPr>
              <a:t>en el cuadro de dialogo que aparece y aceptamos con </a:t>
            </a:r>
            <a:r>
              <a:rPr lang="es-ES" sz="1600" b="1" dirty="0">
                <a:solidFill>
                  <a:srgbClr val="019EE2"/>
                </a:solidFill>
                <a:latin typeface="Poppins"/>
              </a:rPr>
              <a:t>“OK”.</a:t>
            </a:r>
          </a:p>
        </p:txBody>
      </p:sp>
      <p:pic>
        <p:nvPicPr>
          <p:cNvPr id="8" name="Picture 7"/>
          <p:cNvPicPr>
            <a:picLocks noChangeAspect="1"/>
          </p:cNvPicPr>
          <p:nvPr/>
        </p:nvPicPr>
        <p:blipFill>
          <a:blip r:embed="rId4"/>
          <a:stretch>
            <a:fillRect/>
          </a:stretch>
        </p:blipFill>
        <p:spPr>
          <a:xfrm>
            <a:off x="5986537" y="2052063"/>
            <a:ext cx="4386845" cy="2722430"/>
          </a:xfrm>
          <a:prstGeom prst="rect">
            <a:avLst/>
          </a:prstGeom>
          <a:ln>
            <a:noFill/>
          </a:ln>
          <a:effectLst>
            <a:outerShdw blurRad="190500" algn="tl" rotWithShape="0">
              <a:srgbClr val="000000">
                <a:alpha val="70000"/>
              </a:srgbClr>
            </a:outerShdw>
          </a:effectLst>
        </p:spPr>
      </p:pic>
      <p:sp>
        <p:nvSpPr>
          <p:cNvPr id="9" name="Rectangle 8"/>
          <p:cNvSpPr/>
          <p:nvPr/>
        </p:nvSpPr>
        <p:spPr>
          <a:xfrm>
            <a:off x="1248043" y="1956166"/>
            <a:ext cx="200796" cy="83950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0" name="Up-Down Arrow 9"/>
          <p:cNvSpPr/>
          <p:nvPr/>
        </p:nvSpPr>
        <p:spPr>
          <a:xfrm>
            <a:off x="6385462" y="2527375"/>
            <a:ext cx="211447" cy="705676"/>
          </a:xfrm>
          <a:prstGeom prst="upDown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1" name="Straight Arrow Connector 10"/>
          <p:cNvCxnSpPr>
            <a:endCxn id="13" idx="0"/>
          </p:cNvCxnSpPr>
          <p:nvPr/>
        </p:nvCxnSpPr>
        <p:spPr>
          <a:xfrm>
            <a:off x="1387721" y="2841838"/>
            <a:ext cx="1993174" cy="100707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Right Arrow 11"/>
          <p:cNvSpPr/>
          <p:nvPr/>
        </p:nvSpPr>
        <p:spPr>
          <a:xfrm>
            <a:off x="5114639" y="3833864"/>
            <a:ext cx="499534" cy="22455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3" name="Rectangle 12"/>
          <p:cNvSpPr/>
          <p:nvPr/>
        </p:nvSpPr>
        <p:spPr>
          <a:xfrm>
            <a:off x="3163662" y="3848909"/>
            <a:ext cx="434465" cy="31098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4" name="Picture 18" descr="A screenshot of a cell phone&#10;&#10;Description automatically generated">
            <a:extLst>
              <a:ext uri="{FF2B5EF4-FFF2-40B4-BE49-F238E27FC236}">
                <a16:creationId xmlns:a16="http://schemas.microsoft.com/office/drawing/2014/main" id="{C6A3536C-0B5C-469C-AFAA-3168ADE2BD49}"/>
              </a:ext>
            </a:extLst>
          </p:cNvPr>
          <p:cNvPicPr>
            <a:picLocks noChangeAspect="1"/>
          </p:cNvPicPr>
          <p:nvPr/>
        </p:nvPicPr>
        <p:blipFill rotWithShape="1">
          <a:blip r:embed="rId5"/>
          <a:srcRect l="60105" t="9929" r="3471" b="9926"/>
          <a:stretch/>
        </p:blipFill>
        <p:spPr>
          <a:xfrm>
            <a:off x="827621" y="3271755"/>
            <a:ext cx="887052" cy="163629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80530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21279" y="4597883"/>
            <a:ext cx="2670192" cy="1276482"/>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3"/>
          <a:stretch>
            <a:fillRect/>
          </a:stretch>
        </p:blipFill>
        <p:spPr>
          <a:xfrm>
            <a:off x="4615384" y="4169267"/>
            <a:ext cx="6069866" cy="2147557"/>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901615"/>
          </a:xfrm>
        </p:spPr>
        <p:txBody>
          <a:bodyPr/>
          <a:lstStyle/>
          <a:p>
            <a:pPr lvl="1"/>
            <a:r>
              <a:rPr lang="es-ES" sz="2000" dirty="0"/>
              <a:t>Ap. G: Las 7 columnas que ocupa el calendario deben tener un “Ancho de columna = 20”</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5724967" y="1510326"/>
            <a:ext cx="5750753" cy="2554545"/>
          </a:xfrm>
          <a:prstGeom prst="rect">
            <a:avLst/>
          </a:prstGeom>
          <a:noFill/>
        </p:spPr>
        <p:txBody>
          <a:bodyPr wrap="square" rtlCol="0">
            <a:spAutoFit/>
          </a:bodyPr>
          <a:lstStyle/>
          <a:p>
            <a:r>
              <a:rPr lang="es-ES" sz="1600" dirty="0">
                <a:solidFill>
                  <a:srgbClr val="595959"/>
                </a:solidFill>
                <a:latin typeface="Poppins"/>
              </a:rPr>
              <a:t>Seleccionamos con el ratón de la columna A  </a:t>
            </a:r>
            <a:r>
              <a:rPr lang="es-ES" sz="1600" dirty="0" err="1">
                <a:solidFill>
                  <a:srgbClr val="595959"/>
                </a:solidFill>
                <a:latin typeface="Poppins"/>
              </a:rPr>
              <a:t>a</a:t>
            </a:r>
            <a:r>
              <a:rPr lang="es-ES" sz="1600" dirty="0">
                <a:solidFill>
                  <a:srgbClr val="595959"/>
                </a:solidFill>
                <a:latin typeface="Poppins"/>
              </a:rPr>
              <a:t> la G, tal como aparece en la imagen. Lo haremos del mismo modo que el apartado anterior, clicando en este caso en las letras  del margen superior y arrastrando tantos como necesitemos. </a:t>
            </a:r>
          </a:p>
          <a:p>
            <a:endParaRPr lang="es-ES" sz="1600" dirty="0">
              <a:solidFill>
                <a:srgbClr val="595959"/>
              </a:solidFill>
              <a:latin typeface="Poppins"/>
            </a:endParaRPr>
          </a:p>
          <a:p>
            <a:r>
              <a:rPr lang="es-ES" sz="1600" dirty="0">
                <a:solidFill>
                  <a:srgbClr val="595959"/>
                </a:solidFill>
                <a:latin typeface="Poppins"/>
              </a:rPr>
              <a:t>Una vez seleccionadas, hacemos clic con el botón derecho del mouse sobre el área seleccionada. Nos aparecerá el mismo desplegable de opciones que en el caso de las filas. Seleccionamos el comando </a:t>
            </a:r>
            <a:r>
              <a:rPr lang="es-ES" sz="1600" b="1" dirty="0">
                <a:solidFill>
                  <a:srgbClr val="019EE2"/>
                </a:solidFill>
                <a:latin typeface="Poppins"/>
              </a:rPr>
              <a:t>“Ancho de columna” (</a:t>
            </a:r>
            <a:r>
              <a:rPr lang="es-ES" sz="1600" b="1" dirty="0" err="1">
                <a:solidFill>
                  <a:srgbClr val="019EE2"/>
                </a:solidFill>
                <a:latin typeface="Poppins"/>
              </a:rPr>
              <a:t>Column</a:t>
            </a:r>
            <a:r>
              <a:rPr lang="es-ES" sz="1600" b="1" dirty="0">
                <a:solidFill>
                  <a:srgbClr val="019EE2"/>
                </a:solidFill>
                <a:latin typeface="Poppins"/>
              </a:rPr>
              <a:t> </a:t>
            </a:r>
            <a:r>
              <a:rPr lang="es-ES" sz="1600" b="1" dirty="0" err="1">
                <a:solidFill>
                  <a:srgbClr val="019EE2"/>
                </a:solidFill>
                <a:latin typeface="Poppins"/>
              </a:rPr>
              <a:t>Width</a:t>
            </a:r>
            <a:r>
              <a:rPr lang="es-ES" sz="1600" b="1" dirty="0">
                <a:solidFill>
                  <a:srgbClr val="019EE2"/>
                </a:solidFill>
                <a:latin typeface="Poppins"/>
              </a:rPr>
              <a:t>).</a:t>
            </a:r>
            <a:r>
              <a:rPr lang="es-ES" sz="1600" b="1" dirty="0">
                <a:solidFill>
                  <a:srgbClr val="595959"/>
                </a:solidFill>
                <a:latin typeface="Poppins"/>
              </a:rPr>
              <a:t> </a:t>
            </a:r>
            <a:r>
              <a:rPr lang="es-ES" sz="1600" dirty="0">
                <a:solidFill>
                  <a:srgbClr val="595959"/>
                </a:solidFill>
                <a:latin typeface="Poppins"/>
              </a:rPr>
              <a:t>Aplicamos un </a:t>
            </a:r>
            <a:r>
              <a:rPr lang="es-ES" sz="1600" b="1" dirty="0">
                <a:solidFill>
                  <a:srgbClr val="019EE2"/>
                </a:solidFill>
                <a:latin typeface="Poppins"/>
              </a:rPr>
              <a:t>ancho=20.</a:t>
            </a:r>
          </a:p>
        </p:txBody>
      </p:sp>
      <p:pic>
        <p:nvPicPr>
          <p:cNvPr id="6" name="Picture 5"/>
          <p:cNvPicPr>
            <a:picLocks noChangeAspect="1"/>
          </p:cNvPicPr>
          <p:nvPr/>
        </p:nvPicPr>
        <p:blipFill>
          <a:blip r:embed="rId4"/>
          <a:stretch>
            <a:fillRect/>
          </a:stretch>
        </p:blipFill>
        <p:spPr>
          <a:xfrm>
            <a:off x="1935005" y="1780448"/>
            <a:ext cx="3457114" cy="2023800"/>
          </a:xfrm>
          <a:prstGeom prst="rect">
            <a:avLst/>
          </a:prstGeom>
          <a:ln>
            <a:noFill/>
          </a:ln>
          <a:effectLst>
            <a:outerShdw blurRad="190500" algn="tl" rotWithShape="0">
              <a:srgbClr val="000000">
                <a:alpha val="70000"/>
              </a:srgbClr>
            </a:outerShdw>
          </a:effectLst>
        </p:spPr>
      </p:pic>
      <p:sp>
        <p:nvSpPr>
          <p:cNvPr id="7" name="Rectangle 6"/>
          <p:cNvSpPr/>
          <p:nvPr/>
        </p:nvSpPr>
        <p:spPr>
          <a:xfrm>
            <a:off x="2072145" y="1792316"/>
            <a:ext cx="2873363" cy="12903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Left-Right Arrow 10"/>
          <p:cNvSpPr/>
          <p:nvPr/>
        </p:nvSpPr>
        <p:spPr>
          <a:xfrm>
            <a:off x="4854237" y="4571757"/>
            <a:ext cx="594271" cy="128556"/>
          </a:xfrm>
          <a:prstGeom prst="lef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2" name="Straight Arrow Connector 11"/>
          <p:cNvCxnSpPr>
            <a:cxnSpLocks/>
            <a:stCxn id="7" idx="2"/>
            <a:endCxn id="13" idx="0"/>
          </p:cNvCxnSpPr>
          <p:nvPr/>
        </p:nvCxnSpPr>
        <p:spPr>
          <a:xfrm flipH="1">
            <a:off x="2644462" y="1921350"/>
            <a:ext cx="864365" cy="317810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432191" y="5099458"/>
            <a:ext cx="424542" cy="29210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Imagen 8"/>
          <p:cNvPicPr>
            <a:picLocks noChangeAspect="1"/>
          </p:cNvPicPr>
          <p:nvPr/>
        </p:nvPicPr>
        <p:blipFill rotWithShape="1">
          <a:blip r:embed="rId5"/>
          <a:srcRect b="2936"/>
          <a:stretch/>
        </p:blipFill>
        <p:spPr>
          <a:xfrm>
            <a:off x="682681" y="1805307"/>
            <a:ext cx="1076325" cy="190454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58826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2450233"/>
            <a:ext cx="10913447" cy="1624330"/>
          </a:xfrm>
        </p:spPr>
        <p:txBody>
          <a:bodyPr/>
          <a:lstStyle/>
          <a:p>
            <a:r>
              <a:rPr lang="es-ES" dirty="0"/>
              <a:t>NUMERAR EL CALENDARIO:</a:t>
            </a:r>
          </a:p>
          <a:p>
            <a:pPr marL="228600" indent="-228600">
              <a:buFontTx/>
              <a:buAutoNum type="arabicParenR"/>
            </a:pPr>
            <a:r>
              <a:rPr lang="es-ES" dirty="0"/>
              <a:t>Escribimos el 1 en la primera celda y el 2 en la segunda, de este modo podemos arrastrar la serie mediante la cruz negra que aparece en la esquina inferior derecha de la celda al pasar el ratón sobre ella.</a:t>
            </a:r>
          </a:p>
          <a:p>
            <a:pPr marL="228600" indent="-228600">
              <a:buFontTx/>
              <a:buAutoNum type="arabicParenR"/>
            </a:pPr>
            <a:r>
              <a:rPr lang="es-ES" dirty="0"/>
              <a:t>Para arrastrar debemos seleccionar las dos celdas con el 1 y el 2 en este caso, de ese modo Excel reconoce la serie.</a:t>
            </a:r>
          </a:p>
          <a:p>
            <a:pPr marL="228600" indent="-228600">
              <a:buFontTx/>
              <a:buAutoNum type="arabicParenR"/>
            </a:pPr>
            <a:r>
              <a:rPr lang="es-ES" dirty="0"/>
              <a:t>Aplicamos lo mismo en las siguientes filas con la particularidad que los dos primeros números serán 8 y 9,  y así sucesivamente para las siguientes filas. Arrastramos la serie en todas ellas.</a:t>
            </a:r>
            <a:endParaRPr lang="es-ES" sz="2000" dirty="0"/>
          </a:p>
        </p:txBody>
      </p:sp>
      <p:sp>
        <p:nvSpPr>
          <p:cNvPr id="3" name="Text Placeholder 2"/>
          <p:cNvSpPr>
            <a:spLocks noGrp="1"/>
          </p:cNvSpPr>
          <p:nvPr>
            <p:ph type="body" sz="quarter" idx="13"/>
          </p:nvPr>
        </p:nvSpPr>
        <p:spPr>
          <a:xfrm>
            <a:off x="469900" y="954617"/>
            <a:ext cx="10913447" cy="1727623"/>
          </a:xfrm>
        </p:spPr>
        <p:txBody>
          <a:bodyPr/>
          <a:lstStyle/>
          <a:p>
            <a:pPr lvl="1"/>
            <a:r>
              <a:rPr lang="es-ES" sz="2000" dirty="0"/>
              <a:t>Ap. H: En cada una de las celdas libres escribiremos los números del 1-31 hasta rellenar todo el calendario, con una serie de particularidades:</a:t>
            </a:r>
          </a:p>
          <a:p>
            <a:r>
              <a:rPr lang="es-ES" dirty="0"/>
              <a:t>El tipo de la fuente será “Poppins” y el tamaño de la misma “16”. El número debe quedar alineado en el margen inferior derecho de la celda</a:t>
            </a:r>
          </a:p>
          <a:p>
            <a:endParaRPr lang="es-ES" dirty="0"/>
          </a:p>
        </p:txBody>
      </p:sp>
      <p:sp>
        <p:nvSpPr>
          <p:cNvPr id="4" name="Title 3"/>
          <p:cNvSpPr>
            <a:spLocks noGrp="1"/>
          </p:cNvSpPr>
          <p:nvPr>
            <p:ph type="title"/>
          </p:nvPr>
        </p:nvSpPr>
        <p:spPr/>
        <p:txBody>
          <a:bodyPr/>
          <a:lstStyle/>
          <a:p>
            <a:r>
              <a:rPr lang="es-ES" dirty="0"/>
              <a:t>Ejercicio 2</a:t>
            </a:r>
          </a:p>
        </p:txBody>
      </p:sp>
      <p:pic>
        <p:nvPicPr>
          <p:cNvPr id="5" name="Picture 4"/>
          <p:cNvPicPr>
            <a:picLocks noChangeAspect="1"/>
          </p:cNvPicPr>
          <p:nvPr/>
        </p:nvPicPr>
        <p:blipFill>
          <a:blip r:embed="rId2"/>
          <a:stretch>
            <a:fillRect/>
          </a:stretch>
        </p:blipFill>
        <p:spPr>
          <a:xfrm>
            <a:off x="1426962" y="4228850"/>
            <a:ext cx="2515752" cy="2003597"/>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rotWithShape="1">
          <a:blip r:embed="rId3"/>
          <a:srcRect t="78843"/>
          <a:stretch/>
        </p:blipFill>
        <p:spPr>
          <a:xfrm>
            <a:off x="5164772" y="4533807"/>
            <a:ext cx="875815" cy="224075"/>
          </a:xfrm>
          <a:prstGeom prst="rect">
            <a:avLst/>
          </a:prstGeom>
          <a:ln>
            <a:noFill/>
          </a:ln>
          <a:effectLst>
            <a:outerShdw blurRad="190500" algn="tl" rotWithShape="0">
              <a:srgbClr val="000000">
                <a:alpha val="70000"/>
              </a:srgbClr>
            </a:outerShdw>
          </a:effectLst>
        </p:spPr>
      </p:pic>
      <p:sp>
        <p:nvSpPr>
          <p:cNvPr id="7" name="TextBox 6"/>
          <p:cNvSpPr txBox="1"/>
          <p:nvPr/>
        </p:nvSpPr>
        <p:spPr>
          <a:xfrm>
            <a:off x="4818529" y="4882933"/>
            <a:ext cx="1693306" cy="338554"/>
          </a:xfrm>
          <a:prstGeom prst="rect">
            <a:avLst/>
          </a:prstGeom>
          <a:noFill/>
        </p:spPr>
        <p:txBody>
          <a:bodyPr wrap="square" rtlCol="0">
            <a:spAutoFit/>
          </a:bodyPr>
          <a:lstStyle/>
          <a:p>
            <a:r>
              <a:rPr lang="es-ES" sz="1600" dirty="0">
                <a:solidFill>
                  <a:srgbClr val="595959"/>
                </a:solidFill>
                <a:latin typeface="Poppins"/>
              </a:rPr>
              <a:t>Arrastramos…</a:t>
            </a:r>
          </a:p>
        </p:txBody>
      </p:sp>
      <p:sp>
        <p:nvSpPr>
          <p:cNvPr id="8" name="Right Arrow 7"/>
          <p:cNvSpPr/>
          <p:nvPr/>
        </p:nvSpPr>
        <p:spPr>
          <a:xfrm>
            <a:off x="4962436" y="5228441"/>
            <a:ext cx="1280488" cy="271311"/>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Picture 8"/>
          <p:cNvPicPr>
            <a:picLocks noChangeAspect="1"/>
          </p:cNvPicPr>
          <p:nvPr/>
        </p:nvPicPr>
        <p:blipFill>
          <a:blip r:embed="rId4"/>
          <a:stretch>
            <a:fillRect/>
          </a:stretch>
        </p:blipFill>
        <p:spPr>
          <a:xfrm>
            <a:off x="7401094" y="4228850"/>
            <a:ext cx="3161533" cy="2071616"/>
          </a:xfrm>
          <a:prstGeom prst="rect">
            <a:avLst/>
          </a:prstGeom>
          <a:ln>
            <a:noFill/>
          </a:ln>
          <a:effectLst>
            <a:outerShdw blurRad="190500" algn="tl" rotWithShape="0">
              <a:srgbClr val="000000">
                <a:alpha val="70000"/>
              </a:srgbClr>
            </a:outerShdw>
          </a:effectLst>
        </p:spPr>
      </p:pic>
      <p:sp>
        <p:nvSpPr>
          <p:cNvPr id="10" name="Rectangle 9"/>
          <p:cNvSpPr/>
          <p:nvPr/>
        </p:nvSpPr>
        <p:spPr>
          <a:xfrm>
            <a:off x="1588878" y="4455930"/>
            <a:ext cx="1196768" cy="54501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Oval 10"/>
          <p:cNvSpPr/>
          <p:nvPr/>
        </p:nvSpPr>
        <p:spPr>
          <a:xfrm>
            <a:off x="2690948" y="4882933"/>
            <a:ext cx="150643" cy="216278"/>
          </a:xfrm>
          <a:prstGeom prst="ellipse">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2" name="Straight Arrow Connector 11"/>
          <p:cNvCxnSpPr>
            <a:stCxn id="11" idx="6"/>
            <a:endCxn id="6" idx="1"/>
          </p:cNvCxnSpPr>
          <p:nvPr/>
        </p:nvCxnSpPr>
        <p:spPr>
          <a:xfrm flipV="1">
            <a:off x="2841591" y="4645845"/>
            <a:ext cx="2323181" cy="34522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807585" y="4545486"/>
            <a:ext cx="217373" cy="13882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30481524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2427767"/>
            <a:ext cx="11203940" cy="1115568"/>
          </a:xfrm>
        </p:spPr>
        <p:txBody>
          <a:bodyPr/>
          <a:lstStyle/>
          <a:p>
            <a:r>
              <a:rPr lang="es-ES" dirty="0"/>
              <a:t>APLICAR FORMATO A LA FUENTE</a:t>
            </a:r>
          </a:p>
          <a:p>
            <a:pPr marL="228600" indent="-228600">
              <a:buFontTx/>
              <a:buAutoNum type="arabicParenR"/>
            </a:pPr>
            <a:r>
              <a:rPr lang="es-ES" dirty="0"/>
              <a:t>Seleccionamos con el mouse todo el rango de celdas que contienen los números.</a:t>
            </a:r>
          </a:p>
          <a:p>
            <a:pPr marL="228600" indent="-228600">
              <a:buFontTx/>
              <a:buAutoNum type="arabicParenR"/>
            </a:pPr>
            <a:r>
              <a:rPr lang="es-ES" dirty="0"/>
              <a:t>Mediante la ficha “Inicio” (Home) – Grupo “Fuente” (Font) – Letra “Poppins” cambiamos la letra.</a:t>
            </a:r>
          </a:p>
          <a:p>
            <a:pPr marL="228600" indent="-228600">
              <a:buFontTx/>
              <a:buAutoNum type="arabicParenR"/>
            </a:pPr>
            <a:r>
              <a:rPr lang="es-ES" dirty="0"/>
              <a:t>Mediante la ficha “Inicio” (Home) – Grupo “Fuente” (Font) – Tamaño “16” cambiamos el tamaño.</a:t>
            </a:r>
          </a:p>
          <a:p>
            <a:endParaRPr lang="es-ES" dirty="0"/>
          </a:p>
        </p:txBody>
      </p:sp>
      <p:sp>
        <p:nvSpPr>
          <p:cNvPr id="3" name="Text Placeholder 2"/>
          <p:cNvSpPr>
            <a:spLocks noGrp="1"/>
          </p:cNvSpPr>
          <p:nvPr>
            <p:ph type="body" sz="quarter" idx="13"/>
          </p:nvPr>
        </p:nvSpPr>
        <p:spPr>
          <a:xfrm>
            <a:off x="469900" y="979844"/>
            <a:ext cx="11005820" cy="1532551"/>
          </a:xfrm>
        </p:spPr>
        <p:txBody>
          <a:bodyPr/>
          <a:lstStyle/>
          <a:p>
            <a:pPr lvl="1"/>
            <a:r>
              <a:rPr lang="es-ES" sz="2000" dirty="0"/>
              <a:t>Ap. H: En cada una de las celdas libres escribiremos los números del 1-31 hasta rellenar todo el calendario, con una serie de particularidades:</a:t>
            </a:r>
          </a:p>
          <a:p>
            <a:pPr lvl="1"/>
            <a:r>
              <a:rPr lang="es-ES" sz="2000" dirty="0"/>
              <a:t>El tipo de la fuente será “Poppins” y el tamaño de la misma “16”. El número debe quedar alineado en el margen inferior derecho de la celda.</a:t>
            </a:r>
          </a:p>
          <a:p>
            <a:endParaRPr lang="es-ES" dirty="0"/>
          </a:p>
        </p:txBody>
      </p:sp>
      <p:sp>
        <p:nvSpPr>
          <p:cNvPr id="4" name="Title 3"/>
          <p:cNvSpPr>
            <a:spLocks noGrp="1"/>
          </p:cNvSpPr>
          <p:nvPr>
            <p:ph type="title"/>
          </p:nvPr>
        </p:nvSpPr>
        <p:spPr/>
        <p:txBody>
          <a:bodyPr/>
          <a:lstStyle/>
          <a:p>
            <a:r>
              <a:rPr lang="es-ES" dirty="0"/>
              <a:t>Ejercicio 2</a:t>
            </a:r>
          </a:p>
        </p:txBody>
      </p:sp>
      <p:pic>
        <p:nvPicPr>
          <p:cNvPr id="10" name="Picture 9"/>
          <p:cNvPicPr>
            <a:picLocks noChangeAspect="1"/>
          </p:cNvPicPr>
          <p:nvPr/>
        </p:nvPicPr>
        <p:blipFill>
          <a:blip r:embed="rId2"/>
          <a:stretch>
            <a:fillRect/>
          </a:stretch>
        </p:blipFill>
        <p:spPr>
          <a:xfrm>
            <a:off x="1395844" y="3968101"/>
            <a:ext cx="2647960" cy="1748105"/>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3"/>
          <a:stretch>
            <a:fillRect/>
          </a:stretch>
        </p:blipFill>
        <p:spPr>
          <a:xfrm>
            <a:off x="4429166" y="4311540"/>
            <a:ext cx="2131537" cy="990590"/>
          </a:xfrm>
          <a:prstGeom prst="rect">
            <a:avLst/>
          </a:prstGeom>
          <a:ln>
            <a:noFill/>
          </a:ln>
          <a:effectLst>
            <a:outerShdw blurRad="190500" algn="tl" rotWithShape="0">
              <a:srgbClr val="000000">
                <a:alpha val="70000"/>
              </a:srgbClr>
            </a:outerShdw>
          </a:effectLst>
        </p:spPr>
      </p:pic>
      <p:sp>
        <p:nvSpPr>
          <p:cNvPr id="12" name="Rectangle 11"/>
          <p:cNvSpPr/>
          <p:nvPr/>
        </p:nvSpPr>
        <p:spPr>
          <a:xfrm>
            <a:off x="5497009" y="4414316"/>
            <a:ext cx="526743" cy="29001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3" name="Rectangle 12"/>
          <p:cNvSpPr/>
          <p:nvPr/>
        </p:nvSpPr>
        <p:spPr>
          <a:xfrm>
            <a:off x="4446437" y="4417619"/>
            <a:ext cx="1078300" cy="29001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4" name="Picture 13"/>
          <p:cNvPicPr>
            <a:picLocks noChangeAspect="1"/>
          </p:cNvPicPr>
          <p:nvPr/>
        </p:nvPicPr>
        <p:blipFill>
          <a:blip r:embed="rId4"/>
          <a:stretch>
            <a:fillRect/>
          </a:stretch>
        </p:blipFill>
        <p:spPr>
          <a:xfrm>
            <a:off x="6934839" y="3716338"/>
            <a:ext cx="4119567" cy="27145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85405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ADB0AE5-2350-42C3-968E-74E025B616D4}"/>
              </a:ext>
            </a:extLst>
          </p:cNvPr>
          <p:cNvPicPr>
            <a:picLocks noChangeAspect="1"/>
          </p:cNvPicPr>
          <p:nvPr/>
        </p:nvPicPr>
        <p:blipFill rotWithShape="1">
          <a:blip r:embed="rId2"/>
          <a:srcRect l="22729" t="34435" r="59362" b="5955"/>
          <a:stretch/>
        </p:blipFill>
        <p:spPr>
          <a:xfrm>
            <a:off x="3109871" y="5470474"/>
            <a:ext cx="2734203" cy="995624"/>
          </a:xfrm>
          <a:prstGeom prst="rect">
            <a:avLst/>
          </a:prstGeom>
          <a:ln>
            <a:noFill/>
          </a:ln>
          <a:effectLst>
            <a:outerShdw blurRad="190500" algn="tl" rotWithShape="0">
              <a:srgbClr val="000000">
                <a:alpha val="70000"/>
              </a:srgbClr>
            </a:outerShdw>
          </a:effectLst>
        </p:spPr>
      </p:pic>
      <p:sp>
        <p:nvSpPr>
          <p:cNvPr id="2" name="Text Placeholder 1"/>
          <p:cNvSpPr>
            <a:spLocks noGrp="1"/>
          </p:cNvSpPr>
          <p:nvPr>
            <p:ph type="body" sz="quarter" idx="10"/>
          </p:nvPr>
        </p:nvSpPr>
        <p:spPr>
          <a:xfrm>
            <a:off x="469900" y="2487055"/>
            <a:ext cx="11203940" cy="1124826"/>
          </a:xfrm>
        </p:spPr>
        <p:txBody>
          <a:bodyPr/>
          <a:lstStyle/>
          <a:p>
            <a:r>
              <a:rPr lang="es-ES" dirty="0"/>
              <a:t>ALINEAR EL TEXTO (números del calendario)</a:t>
            </a:r>
          </a:p>
          <a:p>
            <a:pPr marL="228600" indent="-228600">
              <a:buFontTx/>
              <a:buAutoNum type="arabicParenR"/>
            </a:pPr>
            <a:r>
              <a:rPr lang="es-ES" dirty="0"/>
              <a:t>Seleccionamos con el mouse todo el rango de celdas que contienen los números.</a:t>
            </a:r>
          </a:p>
          <a:p>
            <a:pPr marL="228600" indent="-228600">
              <a:buFontTx/>
              <a:buAutoNum type="arabicParenR"/>
            </a:pPr>
            <a:r>
              <a:rPr lang="es-ES" dirty="0"/>
              <a:t>Mediante la ficha “Inicio” (Home) – Grupo “Alineación” (</a:t>
            </a:r>
            <a:r>
              <a:rPr lang="es-ES" dirty="0" err="1"/>
              <a:t>Alignment</a:t>
            </a:r>
            <a:r>
              <a:rPr lang="es-ES" dirty="0"/>
              <a:t>) – Seleccionamos icono del comando “Alinear texto debajo”.</a:t>
            </a:r>
          </a:p>
          <a:p>
            <a:endParaRPr lang="es-ES" dirty="0"/>
          </a:p>
        </p:txBody>
      </p:sp>
      <p:sp>
        <p:nvSpPr>
          <p:cNvPr id="3" name="Text Placeholder 2"/>
          <p:cNvSpPr>
            <a:spLocks noGrp="1"/>
          </p:cNvSpPr>
          <p:nvPr>
            <p:ph type="body" sz="quarter" idx="13"/>
          </p:nvPr>
        </p:nvSpPr>
        <p:spPr>
          <a:xfrm>
            <a:off x="469900" y="913342"/>
            <a:ext cx="11005820" cy="1509818"/>
          </a:xfrm>
        </p:spPr>
        <p:txBody>
          <a:bodyPr/>
          <a:lstStyle/>
          <a:p>
            <a:pPr lvl="1"/>
            <a:r>
              <a:rPr lang="es-ES" sz="2000" dirty="0"/>
              <a:t>Ap. H: En cada una de las celdas libres escribiremos los números del 1-31 hasta rellenar todo el calendario, con una serie de particularidades:</a:t>
            </a:r>
          </a:p>
          <a:p>
            <a:pPr lvl="1"/>
            <a:r>
              <a:rPr lang="es-ES" sz="2000" dirty="0"/>
              <a:t>El tipo de la fuente será “Poppins” y el tamaño de la misma “16”. El número debe quedar alineado en el margen inferior derecho de la celda.</a:t>
            </a:r>
          </a:p>
        </p:txBody>
      </p:sp>
      <p:sp>
        <p:nvSpPr>
          <p:cNvPr id="4" name="Title 3"/>
          <p:cNvSpPr>
            <a:spLocks noGrp="1"/>
          </p:cNvSpPr>
          <p:nvPr>
            <p:ph type="title"/>
          </p:nvPr>
        </p:nvSpPr>
        <p:spPr/>
        <p:txBody>
          <a:bodyPr/>
          <a:lstStyle/>
          <a:p>
            <a:r>
              <a:rPr lang="es-ES" dirty="0"/>
              <a:t>Ejercicio 2</a:t>
            </a:r>
          </a:p>
        </p:txBody>
      </p:sp>
      <p:pic>
        <p:nvPicPr>
          <p:cNvPr id="5" name="Picture 4"/>
          <p:cNvPicPr>
            <a:picLocks noChangeAspect="1"/>
          </p:cNvPicPr>
          <p:nvPr/>
        </p:nvPicPr>
        <p:blipFill>
          <a:blip r:embed="rId3"/>
          <a:stretch>
            <a:fillRect/>
          </a:stretch>
        </p:blipFill>
        <p:spPr>
          <a:xfrm>
            <a:off x="3102234" y="3429000"/>
            <a:ext cx="2633694" cy="1738687"/>
          </a:xfrm>
          <a:prstGeom prst="rect">
            <a:avLst/>
          </a:prstGeom>
          <a:ln>
            <a:noFill/>
          </a:ln>
          <a:effectLst>
            <a:outerShdw blurRad="190500" algn="tl" rotWithShape="0">
              <a:srgbClr val="000000">
                <a:alpha val="70000"/>
              </a:srgbClr>
            </a:outerShdw>
          </a:effectLst>
        </p:spPr>
      </p:pic>
      <p:sp>
        <p:nvSpPr>
          <p:cNvPr id="7" name="Rectangle 6"/>
          <p:cNvSpPr/>
          <p:nvPr/>
        </p:nvSpPr>
        <p:spPr>
          <a:xfrm>
            <a:off x="3569033" y="5870336"/>
            <a:ext cx="298967" cy="3438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8" name="Picture 7"/>
          <p:cNvPicPr>
            <a:picLocks noChangeAspect="1"/>
          </p:cNvPicPr>
          <p:nvPr/>
        </p:nvPicPr>
        <p:blipFill>
          <a:blip r:embed="rId4"/>
          <a:stretch>
            <a:fillRect/>
          </a:stretch>
        </p:blipFill>
        <p:spPr>
          <a:xfrm>
            <a:off x="6347927" y="3443566"/>
            <a:ext cx="4497369" cy="3022532"/>
          </a:xfrm>
          <a:prstGeom prst="rect">
            <a:avLst/>
          </a:prstGeom>
          <a:ln>
            <a:noFill/>
          </a:ln>
          <a:effectLst>
            <a:outerShdw blurRad="190500" algn="tl" rotWithShape="0">
              <a:srgbClr val="000000">
                <a:alpha val="70000"/>
              </a:srgbClr>
            </a:outerShdw>
          </a:effectLst>
        </p:spPr>
      </p:pic>
      <p:cxnSp>
        <p:nvCxnSpPr>
          <p:cNvPr id="9" name="Straight Arrow Connector 8"/>
          <p:cNvCxnSpPr>
            <a:cxnSpLocks/>
            <a:stCxn id="5" idx="2"/>
            <a:endCxn id="7" idx="3"/>
          </p:cNvCxnSpPr>
          <p:nvPr/>
        </p:nvCxnSpPr>
        <p:spPr>
          <a:xfrm flipH="1">
            <a:off x="3868000" y="5167687"/>
            <a:ext cx="551081" cy="87457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874074" y="3909591"/>
            <a:ext cx="255110" cy="29901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TextBox 10"/>
          <p:cNvSpPr txBox="1"/>
          <p:nvPr/>
        </p:nvSpPr>
        <p:spPr>
          <a:xfrm>
            <a:off x="469901" y="4013525"/>
            <a:ext cx="1743274" cy="1569660"/>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s-ES" sz="1200" dirty="0">
                <a:solidFill>
                  <a:srgbClr val="595959"/>
                </a:solidFill>
                <a:latin typeface="Poppins"/>
              </a:rPr>
              <a:t>Como vemos en la imagen inferior, el texto ya nos aparece por defecto alineado en la parte inferior de la celda, por tanto, tan solo debemos alinearlo a la derecha</a:t>
            </a:r>
          </a:p>
        </p:txBody>
      </p:sp>
      <p:sp>
        <p:nvSpPr>
          <p:cNvPr id="12" name="Rectangle 11"/>
          <p:cNvSpPr/>
          <p:nvPr/>
        </p:nvSpPr>
        <p:spPr>
          <a:xfrm>
            <a:off x="3569034" y="5493007"/>
            <a:ext cx="340881" cy="31343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3" name="Straight Arrow Connector 12"/>
          <p:cNvCxnSpPr>
            <a:cxnSpLocks/>
            <a:stCxn id="11" idx="3"/>
            <a:endCxn id="12" idx="1"/>
          </p:cNvCxnSpPr>
          <p:nvPr/>
        </p:nvCxnSpPr>
        <p:spPr>
          <a:xfrm>
            <a:off x="2213175" y="4798355"/>
            <a:ext cx="1355859" cy="85136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4" name="Down Arrow 13"/>
          <p:cNvSpPr/>
          <p:nvPr/>
        </p:nvSpPr>
        <p:spPr>
          <a:xfrm>
            <a:off x="7001629" y="3665808"/>
            <a:ext cx="114360" cy="191499"/>
          </a:xfrm>
          <a:prstGeom prst="down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5" name="Right Arrow 14"/>
          <p:cNvSpPr/>
          <p:nvPr/>
        </p:nvSpPr>
        <p:spPr>
          <a:xfrm>
            <a:off x="6554880" y="4025828"/>
            <a:ext cx="255110" cy="93654"/>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2892424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11005820" cy="1267375"/>
          </a:xfrm>
        </p:spPr>
        <p:txBody>
          <a:bodyPr/>
          <a:lstStyle/>
          <a:p>
            <a:pPr lvl="1"/>
            <a:r>
              <a:rPr lang="es-ES" sz="2000" dirty="0"/>
              <a:t>Ap. I: Selecciona todas las celdas que componen los fines de semana (sábados y domingos) y aplica el comando “Relleno gris” para dejar constancia que esas fechas no aplican.</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4765008" y="2190890"/>
            <a:ext cx="6109494" cy="830997"/>
          </a:xfrm>
          <a:prstGeom prst="rect">
            <a:avLst/>
          </a:prstGeom>
          <a:noFill/>
        </p:spPr>
        <p:txBody>
          <a:bodyPr wrap="square" rtlCol="0">
            <a:spAutoFit/>
          </a:bodyPr>
          <a:lstStyle/>
          <a:p>
            <a:r>
              <a:rPr lang="es-ES" sz="1600" dirty="0">
                <a:solidFill>
                  <a:srgbClr val="595959"/>
                </a:solidFill>
                <a:latin typeface="Poppins"/>
              </a:rPr>
              <a:t>Seleccionamos con el mouse las celdas que aparecen bajo las cabeceras de Sábados y Domingos y mediante el comando </a:t>
            </a:r>
            <a:r>
              <a:rPr lang="es-ES" sz="1600" b="1" dirty="0">
                <a:solidFill>
                  <a:srgbClr val="019EE2"/>
                </a:solidFill>
                <a:latin typeface="Poppins"/>
              </a:rPr>
              <a:t>“Relleno”.</a:t>
            </a:r>
          </a:p>
        </p:txBody>
      </p:sp>
      <p:pic>
        <p:nvPicPr>
          <p:cNvPr id="6" name="Picture 5"/>
          <p:cNvPicPr>
            <a:picLocks noChangeAspect="1"/>
          </p:cNvPicPr>
          <p:nvPr/>
        </p:nvPicPr>
        <p:blipFill>
          <a:blip r:embed="rId2"/>
          <a:stretch>
            <a:fillRect/>
          </a:stretch>
        </p:blipFill>
        <p:spPr>
          <a:xfrm>
            <a:off x="1388728" y="4946720"/>
            <a:ext cx="2266950" cy="1066800"/>
          </a:xfrm>
          <a:prstGeom prst="rect">
            <a:avLst/>
          </a:prstGeom>
          <a:ln>
            <a:noFill/>
          </a:ln>
          <a:effectLst>
            <a:outerShdw blurRad="190500" algn="tl" rotWithShape="0">
              <a:srgbClr val="000000">
                <a:alpha val="70000"/>
              </a:srgbClr>
            </a:outerShdw>
          </a:effectLst>
        </p:spPr>
      </p:pic>
      <p:sp>
        <p:nvSpPr>
          <p:cNvPr id="7" name="Rectangle 6"/>
          <p:cNvSpPr/>
          <p:nvPr/>
        </p:nvSpPr>
        <p:spPr>
          <a:xfrm>
            <a:off x="2732744" y="5368303"/>
            <a:ext cx="499533" cy="364067"/>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8" name="Picture 7"/>
          <p:cNvPicPr>
            <a:picLocks noChangeAspect="1"/>
          </p:cNvPicPr>
          <p:nvPr/>
        </p:nvPicPr>
        <p:blipFill rotWithShape="1">
          <a:blip r:embed="rId3"/>
          <a:srcRect l="4270" t="1962" r="2928" b="3195"/>
          <a:stretch/>
        </p:blipFill>
        <p:spPr>
          <a:xfrm>
            <a:off x="4540310" y="4438816"/>
            <a:ext cx="1405466" cy="1888066"/>
          </a:xfrm>
          <a:prstGeom prst="rect">
            <a:avLst/>
          </a:prstGeom>
          <a:ln>
            <a:noFill/>
          </a:ln>
          <a:effectLst>
            <a:outerShdw blurRad="190500" algn="tl" rotWithShape="0">
              <a:srgbClr val="000000">
                <a:alpha val="70000"/>
              </a:srgbClr>
            </a:outerShdw>
          </a:effectLst>
        </p:spPr>
      </p:pic>
      <p:sp>
        <p:nvSpPr>
          <p:cNvPr id="9" name="Left Bracket 8"/>
          <p:cNvSpPr/>
          <p:nvPr/>
        </p:nvSpPr>
        <p:spPr>
          <a:xfrm>
            <a:off x="4359860" y="4903107"/>
            <a:ext cx="101601" cy="601133"/>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latin typeface="Poppins"/>
            </a:endParaRPr>
          </a:p>
        </p:txBody>
      </p:sp>
      <p:sp>
        <p:nvSpPr>
          <p:cNvPr id="10" name="Rectangle 9"/>
          <p:cNvSpPr/>
          <p:nvPr/>
        </p:nvSpPr>
        <p:spPr>
          <a:xfrm>
            <a:off x="4508628" y="5063503"/>
            <a:ext cx="186266" cy="190499"/>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1" name="TextBox 10"/>
          <p:cNvSpPr txBox="1"/>
          <p:nvPr/>
        </p:nvSpPr>
        <p:spPr>
          <a:xfrm>
            <a:off x="3702845" y="5052651"/>
            <a:ext cx="729839" cy="338554"/>
          </a:xfrm>
          <a:prstGeom prst="rect">
            <a:avLst/>
          </a:prstGeom>
          <a:noFill/>
        </p:spPr>
        <p:txBody>
          <a:bodyPr wrap="square" rtlCol="0">
            <a:spAutoFit/>
          </a:bodyPr>
          <a:lstStyle/>
          <a:p>
            <a:r>
              <a:rPr lang="es-ES" sz="1600" dirty="0">
                <a:solidFill>
                  <a:srgbClr val="595959"/>
                </a:solidFill>
                <a:latin typeface="Poppins"/>
              </a:rPr>
              <a:t>grises</a:t>
            </a:r>
          </a:p>
        </p:txBody>
      </p:sp>
      <p:pic>
        <p:nvPicPr>
          <p:cNvPr id="12" name="Picture 11"/>
          <p:cNvPicPr>
            <a:picLocks noChangeAspect="1"/>
          </p:cNvPicPr>
          <p:nvPr/>
        </p:nvPicPr>
        <p:blipFill>
          <a:blip r:embed="rId4"/>
          <a:stretch>
            <a:fillRect/>
          </a:stretch>
        </p:blipFill>
        <p:spPr>
          <a:xfrm>
            <a:off x="735022" y="1944111"/>
            <a:ext cx="3574362" cy="2402210"/>
          </a:xfrm>
          <a:prstGeom prst="rect">
            <a:avLst/>
          </a:prstGeom>
          <a:ln>
            <a:noFill/>
          </a:ln>
          <a:effectLst>
            <a:outerShdw blurRad="190500" algn="tl" rotWithShape="0">
              <a:srgbClr val="000000">
                <a:alpha val="70000"/>
              </a:srgbClr>
            </a:outerShdw>
          </a:effectLst>
        </p:spPr>
      </p:pic>
      <p:sp>
        <p:nvSpPr>
          <p:cNvPr id="13" name="Rectangle 12"/>
          <p:cNvSpPr/>
          <p:nvPr/>
        </p:nvSpPr>
        <p:spPr>
          <a:xfrm>
            <a:off x="3320603" y="2099060"/>
            <a:ext cx="985782" cy="224726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4" name="Picture 13"/>
          <p:cNvPicPr>
            <a:picLocks noChangeAspect="1"/>
          </p:cNvPicPr>
          <p:nvPr/>
        </p:nvPicPr>
        <p:blipFill>
          <a:blip r:embed="rId5"/>
          <a:stretch>
            <a:fillRect/>
          </a:stretch>
        </p:blipFill>
        <p:spPr>
          <a:xfrm>
            <a:off x="6399075" y="3181101"/>
            <a:ext cx="4771010" cy="3155306"/>
          </a:xfrm>
          <a:prstGeom prst="rect">
            <a:avLst/>
          </a:prstGeom>
          <a:ln>
            <a:noFill/>
          </a:ln>
          <a:effectLst>
            <a:outerShdw blurRad="190500" algn="tl" rotWithShape="0">
              <a:srgbClr val="000000">
                <a:alpha val="70000"/>
              </a:srgbClr>
            </a:outerShdw>
          </a:effectLst>
        </p:spPr>
      </p:pic>
      <p:cxnSp>
        <p:nvCxnSpPr>
          <p:cNvPr id="15" name="Straight Arrow Connector 14"/>
          <p:cNvCxnSpPr>
            <a:stCxn id="13" idx="2"/>
            <a:endCxn id="7" idx="0"/>
          </p:cNvCxnSpPr>
          <p:nvPr/>
        </p:nvCxnSpPr>
        <p:spPr>
          <a:xfrm flipH="1">
            <a:off x="2982511" y="4346321"/>
            <a:ext cx="830983" cy="102198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0" idx="3"/>
          </p:cNvCxnSpPr>
          <p:nvPr/>
        </p:nvCxnSpPr>
        <p:spPr>
          <a:xfrm flipV="1">
            <a:off x="4694894" y="4671822"/>
            <a:ext cx="5189008" cy="48693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5391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4D5CA75-00B4-4562-A75C-1BDA41CA824D}"/>
              </a:ext>
            </a:extLst>
          </p:cNvPr>
          <p:cNvPicPr>
            <a:picLocks noChangeAspect="1"/>
          </p:cNvPicPr>
          <p:nvPr/>
        </p:nvPicPr>
        <p:blipFill rotWithShape="1">
          <a:blip r:embed="rId2"/>
          <a:srcRect t="-3997" r="77143" b="5023"/>
          <a:stretch/>
        </p:blipFill>
        <p:spPr>
          <a:xfrm>
            <a:off x="810664" y="5048239"/>
            <a:ext cx="2786655" cy="1086036"/>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0675357" cy="1267375"/>
          </a:xfrm>
        </p:spPr>
        <p:txBody>
          <a:bodyPr/>
          <a:lstStyle/>
          <a:p>
            <a:pPr lvl="1"/>
            <a:r>
              <a:rPr lang="es-ES" sz="2000" dirty="0"/>
              <a:t>Ap. J: Selecciona todas las celdas que componen los días 1 al 31 (todo el cuadro menos la cabecera) y aplica el comando “Todos los bordes”</a:t>
            </a:r>
          </a:p>
          <a:p>
            <a:endParaRPr lang="es-ES" dirty="0"/>
          </a:p>
        </p:txBody>
      </p:sp>
      <p:sp>
        <p:nvSpPr>
          <p:cNvPr id="4" name="Title 3"/>
          <p:cNvSpPr>
            <a:spLocks noGrp="1"/>
          </p:cNvSpPr>
          <p:nvPr>
            <p:ph type="title"/>
          </p:nvPr>
        </p:nvSpPr>
        <p:spPr/>
        <p:txBody>
          <a:bodyPr/>
          <a:lstStyle/>
          <a:p>
            <a:r>
              <a:rPr lang="es-ES" dirty="0"/>
              <a:t>Ejercicio 2</a:t>
            </a:r>
          </a:p>
        </p:txBody>
      </p:sp>
      <p:sp>
        <p:nvSpPr>
          <p:cNvPr id="6" name="Rectangle 5"/>
          <p:cNvSpPr/>
          <p:nvPr/>
        </p:nvSpPr>
        <p:spPr>
          <a:xfrm>
            <a:off x="2700399" y="5710231"/>
            <a:ext cx="259271" cy="186918"/>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7" name="TextBox 6"/>
          <p:cNvSpPr txBox="1"/>
          <p:nvPr/>
        </p:nvSpPr>
        <p:spPr>
          <a:xfrm>
            <a:off x="4861140" y="1686851"/>
            <a:ext cx="6908495" cy="2000548"/>
          </a:xfrm>
          <a:prstGeom prst="rect">
            <a:avLst/>
          </a:prstGeom>
          <a:noFill/>
        </p:spPr>
        <p:txBody>
          <a:bodyPr wrap="square" rtlCol="0">
            <a:spAutoFit/>
          </a:bodyPr>
          <a:lstStyle/>
          <a:p>
            <a:r>
              <a:rPr lang="es-ES" sz="1600" dirty="0">
                <a:solidFill>
                  <a:srgbClr val="595959"/>
                </a:solidFill>
                <a:latin typeface="Poppins"/>
              </a:rPr>
              <a:t>Como ya hemos aplicado el comando “Todos los bordes” anteriormente, nos aparece como predefinido en el icono, por tanto, podremos aplicarlo sin acceder a la lista desplegable, haciendo clic en el icono de la imagen situada a la izquierda, a pie de página.</a:t>
            </a:r>
          </a:p>
          <a:p>
            <a:r>
              <a:rPr lang="es-ES" sz="1600" dirty="0">
                <a:solidFill>
                  <a:srgbClr val="595959"/>
                </a:solidFill>
                <a:latin typeface="Poppins"/>
              </a:rPr>
              <a:t>Seleccionamos con el mouse el área que queremos bordear y seleccionamos el comando </a:t>
            </a:r>
            <a:r>
              <a:rPr lang="es-ES" sz="1600" b="1" dirty="0">
                <a:solidFill>
                  <a:srgbClr val="019EE2"/>
                </a:solidFill>
                <a:latin typeface="Poppins"/>
              </a:rPr>
              <a:t>“Todos los bordes” </a:t>
            </a:r>
            <a:r>
              <a:rPr lang="es-ES" sz="1600" dirty="0">
                <a:solidFill>
                  <a:srgbClr val="595959"/>
                </a:solidFill>
                <a:latin typeface="Poppins"/>
              </a:rPr>
              <a:t>(</a:t>
            </a:r>
            <a:r>
              <a:rPr lang="es-ES" sz="1600" dirty="0" err="1">
                <a:solidFill>
                  <a:srgbClr val="595959"/>
                </a:solidFill>
                <a:latin typeface="Poppins"/>
              </a:rPr>
              <a:t>All</a:t>
            </a:r>
            <a:r>
              <a:rPr lang="es-ES" sz="1600" dirty="0">
                <a:solidFill>
                  <a:srgbClr val="595959"/>
                </a:solidFill>
                <a:latin typeface="Poppins"/>
              </a:rPr>
              <a:t> </a:t>
            </a:r>
            <a:r>
              <a:rPr lang="es-ES" sz="1600" dirty="0" err="1">
                <a:solidFill>
                  <a:srgbClr val="595959"/>
                </a:solidFill>
                <a:latin typeface="Poppins"/>
              </a:rPr>
              <a:t>borders</a:t>
            </a:r>
            <a:r>
              <a:rPr lang="es-ES" sz="1600" dirty="0">
                <a:solidFill>
                  <a:srgbClr val="595959"/>
                </a:solidFill>
                <a:latin typeface="Poppins"/>
              </a:rPr>
              <a:t>), mediante el </a:t>
            </a:r>
            <a:r>
              <a:rPr lang="es-ES" sz="1600" b="1" dirty="0">
                <a:solidFill>
                  <a:srgbClr val="019EE2"/>
                </a:solidFill>
                <a:latin typeface="Poppins"/>
              </a:rPr>
              <a:t>menú de la ficha “Inicio” </a:t>
            </a:r>
            <a:r>
              <a:rPr lang="es-ES" sz="1600" dirty="0">
                <a:solidFill>
                  <a:srgbClr val="595959"/>
                </a:solidFill>
                <a:latin typeface="Poppins"/>
              </a:rPr>
              <a:t>(Home).</a:t>
            </a:r>
          </a:p>
          <a:p>
            <a:endParaRPr lang="es-ES" sz="1200" dirty="0">
              <a:latin typeface="Poppins"/>
            </a:endParaRPr>
          </a:p>
        </p:txBody>
      </p:sp>
      <p:cxnSp>
        <p:nvCxnSpPr>
          <p:cNvPr id="8" name="Straight Arrow Connector 7"/>
          <p:cNvCxnSpPr>
            <a:cxnSpLocks/>
            <a:stCxn id="10" idx="2"/>
            <a:endCxn id="6" idx="0"/>
          </p:cNvCxnSpPr>
          <p:nvPr/>
        </p:nvCxnSpPr>
        <p:spPr>
          <a:xfrm>
            <a:off x="2665520" y="4429580"/>
            <a:ext cx="164515" cy="128065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9" name="Right Arrow 8"/>
          <p:cNvSpPr/>
          <p:nvPr/>
        </p:nvSpPr>
        <p:spPr>
          <a:xfrm>
            <a:off x="4181981" y="5418785"/>
            <a:ext cx="719676" cy="344944"/>
          </a:xfrm>
          <a:prstGeom prst="rightArrow">
            <a:avLst>
              <a:gd name="adj1" fmla="val 42000"/>
              <a:gd name="adj2" fmla="val 50000"/>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0" name="Picture 9"/>
          <p:cNvPicPr>
            <a:picLocks noChangeAspect="1"/>
          </p:cNvPicPr>
          <p:nvPr/>
        </p:nvPicPr>
        <p:blipFill>
          <a:blip r:embed="rId3"/>
          <a:stretch>
            <a:fillRect/>
          </a:stretch>
        </p:blipFill>
        <p:spPr>
          <a:xfrm>
            <a:off x="833256" y="1985083"/>
            <a:ext cx="3664528" cy="2444497"/>
          </a:xfrm>
          <a:prstGeom prst="rect">
            <a:avLst/>
          </a:prstGeom>
          <a:ln>
            <a:noFill/>
          </a:ln>
          <a:effectLst>
            <a:outerShdw blurRad="190500" algn="tl" rotWithShape="0">
              <a:srgbClr val="000000">
                <a:alpha val="70000"/>
              </a:srgbClr>
            </a:outerShdw>
          </a:effectLst>
        </p:spPr>
      </p:pic>
      <p:sp>
        <p:nvSpPr>
          <p:cNvPr id="11" name="Rectangle 10"/>
          <p:cNvSpPr/>
          <p:nvPr/>
        </p:nvSpPr>
        <p:spPr>
          <a:xfrm>
            <a:off x="930183" y="2062867"/>
            <a:ext cx="3470673" cy="2299529"/>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2" name="Picture 11"/>
          <p:cNvPicPr>
            <a:picLocks noChangeAspect="1"/>
          </p:cNvPicPr>
          <p:nvPr/>
        </p:nvPicPr>
        <p:blipFill>
          <a:blip r:embed="rId4"/>
          <a:stretch>
            <a:fillRect/>
          </a:stretch>
        </p:blipFill>
        <p:spPr>
          <a:xfrm>
            <a:off x="5358878" y="3687399"/>
            <a:ext cx="4676977" cy="2861674"/>
          </a:xfrm>
          <a:prstGeom prst="rect">
            <a:avLst/>
          </a:prstGeom>
          <a:ln>
            <a:noFill/>
          </a:ln>
          <a:effectLst>
            <a:outerShdw blurRad="190500" algn="tl" rotWithShape="0">
              <a:srgbClr val="000000">
                <a:alpha val="70000"/>
              </a:srgbClr>
            </a:outerShdw>
          </a:effectLst>
        </p:spPr>
      </p:pic>
      <p:sp>
        <p:nvSpPr>
          <p:cNvPr id="13" name="Rectangle 12"/>
          <p:cNvSpPr/>
          <p:nvPr/>
        </p:nvSpPr>
        <p:spPr>
          <a:xfrm>
            <a:off x="1259128" y="5146652"/>
            <a:ext cx="448369" cy="301780"/>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4210028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screenshot of a computer&#10;&#10;Description automatically generated">
            <a:extLst>
              <a:ext uri="{FF2B5EF4-FFF2-40B4-BE49-F238E27FC236}">
                <a16:creationId xmlns:a16="http://schemas.microsoft.com/office/drawing/2014/main" id="{8FB4680F-DE10-4B27-9164-373A683D9C1D}"/>
              </a:ext>
            </a:extLst>
          </p:cNvPr>
          <p:cNvPicPr>
            <a:picLocks noChangeAspect="1"/>
          </p:cNvPicPr>
          <p:nvPr/>
        </p:nvPicPr>
        <p:blipFill rotWithShape="1">
          <a:blip r:embed="rId2"/>
          <a:srcRect l="17962" t="2016" r="55468" b="79584"/>
          <a:stretch/>
        </p:blipFill>
        <p:spPr>
          <a:xfrm>
            <a:off x="670259" y="4931413"/>
            <a:ext cx="2144261" cy="883154"/>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718735"/>
          </a:xfrm>
        </p:spPr>
        <p:txBody>
          <a:bodyPr/>
          <a:lstStyle/>
          <a:p>
            <a:pPr lvl="1"/>
            <a:r>
              <a:rPr lang="es-ES" sz="2000" dirty="0"/>
              <a:t>Ap. K: Quita las líneas de cuadrícula y guarda el archivo “como” en tu escritorio con el nombre Calendario Dietas 2020.xlsx</a:t>
            </a:r>
          </a:p>
          <a:p>
            <a:endParaRPr lang="es-ES" dirty="0"/>
          </a:p>
        </p:txBody>
      </p:sp>
      <p:sp>
        <p:nvSpPr>
          <p:cNvPr id="4" name="Title 3"/>
          <p:cNvSpPr>
            <a:spLocks noGrp="1"/>
          </p:cNvSpPr>
          <p:nvPr>
            <p:ph type="title"/>
          </p:nvPr>
        </p:nvSpPr>
        <p:spPr/>
        <p:txBody>
          <a:bodyPr/>
          <a:lstStyle/>
          <a:p>
            <a:r>
              <a:rPr lang="es-ES" dirty="0"/>
              <a:t>Ejercicio 2</a:t>
            </a:r>
          </a:p>
        </p:txBody>
      </p:sp>
      <p:sp>
        <p:nvSpPr>
          <p:cNvPr id="6" name="TextBox 5"/>
          <p:cNvSpPr txBox="1"/>
          <p:nvPr/>
        </p:nvSpPr>
        <p:spPr>
          <a:xfrm>
            <a:off x="5378744" y="1573098"/>
            <a:ext cx="6325576" cy="1261884"/>
          </a:xfrm>
          <a:prstGeom prst="rect">
            <a:avLst/>
          </a:prstGeom>
          <a:noFill/>
        </p:spPr>
        <p:txBody>
          <a:bodyPr wrap="square" rtlCol="0">
            <a:spAutoFit/>
          </a:bodyPr>
          <a:lstStyle/>
          <a:p>
            <a:r>
              <a:rPr lang="es-ES" sz="1600" dirty="0">
                <a:solidFill>
                  <a:srgbClr val="595959"/>
                </a:solidFill>
                <a:latin typeface="Poppins"/>
              </a:rPr>
              <a:t>Para quitar las </a:t>
            </a:r>
            <a:r>
              <a:rPr lang="es-ES" sz="1600" b="1" dirty="0">
                <a:solidFill>
                  <a:srgbClr val="019EE2"/>
                </a:solidFill>
                <a:latin typeface="Poppins"/>
              </a:rPr>
              <a:t>“Líneas de cuadrícula” </a:t>
            </a:r>
            <a:r>
              <a:rPr lang="es-ES" sz="1600" dirty="0">
                <a:solidFill>
                  <a:srgbClr val="595959"/>
                </a:solidFill>
                <a:latin typeface="Poppins"/>
              </a:rPr>
              <a:t>(</a:t>
            </a:r>
            <a:r>
              <a:rPr lang="es-ES" sz="1600" dirty="0" err="1">
                <a:solidFill>
                  <a:srgbClr val="595959"/>
                </a:solidFill>
                <a:latin typeface="Poppins"/>
              </a:rPr>
              <a:t>Gridlines</a:t>
            </a:r>
            <a:r>
              <a:rPr lang="es-ES" sz="1600" dirty="0">
                <a:solidFill>
                  <a:srgbClr val="595959"/>
                </a:solidFill>
                <a:latin typeface="Poppins"/>
              </a:rPr>
              <a:t>), accedemos a al </a:t>
            </a:r>
            <a:r>
              <a:rPr lang="es-ES" sz="1600" b="1" dirty="0">
                <a:solidFill>
                  <a:srgbClr val="019EE2"/>
                </a:solidFill>
                <a:latin typeface="Poppins"/>
              </a:rPr>
              <a:t>ficha “Vista”</a:t>
            </a:r>
            <a:r>
              <a:rPr lang="es-ES" sz="1600" dirty="0">
                <a:solidFill>
                  <a:srgbClr val="019EE2"/>
                </a:solidFill>
                <a:latin typeface="Poppins"/>
              </a:rPr>
              <a:t> </a:t>
            </a:r>
            <a:r>
              <a:rPr lang="es-ES" sz="1600" dirty="0">
                <a:solidFill>
                  <a:srgbClr val="595959"/>
                </a:solidFill>
                <a:latin typeface="Poppins"/>
              </a:rPr>
              <a:t>(View) y desmarcamos la casilla correspondiente. El resultado es un documento más limpio, sin las líneas que delimitan las celdas a lo largo y ancho de la hoja.</a:t>
            </a:r>
          </a:p>
          <a:p>
            <a:endParaRPr lang="es-ES" sz="1200" dirty="0">
              <a:latin typeface="Poppins"/>
            </a:endParaRPr>
          </a:p>
        </p:txBody>
      </p:sp>
      <p:cxnSp>
        <p:nvCxnSpPr>
          <p:cNvPr id="7" name="Straight Arrow Connector 6"/>
          <p:cNvCxnSpPr>
            <a:cxnSpLocks/>
            <a:stCxn id="10" idx="2"/>
            <a:endCxn id="12" idx="0"/>
          </p:cNvCxnSpPr>
          <p:nvPr/>
        </p:nvCxnSpPr>
        <p:spPr>
          <a:xfrm flipH="1">
            <a:off x="1119025" y="4430603"/>
            <a:ext cx="1672066" cy="96674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8" name="Right Arrow 7"/>
          <p:cNvSpPr/>
          <p:nvPr/>
        </p:nvSpPr>
        <p:spPr>
          <a:xfrm>
            <a:off x="4893288" y="5258496"/>
            <a:ext cx="607571" cy="227216"/>
          </a:xfrm>
          <a:prstGeom prst="rightArrow">
            <a:avLst>
              <a:gd name="adj1" fmla="val 42000"/>
              <a:gd name="adj2" fmla="val 50000"/>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Picture 8"/>
          <p:cNvPicPr>
            <a:picLocks noChangeAspect="1"/>
          </p:cNvPicPr>
          <p:nvPr/>
        </p:nvPicPr>
        <p:blipFill>
          <a:blip r:embed="rId3"/>
          <a:stretch>
            <a:fillRect/>
          </a:stretch>
        </p:blipFill>
        <p:spPr>
          <a:xfrm>
            <a:off x="6204438" y="3016585"/>
            <a:ext cx="5081130" cy="3365424"/>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a:stretch>
            <a:fillRect/>
          </a:stretch>
        </p:blipFill>
        <p:spPr>
          <a:xfrm>
            <a:off x="860892" y="1769441"/>
            <a:ext cx="3860398" cy="2661162"/>
          </a:xfrm>
          <a:prstGeom prst="rect">
            <a:avLst/>
          </a:prstGeom>
          <a:ln>
            <a:noFill/>
          </a:ln>
          <a:effectLst>
            <a:outerShdw blurRad="190500" algn="tl" rotWithShape="0">
              <a:srgbClr val="000000">
                <a:alpha val="70000"/>
              </a:srgbClr>
            </a:outerShdw>
          </a:effectLst>
        </p:spPr>
      </p:pic>
      <p:sp>
        <p:nvSpPr>
          <p:cNvPr id="12" name="Rectangle 11"/>
          <p:cNvSpPr/>
          <p:nvPr/>
        </p:nvSpPr>
        <p:spPr>
          <a:xfrm>
            <a:off x="707829" y="5397349"/>
            <a:ext cx="822391" cy="275663"/>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4" name="Straight Arrow Connector 13"/>
          <p:cNvCxnSpPr>
            <a:cxnSpLocks/>
            <a:stCxn id="12" idx="3"/>
            <a:endCxn id="13" idx="1"/>
          </p:cNvCxnSpPr>
          <p:nvPr/>
        </p:nvCxnSpPr>
        <p:spPr>
          <a:xfrm>
            <a:off x="1530220" y="5535181"/>
            <a:ext cx="689571" cy="57743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descr="A screenshot of a social media post&#10;&#10;Description automatically generated">
            <a:extLst>
              <a:ext uri="{FF2B5EF4-FFF2-40B4-BE49-F238E27FC236}">
                <a16:creationId xmlns:a16="http://schemas.microsoft.com/office/drawing/2014/main" id="{F10C65DC-7DE0-43C6-901F-1EB7C282A911}"/>
              </a:ext>
            </a:extLst>
          </p:cNvPr>
          <p:cNvPicPr>
            <a:picLocks noChangeAspect="1"/>
          </p:cNvPicPr>
          <p:nvPr/>
        </p:nvPicPr>
        <p:blipFill rotWithShape="1">
          <a:blip r:embed="rId5"/>
          <a:srcRect l="14701" t="2478" r="65867" b="81803"/>
          <a:stretch/>
        </p:blipFill>
        <p:spPr>
          <a:xfrm>
            <a:off x="2219791" y="5485712"/>
            <a:ext cx="1969918" cy="896297"/>
          </a:xfrm>
          <a:prstGeom prst="rect">
            <a:avLst/>
          </a:prstGeom>
          <a:ln>
            <a:noFill/>
          </a:ln>
          <a:effectLst>
            <a:outerShdw blurRad="190500" algn="tl" rotWithShape="0">
              <a:srgbClr val="000000">
                <a:alpha val="70000"/>
              </a:srgbClr>
            </a:outerShdw>
          </a:effectLst>
        </p:spPr>
      </p:pic>
      <p:sp>
        <p:nvSpPr>
          <p:cNvPr id="13" name="Rectangle 12"/>
          <p:cNvSpPr/>
          <p:nvPr/>
        </p:nvSpPr>
        <p:spPr>
          <a:xfrm>
            <a:off x="2219791" y="5990253"/>
            <a:ext cx="887303" cy="24472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1697354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11005820" cy="645583"/>
          </a:xfrm>
        </p:spPr>
        <p:txBody>
          <a:bodyPr/>
          <a:lstStyle/>
          <a:p>
            <a:pPr lvl="1"/>
            <a:r>
              <a:rPr lang="es-ES" sz="2000" dirty="0"/>
              <a:t>Ap. K: Quita las líneas de cuadrícula y guarda el archivo “como” en tu escritorio con el nombre Calendario Dietas 2020.xlsx</a:t>
            </a:r>
          </a:p>
          <a:p>
            <a:endParaRPr lang="es-ES" dirty="0"/>
          </a:p>
        </p:txBody>
      </p:sp>
      <p:sp>
        <p:nvSpPr>
          <p:cNvPr id="4" name="Title 3"/>
          <p:cNvSpPr>
            <a:spLocks noGrp="1"/>
          </p:cNvSpPr>
          <p:nvPr>
            <p:ph type="title"/>
          </p:nvPr>
        </p:nvSpPr>
        <p:spPr/>
        <p:txBody>
          <a:bodyPr/>
          <a:lstStyle/>
          <a:p>
            <a:r>
              <a:rPr lang="es-ES" dirty="0"/>
              <a:t>Ejercicio 2</a:t>
            </a:r>
          </a:p>
        </p:txBody>
      </p:sp>
      <p:sp>
        <p:nvSpPr>
          <p:cNvPr id="5" name="TextBox 4"/>
          <p:cNvSpPr txBox="1"/>
          <p:nvPr/>
        </p:nvSpPr>
        <p:spPr>
          <a:xfrm>
            <a:off x="6097470" y="1813301"/>
            <a:ext cx="5378250" cy="1508105"/>
          </a:xfrm>
          <a:prstGeom prst="rect">
            <a:avLst/>
          </a:prstGeom>
          <a:noFill/>
        </p:spPr>
        <p:txBody>
          <a:bodyPr wrap="square" rtlCol="0">
            <a:spAutoFit/>
          </a:bodyPr>
          <a:lstStyle/>
          <a:p>
            <a:r>
              <a:rPr lang="es-ES" sz="1600" dirty="0">
                <a:solidFill>
                  <a:srgbClr val="595959"/>
                </a:solidFill>
                <a:latin typeface="Poppins"/>
              </a:rPr>
              <a:t>Para guardar el archivo, accedemos a la ficha </a:t>
            </a:r>
            <a:r>
              <a:rPr lang="es-ES" sz="1600" dirty="0">
                <a:solidFill>
                  <a:srgbClr val="019EE2"/>
                </a:solidFill>
                <a:latin typeface="Poppins"/>
              </a:rPr>
              <a:t>“</a:t>
            </a:r>
            <a:r>
              <a:rPr lang="es-ES" sz="1600" b="1" dirty="0">
                <a:solidFill>
                  <a:srgbClr val="019EE2"/>
                </a:solidFill>
                <a:latin typeface="Poppins"/>
              </a:rPr>
              <a:t>Archivo” </a:t>
            </a:r>
            <a:r>
              <a:rPr lang="es-ES" sz="1600" dirty="0">
                <a:solidFill>
                  <a:srgbClr val="595959"/>
                </a:solidFill>
                <a:latin typeface="Poppins"/>
              </a:rPr>
              <a:t>(file)</a:t>
            </a:r>
            <a:r>
              <a:rPr lang="es-ES" sz="1600" b="1" dirty="0">
                <a:solidFill>
                  <a:srgbClr val="595959"/>
                </a:solidFill>
                <a:latin typeface="Poppins"/>
              </a:rPr>
              <a:t> </a:t>
            </a:r>
            <a:r>
              <a:rPr lang="es-ES" sz="1600" dirty="0">
                <a:solidFill>
                  <a:srgbClr val="595959"/>
                </a:solidFill>
                <a:latin typeface="Poppins"/>
              </a:rPr>
              <a:t>y seleccionamos la opción </a:t>
            </a:r>
            <a:r>
              <a:rPr lang="es-ES" sz="1600" b="1" dirty="0">
                <a:solidFill>
                  <a:srgbClr val="019EE2"/>
                </a:solidFill>
                <a:latin typeface="Poppins"/>
              </a:rPr>
              <a:t>“Guardar como”</a:t>
            </a:r>
            <a:r>
              <a:rPr lang="es-ES" sz="1600" dirty="0">
                <a:solidFill>
                  <a:srgbClr val="019EE2"/>
                </a:solidFill>
                <a:latin typeface="Poppins"/>
              </a:rPr>
              <a:t> </a:t>
            </a:r>
            <a:r>
              <a:rPr lang="es-ES" sz="1600" dirty="0">
                <a:solidFill>
                  <a:srgbClr val="595959"/>
                </a:solidFill>
                <a:latin typeface="Poppins"/>
              </a:rPr>
              <a:t>(Save As). Nos aparecerá un cuadro de dialogo. Introducimos en la barra de escritura “Dietas 2020”. Nos aseguramos que el archivo se guarda con la extensión </a:t>
            </a:r>
            <a:r>
              <a:rPr lang="es-ES" sz="1600" b="1" dirty="0">
                <a:solidFill>
                  <a:srgbClr val="019EE2"/>
                </a:solidFill>
                <a:latin typeface="Poppins"/>
              </a:rPr>
              <a:t>“</a:t>
            </a:r>
            <a:r>
              <a:rPr lang="es-ES" sz="1600" b="1" dirty="0" err="1">
                <a:solidFill>
                  <a:srgbClr val="019EE2"/>
                </a:solidFill>
                <a:latin typeface="Poppins"/>
              </a:rPr>
              <a:t>xlsx</a:t>
            </a:r>
            <a:r>
              <a:rPr lang="es-ES" sz="1600" b="1" dirty="0">
                <a:solidFill>
                  <a:srgbClr val="019EE2"/>
                </a:solidFill>
                <a:latin typeface="Poppins"/>
              </a:rPr>
              <a:t>”.</a:t>
            </a:r>
            <a:r>
              <a:rPr lang="es-ES" sz="1600" dirty="0">
                <a:solidFill>
                  <a:srgbClr val="019EE2"/>
                </a:solidFill>
                <a:latin typeface="Poppins"/>
              </a:rPr>
              <a:t> </a:t>
            </a:r>
            <a:endParaRPr lang="es-ES" sz="1600" b="1" dirty="0">
              <a:solidFill>
                <a:srgbClr val="019EE2"/>
              </a:solidFill>
              <a:latin typeface="Poppins"/>
            </a:endParaRPr>
          </a:p>
          <a:p>
            <a:endParaRPr lang="es-ES" sz="1200" dirty="0">
              <a:latin typeface="Poppins"/>
            </a:endParaRPr>
          </a:p>
        </p:txBody>
      </p:sp>
      <p:sp>
        <p:nvSpPr>
          <p:cNvPr id="6" name="Right Arrow 5"/>
          <p:cNvSpPr/>
          <p:nvPr/>
        </p:nvSpPr>
        <p:spPr>
          <a:xfrm>
            <a:off x="6456699" y="4258311"/>
            <a:ext cx="691951" cy="271133"/>
          </a:xfrm>
          <a:prstGeom prst="rightArrow">
            <a:avLst>
              <a:gd name="adj1" fmla="val 42000"/>
              <a:gd name="adj2" fmla="val 50000"/>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7" name="Picture 6"/>
          <p:cNvPicPr>
            <a:picLocks noChangeAspect="1"/>
          </p:cNvPicPr>
          <p:nvPr/>
        </p:nvPicPr>
        <p:blipFill>
          <a:blip r:embed="rId2"/>
          <a:stretch>
            <a:fillRect/>
          </a:stretch>
        </p:blipFill>
        <p:spPr>
          <a:xfrm>
            <a:off x="7963280" y="3934542"/>
            <a:ext cx="1076325" cy="1600200"/>
          </a:xfrm>
          <a:prstGeom prst="rect">
            <a:avLst/>
          </a:prstGeom>
          <a:ln>
            <a:noFill/>
          </a:ln>
          <a:effectLst>
            <a:outerShdw blurRad="190500" algn="tl" rotWithShape="0">
              <a:srgbClr val="000000">
                <a:alpha val="70000"/>
              </a:srgbClr>
            </a:outerShdw>
          </a:effectLst>
        </p:spPr>
      </p:pic>
      <p:sp>
        <p:nvSpPr>
          <p:cNvPr id="8" name="Rectangle 7"/>
          <p:cNvSpPr/>
          <p:nvPr/>
        </p:nvSpPr>
        <p:spPr>
          <a:xfrm>
            <a:off x="7577518" y="3560233"/>
            <a:ext cx="1847850" cy="234315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Picture 8" descr="A screenshot of a cell phone&#10;&#10;Description automatically generated">
            <a:extLst>
              <a:ext uri="{FF2B5EF4-FFF2-40B4-BE49-F238E27FC236}">
                <a16:creationId xmlns:a16="http://schemas.microsoft.com/office/drawing/2014/main" id="{CDD0A5DB-5E2E-4D6C-BD5E-99D7249B8ED3}"/>
              </a:ext>
            </a:extLst>
          </p:cNvPr>
          <p:cNvPicPr>
            <a:picLocks noChangeAspect="1"/>
          </p:cNvPicPr>
          <p:nvPr/>
        </p:nvPicPr>
        <p:blipFill rotWithShape="1">
          <a:blip r:embed="rId3"/>
          <a:srcRect t="4551" r="10125" b="1499"/>
          <a:stretch/>
        </p:blipFill>
        <p:spPr>
          <a:xfrm>
            <a:off x="868760" y="2149813"/>
            <a:ext cx="4773309" cy="2811294"/>
          </a:xfrm>
          <a:prstGeom prst="rect">
            <a:avLst/>
          </a:prstGeom>
          <a:ln>
            <a:noFill/>
          </a:ln>
          <a:effectLst>
            <a:outerShdw blurRad="190500" algn="tl" rotWithShape="0">
              <a:srgbClr val="000000">
                <a:alpha val="70000"/>
              </a:srgbClr>
            </a:outerShdw>
          </a:effectLst>
        </p:spPr>
      </p:pic>
      <p:sp>
        <p:nvSpPr>
          <p:cNvPr id="10" name="Rectangle 9">
            <a:extLst>
              <a:ext uri="{FF2B5EF4-FFF2-40B4-BE49-F238E27FC236}">
                <a16:creationId xmlns:a16="http://schemas.microsoft.com/office/drawing/2014/main" id="{1BF79200-799F-47E1-99DE-799DF9A18143}"/>
              </a:ext>
            </a:extLst>
          </p:cNvPr>
          <p:cNvSpPr/>
          <p:nvPr/>
        </p:nvSpPr>
        <p:spPr bwMode="gray">
          <a:xfrm>
            <a:off x="868760" y="3125274"/>
            <a:ext cx="600143" cy="2113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1" name="Rectangle 10">
            <a:extLst>
              <a:ext uri="{FF2B5EF4-FFF2-40B4-BE49-F238E27FC236}">
                <a16:creationId xmlns:a16="http://schemas.microsoft.com/office/drawing/2014/main" id="{ABFA7D02-6246-442B-A219-435C9CF04B42}"/>
              </a:ext>
            </a:extLst>
          </p:cNvPr>
          <p:cNvSpPr/>
          <p:nvPr/>
        </p:nvSpPr>
        <p:spPr bwMode="gray">
          <a:xfrm>
            <a:off x="1566179" y="2918298"/>
            <a:ext cx="1070043" cy="41828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3" name="Rectangle 12">
            <a:extLst>
              <a:ext uri="{FF2B5EF4-FFF2-40B4-BE49-F238E27FC236}">
                <a16:creationId xmlns:a16="http://schemas.microsoft.com/office/drawing/2014/main" id="{99BCCDCE-EF56-4076-A4E7-9AA5333C1C1A}"/>
              </a:ext>
            </a:extLst>
          </p:cNvPr>
          <p:cNvSpPr/>
          <p:nvPr/>
        </p:nvSpPr>
        <p:spPr bwMode="gray">
          <a:xfrm>
            <a:off x="1561658" y="2756263"/>
            <a:ext cx="1361872" cy="161784"/>
          </a:xfrm>
          <a:prstGeom prst="rect">
            <a:avLst/>
          </a:prstGeom>
          <a:solidFill>
            <a:srgbClr val="019EE2"/>
          </a:solidFill>
          <a:ln w="28575"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492934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17" descr="compra.jpg"/>
          <p:cNvPicPr>
            <a:picLocks noChangeAspect="1"/>
          </p:cNvPicPr>
          <p:nvPr/>
        </p:nvPicPr>
        <p:blipFill rotWithShape="1">
          <a:blip r:embed="rId2" cstate="print">
            <a:extLst>
              <a:ext uri="{28A0092B-C50C-407E-A947-70E740481C1C}">
                <a14:useLocalDpi xmlns:a14="http://schemas.microsoft.com/office/drawing/2010/main" val="0"/>
              </a:ext>
            </a:extLst>
          </a:blip>
          <a:srcRect t="27708" b="36321"/>
          <a:stretch/>
        </p:blipFill>
        <p:spPr>
          <a:xfrm>
            <a:off x="0" y="1"/>
            <a:ext cx="12192000" cy="2458528"/>
          </a:xfrm>
          <a:prstGeom prst="rect">
            <a:avLst/>
          </a:prstGeom>
        </p:spPr>
      </p:pic>
      <p:sp>
        <p:nvSpPr>
          <p:cNvPr id="3" name="Title 2"/>
          <p:cNvSpPr>
            <a:spLocks noGrp="1"/>
          </p:cNvSpPr>
          <p:nvPr>
            <p:ph type="title"/>
          </p:nvPr>
        </p:nvSpPr>
        <p:spPr>
          <a:xfrm>
            <a:off x="2903454" y="2581344"/>
            <a:ext cx="5708438" cy="565341"/>
          </a:xfrm>
        </p:spPr>
        <p:txBody>
          <a:bodyPr/>
          <a:lstStyle/>
          <a:p>
            <a:r>
              <a:rPr lang="es-ES" dirty="0"/>
              <a:t>Índice</a:t>
            </a:r>
          </a:p>
        </p:txBody>
      </p:sp>
      <p:sp>
        <p:nvSpPr>
          <p:cNvPr id="12" name="Text Placeholder 3"/>
          <p:cNvSpPr>
            <a:spLocks noGrp="1"/>
          </p:cNvSpPr>
          <p:nvPr>
            <p:ph type="body" sz="quarter" idx="4294967295"/>
          </p:nvPr>
        </p:nvSpPr>
        <p:spPr>
          <a:xfrm>
            <a:off x="822960" y="3371492"/>
            <a:ext cx="11223048" cy="2565400"/>
          </a:xfrm>
        </p:spPr>
        <p:txBody>
          <a:bodyPr numCol="2"/>
          <a:lstStyle/>
          <a:p>
            <a:r>
              <a:rPr lang="es-ES" sz="1800" u="sng" dirty="0">
                <a:solidFill>
                  <a:srgbClr val="019EE2"/>
                </a:solidFill>
              </a:rPr>
              <a:t>Práctica 1				4</a:t>
            </a:r>
            <a:r>
              <a:rPr lang="es-ES" sz="1800" dirty="0"/>
              <a:t>			</a:t>
            </a:r>
          </a:p>
          <a:p>
            <a:pPr marL="285750" indent="-285750">
              <a:buFont typeface="Arial" panose="020B0604020202020204" pitchFamily="34" charset="0"/>
              <a:buChar char="•"/>
            </a:pPr>
            <a:r>
              <a:rPr lang="es-ES_tradnl" dirty="0"/>
              <a:t>Ejercicio de iniciación </a:t>
            </a:r>
            <a:endParaRPr lang="es-ES" dirty="0"/>
          </a:p>
          <a:p>
            <a:r>
              <a:rPr lang="es-ES" sz="1800" u="sng" dirty="0">
                <a:solidFill>
                  <a:srgbClr val="019EE2"/>
                </a:solidFill>
                <a:hlinkClick r:id="rId3" action="ppaction://hlinksldjump"/>
              </a:rPr>
              <a:t>Práctica 2				13</a:t>
            </a:r>
            <a:r>
              <a:rPr lang="es-ES" sz="1800" dirty="0"/>
              <a:t>                                                           	</a:t>
            </a:r>
          </a:p>
          <a:p>
            <a:pPr marL="285750" indent="-285750">
              <a:buFont typeface="Arial" panose="020B0604020202020204" pitchFamily="34" charset="0"/>
              <a:buChar char="•"/>
            </a:pPr>
            <a:r>
              <a:rPr lang="es-ES_tradnl" dirty="0"/>
              <a:t>Ejercicio de dificultad media </a:t>
            </a:r>
          </a:p>
          <a:p>
            <a:pPr marL="578094" lvl="2" indent="-342900"/>
            <a:endParaRPr lang="es-ES_tradnl" sz="1800" dirty="0"/>
          </a:p>
          <a:p>
            <a:r>
              <a:rPr lang="es-ES" sz="1800" u="sng" dirty="0">
                <a:solidFill>
                  <a:srgbClr val="019EE2"/>
                </a:solidFill>
                <a:hlinkClick r:id="rId4" action="ppaction://hlinksldjump"/>
              </a:rPr>
              <a:t>Práctica 3				32</a:t>
            </a:r>
            <a:endParaRPr lang="es-ES_tradnl" dirty="0"/>
          </a:p>
          <a:p>
            <a:pPr marL="285750" indent="-285750">
              <a:buFont typeface="Arial" panose="020B0604020202020204" pitchFamily="34" charset="0"/>
              <a:buChar char="•"/>
            </a:pPr>
            <a:r>
              <a:rPr lang="es-ES_tradnl" dirty="0"/>
              <a:t>Ejercicio de dificultad media alta </a:t>
            </a:r>
          </a:p>
          <a:p>
            <a:endParaRPr lang="es-ES" sz="1800" u="sng" dirty="0">
              <a:solidFill>
                <a:srgbClr val="019EE2"/>
              </a:solidFill>
              <a:hlinkClick r:id="rId5" action="ppaction://hlinksldjump"/>
            </a:endParaRPr>
          </a:p>
          <a:p>
            <a:r>
              <a:rPr lang="es-ES" sz="1800" u="sng" dirty="0">
                <a:solidFill>
                  <a:srgbClr val="019EE2"/>
                </a:solidFill>
                <a:hlinkClick r:id="rId5" action="ppaction://hlinksldjump"/>
              </a:rPr>
              <a:t>Práctica 4				43</a:t>
            </a:r>
            <a:endParaRPr lang="es-ES" sz="1800" u="sng" dirty="0">
              <a:solidFill>
                <a:srgbClr val="019EE2"/>
              </a:solidFill>
            </a:endParaRPr>
          </a:p>
          <a:p>
            <a:pPr marL="285750" indent="-285750">
              <a:buFont typeface="Arial" panose="020B0604020202020204" pitchFamily="34" charset="0"/>
              <a:buChar char="•"/>
            </a:pPr>
            <a:r>
              <a:rPr lang="es-ES_tradnl" dirty="0"/>
              <a:t>Ejercicio de dificultad alta </a:t>
            </a:r>
            <a:endParaRPr lang="es-ES" sz="1800" dirty="0"/>
          </a:p>
          <a:p>
            <a:endParaRPr lang="es-ES" sz="1800" dirty="0"/>
          </a:p>
        </p:txBody>
      </p:sp>
      <p:pic>
        <p:nvPicPr>
          <p:cNvPr id="6" name="Imagen 5">
            <a:extLst>
              <a:ext uri="{FF2B5EF4-FFF2-40B4-BE49-F238E27FC236}">
                <a16:creationId xmlns:a16="http://schemas.microsoft.com/office/drawing/2014/main" id="{041093A0-9F99-4437-A923-269074CF7FFE}"/>
              </a:ext>
            </a:extLst>
          </p:cNvPr>
          <p:cNvPicPr>
            <a:picLocks noChangeAspect="1"/>
          </p:cNvPicPr>
          <p:nvPr/>
        </p:nvPicPr>
        <p:blipFill>
          <a:blip r:embed="rId6"/>
          <a:stretch>
            <a:fillRect/>
          </a:stretch>
        </p:blipFill>
        <p:spPr>
          <a:xfrm>
            <a:off x="10290628" y="261580"/>
            <a:ext cx="1785257" cy="356248"/>
          </a:xfrm>
          <a:prstGeom prst="rect">
            <a:avLst/>
          </a:prstGeom>
        </p:spPr>
      </p:pic>
    </p:spTree>
    <p:extLst>
      <p:ext uri="{BB962C8B-B14F-4D97-AF65-F5344CB8AC3E}">
        <p14:creationId xmlns:p14="http://schemas.microsoft.com/office/powerpoint/2010/main" val="2582114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t="1625"/>
          <a:stretch/>
        </p:blipFill>
        <p:spPr>
          <a:xfrm>
            <a:off x="580674" y="1535232"/>
            <a:ext cx="5438366" cy="4048101"/>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1267375"/>
          </a:xfrm>
        </p:spPr>
        <p:txBody>
          <a:bodyPr/>
          <a:lstStyle/>
          <a:p>
            <a:pPr lvl="1"/>
            <a:r>
              <a:rPr lang="es-ES" sz="2000" dirty="0"/>
              <a:t>Ap. L: Imprime el documento con una orientación horizontal de la hoja</a:t>
            </a:r>
          </a:p>
          <a:p>
            <a:endParaRPr lang="es-ES" dirty="0"/>
          </a:p>
        </p:txBody>
      </p:sp>
      <p:sp>
        <p:nvSpPr>
          <p:cNvPr id="4" name="Title 3"/>
          <p:cNvSpPr>
            <a:spLocks noGrp="1"/>
          </p:cNvSpPr>
          <p:nvPr>
            <p:ph type="title"/>
          </p:nvPr>
        </p:nvSpPr>
        <p:spPr/>
        <p:txBody>
          <a:bodyPr/>
          <a:lstStyle/>
          <a:p>
            <a:r>
              <a:rPr lang="es-ES" dirty="0"/>
              <a:t>Ejercicio 2</a:t>
            </a:r>
          </a:p>
        </p:txBody>
      </p:sp>
      <p:sp>
        <p:nvSpPr>
          <p:cNvPr id="6" name="TextBox 5"/>
          <p:cNvSpPr txBox="1"/>
          <p:nvPr/>
        </p:nvSpPr>
        <p:spPr>
          <a:xfrm>
            <a:off x="7103952" y="1664445"/>
            <a:ext cx="5100711" cy="4216539"/>
          </a:xfrm>
          <a:prstGeom prst="rect">
            <a:avLst/>
          </a:prstGeom>
          <a:noFill/>
        </p:spPr>
        <p:txBody>
          <a:bodyPr wrap="square" rtlCol="0">
            <a:spAutoFit/>
          </a:bodyPr>
          <a:lstStyle/>
          <a:p>
            <a:r>
              <a:rPr lang="es-ES" sz="1600" dirty="0">
                <a:solidFill>
                  <a:srgbClr val="595959"/>
                </a:solidFill>
                <a:latin typeface="Poppins"/>
              </a:rPr>
              <a:t>Para imprimir el archivo, accedemos a la ficha </a:t>
            </a:r>
            <a:r>
              <a:rPr lang="es-ES" sz="1600" dirty="0">
                <a:solidFill>
                  <a:srgbClr val="019EE2"/>
                </a:solidFill>
                <a:latin typeface="Poppins"/>
              </a:rPr>
              <a:t>“</a:t>
            </a:r>
            <a:r>
              <a:rPr lang="es-ES" sz="1600" b="1" dirty="0">
                <a:solidFill>
                  <a:srgbClr val="019EE2"/>
                </a:solidFill>
                <a:latin typeface="Poppins"/>
              </a:rPr>
              <a:t>Archivo</a:t>
            </a:r>
            <a:r>
              <a:rPr lang="es-ES" sz="1600" dirty="0">
                <a:solidFill>
                  <a:srgbClr val="019EE2"/>
                </a:solidFill>
                <a:latin typeface="Poppins"/>
              </a:rPr>
              <a:t>” </a:t>
            </a:r>
            <a:r>
              <a:rPr lang="es-ES" sz="1600" dirty="0">
                <a:solidFill>
                  <a:srgbClr val="595959"/>
                </a:solidFill>
                <a:latin typeface="Poppins"/>
              </a:rPr>
              <a:t>(file) de nuevo y seleccionamos la opción </a:t>
            </a:r>
            <a:r>
              <a:rPr lang="es-ES" sz="1600" dirty="0">
                <a:solidFill>
                  <a:srgbClr val="019EE2"/>
                </a:solidFill>
                <a:latin typeface="Poppins"/>
              </a:rPr>
              <a:t>“</a:t>
            </a:r>
            <a:r>
              <a:rPr lang="es-ES" sz="1600" b="1" dirty="0">
                <a:solidFill>
                  <a:srgbClr val="019EE2"/>
                </a:solidFill>
                <a:latin typeface="Poppins"/>
              </a:rPr>
              <a:t>Imprimir</a:t>
            </a:r>
            <a:r>
              <a:rPr lang="es-ES" sz="1600" dirty="0">
                <a:solidFill>
                  <a:srgbClr val="019EE2"/>
                </a:solidFill>
                <a:latin typeface="Poppins"/>
              </a:rPr>
              <a:t>” </a:t>
            </a:r>
            <a:r>
              <a:rPr lang="es-ES" sz="1600" dirty="0">
                <a:solidFill>
                  <a:srgbClr val="595959"/>
                </a:solidFill>
                <a:latin typeface="Poppins"/>
              </a:rPr>
              <a:t>(</a:t>
            </a:r>
            <a:r>
              <a:rPr lang="es-ES" sz="1600" dirty="0" err="1">
                <a:solidFill>
                  <a:srgbClr val="595959"/>
                </a:solidFill>
                <a:latin typeface="Poppins"/>
              </a:rPr>
              <a:t>Print</a:t>
            </a:r>
            <a:r>
              <a:rPr lang="es-ES" sz="1600" dirty="0">
                <a:solidFill>
                  <a:srgbClr val="595959"/>
                </a:solidFill>
                <a:latin typeface="Poppins"/>
              </a:rPr>
              <a:t>).</a:t>
            </a:r>
          </a:p>
          <a:p>
            <a:endParaRPr lang="es-ES" sz="1600" b="1" dirty="0">
              <a:solidFill>
                <a:srgbClr val="595959"/>
              </a:solidFill>
              <a:latin typeface="Poppins"/>
            </a:endParaRPr>
          </a:p>
          <a:p>
            <a:r>
              <a:rPr lang="es-ES" sz="1600" dirty="0">
                <a:solidFill>
                  <a:srgbClr val="595959"/>
                </a:solidFill>
                <a:latin typeface="Poppins"/>
              </a:rPr>
              <a:t>Al clicar en imprimir nos sale un listado de </a:t>
            </a:r>
            <a:r>
              <a:rPr lang="es-ES" sz="1600" dirty="0" err="1">
                <a:solidFill>
                  <a:srgbClr val="595959"/>
                </a:solidFill>
                <a:latin typeface="Poppins"/>
              </a:rPr>
              <a:t>opciones.Una</a:t>
            </a:r>
            <a:r>
              <a:rPr lang="es-ES" sz="1600" dirty="0">
                <a:solidFill>
                  <a:srgbClr val="595959"/>
                </a:solidFill>
                <a:latin typeface="Poppins"/>
              </a:rPr>
              <a:t> de ellas es la </a:t>
            </a:r>
            <a:r>
              <a:rPr lang="es-ES" sz="1600" b="1" dirty="0">
                <a:solidFill>
                  <a:srgbClr val="019EE2"/>
                </a:solidFill>
                <a:latin typeface="Poppins"/>
              </a:rPr>
              <a:t>“Orientación” </a:t>
            </a:r>
            <a:r>
              <a:rPr lang="es-ES" sz="1600" dirty="0">
                <a:solidFill>
                  <a:srgbClr val="595959"/>
                </a:solidFill>
                <a:latin typeface="Poppins"/>
              </a:rPr>
              <a:t>(</a:t>
            </a:r>
            <a:r>
              <a:rPr lang="es-ES" sz="1600" dirty="0" err="1">
                <a:solidFill>
                  <a:srgbClr val="595959"/>
                </a:solidFill>
                <a:latin typeface="Poppins"/>
              </a:rPr>
              <a:t>Portrait</a:t>
            </a:r>
            <a:r>
              <a:rPr lang="es-ES" sz="1600" dirty="0">
                <a:solidFill>
                  <a:srgbClr val="595959"/>
                </a:solidFill>
                <a:latin typeface="Poppins"/>
              </a:rPr>
              <a:t> </a:t>
            </a:r>
            <a:r>
              <a:rPr lang="es-ES" sz="1600" dirty="0" err="1">
                <a:solidFill>
                  <a:srgbClr val="595959"/>
                </a:solidFill>
                <a:latin typeface="Poppins"/>
              </a:rPr>
              <a:t>Orientation</a:t>
            </a:r>
            <a:r>
              <a:rPr lang="es-ES" sz="1600" dirty="0">
                <a:solidFill>
                  <a:srgbClr val="595959"/>
                </a:solidFill>
                <a:latin typeface="Poppins"/>
              </a:rPr>
              <a:t>). Como vemos en la imagen, debemos seleccionar la </a:t>
            </a:r>
            <a:r>
              <a:rPr lang="es-ES" sz="1600" dirty="0" err="1">
                <a:solidFill>
                  <a:srgbClr val="595959"/>
                </a:solidFill>
                <a:latin typeface="Poppins"/>
              </a:rPr>
              <a:t>seguna</a:t>
            </a:r>
            <a:r>
              <a:rPr lang="es-ES" sz="1600" dirty="0">
                <a:solidFill>
                  <a:srgbClr val="595959"/>
                </a:solidFill>
                <a:latin typeface="Poppins"/>
              </a:rPr>
              <a:t>, </a:t>
            </a:r>
            <a:r>
              <a:rPr lang="es-ES" sz="1600" dirty="0">
                <a:solidFill>
                  <a:srgbClr val="019EE2"/>
                </a:solidFill>
                <a:latin typeface="Poppins"/>
              </a:rPr>
              <a:t>“</a:t>
            </a:r>
            <a:r>
              <a:rPr lang="es-ES" sz="1600" b="1" dirty="0">
                <a:solidFill>
                  <a:srgbClr val="019EE2"/>
                </a:solidFill>
                <a:latin typeface="Poppins"/>
              </a:rPr>
              <a:t>Orientación Horizontal</a:t>
            </a:r>
            <a:r>
              <a:rPr lang="es-ES" sz="1600" dirty="0">
                <a:solidFill>
                  <a:srgbClr val="019EE2"/>
                </a:solidFill>
                <a:latin typeface="Poppins"/>
              </a:rPr>
              <a:t>” </a:t>
            </a:r>
            <a:r>
              <a:rPr lang="es-ES" sz="1600" dirty="0">
                <a:solidFill>
                  <a:srgbClr val="595959"/>
                </a:solidFill>
                <a:latin typeface="Poppins"/>
              </a:rPr>
              <a:t>(</a:t>
            </a:r>
            <a:r>
              <a:rPr lang="es-ES" sz="1600" dirty="0" err="1">
                <a:solidFill>
                  <a:srgbClr val="595959"/>
                </a:solidFill>
                <a:latin typeface="Poppins"/>
              </a:rPr>
              <a:t>Landscape</a:t>
            </a:r>
            <a:r>
              <a:rPr lang="es-ES" sz="1600" dirty="0">
                <a:solidFill>
                  <a:srgbClr val="595959"/>
                </a:solidFill>
                <a:latin typeface="Poppins"/>
              </a:rPr>
              <a:t> </a:t>
            </a:r>
            <a:r>
              <a:rPr lang="es-ES" sz="1600" dirty="0" err="1">
                <a:solidFill>
                  <a:srgbClr val="595959"/>
                </a:solidFill>
                <a:latin typeface="Poppins"/>
              </a:rPr>
              <a:t>Orientation</a:t>
            </a:r>
            <a:r>
              <a:rPr lang="es-ES" sz="1600" dirty="0">
                <a:solidFill>
                  <a:srgbClr val="595959"/>
                </a:solidFill>
                <a:latin typeface="Poppins"/>
              </a:rPr>
              <a:t>). Tiene sentido si tenemos en cuenta el tamaño y forma del calendario.</a:t>
            </a:r>
          </a:p>
          <a:p>
            <a:endParaRPr lang="es-ES" sz="1600" dirty="0">
              <a:solidFill>
                <a:srgbClr val="595959"/>
              </a:solidFill>
              <a:latin typeface="Poppins"/>
            </a:endParaRPr>
          </a:p>
          <a:p>
            <a:r>
              <a:rPr lang="es-ES" sz="1600" dirty="0">
                <a:solidFill>
                  <a:srgbClr val="595959"/>
                </a:solidFill>
                <a:latin typeface="Poppins"/>
              </a:rPr>
              <a:t>Si no nos encaja la vista preliminar, podemos ajustar el tamaño de impresión en la </a:t>
            </a:r>
            <a:r>
              <a:rPr lang="es-ES" sz="1600" dirty="0">
                <a:solidFill>
                  <a:srgbClr val="019EE2"/>
                </a:solidFill>
                <a:latin typeface="Poppins"/>
              </a:rPr>
              <a:t>“</a:t>
            </a:r>
            <a:r>
              <a:rPr lang="es-ES" sz="1600" b="1" dirty="0">
                <a:solidFill>
                  <a:srgbClr val="019EE2"/>
                </a:solidFill>
                <a:latin typeface="Poppins"/>
              </a:rPr>
              <a:t>Configuración de página</a:t>
            </a:r>
            <a:r>
              <a:rPr lang="es-ES" sz="1600" dirty="0">
                <a:solidFill>
                  <a:srgbClr val="019EE2"/>
                </a:solidFill>
                <a:latin typeface="Poppins"/>
              </a:rPr>
              <a:t>” </a:t>
            </a:r>
            <a:r>
              <a:rPr lang="es-ES" sz="1600" dirty="0">
                <a:solidFill>
                  <a:srgbClr val="595959"/>
                </a:solidFill>
                <a:latin typeface="Poppins"/>
              </a:rPr>
              <a:t>(Page </a:t>
            </a:r>
            <a:r>
              <a:rPr lang="es-ES" sz="1600" dirty="0" err="1">
                <a:solidFill>
                  <a:srgbClr val="595959"/>
                </a:solidFill>
                <a:latin typeface="Poppins"/>
              </a:rPr>
              <a:t>setup</a:t>
            </a:r>
            <a:r>
              <a:rPr lang="es-ES" sz="1600" dirty="0">
                <a:solidFill>
                  <a:srgbClr val="595959"/>
                </a:solidFill>
                <a:latin typeface="Poppins"/>
              </a:rPr>
              <a:t>). Una vez dentro podemos ajustar el % de zoom. En este caso es necesario ya que no nos cabe el calendario.</a:t>
            </a:r>
          </a:p>
          <a:p>
            <a:endParaRPr lang="es-ES" sz="1200" dirty="0">
              <a:latin typeface="Poppins"/>
            </a:endParaRPr>
          </a:p>
        </p:txBody>
      </p:sp>
      <p:sp>
        <p:nvSpPr>
          <p:cNvPr id="8" name="Rectangle 7"/>
          <p:cNvSpPr/>
          <p:nvPr/>
        </p:nvSpPr>
        <p:spPr>
          <a:xfrm>
            <a:off x="589074" y="3222752"/>
            <a:ext cx="621386" cy="20574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3" name="Rectangle 12"/>
          <p:cNvSpPr/>
          <p:nvPr/>
        </p:nvSpPr>
        <p:spPr>
          <a:xfrm>
            <a:off x="1739904" y="2328354"/>
            <a:ext cx="476785" cy="501018"/>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9" name="Imagen 8"/>
          <p:cNvPicPr>
            <a:picLocks noChangeAspect="1"/>
          </p:cNvPicPr>
          <p:nvPr/>
        </p:nvPicPr>
        <p:blipFill>
          <a:blip r:embed="rId3"/>
          <a:stretch>
            <a:fillRect/>
          </a:stretch>
        </p:blipFill>
        <p:spPr>
          <a:xfrm>
            <a:off x="8457111" y="5954994"/>
            <a:ext cx="2514600" cy="514350"/>
          </a:xfrm>
          <a:prstGeom prst="rect">
            <a:avLst/>
          </a:prstGeom>
        </p:spPr>
      </p:pic>
      <p:sp>
        <p:nvSpPr>
          <p:cNvPr id="11" name="Rectangle 10"/>
          <p:cNvSpPr/>
          <p:nvPr/>
        </p:nvSpPr>
        <p:spPr>
          <a:xfrm>
            <a:off x="9615118" y="6145220"/>
            <a:ext cx="1083362" cy="324123"/>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4" name="Straight Arrow Connector 6"/>
          <p:cNvCxnSpPr>
            <a:cxnSpLocks/>
            <a:endCxn id="11" idx="1"/>
          </p:cNvCxnSpPr>
          <p:nvPr/>
        </p:nvCxnSpPr>
        <p:spPr>
          <a:xfrm>
            <a:off x="2782389" y="5708469"/>
            <a:ext cx="6832729" cy="59881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35278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03579" y="1506306"/>
            <a:ext cx="5879011" cy="3085711"/>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954617"/>
            <a:ext cx="11005820" cy="435271"/>
          </a:xfrm>
        </p:spPr>
        <p:txBody>
          <a:bodyPr/>
          <a:lstStyle/>
          <a:p>
            <a:pPr lvl="1"/>
            <a:r>
              <a:rPr lang="es-ES" sz="2000" dirty="0"/>
              <a:t>Ap. M: Comparte el archivo por correo electrónico</a:t>
            </a:r>
          </a:p>
          <a:p>
            <a:endParaRPr lang="es-ES" dirty="0"/>
          </a:p>
        </p:txBody>
      </p:sp>
      <p:sp>
        <p:nvSpPr>
          <p:cNvPr id="4" name="Title 3"/>
          <p:cNvSpPr>
            <a:spLocks noGrp="1"/>
          </p:cNvSpPr>
          <p:nvPr>
            <p:ph type="title"/>
          </p:nvPr>
        </p:nvSpPr>
        <p:spPr/>
        <p:txBody>
          <a:bodyPr/>
          <a:lstStyle/>
          <a:p>
            <a:r>
              <a:rPr lang="es-ES" dirty="0"/>
              <a:t>Ejercicio 2</a:t>
            </a:r>
          </a:p>
        </p:txBody>
      </p:sp>
      <p:sp>
        <p:nvSpPr>
          <p:cNvPr id="6" name="TextBox 5"/>
          <p:cNvSpPr txBox="1"/>
          <p:nvPr/>
        </p:nvSpPr>
        <p:spPr>
          <a:xfrm>
            <a:off x="915545" y="5058204"/>
            <a:ext cx="10840865" cy="1261884"/>
          </a:xfrm>
          <a:prstGeom prst="rect">
            <a:avLst/>
          </a:prstGeom>
          <a:noFill/>
          <a:ln>
            <a:noFill/>
          </a:ln>
        </p:spPr>
        <p:txBody>
          <a:bodyPr wrap="square" rtlCol="0">
            <a:spAutoFit/>
          </a:bodyPr>
          <a:lstStyle/>
          <a:p>
            <a:r>
              <a:rPr lang="es-ES" sz="1600" dirty="0">
                <a:solidFill>
                  <a:srgbClr val="595959"/>
                </a:solidFill>
                <a:latin typeface="Poppins"/>
              </a:rPr>
              <a:t>Para compartir el archivo Dietas 2020.xlsx por correo electrónico, accede a la ficha </a:t>
            </a:r>
            <a:r>
              <a:rPr lang="es-ES" sz="1600" b="1" dirty="0">
                <a:solidFill>
                  <a:srgbClr val="019EE2"/>
                </a:solidFill>
                <a:latin typeface="Poppins"/>
              </a:rPr>
              <a:t>“Archivo</a:t>
            </a:r>
            <a:r>
              <a:rPr lang="es-ES" sz="1600" dirty="0">
                <a:solidFill>
                  <a:srgbClr val="019EE2"/>
                </a:solidFill>
                <a:latin typeface="Poppins"/>
              </a:rPr>
              <a:t>” </a:t>
            </a:r>
            <a:r>
              <a:rPr lang="es-ES" sz="1600" dirty="0">
                <a:solidFill>
                  <a:srgbClr val="595959"/>
                </a:solidFill>
                <a:latin typeface="Poppins"/>
              </a:rPr>
              <a:t>(file) y selecciona </a:t>
            </a:r>
            <a:r>
              <a:rPr lang="es-ES" sz="1600" dirty="0">
                <a:solidFill>
                  <a:srgbClr val="019EE2"/>
                </a:solidFill>
                <a:latin typeface="Poppins"/>
              </a:rPr>
              <a:t>“</a:t>
            </a:r>
            <a:r>
              <a:rPr lang="es-ES" sz="1600" b="1" dirty="0">
                <a:solidFill>
                  <a:srgbClr val="019EE2"/>
                </a:solidFill>
                <a:latin typeface="Poppins"/>
              </a:rPr>
              <a:t>Compartir</a:t>
            </a:r>
            <a:r>
              <a:rPr lang="es-ES" sz="1600" dirty="0">
                <a:solidFill>
                  <a:srgbClr val="019EE2"/>
                </a:solidFill>
                <a:latin typeface="Poppins"/>
              </a:rPr>
              <a:t>” </a:t>
            </a:r>
            <a:r>
              <a:rPr lang="es-ES" sz="1600" dirty="0">
                <a:solidFill>
                  <a:srgbClr val="595959"/>
                </a:solidFill>
                <a:latin typeface="Poppins"/>
              </a:rPr>
              <a:t>(Share). Acto seguido le indicamos que queremos que lo envíe por correo activando la opción </a:t>
            </a:r>
            <a:r>
              <a:rPr lang="es-ES" sz="1600" b="1" dirty="0">
                <a:solidFill>
                  <a:srgbClr val="019EE2"/>
                </a:solidFill>
                <a:latin typeface="Poppins"/>
              </a:rPr>
              <a:t>“Enviar como adjunto” </a:t>
            </a:r>
            <a:r>
              <a:rPr lang="es-ES" sz="1600" dirty="0">
                <a:solidFill>
                  <a:srgbClr val="595959"/>
                </a:solidFill>
                <a:latin typeface="Poppins"/>
              </a:rPr>
              <a:t>(</a:t>
            </a:r>
            <a:r>
              <a:rPr lang="es-ES" sz="1600" dirty="0" err="1">
                <a:solidFill>
                  <a:srgbClr val="595959"/>
                </a:solidFill>
                <a:latin typeface="Poppins"/>
              </a:rPr>
              <a:t>Send</a:t>
            </a:r>
            <a:r>
              <a:rPr lang="es-ES" sz="1600" dirty="0">
                <a:solidFill>
                  <a:srgbClr val="595959"/>
                </a:solidFill>
                <a:latin typeface="Poppins"/>
              </a:rPr>
              <a:t> as </a:t>
            </a:r>
            <a:r>
              <a:rPr lang="es-ES" sz="1600" dirty="0" err="1">
                <a:solidFill>
                  <a:srgbClr val="595959"/>
                </a:solidFill>
                <a:latin typeface="Poppins"/>
              </a:rPr>
              <a:t>an</a:t>
            </a:r>
            <a:r>
              <a:rPr lang="es-ES" sz="1600" dirty="0">
                <a:solidFill>
                  <a:srgbClr val="595959"/>
                </a:solidFill>
                <a:latin typeface="Poppins"/>
              </a:rPr>
              <a:t> </a:t>
            </a:r>
            <a:r>
              <a:rPr lang="es-ES" sz="1600" dirty="0" err="1">
                <a:solidFill>
                  <a:srgbClr val="595959"/>
                </a:solidFill>
                <a:latin typeface="Poppins"/>
              </a:rPr>
              <a:t>attachment</a:t>
            </a:r>
            <a:r>
              <a:rPr lang="es-ES" sz="1600" dirty="0">
                <a:solidFill>
                  <a:srgbClr val="595959"/>
                </a:solidFill>
                <a:latin typeface="Poppins"/>
              </a:rPr>
              <a:t>).</a:t>
            </a:r>
          </a:p>
          <a:p>
            <a:r>
              <a:rPr lang="es-ES" sz="1600" dirty="0">
                <a:solidFill>
                  <a:srgbClr val="595959"/>
                </a:solidFill>
                <a:latin typeface="Poppins"/>
              </a:rPr>
              <a:t>Aparecerá el mail con el Excel adjuntado. Acabamos de rellenar y enviamos</a:t>
            </a:r>
            <a:r>
              <a:rPr lang="es-ES" sz="1200" dirty="0">
                <a:latin typeface="Poppins"/>
              </a:rPr>
              <a:t>.</a:t>
            </a:r>
            <a:endParaRPr lang="es-ES" sz="1600" dirty="0">
              <a:latin typeface="Poppins"/>
            </a:endParaRPr>
          </a:p>
          <a:p>
            <a:endParaRPr lang="es-ES" sz="1200" dirty="0">
              <a:latin typeface="Poppins"/>
            </a:endParaRPr>
          </a:p>
        </p:txBody>
      </p:sp>
      <p:sp>
        <p:nvSpPr>
          <p:cNvPr id="7" name="Rectangle 6"/>
          <p:cNvSpPr/>
          <p:nvPr/>
        </p:nvSpPr>
        <p:spPr>
          <a:xfrm>
            <a:off x="2097123" y="3627412"/>
            <a:ext cx="1511024" cy="29921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8" name="Rectangle 7"/>
          <p:cNvSpPr/>
          <p:nvPr/>
        </p:nvSpPr>
        <p:spPr>
          <a:xfrm>
            <a:off x="902482" y="3456760"/>
            <a:ext cx="646555" cy="1809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9" name="Straight Arrow Connector 8"/>
          <p:cNvCxnSpPr>
            <a:stCxn id="10" idx="3"/>
            <a:endCxn id="11" idx="1"/>
          </p:cNvCxnSpPr>
          <p:nvPr/>
        </p:nvCxnSpPr>
        <p:spPr>
          <a:xfrm>
            <a:off x="5290456" y="2658549"/>
            <a:ext cx="1725813" cy="13649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493623" y="2338766"/>
            <a:ext cx="796833" cy="63956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1" name="Picture 10"/>
          <p:cNvPicPr>
            <a:picLocks noChangeAspect="1"/>
          </p:cNvPicPr>
          <p:nvPr/>
        </p:nvPicPr>
        <p:blipFill>
          <a:blip r:embed="rId3"/>
          <a:stretch>
            <a:fillRect/>
          </a:stretch>
        </p:blipFill>
        <p:spPr>
          <a:xfrm>
            <a:off x="7016269" y="1294856"/>
            <a:ext cx="3691638" cy="3000375"/>
          </a:xfrm>
          <a:prstGeom prst="rect">
            <a:avLst/>
          </a:prstGeom>
          <a:ln>
            <a:noFill/>
          </a:ln>
          <a:effectLst>
            <a:outerShdw blurRad="190500" algn="tl" rotWithShape="0">
              <a:srgbClr val="000000">
                <a:alpha val="70000"/>
              </a:srgbClr>
            </a:outerShdw>
          </a:effectLst>
        </p:spPr>
      </p:pic>
      <p:sp>
        <p:nvSpPr>
          <p:cNvPr id="12" name="Rectangle 11"/>
          <p:cNvSpPr/>
          <p:nvPr/>
        </p:nvSpPr>
        <p:spPr>
          <a:xfrm>
            <a:off x="8020347" y="2905313"/>
            <a:ext cx="2687560" cy="28769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3" name="Rectangle 12"/>
          <p:cNvSpPr/>
          <p:nvPr/>
        </p:nvSpPr>
        <p:spPr>
          <a:xfrm>
            <a:off x="7016269" y="2978331"/>
            <a:ext cx="546581" cy="75546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7" name="Rectángulo 16"/>
          <p:cNvSpPr/>
          <p:nvPr/>
        </p:nvSpPr>
        <p:spPr bwMode="gray">
          <a:xfrm>
            <a:off x="1972491" y="2003647"/>
            <a:ext cx="1898721" cy="710645"/>
          </a:xfrm>
          <a:prstGeom prst="rect">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00771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Práctica 3</a:t>
            </a:r>
          </a:p>
        </p:txBody>
      </p:sp>
      <p:sp>
        <p:nvSpPr>
          <p:cNvPr id="3" name="Text Placeholder 2"/>
          <p:cNvSpPr>
            <a:spLocks noGrp="1"/>
          </p:cNvSpPr>
          <p:nvPr>
            <p:ph type="body" idx="1"/>
          </p:nvPr>
        </p:nvSpPr>
        <p:spPr>
          <a:xfrm>
            <a:off x="886883" y="3423544"/>
            <a:ext cx="10418235" cy="1102735"/>
          </a:xfrm>
        </p:spPr>
        <p:txBody>
          <a:bodyPr/>
          <a:lstStyle/>
          <a:p>
            <a:r>
              <a:rPr lang="es-ES" dirty="0"/>
              <a:t>Ejercicio de nivel medio – alto</a:t>
            </a:r>
          </a:p>
          <a:p>
            <a:r>
              <a:rPr lang="es-ES" dirty="0"/>
              <a:t>“Caso Pastelería”</a:t>
            </a:r>
          </a:p>
        </p:txBody>
      </p:sp>
    </p:spTree>
    <p:extLst>
      <p:ext uri="{BB962C8B-B14F-4D97-AF65-F5344CB8AC3E}">
        <p14:creationId xmlns:p14="http://schemas.microsoft.com/office/powerpoint/2010/main" val="2299243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3255264"/>
            <a:ext cx="10594340" cy="2441448"/>
          </a:xfrm>
        </p:spPr>
        <p:txBody>
          <a:bodyPr/>
          <a:lstStyle/>
          <a:p>
            <a:pPr marL="285750" indent="-285750">
              <a:buFontTx/>
              <a:buChar char="-"/>
            </a:pPr>
            <a:r>
              <a:rPr lang="es-ES" dirty="0"/>
              <a:t>El producto estrella son los croissants, con unas ventas de 2000 unidades a 0,80€ la unidad para su versión normal. Los croissants de chocolate son también un producto muy vendido con 1000 unidades a 1,00€ la unidad.</a:t>
            </a:r>
          </a:p>
          <a:p>
            <a:endParaRPr lang="es-ES" dirty="0"/>
          </a:p>
          <a:p>
            <a:pPr marL="285750" indent="-285750">
              <a:buFontTx/>
              <a:buChar char="-"/>
            </a:pPr>
            <a:r>
              <a:rPr lang="es-ES" dirty="0"/>
              <a:t>En la sección de rellenos se han vendido 300 de nata, 200 de cabello y 400 de chocolate, todos a 1,15€ la unidad.</a:t>
            </a:r>
          </a:p>
          <a:p>
            <a:endParaRPr lang="es-ES" dirty="0"/>
          </a:p>
          <a:p>
            <a:pPr marL="285750" indent="-285750">
              <a:buFontTx/>
              <a:buChar char="-"/>
            </a:pPr>
            <a:r>
              <a:rPr lang="es-ES" dirty="0"/>
              <a:t>En cuanto a las berlinas, se han vendido 300 normales a 1€ la unidad, 200 de chocolate a 1,15€ la unidad y 120 de chocolate blanco a 1,20€ la unidad.</a:t>
            </a:r>
          </a:p>
          <a:p>
            <a:endParaRPr lang="es-ES" dirty="0"/>
          </a:p>
          <a:p>
            <a:pPr marL="285750" indent="-285750">
              <a:buFontTx/>
              <a:buChar char="-"/>
            </a:pPr>
            <a:r>
              <a:rPr lang="es-ES" dirty="0"/>
              <a:t>Por último, se han comercializado 200 madalenas a 1,20€ cada una.</a:t>
            </a:r>
          </a:p>
          <a:p>
            <a:endParaRPr lang="es-ES" dirty="0"/>
          </a:p>
        </p:txBody>
      </p:sp>
      <p:sp>
        <p:nvSpPr>
          <p:cNvPr id="3" name="Text Placeholder 2"/>
          <p:cNvSpPr>
            <a:spLocks noGrp="1"/>
          </p:cNvSpPr>
          <p:nvPr>
            <p:ph type="body" sz="quarter" idx="13"/>
          </p:nvPr>
        </p:nvSpPr>
        <p:spPr>
          <a:xfrm>
            <a:off x="469900" y="954617"/>
            <a:ext cx="10594340" cy="2748703"/>
          </a:xfrm>
        </p:spPr>
        <p:txBody>
          <a:bodyPr/>
          <a:lstStyle/>
          <a:p>
            <a:r>
              <a:rPr lang="es-ES" dirty="0"/>
              <a:t>3) María es la propietaria de una pastelería de Barcelona y está estudiando la posibilidad de aumentar los precios de algunos de sus productos. Su intención es incrementar los márgenes de beneficio. Para ello, después de comprobar las ventas incluidas en las facturas y los albaranes de los últimos meses, ha elaborado un listado con los diferentes productos que comercializa, la cantidad vendida en el último mes en curso y el precio al que estos se disponen para la venta:</a:t>
            </a:r>
          </a:p>
        </p:txBody>
      </p:sp>
      <p:sp>
        <p:nvSpPr>
          <p:cNvPr id="4" name="Title 3"/>
          <p:cNvSpPr>
            <a:spLocks noGrp="1"/>
          </p:cNvSpPr>
          <p:nvPr>
            <p:ph type="title"/>
          </p:nvPr>
        </p:nvSpPr>
        <p:spPr/>
        <p:txBody>
          <a:bodyPr/>
          <a:lstStyle/>
          <a:p>
            <a:r>
              <a:rPr lang="es-ES" dirty="0"/>
              <a:t>Ejercicio 3</a:t>
            </a:r>
          </a:p>
        </p:txBody>
      </p:sp>
    </p:spTree>
    <p:extLst>
      <p:ext uri="{BB962C8B-B14F-4D97-AF65-F5344CB8AC3E}">
        <p14:creationId xmlns:p14="http://schemas.microsoft.com/office/powerpoint/2010/main" val="1816869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260565"/>
            <a:ext cx="11203940" cy="3822192"/>
          </a:xfrm>
        </p:spPr>
        <p:txBody>
          <a:bodyPr/>
          <a:lstStyle/>
          <a:p>
            <a:pPr marL="800100" lvl="1" indent="-342900">
              <a:buAutoNum type="alphaLcParenR"/>
            </a:pPr>
            <a:r>
              <a:rPr lang="es-ES" sz="1600" b="0" dirty="0">
                <a:solidFill>
                  <a:srgbClr val="595959"/>
                </a:solidFill>
              </a:rPr>
              <a:t>Elabora una tabla que contenga toda la información anterior. Producto, cantidad vendida y precio. Aplica formato moneda a los precios y formato número a las cantidades retirando los decimales.</a:t>
            </a:r>
          </a:p>
          <a:p>
            <a:pPr marL="800100" lvl="1" indent="-342900">
              <a:buAutoNum type="alphaLcParenR"/>
            </a:pPr>
            <a:r>
              <a:rPr lang="es-ES" sz="1600" b="0" dirty="0">
                <a:solidFill>
                  <a:srgbClr val="595959"/>
                </a:solidFill>
              </a:rPr>
              <a:t>Añade una columna a la derecha y nómbrala “Ingreso”. Calcula el ingreso total de cada producto.</a:t>
            </a:r>
          </a:p>
          <a:p>
            <a:pPr marL="800100" lvl="1" indent="-342900">
              <a:buFont typeface="+mj-lt"/>
              <a:buAutoNum type="alphaLcParenR" startAt="3"/>
            </a:pPr>
            <a:r>
              <a:rPr lang="es-ES" sz="1600" b="0" dirty="0">
                <a:solidFill>
                  <a:srgbClr val="595959"/>
                </a:solidFill>
              </a:rPr>
              <a:t>En el pie de la tabla, en la primera fila libre, realiza un sumatorio de las columnas “Cantidad vendida” e “Ingreso” para obtener los totales.</a:t>
            </a:r>
          </a:p>
          <a:p>
            <a:pPr marL="800100" lvl="1" indent="-342900">
              <a:buFont typeface="+mj-lt"/>
              <a:buAutoNum type="alphaLcParenR" startAt="3"/>
            </a:pPr>
            <a:r>
              <a:rPr lang="es-ES" sz="1600" b="0" dirty="0">
                <a:solidFill>
                  <a:srgbClr val="595959"/>
                </a:solidFill>
              </a:rPr>
              <a:t>Aplica relleno de color (libre) a la cabecera de cada columna, centra el título y aplica negrita al mismo. Además, elimina las líneas de cuadrícula de la hoja de Excel.</a:t>
            </a:r>
          </a:p>
          <a:p>
            <a:pPr marL="800100" lvl="1" indent="-342900">
              <a:buFont typeface="+mj-lt"/>
              <a:buAutoNum type="alphaLcParenR" startAt="3"/>
            </a:pPr>
            <a:r>
              <a:rPr lang="es-ES" sz="1600" b="0" dirty="0">
                <a:solidFill>
                  <a:srgbClr val="595959"/>
                </a:solidFill>
              </a:rPr>
              <a:t>María pretende incrementar el precio de todos los productos 0,05€/unidad excepto los croissants normales, que los reducirá 0,06€/unidad ya que se encuentran algo por encima del precio de mercado. De todos modos se estaban vendiendo bien y el propietario cree que puede dar orto impulso a la demanda de esta forma. ¿Es una buena estrategia?</a:t>
            </a:r>
          </a:p>
          <a:p>
            <a:pPr marL="800100" lvl="1" indent="-342900">
              <a:buAutoNum type="alphaLcParenR"/>
            </a:pPr>
            <a:endParaRPr lang="es-ES" dirty="0"/>
          </a:p>
          <a:p>
            <a:endParaRPr lang="es-ES" dirty="0"/>
          </a:p>
        </p:txBody>
      </p:sp>
      <p:sp>
        <p:nvSpPr>
          <p:cNvPr id="4" name="Title 3"/>
          <p:cNvSpPr>
            <a:spLocks noGrp="1"/>
          </p:cNvSpPr>
          <p:nvPr>
            <p:ph type="title"/>
          </p:nvPr>
        </p:nvSpPr>
        <p:spPr/>
        <p:txBody>
          <a:bodyPr/>
          <a:lstStyle/>
          <a:p>
            <a:r>
              <a:rPr lang="es-ES" dirty="0"/>
              <a:t>Ejercicio 3</a:t>
            </a:r>
          </a:p>
        </p:txBody>
      </p:sp>
    </p:spTree>
    <p:extLst>
      <p:ext uri="{BB962C8B-B14F-4D97-AF65-F5344CB8AC3E}">
        <p14:creationId xmlns:p14="http://schemas.microsoft.com/office/powerpoint/2010/main" val="992882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9881108" cy="709591"/>
          </a:xfrm>
        </p:spPr>
        <p:txBody>
          <a:bodyPr/>
          <a:lstStyle/>
          <a:p>
            <a:r>
              <a:rPr lang="es-ES" dirty="0"/>
              <a:t>Ap. A - Elabora una tabla que contenga toda la información anterior. Producto, cantidad vendida y precio.</a:t>
            </a:r>
          </a:p>
        </p:txBody>
      </p:sp>
      <p:sp>
        <p:nvSpPr>
          <p:cNvPr id="4" name="Title 3"/>
          <p:cNvSpPr>
            <a:spLocks noGrp="1"/>
          </p:cNvSpPr>
          <p:nvPr>
            <p:ph type="title"/>
          </p:nvPr>
        </p:nvSpPr>
        <p:spPr/>
        <p:txBody>
          <a:bodyPr/>
          <a:lstStyle/>
          <a:p>
            <a:r>
              <a:rPr lang="es-ES" dirty="0"/>
              <a:t>Ejercicio 3</a:t>
            </a:r>
          </a:p>
        </p:txBody>
      </p:sp>
      <p:sp>
        <p:nvSpPr>
          <p:cNvPr id="5" name="TextBox 4"/>
          <p:cNvSpPr txBox="1"/>
          <p:nvPr/>
        </p:nvSpPr>
        <p:spPr>
          <a:xfrm>
            <a:off x="5694255" y="2629436"/>
            <a:ext cx="4656753" cy="2308324"/>
          </a:xfrm>
          <a:prstGeom prst="rect">
            <a:avLst/>
          </a:prstGeom>
          <a:noFill/>
        </p:spPr>
        <p:txBody>
          <a:bodyPr wrap="square" rtlCol="0">
            <a:spAutoFit/>
          </a:bodyPr>
          <a:lstStyle/>
          <a:p>
            <a:r>
              <a:rPr lang="es-ES" sz="1600" dirty="0">
                <a:solidFill>
                  <a:srgbClr val="595959"/>
                </a:solidFill>
                <a:latin typeface="Poppins"/>
              </a:rPr>
              <a:t>Añadimos el listado de productos en base a lo recogido del enunciado. </a:t>
            </a:r>
          </a:p>
          <a:p>
            <a:r>
              <a:rPr lang="es-ES" sz="1600" dirty="0">
                <a:solidFill>
                  <a:srgbClr val="595959"/>
                </a:solidFill>
                <a:latin typeface="Poppins"/>
              </a:rPr>
              <a:t>Para cada producto, aplicamos la cantidad vendida y, en otra columna, el precio de cada uno.</a:t>
            </a:r>
          </a:p>
          <a:p>
            <a:endParaRPr lang="es-ES" sz="1600" dirty="0">
              <a:solidFill>
                <a:srgbClr val="595959"/>
              </a:solidFill>
              <a:latin typeface="Poppins"/>
            </a:endParaRPr>
          </a:p>
          <a:p>
            <a:r>
              <a:rPr lang="es-ES" sz="1600" dirty="0">
                <a:solidFill>
                  <a:srgbClr val="595959"/>
                </a:solidFill>
                <a:latin typeface="Poppins"/>
              </a:rPr>
              <a:t>Posteriormente, si accedemos a la ficha inicio, en el grupo </a:t>
            </a:r>
            <a:r>
              <a:rPr lang="es-ES" sz="1600" b="1" dirty="0">
                <a:solidFill>
                  <a:srgbClr val="019EE2"/>
                </a:solidFill>
                <a:latin typeface="Poppins"/>
              </a:rPr>
              <a:t>“Número” </a:t>
            </a:r>
            <a:r>
              <a:rPr lang="es-ES" sz="1600" dirty="0">
                <a:solidFill>
                  <a:srgbClr val="595959"/>
                </a:solidFill>
                <a:latin typeface="Poppins"/>
              </a:rPr>
              <a:t>(</a:t>
            </a:r>
            <a:r>
              <a:rPr lang="es-ES" sz="1600" dirty="0" err="1">
                <a:solidFill>
                  <a:srgbClr val="595959"/>
                </a:solidFill>
                <a:latin typeface="Poppins"/>
              </a:rPr>
              <a:t>Number</a:t>
            </a:r>
            <a:r>
              <a:rPr lang="es-ES" sz="1600" dirty="0">
                <a:solidFill>
                  <a:srgbClr val="595959"/>
                </a:solidFill>
                <a:latin typeface="Poppins"/>
              </a:rPr>
              <a:t>) podemos aplicar </a:t>
            </a:r>
            <a:r>
              <a:rPr lang="es-ES" sz="1600" b="1" dirty="0">
                <a:solidFill>
                  <a:srgbClr val="019EE2"/>
                </a:solidFill>
                <a:latin typeface="Poppins"/>
              </a:rPr>
              <a:t>formato moneda</a:t>
            </a:r>
            <a:r>
              <a:rPr lang="es-ES" sz="1600" dirty="0">
                <a:solidFill>
                  <a:srgbClr val="019EE2"/>
                </a:solidFill>
                <a:latin typeface="Poppins"/>
              </a:rPr>
              <a:t>. </a:t>
            </a:r>
            <a:r>
              <a:rPr lang="es-ES" sz="1600" dirty="0">
                <a:solidFill>
                  <a:srgbClr val="595959"/>
                </a:solidFill>
                <a:latin typeface="Poppins"/>
              </a:rPr>
              <a:t>Para ello debemos seleccionar todo el rango de celdas de la columna precios.</a:t>
            </a:r>
          </a:p>
        </p:txBody>
      </p:sp>
      <p:pic>
        <p:nvPicPr>
          <p:cNvPr id="6" name="Picture 5"/>
          <p:cNvPicPr>
            <a:picLocks noChangeAspect="1"/>
          </p:cNvPicPr>
          <p:nvPr/>
        </p:nvPicPr>
        <p:blipFill>
          <a:blip r:embed="rId2"/>
          <a:stretch>
            <a:fillRect/>
          </a:stretch>
        </p:blipFill>
        <p:spPr>
          <a:xfrm>
            <a:off x="839955" y="2659824"/>
            <a:ext cx="4300878" cy="22779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329622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9899396" cy="846751"/>
          </a:xfrm>
        </p:spPr>
        <p:txBody>
          <a:bodyPr/>
          <a:lstStyle/>
          <a:p>
            <a:r>
              <a:rPr lang="es-ES" dirty="0"/>
              <a:t>Ap. B - Añade una columna a la derecha y nómbrala “Ingreso”. Calcula el ingreso total de cada producto.</a:t>
            </a:r>
          </a:p>
        </p:txBody>
      </p:sp>
      <p:sp>
        <p:nvSpPr>
          <p:cNvPr id="4" name="Title 3"/>
          <p:cNvSpPr>
            <a:spLocks noGrp="1"/>
          </p:cNvSpPr>
          <p:nvPr>
            <p:ph type="title"/>
          </p:nvPr>
        </p:nvSpPr>
        <p:spPr/>
        <p:txBody>
          <a:bodyPr/>
          <a:lstStyle/>
          <a:p>
            <a:r>
              <a:rPr lang="es-ES" dirty="0"/>
              <a:t>Ejercicio 3</a:t>
            </a:r>
          </a:p>
        </p:txBody>
      </p:sp>
      <p:sp>
        <p:nvSpPr>
          <p:cNvPr id="5" name="TextBox 4"/>
          <p:cNvSpPr txBox="1"/>
          <p:nvPr/>
        </p:nvSpPr>
        <p:spPr>
          <a:xfrm>
            <a:off x="1156772" y="2595657"/>
            <a:ext cx="3820096" cy="338554"/>
          </a:xfrm>
          <a:prstGeom prst="rect">
            <a:avLst/>
          </a:prstGeom>
          <a:noFill/>
        </p:spPr>
        <p:txBody>
          <a:bodyPr wrap="square" rtlCol="0">
            <a:spAutoFit/>
          </a:bodyPr>
          <a:lstStyle/>
          <a:p>
            <a:r>
              <a:rPr lang="es-ES" sz="1600" dirty="0">
                <a:solidFill>
                  <a:srgbClr val="595959"/>
                </a:solidFill>
                <a:latin typeface="Poppins"/>
              </a:rPr>
              <a:t>Aplicamos la multiplicación a cada línea</a:t>
            </a:r>
          </a:p>
        </p:txBody>
      </p:sp>
      <p:sp>
        <p:nvSpPr>
          <p:cNvPr id="6" name="TextBox 5"/>
          <p:cNvSpPr txBox="1"/>
          <p:nvPr/>
        </p:nvSpPr>
        <p:spPr>
          <a:xfrm>
            <a:off x="7185910" y="2595657"/>
            <a:ext cx="3259681" cy="338554"/>
          </a:xfrm>
          <a:prstGeom prst="rect">
            <a:avLst/>
          </a:prstGeom>
          <a:noFill/>
        </p:spPr>
        <p:txBody>
          <a:bodyPr wrap="square" rtlCol="0">
            <a:spAutoFit/>
          </a:bodyPr>
          <a:lstStyle/>
          <a:p>
            <a:r>
              <a:rPr lang="es-ES" sz="1600" dirty="0">
                <a:solidFill>
                  <a:srgbClr val="595959"/>
                </a:solidFill>
                <a:latin typeface="Poppins"/>
              </a:rPr>
              <a:t>Obtenemos lo siguiente</a:t>
            </a:r>
            <a:r>
              <a:rPr lang="es-ES" sz="1200" dirty="0">
                <a:latin typeface="Poppins"/>
              </a:rPr>
              <a:t>:</a:t>
            </a:r>
          </a:p>
        </p:txBody>
      </p:sp>
      <p:pic>
        <p:nvPicPr>
          <p:cNvPr id="7" name="Picture 6"/>
          <p:cNvPicPr>
            <a:picLocks noChangeAspect="1"/>
          </p:cNvPicPr>
          <p:nvPr/>
        </p:nvPicPr>
        <p:blipFill>
          <a:blip r:embed="rId2"/>
          <a:stretch>
            <a:fillRect/>
          </a:stretch>
        </p:blipFill>
        <p:spPr>
          <a:xfrm>
            <a:off x="886493" y="3044471"/>
            <a:ext cx="4360655" cy="1884145"/>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a:stretch>
            <a:fillRect/>
          </a:stretch>
        </p:blipFill>
        <p:spPr>
          <a:xfrm>
            <a:off x="6320938" y="3048365"/>
            <a:ext cx="4292627" cy="1879359"/>
          </a:xfrm>
          <a:prstGeom prst="rect">
            <a:avLst/>
          </a:prstGeom>
          <a:ln>
            <a:noFill/>
          </a:ln>
          <a:effectLst>
            <a:outerShdw blurRad="190500" algn="tl" rotWithShape="0">
              <a:srgbClr val="000000">
                <a:alpha val="70000"/>
              </a:srgbClr>
            </a:outerShdw>
          </a:effectLst>
        </p:spPr>
      </p:pic>
      <p:sp>
        <p:nvSpPr>
          <p:cNvPr id="9" name="TextBox 8">
            <a:extLst>
              <a:ext uri="{FF2B5EF4-FFF2-40B4-BE49-F238E27FC236}">
                <a16:creationId xmlns:a16="http://schemas.microsoft.com/office/drawing/2014/main" id="{C215CC02-4A93-4FA1-95FE-D0B12E6F1A0A}"/>
              </a:ext>
            </a:extLst>
          </p:cNvPr>
          <p:cNvSpPr txBox="1"/>
          <p:nvPr/>
        </p:nvSpPr>
        <p:spPr>
          <a:xfrm>
            <a:off x="3708463" y="5734106"/>
            <a:ext cx="5585005" cy="338554"/>
          </a:xfrm>
          <a:prstGeom prst="rect">
            <a:avLst/>
          </a:prstGeom>
          <a:noFill/>
        </p:spPr>
        <p:txBody>
          <a:bodyPr wrap="square" rtlCol="0">
            <a:spAutoFit/>
          </a:bodyPr>
          <a:lstStyle/>
          <a:p>
            <a:r>
              <a:rPr lang="es-ES" sz="1600" dirty="0">
                <a:solidFill>
                  <a:srgbClr val="595959"/>
                </a:solidFill>
                <a:latin typeface="Poppins"/>
              </a:rPr>
              <a:t>La multiplicación se realiza mediante un asterisco. (*)</a:t>
            </a:r>
          </a:p>
        </p:txBody>
      </p:sp>
    </p:spTree>
    <p:extLst>
      <p:ext uri="{BB962C8B-B14F-4D97-AF65-F5344CB8AC3E}">
        <p14:creationId xmlns:p14="http://schemas.microsoft.com/office/powerpoint/2010/main" val="2061417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9954260" cy="1274999"/>
          </a:xfrm>
        </p:spPr>
        <p:txBody>
          <a:bodyPr/>
          <a:lstStyle/>
          <a:p>
            <a:r>
              <a:rPr lang="es-ES" dirty="0"/>
              <a:t>Ap. C - En el pie de la tabla, en la primera fila libre, realiza un sumatorio de las columnas “Cantidad vendida” e “Ingreso” para obtener los totales</a:t>
            </a:r>
          </a:p>
          <a:p>
            <a:r>
              <a:rPr lang="es-ES" sz="1600" b="0" dirty="0"/>
              <a:t>Nos situamos en la celda donde queremos la suma y, mediante el comando </a:t>
            </a:r>
            <a:r>
              <a:rPr lang="es-ES" sz="1600" dirty="0">
                <a:solidFill>
                  <a:srgbClr val="019EE2"/>
                </a:solidFill>
              </a:rPr>
              <a:t>“Sumatorio” </a:t>
            </a:r>
            <a:r>
              <a:rPr lang="es-ES" sz="1600" b="0" dirty="0"/>
              <a:t>(sum), podemos hacer la operación:</a:t>
            </a:r>
          </a:p>
          <a:p>
            <a:endParaRPr lang="es-ES" dirty="0"/>
          </a:p>
          <a:p>
            <a:endParaRPr lang="es-ES" dirty="0"/>
          </a:p>
        </p:txBody>
      </p:sp>
      <p:sp>
        <p:nvSpPr>
          <p:cNvPr id="4" name="Title 3"/>
          <p:cNvSpPr>
            <a:spLocks noGrp="1"/>
          </p:cNvSpPr>
          <p:nvPr>
            <p:ph type="title"/>
          </p:nvPr>
        </p:nvSpPr>
        <p:spPr/>
        <p:txBody>
          <a:bodyPr/>
          <a:lstStyle/>
          <a:p>
            <a:r>
              <a:rPr lang="es-ES" dirty="0"/>
              <a:t>Ejercicio 3</a:t>
            </a:r>
          </a:p>
        </p:txBody>
      </p:sp>
      <p:sp>
        <p:nvSpPr>
          <p:cNvPr id="5" name="TextBox 4"/>
          <p:cNvSpPr txBox="1"/>
          <p:nvPr/>
        </p:nvSpPr>
        <p:spPr>
          <a:xfrm>
            <a:off x="1177645" y="5572716"/>
            <a:ext cx="3416377" cy="338554"/>
          </a:xfrm>
          <a:prstGeom prst="rect">
            <a:avLst/>
          </a:prstGeom>
          <a:noFill/>
        </p:spPr>
        <p:txBody>
          <a:bodyPr wrap="square" rtlCol="0">
            <a:spAutoFit/>
          </a:bodyPr>
          <a:lstStyle/>
          <a:p>
            <a:r>
              <a:rPr lang="es-ES" sz="1600" dirty="0">
                <a:solidFill>
                  <a:srgbClr val="595959"/>
                </a:solidFill>
                <a:latin typeface="Poppins"/>
              </a:rPr>
              <a:t>Obtenemos el siguiente resultado:</a:t>
            </a:r>
          </a:p>
        </p:txBody>
      </p:sp>
      <p:sp>
        <p:nvSpPr>
          <p:cNvPr id="6" name="TextBox 5"/>
          <p:cNvSpPr txBox="1"/>
          <p:nvPr/>
        </p:nvSpPr>
        <p:spPr>
          <a:xfrm>
            <a:off x="6294668" y="4306648"/>
            <a:ext cx="4061200" cy="830997"/>
          </a:xfrm>
          <a:prstGeom prst="rect">
            <a:avLst/>
          </a:prstGeom>
          <a:noFill/>
        </p:spPr>
        <p:txBody>
          <a:bodyPr wrap="square" rtlCol="0">
            <a:spAutoFit/>
          </a:bodyPr>
          <a:lstStyle/>
          <a:p>
            <a:r>
              <a:rPr lang="es-ES" sz="1600" dirty="0">
                <a:solidFill>
                  <a:srgbClr val="595959"/>
                </a:solidFill>
                <a:latin typeface="Poppins"/>
              </a:rPr>
              <a:t>Nos preguntará el </a:t>
            </a:r>
            <a:r>
              <a:rPr lang="es-ES" sz="1600" b="1" dirty="0">
                <a:solidFill>
                  <a:srgbClr val="019EE2"/>
                </a:solidFill>
                <a:latin typeface="Poppins"/>
              </a:rPr>
              <a:t>rango</a:t>
            </a:r>
            <a:r>
              <a:rPr lang="es-ES" sz="1600" dirty="0">
                <a:solidFill>
                  <a:srgbClr val="595959"/>
                </a:solidFill>
                <a:latin typeface="Poppins"/>
              </a:rPr>
              <a:t>, lo aceptamos con ENTER y repetimos el proceso para la columna cantidad.</a:t>
            </a:r>
          </a:p>
        </p:txBody>
      </p:sp>
      <p:pic>
        <p:nvPicPr>
          <p:cNvPr id="7" name="Picture 6"/>
          <p:cNvPicPr>
            <a:picLocks noChangeAspect="1"/>
          </p:cNvPicPr>
          <p:nvPr/>
        </p:nvPicPr>
        <p:blipFill rotWithShape="1">
          <a:blip r:embed="rId2"/>
          <a:srcRect l="52923" t="11410" r="10072" b="44067"/>
          <a:stretch/>
        </p:blipFill>
        <p:spPr>
          <a:xfrm>
            <a:off x="1196600" y="2371115"/>
            <a:ext cx="4061200" cy="2748627"/>
          </a:xfrm>
          <a:prstGeom prst="rect">
            <a:avLst/>
          </a:prstGeom>
          <a:ln>
            <a:noFill/>
          </a:ln>
          <a:effectLst>
            <a:outerShdw blurRad="190500" algn="tl" rotWithShape="0">
              <a:srgbClr val="000000">
                <a:alpha val="70000"/>
              </a:srgbClr>
            </a:outerShdw>
          </a:effectLst>
        </p:spPr>
      </p:pic>
      <p:sp>
        <p:nvSpPr>
          <p:cNvPr id="8" name="Rectangle 7"/>
          <p:cNvSpPr/>
          <p:nvPr/>
        </p:nvSpPr>
        <p:spPr>
          <a:xfrm>
            <a:off x="4264938" y="2544784"/>
            <a:ext cx="658168" cy="160020"/>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9" name="Straight Arrow Connector 8"/>
          <p:cNvCxnSpPr>
            <a:stCxn id="12" idx="3"/>
            <a:endCxn id="8" idx="2"/>
          </p:cNvCxnSpPr>
          <p:nvPr/>
        </p:nvCxnSpPr>
        <p:spPr>
          <a:xfrm flipV="1">
            <a:off x="4479010" y="2704804"/>
            <a:ext cx="115012" cy="218777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6246045" y="2435933"/>
            <a:ext cx="3887990" cy="1847263"/>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4"/>
          <a:stretch>
            <a:fillRect/>
          </a:stretch>
        </p:blipFill>
        <p:spPr>
          <a:xfrm>
            <a:off x="4479010" y="5279762"/>
            <a:ext cx="2664308" cy="1274999"/>
          </a:xfrm>
          <a:prstGeom prst="rect">
            <a:avLst/>
          </a:prstGeom>
          <a:ln w="28575">
            <a:noFill/>
          </a:ln>
          <a:effectLst>
            <a:outerShdw blurRad="190500" algn="tl" rotWithShape="0">
              <a:srgbClr val="000000">
                <a:alpha val="70000"/>
              </a:srgbClr>
            </a:outerShdw>
          </a:effectLst>
        </p:spPr>
      </p:pic>
      <p:sp>
        <p:nvSpPr>
          <p:cNvPr id="12" name="Rectangle 11"/>
          <p:cNvSpPr/>
          <p:nvPr/>
        </p:nvSpPr>
        <p:spPr>
          <a:xfrm>
            <a:off x="3895725" y="4784541"/>
            <a:ext cx="583285" cy="216084"/>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1501288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EFDA9C-05E8-448B-8F16-4DBC86B03839}"/>
              </a:ext>
            </a:extLst>
          </p:cNvPr>
          <p:cNvPicPr>
            <a:picLocks noChangeAspect="1"/>
          </p:cNvPicPr>
          <p:nvPr/>
        </p:nvPicPr>
        <p:blipFill rotWithShape="1">
          <a:blip r:embed="rId2"/>
          <a:srcRect l="545" t="3572" r="55909" b="80068"/>
          <a:stretch/>
        </p:blipFill>
        <p:spPr>
          <a:xfrm>
            <a:off x="4962265" y="5384843"/>
            <a:ext cx="5021489" cy="1121942"/>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899" y="954617"/>
            <a:ext cx="10689513" cy="828943"/>
          </a:xfrm>
        </p:spPr>
        <p:txBody>
          <a:bodyPr/>
          <a:lstStyle/>
          <a:p>
            <a:pPr lvl="1"/>
            <a:r>
              <a:rPr lang="es-ES" sz="2000" dirty="0"/>
              <a:t>Ap. D - Aplica relleno de color (libre) a la cabecera de cada columna, centra el título y aplica negrita al mismo. Además, elimina las líneas de cuadrícula de la hoja de Excel.</a:t>
            </a:r>
            <a:endParaRPr lang="es-ES" sz="2400" dirty="0">
              <a:solidFill>
                <a:srgbClr val="FF0000"/>
              </a:solidFill>
            </a:endParaRPr>
          </a:p>
          <a:p>
            <a:pPr lvl="1"/>
            <a:r>
              <a:rPr lang="es-ES" b="0" dirty="0"/>
              <a:t>Para aplicar relleno, seleccionamos las celdas que queremos y clicamos en el comando correspondiente:</a:t>
            </a:r>
          </a:p>
          <a:p>
            <a:pPr lvl="1"/>
            <a:endParaRPr lang="es-ES" b="0" dirty="0"/>
          </a:p>
          <a:p>
            <a:pPr lvl="1"/>
            <a:endParaRPr lang="es-ES" b="0" dirty="0"/>
          </a:p>
          <a:p>
            <a:pPr lvl="1"/>
            <a:r>
              <a:rPr lang="es-ES" b="0" dirty="0"/>
              <a:t>Para centrar, seleccionamos de nuevo todo el rango que queremos centrar y clicamos el comando correspondiente</a:t>
            </a:r>
          </a:p>
          <a:p>
            <a:pPr lvl="1"/>
            <a:endParaRPr lang="es-ES" b="0" dirty="0"/>
          </a:p>
          <a:p>
            <a:pPr lvl="1"/>
            <a:endParaRPr lang="es-ES" b="0" dirty="0"/>
          </a:p>
          <a:p>
            <a:pPr lvl="1"/>
            <a:r>
              <a:rPr lang="es-ES" b="0" dirty="0"/>
              <a:t>Para aplicar negrita lo haremos también mediante el comando correspondiente en el grupo fuente: </a:t>
            </a:r>
          </a:p>
          <a:p>
            <a:pPr lvl="1"/>
            <a:endParaRPr lang="es-ES" b="0" dirty="0"/>
          </a:p>
          <a:p>
            <a:pPr lvl="1"/>
            <a:endParaRPr lang="es-ES" sz="2000" dirty="0"/>
          </a:p>
        </p:txBody>
      </p:sp>
      <p:sp>
        <p:nvSpPr>
          <p:cNvPr id="4" name="Title 3"/>
          <p:cNvSpPr>
            <a:spLocks noGrp="1"/>
          </p:cNvSpPr>
          <p:nvPr>
            <p:ph type="title"/>
          </p:nvPr>
        </p:nvSpPr>
        <p:spPr/>
        <p:txBody>
          <a:bodyPr/>
          <a:lstStyle/>
          <a:p>
            <a:r>
              <a:rPr lang="es-ES" dirty="0"/>
              <a:t>Ejercicio 3</a:t>
            </a:r>
          </a:p>
        </p:txBody>
      </p:sp>
      <p:pic>
        <p:nvPicPr>
          <p:cNvPr id="26" name="Picture 25"/>
          <p:cNvPicPr>
            <a:picLocks noChangeAspect="1"/>
          </p:cNvPicPr>
          <p:nvPr/>
        </p:nvPicPr>
        <p:blipFill>
          <a:blip r:embed="rId3"/>
          <a:stretch>
            <a:fillRect/>
          </a:stretch>
        </p:blipFill>
        <p:spPr>
          <a:xfrm>
            <a:off x="547268" y="2276081"/>
            <a:ext cx="3898712" cy="516648"/>
          </a:xfrm>
          <a:prstGeom prst="rect">
            <a:avLst/>
          </a:prstGeom>
          <a:ln>
            <a:noFill/>
          </a:ln>
          <a:effectLst>
            <a:outerShdw blurRad="190500" algn="tl" rotWithShape="0">
              <a:srgbClr val="000000">
                <a:alpha val="70000"/>
              </a:srgbClr>
            </a:outerShdw>
          </a:effectLst>
        </p:spPr>
      </p:pic>
      <p:sp>
        <p:nvSpPr>
          <p:cNvPr id="27" name="Right Arrow 26"/>
          <p:cNvSpPr/>
          <p:nvPr/>
        </p:nvSpPr>
        <p:spPr>
          <a:xfrm>
            <a:off x="5741146" y="2431535"/>
            <a:ext cx="525780" cy="20574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8" name="Right Arrow 27"/>
          <p:cNvSpPr/>
          <p:nvPr/>
        </p:nvSpPr>
        <p:spPr>
          <a:xfrm>
            <a:off x="5741146" y="3419227"/>
            <a:ext cx="525780" cy="20574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29" name="Picture 28"/>
          <p:cNvPicPr>
            <a:picLocks noChangeAspect="1"/>
          </p:cNvPicPr>
          <p:nvPr/>
        </p:nvPicPr>
        <p:blipFill>
          <a:blip r:embed="rId4"/>
          <a:stretch>
            <a:fillRect/>
          </a:stretch>
        </p:blipFill>
        <p:spPr>
          <a:xfrm>
            <a:off x="5160392" y="3302243"/>
            <a:ext cx="447675" cy="439708"/>
          </a:xfrm>
          <a:prstGeom prst="rect">
            <a:avLst/>
          </a:prstGeom>
        </p:spPr>
      </p:pic>
      <p:sp>
        <p:nvSpPr>
          <p:cNvPr id="30" name="Cross 29"/>
          <p:cNvSpPr/>
          <p:nvPr/>
        </p:nvSpPr>
        <p:spPr>
          <a:xfrm>
            <a:off x="4642225" y="2380619"/>
            <a:ext cx="320040" cy="307572"/>
          </a:xfrm>
          <a:prstGeom prst="plus">
            <a:avLst>
              <a:gd name="adj" fmla="val 37387"/>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1" name="Picture 30"/>
          <p:cNvPicPr>
            <a:picLocks noChangeAspect="1"/>
          </p:cNvPicPr>
          <p:nvPr/>
        </p:nvPicPr>
        <p:blipFill>
          <a:blip r:embed="rId5"/>
          <a:stretch>
            <a:fillRect/>
          </a:stretch>
        </p:blipFill>
        <p:spPr>
          <a:xfrm>
            <a:off x="5133137" y="2349180"/>
            <a:ext cx="438150" cy="428625"/>
          </a:xfrm>
          <a:prstGeom prst="rect">
            <a:avLst/>
          </a:prstGeom>
        </p:spPr>
      </p:pic>
      <p:pic>
        <p:nvPicPr>
          <p:cNvPr id="32" name="Picture 31"/>
          <p:cNvPicPr>
            <a:picLocks noChangeAspect="1"/>
          </p:cNvPicPr>
          <p:nvPr/>
        </p:nvPicPr>
        <p:blipFill>
          <a:blip r:embed="rId6"/>
          <a:stretch>
            <a:fillRect/>
          </a:stretch>
        </p:blipFill>
        <p:spPr>
          <a:xfrm>
            <a:off x="6547004" y="2301504"/>
            <a:ext cx="4377427" cy="386687"/>
          </a:xfrm>
          <a:prstGeom prst="rect">
            <a:avLst/>
          </a:prstGeom>
          <a:ln>
            <a:noFill/>
          </a:ln>
          <a:effectLst>
            <a:outerShdw blurRad="190500" algn="tl" rotWithShape="0">
              <a:srgbClr val="000000">
                <a:alpha val="70000"/>
              </a:srgbClr>
            </a:outerShdw>
          </a:effectLst>
        </p:spPr>
      </p:pic>
      <p:pic>
        <p:nvPicPr>
          <p:cNvPr id="33" name="Picture 32"/>
          <p:cNvPicPr>
            <a:picLocks noChangeAspect="1"/>
          </p:cNvPicPr>
          <p:nvPr/>
        </p:nvPicPr>
        <p:blipFill>
          <a:blip r:embed="rId6"/>
          <a:stretch>
            <a:fillRect/>
          </a:stretch>
        </p:blipFill>
        <p:spPr>
          <a:xfrm>
            <a:off x="547268" y="3373241"/>
            <a:ext cx="3898712" cy="378731"/>
          </a:xfrm>
          <a:prstGeom prst="rect">
            <a:avLst/>
          </a:prstGeom>
          <a:ln>
            <a:noFill/>
          </a:ln>
          <a:effectLst>
            <a:outerShdw blurRad="190500" algn="tl" rotWithShape="0">
              <a:srgbClr val="000000">
                <a:alpha val="70000"/>
              </a:srgbClr>
            </a:outerShdw>
          </a:effectLst>
        </p:spPr>
      </p:pic>
      <p:sp>
        <p:nvSpPr>
          <p:cNvPr id="34" name="Cross 33"/>
          <p:cNvSpPr/>
          <p:nvPr/>
        </p:nvSpPr>
        <p:spPr>
          <a:xfrm>
            <a:off x="4658487" y="3373242"/>
            <a:ext cx="320040" cy="307572"/>
          </a:xfrm>
          <a:prstGeom prst="plus">
            <a:avLst>
              <a:gd name="adj" fmla="val 37387"/>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5" name="Picture 34"/>
          <p:cNvPicPr>
            <a:picLocks noChangeAspect="1"/>
          </p:cNvPicPr>
          <p:nvPr/>
        </p:nvPicPr>
        <p:blipFill>
          <a:blip r:embed="rId7"/>
          <a:stretch>
            <a:fillRect/>
          </a:stretch>
        </p:blipFill>
        <p:spPr>
          <a:xfrm>
            <a:off x="6547003" y="3311220"/>
            <a:ext cx="4377427" cy="416969"/>
          </a:xfrm>
          <a:prstGeom prst="rect">
            <a:avLst/>
          </a:prstGeom>
          <a:ln>
            <a:noFill/>
          </a:ln>
          <a:effectLst>
            <a:outerShdw blurRad="190500" algn="tl" rotWithShape="0">
              <a:srgbClr val="000000">
                <a:alpha val="70000"/>
              </a:srgbClr>
            </a:outerShdw>
          </a:effectLst>
        </p:spPr>
      </p:pic>
      <p:pic>
        <p:nvPicPr>
          <p:cNvPr id="36" name="Picture 35"/>
          <p:cNvPicPr>
            <a:picLocks noChangeAspect="1"/>
          </p:cNvPicPr>
          <p:nvPr/>
        </p:nvPicPr>
        <p:blipFill>
          <a:blip r:embed="rId7"/>
          <a:stretch>
            <a:fillRect/>
          </a:stretch>
        </p:blipFill>
        <p:spPr>
          <a:xfrm>
            <a:off x="547268" y="4564243"/>
            <a:ext cx="3898712" cy="388915"/>
          </a:xfrm>
          <a:prstGeom prst="rect">
            <a:avLst/>
          </a:prstGeom>
          <a:ln>
            <a:noFill/>
          </a:ln>
          <a:effectLst>
            <a:outerShdw blurRad="190500" algn="tl" rotWithShape="0">
              <a:srgbClr val="000000">
                <a:alpha val="70000"/>
              </a:srgbClr>
            </a:outerShdw>
          </a:effectLst>
        </p:spPr>
      </p:pic>
      <p:sp>
        <p:nvSpPr>
          <p:cNvPr id="37" name="Cross 36"/>
          <p:cNvSpPr/>
          <p:nvPr/>
        </p:nvSpPr>
        <p:spPr>
          <a:xfrm>
            <a:off x="4642225" y="4590672"/>
            <a:ext cx="320040" cy="307572"/>
          </a:xfrm>
          <a:prstGeom prst="plus">
            <a:avLst>
              <a:gd name="adj" fmla="val 37387"/>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38" name="Right Arrow 37"/>
          <p:cNvSpPr/>
          <p:nvPr/>
        </p:nvSpPr>
        <p:spPr>
          <a:xfrm>
            <a:off x="5736889" y="4641588"/>
            <a:ext cx="525780" cy="20574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39" name="Picture 38"/>
          <p:cNvPicPr>
            <a:picLocks noChangeAspect="1"/>
          </p:cNvPicPr>
          <p:nvPr/>
        </p:nvPicPr>
        <p:blipFill>
          <a:blip r:embed="rId8"/>
          <a:stretch>
            <a:fillRect/>
          </a:stretch>
        </p:blipFill>
        <p:spPr>
          <a:xfrm>
            <a:off x="6530741" y="4562192"/>
            <a:ext cx="4377427" cy="428971"/>
          </a:xfrm>
          <a:prstGeom prst="rect">
            <a:avLst/>
          </a:prstGeom>
          <a:ln>
            <a:noFill/>
          </a:ln>
          <a:effectLst>
            <a:outerShdw blurRad="190500" algn="tl" rotWithShape="0">
              <a:srgbClr val="000000">
                <a:alpha val="70000"/>
              </a:srgbClr>
            </a:outerShdw>
          </a:effectLst>
        </p:spPr>
      </p:pic>
      <p:sp>
        <p:nvSpPr>
          <p:cNvPr id="40" name="TextBox 39"/>
          <p:cNvSpPr txBox="1"/>
          <p:nvPr/>
        </p:nvSpPr>
        <p:spPr>
          <a:xfrm>
            <a:off x="857888" y="5353946"/>
            <a:ext cx="3277471" cy="830997"/>
          </a:xfrm>
          <a:prstGeom prst="rect">
            <a:avLst/>
          </a:prstGeom>
          <a:noFill/>
        </p:spPr>
        <p:txBody>
          <a:bodyPr wrap="square" rtlCol="0">
            <a:spAutoFit/>
          </a:bodyPr>
          <a:lstStyle/>
          <a:p>
            <a:r>
              <a:rPr lang="es-ES" sz="1600" dirty="0">
                <a:solidFill>
                  <a:srgbClr val="595959"/>
                </a:solidFill>
                <a:latin typeface="Poppins"/>
              </a:rPr>
              <a:t>Finalmente, en la ficha </a:t>
            </a:r>
            <a:r>
              <a:rPr lang="es-ES" sz="1600" dirty="0">
                <a:solidFill>
                  <a:srgbClr val="019EE2"/>
                </a:solidFill>
                <a:latin typeface="Poppins"/>
              </a:rPr>
              <a:t>“</a:t>
            </a:r>
            <a:r>
              <a:rPr lang="es-ES" sz="1600" b="1" dirty="0">
                <a:solidFill>
                  <a:srgbClr val="019EE2"/>
                </a:solidFill>
                <a:latin typeface="Poppins"/>
              </a:rPr>
              <a:t>Vista” </a:t>
            </a:r>
            <a:r>
              <a:rPr lang="es-ES" sz="1600" dirty="0">
                <a:solidFill>
                  <a:srgbClr val="595959"/>
                </a:solidFill>
                <a:latin typeface="Poppins"/>
              </a:rPr>
              <a:t>(View), desmarcar la opción </a:t>
            </a:r>
            <a:r>
              <a:rPr lang="es-ES" sz="1600" dirty="0">
                <a:solidFill>
                  <a:srgbClr val="019EE2"/>
                </a:solidFill>
                <a:latin typeface="Poppins"/>
              </a:rPr>
              <a:t>“</a:t>
            </a:r>
            <a:r>
              <a:rPr lang="es-ES" sz="1600" b="1" dirty="0">
                <a:solidFill>
                  <a:srgbClr val="019EE2"/>
                </a:solidFill>
                <a:latin typeface="Poppins"/>
              </a:rPr>
              <a:t>Ver líneas de cuadrícula</a:t>
            </a:r>
            <a:r>
              <a:rPr lang="es-ES" sz="1600" dirty="0">
                <a:solidFill>
                  <a:srgbClr val="019EE2"/>
                </a:solidFill>
                <a:latin typeface="Poppins"/>
              </a:rPr>
              <a:t>” </a:t>
            </a:r>
            <a:r>
              <a:rPr lang="es-ES" sz="1600" dirty="0">
                <a:solidFill>
                  <a:srgbClr val="595959"/>
                </a:solidFill>
                <a:latin typeface="Poppins"/>
              </a:rPr>
              <a:t>(</a:t>
            </a:r>
            <a:r>
              <a:rPr lang="es-ES" sz="1600" dirty="0" err="1">
                <a:solidFill>
                  <a:srgbClr val="595959"/>
                </a:solidFill>
                <a:latin typeface="Poppins"/>
              </a:rPr>
              <a:t>Gridlines</a:t>
            </a:r>
            <a:r>
              <a:rPr lang="es-ES" sz="1600" dirty="0">
                <a:solidFill>
                  <a:srgbClr val="595959"/>
                </a:solidFill>
                <a:latin typeface="Poppins"/>
              </a:rPr>
              <a:t>).</a:t>
            </a:r>
          </a:p>
        </p:txBody>
      </p:sp>
      <p:sp>
        <p:nvSpPr>
          <p:cNvPr id="42" name="Rectangle 41"/>
          <p:cNvSpPr/>
          <p:nvPr/>
        </p:nvSpPr>
        <p:spPr>
          <a:xfrm>
            <a:off x="9434691" y="5446511"/>
            <a:ext cx="549063" cy="225589"/>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43" name="Rectangle 42"/>
          <p:cNvSpPr/>
          <p:nvPr/>
        </p:nvSpPr>
        <p:spPr>
          <a:xfrm>
            <a:off x="7066141" y="5985068"/>
            <a:ext cx="1154128" cy="30440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44" name="Picture 43"/>
          <p:cNvPicPr>
            <a:picLocks noChangeAspect="1"/>
          </p:cNvPicPr>
          <p:nvPr/>
        </p:nvPicPr>
        <p:blipFill>
          <a:blip r:embed="rId9"/>
          <a:stretch>
            <a:fillRect/>
          </a:stretch>
        </p:blipFill>
        <p:spPr>
          <a:xfrm>
            <a:off x="5144130" y="4518341"/>
            <a:ext cx="442908" cy="428621"/>
          </a:xfrm>
          <a:prstGeom prst="rect">
            <a:avLst/>
          </a:prstGeom>
        </p:spPr>
      </p:pic>
    </p:spTree>
    <p:extLst>
      <p:ext uri="{BB962C8B-B14F-4D97-AF65-F5344CB8AC3E}">
        <p14:creationId xmlns:p14="http://schemas.microsoft.com/office/powerpoint/2010/main" val="2377795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10566908" cy="396663"/>
          </a:xfrm>
        </p:spPr>
        <p:txBody>
          <a:bodyPr/>
          <a:lstStyle/>
          <a:p>
            <a:r>
              <a:rPr lang="es-ES" dirty="0"/>
              <a:t>Ap. D - Aplica relleno de color (libre) a la cabecera de cada columna, centra el título y aplica negrita al mismo. Además, elimina las líneas de cuadrícula de la hoja de Excel</a:t>
            </a:r>
          </a:p>
          <a:p>
            <a:endParaRPr lang="es-ES" dirty="0"/>
          </a:p>
        </p:txBody>
      </p:sp>
      <p:sp>
        <p:nvSpPr>
          <p:cNvPr id="4" name="Title 3"/>
          <p:cNvSpPr>
            <a:spLocks noGrp="1"/>
          </p:cNvSpPr>
          <p:nvPr>
            <p:ph type="title"/>
          </p:nvPr>
        </p:nvSpPr>
        <p:spPr/>
        <p:txBody>
          <a:bodyPr/>
          <a:lstStyle/>
          <a:p>
            <a:r>
              <a:rPr lang="es-ES" dirty="0"/>
              <a:t>Ejercicio 3</a:t>
            </a:r>
          </a:p>
        </p:txBody>
      </p:sp>
      <p:sp>
        <p:nvSpPr>
          <p:cNvPr id="5" name="TextBox 4"/>
          <p:cNvSpPr txBox="1"/>
          <p:nvPr/>
        </p:nvSpPr>
        <p:spPr>
          <a:xfrm>
            <a:off x="1564477" y="1583773"/>
            <a:ext cx="8517456" cy="338554"/>
          </a:xfrm>
          <a:prstGeom prst="rect">
            <a:avLst/>
          </a:prstGeom>
          <a:noFill/>
        </p:spPr>
        <p:txBody>
          <a:bodyPr wrap="square" rtlCol="0">
            <a:spAutoFit/>
          </a:bodyPr>
          <a:lstStyle/>
          <a:p>
            <a:pPr lvl="1"/>
            <a:r>
              <a:rPr lang="es-ES" sz="1600" dirty="0">
                <a:solidFill>
                  <a:srgbClr val="595959"/>
                </a:solidFill>
                <a:latin typeface="Poppins"/>
              </a:rPr>
              <a:t>Obtenemos el siguiente resultado:</a:t>
            </a:r>
          </a:p>
        </p:txBody>
      </p:sp>
      <p:pic>
        <p:nvPicPr>
          <p:cNvPr id="6" name="Picture 5"/>
          <p:cNvPicPr>
            <a:picLocks noChangeAspect="1"/>
          </p:cNvPicPr>
          <p:nvPr/>
        </p:nvPicPr>
        <p:blipFill>
          <a:blip r:embed="rId2"/>
          <a:stretch>
            <a:fillRect/>
          </a:stretch>
        </p:blipFill>
        <p:spPr>
          <a:xfrm>
            <a:off x="3008755" y="2154820"/>
            <a:ext cx="6174485" cy="3394261"/>
          </a:xfrm>
          <a:prstGeom prst="rect">
            <a:avLst/>
          </a:prstGeom>
          <a:ln>
            <a:noFill/>
          </a:ln>
          <a:effectLst>
            <a:outerShdw blurRad="190500" algn="tl" rotWithShape="0">
              <a:srgbClr val="000000">
                <a:alpha val="70000"/>
              </a:srgbClr>
            </a:outerShdw>
          </a:effectLst>
        </p:spPr>
      </p:pic>
      <p:sp>
        <p:nvSpPr>
          <p:cNvPr id="9" name="TextBox 8"/>
          <p:cNvSpPr txBox="1"/>
          <p:nvPr/>
        </p:nvSpPr>
        <p:spPr>
          <a:xfrm>
            <a:off x="2492118" y="5781574"/>
            <a:ext cx="7207757" cy="830997"/>
          </a:xfrm>
          <a:prstGeom prst="rect">
            <a:avLst/>
          </a:prstGeom>
          <a:noFill/>
        </p:spPr>
        <p:txBody>
          <a:bodyPr wrap="square" rtlCol="0">
            <a:spAutoFit/>
          </a:bodyPr>
          <a:lstStyle/>
          <a:p>
            <a:pPr lvl="1"/>
            <a:r>
              <a:rPr lang="es-ES" sz="1600" dirty="0">
                <a:solidFill>
                  <a:srgbClr val="595959"/>
                </a:solidFill>
                <a:latin typeface="Poppins"/>
              </a:rPr>
              <a:t>Además, también se puede centrar el nombre de los productos y aplicar otros colores. En cuanto a los </a:t>
            </a:r>
            <a:r>
              <a:rPr lang="es-ES" sz="1600" b="1" dirty="0">
                <a:solidFill>
                  <a:srgbClr val="019EE2"/>
                </a:solidFill>
                <a:latin typeface="Poppins"/>
              </a:rPr>
              <a:t>totales</a:t>
            </a:r>
            <a:r>
              <a:rPr lang="es-ES" sz="1600" dirty="0">
                <a:solidFill>
                  <a:srgbClr val="595959"/>
                </a:solidFill>
                <a:latin typeface="Poppins"/>
              </a:rPr>
              <a:t>, otra buena idea podría ser aplicar negrita, para resaltar el resultado.</a:t>
            </a:r>
          </a:p>
        </p:txBody>
      </p:sp>
    </p:spTree>
    <p:extLst>
      <p:ext uri="{BB962C8B-B14F-4D97-AF65-F5344CB8AC3E}">
        <p14:creationId xmlns:p14="http://schemas.microsoft.com/office/powerpoint/2010/main" val="2403410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Práctica 1</a:t>
            </a:r>
            <a:endParaRPr lang="es-ES" sz="4000" dirty="0"/>
          </a:p>
        </p:txBody>
      </p:sp>
      <p:sp>
        <p:nvSpPr>
          <p:cNvPr id="3" name="Text Placeholder 2"/>
          <p:cNvSpPr>
            <a:spLocks noGrp="1"/>
          </p:cNvSpPr>
          <p:nvPr>
            <p:ph type="body" idx="1"/>
          </p:nvPr>
        </p:nvSpPr>
        <p:spPr/>
        <p:txBody>
          <a:bodyPr/>
          <a:lstStyle/>
          <a:p>
            <a:r>
              <a:rPr lang="es-ES" dirty="0"/>
              <a:t>Ejercicio de Iniciación</a:t>
            </a:r>
          </a:p>
        </p:txBody>
      </p:sp>
    </p:spTree>
    <p:extLst>
      <p:ext uri="{BB962C8B-B14F-4D97-AF65-F5344CB8AC3E}">
        <p14:creationId xmlns:p14="http://schemas.microsoft.com/office/powerpoint/2010/main" val="1516938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702D2C-231A-404E-9337-F6EC58D229CC}"/>
              </a:ext>
            </a:extLst>
          </p:cNvPr>
          <p:cNvPicPr>
            <a:picLocks noChangeAspect="1"/>
          </p:cNvPicPr>
          <p:nvPr/>
        </p:nvPicPr>
        <p:blipFill>
          <a:blip r:embed="rId2"/>
          <a:stretch>
            <a:fillRect/>
          </a:stretch>
        </p:blipFill>
        <p:spPr>
          <a:xfrm>
            <a:off x="4101550" y="4677507"/>
            <a:ext cx="4143284" cy="1648693"/>
          </a:xfrm>
          <a:prstGeom prst="rect">
            <a:avLst/>
          </a:prstGeom>
        </p:spPr>
      </p:pic>
      <p:sp>
        <p:nvSpPr>
          <p:cNvPr id="3" name="Text Placeholder 2"/>
          <p:cNvSpPr>
            <a:spLocks noGrp="1"/>
          </p:cNvSpPr>
          <p:nvPr>
            <p:ph type="body" sz="quarter" idx="13"/>
          </p:nvPr>
        </p:nvSpPr>
        <p:spPr>
          <a:xfrm>
            <a:off x="469900" y="982049"/>
            <a:ext cx="11042396" cy="3929585"/>
          </a:xfrm>
        </p:spPr>
        <p:txBody>
          <a:bodyPr/>
          <a:lstStyle/>
          <a:p>
            <a:pPr lvl="1"/>
            <a:r>
              <a:rPr lang="es-ES" sz="2000" dirty="0"/>
              <a:t>Ap. E - El propietario pretende incrementar el precio de todos los productos 0,05€/unidad excepto los croissants normales, que los reducirá 0,10€/unidad ya que se encuentran algo por encima del precio de mercado. De todos modos se estaban vendiendo bien y el propietario cree que puede dar otro impulso a la demanda de esta forma. ¿Es una buena estrategia?</a:t>
            </a:r>
            <a:endParaRPr lang="es-ES" dirty="0"/>
          </a:p>
          <a:p>
            <a:pPr lvl="1"/>
            <a:r>
              <a:rPr lang="es-ES" b="0" dirty="0"/>
              <a:t>En este caso vemos como Excel nos puede ayudar a tomar una decisión financiera importante para nuestra empresa. En primer lugar, sumamos 0,05 € en cada producto, excepto los croissants, a los que restaremos 0,10 €. Para calcular los resultados después del hipotético cambio de precios, abrimos una nueva columna E aplicando el mismo formato (relleno, negrita, centrado) y la nombramos “Precios nuevos” . </a:t>
            </a:r>
            <a:endParaRPr lang="es-ES_tradnl" b="0" dirty="0"/>
          </a:p>
          <a:p>
            <a:pPr marL="628650" lvl="1" indent="-171450">
              <a:buFontTx/>
              <a:buChar char="-"/>
            </a:pPr>
            <a:r>
              <a:rPr lang="es-ES_tradnl" b="0" dirty="0"/>
              <a:t>Para aumentar el precio 0,05 céntimos de euro: C (columna) + 0,05. Ejemplo para fila 3: C3 + 0,05 (aplicar a todas)</a:t>
            </a:r>
          </a:p>
          <a:p>
            <a:pPr marL="628650" lvl="1" indent="-171450">
              <a:buFontTx/>
              <a:buChar char="-"/>
            </a:pPr>
            <a:r>
              <a:rPr lang="es-ES_tradnl" b="0" dirty="0"/>
              <a:t>Para disminuir el precio 0,10 céntimos de euro: C (columna </a:t>
            </a:r>
            <a:r>
              <a:rPr lang="es-ES_tradnl" b="0"/>
              <a:t>– 0,10. </a:t>
            </a:r>
            <a:r>
              <a:rPr lang="es-ES_tradnl" b="0" dirty="0"/>
              <a:t>Ejemplo para fila 2: C2 – 0,10 (solo lo aplicamos a los croissants)</a:t>
            </a:r>
          </a:p>
          <a:p>
            <a:endParaRPr lang="es-ES" dirty="0"/>
          </a:p>
        </p:txBody>
      </p:sp>
      <p:sp>
        <p:nvSpPr>
          <p:cNvPr id="4" name="Title 3"/>
          <p:cNvSpPr>
            <a:spLocks noGrp="1"/>
          </p:cNvSpPr>
          <p:nvPr>
            <p:ph type="title"/>
          </p:nvPr>
        </p:nvSpPr>
        <p:spPr/>
        <p:txBody>
          <a:bodyPr/>
          <a:lstStyle/>
          <a:p>
            <a:r>
              <a:rPr lang="es-ES" dirty="0"/>
              <a:t>Ejercicio 3</a:t>
            </a:r>
          </a:p>
        </p:txBody>
      </p:sp>
      <p:sp>
        <p:nvSpPr>
          <p:cNvPr id="11" name="Rectangle 10"/>
          <p:cNvSpPr/>
          <p:nvPr/>
        </p:nvSpPr>
        <p:spPr>
          <a:xfrm>
            <a:off x="7693836" y="4911634"/>
            <a:ext cx="550998" cy="1304527"/>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13079899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11016084" cy="4419816"/>
          </a:xfrm>
        </p:spPr>
        <p:txBody>
          <a:bodyPr/>
          <a:lstStyle/>
          <a:p>
            <a:pPr lvl="1"/>
            <a:r>
              <a:rPr lang="es-ES" sz="2000" dirty="0"/>
              <a:t>Ap. E - El propietario pretende incrementar el precio de todos los productos 0,05€/unidad excepto los croissants normales, que los reducirá 0,10€/unidad ya que se encuentran algo por encima del precio de mercado. De todos modos se estaban vendiendo bien y el propietario cree que puede dar orto impulso a la demanda de esta forma. ¿Es una buena estrategia?</a:t>
            </a:r>
            <a:endParaRPr lang="es-ES" b="0" dirty="0"/>
          </a:p>
          <a:p>
            <a:pPr lvl="1"/>
            <a:r>
              <a:rPr lang="es-ES" b="0" dirty="0"/>
              <a:t>Para ver si se trata de una buena estrategia comercial, multiplicamos los nuevos precios por las cantidades y vemos que tal quedan los Ingresos finales con la nueva campaña de precios implementada. Pasos:</a:t>
            </a:r>
          </a:p>
          <a:p>
            <a:pPr marL="628650" lvl="1" indent="-171450">
              <a:buFontTx/>
              <a:buChar char="-"/>
            </a:pPr>
            <a:r>
              <a:rPr lang="es-ES_tradnl" b="0" dirty="0"/>
              <a:t>Crear nueva columna “Ingreso nuevo”.</a:t>
            </a:r>
          </a:p>
          <a:p>
            <a:pPr marL="628650" lvl="1" indent="-171450">
              <a:buFontTx/>
              <a:buChar char="-"/>
            </a:pPr>
            <a:r>
              <a:rPr lang="es-ES_tradnl" b="0" dirty="0"/>
              <a:t>Multiplicar “Nuevos precios” x “Cantidades ultimo mes”.</a:t>
            </a:r>
          </a:p>
          <a:p>
            <a:pPr marL="628650" lvl="1" indent="-171450">
              <a:buFontTx/>
              <a:buChar char="-"/>
            </a:pPr>
            <a:r>
              <a:rPr lang="es-ES_tradnl" b="0" dirty="0"/>
              <a:t>Sumar todas las celdas de la columna ingreso utilizando el comando “Sumatorio”.</a:t>
            </a:r>
          </a:p>
          <a:p>
            <a:pPr marL="628650" lvl="1" indent="-171450">
              <a:buFontTx/>
              <a:buChar char="-"/>
            </a:pPr>
            <a:r>
              <a:rPr lang="es-ES_tradnl" b="0" dirty="0"/>
              <a:t>De este modo se obtienen los ingresos con los nuevos precios. Analizamos la situación y entonces se debe tomar la decisión si nos parece una buena estrategia o no, dependiendo en los ingresos que obtengamos:</a:t>
            </a:r>
          </a:p>
          <a:p>
            <a:pPr marL="628650" lvl="1" indent="-171450">
              <a:buFontTx/>
              <a:buChar char="-"/>
            </a:pPr>
            <a:endParaRPr lang="es-ES_tradnl" sz="2000" dirty="0">
              <a:solidFill>
                <a:srgbClr val="002060"/>
              </a:solidFill>
            </a:endParaRPr>
          </a:p>
          <a:p>
            <a:pPr lvl="1"/>
            <a:endParaRPr lang="es-ES" sz="2000" dirty="0"/>
          </a:p>
          <a:p>
            <a:endParaRPr lang="es-ES" dirty="0"/>
          </a:p>
        </p:txBody>
      </p:sp>
      <p:sp>
        <p:nvSpPr>
          <p:cNvPr id="4" name="Title 3"/>
          <p:cNvSpPr>
            <a:spLocks noGrp="1"/>
          </p:cNvSpPr>
          <p:nvPr>
            <p:ph type="title"/>
          </p:nvPr>
        </p:nvSpPr>
        <p:spPr/>
        <p:txBody>
          <a:bodyPr/>
          <a:lstStyle/>
          <a:p>
            <a:r>
              <a:rPr lang="es-ES" dirty="0"/>
              <a:t>Ejercicio 3</a:t>
            </a:r>
          </a:p>
        </p:txBody>
      </p:sp>
    </p:spTree>
    <p:extLst>
      <p:ext uri="{BB962C8B-B14F-4D97-AF65-F5344CB8AC3E}">
        <p14:creationId xmlns:p14="http://schemas.microsoft.com/office/powerpoint/2010/main" val="14603218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Ejercicio 3</a:t>
            </a:r>
          </a:p>
        </p:txBody>
      </p:sp>
      <p:sp>
        <p:nvSpPr>
          <p:cNvPr id="6" name="Rectangle 5"/>
          <p:cNvSpPr/>
          <p:nvPr/>
        </p:nvSpPr>
        <p:spPr>
          <a:xfrm>
            <a:off x="0" y="4478160"/>
            <a:ext cx="11825654" cy="1323439"/>
          </a:xfrm>
          <a:prstGeom prst="rect">
            <a:avLst/>
          </a:prstGeom>
        </p:spPr>
        <p:txBody>
          <a:bodyPr wrap="square">
            <a:spAutoFit/>
          </a:bodyPr>
          <a:lstStyle/>
          <a:p>
            <a:pPr lvl="1"/>
            <a:r>
              <a:rPr lang="es-ES_tradnl" sz="1600" dirty="0">
                <a:solidFill>
                  <a:srgbClr val="595959"/>
                </a:solidFill>
                <a:latin typeface="Poppins"/>
              </a:rPr>
              <a:t>En la columna F se puede apreciar en su fila 11 que el sumatorio arroja 4483€, lo cual es inferior a los ingresos previos (columna D). </a:t>
            </a:r>
          </a:p>
          <a:p>
            <a:pPr lvl="1"/>
            <a:endParaRPr lang="es-ES_tradnl" sz="1600" b="1" dirty="0">
              <a:solidFill>
                <a:srgbClr val="595959"/>
              </a:solidFill>
              <a:latin typeface="Poppins"/>
            </a:endParaRPr>
          </a:p>
          <a:p>
            <a:pPr lvl="1"/>
            <a:r>
              <a:rPr lang="es-ES_tradnl" sz="1600" b="1" dirty="0">
                <a:solidFill>
                  <a:srgbClr val="595959"/>
                </a:solidFill>
                <a:latin typeface="Poppins"/>
              </a:rPr>
              <a:t>CONCLUSIÓN: No se trata de una buena estrategia dado que si bajamos el precio del producto más vendido, aunque aumentemos el resto no conseguimos mejorar el ingreso. A pesar de tener un precio alto, los croissants se venden muy bien. Podemos optar por ofrecer ofertas en otros productos para estimular la demanda de los mismos en lugar de tocar nuestro producto estrella.</a:t>
            </a:r>
          </a:p>
        </p:txBody>
      </p:sp>
      <p:sp>
        <p:nvSpPr>
          <p:cNvPr id="2" name="Rectangle 1">
            <a:extLst>
              <a:ext uri="{FF2B5EF4-FFF2-40B4-BE49-F238E27FC236}">
                <a16:creationId xmlns:a16="http://schemas.microsoft.com/office/drawing/2014/main" id="{E8ED863D-4AF6-44A1-BAF8-0207AF3E1DDE}"/>
              </a:ext>
            </a:extLst>
          </p:cNvPr>
          <p:cNvSpPr/>
          <p:nvPr/>
        </p:nvSpPr>
        <p:spPr>
          <a:xfrm>
            <a:off x="-194365" y="882488"/>
            <a:ext cx="11606779" cy="1323439"/>
          </a:xfrm>
          <a:prstGeom prst="rect">
            <a:avLst/>
          </a:prstGeom>
        </p:spPr>
        <p:txBody>
          <a:bodyPr wrap="square">
            <a:spAutoFit/>
          </a:bodyPr>
          <a:lstStyle/>
          <a:p>
            <a:pPr lvl="1"/>
            <a:r>
              <a:rPr lang="es-ES" sz="2000" b="1" dirty="0">
                <a:solidFill>
                  <a:srgbClr val="595959"/>
                </a:solidFill>
                <a:latin typeface="Poppins"/>
              </a:rPr>
              <a:t>Ap. E - El propietario pretende incrementar el precio de todos los productos 0,05€/unidad excepto los croissants normales, que los reducirá 0,10€/unidad ya que se encuentran algo por encima del precio de mercado. De todos modos se estaban vendiendo bien y el propietario cree que puede dar orto impulso a la demanda de esta forma. ¿Es una buena estrategia?</a:t>
            </a:r>
          </a:p>
        </p:txBody>
      </p:sp>
      <p:pic>
        <p:nvPicPr>
          <p:cNvPr id="3" name="Picture 2">
            <a:extLst>
              <a:ext uri="{FF2B5EF4-FFF2-40B4-BE49-F238E27FC236}">
                <a16:creationId xmlns:a16="http://schemas.microsoft.com/office/drawing/2014/main" id="{7B00DC96-796B-48E2-946D-D152DF93560F}"/>
              </a:ext>
            </a:extLst>
          </p:cNvPr>
          <p:cNvPicPr>
            <a:picLocks noChangeAspect="1"/>
          </p:cNvPicPr>
          <p:nvPr/>
        </p:nvPicPr>
        <p:blipFill>
          <a:blip r:embed="rId2"/>
          <a:stretch>
            <a:fillRect/>
          </a:stretch>
        </p:blipFill>
        <p:spPr>
          <a:xfrm>
            <a:off x="3135086" y="2322138"/>
            <a:ext cx="5764953" cy="2039811"/>
          </a:xfrm>
          <a:prstGeom prst="rect">
            <a:avLst/>
          </a:prstGeom>
        </p:spPr>
      </p:pic>
    </p:spTree>
    <p:extLst>
      <p:ext uri="{BB962C8B-B14F-4D97-AF65-F5344CB8AC3E}">
        <p14:creationId xmlns:p14="http://schemas.microsoft.com/office/powerpoint/2010/main" val="3597870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Práctica 4</a:t>
            </a:r>
          </a:p>
        </p:txBody>
      </p:sp>
      <p:sp>
        <p:nvSpPr>
          <p:cNvPr id="3" name="Text Placeholder 2"/>
          <p:cNvSpPr>
            <a:spLocks noGrp="1"/>
          </p:cNvSpPr>
          <p:nvPr>
            <p:ph type="body" idx="1"/>
          </p:nvPr>
        </p:nvSpPr>
        <p:spPr>
          <a:xfrm>
            <a:off x="886883" y="3423544"/>
            <a:ext cx="10418235" cy="1117975"/>
          </a:xfrm>
        </p:spPr>
        <p:txBody>
          <a:bodyPr/>
          <a:lstStyle/>
          <a:p>
            <a:r>
              <a:rPr lang="es-ES" dirty="0"/>
              <a:t>Ejercicio de nivel alto</a:t>
            </a:r>
          </a:p>
          <a:p>
            <a:r>
              <a:rPr lang="es-ES" dirty="0"/>
              <a:t>“Uso de filtros y gestión de la información”</a:t>
            </a:r>
          </a:p>
        </p:txBody>
      </p:sp>
    </p:spTree>
    <p:extLst>
      <p:ext uri="{BB962C8B-B14F-4D97-AF65-F5344CB8AC3E}">
        <p14:creationId xmlns:p14="http://schemas.microsoft.com/office/powerpoint/2010/main" val="2400045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4018084"/>
            <a:ext cx="10614866" cy="2155371"/>
          </a:xfrm>
        </p:spPr>
        <p:txBody>
          <a:bodyPr/>
          <a:lstStyle/>
          <a:p>
            <a:pPr marL="342900" lvl="0" indent="-342900">
              <a:buFont typeface="+mj-lt"/>
              <a:buAutoNum type="alphaLcParenR"/>
            </a:pPr>
            <a:r>
              <a:rPr lang="es-ES" dirty="0"/>
              <a:t>Aplica relleno color azul claro a las celdas de la cabecera. La fuente del texto será “Poppins”, tamaño 16, estilo Negrita y color Blanco. Centra los títulos de las columnas.</a:t>
            </a:r>
          </a:p>
          <a:p>
            <a:pPr marL="342900" lvl="0" indent="-342900">
              <a:buFont typeface="+mj-lt"/>
              <a:buAutoNum type="alphaLcParenR"/>
            </a:pPr>
            <a:endParaRPr lang="es-ES" dirty="0"/>
          </a:p>
          <a:p>
            <a:pPr marL="342900" indent="-342900">
              <a:buFont typeface="+mj-lt"/>
              <a:buAutoNum type="alphaLcParenR"/>
            </a:pPr>
            <a:r>
              <a:rPr lang="es-ES" dirty="0"/>
              <a:t>Todavía no se han calculado los ingresos totales. Añade una columna para calcular las ventas totales y otra columna para calcular el nivel de ingresos totales teniendo en cuenta las ventas de mañanas y tardes. </a:t>
            </a:r>
            <a:r>
              <a:rPr lang="es-ES" i="1" dirty="0"/>
              <a:t>* Las columnas Ventas Mañanas y Ventas Tardes representan los Kg vendidos de cada fruta.</a:t>
            </a:r>
          </a:p>
          <a:p>
            <a:pPr marL="342900" indent="-342900">
              <a:buFont typeface="+mj-lt"/>
              <a:buAutoNum type="alphaLcParenR"/>
            </a:pPr>
            <a:endParaRPr lang="es-ES" dirty="0"/>
          </a:p>
          <a:p>
            <a:pPr marL="342900" indent="-342900">
              <a:buFont typeface="+mj-lt"/>
              <a:buAutoNum type="alphaLcParenR"/>
            </a:pPr>
            <a:r>
              <a:rPr lang="es-ES" dirty="0"/>
              <a:t>Aplica un 5% de descuento a las siguientes frutas: Arándanos y Peras.</a:t>
            </a:r>
          </a:p>
        </p:txBody>
      </p:sp>
      <p:sp>
        <p:nvSpPr>
          <p:cNvPr id="3" name="Text Placeholder 2"/>
          <p:cNvSpPr>
            <a:spLocks noGrp="1"/>
          </p:cNvSpPr>
          <p:nvPr>
            <p:ph type="body" sz="quarter" idx="13"/>
          </p:nvPr>
        </p:nvSpPr>
        <p:spPr>
          <a:xfrm>
            <a:off x="469900" y="1043258"/>
            <a:ext cx="11100778" cy="2385742"/>
          </a:xfrm>
        </p:spPr>
        <p:txBody>
          <a:bodyPr/>
          <a:lstStyle/>
          <a:p>
            <a:r>
              <a:rPr lang="es-ES" dirty="0"/>
              <a:t>Accede al libro Frutería Sandía.xlsx incluido en el material de la formación. Una vez abierto, nos encontramos con una tabla donde se detalla un listado de las ventas de la Frutería Sandía, ubicada en Barcelona. Se muestran las ventas del mes de Diciembre de 2019. </a:t>
            </a:r>
          </a:p>
          <a:p>
            <a:r>
              <a:rPr lang="es-ES" dirty="0"/>
              <a:t>Los propietarios, un matrimonio que regenta el negocio desde hace mas de 30 años, han elaborado un listado con las diferentes frutas y el nivel de ventas de cada una. La información incluye las ventas de todos sus centros. </a:t>
            </a:r>
          </a:p>
          <a:p>
            <a:r>
              <a:rPr lang="es-ES" dirty="0"/>
              <a:t>Necesitan ayuda para acabar la tabla del informe maestro y tomar ciertas decisiones. Teniendo en cuenta esa información realiza los siguientes ejercicios:  </a:t>
            </a:r>
          </a:p>
        </p:txBody>
      </p:sp>
      <p:sp>
        <p:nvSpPr>
          <p:cNvPr id="4" name="Title 3"/>
          <p:cNvSpPr>
            <a:spLocks noGrp="1"/>
          </p:cNvSpPr>
          <p:nvPr>
            <p:ph type="title"/>
          </p:nvPr>
        </p:nvSpPr>
        <p:spPr/>
        <p:txBody>
          <a:bodyPr/>
          <a:lstStyle/>
          <a:p>
            <a:r>
              <a:rPr lang="es-ES" dirty="0"/>
              <a:t>Ejercicio 4</a:t>
            </a:r>
          </a:p>
        </p:txBody>
      </p:sp>
    </p:spTree>
    <p:extLst>
      <p:ext uri="{BB962C8B-B14F-4D97-AF65-F5344CB8AC3E}">
        <p14:creationId xmlns:p14="http://schemas.microsoft.com/office/powerpoint/2010/main" val="26805362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0"/>
            <a:ext cx="11203940" cy="4708525"/>
          </a:xfrm>
        </p:spPr>
        <p:txBody>
          <a:bodyPr/>
          <a:lstStyle/>
          <a:p>
            <a:pPr marL="342900" lvl="0" indent="-342900">
              <a:buFont typeface="+mj-lt"/>
              <a:buAutoNum type="alphaLcParenR" startAt="4"/>
            </a:pPr>
            <a:r>
              <a:rPr lang="es-ES" dirty="0"/>
              <a:t>Aplica un 10% de descuento a las siguientes frutas: Plátano, Naranja y Mandarina. </a:t>
            </a:r>
          </a:p>
          <a:p>
            <a:pPr marL="342900" lvl="0" indent="-342900">
              <a:buFont typeface="+mj-lt"/>
              <a:buAutoNum type="alphaLcParenR" startAt="4"/>
            </a:pPr>
            <a:endParaRPr lang="es-ES" dirty="0"/>
          </a:p>
          <a:p>
            <a:pPr marL="342900" lvl="0" indent="-342900">
              <a:buFont typeface="+mj-lt"/>
              <a:buAutoNum type="alphaLcParenR" startAt="4"/>
            </a:pPr>
            <a:r>
              <a:rPr lang="es-ES" dirty="0"/>
              <a:t>Calcula en una nueva columna  “Ingresos Totales 2019 aplicando descuento ” la facturación total del mes de Diciembre aplicando los descuentos establecidos. </a:t>
            </a:r>
          </a:p>
          <a:p>
            <a:pPr marL="342900" lvl="0" indent="-342900">
              <a:buFont typeface="+mj-lt"/>
              <a:buAutoNum type="alphaLcParenR" startAt="4"/>
            </a:pPr>
            <a:endParaRPr lang="es-ES" dirty="0"/>
          </a:p>
          <a:p>
            <a:pPr marL="342900" lvl="0" indent="-342900">
              <a:buFont typeface="+mj-lt"/>
              <a:buAutoNum type="alphaLcParenR" startAt="4"/>
            </a:pPr>
            <a:r>
              <a:rPr lang="es-ES" dirty="0"/>
              <a:t>El año siguiente se prevé un aumento de la facturación del 10%, representada por un aumento del número de clientes. Crea dos nuevas columnas, Una llamada “Nuevos Precios” y otra llamada “Nuevas Ventas”, en este orden. Aplica el 10% de aumento en “Nuevas Ventas”.</a:t>
            </a:r>
          </a:p>
          <a:p>
            <a:pPr marL="342900" lvl="0" indent="-342900">
              <a:buFont typeface="+mj-lt"/>
              <a:buAutoNum type="alphaLcParenR" startAt="7"/>
            </a:pPr>
            <a:endParaRPr lang="es-ES" dirty="0"/>
          </a:p>
          <a:p>
            <a:pPr marL="342900" indent="-342900">
              <a:buFont typeface="+mj-lt"/>
              <a:buAutoNum type="alphaLcParenR" startAt="7"/>
            </a:pPr>
            <a:r>
              <a:rPr lang="es-ES" dirty="0"/>
              <a:t>El melón ha sido todo un éxito en la temporada 2019 y el departamento comercial se plantea una subida del 7% en sus precios. Aplica los cambios mencionados en la columna “Nuevos Precios”. </a:t>
            </a:r>
          </a:p>
          <a:p>
            <a:pPr marL="342900" indent="-342900">
              <a:buFont typeface="+mj-lt"/>
              <a:buAutoNum type="alphaLcParenR" startAt="7"/>
            </a:pPr>
            <a:endParaRPr lang="es-ES" dirty="0"/>
          </a:p>
          <a:p>
            <a:pPr marL="342900" indent="-342900">
              <a:buFont typeface="+mj-lt"/>
              <a:buAutoNum type="alphaLcParenR" startAt="7"/>
            </a:pPr>
            <a:r>
              <a:rPr lang="es-ES" dirty="0"/>
              <a:t>Debido a que las Ventas de Guayaba, Aguacate y Naranja no han ido todo lo bien que se esperaba, para la nueva temporada han decidido aumentar el precio en un 1,75% fijo y reducir su stock, el resto de precios deciden mantenerlos. Calcula los nuevos precios de las frutas. </a:t>
            </a:r>
          </a:p>
          <a:p>
            <a:endParaRPr lang="es-ES" dirty="0"/>
          </a:p>
        </p:txBody>
      </p:sp>
      <p:sp>
        <p:nvSpPr>
          <p:cNvPr id="4" name="Title 3"/>
          <p:cNvSpPr>
            <a:spLocks noGrp="1"/>
          </p:cNvSpPr>
          <p:nvPr>
            <p:ph type="title"/>
          </p:nvPr>
        </p:nvSpPr>
        <p:spPr/>
        <p:txBody>
          <a:bodyPr/>
          <a:lstStyle/>
          <a:p>
            <a:r>
              <a:rPr lang="es-ES" dirty="0"/>
              <a:t>Ejercicio 4</a:t>
            </a:r>
          </a:p>
        </p:txBody>
      </p:sp>
    </p:spTree>
    <p:extLst>
      <p:ext uri="{BB962C8B-B14F-4D97-AF65-F5344CB8AC3E}">
        <p14:creationId xmlns:p14="http://schemas.microsoft.com/office/powerpoint/2010/main" val="790909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4585" y="1138336"/>
            <a:ext cx="10829472" cy="3443392"/>
          </a:xfrm>
        </p:spPr>
        <p:txBody>
          <a:bodyPr/>
          <a:lstStyle/>
          <a:p>
            <a:pPr marL="342900" lvl="0" indent="-342900">
              <a:buFont typeface="+mj-lt"/>
              <a:buAutoNum type="alphaLcParenR" startAt="9"/>
            </a:pPr>
            <a:endParaRPr lang="es-ES" dirty="0"/>
          </a:p>
          <a:p>
            <a:pPr marL="342900" lvl="0" indent="-342900">
              <a:buFont typeface="+mj-lt"/>
              <a:buAutoNum type="alphaLcParenR" startAt="9"/>
            </a:pPr>
            <a:r>
              <a:rPr lang="es-ES" dirty="0"/>
              <a:t>Calcula los nuevos ingresos estimados para Diciembre 2020 teniendo en cuenta la variación de precios que hemos aplicado en los dos apartados anteriores. Lo plasmaremos en una última columna, cuya cabecera será color Gris, que llamaremos “Ingreso Estimado Diciembre 2020”.  </a:t>
            </a:r>
          </a:p>
          <a:p>
            <a:pPr marL="342900" lvl="0" indent="-342900">
              <a:buFont typeface="+mj-lt"/>
              <a:buAutoNum type="alphaLcParenR" startAt="9"/>
            </a:pPr>
            <a:endParaRPr lang="es-ES" dirty="0"/>
          </a:p>
          <a:p>
            <a:pPr marL="342900" lvl="0" indent="-342900">
              <a:buFont typeface="+mj-lt"/>
              <a:buAutoNum type="alphaLcParenR" startAt="9"/>
            </a:pPr>
            <a:r>
              <a:rPr lang="es-ES" dirty="0"/>
              <a:t>El departamento comercial requiere una serie de informes para realizar una mejor estimación de cara a los próximos meses. Dado el nivel de clientes, debemos recordar limpiar todos los informes desactivando el comando de las líneas de cuadricula. Nos piden lo siguiente:</a:t>
            </a:r>
          </a:p>
          <a:p>
            <a:pPr marL="342900" lvl="0" indent="-342900">
              <a:buFont typeface="+mj-lt"/>
              <a:buAutoNum type="alphaLcParenR" startAt="9"/>
            </a:pPr>
            <a:endParaRPr lang="es-ES" dirty="0"/>
          </a:p>
          <a:p>
            <a:pPr lvl="0"/>
            <a:r>
              <a:rPr lang="es-ES" dirty="0"/>
              <a:t>-Una nueva hoja de Excel con la misma tabla pero ordenada por Ingresos de  Diciembre 2019. Creamos la hoja en el mismo documento “Frutería Sandia.xlsx” y la llamaremos “Top Ingresos”.</a:t>
            </a:r>
          </a:p>
          <a:p>
            <a:pPr lvl="0"/>
            <a:endParaRPr lang="es-ES" dirty="0"/>
          </a:p>
          <a:p>
            <a:pPr lvl="1"/>
            <a:r>
              <a:rPr lang="es-ES" sz="1600" b="0" dirty="0">
                <a:solidFill>
                  <a:srgbClr val="595959"/>
                </a:solidFill>
              </a:rPr>
              <a:t>-Filtrar las frutas que generan más ingresos en la columna “Ingresos Totales”.</a:t>
            </a:r>
          </a:p>
          <a:p>
            <a:r>
              <a:rPr lang="es-ES" dirty="0"/>
              <a:t> </a:t>
            </a:r>
          </a:p>
          <a:p>
            <a:endParaRPr lang="es-ES" dirty="0"/>
          </a:p>
        </p:txBody>
      </p:sp>
      <p:sp>
        <p:nvSpPr>
          <p:cNvPr id="4" name="Title 3"/>
          <p:cNvSpPr>
            <a:spLocks noGrp="1"/>
          </p:cNvSpPr>
          <p:nvPr>
            <p:ph type="title"/>
          </p:nvPr>
        </p:nvSpPr>
        <p:spPr/>
        <p:txBody>
          <a:bodyPr/>
          <a:lstStyle/>
          <a:p>
            <a:r>
              <a:rPr lang="es-ES" dirty="0"/>
              <a:t>Ejercicio 4</a:t>
            </a:r>
          </a:p>
        </p:txBody>
      </p:sp>
    </p:spTree>
    <p:extLst>
      <p:ext uri="{BB962C8B-B14F-4D97-AF65-F5344CB8AC3E}">
        <p14:creationId xmlns:p14="http://schemas.microsoft.com/office/powerpoint/2010/main" val="11364396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900" y="954617"/>
            <a:ext cx="10792460" cy="1072303"/>
          </a:xfrm>
        </p:spPr>
        <p:txBody>
          <a:bodyPr/>
          <a:lstStyle/>
          <a:p>
            <a:pPr lvl="1"/>
            <a:r>
              <a:rPr lang="es-ES" sz="2000" dirty="0"/>
              <a:t>Ap. A: Aplica relleno color azul claro a las celdas de la cabecera. La fuente del texto será “Poppins”, tamaño 16, estilo Negrita y color Blanco. Centra los títulos de las columnas. </a:t>
            </a:r>
          </a:p>
        </p:txBody>
      </p:sp>
      <p:sp>
        <p:nvSpPr>
          <p:cNvPr id="4" name="Title 3"/>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B21E8E83-CB60-4123-9ADD-F93B736164FF}"/>
              </a:ext>
            </a:extLst>
          </p:cNvPr>
          <p:cNvSpPr txBox="1"/>
          <p:nvPr/>
        </p:nvSpPr>
        <p:spPr>
          <a:xfrm>
            <a:off x="469900" y="2236112"/>
            <a:ext cx="3357303" cy="830997"/>
          </a:xfrm>
          <a:prstGeom prst="rect">
            <a:avLst/>
          </a:prstGeom>
          <a:noFill/>
        </p:spPr>
        <p:txBody>
          <a:bodyPr wrap="square" rtlCol="0">
            <a:spAutoFit/>
          </a:bodyPr>
          <a:lstStyle/>
          <a:p>
            <a:r>
              <a:rPr lang="es-ES" sz="1600" dirty="0">
                <a:solidFill>
                  <a:srgbClr val="595959"/>
                </a:solidFill>
                <a:latin typeface="Poppins"/>
              </a:rPr>
              <a:t>Para aplicar relleno, seleccionamos todas las celdas de la cabecera y usamos el comando “Relleno”.</a:t>
            </a:r>
          </a:p>
        </p:txBody>
      </p:sp>
      <p:sp>
        <p:nvSpPr>
          <p:cNvPr id="6" name="TextBox 5">
            <a:extLst>
              <a:ext uri="{FF2B5EF4-FFF2-40B4-BE49-F238E27FC236}">
                <a16:creationId xmlns:a16="http://schemas.microsoft.com/office/drawing/2014/main" id="{B7E0EBAF-02C4-4624-80A3-85EE817F4D79}"/>
              </a:ext>
            </a:extLst>
          </p:cNvPr>
          <p:cNvSpPr txBox="1"/>
          <p:nvPr/>
        </p:nvSpPr>
        <p:spPr>
          <a:xfrm>
            <a:off x="4695704" y="4276154"/>
            <a:ext cx="3823145" cy="338554"/>
          </a:xfrm>
          <a:prstGeom prst="rect">
            <a:avLst/>
          </a:prstGeom>
          <a:noFill/>
        </p:spPr>
        <p:txBody>
          <a:bodyPr wrap="square" rtlCol="0">
            <a:spAutoFit/>
          </a:bodyPr>
          <a:lstStyle/>
          <a:p>
            <a:r>
              <a:rPr lang="es-ES" sz="1600" dirty="0">
                <a:solidFill>
                  <a:srgbClr val="595959"/>
                </a:solidFill>
                <a:latin typeface="Poppins"/>
              </a:rPr>
              <a:t>Como resultado previo obtenemos</a:t>
            </a:r>
            <a:r>
              <a:rPr lang="es-ES" sz="1200" dirty="0">
                <a:latin typeface="Poppins"/>
              </a:rPr>
              <a:t>:</a:t>
            </a:r>
            <a:endParaRPr lang="es-ES" dirty="0">
              <a:latin typeface="Poppins"/>
            </a:endParaRPr>
          </a:p>
        </p:txBody>
      </p:sp>
      <p:pic>
        <p:nvPicPr>
          <p:cNvPr id="7" name="Picture 6">
            <a:extLst>
              <a:ext uri="{FF2B5EF4-FFF2-40B4-BE49-F238E27FC236}">
                <a16:creationId xmlns:a16="http://schemas.microsoft.com/office/drawing/2014/main" id="{912C62CE-31CA-4FE1-97CD-354235768007}"/>
              </a:ext>
            </a:extLst>
          </p:cNvPr>
          <p:cNvPicPr/>
          <p:nvPr/>
        </p:nvPicPr>
        <p:blipFill rotWithShape="1">
          <a:blip r:embed="rId2"/>
          <a:srcRect l="1" t="24833" r="53063" b="56616"/>
          <a:stretch/>
        </p:blipFill>
        <p:spPr bwMode="auto">
          <a:xfrm>
            <a:off x="4343400" y="2026920"/>
            <a:ext cx="6507480" cy="149560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7E1D41C3-A46A-441C-B11D-EBA2BDA1161F}"/>
              </a:ext>
            </a:extLst>
          </p:cNvPr>
          <p:cNvSpPr/>
          <p:nvPr/>
        </p:nvSpPr>
        <p:spPr bwMode="gray">
          <a:xfrm>
            <a:off x="4695704" y="2360645"/>
            <a:ext cx="6064276" cy="34523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9" name="Picture 8">
            <a:extLst>
              <a:ext uri="{FF2B5EF4-FFF2-40B4-BE49-F238E27FC236}">
                <a16:creationId xmlns:a16="http://schemas.microsoft.com/office/drawing/2014/main" id="{D3BDA838-4EE2-4C79-A6E1-93655E5FB3A1}"/>
              </a:ext>
            </a:extLst>
          </p:cNvPr>
          <p:cNvPicPr/>
          <p:nvPr/>
        </p:nvPicPr>
        <p:blipFill rotWithShape="1">
          <a:blip r:embed="rId3"/>
          <a:srcRect l="17544" t="10532" r="70447" b="64702"/>
          <a:stretch/>
        </p:blipFill>
        <p:spPr>
          <a:xfrm>
            <a:off x="1604866" y="3610721"/>
            <a:ext cx="1642188" cy="2108944"/>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9EB967D-D433-49E9-8ECD-5898BCCCE36B}"/>
              </a:ext>
            </a:extLst>
          </p:cNvPr>
          <p:cNvPicPr>
            <a:picLocks noChangeAspect="1"/>
          </p:cNvPicPr>
          <p:nvPr/>
        </p:nvPicPr>
        <p:blipFill rotWithShape="1">
          <a:blip r:embed="rId4"/>
          <a:srcRect t="23705" r="54464" b="64797"/>
          <a:stretch/>
        </p:blipFill>
        <p:spPr>
          <a:xfrm>
            <a:off x="4695705" y="5134891"/>
            <a:ext cx="6155175" cy="703352"/>
          </a:xfrm>
          <a:prstGeom prst="rect">
            <a:avLst/>
          </a:prstGeom>
          <a:ln>
            <a:noFill/>
          </a:ln>
          <a:effectLst>
            <a:outerShdw blurRad="190500" algn="tl" rotWithShape="0">
              <a:srgbClr val="000000">
                <a:alpha val="70000"/>
              </a:srgbClr>
            </a:outerShdw>
          </a:effectLst>
        </p:spPr>
      </p:pic>
      <p:cxnSp>
        <p:nvCxnSpPr>
          <p:cNvPr id="14" name="Straight Arrow Connector 13">
            <a:extLst>
              <a:ext uri="{FF2B5EF4-FFF2-40B4-BE49-F238E27FC236}">
                <a16:creationId xmlns:a16="http://schemas.microsoft.com/office/drawing/2014/main" id="{B6282144-DDE0-4725-94DB-435530F9AFB0}"/>
              </a:ext>
            </a:extLst>
          </p:cNvPr>
          <p:cNvCxnSpPr/>
          <p:nvPr/>
        </p:nvCxnSpPr>
        <p:spPr>
          <a:xfrm flipH="1">
            <a:off x="2286000" y="2705877"/>
            <a:ext cx="2409704" cy="180080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Arrow: Right 14">
            <a:extLst>
              <a:ext uri="{FF2B5EF4-FFF2-40B4-BE49-F238E27FC236}">
                <a16:creationId xmlns:a16="http://schemas.microsoft.com/office/drawing/2014/main" id="{2A4AFA70-FF53-454C-B168-E010E3F570BE}"/>
              </a:ext>
            </a:extLst>
          </p:cNvPr>
          <p:cNvSpPr/>
          <p:nvPr/>
        </p:nvSpPr>
        <p:spPr bwMode="gray">
          <a:xfrm>
            <a:off x="3470988" y="5439747"/>
            <a:ext cx="970383" cy="279918"/>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4826887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788B8D5-5D37-4EBE-81CD-51A1F60A10CB}"/>
              </a:ext>
            </a:extLst>
          </p:cNvPr>
          <p:cNvPicPr>
            <a:picLocks noChangeAspect="1"/>
          </p:cNvPicPr>
          <p:nvPr/>
        </p:nvPicPr>
        <p:blipFill rotWithShape="1">
          <a:blip r:embed="rId2"/>
          <a:srcRect l="10714" t="7075" r="78648" b="87155"/>
          <a:stretch/>
        </p:blipFill>
        <p:spPr>
          <a:xfrm>
            <a:off x="6366490" y="2572038"/>
            <a:ext cx="2044139" cy="623667"/>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9C6FCFA0-1795-436E-8388-CAFE0FBA46EF}"/>
              </a:ext>
            </a:extLst>
          </p:cNvPr>
          <p:cNvSpPr>
            <a:spLocks noGrp="1"/>
          </p:cNvSpPr>
          <p:nvPr>
            <p:ph type="body" sz="quarter" idx="13"/>
          </p:nvPr>
        </p:nvSpPr>
        <p:spPr>
          <a:xfrm>
            <a:off x="469900" y="954617"/>
            <a:ext cx="10655300" cy="676063"/>
          </a:xfrm>
        </p:spPr>
        <p:txBody>
          <a:bodyPr/>
          <a:lstStyle/>
          <a:p>
            <a:r>
              <a:rPr lang="es-ES" dirty="0"/>
              <a:t>Ap. A: Aplica relleno color azul claro a las celdas de la cabecera. La fuente del texto será “Poppins”, tamaño 16, estilo Negrita y color Blanco. Centra los títulos de las columnas.</a:t>
            </a:r>
          </a:p>
        </p:txBody>
      </p:sp>
      <p:sp>
        <p:nvSpPr>
          <p:cNvPr id="4" name="Title 3">
            <a:extLst>
              <a:ext uri="{FF2B5EF4-FFF2-40B4-BE49-F238E27FC236}">
                <a16:creationId xmlns:a16="http://schemas.microsoft.com/office/drawing/2014/main" id="{B7779A50-3631-4E78-A065-88B1173C40AA}"/>
              </a:ext>
            </a:extLst>
          </p:cNvPr>
          <p:cNvSpPr>
            <a:spLocks noGrp="1"/>
          </p:cNvSpPr>
          <p:nvPr>
            <p:ph type="title"/>
          </p:nvPr>
        </p:nvSpPr>
        <p:spPr/>
        <p:txBody>
          <a:bodyPr/>
          <a:lstStyle/>
          <a:p>
            <a:r>
              <a:rPr lang="es-ES" dirty="0"/>
              <a:t>Ejercicio 4</a:t>
            </a:r>
            <a:br>
              <a:rPr lang="es-ES" dirty="0"/>
            </a:br>
            <a:endParaRPr lang="es-ES" sz="2000" b="0" dirty="0">
              <a:solidFill>
                <a:srgbClr val="595959"/>
              </a:solidFill>
            </a:endParaRPr>
          </a:p>
        </p:txBody>
      </p:sp>
      <p:sp>
        <p:nvSpPr>
          <p:cNvPr id="5" name="TextBox 4">
            <a:extLst>
              <a:ext uri="{FF2B5EF4-FFF2-40B4-BE49-F238E27FC236}">
                <a16:creationId xmlns:a16="http://schemas.microsoft.com/office/drawing/2014/main" id="{C308EAB2-29C3-4D47-A996-940C73C75AD6}"/>
              </a:ext>
            </a:extLst>
          </p:cNvPr>
          <p:cNvSpPr txBox="1"/>
          <p:nvPr/>
        </p:nvSpPr>
        <p:spPr>
          <a:xfrm>
            <a:off x="332629" y="1889862"/>
            <a:ext cx="9614230" cy="584775"/>
          </a:xfrm>
          <a:prstGeom prst="rect">
            <a:avLst/>
          </a:prstGeom>
          <a:noFill/>
        </p:spPr>
        <p:txBody>
          <a:bodyPr wrap="square" rtlCol="0">
            <a:spAutoFit/>
          </a:bodyPr>
          <a:lstStyle/>
          <a:p>
            <a:r>
              <a:rPr lang="es-ES" sz="1600" dirty="0">
                <a:solidFill>
                  <a:srgbClr val="595959"/>
                </a:solidFill>
                <a:latin typeface="Poppins"/>
              </a:rPr>
              <a:t>a. Para aplicar el tipo de fuente y el número, seleccionamos las celdas de la cabecera de la tabla y haremos lo siguiente:</a:t>
            </a:r>
          </a:p>
        </p:txBody>
      </p:sp>
      <p:cxnSp>
        <p:nvCxnSpPr>
          <p:cNvPr id="6" name="Straight Arrow Connector 5">
            <a:extLst>
              <a:ext uri="{FF2B5EF4-FFF2-40B4-BE49-F238E27FC236}">
                <a16:creationId xmlns:a16="http://schemas.microsoft.com/office/drawing/2014/main" id="{035BEBF5-2F0E-4B7D-B1DE-2A967F8FD896}"/>
              </a:ext>
            </a:extLst>
          </p:cNvPr>
          <p:cNvCxnSpPr/>
          <p:nvPr/>
        </p:nvCxnSpPr>
        <p:spPr>
          <a:xfrm flipV="1">
            <a:off x="3018315" y="2800476"/>
            <a:ext cx="453767"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F7F6CB6D-D899-48F9-AD09-B1F55EE0ECBD}"/>
              </a:ext>
            </a:extLst>
          </p:cNvPr>
          <p:cNvPicPr>
            <a:picLocks noChangeAspect="1"/>
          </p:cNvPicPr>
          <p:nvPr/>
        </p:nvPicPr>
        <p:blipFill>
          <a:blip r:embed="rId3"/>
          <a:stretch>
            <a:fillRect/>
          </a:stretch>
        </p:blipFill>
        <p:spPr>
          <a:xfrm>
            <a:off x="1970354" y="2614216"/>
            <a:ext cx="1762125" cy="409575"/>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C0FCBDC-BB9F-4E63-AFCE-62807C622146}"/>
              </a:ext>
            </a:extLst>
          </p:cNvPr>
          <p:cNvSpPr txBox="1"/>
          <p:nvPr/>
        </p:nvSpPr>
        <p:spPr>
          <a:xfrm>
            <a:off x="4052694" y="2403504"/>
            <a:ext cx="1967840" cy="830997"/>
          </a:xfrm>
          <a:prstGeom prst="rect">
            <a:avLst/>
          </a:prstGeom>
          <a:noFill/>
        </p:spPr>
        <p:txBody>
          <a:bodyPr wrap="square" rtlCol="0">
            <a:spAutoFit/>
          </a:bodyPr>
          <a:lstStyle/>
          <a:p>
            <a:r>
              <a:rPr lang="es-ES" sz="1600" dirty="0">
                <a:solidFill>
                  <a:srgbClr val="595959"/>
                </a:solidFill>
                <a:latin typeface="Poppins"/>
              </a:rPr>
              <a:t>Seleccionamos </a:t>
            </a:r>
            <a:r>
              <a:rPr lang="es-ES" sz="1600" b="1" dirty="0">
                <a:solidFill>
                  <a:srgbClr val="595959"/>
                </a:solidFill>
                <a:latin typeface="Poppins"/>
              </a:rPr>
              <a:t>Poppins, 16 </a:t>
            </a:r>
            <a:r>
              <a:rPr lang="es-ES" sz="1600" dirty="0">
                <a:solidFill>
                  <a:srgbClr val="595959"/>
                </a:solidFill>
                <a:latin typeface="Poppins"/>
              </a:rPr>
              <a:t>usando los desplegables</a:t>
            </a:r>
          </a:p>
        </p:txBody>
      </p:sp>
      <p:cxnSp>
        <p:nvCxnSpPr>
          <p:cNvPr id="9" name="Straight Connector 8">
            <a:extLst>
              <a:ext uri="{FF2B5EF4-FFF2-40B4-BE49-F238E27FC236}">
                <a16:creationId xmlns:a16="http://schemas.microsoft.com/office/drawing/2014/main" id="{5B68FC82-8D54-4F55-BE68-91537B3E071E}"/>
              </a:ext>
            </a:extLst>
          </p:cNvPr>
          <p:cNvCxnSpPr/>
          <p:nvPr/>
        </p:nvCxnSpPr>
        <p:spPr>
          <a:xfrm flipH="1">
            <a:off x="2192950" y="2605531"/>
            <a:ext cx="457200" cy="409575"/>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1FFEFF-0F31-470F-81F6-6EDBE434BE5F}"/>
              </a:ext>
            </a:extLst>
          </p:cNvPr>
          <p:cNvCxnSpPr/>
          <p:nvPr/>
        </p:nvCxnSpPr>
        <p:spPr>
          <a:xfrm flipH="1">
            <a:off x="3230762" y="2614216"/>
            <a:ext cx="457200" cy="409575"/>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AE0BB30-2319-4CAE-9B61-EF68E8B837F6}"/>
              </a:ext>
            </a:extLst>
          </p:cNvPr>
          <p:cNvCxnSpPr/>
          <p:nvPr/>
        </p:nvCxnSpPr>
        <p:spPr>
          <a:xfrm>
            <a:off x="5878726" y="2815588"/>
            <a:ext cx="434547"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19414EF-257F-497E-AF54-DB6AC3A21D84}"/>
              </a:ext>
            </a:extLst>
          </p:cNvPr>
          <p:cNvSpPr/>
          <p:nvPr/>
        </p:nvSpPr>
        <p:spPr>
          <a:xfrm>
            <a:off x="7488307" y="2775552"/>
            <a:ext cx="237744" cy="275858"/>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4" name="Rectangle 13">
            <a:extLst>
              <a:ext uri="{FF2B5EF4-FFF2-40B4-BE49-F238E27FC236}">
                <a16:creationId xmlns:a16="http://schemas.microsoft.com/office/drawing/2014/main" id="{7A07FF2E-B435-434C-BD92-671F168EABC5}"/>
              </a:ext>
            </a:extLst>
          </p:cNvPr>
          <p:cNvSpPr/>
          <p:nvPr/>
        </p:nvSpPr>
        <p:spPr>
          <a:xfrm>
            <a:off x="8062653" y="2765592"/>
            <a:ext cx="237744" cy="275858"/>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5" name="TextBox 14">
            <a:extLst>
              <a:ext uri="{FF2B5EF4-FFF2-40B4-BE49-F238E27FC236}">
                <a16:creationId xmlns:a16="http://schemas.microsoft.com/office/drawing/2014/main" id="{3B1B9899-7505-4CAA-8203-71924AB80E5E}"/>
              </a:ext>
            </a:extLst>
          </p:cNvPr>
          <p:cNvSpPr txBox="1"/>
          <p:nvPr/>
        </p:nvSpPr>
        <p:spPr>
          <a:xfrm>
            <a:off x="405320" y="3679423"/>
            <a:ext cx="4892192" cy="584775"/>
          </a:xfrm>
          <a:prstGeom prst="rect">
            <a:avLst/>
          </a:prstGeom>
          <a:noFill/>
        </p:spPr>
        <p:txBody>
          <a:bodyPr wrap="square" rtlCol="0">
            <a:spAutoFit/>
          </a:bodyPr>
          <a:lstStyle/>
          <a:p>
            <a:r>
              <a:rPr lang="es-ES" sz="1600" dirty="0">
                <a:solidFill>
                  <a:srgbClr val="595959"/>
                </a:solidFill>
                <a:latin typeface="Poppins"/>
              </a:rPr>
              <a:t>b. Para cambiar el color, manteniendo seleccionadas las mismas celdas, hacemos lo siguiente: </a:t>
            </a:r>
          </a:p>
        </p:txBody>
      </p:sp>
      <p:pic>
        <p:nvPicPr>
          <p:cNvPr id="16" name="Picture 15">
            <a:extLst>
              <a:ext uri="{FF2B5EF4-FFF2-40B4-BE49-F238E27FC236}">
                <a16:creationId xmlns:a16="http://schemas.microsoft.com/office/drawing/2014/main" id="{B8B61A9F-9EDA-4CDA-A8AE-E42066579506}"/>
              </a:ext>
            </a:extLst>
          </p:cNvPr>
          <p:cNvPicPr>
            <a:picLocks noChangeAspect="1"/>
          </p:cNvPicPr>
          <p:nvPr/>
        </p:nvPicPr>
        <p:blipFill rotWithShape="1">
          <a:blip r:embed="rId4"/>
          <a:srcRect b="20889"/>
          <a:stretch/>
        </p:blipFill>
        <p:spPr>
          <a:xfrm>
            <a:off x="1406814" y="4515994"/>
            <a:ext cx="2645880" cy="1600674"/>
          </a:xfrm>
          <a:prstGeom prst="rect">
            <a:avLst/>
          </a:prstGeom>
          <a:ln>
            <a:noFill/>
          </a:ln>
          <a:effectLst>
            <a:outerShdw blurRad="190500" algn="tl" rotWithShape="0">
              <a:srgbClr val="000000">
                <a:alpha val="70000"/>
              </a:srgbClr>
            </a:outerShdw>
          </a:effectLst>
        </p:spPr>
      </p:pic>
      <p:sp>
        <p:nvSpPr>
          <p:cNvPr id="17" name="Rectangle 16">
            <a:extLst>
              <a:ext uri="{FF2B5EF4-FFF2-40B4-BE49-F238E27FC236}">
                <a16:creationId xmlns:a16="http://schemas.microsoft.com/office/drawing/2014/main" id="{7FE76D61-FEC7-400F-A1A6-8FE129E58021}"/>
              </a:ext>
            </a:extLst>
          </p:cNvPr>
          <p:cNvSpPr/>
          <p:nvPr/>
        </p:nvSpPr>
        <p:spPr>
          <a:xfrm>
            <a:off x="1365916" y="4564944"/>
            <a:ext cx="567021" cy="440766"/>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8" name="Rectangle 17">
            <a:extLst>
              <a:ext uri="{FF2B5EF4-FFF2-40B4-BE49-F238E27FC236}">
                <a16:creationId xmlns:a16="http://schemas.microsoft.com/office/drawing/2014/main" id="{6DC8BE1C-C233-4318-9997-AD08B9781297}"/>
              </a:ext>
            </a:extLst>
          </p:cNvPr>
          <p:cNvSpPr/>
          <p:nvPr/>
        </p:nvSpPr>
        <p:spPr>
          <a:xfrm>
            <a:off x="1411682" y="5610662"/>
            <a:ext cx="237744" cy="2758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9" name="TextBox 18">
            <a:extLst>
              <a:ext uri="{FF2B5EF4-FFF2-40B4-BE49-F238E27FC236}">
                <a16:creationId xmlns:a16="http://schemas.microsoft.com/office/drawing/2014/main" id="{CB7839F7-AD6F-42DB-8A07-EA1413167619}"/>
              </a:ext>
            </a:extLst>
          </p:cNvPr>
          <p:cNvSpPr txBox="1"/>
          <p:nvPr/>
        </p:nvSpPr>
        <p:spPr>
          <a:xfrm>
            <a:off x="5477780" y="3679423"/>
            <a:ext cx="5638166" cy="830997"/>
          </a:xfrm>
          <a:prstGeom prst="rect">
            <a:avLst/>
          </a:prstGeom>
          <a:noFill/>
        </p:spPr>
        <p:txBody>
          <a:bodyPr wrap="square" rtlCol="0">
            <a:spAutoFit/>
          </a:bodyPr>
          <a:lstStyle/>
          <a:p>
            <a:r>
              <a:rPr lang="es-ES" sz="1600" dirty="0">
                <a:solidFill>
                  <a:srgbClr val="595959"/>
                </a:solidFill>
                <a:latin typeface="Poppins"/>
              </a:rPr>
              <a:t>c. Para aplicar Negrita lo haremos con el comando N y para centrar, dentro del grupo Alineación del texto, encontramos el icono de “Centrar el contenido”/center </a:t>
            </a:r>
            <a:r>
              <a:rPr lang="es-ES" sz="1600" dirty="0" err="1">
                <a:solidFill>
                  <a:srgbClr val="595959"/>
                </a:solidFill>
                <a:latin typeface="Poppins"/>
              </a:rPr>
              <a:t>content</a:t>
            </a:r>
            <a:r>
              <a:rPr lang="es-ES" sz="1600" dirty="0">
                <a:solidFill>
                  <a:srgbClr val="595959"/>
                </a:solidFill>
                <a:latin typeface="Poppins"/>
              </a:rPr>
              <a:t>: </a:t>
            </a:r>
          </a:p>
        </p:txBody>
      </p:sp>
      <p:pic>
        <p:nvPicPr>
          <p:cNvPr id="20" name="Picture 19">
            <a:extLst>
              <a:ext uri="{FF2B5EF4-FFF2-40B4-BE49-F238E27FC236}">
                <a16:creationId xmlns:a16="http://schemas.microsoft.com/office/drawing/2014/main" id="{5761D4CA-A941-468D-A5BE-50E7E91AE29D}"/>
              </a:ext>
            </a:extLst>
          </p:cNvPr>
          <p:cNvPicPr>
            <a:picLocks noChangeAspect="1"/>
          </p:cNvPicPr>
          <p:nvPr/>
        </p:nvPicPr>
        <p:blipFill>
          <a:blip r:embed="rId5"/>
          <a:stretch>
            <a:fillRect/>
          </a:stretch>
        </p:blipFill>
        <p:spPr>
          <a:xfrm>
            <a:off x="8345929" y="4626746"/>
            <a:ext cx="292758" cy="305801"/>
          </a:xfrm>
          <a:prstGeom prst="rect">
            <a:avLst/>
          </a:prstGeom>
          <a:ln w="38100" cap="sq">
            <a:solidFill>
              <a:srgbClr val="019EE2"/>
            </a:solidFill>
            <a:prstDash val="solid"/>
            <a:miter lim="800000"/>
          </a:ln>
          <a:effectLst>
            <a:outerShdw blurRad="50800" dist="38100" dir="2700000" algn="tl" rotWithShape="0">
              <a:srgbClr val="000000">
                <a:alpha val="43000"/>
              </a:srgbClr>
            </a:outerShdw>
          </a:effectLst>
        </p:spPr>
      </p:pic>
      <p:pic>
        <p:nvPicPr>
          <p:cNvPr id="21" name="Picture 20">
            <a:extLst>
              <a:ext uri="{FF2B5EF4-FFF2-40B4-BE49-F238E27FC236}">
                <a16:creationId xmlns:a16="http://schemas.microsoft.com/office/drawing/2014/main" id="{0936FE6D-A5FB-47CF-96A9-5B3D96F034BA}"/>
              </a:ext>
            </a:extLst>
          </p:cNvPr>
          <p:cNvPicPr>
            <a:picLocks noChangeAspect="1"/>
          </p:cNvPicPr>
          <p:nvPr/>
        </p:nvPicPr>
        <p:blipFill>
          <a:blip r:embed="rId6"/>
          <a:stretch>
            <a:fillRect/>
          </a:stretch>
        </p:blipFill>
        <p:spPr>
          <a:xfrm>
            <a:off x="7487619" y="4626746"/>
            <a:ext cx="305801" cy="305801"/>
          </a:xfrm>
          <a:prstGeom prst="rect">
            <a:avLst/>
          </a:prstGeom>
          <a:ln w="38100" cap="sq">
            <a:solidFill>
              <a:srgbClr val="019EE2"/>
            </a:solidFill>
            <a:prstDash val="solid"/>
            <a:miter lim="800000"/>
          </a:ln>
          <a:effectLst>
            <a:outerShdw blurRad="50800" dist="38100" dir="2700000" algn="tl" rotWithShape="0">
              <a:srgbClr val="000000">
                <a:alpha val="43000"/>
              </a:srgbClr>
            </a:outerShdw>
          </a:effectLst>
        </p:spPr>
      </p:pic>
      <p:sp>
        <p:nvSpPr>
          <p:cNvPr id="22" name="Cross 21">
            <a:extLst>
              <a:ext uri="{FF2B5EF4-FFF2-40B4-BE49-F238E27FC236}">
                <a16:creationId xmlns:a16="http://schemas.microsoft.com/office/drawing/2014/main" id="{B704679E-F0DB-4411-AABB-5D3BF7767DBC}"/>
              </a:ext>
            </a:extLst>
          </p:cNvPr>
          <p:cNvSpPr/>
          <p:nvPr/>
        </p:nvSpPr>
        <p:spPr>
          <a:xfrm>
            <a:off x="7963529" y="4626746"/>
            <a:ext cx="250435" cy="264341"/>
          </a:xfrm>
          <a:prstGeom prst="plus">
            <a:avLst>
              <a:gd name="adj" fmla="val 38523"/>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3" name="TextBox 22">
            <a:extLst>
              <a:ext uri="{FF2B5EF4-FFF2-40B4-BE49-F238E27FC236}">
                <a16:creationId xmlns:a16="http://schemas.microsoft.com/office/drawing/2014/main" id="{3D3C74F7-7C2B-445E-AEC7-3961A77C44BB}"/>
              </a:ext>
            </a:extLst>
          </p:cNvPr>
          <p:cNvSpPr txBox="1"/>
          <p:nvPr/>
        </p:nvSpPr>
        <p:spPr>
          <a:xfrm>
            <a:off x="5428842" y="5204977"/>
            <a:ext cx="3919433" cy="338554"/>
          </a:xfrm>
          <a:prstGeom prst="rect">
            <a:avLst/>
          </a:prstGeom>
          <a:noFill/>
        </p:spPr>
        <p:txBody>
          <a:bodyPr wrap="square" rtlCol="0">
            <a:spAutoFit/>
          </a:bodyPr>
          <a:lstStyle/>
          <a:p>
            <a:r>
              <a:rPr lang="es-ES" sz="1600" dirty="0">
                <a:solidFill>
                  <a:srgbClr val="595959"/>
                </a:solidFill>
                <a:latin typeface="Poppins"/>
              </a:rPr>
              <a:t>RESULTADO FINAL APARTADO:</a:t>
            </a:r>
          </a:p>
        </p:txBody>
      </p:sp>
      <p:pic>
        <p:nvPicPr>
          <p:cNvPr id="28" name="Picture 27">
            <a:extLst>
              <a:ext uri="{FF2B5EF4-FFF2-40B4-BE49-F238E27FC236}">
                <a16:creationId xmlns:a16="http://schemas.microsoft.com/office/drawing/2014/main" id="{DB83E379-C418-4BFF-BC9C-672C91F6F718}"/>
              </a:ext>
            </a:extLst>
          </p:cNvPr>
          <p:cNvPicPr>
            <a:picLocks noChangeAspect="1"/>
          </p:cNvPicPr>
          <p:nvPr/>
        </p:nvPicPr>
        <p:blipFill rotWithShape="1">
          <a:blip r:embed="rId7"/>
          <a:srcRect t="22721" r="51251" b="64953"/>
          <a:stretch/>
        </p:blipFill>
        <p:spPr>
          <a:xfrm>
            <a:off x="5477780" y="5661866"/>
            <a:ext cx="5741822" cy="816595"/>
          </a:xfrm>
          <a:prstGeom prst="rect">
            <a:avLst/>
          </a:prstGeom>
          <a:ln w="28575">
            <a:noFill/>
          </a:ln>
          <a:effectLst>
            <a:outerShdw blurRad="190500" algn="tl" rotWithShape="0">
              <a:srgbClr val="000000">
                <a:alpha val="70000"/>
              </a:srgbClr>
            </a:outerShdw>
          </a:effectLst>
        </p:spPr>
      </p:pic>
    </p:spTree>
    <p:extLst>
      <p:ext uri="{BB962C8B-B14F-4D97-AF65-F5344CB8AC3E}">
        <p14:creationId xmlns:p14="http://schemas.microsoft.com/office/powerpoint/2010/main" val="42409604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1E51A9-3AD8-40AF-8978-2F1A4BB98F2C}"/>
              </a:ext>
            </a:extLst>
          </p:cNvPr>
          <p:cNvSpPr>
            <a:spLocks noGrp="1"/>
          </p:cNvSpPr>
          <p:nvPr>
            <p:ph type="body" sz="quarter" idx="13"/>
          </p:nvPr>
        </p:nvSpPr>
        <p:spPr>
          <a:xfrm>
            <a:off x="469899" y="892496"/>
            <a:ext cx="11056816" cy="834674"/>
          </a:xfrm>
        </p:spPr>
        <p:txBody>
          <a:bodyPr/>
          <a:lstStyle/>
          <a:p>
            <a:r>
              <a:rPr lang="es-ES" dirty="0"/>
              <a:t>Ap. B: Añade una columna para calcular las ventas totales y otra columna para calcular el nivel de ingresos totales teniendo en cuenta las ventas de mañanas y tardes. * </a:t>
            </a:r>
            <a:r>
              <a:rPr lang="es-ES" sz="1600" dirty="0"/>
              <a:t>Las columnas Ventas Mañanas y Ventas tardes representan los kg vendidos de cada fruta.</a:t>
            </a:r>
            <a:r>
              <a:rPr lang="es-ES" dirty="0">
                <a:solidFill>
                  <a:srgbClr val="019EE2"/>
                </a:solidFill>
              </a:rPr>
              <a:t>  </a:t>
            </a:r>
          </a:p>
          <a:p>
            <a:endParaRPr lang="es-ES" dirty="0"/>
          </a:p>
        </p:txBody>
      </p:sp>
      <p:sp>
        <p:nvSpPr>
          <p:cNvPr id="4" name="Title 3">
            <a:extLst>
              <a:ext uri="{FF2B5EF4-FFF2-40B4-BE49-F238E27FC236}">
                <a16:creationId xmlns:a16="http://schemas.microsoft.com/office/drawing/2014/main" id="{6B14B9D2-D21B-407A-B429-15A81938D001}"/>
              </a:ext>
            </a:extLst>
          </p:cNvPr>
          <p:cNvSpPr>
            <a:spLocks noGrp="1"/>
          </p:cNvSpPr>
          <p:nvPr>
            <p:ph type="title"/>
          </p:nvPr>
        </p:nvSpPr>
        <p:spPr/>
        <p:txBody>
          <a:bodyPr/>
          <a:lstStyle/>
          <a:p>
            <a:r>
              <a:rPr lang="es-ES" dirty="0"/>
              <a:t>Ejercicio 4</a:t>
            </a:r>
          </a:p>
        </p:txBody>
      </p:sp>
      <p:pic>
        <p:nvPicPr>
          <p:cNvPr id="5" name="Picture 4">
            <a:extLst>
              <a:ext uri="{FF2B5EF4-FFF2-40B4-BE49-F238E27FC236}">
                <a16:creationId xmlns:a16="http://schemas.microsoft.com/office/drawing/2014/main" id="{5EDF497B-C1F5-45C4-8592-ED044B3870C9}"/>
              </a:ext>
            </a:extLst>
          </p:cNvPr>
          <p:cNvPicPr>
            <a:picLocks noChangeAspect="1"/>
          </p:cNvPicPr>
          <p:nvPr/>
        </p:nvPicPr>
        <p:blipFill rotWithShape="1">
          <a:blip r:embed="rId2"/>
          <a:srcRect l="230" t="22177" r="28138" b="19320"/>
          <a:stretch/>
        </p:blipFill>
        <p:spPr>
          <a:xfrm>
            <a:off x="425769" y="3381864"/>
            <a:ext cx="2959030" cy="138765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35A73851-65EA-4B90-9CBB-76F8EC149BCA}"/>
              </a:ext>
            </a:extLst>
          </p:cNvPr>
          <p:cNvPicPr>
            <a:picLocks noChangeAspect="1"/>
          </p:cNvPicPr>
          <p:nvPr/>
        </p:nvPicPr>
        <p:blipFill rotWithShape="1">
          <a:blip r:embed="rId3"/>
          <a:srcRect l="8093" t="18503" r="32117" b="60447"/>
          <a:stretch/>
        </p:blipFill>
        <p:spPr>
          <a:xfrm>
            <a:off x="3973892" y="2269474"/>
            <a:ext cx="3513528" cy="695802"/>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43D1A82B-67B2-4ABD-B387-B07399B8D8F8}"/>
              </a:ext>
            </a:extLst>
          </p:cNvPr>
          <p:cNvPicPr>
            <a:picLocks noChangeAspect="1"/>
          </p:cNvPicPr>
          <p:nvPr/>
        </p:nvPicPr>
        <p:blipFill rotWithShape="1">
          <a:blip r:embed="rId4"/>
          <a:srcRect l="47832" t="29796" r="40153" b="58912"/>
          <a:stretch/>
        </p:blipFill>
        <p:spPr>
          <a:xfrm>
            <a:off x="8100242" y="2084454"/>
            <a:ext cx="1464905" cy="774441"/>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B932F218-EB5D-4F63-8701-0F2E2685FF97}"/>
              </a:ext>
            </a:extLst>
          </p:cNvPr>
          <p:cNvPicPr>
            <a:picLocks noChangeAspect="1"/>
          </p:cNvPicPr>
          <p:nvPr/>
        </p:nvPicPr>
        <p:blipFill rotWithShape="1">
          <a:blip r:embed="rId5"/>
          <a:srcRect l="47449" t="28844" r="39924" b="16598"/>
          <a:stretch/>
        </p:blipFill>
        <p:spPr>
          <a:xfrm>
            <a:off x="10292084" y="1714831"/>
            <a:ext cx="891492" cy="241662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F81D5CD9-6BB1-40C5-A75B-DDD7F0FBF514}"/>
              </a:ext>
            </a:extLst>
          </p:cNvPr>
          <p:cNvPicPr>
            <a:picLocks noChangeAspect="1"/>
          </p:cNvPicPr>
          <p:nvPr/>
        </p:nvPicPr>
        <p:blipFill rotWithShape="1">
          <a:blip r:embed="rId6"/>
          <a:srcRect t="17959" r="27601" b="58012"/>
          <a:stretch/>
        </p:blipFill>
        <p:spPr>
          <a:xfrm>
            <a:off x="3973892" y="5584486"/>
            <a:ext cx="3488190" cy="628224"/>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ED6ED6E7-7E8C-493D-B6D0-13762EA518EC}"/>
              </a:ext>
            </a:extLst>
          </p:cNvPr>
          <p:cNvPicPr>
            <a:picLocks noChangeAspect="1"/>
          </p:cNvPicPr>
          <p:nvPr/>
        </p:nvPicPr>
        <p:blipFill rotWithShape="1">
          <a:blip r:embed="rId7"/>
          <a:srcRect l="59084" t="29766" r="27948" b="60616"/>
          <a:stretch/>
        </p:blipFill>
        <p:spPr>
          <a:xfrm>
            <a:off x="8100242" y="4533818"/>
            <a:ext cx="1464905" cy="659579"/>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a16="http://schemas.microsoft.com/office/drawing/2014/main" id="{258EE5C8-0E5E-4211-9AD2-0D4805EB8C81}"/>
              </a:ext>
            </a:extLst>
          </p:cNvPr>
          <p:cNvPicPr>
            <a:picLocks noChangeAspect="1"/>
          </p:cNvPicPr>
          <p:nvPr/>
        </p:nvPicPr>
        <p:blipFill rotWithShape="1">
          <a:blip r:embed="rId8"/>
          <a:srcRect l="58852" t="30203" r="27219" b="18368"/>
          <a:stretch/>
        </p:blipFill>
        <p:spPr>
          <a:xfrm>
            <a:off x="10305246" y="4367624"/>
            <a:ext cx="891491" cy="2285722"/>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CD6C1627-1AA9-48F0-8DFE-EFF992E65451}"/>
              </a:ext>
            </a:extLst>
          </p:cNvPr>
          <p:cNvSpPr txBox="1"/>
          <p:nvPr/>
        </p:nvSpPr>
        <p:spPr bwMode="gray">
          <a:xfrm>
            <a:off x="408370" y="2096775"/>
            <a:ext cx="3020559" cy="659579"/>
          </a:xfrm>
          <a:prstGeom prst="rect">
            <a:avLst/>
          </a:prstGeom>
        </p:spPr>
        <p:txBody>
          <a:bodyPr vert="horz" wrap="square" lIns="0" tIns="0" rIns="0" bIns="0" rtlCol="0" anchor="b" anchorCtr="0">
            <a:noAutofit/>
          </a:bodyPr>
          <a:lstStyle/>
          <a:p>
            <a:endParaRPr lang="es-ES" sz="1600" b="0" dirty="0">
              <a:solidFill>
                <a:srgbClr val="595959"/>
              </a:solidFill>
              <a:latin typeface="Poppins"/>
            </a:endParaRPr>
          </a:p>
        </p:txBody>
      </p:sp>
      <p:sp>
        <p:nvSpPr>
          <p:cNvPr id="14" name="TextBox 13">
            <a:extLst>
              <a:ext uri="{FF2B5EF4-FFF2-40B4-BE49-F238E27FC236}">
                <a16:creationId xmlns:a16="http://schemas.microsoft.com/office/drawing/2014/main" id="{9FBCD8D6-FBB3-427C-A016-03C25901E5FF}"/>
              </a:ext>
            </a:extLst>
          </p:cNvPr>
          <p:cNvSpPr txBox="1"/>
          <p:nvPr/>
        </p:nvSpPr>
        <p:spPr bwMode="gray">
          <a:xfrm>
            <a:off x="498308" y="1956816"/>
            <a:ext cx="3159476" cy="867747"/>
          </a:xfrm>
          <a:prstGeom prst="rect">
            <a:avLst/>
          </a:prstGeom>
        </p:spPr>
        <p:txBody>
          <a:bodyPr vert="horz" wrap="square" lIns="0" tIns="0" rIns="0" bIns="0" rtlCol="0" anchor="b" anchorCtr="0">
            <a:noAutofit/>
          </a:bodyPr>
          <a:lstStyle/>
          <a:p>
            <a:endParaRPr lang="es-ES" sz="3200" b="0" dirty="0"/>
          </a:p>
        </p:txBody>
      </p:sp>
      <p:sp>
        <p:nvSpPr>
          <p:cNvPr id="15" name="TextBox 14">
            <a:extLst>
              <a:ext uri="{FF2B5EF4-FFF2-40B4-BE49-F238E27FC236}">
                <a16:creationId xmlns:a16="http://schemas.microsoft.com/office/drawing/2014/main" id="{0A5BC588-2E4F-493F-9BC1-AFED62F142A1}"/>
              </a:ext>
            </a:extLst>
          </p:cNvPr>
          <p:cNvSpPr txBox="1"/>
          <p:nvPr/>
        </p:nvSpPr>
        <p:spPr bwMode="gray">
          <a:xfrm>
            <a:off x="469899" y="2096775"/>
            <a:ext cx="2959030" cy="659579"/>
          </a:xfrm>
          <a:prstGeom prst="rect">
            <a:avLst/>
          </a:prstGeom>
        </p:spPr>
        <p:txBody>
          <a:bodyPr vert="horz" wrap="square" lIns="0" tIns="0" rIns="0" bIns="0" rtlCol="0" anchor="b" anchorCtr="0">
            <a:noAutofit/>
          </a:bodyPr>
          <a:lstStyle/>
          <a:p>
            <a:r>
              <a:rPr lang="es-ES" sz="1600" dirty="0">
                <a:solidFill>
                  <a:srgbClr val="595959"/>
                </a:solidFill>
                <a:latin typeface="Poppins"/>
              </a:rPr>
              <a:t>Creamos dos nuevas columnas, una para Ventas Totales y la otra para Ingresos Totales.</a:t>
            </a:r>
            <a:endParaRPr lang="es-ES" sz="1600" b="0" dirty="0">
              <a:solidFill>
                <a:srgbClr val="595959"/>
              </a:solidFill>
              <a:latin typeface="Poppins"/>
            </a:endParaRPr>
          </a:p>
        </p:txBody>
      </p:sp>
      <p:sp>
        <p:nvSpPr>
          <p:cNvPr id="16" name="Rectangle 15">
            <a:extLst>
              <a:ext uri="{FF2B5EF4-FFF2-40B4-BE49-F238E27FC236}">
                <a16:creationId xmlns:a16="http://schemas.microsoft.com/office/drawing/2014/main" id="{99BA825A-6973-42A3-AD64-4DFC3BB1A98A}"/>
              </a:ext>
            </a:extLst>
          </p:cNvPr>
          <p:cNvSpPr/>
          <p:nvPr/>
        </p:nvSpPr>
        <p:spPr bwMode="gray">
          <a:xfrm>
            <a:off x="2381934" y="3553171"/>
            <a:ext cx="1024123" cy="16679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8" name="Straight Arrow Connector 17">
            <a:extLst>
              <a:ext uri="{FF2B5EF4-FFF2-40B4-BE49-F238E27FC236}">
                <a16:creationId xmlns:a16="http://schemas.microsoft.com/office/drawing/2014/main" id="{51FF77CF-788A-4280-B22C-E00A23251D26}"/>
              </a:ext>
            </a:extLst>
          </p:cNvPr>
          <p:cNvCxnSpPr>
            <a:cxnSpLocks/>
            <a:endCxn id="16" idx="0"/>
          </p:cNvCxnSpPr>
          <p:nvPr/>
        </p:nvCxnSpPr>
        <p:spPr>
          <a:xfrm>
            <a:off x="1914518" y="2678098"/>
            <a:ext cx="979478" cy="87507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B774936-2B90-4F7B-A451-0B4A7AE213FB}"/>
              </a:ext>
            </a:extLst>
          </p:cNvPr>
          <p:cNvSpPr txBox="1"/>
          <p:nvPr/>
        </p:nvSpPr>
        <p:spPr bwMode="gray">
          <a:xfrm>
            <a:off x="3544254" y="3339808"/>
            <a:ext cx="4444962" cy="1979940"/>
          </a:xfrm>
          <a:prstGeom prst="rect">
            <a:avLst/>
          </a:prstGeom>
        </p:spPr>
        <p:txBody>
          <a:bodyPr vert="horz" wrap="square" lIns="0" tIns="0" rIns="0" bIns="0" rtlCol="0" anchor="b" anchorCtr="0">
            <a:noAutofit/>
          </a:bodyPr>
          <a:lstStyle/>
          <a:p>
            <a:r>
              <a:rPr lang="es-ES" sz="1600" b="0" dirty="0">
                <a:solidFill>
                  <a:srgbClr val="595959"/>
                </a:solidFill>
                <a:latin typeface="Poppins"/>
              </a:rPr>
              <a:t>Calcular el valor de ventas total, sumando las ventas de mañanas y las ventas de tardes. Una vez tenemos el resultado, el cual es la venta total de cada fruta, arrastramos la serie para aplicar la misma formula a todas las celdas de cada una de las frutas. Para calcular los ingresos totales debe multiplicar las Ventas Totales (que son Kg vendidos de cada fruta) por el Precio por Kg. </a:t>
            </a:r>
          </a:p>
        </p:txBody>
      </p:sp>
      <p:sp>
        <p:nvSpPr>
          <p:cNvPr id="21" name="Rectangle 20">
            <a:extLst>
              <a:ext uri="{FF2B5EF4-FFF2-40B4-BE49-F238E27FC236}">
                <a16:creationId xmlns:a16="http://schemas.microsoft.com/office/drawing/2014/main" id="{8FC083F0-F915-4377-8611-4CA1E178CF39}"/>
              </a:ext>
            </a:extLst>
          </p:cNvPr>
          <p:cNvSpPr/>
          <p:nvPr/>
        </p:nvSpPr>
        <p:spPr bwMode="gray">
          <a:xfrm>
            <a:off x="6813696" y="5963362"/>
            <a:ext cx="701040" cy="17640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Rectangle 21">
            <a:extLst>
              <a:ext uri="{FF2B5EF4-FFF2-40B4-BE49-F238E27FC236}">
                <a16:creationId xmlns:a16="http://schemas.microsoft.com/office/drawing/2014/main" id="{2C0A2B50-1902-44E1-9CA7-F498ED8727CA}"/>
              </a:ext>
            </a:extLst>
          </p:cNvPr>
          <p:cNvSpPr/>
          <p:nvPr/>
        </p:nvSpPr>
        <p:spPr bwMode="gray">
          <a:xfrm>
            <a:off x="6216802" y="2751882"/>
            <a:ext cx="749476" cy="17126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4" name="Straight Arrow Connector 23">
            <a:extLst>
              <a:ext uri="{FF2B5EF4-FFF2-40B4-BE49-F238E27FC236}">
                <a16:creationId xmlns:a16="http://schemas.microsoft.com/office/drawing/2014/main" id="{349B9318-F222-4BBF-9A11-87B41477FC3F}"/>
              </a:ext>
            </a:extLst>
          </p:cNvPr>
          <p:cNvCxnSpPr>
            <a:cxnSpLocks/>
            <a:stCxn id="22" idx="3"/>
            <a:endCxn id="7" idx="1"/>
          </p:cNvCxnSpPr>
          <p:nvPr/>
        </p:nvCxnSpPr>
        <p:spPr>
          <a:xfrm flipV="1">
            <a:off x="6966278" y="2471675"/>
            <a:ext cx="1133964" cy="36583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CEB2BBA-DEE7-4A34-9BF8-3AB6AB504392}"/>
              </a:ext>
            </a:extLst>
          </p:cNvPr>
          <p:cNvCxnSpPr>
            <a:cxnSpLocks/>
            <a:stCxn id="21" idx="3"/>
            <a:endCxn id="11" idx="2"/>
          </p:cNvCxnSpPr>
          <p:nvPr/>
        </p:nvCxnSpPr>
        <p:spPr>
          <a:xfrm flipV="1">
            <a:off x="7514736" y="5193397"/>
            <a:ext cx="1317959" cy="85816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BD2BE392-64C7-489D-86F0-574AFF2DE5E0}"/>
              </a:ext>
            </a:extLst>
          </p:cNvPr>
          <p:cNvPicPr>
            <a:picLocks noChangeAspect="1"/>
          </p:cNvPicPr>
          <p:nvPr/>
        </p:nvPicPr>
        <p:blipFill rotWithShape="1">
          <a:blip r:embed="rId9"/>
          <a:srcRect l="63810" t="76047" r="-6781" b="-332"/>
          <a:stretch/>
        </p:blipFill>
        <p:spPr>
          <a:xfrm>
            <a:off x="9177577" y="5049215"/>
            <a:ext cx="527988" cy="360837"/>
          </a:xfrm>
          <a:prstGeom prst="rect">
            <a:avLst/>
          </a:prstGeom>
          <a:ln>
            <a:noFill/>
          </a:ln>
          <a:effectLst>
            <a:outerShdw blurRad="190500" algn="tl" rotWithShape="0">
              <a:srgbClr val="000000">
                <a:alpha val="70000"/>
              </a:srgbClr>
            </a:outerShdw>
          </a:effectLst>
        </p:spPr>
      </p:pic>
      <p:pic>
        <p:nvPicPr>
          <p:cNvPr id="29" name="Picture 28">
            <a:extLst>
              <a:ext uri="{FF2B5EF4-FFF2-40B4-BE49-F238E27FC236}">
                <a16:creationId xmlns:a16="http://schemas.microsoft.com/office/drawing/2014/main" id="{8EF5D6FE-05EC-455B-8F6D-59DDF721CADA}"/>
              </a:ext>
            </a:extLst>
          </p:cNvPr>
          <p:cNvPicPr>
            <a:picLocks noChangeAspect="1"/>
          </p:cNvPicPr>
          <p:nvPr/>
        </p:nvPicPr>
        <p:blipFill rotWithShape="1">
          <a:blip r:embed="rId9"/>
          <a:srcRect l="63810" t="76047" r="-6781" b="-332"/>
          <a:stretch/>
        </p:blipFill>
        <p:spPr>
          <a:xfrm>
            <a:off x="9107084" y="2564631"/>
            <a:ext cx="527988" cy="360837"/>
          </a:xfrm>
          <a:prstGeom prst="rect">
            <a:avLst/>
          </a:prstGeom>
          <a:ln>
            <a:noFill/>
          </a:ln>
          <a:effectLst>
            <a:outerShdw blurRad="190500" algn="tl" rotWithShape="0">
              <a:srgbClr val="000000">
                <a:alpha val="70000"/>
              </a:srgbClr>
            </a:outerShdw>
          </a:effectLst>
        </p:spPr>
      </p:pic>
      <p:sp>
        <p:nvSpPr>
          <p:cNvPr id="30" name="Arrow: Right 29">
            <a:extLst>
              <a:ext uri="{FF2B5EF4-FFF2-40B4-BE49-F238E27FC236}">
                <a16:creationId xmlns:a16="http://schemas.microsoft.com/office/drawing/2014/main" id="{E5C72148-2F53-4A0E-8580-6A4977D82A4F}"/>
              </a:ext>
            </a:extLst>
          </p:cNvPr>
          <p:cNvSpPr/>
          <p:nvPr/>
        </p:nvSpPr>
        <p:spPr bwMode="gray">
          <a:xfrm>
            <a:off x="9741359" y="2359940"/>
            <a:ext cx="414336" cy="223470"/>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3" name="Arrow: Right 32">
            <a:extLst>
              <a:ext uri="{FF2B5EF4-FFF2-40B4-BE49-F238E27FC236}">
                <a16:creationId xmlns:a16="http://schemas.microsoft.com/office/drawing/2014/main" id="{E3C914A8-49C9-42FB-B7A7-F76DEE9E2200}"/>
              </a:ext>
            </a:extLst>
          </p:cNvPr>
          <p:cNvSpPr/>
          <p:nvPr/>
        </p:nvSpPr>
        <p:spPr bwMode="gray">
          <a:xfrm>
            <a:off x="9700544" y="4788293"/>
            <a:ext cx="414336" cy="223470"/>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4" name="TextBox 33">
            <a:extLst>
              <a:ext uri="{FF2B5EF4-FFF2-40B4-BE49-F238E27FC236}">
                <a16:creationId xmlns:a16="http://schemas.microsoft.com/office/drawing/2014/main" id="{610FAB4D-CC79-4DE5-A4CC-25613135FFE2}"/>
              </a:ext>
            </a:extLst>
          </p:cNvPr>
          <p:cNvSpPr txBox="1"/>
          <p:nvPr/>
        </p:nvSpPr>
        <p:spPr bwMode="gray">
          <a:xfrm>
            <a:off x="3794173" y="1891340"/>
            <a:ext cx="4011406" cy="245765"/>
          </a:xfrm>
          <a:prstGeom prst="rect">
            <a:avLst/>
          </a:prstGeom>
        </p:spPr>
        <p:txBody>
          <a:bodyPr vert="horz" wrap="square" lIns="0" tIns="0" rIns="0" bIns="0" rtlCol="0" anchor="b" anchorCtr="0">
            <a:noAutofit/>
          </a:bodyPr>
          <a:lstStyle/>
          <a:p>
            <a:r>
              <a:rPr lang="es-ES" sz="1600" b="1" dirty="0">
                <a:solidFill>
                  <a:srgbClr val="019EE2"/>
                </a:solidFill>
                <a:latin typeface="Poppins"/>
              </a:rPr>
              <a:t>Sumar Ventas mañanas + Ventas tardes</a:t>
            </a:r>
          </a:p>
        </p:txBody>
      </p:sp>
      <p:cxnSp>
        <p:nvCxnSpPr>
          <p:cNvPr id="36" name="Straight Arrow Connector 35">
            <a:extLst>
              <a:ext uri="{FF2B5EF4-FFF2-40B4-BE49-F238E27FC236}">
                <a16:creationId xmlns:a16="http://schemas.microsoft.com/office/drawing/2014/main" id="{08F15FE7-225E-430D-BE40-ED0EAE219717}"/>
              </a:ext>
            </a:extLst>
          </p:cNvPr>
          <p:cNvCxnSpPr/>
          <p:nvPr/>
        </p:nvCxnSpPr>
        <p:spPr>
          <a:xfrm flipH="1">
            <a:off x="6765991" y="2137105"/>
            <a:ext cx="73043" cy="57372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6B72AB9B-F6B5-47DC-B7FC-D90EB693310B}"/>
              </a:ext>
            </a:extLst>
          </p:cNvPr>
          <p:cNvSpPr txBox="1"/>
          <p:nvPr/>
        </p:nvSpPr>
        <p:spPr bwMode="gray">
          <a:xfrm>
            <a:off x="3324444" y="6353423"/>
            <a:ext cx="4935257" cy="375027"/>
          </a:xfrm>
          <a:prstGeom prst="rect">
            <a:avLst/>
          </a:prstGeom>
        </p:spPr>
        <p:txBody>
          <a:bodyPr vert="horz" wrap="square" lIns="0" tIns="0" rIns="0" bIns="0" rtlCol="0" anchor="b" anchorCtr="0">
            <a:noAutofit/>
          </a:bodyPr>
          <a:lstStyle/>
          <a:p>
            <a:r>
              <a:rPr lang="es-ES" sz="1600" b="1" dirty="0">
                <a:solidFill>
                  <a:srgbClr val="019EE2"/>
                </a:solidFill>
                <a:latin typeface="Poppins"/>
              </a:rPr>
              <a:t>Multiplicamos las Ventas totales por el Precio Kg</a:t>
            </a:r>
          </a:p>
        </p:txBody>
      </p:sp>
      <p:cxnSp>
        <p:nvCxnSpPr>
          <p:cNvPr id="42" name="Straight Arrow Connector 41">
            <a:extLst>
              <a:ext uri="{FF2B5EF4-FFF2-40B4-BE49-F238E27FC236}">
                <a16:creationId xmlns:a16="http://schemas.microsoft.com/office/drawing/2014/main" id="{6F6B7CD7-4BF1-4060-A90C-4022B8E86F3A}"/>
              </a:ext>
            </a:extLst>
          </p:cNvPr>
          <p:cNvCxnSpPr>
            <a:cxnSpLocks/>
            <a:endCxn id="21" idx="2"/>
          </p:cNvCxnSpPr>
          <p:nvPr/>
        </p:nvCxnSpPr>
        <p:spPr>
          <a:xfrm flipV="1">
            <a:off x="7164216" y="6139766"/>
            <a:ext cx="0" cy="17416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844BDE-0BBD-4176-8036-8C67FF9E200C}"/>
              </a:ext>
            </a:extLst>
          </p:cNvPr>
          <p:cNvSpPr/>
          <p:nvPr/>
        </p:nvSpPr>
        <p:spPr bwMode="gray">
          <a:xfrm>
            <a:off x="10305257" y="1950996"/>
            <a:ext cx="891471" cy="197994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1" name="Rectangle 30">
            <a:extLst>
              <a:ext uri="{FF2B5EF4-FFF2-40B4-BE49-F238E27FC236}">
                <a16:creationId xmlns:a16="http://schemas.microsoft.com/office/drawing/2014/main" id="{A22DE066-BB1B-4E31-B272-763DF997F8EA}"/>
              </a:ext>
            </a:extLst>
          </p:cNvPr>
          <p:cNvSpPr/>
          <p:nvPr/>
        </p:nvSpPr>
        <p:spPr bwMode="gray">
          <a:xfrm>
            <a:off x="10286256" y="4533818"/>
            <a:ext cx="845295" cy="197994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240071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743710"/>
            <a:ext cx="11065608" cy="3716396"/>
          </a:xfrm>
        </p:spPr>
        <p:txBody>
          <a:bodyPr/>
          <a:lstStyle/>
          <a:p>
            <a:pPr marL="800100" lvl="1" indent="-342900">
              <a:buAutoNum type="alphaLcParenR"/>
            </a:pPr>
            <a:r>
              <a:rPr lang="es-ES" sz="1600" b="0" dirty="0">
                <a:solidFill>
                  <a:srgbClr val="595959"/>
                </a:solidFill>
              </a:rPr>
              <a:t>Abrir un nuevo libro de Microsoft Excel.</a:t>
            </a:r>
          </a:p>
          <a:p>
            <a:pPr marL="800100" lvl="1" indent="-342900">
              <a:buAutoNum type="alphaLcParenR"/>
            </a:pPr>
            <a:r>
              <a:rPr lang="es-ES" sz="1600" b="0" dirty="0">
                <a:solidFill>
                  <a:srgbClr val="595959"/>
                </a:solidFill>
              </a:rPr>
              <a:t>Cambiar el nombre de la hoja de Excel y ponerle “Ejercicio 0”.</a:t>
            </a:r>
          </a:p>
          <a:p>
            <a:pPr marL="800100" lvl="1" indent="-342900">
              <a:buAutoNum type="alphaLcParenR"/>
            </a:pPr>
            <a:r>
              <a:rPr lang="es-ES" sz="1600" b="0" dirty="0">
                <a:solidFill>
                  <a:srgbClr val="595959"/>
                </a:solidFill>
              </a:rPr>
              <a:t>Crear una tabla en “Ejercicio 0” que contenga los meses del año en una primera fila a modo cabecera y, en una columna, pondremos los años desde 2010 a 2020. </a:t>
            </a:r>
          </a:p>
          <a:p>
            <a:pPr marL="800100" lvl="1" indent="-342900">
              <a:buAutoNum type="alphaLcParenR"/>
            </a:pPr>
            <a:r>
              <a:rPr lang="es-ES" sz="1600" b="0" dirty="0">
                <a:solidFill>
                  <a:srgbClr val="595959"/>
                </a:solidFill>
              </a:rPr>
              <a:t>Poner todos los bordes a la tabla creada.</a:t>
            </a:r>
          </a:p>
          <a:p>
            <a:pPr marL="800100" lvl="1" indent="-342900">
              <a:buAutoNum type="alphaLcParenR"/>
            </a:pPr>
            <a:r>
              <a:rPr lang="es-ES" sz="1600" b="0" dirty="0">
                <a:solidFill>
                  <a:srgbClr val="595959"/>
                </a:solidFill>
              </a:rPr>
              <a:t>Alinear el texto de todas las celdas al centro.</a:t>
            </a:r>
          </a:p>
          <a:p>
            <a:pPr marL="800100" lvl="1" indent="-342900">
              <a:buAutoNum type="alphaLcParenR"/>
            </a:pPr>
            <a:r>
              <a:rPr lang="es-ES" sz="1600" b="0" dirty="0">
                <a:solidFill>
                  <a:srgbClr val="595959"/>
                </a:solidFill>
              </a:rPr>
              <a:t>*Guardar como el Excel en nuestro ordenador poniéndole el siguiente nombre al archivo: </a:t>
            </a:r>
            <a:r>
              <a:rPr lang="es-ES" sz="1600" b="0" i="1" dirty="0">
                <a:solidFill>
                  <a:srgbClr val="595959"/>
                </a:solidFill>
              </a:rPr>
              <a:t>Práctica Excel.xlsx </a:t>
            </a:r>
            <a:r>
              <a:rPr lang="es-ES" sz="1600" i="1" dirty="0">
                <a:solidFill>
                  <a:srgbClr val="595959"/>
                </a:solidFill>
              </a:rPr>
              <a:t>(opcional)</a:t>
            </a:r>
          </a:p>
          <a:p>
            <a:endParaRPr lang="es-ES" dirty="0"/>
          </a:p>
        </p:txBody>
      </p:sp>
      <p:sp>
        <p:nvSpPr>
          <p:cNvPr id="3" name="Text Placeholder 2"/>
          <p:cNvSpPr>
            <a:spLocks noGrp="1"/>
          </p:cNvSpPr>
          <p:nvPr>
            <p:ph type="body" sz="quarter" idx="13"/>
          </p:nvPr>
        </p:nvSpPr>
        <p:spPr>
          <a:xfrm>
            <a:off x="811762" y="954617"/>
            <a:ext cx="10039117" cy="706543"/>
          </a:xfrm>
        </p:spPr>
        <p:txBody>
          <a:bodyPr/>
          <a:lstStyle/>
          <a:p>
            <a:r>
              <a:rPr lang="es-ES" dirty="0"/>
              <a:t>1. Este ejercicio es una práctica inicial para ver como funciona Excel, como se abre una hoja de un libro Excel y como guardarla. </a:t>
            </a:r>
          </a:p>
        </p:txBody>
      </p:sp>
      <p:sp>
        <p:nvSpPr>
          <p:cNvPr id="4" name="Title 3"/>
          <p:cNvSpPr>
            <a:spLocks noGrp="1"/>
          </p:cNvSpPr>
          <p:nvPr>
            <p:ph type="title"/>
          </p:nvPr>
        </p:nvSpPr>
        <p:spPr/>
        <p:txBody>
          <a:bodyPr/>
          <a:lstStyle/>
          <a:p>
            <a:r>
              <a:rPr lang="es-ES" dirty="0"/>
              <a:t>Ejercicio 1</a:t>
            </a:r>
          </a:p>
        </p:txBody>
      </p:sp>
      <p:sp>
        <p:nvSpPr>
          <p:cNvPr id="5" name="Rectangle 4">
            <a:extLst>
              <a:ext uri="{FF2B5EF4-FFF2-40B4-BE49-F238E27FC236}">
                <a16:creationId xmlns:a16="http://schemas.microsoft.com/office/drawing/2014/main" id="{7EDD0ED6-1A47-4160-93BF-BDEFD7CFD2B5}"/>
              </a:ext>
            </a:extLst>
          </p:cNvPr>
          <p:cNvSpPr/>
          <p:nvPr/>
        </p:nvSpPr>
        <p:spPr bwMode="gray">
          <a:xfrm>
            <a:off x="281354" y="5757320"/>
            <a:ext cx="9996854" cy="698094"/>
          </a:xfrm>
          <a:prstGeom prst="rect">
            <a:avLst/>
          </a:prstGeom>
          <a:noFill/>
          <a:ln w="19050" algn="ctr">
            <a:noFill/>
            <a:miter lim="800000"/>
            <a:headEnd/>
            <a:tailEnd/>
          </a:ln>
        </p:spPr>
        <p:txBody>
          <a:bodyPr wrap="square" lIns="88900" tIns="88900" rIns="88900" bIns="88900" rtlCol="0" anchor="ctr"/>
          <a:lstStyle/>
          <a:p>
            <a:pPr>
              <a:lnSpc>
                <a:spcPct val="106000"/>
              </a:lnSpc>
              <a:buFont typeface="Wingdings 2" pitchFamily="18" charset="2"/>
              <a:buNone/>
            </a:pPr>
            <a:r>
              <a:rPr lang="es-ES_tradnl" sz="1600" dirty="0">
                <a:solidFill>
                  <a:srgbClr val="595959"/>
                </a:solidFill>
                <a:latin typeface="Poppins"/>
              </a:rPr>
              <a:t>*Ejercicio opcional. Pertenece a la Parte 2 del temario</a:t>
            </a:r>
            <a:endParaRPr lang="es-ES" sz="1600" dirty="0">
              <a:solidFill>
                <a:srgbClr val="595959"/>
              </a:solidFill>
              <a:latin typeface="Poppins"/>
            </a:endParaRPr>
          </a:p>
        </p:txBody>
      </p:sp>
    </p:spTree>
    <p:extLst>
      <p:ext uri="{BB962C8B-B14F-4D97-AF65-F5344CB8AC3E}">
        <p14:creationId xmlns:p14="http://schemas.microsoft.com/office/powerpoint/2010/main" val="22949014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FE2EA6-7CED-40C8-A8B8-E30A9F391426}"/>
              </a:ext>
            </a:extLst>
          </p:cNvPr>
          <p:cNvSpPr>
            <a:spLocks noGrp="1"/>
          </p:cNvSpPr>
          <p:nvPr>
            <p:ph type="body" sz="quarter" idx="13"/>
          </p:nvPr>
        </p:nvSpPr>
        <p:spPr>
          <a:xfrm>
            <a:off x="469899" y="954618"/>
            <a:ext cx="9724687" cy="646332"/>
          </a:xfrm>
        </p:spPr>
        <p:txBody>
          <a:bodyPr/>
          <a:lstStyle/>
          <a:p>
            <a:r>
              <a:rPr lang="es-ES" dirty="0"/>
              <a:t>Ap. C: Aplica un 5% de descuento a las siguientes frutas: Arándanos y Peras</a:t>
            </a:r>
          </a:p>
          <a:p>
            <a:endParaRPr lang="es-ES" dirty="0"/>
          </a:p>
        </p:txBody>
      </p:sp>
      <p:sp>
        <p:nvSpPr>
          <p:cNvPr id="4" name="Title 3">
            <a:extLst>
              <a:ext uri="{FF2B5EF4-FFF2-40B4-BE49-F238E27FC236}">
                <a16:creationId xmlns:a16="http://schemas.microsoft.com/office/drawing/2014/main" id="{5035E9E5-3FF4-45C5-A27F-70FBDE0E97C6}"/>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50BAD3FE-0169-4B2A-B203-CA34F5D154EF}"/>
              </a:ext>
            </a:extLst>
          </p:cNvPr>
          <p:cNvSpPr txBox="1"/>
          <p:nvPr/>
        </p:nvSpPr>
        <p:spPr>
          <a:xfrm>
            <a:off x="469900" y="1683501"/>
            <a:ext cx="4313658" cy="830997"/>
          </a:xfrm>
          <a:prstGeom prst="rect">
            <a:avLst/>
          </a:prstGeom>
          <a:noFill/>
        </p:spPr>
        <p:txBody>
          <a:bodyPr wrap="square" rtlCol="0">
            <a:spAutoFit/>
          </a:bodyPr>
          <a:lstStyle/>
          <a:p>
            <a:r>
              <a:rPr lang="es-ES" sz="1600" dirty="0">
                <a:solidFill>
                  <a:srgbClr val="595959"/>
                </a:solidFill>
                <a:latin typeface="Poppins"/>
              </a:rPr>
              <a:t>a. En primer lugar escribiremos 0,05 en las celdas correspondientes y las seleccionaremos con el mouse para aplicar posteriormente el </a:t>
            </a:r>
            <a:r>
              <a:rPr lang="es-ES" sz="1600" b="1" dirty="0">
                <a:solidFill>
                  <a:srgbClr val="019EE2"/>
                </a:solidFill>
                <a:latin typeface="Poppins"/>
              </a:rPr>
              <a:t>formato %.</a:t>
            </a:r>
          </a:p>
        </p:txBody>
      </p:sp>
      <p:sp>
        <p:nvSpPr>
          <p:cNvPr id="6" name="TextBox 5">
            <a:extLst>
              <a:ext uri="{FF2B5EF4-FFF2-40B4-BE49-F238E27FC236}">
                <a16:creationId xmlns:a16="http://schemas.microsoft.com/office/drawing/2014/main" id="{77E0F341-CEDF-4189-9039-7B4651EF0E38}"/>
              </a:ext>
            </a:extLst>
          </p:cNvPr>
          <p:cNvSpPr txBox="1"/>
          <p:nvPr/>
        </p:nvSpPr>
        <p:spPr>
          <a:xfrm>
            <a:off x="4989662" y="1683501"/>
            <a:ext cx="3120078" cy="584775"/>
          </a:xfrm>
          <a:prstGeom prst="rect">
            <a:avLst/>
          </a:prstGeom>
          <a:noFill/>
        </p:spPr>
        <p:txBody>
          <a:bodyPr wrap="square" rtlCol="0">
            <a:spAutoFit/>
          </a:bodyPr>
          <a:lstStyle/>
          <a:p>
            <a:r>
              <a:rPr lang="es-ES" sz="1600" dirty="0">
                <a:solidFill>
                  <a:srgbClr val="595959"/>
                </a:solidFill>
                <a:latin typeface="Poppins"/>
              </a:rPr>
              <a:t>b. Aplicamos formato % a la selección.</a:t>
            </a:r>
            <a:endParaRPr lang="es-ES" sz="1600" b="1" dirty="0">
              <a:solidFill>
                <a:srgbClr val="595959"/>
              </a:solidFill>
              <a:latin typeface="Poppins"/>
            </a:endParaRPr>
          </a:p>
        </p:txBody>
      </p:sp>
      <p:pic>
        <p:nvPicPr>
          <p:cNvPr id="7" name="Picture 6">
            <a:extLst>
              <a:ext uri="{FF2B5EF4-FFF2-40B4-BE49-F238E27FC236}">
                <a16:creationId xmlns:a16="http://schemas.microsoft.com/office/drawing/2014/main" id="{D0981C60-CF11-429B-966F-06B8BF09D8CF}"/>
              </a:ext>
            </a:extLst>
          </p:cNvPr>
          <p:cNvPicPr>
            <a:picLocks noChangeAspect="1"/>
          </p:cNvPicPr>
          <p:nvPr/>
        </p:nvPicPr>
        <p:blipFill>
          <a:blip r:embed="rId2"/>
          <a:stretch>
            <a:fillRect/>
          </a:stretch>
        </p:blipFill>
        <p:spPr>
          <a:xfrm>
            <a:off x="4989662" y="2803900"/>
            <a:ext cx="1628775" cy="1133475"/>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1682D0A4-73F3-48B4-8E9B-FE049D99DFFC}"/>
              </a:ext>
            </a:extLst>
          </p:cNvPr>
          <p:cNvSpPr/>
          <p:nvPr/>
        </p:nvSpPr>
        <p:spPr>
          <a:xfrm flipH="1">
            <a:off x="5449078" y="3220394"/>
            <a:ext cx="315570" cy="43720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9" name="TextBox 8">
            <a:extLst>
              <a:ext uri="{FF2B5EF4-FFF2-40B4-BE49-F238E27FC236}">
                <a16:creationId xmlns:a16="http://schemas.microsoft.com/office/drawing/2014/main" id="{E1C0CB2C-A890-4E63-81A4-9CD007842FD5}"/>
              </a:ext>
            </a:extLst>
          </p:cNvPr>
          <p:cNvSpPr txBox="1"/>
          <p:nvPr/>
        </p:nvSpPr>
        <p:spPr>
          <a:xfrm>
            <a:off x="8014568" y="1671969"/>
            <a:ext cx="3120078" cy="338554"/>
          </a:xfrm>
          <a:prstGeom prst="rect">
            <a:avLst/>
          </a:prstGeom>
          <a:noFill/>
        </p:spPr>
        <p:txBody>
          <a:bodyPr wrap="square" rtlCol="0">
            <a:spAutoFit/>
          </a:bodyPr>
          <a:lstStyle/>
          <a:p>
            <a:r>
              <a:rPr lang="es-ES" sz="1600" dirty="0">
                <a:solidFill>
                  <a:srgbClr val="595959"/>
                </a:solidFill>
                <a:latin typeface="Poppins"/>
              </a:rPr>
              <a:t>RESULTADO:</a:t>
            </a:r>
            <a:endParaRPr lang="es-ES" sz="1600" b="1" dirty="0">
              <a:solidFill>
                <a:srgbClr val="595959"/>
              </a:solidFill>
              <a:latin typeface="Poppins"/>
            </a:endParaRPr>
          </a:p>
        </p:txBody>
      </p:sp>
      <p:pic>
        <p:nvPicPr>
          <p:cNvPr id="14" name="Picture 13">
            <a:extLst>
              <a:ext uri="{FF2B5EF4-FFF2-40B4-BE49-F238E27FC236}">
                <a16:creationId xmlns:a16="http://schemas.microsoft.com/office/drawing/2014/main" id="{89CC8369-ECAF-4D3D-BD45-70ED1DD0AD0F}"/>
              </a:ext>
            </a:extLst>
          </p:cNvPr>
          <p:cNvPicPr>
            <a:picLocks noChangeAspect="1"/>
          </p:cNvPicPr>
          <p:nvPr/>
        </p:nvPicPr>
        <p:blipFill rotWithShape="1">
          <a:blip r:embed="rId3"/>
          <a:srcRect l="1914" t="26099" r="50931" b="20001"/>
          <a:stretch/>
        </p:blipFill>
        <p:spPr>
          <a:xfrm>
            <a:off x="647912" y="2836557"/>
            <a:ext cx="3613732" cy="2323550"/>
          </a:xfrm>
          <a:prstGeom prst="rect">
            <a:avLst/>
          </a:prstGeom>
          <a:ln>
            <a:noFill/>
          </a:ln>
          <a:effectLst>
            <a:outerShdw blurRad="190500" algn="tl" rotWithShape="0">
              <a:srgbClr val="000000">
                <a:alpha val="70000"/>
              </a:srgbClr>
            </a:outerShdw>
          </a:effectLst>
        </p:spPr>
      </p:pic>
      <p:sp>
        <p:nvSpPr>
          <p:cNvPr id="15" name="Rectangle 14">
            <a:extLst>
              <a:ext uri="{FF2B5EF4-FFF2-40B4-BE49-F238E27FC236}">
                <a16:creationId xmlns:a16="http://schemas.microsoft.com/office/drawing/2014/main" id="{F276CAB1-BF68-4970-9D45-32AF361C8D8F}"/>
              </a:ext>
            </a:extLst>
          </p:cNvPr>
          <p:cNvSpPr/>
          <p:nvPr/>
        </p:nvSpPr>
        <p:spPr bwMode="gray">
          <a:xfrm>
            <a:off x="3813243" y="3429000"/>
            <a:ext cx="448401" cy="14640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6" name="Picture 15">
            <a:extLst>
              <a:ext uri="{FF2B5EF4-FFF2-40B4-BE49-F238E27FC236}">
                <a16:creationId xmlns:a16="http://schemas.microsoft.com/office/drawing/2014/main" id="{72F8EA22-0A60-4F62-B972-433CDA20D0E2}"/>
              </a:ext>
            </a:extLst>
          </p:cNvPr>
          <p:cNvPicPr>
            <a:picLocks noChangeAspect="1"/>
          </p:cNvPicPr>
          <p:nvPr/>
        </p:nvPicPr>
        <p:blipFill rotWithShape="1">
          <a:blip r:embed="rId4"/>
          <a:srcRect l="1591" t="29549" r="51570" b="19574"/>
          <a:stretch/>
        </p:blipFill>
        <p:spPr>
          <a:xfrm>
            <a:off x="7346455" y="2836557"/>
            <a:ext cx="3757611" cy="2323550"/>
          </a:xfrm>
          <a:prstGeom prst="rect">
            <a:avLst/>
          </a:prstGeom>
          <a:ln w="38100">
            <a:noFill/>
          </a:ln>
          <a:effectLst>
            <a:outerShdw blurRad="190500" algn="tl" rotWithShape="0">
              <a:srgbClr val="000000">
                <a:alpha val="70000"/>
              </a:srgbClr>
            </a:outerShdw>
          </a:effectLst>
        </p:spPr>
      </p:pic>
      <p:sp>
        <p:nvSpPr>
          <p:cNvPr id="17" name="Rectangle 16">
            <a:extLst>
              <a:ext uri="{FF2B5EF4-FFF2-40B4-BE49-F238E27FC236}">
                <a16:creationId xmlns:a16="http://schemas.microsoft.com/office/drawing/2014/main" id="{A1367D34-7BB3-4A3B-8A4F-B64B12CEFB40}"/>
              </a:ext>
            </a:extLst>
          </p:cNvPr>
          <p:cNvSpPr/>
          <p:nvPr/>
        </p:nvSpPr>
        <p:spPr bwMode="gray">
          <a:xfrm>
            <a:off x="10865796" y="3531140"/>
            <a:ext cx="268850" cy="136187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764245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5B8C22-A793-4F68-86E2-7E7684F00E38}"/>
              </a:ext>
            </a:extLst>
          </p:cNvPr>
          <p:cNvSpPr>
            <a:spLocks noGrp="1"/>
          </p:cNvSpPr>
          <p:nvPr>
            <p:ph type="body" sz="quarter" idx="13"/>
          </p:nvPr>
        </p:nvSpPr>
        <p:spPr>
          <a:xfrm>
            <a:off x="469900" y="954617"/>
            <a:ext cx="10395896" cy="621264"/>
          </a:xfrm>
        </p:spPr>
        <p:txBody>
          <a:bodyPr/>
          <a:lstStyle/>
          <a:p>
            <a:r>
              <a:rPr lang="es-ES" dirty="0"/>
              <a:t>Ap. D: Aplica un 10% de descuento a las siguientes frutas: Plátano, Naranja y Mandarina. </a:t>
            </a:r>
          </a:p>
          <a:p>
            <a:endParaRPr lang="es-ES" dirty="0"/>
          </a:p>
        </p:txBody>
      </p:sp>
      <p:sp>
        <p:nvSpPr>
          <p:cNvPr id="4" name="Title 3">
            <a:extLst>
              <a:ext uri="{FF2B5EF4-FFF2-40B4-BE49-F238E27FC236}">
                <a16:creationId xmlns:a16="http://schemas.microsoft.com/office/drawing/2014/main" id="{CB91BA0E-587B-462A-B9B1-7761FFF06665}"/>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0370EB8C-8E6E-4B6E-BB54-B4BEBFD51923}"/>
              </a:ext>
            </a:extLst>
          </p:cNvPr>
          <p:cNvSpPr txBox="1"/>
          <p:nvPr/>
        </p:nvSpPr>
        <p:spPr>
          <a:xfrm>
            <a:off x="469900" y="1794361"/>
            <a:ext cx="10395896" cy="584775"/>
          </a:xfrm>
          <a:prstGeom prst="rect">
            <a:avLst/>
          </a:prstGeom>
          <a:noFill/>
        </p:spPr>
        <p:txBody>
          <a:bodyPr wrap="square" rtlCol="0">
            <a:spAutoFit/>
          </a:bodyPr>
          <a:lstStyle/>
          <a:p>
            <a:r>
              <a:rPr lang="es-ES" sz="1600" dirty="0">
                <a:solidFill>
                  <a:srgbClr val="595959"/>
                </a:solidFill>
                <a:latin typeface="Poppins"/>
              </a:rPr>
              <a:t>Realizamos lo mismo que el ejercicio anterior, pero esta vez con 0,1 (10%) para los precios de Plátano, Naranja y Mandarina.</a:t>
            </a:r>
          </a:p>
          <a:p>
            <a:endParaRPr lang="es-ES" sz="1600" dirty="0">
              <a:solidFill>
                <a:srgbClr val="595959"/>
              </a:solidFill>
              <a:latin typeface="Poppins"/>
            </a:endParaRPr>
          </a:p>
        </p:txBody>
      </p:sp>
      <p:sp>
        <p:nvSpPr>
          <p:cNvPr id="7" name="TextBox 6">
            <a:extLst>
              <a:ext uri="{FF2B5EF4-FFF2-40B4-BE49-F238E27FC236}">
                <a16:creationId xmlns:a16="http://schemas.microsoft.com/office/drawing/2014/main" id="{8E6CC1F3-7F4A-4075-A4DB-3614FF47F2B5}"/>
              </a:ext>
            </a:extLst>
          </p:cNvPr>
          <p:cNvSpPr txBox="1"/>
          <p:nvPr/>
        </p:nvSpPr>
        <p:spPr>
          <a:xfrm>
            <a:off x="479526" y="2259062"/>
            <a:ext cx="3120078" cy="338554"/>
          </a:xfrm>
          <a:prstGeom prst="rect">
            <a:avLst/>
          </a:prstGeom>
          <a:noFill/>
        </p:spPr>
        <p:txBody>
          <a:bodyPr wrap="square" rtlCol="0">
            <a:spAutoFit/>
          </a:bodyPr>
          <a:lstStyle/>
          <a:p>
            <a:r>
              <a:rPr lang="es-ES" sz="1600" dirty="0">
                <a:solidFill>
                  <a:srgbClr val="595959"/>
                </a:solidFill>
                <a:latin typeface="Poppins"/>
              </a:rPr>
              <a:t>RESULTADO:</a:t>
            </a:r>
            <a:endParaRPr lang="es-ES" sz="1600" b="1" dirty="0">
              <a:solidFill>
                <a:srgbClr val="595959"/>
              </a:solidFill>
              <a:latin typeface="Poppins"/>
            </a:endParaRPr>
          </a:p>
        </p:txBody>
      </p:sp>
      <p:pic>
        <p:nvPicPr>
          <p:cNvPr id="8" name="Picture 7">
            <a:extLst>
              <a:ext uri="{FF2B5EF4-FFF2-40B4-BE49-F238E27FC236}">
                <a16:creationId xmlns:a16="http://schemas.microsoft.com/office/drawing/2014/main" id="{9D83E226-17CD-4BE8-B3DD-5BB2403BA528}"/>
              </a:ext>
            </a:extLst>
          </p:cNvPr>
          <p:cNvPicPr>
            <a:picLocks noChangeAspect="1"/>
          </p:cNvPicPr>
          <p:nvPr/>
        </p:nvPicPr>
        <p:blipFill rotWithShape="1">
          <a:blip r:embed="rId2"/>
          <a:srcRect l="-1" t="22979" r="27633" b="20426"/>
          <a:stretch/>
        </p:blipFill>
        <p:spPr>
          <a:xfrm>
            <a:off x="2039565" y="2694391"/>
            <a:ext cx="8112869" cy="3568948"/>
          </a:xfrm>
          <a:prstGeom prst="rect">
            <a:avLst/>
          </a:prstGeom>
          <a:ln w="28575">
            <a:noFill/>
          </a:ln>
          <a:effectLst>
            <a:outerShdw blurRad="190500" algn="tl" rotWithShape="0">
              <a:srgbClr val="000000">
                <a:alpha val="70000"/>
              </a:srgbClr>
            </a:outerShdw>
          </a:effectLst>
        </p:spPr>
      </p:pic>
      <p:sp>
        <p:nvSpPr>
          <p:cNvPr id="9" name="Rectangle 8">
            <a:extLst>
              <a:ext uri="{FF2B5EF4-FFF2-40B4-BE49-F238E27FC236}">
                <a16:creationId xmlns:a16="http://schemas.microsoft.com/office/drawing/2014/main" id="{E88CB32F-6E16-4BCF-A1F1-26062B04FA05}"/>
              </a:ext>
            </a:extLst>
          </p:cNvPr>
          <p:cNvSpPr/>
          <p:nvPr/>
        </p:nvSpPr>
        <p:spPr bwMode="gray">
          <a:xfrm>
            <a:off x="7042826" y="4478865"/>
            <a:ext cx="485734" cy="60870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524161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5DB518FE-E6C5-47FE-8D63-91DD39B8C383}"/>
              </a:ext>
            </a:extLst>
          </p:cNvPr>
          <p:cNvPicPr>
            <a:picLocks noChangeAspect="1"/>
          </p:cNvPicPr>
          <p:nvPr/>
        </p:nvPicPr>
        <p:blipFill rotWithShape="1">
          <a:blip r:embed="rId2"/>
          <a:srcRect l="51144" t="25674" r="6950" b="65547"/>
          <a:stretch/>
        </p:blipFill>
        <p:spPr>
          <a:xfrm>
            <a:off x="469899" y="5097295"/>
            <a:ext cx="6456913" cy="769870"/>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228780BB-8472-45E9-BD79-9AEC279B574C}"/>
              </a:ext>
            </a:extLst>
          </p:cNvPr>
          <p:cNvSpPr>
            <a:spLocks noGrp="1"/>
          </p:cNvSpPr>
          <p:nvPr>
            <p:ph type="body" sz="quarter" idx="13"/>
          </p:nvPr>
        </p:nvSpPr>
        <p:spPr>
          <a:xfrm>
            <a:off x="469900" y="954617"/>
            <a:ext cx="10279164" cy="806089"/>
          </a:xfrm>
        </p:spPr>
        <p:txBody>
          <a:bodyPr/>
          <a:lstStyle/>
          <a:p>
            <a:r>
              <a:rPr lang="es-ES" dirty="0"/>
              <a:t>Ap. E: Calcula en una nueva columna  “Ingresos Totales 2019 aplicando descuento ” la facturación total del mes de Diciembre aplicando los descuentos establecidos. </a:t>
            </a:r>
          </a:p>
          <a:p>
            <a:r>
              <a:rPr lang="es-ES" dirty="0"/>
              <a:t> </a:t>
            </a:r>
          </a:p>
        </p:txBody>
      </p:sp>
      <p:sp>
        <p:nvSpPr>
          <p:cNvPr id="4" name="Title 3">
            <a:extLst>
              <a:ext uri="{FF2B5EF4-FFF2-40B4-BE49-F238E27FC236}">
                <a16:creationId xmlns:a16="http://schemas.microsoft.com/office/drawing/2014/main" id="{A69CDBFF-4D65-4DDD-8D0A-D893C51396C6}"/>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20FC7518-F943-4690-BA3E-E607C7932314}"/>
              </a:ext>
            </a:extLst>
          </p:cNvPr>
          <p:cNvSpPr txBox="1"/>
          <p:nvPr/>
        </p:nvSpPr>
        <p:spPr>
          <a:xfrm>
            <a:off x="469900" y="1769357"/>
            <a:ext cx="11317288" cy="584775"/>
          </a:xfrm>
          <a:prstGeom prst="rect">
            <a:avLst/>
          </a:prstGeom>
          <a:noFill/>
        </p:spPr>
        <p:txBody>
          <a:bodyPr wrap="square" rtlCol="0">
            <a:spAutoFit/>
          </a:bodyPr>
          <a:lstStyle/>
          <a:p>
            <a:r>
              <a:rPr lang="es-ES" sz="1600" dirty="0">
                <a:solidFill>
                  <a:srgbClr val="595959"/>
                </a:solidFill>
                <a:latin typeface="Poppins"/>
              </a:rPr>
              <a:t>Para ello creamos una nueva columna Ingresos “Totales 2019 aplicando descuento” utilizaremos una fórmula que nos permitirá aplicar los descuentos a los precios, para, de ese modo, calcular el ingreso por ruta:</a:t>
            </a:r>
          </a:p>
        </p:txBody>
      </p:sp>
      <p:sp>
        <p:nvSpPr>
          <p:cNvPr id="6" name="TextBox 5">
            <a:extLst>
              <a:ext uri="{FF2B5EF4-FFF2-40B4-BE49-F238E27FC236}">
                <a16:creationId xmlns:a16="http://schemas.microsoft.com/office/drawing/2014/main" id="{8BA469DB-6EB5-4946-B375-98E7503590BE}"/>
              </a:ext>
            </a:extLst>
          </p:cNvPr>
          <p:cNvSpPr txBox="1"/>
          <p:nvPr/>
        </p:nvSpPr>
        <p:spPr>
          <a:xfrm>
            <a:off x="668216" y="2655171"/>
            <a:ext cx="4745788" cy="830997"/>
          </a:xfrm>
          <a:prstGeom prst="rect">
            <a:avLst/>
          </a:prstGeom>
          <a:noFill/>
        </p:spPr>
        <p:txBody>
          <a:bodyPr wrap="square" rtlCol="0">
            <a:spAutoFit/>
          </a:bodyPr>
          <a:lstStyle/>
          <a:p>
            <a:r>
              <a:rPr lang="es-ES" sz="1600" dirty="0">
                <a:solidFill>
                  <a:srgbClr val="595959"/>
                </a:solidFill>
                <a:latin typeface="Poppins"/>
              </a:rPr>
              <a:t>a. Nos situamos en la primera celda de la nueva columna y escribimos una fórmula para que el descuento se reste del precio:</a:t>
            </a:r>
          </a:p>
        </p:txBody>
      </p:sp>
      <p:cxnSp>
        <p:nvCxnSpPr>
          <p:cNvPr id="8" name="Straight Arrow Connector 7">
            <a:extLst>
              <a:ext uri="{FF2B5EF4-FFF2-40B4-BE49-F238E27FC236}">
                <a16:creationId xmlns:a16="http://schemas.microsoft.com/office/drawing/2014/main" id="{2A0A46B1-5771-432E-9353-F9DE2CDE9978}"/>
              </a:ext>
            </a:extLst>
          </p:cNvPr>
          <p:cNvCxnSpPr>
            <a:cxnSpLocks/>
            <a:stCxn id="9" idx="2"/>
            <a:endCxn id="10" idx="0"/>
          </p:cNvCxnSpPr>
          <p:nvPr/>
        </p:nvCxnSpPr>
        <p:spPr>
          <a:xfrm>
            <a:off x="3426073" y="4495217"/>
            <a:ext cx="1239651" cy="113609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BC6DF59-8EA9-4358-9110-DA152BD330B9}"/>
              </a:ext>
            </a:extLst>
          </p:cNvPr>
          <p:cNvSpPr/>
          <p:nvPr/>
        </p:nvSpPr>
        <p:spPr>
          <a:xfrm>
            <a:off x="1570027" y="3974246"/>
            <a:ext cx="3712092" cy="520971"/>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19EE2"/>
                </a:solidFill>
                <a:latin typeface="Poppins"/>
              </a:rPr>
              <a:t>“ =Ingresos Totales – (Ingresos Totales x Descuento)”</a:t>
            </a:r>
            <a:endParaRPr lang="es-ES" sz="1600" dirty="0">
              <a:latin typeface="Poppins"/>
            </a:endParaRPr>
          </a:p>
        </p:txBody>
      </p:sp>
      <p:sp>
        <p:nvSpPr>
          <p:cNvPr id="10" name="Rectangle 9">
            <a:extLst>
              <a:ext uri="{FF2B5EF4-FFF2-40B4-BE49-F238E27FC236}">
                <a16:creationId xmlns:a16="http://schemas.microsoft.com/office/drawing/2014/main" id="{2B46EE1D-AAEC-42E6-B3E1-260B98AC2C0D}"/>
              </a:ext>
            </a:extLst>
          </p:cNvPr>
          <p:cNvSpPr/>
          <p:nvPr/>
        </p:nvSpPr>
        <p:spPr>
          <a:xfrm>
            <a:off x="3835367" y="5631315"/>
            <a:ext cx="1660713" cy="136113"/>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12" name="TextBox 11">
            <a:extLst>
              <a:ext uri="{FF2B5EF4-FFF2-40B4-BE49-F238E27FC236}">
                <a16:creationId xmlns:a16="http://schemas.microsoft.com/office/drawing/2014/main" id="{6497A3D5-630D-4D48-871D-501E93A0DE83}"/>
              </a:ext>
            </a:extLst>
          </p:cNvPr>
          <p:cNvSpPr txBox="1"/>
          <p:nvPr/>
        </p:nvSpPr>
        <p:spPr>
          <a:xfrm>
            <a:off x="6777998" y="2655171"/>
            <a:ext cx="5225730" cy="830997"/>
          </a:xfrm>
          <a:prstGeom prst="rect">
            <a:avLst/>
          </a:prstGeom>
          <a:noFill/>
        </p:spPr>
        <p:txBody>
          <a:bodyPr wrap="square" rtlCol="0">
            <a:spAutoFit/>
          </a:bodyPr>
          <a:lstStyle/>
          <a:p>
            <a:r>
              <a:rPr lang="es-ES" sz="1600" dirty="0">
                <a:solidFill>
                  <a:srgbClr val="595959"/>
                </a:solidFill>
                <a:latin typeface="Poppins"/>
              </a:rPr>
              <a:t>b. Utilizamos la cruz negra, la que aparece en la esquina inferior derecha de la celda al pasar el ratón. Arrastramos desde G3 a G51 para aplicar la formula a toda la columna. </a:t>
            </a:r>
            <a:endParaRPr lang="es-ES" sz="1600" b="1" dirty="0">
              <a:solidFill>
                <a:srgbClr val="595959"/>
              </a:solidFill>
              <a:latin typeface="Poppins"/>
            </a:endParaRPr>
          </a:p>
        </p:txBody>
      </p:sp>
      <p:sp>
        <p:nvSpPr>
          <p:cNvPr id="22" name="Arrow: Right 21">
            <a:extLst>
              <a:ext uri="{FF2B5EF4-FFF2-40B4-BE49-F238E27FC236}">
                <a16:creationId xmlns:a16="http://schemas.microsoft.com/office/drawing/2014/main" id="{7DAC0B0B-9F16-476F-B37E-30F8A5F8A0B4}"/>
              </a:ext>
            </a:extLst>
          </p:cNvPr>
          <p:cNvSpPr/>
          <p:nvPr/>
        </p:nvSpPr>
        <p:spPr bwMode="gray">
          <a:xfrm>
            <a:off x="5810247" y="4023864"/>
            <a:ext cx="910181" cy="369584"/>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32" name="Picture 31">
            <a:extLst>
              <a:ext uri="{FF2B5EF4-FFF2-40B4-BE49-F238E27FC236}">
                <a16:creationId xmlns:a16="http://schemas.microsoft.com/office/drawing/2014/main" id="{071334C1-8923-487C-A11E-F9E0560D5527}"/>
              </a:ext>
            </a:extLst>
          </p:cNvPr>
          <p:cNvPicPr>
            <a:picLocks noChangeAspect="1"/>
          </p:cNvPicPr>
          <p:nvPr/>
        </p:nvPicPr>
        <p:blipFill rotWithShape="1">
          <a:blip r:embed="rId3"/>
          <a:srcRect l="51347" t="25674" r="6951" b="32340"/>
          <a:stretch/>
        </p:blipFill>
        <p:spPr>
          <a:xfrm>
            <a:off x="7248556" y="3787207"/>
            <a:ext cx="4225405" cy="2392916"/>
          </a:xfrm>
          <a:prstGeom prst="rect">
            <a:avLst/>
          </a:prstGeom>
          <a:ln>
            <a:noFill/>
          </a:ln>
          <a:effectLst>
            <a:outerShdw blurRad="190500" algn="tl" rotWithShape="0">
              <a:srgbClr val="000000">
                <a:alpha val="70000"/>
              </a:srgbClr>
            </a:outerShdw>
          </a:effectLst>
        </p:spPr>
      </p:pic>
      <p:sp>
        <p:nvSpPr>
          <p:cNvPr id="33" name="Rectangle 32">
            <a:extLst>
              <a:ext uri="{FF2B5EF4-FFF2-40B4-BE49-F238E27FC236}">
                <a16:creationId xmlns:a16="http://schemas.microsoft.com/office/drawing/2014/main" id="{08E4754E-3D81-43DD-82E8-CFE28F1B6B3F}"/>
              </a:ext>
            </a:extLst>
          </p:cNvPr>
          <p:cNvSpPr/>
          <p:nvPr/>
        </p:nvSpPr>
        <p:spPr bwMode="gray">
          <a:xfrm>
            <a:off x="10902461" y="4106980"/>
            <a:ext cx="496952" cy="183729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651702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2EE606-F3EE-4926-A7B0-B517FAF9A98C}"/>
              </a:ext>
            </a:extLst>
          </p:cNvPr>
          <p:cNvPicPr>
            <a:picLocks noChangeAspect="1"/>
          </p:cNvPicPr>
          <p:nvPr/>
        </p:nvPicPr>
        <p:blipFill rotWithShape="1">
          <a:blip r:embed="rId2"/>
          <a:srcRect t="18587" r="28500" b="32444"/>
          <a:stretch/>
        </p:blipFill>
        <p:spPr>
          <a:xfrm>
            <a:off x="5334000" y="3461711"/>
            <a:ext cx="5572124" cy="2246279"/>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DDB009FA-C971-4668-842F-35EB82BFE760}"/>
              </a:ext>
            </a:extLst>
          </p:cNvPr>
          <p:cNvSpPr>
            <a:spLocks noGrp="1"/>
          </p:cNvSpPr>
          <p:nvPr>
            <p:ph type="body" sz="quarter" idx="13"/>
          </p:nvPr>
        </p:nvSpPr>
        <p:spPr>
          <a:xfrm>
            <a:off x="469899" y="954617"/>
            <a:ext cx="10436225" cy="782176"/>
          </a:xfrm>
        </p:spPr>
        <p:txBody>
          <a:bodyPr/>
          <a:lstStyle/>
          <a:p>
            <a:r>
              <a:rPr lang="es-ES" dirty="0"/>
              <a:t>Ap. E: Calcula en una nueva columna  “Ingresos Totales 2019 aplicando descuento ” la facturación total del mes de Diciembre aplicando los descuentos establecidos. </a:t>
            </a:r>
          </a:p>
          <a:p>
            <a:endParaRPr lang="es-ES" dirty="0"/>
          </a:p>
        </p:txBody>
      </p:sp>
      <p:sp>
        <p:nvSpPr>
          <p:cNvPr id="4" name="Title 3">
            <a:extLst>
              <a:ext uri="{FF2B5EF4-FFF2-40B4-BE49-F238E27FC236}">
                <a16:creationId xmlns:a16="http://schemas.microsoft.com/office/drawing/2014/main" id="{02E5FEA6-DDF4-4F03-A180-95B01E8A9362}"/>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F1B0C9D5-D840-4982-9FDD-A9C9A024EFD5}"/>
              </a:ext>
            </a:extLst>
          </p:cNvPr>
          <p:cNvSpPr txBox="1"/>
          <p:nvPr/>
        </p:nvSpPr>
        <p:spPr>
          <a:xfrm>
            <a:off x="469899" y="1898718"/>
            <a:ext cx="10436226" cy="584775"/>
          </a:xfrm>
          <a:prstGeom prst="rect">
            <a:avLst/>
          </a:prstGeom>
          <a:noFill/>
        </p:spPr>
        <p:txBody>
          <a:bodyPr wrap="square" rtlCol="0">
            <a:spAutoFit/>
          </a:bodyPr>
          <a:lstStyle/>
          <a:p>
            <a:r>
              <a:rPr lang="es-ES" sz="1600" dirty="0">
                <a:solidFill>
                  <a:srgbClr val="595959"/>
                </a:solidFill>
                <a:latin typeface="Poppins"/>
              </a:rPr>
              <a:t>En la columna Ingresos Totales 2019 aplicando descuente, aplicaremos la función suma del comando Autosuma (podemos clicar directamente en el comando autosuma.   </a:t>
            </a:r>
          </a:p>
        </p:txBody>
      </p:sp>
      <p:pic>
        <p:nvPicPr>
          <p:cNvPr id="6" name="Picture 5">
            <a:extLst>
              <a:ext uri="{FF2B5EF4-FFF2-40B4-BE49-F238E27FC236}">
                <a16:creationId xmlns:a16="http://schemas.microsoft.com/office/drawing/2014/main" id="{8EA5C6AF-F519-4919-94F0-E159248BD7D5}"/>
              </a:ext>
            </a:extLst>
          </p:cNvPr>
          <p:cNvPicPr>
            <a:picLocks noChangeAspect="1"/>
          </p:cNvPicPr>
          <p:nvPr/>
        </p:nvPicPr>
        <p:blipFill>
          <a:blip r:embed="rId3"/>
          <a:stretch>
            <a:fillRect/>
          </a:stretch>
        </p:blipFill>
        <p:spPr>
          <a:xfrm>
            <a:off x="1831914" y="2645418"/>
            <a:ext cx="1085850" cy="323850"/>
          </a:xfrm>
          <a:prstGeom prst="rect">
            <a:avLst/>
          </a:prstGeom>
          <a:ln w="38100" cap="sq">
            <a:solidFill>
              <a:srgbClr val="019EE2"/>
            </a:solidFill>
            <a:prstDash val="solid"/>
            <a:miter lim="800000"/>
          </a:ln>
          <a:effectLst>
            <a:outerShdw blurRad="50800" dist="38100" dir="2700000" algn="tl" rotWithShape="0">
              <a:srgbClr val="000000">
                <a:alpha val="43000"/>
              </a:srgbClr>
            </a:outerShdw>
          </a:effectLst>
        </p:spPr>
      </p:pic>
      <p:sp>
        <p:nvSpPr>
          <p:cNvPr id="8" name="Rectangle 7">
            <a:extLst>
              <a:ext uri="{FF2B5EF4-FFF2-40B4-BE49-F238E27FC236}">
                <a16:creationId xmlns:a16="http://schemas.microsoft.com/office/drawing/2014/main" id="{A22A1A50-0ACB-417B-88C2-0E1DC76C946C}"/>
              </a:ext>
            </a:extLst>
          </p:cNvPr>
          <p:cNvSpPr/>
          <p:nvPr/>
        </p:nvSpPr>
        <p:spPr>
          <a:xfrm>
            <a:off x="9965339" y="5419685"/>
            <a:ext cx="798191" cy="198795"/>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11" name="Picture 10">
            <a:extLst>
              <a:ext uri="{FF2B5EF4-FFF2-40B4-BE49-F238E27FC236}">
                <a16:creationId xmlns:a16="http://schemas.microsoft.com/office/drawing/2014/main" id="{04CA4466-5BF4-4360-86BC-0F96F5AE398D}"/>
              </a:ext>
            </a:extLst>
          </p:cNvPr>
          <p:cNvPicPr>
            <a:picLocks noChangeAspect="1"/>
          </p:cNvPicPr>
          <p:nvPr/>
        </p:nvPicPr>
        <p:blipFill rotWithShape="1">
          <a:blip r:embed="rId4"/>
          <a:srcRect l="47167" t="26529" r="29500" b="31111"/>
          <a:stretch/>
        </p:blipFill>
        <p:spPr>
          <a:xfrm>
            <a:off x="1079499" y="3067299"/>
            <a:ext cx="2590680" cy="2640691"/>
          </a:xfrm>
          <a:prstGeom prst="rect">
            <a:avLst/>
          </a:prstGeom>
          <a:ln>
            <a:noFill/>
          </a:ln>
          <a:effectLst>
            <a:outerShdw blurRad="190500" algn="tl" rotWithShape="0">
              <a:srgbClr val="000000">
                <a:alpha val="70000"/>
              </a:srgbClr>
            </a:outerShdw>
          </a:effectLst>
        </p:spPr>
      </p:pic>
      <p:sp>
        <p:nvSpPr>
          <p:cNvPr id="12" name="Arrow: Right 11">
            <a:extLst>
              <a:ext uri="{FF2B5EF4-FFF2-40B4-BE49-F238E27FC236}">
                <a16:creationId xmlns:a16="http://schemas.microsoft.com/office/drawing/2014/main" id="{1BAAE279-080B-49EB-A35E-3F64C67C8E05}"/>
              </a:ext>
            </a:extLst>
          </p:cNvPr>
          <p:cNvSpPr/>
          <p:nvPr/>
        </p:nvSpPr>
        <p:spPr bwMode="gray">
          <a:xfrm>
            <a:off x="3943289" y="3849164"/>
            <a:ext cx="1117600" cy="538480"/>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6" name="TextBox 15">
            <a:extLst>
              <a:ext uri="{FF2B5EF4-FFF2-40B4-BE49-F238E27FC236}">
                <a16:creationId xmlns:a16="http://schemas.microsoft.com/office/drawing/2014/main" id="{195C8092-C2D4-4C22-A79E-4A7728844568}"/>
              </a:ext>
            </a:extLst>
          </p:cNvPr>
          <p:cNvSpPr txBox="1"/>
          <p:nvPr/>
        </p:nvSpPr>
        <p:spPr>
          <a:xfrm>
            <a:off x="5968521" y="2803325"/>
            <a:ext cx="3120078" cy="338554"/>
          </a:xfrm>
          <a:prstGeom prst="rect">
            <a:avLst/>
          </a:prstGeom>
          <a:noFill/>
        </p:spPr>
        <p:txBody>
          <a:bodyPr wrap="square" rtlCol="0">
            <a:spAutoFit/>
          </a:bodyPr>
          <a:lstStyle/>
          <a:p>
            <a:r>
              <a:rPr lang="es-ES" sz="1600" dirty="0">
                <a:solidFill>
                  <a:srgbClr val="595959"/>
                </a:solidFill>
                <a:latin typeface="Poppins"/>
              </a:rPr>
              <a:t>RESULTADO:</a:t>
            </a:r>
            <a:endParaRPr lang="es-ES" sz="1600" b="1" dirty="0">
              <a:solidFill>
                <a:srgbClr val="595959"/>
              </a:solidFill>
              <a:latin typeface="Poppins"/>
            </a:endParaRPr>
          </a:p>
        </p:txBody>
      </p:sp>
    </p:spTree>
    <p:extLst>
      <p:ext uri="{BB962C8B-B14F-4D97-AF65-F5344CB8AC3E}">
        <p14:creationId xmlns:p14="http://schemas.microsoft.com/office/powerpoint/2010/main" val="10904066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9EC9FAFF-8B69-40AB-8FEA-9400DA89920E}"/>
              </a:ext>
            </a:extLst>
          </p:cNvPr>
          <p:cNvPicPr>
            <a:picLocks noChangeAspect="1"/>
          </p:cNvPicPr>
          <p:nvPr/>
        </p:nvPicPr>
        <p:blipFill rotWithShape="1">
          <a:blip r:embed="rId2"/>
          <a:srcRect l="80417" t="27037" r="9198" b="33630"/>
          <a:stretch/>
        </p:blipFill>
        <p:spPr>
          <a:xfrm>
            <a:off x="8853170" y="3807181"/>
            <a:ext cx="1191546" cy="2538459"/>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D03EDF37-B372-4BC7-8C8E-C787CBCF7B26}"/>
              </a:ext>
            </a:extLst>
          </p:cNvPr>
          <p:cNvPicPr>
            <a:picLocks noChangeAspect="1"/>
          </p:cNvPicPr>
          <p:nvPr/>
        </p:nvPicPr>
        <p:blipFill rotWithShape="1">
          <a:blip r:embed="rId3"/>
          <a:srcRect l="34499" t="27037" r="9694" b="65317"/>
          <a:stretch/>
        </p:blipFill>
        <p:spPr>
          <a:xfrm>
            <a:off x="5398377" y="3053789"/>
            <a:ext cx="6333324" cy="524393"/>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E65E8FE4-1F71-4D0D-9892-40599A02D175}"/>
              </a:ext>
            </a:extLst>
          </p:cNvPr>
          <p:cNvSpPr>
            <a:spLocks noGrp="1"/>
          </p:cNvSpPr>
          <p:nvPr>
            <p:ph type="body" sz="quarter" idx="13"/>
          </p:nvPr>
        </p:nvSpPr>
        <p:spPr>
          <a:xfrm>
            <a:off x="469900" y="954617"/>
            <a:ext cx="10736580" cy="899583"/>
          </a:xfrm>
        </p:spPr>
        <p:txBody>
          <a:bodyPr/>
          <a:lstStyle/>
          <a:p>
            <a:pPr lvl="0"/>
            <a:r>
              <a:rPr lang="es-ES" dirty="0"/>
              <a:t>Ap. F: El año siguiente se prevé un aumento de la facturación del 10%, representada por un aumento del número de clientes. Crea dos nuevas columnas, Una llamada “Nuevos Precios” y otra llamada “Nuevas Ventas”, en este orden. Aplica el 10% de aumento en “Nuevas Ventas”.</a:t>
            </a:r>
          </a:p>
        </p:txBody>
      </p:sp>
      <p:sp>
        <p:nvSpPr>
          <p:cNvPr id="4" name="Title 3">
            <a:extLst>
              <a:ext uri="{FF2B5EF4-FFF2-40B4-BE49-F238E27FC236}">
                <a16:creationId xmlns:a16="http://schemas.microsoft.com/office/drawing/2014/main" id="{FB829E94-696E-41AE-99E8-42B96330221C}"/>
              </a:ext>
            </a:extLst>
          </p:cNvPr>
          <p:cNvSpPr>
            <a:spLocks noGrp="1"/>
          </p:cNvSpPr>
          <p:nvPr>
            <p:ph type="title"/>
          </p:nvPr>
        </p:nvSpPr>
        <p:spPr/>
        <p:txBody>
          <a:bodyPr/>
          <a:lstStyle/>
          <a:p>
            <a:r>
              <a:rPr lang="es-ES" dirty="0"/>
              <a:t>Ejercicio 4</a:t>
            </a:r>
          </a:p>
        </p:txBody>
      </p:sp>
      <p:pic>
        <p:nvPicPr>
          <p:cNvPr id="5" name="Picture 4">
            <a:extLst>
              <a:ext uri="{FF2B5EF4-FFF2-40B4-BE49-F238E27FC236}">
                <a16:creationId xmlns:a16="http://schemas.microsoft.com/office/drawing/2014/main" id="{21244CEF-B362-44C9-ADFC-03F907F9577F}"/>
              </a:ext>
            </a:extLst>
          </p:cNvPr>
          <p:cNvPicPr>
            <a:picLocks noChangeAspect="1"/>
          </p:cNvPicPr>
          <p:nvPr/>
        </p:nvPicPr>
        <p:blipFill rotWithShape="1">
          <a:blip r:embed="rId4"/>
          <a:srcRect l="55251" t="23408" r="8082" b="29333"/>
          <a:stretch/>
        </p:blipFill>
        <p:spPr>
          <a:xfrm>
            <a:off x="1027638" y="3293166"/>
            <a:ext cx="3971081" cy="2879034"/>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0176D5A5-B876-4789-9703-2A3C2501EC77}"/>
              </a:ext>
            </a:extLst>
          </p:cNvPr>
          <p:cNvSpPr/>
          <p:nvPr/>
        </p:nvSpPr>
        <p:spPr bwMode="gray">
          <a:xfrm>
            <a:off x="2945367" y="3453143"/>
            <a:ext cx="1981200" cy="406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7" name="TextBox 6">
            <a:extLst>
              <a:ext uri="{FF2B5EF4-FFF2-40B4-BE49-F238E27FC236}">
                <a16:creationId xmlns:a16="http://schemas.microsoft.com/office/drawing/2014/main" id="{E35F6F38-0661-4987-95AD-6FA2C15C2FAB}"/>
              </a:ext>
            </a:extLst>
          </p:cNvPr>
          <p:cNvSpPr txBox="1"/>
          <p:nvPr/>
        </p:nvSpPr>
        <p:spPr bwMode="gray">
          <a:xfrm>
            <a:off x="502892" y="2323539"/>
            <a:ext cx="4779479" cy="730250"/>
          </a:xfrm>
          <a:prstGeom prst="rect">
            <a:avLst/>
          </a:prstGeom>
        </p:spPr>
        <p:txBody>
          <a:bodyPr vert="horz" wrap="square" lIns="0" tIns="0" rIns="0" bIns="0" rtlCol="0" anchor="b" anchorCtr="0">
            <a:noAutofit/>
          </a:bodyPr>
          <a:lstStyle/>
          <a:p>
            <a:r>
              <a:rPr lang="es-ES" sz="1600" dirty="0">
                <a:solidFill>
                  <a:srgbClr val="595959"/>
                </a:solidFill>
                <a:latin typeface="Poppins"/>
              </a:rPr>
              <a:t>Creamos las dos columnas, escribiendo el contenido y aplicando relleno, estilo y formato del mismo modo que en el primer apartado del ejercicio.</a:t>
            </a:r>
            <a:endParaRPr lang="es-ES" sz="1600" b="1" dirty="0">
              <a:solidFill>
                <a:srgbClr val="595959"/>
              </a:solidFill>
              <a:latin typeface="Poppins"/>
            </a:endParaRPr>
          </a:p>
        </p:txBody>
      </p:sp>
      <p:sp>
        <p:nvSpPr>
          <p:cNvPr id="10" name="TextBox 9">
            <a:extLst>
              <a:ext uri="{FF2B5EF4-FFF2-40B4-BE49-F238E27FC236}">
                <a16:creationId xmlns:a16="http://schemas.microsoft.com/office/drawing/2014/main" id="{4669A08C-3801-419D-91E2-B183E7A33750}"/>
              </a:ext>
            </a:extLst>
          </p:cNvPr>
          <p:cNvSpPr txBox="1"/>
          <p:nvPr/>
        </p:nvSpPr>
        <p:spPr bwMode="gray">
          <a:xfrm>
            <a:off x="5729410" y="2094540"/>
            <a:ext cx="5924109" cy="730250"/>
          </a:xfrm>
          <a:prstGeom prst="rect">
            <a:avLst/>
          </a:prstGeom>
        </p:spPr>
        <p:txBody>
          <a:bodyPr vert="horz" wrap="square" lIns="0" tIns="0" rIns="0" bIns="0" rtlCol="0" anchor="b" anchorCtr="0">
            <a:noAutofit/>
          </a:bodyPr>
          <a:lstStyle/>
          <a:p>
            <a:r>
              <a:rPr lang="es-ES" sz="1600" dirty="0">
                <a:solidFill>
                  <a:srgbClr val="595959"/>
                </a:solidFill>
                <a:latin typeface="Poppins"/>
              </a:rPr>
              <a:t>Si tenemos en cuenta la estimación, debemos situarnos en la columna “Ventas Agosto 2019” y multiplicar todas sus filas por 1,1 para representar el aumento en la facturación del 10%:</a:t>
            </a:r>
            <a:endParaRPr lang="es-ES" sz="1600" b="1" dirty="0">
              <a:solidFill>
                <a:srgbClr val="595959"/>
              </a:solidFill>
              <a:latin typeface="Poppins"/>
            </a:endParaRPr>
          </a:p>
        </p:txBody>
      </p:sp>
      <p:sp>
        <p:nvSpPr>
          <p:cNvPr id="11" name="Rectangle 10">
            <a:extLst>
              <a:ext uri="{FF2B5EF4-FFF2-40B4-BE49-F238E27FC236}">
                <a16:creationId xmlns:a16="http://schemas.microsoft.com/office/drawing/2014/main" id="{5E50009B-0088-4073-9E2F-4B00F41FA123}"/>
              </a:ext>
            </a:extLst>
          </p:cNvPr>
          <p:cNvSpPr/>
          <p:nvPr/>
        </p:nvSpPr>
        <p:spPr bwMode="gray">
          <a:xfrm>
            <a:off x="10759440" y="3293166"/>
            <a:ext cx="894080" cy="18796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4" name="Straight Arrow Connector 13">
            <a:extLst>
              <a:ext uri="{FF2B5EF4-FFF2-40B4-BE49-F238E27FC236}">
                <a16:creationId xmlns:a16="http://schemas.microsoft.com/office/drawing/2014/main" id="{BDC47C0B-6F02-4F06-8FBC-031910E198B8}"/>
              </a:ext>
            </a:extLst>
          </p:cNvPr>
          <p:cNvCxnSpPr>
            <a:cxnSpLocks/>
            <a:stCxn id="10" idx="2"/>
            <a:endCxn id="11" idx="0"/>
          </p:cNvCxnSpPr>
          <p:nvPr/>
        </p:nvCxnSpPr>
        <p:spPr>
          <a:xfrm>
            <a:off x="8691465" y="2824790"/>
            <a:ext cx="2515015" cy="46837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B8A44B4-3793-4A75-94E3-0B046453F3C9}"/>
              </a:ext>
            </a:extLst>
          </p:cNvPr>
          <p:cNvSpPr txBox="1"/>
          <p:nvPr/>
        </p:nvSpPr>
        <p:spPr bwMode="gray">
          <a:xfrm>
            <a:off x="5609944" y="4033263"/>
            <a:ext cx="2882950" cy="1768898"/>
          </a:xfrm>
          <a:prstGeom prst="rect">
            <a:avLst/>
          </a:prstGeom>
        </p:spPr>
        <p:txBody>
          <a:bodyPr vert="horz" wrap="square" lIns="0" tIns="0" rIns="0" bIns="0" rtlCol="0" anchor="b" anchorCtr="0">
            <a:noAutofit/>
          </a:bodyPr>
          <a:lstStyle/>
          <a:p>
            <a:r>
              <a:rPr lang="es-ES" sz="1600" dirty="0">
                <a:solidFill>
                  <a:srgbClr val="595959"/>
                </a:solidFill>
                <a:latin typeface="Poppins"/>
              </a:rPr>
              <a:t>Una vez resuelto, arrastramos la celda con el primer resultado hasta la última fila de la tabla, para obtener los datos de la columna “Nuevas Ventas”. Incluiremos una celda más, para que la selección llegue al Total Columna.</a:t>
            </a:r>
            <a:endParaRPr lang="es-ES" sz="1600" b="1" dirty="0">
              <a:solidFill>
                <a:srgbClr val="595959"/>
              </a:solidFill>
              <a:latin typeface="Poppins"/>
            </a:endParaRPr>
          </a:p>
        </p:txBody>
      </p:sp>
      <p:sp>
        <p:nvSpPr>
          <p:cNvPr id="16" name="Rectangle 15">
            <a:extLst>
              <a:ext uri="{FF2B5EF4-FFF2-40B4-BE49-F238E27FC236}">
                <a16:creationId xmlns:a16="http://schemas.microsoft.com/office/drawing/2014/main" id="{E10852E3-C0DD-4542-A443-705A6754A066}"/>
              </a:ext>
            </a:extLst>
          </p:cNvPr>
          <p:cNvSpPr/>
          <p:nvPr/>
        </p:nvSpPr>
        <p:spPr bwMode="gray">
          <a:xfrm>
            <a:off x="9573722" y="4033263"/>
            <a:ext cx="417997" cy="228600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TextBox 16">
            <a:extLst>
              <a:ext uri="{FF2B5EF4-FFF2-40B4-BE49-F238E27FC236}">
                <a16:creationId xmlns:a16="http://schemas.microsoft.com/office/drawing/2014/main" id="{0F02625E-17C1-4DBF-97A0-B8D2A7DB2DDF}"/>
              </a:ext>
            </a:extLst>
          </p:cNvPr>
          <p:cNvSpPr txBox="1"/>
          <p:nvPr/>
        </p:nvSpPr>
        <p:spPr>
          <a:xfrm>
            <a:off x="7344969" y="6007086"/>
            <a:ext cx="1508201" cy="338554"/>
          </a:xfrm>
          <a:prstGeom prst="rect">
            <a:avLst/>
          </a:prstGeom>
          <a:noFill/>
        </p:spPr>
        <p:txBody>
          <a:bodyPr wrap="square" rtlCol="0">
            <a:spAutoFit/>
          </a:bodyPr>
          <a:lstStyle/>
          <a:p>
            <a:r>
              <a:rPr lang="es-ES" sz="1600" dirty="0">
                <a:solidFill>
                  <a:srgbClr val="595959"/>
                </a:solidFill>
                <a:latin typeface="Poppins"/>
              </a:rPr>
              <a:t>RESULTADO:</a:t>
            </a:r>
            <a:endParaRPr lang="es-ES" sz="1600" b="1" dirty="0">
              <a:solidFill>
                <a:srgbClr val="595959"/>
              </a:solidFill>
              <a:latin typeface="Poppins"/>
            </a:endParaRPr>
          </a:p>
        </p:txBody>
      </p:sp>
    </p:spTree>
    <p:extLst>
      <p:ext uri="{BB962C8B-B14F-4D97-AF65-F5344CB8AC3E}">
        <p14:creationId xmlns:p14="http://schemas.microsoft.com/office/powerpoint/2010/main" val="36379182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F17209-49D1-41B2-9AE9-2B0E8AE95B86}"/>
              </a:ext>
            </a:extLst>
          </p:cNvPr>
          <p:cNvSpPr>
            <a:spLocks noGrp="1"/>
          </p:cNvSpPr>
          <p:nvPr>
            <p:ph type="body" sz="quarter" idx="13"/>
          </p:nvPr>
        </p:nvSpPr>
        <p:spPr>
          <a:xfrm>
            <a:off x="469900" y="954617"/>
            <a:ext cx="10330180" cy="975783"/>
          </a:xfrm>
        </p:spPr>
        <p:txBody>
          <a:bodyPr/>
          <a:lstStyle/>
          <a:p>
            <a:pPr lvl="0"/>
            <a:r>
              <a:rPr lang="es-ES" dirty="0"/>
              <a:t>Ap. G: El melón ha sido todo un éxito en la temporada 2019 y el departamento comercial se plantea una subida del 7% en sus precios. Aplica los cambios mencionados en la columna “Nuevos Precios”. </a:t>
            </a:r>
          </a:p>
          <a:p>
            <a:endParaRPr lang="es-ES" dirty="0"/>
          </a:p>
        </p:txBody>
      </p:sp>
      <p:sp>
        <p:nvSpPr>
          <p:cNvPr id="4" name="Title 3">
            <a:extLst>
              <a:ext uri="{FF2B5EF4-FFF2-40B4-BE49-F238E27FC236}">
                <a16:creationId xmlns:a16="http://schemas.microsoft.com/office/drawing/2014/main" id="{FA5B6F31-7D11-4A72-B6DA-55E97FE74861}"/>
              </a:ext>
            </a:extLst>
          </p:cNvPr>
          <p:cNvSpPr>
            <a:spLocks noGrp="1"/>
          </p:cNvSpPr>
          <p:nvPr>
            <p:ph type="title"/>
          </p:nvPr>
        </p:nvSpPr>
        <p:spPr/>
        <p:txBody>
          <a:bodyPr/>
          <a:lstStyle/>
          <a:p>
            <a:r>
              <a:rPr lang="es-ES" dirty="0"/>
              <a:t>Ejercicio 4</a:t>
            </a:r>
          </a:p>
        </p:txBody>
      </p:sp>
      <p:sp>
        <p:nvSpPr>
          <p:cNvPr id="5" name="Rectangle 4">
            <a:extLst>
              <a:ext uri="{FF2B5EF4-FFF2-40B4-BE49-F238E27FC236}">
                <a16:creationId xmlns:a16="http://schemas.microsoft.com/office/drawing/2014/main" id="{909B4106-1A07-42F4-9279-DA9F4EB46C00}"/>
              </a:ext>
            </a:extLst>
          </p:cNvPr>
          <p:cNvSpPr/>
          <p:nvPr/>
        </p:nvSpPr>
        <p:spPr>
          <a:xfrm>
            <a:off x="402590" y="1930400"/>
            <a:ext cx="10397490" cy="584775"/>
          </a:xfrm>
          <a:prstGeom prst="rect">
            <a:avLst/>
          </a:prstGeom>
        </p:spPr>
        <p:txBody>
          <a:bodyPr wrap="square">
            <a:spAutoFit/>
          </a:bodyPr>
          <a:lstStyle/>
          <a:p>
            <a:r>
              <a:rPr lang="es-ES" sz="1600" dirty="0">
                <a:solidFill>
                  <a:srgbClr val="595959"/>
                </a:solidFill>
                <a:latin typeface="Poppins"/>
              </a:rPr>
              <a:t>Multiplicamos, de la misma forma que los apartados anteriores, los precios del melón de la Columna “Precio por Kg (melón) x 1,07”. Se obtiene el siguiente resultado:</a:t>
            </a:r>
            <a:endParaRPr lang="es-ES" sz="1600" b="1" dirty="0">
              <a:solidFill>
                <a:srgbClr val="595959"/>
              </a:solidFill>
              <a:latin typeface="Poppins"/>
            </a:endParaRPr>
          </a:p>
        </p:txBody>
      </p:sp>
      <p:pic>
        <p:nvPicPr>
          <p:cNvPr id="6" name="Picture 5">
            <a:extLst>
              <a:ext uri="{FF2B5EF4-FFF2-40B4-BE49-F238E27FC236}">
                <a16:creationId xmlns:a16="http://schemas.microsoft.com/office/drawing/2014/main" id="{DA4688D4-F8C9-44EF-B616-5D87AE402AD9}"/>
              </a:ext>
            </a:extLst>
          </p:cNvPr>
          <p:cNvPicPr>
            <a:picLocks noChangeAspect="1"/>
          </p:cNvPicPr>
          <p:nvPr/>
        </p:nvPicPr>
        <p:blipFill rotWithShape="1">
          <a:blip r:embed="rId2"/>
          <a:srcRect t="25777" r="8887" b="33186"/>
          <a:stretch/>
        </p:blipFill>
        <p:spPr>
          <a:xfrm>
            <a:off x="541655" y="2779183"/>
            <a:ext cx="10258425" cy="2814320"/>
          </a:xfrm>
          <a:prstGeom prst="rect">
            <a:avLst/>
          </a:prstGeom>
          <a:ln>
            <a:noFill/>
          </a:ln>
          <a:effectLst>
            <a:outerShdw blurRad="190500" algn="tl" rotWithShape="0">
              <a:srgbClr val="000000">
                <a:alpha val="70000"/>
              </a:srgbClr>
            </a:outerShdw>
          </a:effectLst>
        </p:spPr>
      </p:pic>
      <p:sp>
        <p:nvSpPr>
          <p:cNvPr id="7" name="Rectangle 6">
            <a:extLst>
              <a:ext uri="{FF2B5EF4-FFF2-40B4-BE49-F238E27FC236}">
                <a16:creationId xmlns:a16="http://schemas.microsoft.com/office/drawing/2014/main" id="{B33F4C62-07F4-48CB-B2DE-BF08BA6CE921}"/>
              </a:ext>
            </a:extLst>
          </p:cNvPr>
          <p:cNvSpPr/>
          <p:nvPr/>
        </p:nvSpPr>
        <p:spPr bwMode="gray">
          <a:xfrm>
            <a:off x="721360" y="3799840"/>
            <a:ext cx="1645920" cy="152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8" name="Rectangle 7">
            <a:extLst>
              <a:ext uri="{FF2B5EF4-FFF2-40B4-BE49-F238E27FC236}">
                <a16:creationId xmlns:a16="http://schemas.microsoft.com/office/drawing/2014/main" id="{50918B9A-7C28-412F-97D3-89DE3A990940}"/>
              </a:ext>
            </a:extLst>
          </p:cNvPr>
          <p:cNvSpPr/>
          <p:nvPr/>
        </p:nvSpPr>
        <p:spPr bwMode="gray">
          <a:xfrm>
            <a:off x="9059610" y="3786570"/>
            <a:ext cx="751840" cy="152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6067488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414AA69-4803-43AB-B67C-9325960BB61C}"/>
              </a:ext>
            </a:extLst>
          </p:cNvPr>
          <p:cNvPicPr>
            <a:picLocks noChangeAspect="1"/>
          </p:cNvPicPr>
          <p:nvPr/>
        </p:nvPicPr>
        <p:blipFill rotWithShape="1">
          <a:blip r:embed="rId2"/>
          <a:srcRect t="28186" r="17500" b="33165"/>
          <a:stretch/>
        </p:blipFill>
        <p:spPr>
          <a:xfrm>
            <a:off x="576731" y="3015306"/>
            <a:ext cx="10477349" cy="2761005"/>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642A26AA-B5C6-4B59-BABE-6A9CA1BE2494}"/>
              </a:ext>
            </a:extLst>
          </p:cNvPr>
          <p:cNvSpPr>
            <a:spLocks noGrp="1"/>
          </p:cNvSpPr>
          <p:nvPr>
            <p:ph type="body" sz="quarter" idx="13"/>
          </p:nvPr>
        </p:nvSpPr>
        <p:spPr>
          <a:xfrm>
            <a:off x="469900" y="954617"/>
            <a:ext cx="10584180" cy="1432983"/>
          </a:xfrm>
        </p:spPr>
        <p:txBody>
          <a:bodyPr/>
          <a:lstStyle/>
          <a:p>
            <a:r>
              <a:rPr lang="es-ES" dirty="0"/>
              <a:t>Ap. H: Debido a que las Ventas de Guayaba, Aguacate y Naranja no han ido todo lo bien que se esperaba, para la nueva temporada han decidido aumentar el precio en un 1,75% fijo y reducir su stock, el resto de precios deciden mantenerlos. Calcula los nuevos precios de las frutas. </a:t>
            </a:r>
          </a:p>
          <a:p>
            <a:endParaRPr lang="es-ES" dirty="0"/>
          </a:p>
        </p:txBody>
      </p:sp>
      <p:sp>
        <p:nvSpPr>
          <p:cNvPr id="4" name="Title 3">
            <a:extLst>
              <a:ext uri="{FF2B5EF4-FFF2-40B4-BE49-F238E27FC236}">
                <a16:creationId xmlns:a16="http://schemas.microsoft.com/office/drawing/2014/main" id="{D5EDACCD-35F4-48F2-9D4B-2B8A30EA377A}"/>
              </a:ext>
            </a:extLst>
          </p:cNvPr>
          <p:cNvSpPr>
            <a:spLocks noGrp="1"/>
          </p:cNvSpPr>
          <p:nvPr>
            <p:ph type="title"/>
          </p:nvPr>
        </p:nvSpPr>
        <p:spPr/>
        <p:txBody>
          <a:bodyPr/>
          <a:lstStyle/>
          <a:p>
            <a:r>
              <a:rPr lang="es-ES" dirty="0"/>
              <a:t>Ejercicio 4</a:t>
            </a:r>
          </a:p>
        </p:txBody>
      </p:sp>
      <p:sp>
        <p:nvSpPr>
          <p:cNvPr id="7" name="TextBox 6">
            <a:extLst>
              <a:ext uri="{FF2B5EF4-FFF2-40B4-BE49-F238E27FC236}">
                <a16:creationId xmlns:a16="http://schemas.microsoft.com/office/drawing/2014/main" id="{A4663F5F-BE66-4596-BCA8-F35D6DC17DF6}"/>
              </a:ext>
            </a:extLst>
          </p:cNvPr>
          <p:cNvSpPr txBox="1"/>
          <p:nvPr/>
        </p:nvSpPr>
        <p:spPr>
          <a:xfrm>
            <a:off x="469900" y="2218323"/>
            <a:ext cx="10477349" cy="338554"/>
          </a:xfrm>
          <a:prstGeom prst="rect">
            <a:avLst/>
          </a:prstGeom>
          <a:noFill/>
        </p:spPr>
        <p:txBody>
          <a:bodyPr wrap="square" rtlCol="0">
            <a:spAutoFit/>
          </a:bodyPr>
          <a:lstStyle/>
          <a:p>
            <a:r>
              <a:rPr lang="es-ES" sz="1600" dirty="0">
                <a:solidFill>
                  <a:srgbClr val="595959"/>
                </a:solidFill>
                <a:latin typeface="Poppins"/>
              </a:rPr>
              <a:t>Multiplicamos, del mismo modo que el apartado anterior “Precio por Kg x 1,0175” para la Guayaba, el Aguacate y la Naranja</a:t>
            </a:r>
            <a:r>
              <a:rPr lang="es-ES" sz="1200" dirty="0">
                <a:latin typeface="Poppins"/>
              </a:rPr>
              <a:t>. </a:t>
            </a:r>
            <a:endParaRPr lang="es-ES" sz="1200" b="1" dirty="0">
              <a:latin typeface="Poppins"/>
            </a:endParaRPr>
          </a:p>
        </p:txBody>
      </p:sp>
      <p:sp>
        <p:nvSpPr>
          <p:cNvPr id="14" name="Rectangle 13">
            <a:extLst>
              <a:ext uri="{FF2B5EF4-FFF2-40B4-BE49-F238E27FC236}">
                <a16:creationId xmlns:a16="http://schemas.microsoft.com/office/drawing/2014/main" id="{97827610-A38B-4B24-A107-BE0FE7094B3D}"/>
              </a:ext>
            </a:extLst>
          </p:cNvPr>
          <p:cNvSpPr/>
          <p:nvPr/>
        </p:nvSpPr>
        <p:spPr bwMode="gray">
          <a:xfrm>
            <a:off x="801414" y="4280218"/>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angle 14">
            <a:extLst>
              <a:ext uri="{FF2B5EF4-FFF2-40B4-BE49-F238E27FC236}">
                <a16:creationId xmlns:a16="http://schemas.microsoft.com/office/drawing/2014/main" id="{F8181568-C057-4CE9-970B-71B2E55F5B25}"/>
              </a:ext>
            </a:extLst>
          </p:cNvPr>
          <p:cNvSpPr/>
          <p:nvPr/>
        </p:nvSpPr>
        <p:spPr bwMode="gray">
          <a:xfrm>
            <a:off x="791254" y="4585018"/>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6" name="Rectangle 15">
            <a:extLst>
              <a:ext uri="{FF2B5EF4-FFF2-40B4-BE49-F238E27FC236}">
                <a16:creationId xmlns:a16="http://schemas.microsoft.com/office/drawing/2014/main" id="{596E9122-F1A0-4E7F-B124-40A0D7FAEEB3}"/>
              </a:ext>
            </a:extLst>
          </p:cNvPr>
          <p:cNvSpPr/>
          <p:nvPr/>
        </p:nvSpPr>
        <p:spPr bwMode="gray">
          <a:xfrm>
            <a:off x="801414" y="5367338"/>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09352CE0-F83C-40A7-9E45-285F2D4FCBCB}"/>
              </a:ext>
            </a:extLst>
          </p:cNvPr>
          <p:cNvSpPr/>
          <p:nvPr/>
        </p:nvSpPr>
        <p:spPr bwMode="gray">
          <a:xfrm>
            <a:off x="10483894" y="4233855"/>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8" name="Rectangle 17">
            <a:extLst>
              <a:ext uri="{FF2B5EF4-FFF2-40B4-BE49-F238E27FC236}">
                <a16:creationId xmlns:a16="http://schemas.microsoft.com/office/drawing/2014/main" id="{D715449C-9081-431D-A93B-01691D5FCF2C}"/>
              </a:ext>
            </a:extLst>
          </p:cNvPr>
          <p:cNvSpPr/>
          <p:nvPr/>
        </p:nvSpPr>
        <p:spPr bwMode="gray">
          <a:xfrm>
            <a:off x="10483894" y="4615498"/>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9" name="Rectangle 18">
            <a:extLst>
              <a:ext uri="{FF2B5EF4-FFF2-40B4-BE49-F238E27FC236}">
                <a16:creationId xmlns:a16="http://schemas.microsoft.com/office/drawing/2014/main" id="{6791915A-2B86-45AE-AD31-34220144F1E4}"/>
              </a:ext>
            </a:extLst>
          </p:cNvPr>
          <p:cNvSpPr/>
          <p:nvPr/>
        </p:nvSpPr>
        <p:spPr bwMode="gray">
          <a:xfrm>
            <a:off x="10483894" y="5378784"/>
            <a:ext cx="548640" cy="1219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548406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2D6921-1EF9-4BF7-9B23-1603EA0570C8}"/>
              </a:ext>
            </a:extLst>
          </p:cNvPr>
          <p:cNvSpPr>
            <a:spLocks noGrp="1"/>
          </p:cNvSpPr>
          <p:nvPr>
            <p:ph type="body" sz="quarter" idx="13"/>
          </p:nvPr>
        </p:nvSpPr>
        <p:spPr>
          <a:xfrm>
            <a:off x="469900" y="969050"/>
            <a:ext cx="10736580" cy="1737783"/>
          </a:xfrm>
        </p:spPr>
        <p:txBody>
          <a:bodyPr/>
          <a:lstStyle/>
          <a:p>
            <a:r>
              <a:rPr lang="es-ES" dirty="0"/>
              <a:t>Ap. H: Debido a que las Ventas de Guayaba, Aguacate y Naranja no han ido todo lo bien que se esperaba, para la nueva temporada han decidido aumentar el precio en un 1,75% fijo y reducir su stock, el resto de precios deciden mantenerlos. Calcula los nuevos precios de las frutas. </a:t>
            </a:r>
          </a:p>
          <a:p>
            <a:endParaRPr lang="es-ES" dirty="0"/>
          </a:p>
        </p:txBody>
      </p:sp>
      <p:sp>
        <p:nvSpPr>
          <p:cNvPr id="4" name="Title 3">
            <a:extLst>
              <a:ext uri="{FF2B5EF4-FFF2-40B4-BE49-F238E27FC236}">
                <a16:creationId xmlns:a16="http://schemas.microsoft.com/office/drawing/2014/main" id="{EC2B4F63-4838-4943-8CB4-4C99B1667811}"/>
              </a:ext>
            </a:extLst>
          </p:cNvPr>
          <p:cNvSpPr>
            <a:spLocks noGrp="1"/>
          </p:cNvSpPr>
          <p:nvPr>
            <p:ph type="title"/>
          </p:nvPr>
        </p:nvSpPr>
        <p:spPr/>
        <p:txBody>
          <a:bodyPr/>
          <a:lstStyle/>
          <a:p>
            <a:r>
              <a:rPr lang="es-ES" dirty="0"/>
              <a:t>Ejercicio 4</a:t>
            </a:r>
          </a:p>
        </p:txBody>
      </p:sp>
      <p:sp>
        <p:nvSpPr>
          <p:cNvPr id="13" name="Rectangle 12">
            <a:extLst>
              <a:ext uri="{FF2B5EF4-FFF2-40B4-BE49-F238E27FC236}">
                <a16:creationId xmlns:a16="http://schemas.microsoft.com/office/drawing/2014/main" id="{0CDA8B90-D6E4-437D-B38B-B3FB33104A1C}"/>
              </a:ext>
            </a:extLst>
          </p:cNvPr>
          <p:cNvSpPr/>
          <p:nvPr/>
        </p:nvSpPr>
        <p:spPr>
          <a:xfrm>
            <a:off x="469900" y="2346107"/>
            <a:ext cx="10868660" cy="1077218"/>
          </a:xfrm>
          <a:prstGeom prst="rect">
            <a:avLst/>
          </a:prstGeom>
        </p:spPr>
        <p:txBody>
          <a:bodyPr wrap="square">
            <a:spAutoFit/>
          </a:bodyPr>
          <a:lstStyle/>
          <a:p>
            <a:r>
              <a:rPr lang="es-ES" sz="1600" dirty="0">
                <a:solidFill>
                  <a:srgbClr val="595959"/>
                </a:solidFill>
                <a:latin typeface="Poppins"/>
              </a:rPr>
              <a:t>Copiamos y pegamos el resto de precios, tal como aparecen en la columna “Precio por Kg” para reflejar que no se ha producido un aumento de precios.</a:t>
            </a:r>
            <a:endParaRPr lang="es-ES" sz="1600" b="1" dirty="0">
              <a:solidFill>
                <a:srgbClr val="595959"/>
              </a:solidFill>
              <a:latin typeface="Poppins"/>
            </a:endParaRPr>
          </a:p>
          <a:p>
            <a:r>
              <a:rPr lang="es-ES" sz="1600" dirty="0">
                <a:solidFill>
                  <a:srgbClr val="595959"/>
                </a:solidFill>
                <a:latin typeface="Poppins"/>
              </a:rPr>
              <a:t>Vemos el proceso a continuación, seguiremos el mismo método para todas las frutas que no han variado de precio para obtener el siguiente resultado:</a:t>
            </a:r>
          </a:p>
        </p:txBody>
      </p:sp>
      <p:pic>
        <p:nvPicPr>
          <p:cNvPr id="14" name="Picture 13">
            <a:extLst>
              <a:ext uri="{FF2B5EF4-FFF2-40B4-BE49-F238E27FC236}">
                <a16:creationId xmlns:a16="http://schemas.microsoft.com/office/drawing/2014/main" id="{42188DBC-4DA2-4027-A327-51A3916EE1E0}"/>
              </a:ext>
            </a:extLst>
          </p:cNvPr>
          <p:cNvPicPr>
            <a:picLocks noChangeAspect="1"/>
          </p:cNvPicPr>
          <p:nvPr/>
        </p:nvPicPr>
        <p:blipFill rotWithShape="1">
          <a:blip r:embed="rId2"/>
          <a:srcRect l="1" t="25185" r="81083" b="55860"/>
          <a:stretch/>
        </p:blipFill>
        <p:spPr>
          <a:xfrm>
            <a:off x="676730" y="3888907"/>
            <a:ext cx="2306320" cy="1299938"/>
          </a:xfrm>
          <a:prstGeom prst="rect">
            <a:avLst/>
          </a:prstGeom>
          <a:ln>
            <a:noFill/>
          </a:ln>
          <a:effectLst>
            <a:outerShdw blurRad="190500" algn="tl" rotWithShape="0">
              <a:srgbClr val="000000">
                <a:alpha val="70000"/>
              </a:srgbClr>
            </a:outerShdw>
          </a:effectLst>
        </p:spPr>
      </p:pic>
      <p:pic>
        <p:nvPicPr>
          <p:cNvPr id="16" name="Picture 15">
            <a:extLst>
              <a:ext uri="{FF2B5EF4-FFF2-40B4-BE49-F238E27FC236}">
                <a16:creationId xmlns:a16="http://schemas.microsoft.com/office/drawing/2014/main" id="{C1FD048C-6C0C-4B6D-96B9-A214146D65A5}"/>
              </a:ext>
            </a:extLst>
          </p:cNvPr>
          <p:cNvPicPr>
            <a:picLocks noChangeAspect="1"/>
          </p:cNvPicPr>
          <p:nvPr/>
        </p:nvPicPr>
        <p:blipFill rotWithShape="1">
          <a:blip r:embed="rId3"/>
          <a:srcRect l="69916" t="27555" r="15917" b="53490"/>
          <a:stretch/>
        </p:blipFill>
        <p:spPr>
          <a:xfrm>
            <a:off x="5185339" y="3983670"/>
            <a:ext cx="1727200" cy="1299938"/>
          </a:xfrm>
          <a:prstGeom prst="rect">
            <a:avLst/>
          </a:prstGeom>
          <a:ln>
            <a:noFill/>
          </a:ln>
          <a:effectLst>
            <a:outerShdw blurRad="190500" algn="tl" rotWithShape="0">
              <a:srgbClr val="000000">
                <a:alpha val="70000"/>
              </a:srgbClr>
            </a:outerShdw>
          </a:effectLst>
        </p:spPr>
      </p:pic>
      <p:pic>
        <p:nvPicPr>
          <p:cNvPr id="17" name="Picture 16">
            <a:extLst>
              <a:ext uri="{FF2B5EF4-FFF2-40B4-BE49-F238E27FC236}">
                <a16:creationId xmlns:a16="http://schemas.microsoft.com/office/drawing/2014/main" id="{71682187-DD10-476C-A8D7-735A1C20D81E}"/>
              </a:ext>
            </a:extLst>
          </p:cNvPr>
          <p:cNvPicPr>
            <a:picLocks noChangeAspect="1"/>
          </p:cNvPicPr>
          <p:nvPr/>
        </p:nvPicPr>
        <p:blipFill rotWithShape="1">
          <a:blip r:embed="rId4"/>
          <a:srcRect l="73750" t="25481" r="17166" b="32000"/>
          <a:stretch/>
        </p:blipFill>
        <p:spPr>
          <a:xfrm>
            <a:off x="10018440" y="3614737"/>
            <a:ext cx="1107440" cy="2688845"/>
          </a:xfrm>
          <a:prstGeom prst="rect">
            <a:avLst/>
          </a:prstGeom>
          <a:ln>
            <a:noFill/>
          </a:ln>
          <a:effectLst>
            <a:outerShdw blurRad="190500" algn="tl" rotWithShape="0">
              <a:srgbClr val="000000">
                <a:alpha val="70000"/>
              </a:srgbClr>
            </a:outerShdw>
          </a:effectLst>
        </p:spPr>
      </p:pic>
      <p:sp>
        <p:nvSpPr>
          <p:cNvPr id="18" name="TextBox 17">
            <a:extLst>
              <a:ext uri="{FF2B5EF4-FFF2-40B4-BE49-F238E27FC236}">
                <a16:creationId xmlns:a16="http://schemas.microsoft.com/office/drawing/2014/main" id="{CFBCC9E0-6A72-4AD4-8BA2-69003397061E}"/>
              </a:ext>
            </a:extLst>
          </p:cNvPr>
          <p:cNvSpPr txBox="1"/>
          <p:nvPr/>
        </p:nvSpPr>
        <p:spPr bwMode="gray">
          <a:xfrm>
            <a:off x="1031240" y="3243898"/>
            <a:ext cx="1981200" cy="499784"/>
          </a:xfrm>
          <a:prstGeom prst="rect">
            <a:avLst/>
          </a:prstGeom>
        </p:spPr>
        <p:txBody>
          <a:bodyPr vert="horz" wrap="square" lIns="0" tIns="0" rIns="0" bIns="0" rtlCol="0" anchor="b" anchorCtr="0">
            <a:noAutofit/>
          </a:bodyPr>
          <a:lstStyle/>
          <a:p>
            <a:endParaRPr lang="es-ES" sz="3200" b="0" dirty="0"/>
          </a:p>
        </p:txBody>
      </p:sp>
      <p:sp>
        <p:nvSpPr>
          <p:cNvPr id="19" name="Rectangle 18">
            <a:extLst>
              <a:ext uri="{FF2B5EF4-FFF2-40B4-BE49-F238E27FC236}">
                <a16:creationId xmlns:a16="http://schemas.microsoft.com/office/drawing/2014/main" id="{59E02F80-B5E7-4866-B490-AE36E3CA9473}"/>
              </a:ext>
            </a:extLst>
          </p:cNvPr>
          <p:cNvSpPr/>
          <p:nvPr/>
        </p:nvSpPr>
        <p:spPr>
          <a:xfrm>
            <a:off x="1417269" y="4306822"/>
            <a:ext cx="911594" cy="642298"/>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1" name="Rectangle 20">
            <a:extLst>
              <a:ext uri="{FF2B5EF4-FFF2-40B4-BE49-F238E27FC236}">
                <a16:creationId xmlns:a16="http://schemas.microsoft.com/office/drawing/2014/main" id="{A16EE742-19C9-4467-AE69-6DCADB270154}"/>
              </a:ext>
            </a:extLst>
          </p:cNvPr>
          <p:cNvSpPr/>
          <p:nvPr/>
        </p:nvSpPr>
        <p:spPr>
          <a:xfrm>
            <a:off x="8267066" y="4364290"/>
            <a:ext cx="1057275" cy="1772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rgbClr val="595959"/>
                </a:solidFill>
                <a:latin typeface="Poppins"/>
              </a:rPr>
              <a:t>Copiar/</a:t>
            </a:r>
            <a:r>
              <a:rPr lang="es-ES" sz="1200" dirty="0" err="1">
                <a:solidFill>
                  <a:srgbClr val="595959"/>
                </a:solidFill>
                <a:latin typeface="Poppins"/>
              </a:rPr>
              <a:t>Copy</a:t>
            </a:r>
            <a:endParaRPr lang="es-ES" dirty="0">
              <a:solidFill>
                <a:srgbClr val="595959"/>
              </a:solidFill>
              <a:latin typeface="Poppins"/>
            </a:endParaRPr>
          </a:p>
        </p:txBody>
      </p:sp>
      <p:sp>
        <p:nvSpPr>
          <p:cNvPr id="22" name="Rectangle 21">
            <a:extLst>
              <a:ext uri="{FF2B5EF4-FFF2-40B4-BE49-F238E27FC236}">
                <a16:creationId xmlns:a16="http://schemas.microsoft.com/office/drawing/2014/main" id="{12764CD6-2B71-4BA6-99AD-9D24E34EAA70}"/>
              </a:ext>
            </a:extLst>
          </p:cNvPr>
          <p:cNvSpPr/>
          <p:nvPr/>
        </p:nvSpPr>
        <p:spPr>
          <a:xfrm>
            <a:off x="8287383" y="6274370"/>
            <a:ext cx="1057275" cy="1772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rgbClr val="595959"/>
                </a:solidFill>
                <a:latin typeface="Poppins"/>
              </a:rPr>
              <a:t>Pegar/Paste</a:t>
            </a:r>
            <a:endParaRPr lang="es-ES" dirty="0">
              <a:solidFill>
                <a:srgbClr val="595959"/>
              </a:solidFill>
              <a:latin typeface="Poppins"/>
            </a:endParaRPr>
          </a:p>
        </p:txBody>
      </p:sp>
      <p:cxnSp>
        <p:nvCxnSpPr>
          <p:cNvPr id="25" name="Straight Connector 24">
            <a:extLst>
              <a:ext uri="{FF2B5EF4-FFF2-40B4-BE49-F238E27FC236}">
                <a16:creationId xmlns:a16="http://schemas.microsoft.com/office/drawing/2014/main" id="{C8321D3F-B64A-477B-8233-B77FAA779261}"/>
              </a:ext>
            </a:extLst>
          </p:cNvPr>
          <p:cNvCxnSpPr/>
          <p:nvPr/>
        </p:nvCxnSpPr>
        <p:spPr>
          <a:xfrm>
            <a:off x="8809136" y="4934832"/>
            <a:ext cx="6884" cy="634439"/>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F5BF92D-6DF6-454C-B06E-802915B7E122}"/>
              </a:ext>
            </a:extLst>
          </p:cNvPr>
          <p:cNvCxnSpPr>
            <a:endCxn id="27" idx="2"/>
          </p:cNvCxnSpPr>
          <p:nvPr/>
        </p:nvCxnSpPr>
        <p:spPr>
          <a:xfrm flipH="1" flipV="1">
            <a:off x="6193632" y="4888699"/>
            <a:ext cx="2360450" cy="101871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631A4EE8-1DB5-46F0-B14D-DF80D77E5E05}"/>
              </a:ext>
            </a:extLst>
          </p:cNvPr>
          <p:cNvSpPr/>
          <p:nvPr/>
        </p:nvSpPr>
        <p:spPr>
          <a:xfrm>
            <a:off x="5700713" y="4278246"/>
            <a:ext cx="985837" cy="610453"/>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8" name="Arrow: Right 27">
            <a:extLst>
              <a:ext uri="{FF2B5EF4-FFF2-40B4-BE49-F238E27FC236}">
                <a16:creationId xmlns:a16="http://schemas.microsoft.com/office/drawing/2014/main" id="{2B7557CB-263E-443E-8F85-F02F73731C38}"/>
              </a:ext>
            </a:extLst>
          </p:cNvPr>
          <p:cNvSpPr/>
          <p:nvPr/>
        </p:nvSpPr>
        <p:spPr bwMode="gray">
          <a:xfrm>
            <a:off x="9077957" y="5252051"/>
            <a:ext cx="657225" cy="230407"/>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9" name="Conector angular 8"/>
          <p:cNvCxnSpPr>
            <a:stCxn id="14" idx="0"/>
            <a:endCxn id="21" idx="0"/>
          </p:cNvCxnSpPr>
          <p:nvPr/>
        </p:nvCxnSpPr>
        <p:spPr>
          <a:xfrm rot="16200000" flipH="1">
            <a:off x="5075105" y="643691"/>
            <a:ext cx="475383" cy="6965814"/>
          </a:xfrm>
          <a:prstGeom prst="bentConnector3">
            <a:avLst>
              <a:gd name="adj1" fmla="val -48088"/>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a:blip r:embed="rId5"/>
          <a:stretch>
            <a:fillRect/>
          </a:stretch>
        </p:blipFill>
        <p:spPr>
          <a:xfrm>
            <a:off x="8343303" y="4566773"/>
            <a:ext cx="1017705" cy="339235"/>
          </a:xfrm>
          <a:prstGeom prst="rect">
            <a:avLst/>
          </a:prstGeom>
          <a:ln>
            <a:noFill/>
          </a:ln>
          <a:effectLst>
            <a:outerShdw blurRad="190500" algn="tl" rotWithShape="0">
              <a:srgbClr val="000000">
                <a:alpha val="70000"/>
              </a:srgbClr>
            </a:outerShdw>
          </a:effectLst>
        </p:spPr>
      </p:pic>
      <p:pic>
        <p:nvPicPr>
          <p:cNvPr id="5" name="Imagen 4"/>
          <p:cNvPicPr>
            <a:picLocks noChangeAspect="1"/>
          </p:cNvPicPr>
          <p:nvPr/>
        </p:nvPicPr>
        <p:blipFill>
          <a:blip r:embed="rId6"/>
          <a:stretch>
            <a:fillRect/>
          </a:stretch>
        </p:blipFill>
        <p:spPr>
          <a:xfrm>
            <a:off x="8554082" y="5593734"/>
            <a:ext cx="476250" cy="65722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80034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5A89EB1-6088-4285-93FA-371D7B532F98}"/>
              </a:ext>
            </a:extLst>
          </p:cNvPr>
          <p:cNvSpPr>
            <a:spLocks noGrp="1"/>
          </p:cNvSpPr>
          <p:nvPr>
            <p:ph type="body" sz="quarter" idx="13"/>
          </p:nvPr>
        </p:nvSpPr>
        <p:spPr>
          <a:xfrm>
            <a:off x="469900" y="954617"/>
            <a:ext cx="10706100" cy="1219623"/>
          </a:xfrm>
        </p:spPr>
        <p:txBody>
          <a:bodyPr/>
          <a:lstStyle/>
          <a:p>
            <a:r>
              <a:rPr lang="es-ES" dirty="0"/>
              <a:t>Ap. I: Calcula los nuevos ingresos estimados para Diciembre 2020 teniendo en cuenta la variación de precios que hemos aplicado en los dos apartados anteriores. Lo plasmaremos en una última columna, cuya cabecera será color Gris, que llamaremos “Ingreso Estimado Diciembre 2020”.  </a:t>
            </a:r>
          </a:p>
          <a:p>
            <a:endParaRPr lang="es-ES" dirty="0"/>
          </a:p>
        </p:txBody>
      </p:sp>
      <p:sp>
        <p:nvSpPr>
          <p:cNvPr id="4" name="Title 3">
            <a:extLst>
              <a:ext uri="{FF2B5EF4-FFF2-40B4-BE49-F238E27FC236}">
                <a16:creationId xmlns:a16="http://schemas.microsoft.com/office/drawing/2014/main" id="{BB098681-B952-4849-B111-5C20A889DC93}"/>
              </a:ext>
            </a:extLst>
          </p:cNvPr>
          <p:cNvSpPr>
            <a:spLocks noGrp="1"/>
          </p:cNvSpPr>
          <p:nvPr>
            <p:ph type="title"/>
          </p:nvPr>
        </p:nvSpPr>
        <p:spPr/>
        <p:txBody>
          <a:bodyPr/>
          <a:lstStyle/>
          <a:p>
            <a:r>
              <a:rPr lang="es-ES" dirty="0"/>
              <a:t>Ejercicio 4</a:t>
            </a:r>
          </a:p>
        </p:txBody>
      </p:sp>
      <p:sp>
        <p:nvSpPr>
          <p:cNvPr id="7" name="Rectangle 6">
            <a:extLst>
              <a:ext uri="{FF2B5EF4-FFF2-40B4-BE49-F238E27FC236}">
                <a16:creationId xmlns:a16="http://schemas.microsoft.com/office/drawing/2014/main" id="{8EFCFCF0-4025-4095-BB59-2E0121D84566}"/>
              </a:ext>
            </a:extLst>
          </p:cNvPr>
          <p:cNvSpPr/>
          <p:nvPr/>
        </p:nvSpPr>
        <p:spPr>
          <a:xfrm>
            <a:off x="469900" y="2294466"/>
            <a:ext cx="10706100" cy="830997"/>
          </a:xfrm>
          <a:prstGeom prst="rect">
            <a:avLst/>
          </a:prstGeom>
        </p:spPr>
        <p:txBody>
          <a:bodyPr wrap="square">
            <a:spAutoFit/>
          </a:bodyPr>
          <a:lstStyle/>
          <a:p>
            <a:r>
              <a:rPr lang="es-ES" sz="1600" dirty="0">
                <a:solidFill>
                  <a:srgbClr val="595959"/>
                </a:solidFill>
                <a:latin typeface="Poppins"/>
              </a:rPr>
              <a:t>Siguiendo los métodos aprendidos en los apartados anteriores, escribimos una nueva cabecera a la derecha de la tabla, formando una nueva columna. La llamamos “Ingreso Estimado Diciembre 2020”. Aplicamos normas de relleno (GRIS), estilo y formato. El resultado que se obtiene es el siguiente:</a:t>
            </a:r>
            <a:endParaRPr lang="es-ES" sz="1600" dirty="0">
              <a:solidFill>
                <a:srgbClr val="595959"/>
              </a:solidFill>
            </a:endParaRPr>
          </a:p>
        </p:txBody>
      </p:sp>
      <p:pic>
        <p:nvPicPr>
          <p:cNvPr id="9" name="Picture 8">
            <a:extLst>
              <a:ext uri="{FF2B5EF4-FFF2-40B4-BE49-F238E27FC236}">
                <a16:creationId xmlns:a16="http://schemas.microsoft.com/office/drawing/2014/main" id="{B5D77CA1-9CEF-48BE-8961-2DC3FC644BE6}"/>
              </a:ext>
            </a:extLst>
          </p:cNvPr>
          <p:cNvPicPr>
            <a:picLocks noChangeAspect="1"/>
          </p:cNvPicPr>
          <p:nvPr/>
        </p:nvPicPr>
        <p:blipFill rotWithShape="1">
          <a:blip r:embed="rId2"/>
          <a:srcRect t="25778" r="15501" b="44741"/>
          <a:stretch/>
        </p:blipFill>
        <p:spPr>
          <a:xfrm>
            <a:off x="584200" y="3402853"/>
            <a:ext cx="10819941" cy="2123440"/>
          </a:xfrm>
          <a:prstGeom prst="rect">
            <a:avLst/>
          </a:prstGeom>
          <a:ln>
            <a:noFill/>
          </a:ln>
          <a:effectLst>
            <a:outerShdw blurRad="190500" algn="tl" rotWithShape="0">
              <a:srgbClr val="000000">
                <a:alpha val="70000"/>
              </a:srgbClr>
            </a:outerShdw>
          </a:effectLst>
        </p:spPr>
      </p:pic>
      <p:sp>
        <p:nvSpPr>
          <p:cNvPr id="10" name="Rectangle 9">
            <a:extLst>
              <a:ext uri="{FF2B5EF4-FFF2-40B4-BE49-F238E27FC236}">
                <a16:creationId xmlns:a16="http://schemas.microsoft.com/office/drawing/2014/main" id="{949D07AD-72BB-41AD-8C2F-7835CB58B462}"/>
              </a:ext>
            </a:extLst>
          </p:cNvPr>
          <p:cNvSpPr/>
          <p:nvPr/>
        </p:nvSpPr>
        <p:spPr bwMode="gray">
          <a:xfrm>
            <a:off x="9689123" y="3412746"/>
            <a:ext cx="1715018" cy="212344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42518843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D7C5040D-A3B1-436A-96A7-562BF505EABF}"/>
              </a:ext>
            </a:extLst>
          </p:cNvPr>
          <p:cNvPicPr>
            <a:picLocks noChangeAspect="1"/>
          </p:cNvPicPr>
          <p:nvPr/>
        </p:nvPicPr>
        <p:blipFill rotWithShape="1">
          <a:blip r:embed="rId2"/>
          <a:srcRect l="58208" t="25037" r="15672" b="43812"/>
          <a:stretch/>
        </p:blipFill>
        <p:spPr>
          <a:xfrm>
            <a:off x="638149" y="3332003"/>
            <a:ext cx="4180900" cy="2977874"/>
          </a:xfrm>
          <a:prstGeom prst="rect">
            <a:avLst/>
          </a:prstGeom>
          <a:ln>
            <a:noFill/>
          </a:ln>
          <a:effectLst>
            <a:outerShdw blurRad="190500" algn="tl" rotWithShape="0">
              <a:srgbClr val="000000">
                <a:alpha val="70000"/>
              </a:srgbClr>
            </a:outerShdw>
          </a:effectLst>
        </p:spPr>
      </p:pic>
      <p:pic>
        <p:nvPicPr>
          <p:cNvPr id="27" name="Picture 26">
            <a:extLst>
              <a:ext uri="{FF2B5EF4-FFF2-40B4-BE49-F238E27FC236}">
                <a16:creationId xmlns:a16="http://schemas.microsoft.com/office/drawing/2014/main" id="{84BF12E3-D4ED-4A62-85F3-A46C6F075291}"/>
              </a:ext>
            </a:extLst>
          </p:cNvPr>
          <p:cNvPicPr>
            <a:picLocks noChangeAspect="1"/>
          </p:cNvPicPr>
          <p:nvPr/>
        </p:nvPicPr>
        <p:blipFill rotWithShape="1">
          <a:blip r:embed="rId3"/>
          <a:srcRect l="56944" t="26963" r="15083" b="67019"/>
          <a:stretch/>
        </p:blipFill>
        <p:spPr>
          <a:xfrm>
            <a:off x="6193939" y="2822186"/>
            <a:ext cx="5012126" cy="676571"/>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56F851B8-3713-49DE-A7D7-5A3428E44A54}"/>
              </a:ext>
            </a:extLst>
          </p:cNvPr>
          <p:cNvSpPr>
            <a:spLocks noGrp="1"/>
          </p:cNvSpPr>
          <p:nvPr>
            <p:ph type="body" sz="quarter" idx="13"/>
          </p:nvPr>
        </p:nvSpPr>
        <p:spPr>
          <a:xfrm>
            <a:off x="469899" y="954617"/>
            <a:ext cx="10736166" cy="1189143"/>
          </a:xfrm>
        </p:spPr>
        <p:txBody>
          <a:bodyPr/>
          <a:lstStyle/>
          <a:p>
            <a:r>
              <a:rPr lang="es-ES" dirty="0"/>
              <a:t>Ap. I: Calcula los nuevos ingresos estimados para Diciembre 2020 teniendo en cuenta la variación de precios que hemos aplicado en los dos apartados anteriores. Lo plasmaremos en una última columna, cuya cabecera será color Gris, que llamaremos “Ingreso Estimado Diciembre 2020”.  </a:t>
            </a:r>
          </a:p>
          <a:p>
            <a:endParaRPr lang="es-ES" dirty="0"/>
          </a:p>
        </p:txBody>
      </p:sp>
      <p:sp>
        <p:nvSpPr>
          <p:cNvPr id="4" name="Title 3">
            <a:extLst>
              <a:ext uri="{FF2B5EF4-FFF2-40B4-BE49-F238E27FC236}">
                <a16:creationId xmlns:a16="http://schemas.microsoft.com/office/drawing/2014/main" id="{317DE986-FB41-4DBD-8694-71315C06FAA2}"/>
              </a:ext>
            </a:extLst>
          </p:cNvPr>
          <p:cNvSpPr>
            <a:spLocks noGrp="1"/>
          </p:cNvSpPr>
          <p:nvPr>
            <p:ph type="title"/>
          </p:nvPr>
        </p:nvSpPr>
        <p:spPr/>
        <p:txBody>
          <a:bodyPr/>
          <a:lstStyle/>
          <a:p>
            <a:r>
              <a:rPr lang="es-ES" dirty="0"/>
              <a:t>Ejercicio 4</a:t>
            </a:r>
          </a:p>
        </p:txBody>
      </p:sp>
      <p:sp>
        <p:nvSpPr>
          <p:cNvPr id="15" name="TextBox 14">
            <a:extLst>
              <a:ext uri="{FF2B5EF4-FFF2-40B4-BE49-F238E27FC236}">
                <a16:creationId xmlns:a16="http://schemas.microsoft.com/office/drawing/2014/main" id="{6996F602-CC4D-4A21-86B2-BE2727CA50B4}"/>
              </a:ext>
            </a:extLst>
          </p:cNvPr>
          <p:cNvSpPr txBox="1"/>
          <p:nvPr/>
        </p:nvSpPr>
        <p:spPr>
          <a:xfrm>
            <a:off x="469900" y="2330246"/>
            <a:ext cx="9145588" cy="830997"/>
          </a:xfrm>
          <a:prstGeom prst="rect">
            <a:avLst/>
          </a:prstGeom>
          <a:noFill/>
        </p:spPr>
        <p:txBody>
          <a:bodyPr wrap="square" rtlCol="0">
            <a:spAutoFit/>
          </a:bodyPr>
          <a:lstStyle/>
          <a:p>
            <a:r>
              <a:rPr lang="es-ES" sz="1600" dirty="0">
                <a:solidFill>
                  <a:srgbClr val="595959"/>
                </a:solidFill>
                <a:latin typeface="Poppins"/>
              </a:rPr>
              <a:t>Utilizando la formula para la multiplicación, introducimos  </a:t>
            </a:r>
            <a:r>
              <a:rPr lang="es-ES" sz="1600" b="1" dirty="0">
                <a:solidFill>
                  <a:srgbClr val="595959"/>
                </a:solidFill>
                <a:latin typeface="Poppins"/>
              </a:rPr>
              <a:t>=“Nuevos Precios” x “Nuevas Ventas” </a:t>
            </a:r>
          </a:p>
          <a:p>
            <a:endParaRPr lang="es-ES" sz="1600" dirty="0">
              <a:solidFill>
                <a:srgbClr val="595959"/>
              </a:solidFill>
              <a:latin typeface="Poppins"/>
            </a:endParaRPr>
          </a:p>
          <a:p>
            <a:r>
              <a:rPr lang="es-ES" sz="1600" dirty="0">
                <a:solidFill>
                  <a:srgbClr val="595959"/>
                </a:solidFill>
                <a:latin typeface="Poppins"/>
              </a:rPr>
              <a:t>Se obtiene el siguiente resultado: </a:t>
            </a:r>
            <a:endParaRPr lang="es-ES" sz="1600" b="1" dirty="0">
              <a:solidFill>
                <a:srgbClr val="595959"/>
              </a:solidFill>
              <a:latin typeface="Poppins"/>
            </a:endParaRPr>
          </a:p>
        </p:txBody>
      </p:sp>
      <p:sp>
        <p:nvSpPr>
          <p:cNvPr id="18" name="Rectangle 17">
            <a:extLst>
              <a:ext uri="{FF2B5EF4-FFF2-40B4-BE49-F238E27FC236}">
                <a16:creationId xmlns:a16="http://schemas.microsoft.com/office/drawing/2014/main" id="{ED4F5A70-A363-4E0B-B4ED-4D3E1FA92F55}"/>
              </a:ext>
            </a:extLst>
          </p:cNvPr>
          <p:cNvSpPr/>
          <p:nvPr/>
        </p:nvSpPr>
        <p:spPr>
          <a:xfrm>
            <a:off x="4369769" y="3764624"/>
            <a:ext cx="500832" cy="2306023"/>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9" name="Right Arrow 8">
            <a:extLst>
              <a:ext uri="{FF2B5EF4-FFF2-40B4-BE49-F238E27FC236}">
                <a16:creationId xmlns:a16="http://schemas.microsoft.com/office/drawing/2014/main" id="{9C9C3868-E492-4A14-978E-25D32F1FA48B}"/>
              </a:ext>
            </a:extLst>
          </p:cNvPr>
          <p:cNvSpPr/>
          <p:nvPr/>
        </p:nvSpPr>
        <p:spPr>
          <a:xfrm>
            <a:off x="5090908" y="4696420"/>
            <a:ext cx="533591" cy="293693"/>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20" name="Straight Arrow Connector 19">
            <a:extLst>
              <a:ext uri="{FF2B5EF4-FFF2-40B4-BE49-F238E27FC236}">
                <a16:creationId xmlns:a16="http://schemas.microsoft.com/office/drawing/2014/main" id="{A7089059-0240-445F-8C94-CE4431CC2AB2}"/>
              </a:ext>
            </a:extLst>
          </p:cNvPr>
          <p:cNvCxnSpPr>
            <a:cxnSpLocks/>
            <a:endCxn id="18" idx="3"/>
          </p:cNvCxnSpPr>
          <p:nvPr/>
        </p:nvCxnSpPr>
        <p:spPr>
          <a:xfrm flipH="1">
            <a:off x="4870601" y="3118441"/>
            <a:ext cx="1543138" cy="179919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A44CE09-6E92-4C1C-99A8-1FC31C04A111}"/>
              </a:ext>
            </a:extLst>
          </p:cNvPr>
          <p:cNvSpPr txBox="1"/>
          <p:nvPr/>
        </p:nvSpPr>
        <p:spPr>
          <a:xfrm>
            <a:off x="5650275" y="4121252"/>
            <a:ext cx="2181733" cy="1815882"/>
          </a:xfrm>
          <a:prstGeom prst="rect">
            <a:avLst/>
          </a:prstGeom>
          <a:noFill/>
        </p:spPr>
        <p:txBody>
          <a:bodyPr wrap="square" rtlCol="0">
            <a:spAutoFit/>
          </a:bodyPr>
          <a:lstStyle/>
          <a:p>
            <a:r>
              <a:rPr lang="es-ES" sz="1600" dirty="0">
                <a:solidFill>
                  <a:srgbClr val="595959"/>
                </a:solidFill>
                <a:latin typeface="Poppins"/>
              </a:rPr>
              <a:t>En la primera celda vacía de encuentra el final columna. Clicamos </a:t>
            </a:r>
            <a:r>
              <a:rPr lang="es-ES" sz="1600" b="1" dirty="0">
                <a:solidFill>
                  <a:srgbClr val="019EE2"/>
                </a:solidFill>
                <a:latin typeface="Poppins"/>
              </a:rPr>
              <a:t>Autosuma</a:t>
            </a:r>
            <a:r>
              <a:rPr lang="es-ES" sz="1600" dirty="0">
                <a:solidFill>
                  <a:srgbClr val="595959"/>
                </a:solidFill>
                <a:latin typeface="Poppins"/>
              </a:rPr>
              <a:t> y obtenemos el total:</a:t>
            </a:r>
          </a:p>
          <a:p>
            <a:endParaRPr lang="es-ES" sz="1600" b="1" dirty="0">
              <a:solidFill>
                <a:srgbClr val="595959"/>
              </a:solidFill>
              <a:latin typeface="Poppins"/>
            </a:endParaRPr>
          </a:p>
          <a:p>
            <a:r>
              <a:rPr lang="es-ES" sz="1600" b="1" dirty="0">
                <a:solidFill>
                  <a:srgbClr val="019EE2"/>
                </a:solidFill>
                <a:latin typeface="Poppins"/>
              </a:rPr>
              <a:t>5523,61</a:t>
            </a:r>
          </a:p>
        </p:txBody>
      </p:sp>
      <p:pic>
        <p:nvPicPr>
          <p:cNvPr id="22" name="Picture 21">
            <a:extLst>
              <a:ext uri="{FF2B5EF4-FFF2-40B4-BE49-F238E27FC236}">
                <a16:creationId xmlns:a16="http://schemas.microsoft.com/office/drawing/2014/main" id="{2ABC121E-D39B-47AE-90BB-7F2C9B831BAC}"/>
              </a:ext>
            </a:extLst>
          </p:cNvPr>
          <p:cNvPicPr>
            <a:picLocks noChangeAspect="1"/>
          </p:cNvPicPr>
          <p:nvPr/>
        </p:nvPicPr>
        <p:blipFill>
          <a:blip r:embed="rId4"/>
          <a:stretch>
            <a:fillRect/>
          </a:stretch>
        </p:blipFill>
        <p:spPr>
          <a:xfrm>
            <a:off x="7857784" y="4651768"/>
            <a:ext cx="1080521" cy="338345"/>
          </a:xfrm>
          <a:prstGeom prst="rect">
            <a:avLst/>
          </a:prstGeom>
        </p:spPr>
      </p:pic>
      <p:pic>
        <p:nvPicPr>
          <p:cNvPr id="33" name="Picture 32">
            <a:extLst>
              <a:ext uri="{FF2B5EF4-FFF2-40B4-BE49-F238E27FC236}">
                <a16:creationId xmlns:a16="http://schemas.microsoft.com/office/drawing/2014/main" id="{636C0CA3-FC15-4199-AACB-44CD9B858E92}"/>
              </a:ext>
            </a:extLst>
          </p:cNvPr>
          <p:cNvPicPr>
            <a:picLocks noChangeAspect="1"/>
          </p:cNvPicPr>
          <p:nvPr/>
        </p:nvPicPr>
        <p:blipFill rotWithShape="1">
          <a:blip r:embed="rId5"/>
          <a:srcRect l="71114" t="26962" r="15262" b="43657"/>
          <a:stretch/>
        </p:blipFill>
        <p:spPr>
          <a:xfrm>
            <a:off x="9095423" y="3858778"/>
            <a:ext cx="2110642" cy="2451099"/>
          </a:xfrm>
          <a:prstGeom prst="rect">
            <a:avLst/>
          </a:prstGeom>
          <a:ln>
            <a:noFill/>
          </a:ln>
          <a:effectLst>
            <a:outerShdw blurRad="190500" algn="tl" rotWithShape="0">
              <a:srgbClr val="000000">
                <a:alpha val="70000"/>
              </a:srgbClr>
            </a:outerShdw>
          </a:effectLst>
        </p:spPr>
      </p:pic>
      <p:sp>
        <p:nvSpPr>
          <p:cNvPr id="34" name="Rectangle 33">
            <a:extLst>
              <a:ext uri="{FF2B5EF4-FFF2-40B4-BE49-F238E27FC236}">
                <a16:creationId xmlns:a16="http://schemas.microsoft.com/office/drawing/2014/main" id="{13A31DE1-4314-4E7E-A837-0042381CC301}"/>
              </a:ext>
            </a:extLst>
          </p:cNvPr>
          <p:cNvSpPr/>
          <p:nvPr/>
        </p:nvSpPr>
        <p:spPr bwMode="gray">
          <a:xfrm>
            <a:off x="10485156" y="6056548"/>
            <a:ext cx="812356" cy="27048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920490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9899" y="954617"/>
            <a:ext cx="10872177" cy="1130195"/>
          </a:xfrm>
        </p:spPr>
        <p:txBody>
          <a:bodyPr/>
          <a:lstStyle/>
          <a:p>
            <a:r>
              <a:rPr lang="es-ES" dirty="0"/>
              <a:t>Ap. A: Buscar el programa Excel 2016 en nuestro ordenador y abrirlo</a:t>
            </a:r>
          </a:p>
          <a:p>
            <a:r>
              <a:rPr lang="es-ES" sz="1600" b="0" dirty="0"/>
              <a:t>Para abrir Microsoft Excel podemos hacerlo desde el icono que aparece en el escritorio del ordenador, en caso que tengamos uno habilitado. En caso contrario lo buscaremos mediante la función “Buscar”: </a:t>
            </a:r>
            <a:endParaRPr lang="es-ES" dirty="0"/>
          </a:p>
          <a:p>
            <a:endParaRPr lang="es-ES" dirty="0"/>
          </a:p>
        </p:txBody>
      </p:sp>
      <p:sp>
        <p:nvSpPr>
          <p:cNvPr id="4" name="Title 3"/>
          <p:cNvSpPr>
            <a:spLocks noGrp="1"/>
          </p:cNvSpPr>
          <p:nvPr>
            <p:ph type="title"/>
          </p:nvPr>
        </p:nvSpPr>
        <p:spPr/>
        <p:txBody>
          <a:bodyPr/>
          <a:lstStyle/>
          <a:p>
            <a:r>
              <a:rPr lang="es-ES" dirty="0"/>
              <a:t>Ejercicio 1</a:t>
            </a:r>
          </a:p>
        </p:txBody>
      </p:sp>
      <p:pic>
        <p:nvPicPr>
          <p:cNvPr id="15" name="Picture 14"/>
          <p:cNvPicPr/>
          <p:nvPr/>
        </p:nvPicPr>
        <p:blipFill rotWithShape="1">
          <a:blip r:embed="rId2"/>
          <a:srcRect l="202" t="18993" r="72963" b="4032"/>
          <a:stretch/>
        </p:blipFill>
        <p:spPr bwMode="auto">
          <a:xfrm>
            <a:off x="919423" y="2672878"/>
            <a:ext cx="2156433" cy="3588868"/>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7" name="Right Arrow 16"/>
          <p:cNvSpPr/>
          <p:nvPr/>
        </p:nvSpPr>
        <p:spPr>
          <a:xfrm>
            <a:off x="4286120" y="4225837"/>
            <a:ext cx="857640" cy="257717"/>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8" name="Picture 17"/>
          <p:cNvPicPr>
            <a:picLocks noChangeAspect="1"/>
          </p:cNvPicPr>
          <p:nvPr/>
        </p:nvPicPr>
        <p:blipFill>
          <a:blip r:embed="rId3"/>
          <a:stretch>
            <a:fillRect/>
          </a:stretch>
        </p:blipFill>
        <p:spPr>
          <a:xfrm>
            <a:off x="3324645" y="2421041"/>
            <a:ext cx="2082333" cy="447675"/>
          </a:xfrm>
          <a:prstGeom prst="rect">
            <a:avLst/>
          </a:prstGeom>
          <a:ln>
            <a:noFill/>
          </a:ln>
          <a:effectLst>
            <a:outerShdw blurRad="190500" algn="tl" rotWithShape="0">
              <a:srgbClr val="000000">
                <a:alpha val="70000"/>
              </a:srgbClr>
            </a:outerShdw>
          </a:effectLst>
        </p:spPr>
      </p:pic>
      <p:sp>
        <p:nvSpPr>
          <p:cNvPr id="19" name="Rectangle 18"/>
          <p:cNvSpPr/>
          <p:nvPr/>
        </p:nvSpPr>
        <p:spPr>
          <a:xfrm>
            <a:off x="3679424" y="2428429"/>
            <a:ext cx="497578" cy="53247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0" name="TextBox 19"/>
          <p:cNvSpPr txBox="1"/>
          <p:nvPr/>
        </p:nvSpPr>
        <p:spPr>
          <a:xfrm>
            <a:off x="5505869" y="2393208"/>
            <a:ext cx="6020845" cy="307777"/>
          </a:xfrm>
          <a:prstGeom prst="rect">
            <a:avLst/>
          </a:prstGeom>
          <a:noFill/>
        </p:spPr>
        <p:txBody>
          <a:bodyPr wrap="square" rtlCol="0">
            <a:spAutoFit/>
          </a:bodyPr>
          <a:lstStyle/>
          <a:p>
            <a:r>
              <a:rPr lang="es-ES" sz="1400" dirty="0">
                <a:solidFill>
                  <a:srgbClr val="595959"/>
                </a:solidFill>
                <a:latin typeface="Poppins"/>
              </a:rPr>
              <a:t>Clicamos en la lupa y escribimos “Excel”. Aparecerá lo siguiente:</a:t>
            </a:r>
          </a:p>
        </p:txBody>
      </p:sp>
      <p:sp>
        <p:nvSpPr>
          <p:cNvPr id="21" name="Rectangle 20"/>
          <p:cNvSpPr/>
          <p:nvPr/>
        </p:nvSpPr>
        <p:spPr>
          <a:xfrm>
            <a:off x="1159299" y="6092114"/>
            <a:ext cx="715813" cy="16326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22" name="Straight Arrow Connector 21"/>
          <p:cNvCxnSpPr>
            <a:cxnSpLocks/>
            <a:stCxn id="19" idx="2"/>
            <a:endCxn id="21" idx="0"/>
          </p:cNvCxnSpPr>
          <p:nvPr/>
        </p:nvCxnSpPr>
        <p:spPr>
          <a:xfrm flipH="1">
            <a:off x="1517206" y="2960901"/>
            <a:ext cx="2411007" cy="313121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433763" y="4818676"/>
            <a:ext cx="2333231" cy="744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solidFill>
                  <a:srgbClr val="595959"/>
                </a:solidFill>
                <a:latin typeface="Poppins"/>
              </a:rPr>
              <a:t>Al clicar en el icono de la lista, se abre </a:t>
            </a:r>
            <a:r>
              <a:rPr lang="es-ES" sz="1400" b="1" dirty="0">
                <a:solidFill>
                  <a:srgbClr val="019EE2"/>
                </a:solidFill>
                <a:latin typeface="Poppins"/>
              </a:rPr>
              <a:t>Excel:</a:t>
            </a:r>
          </a:p>
        </p:txBody>
      </p:sp>
      <p:sp>
        <p:nvSpPr>
          <p:cNvPr id="24" name="Rectangle 23"/>
          <p:cNvSpPr/>
          <p:nvPr/>
        </p:nvSpPr>
        <p:spPr>
          <a:xfrm>
            <a:off x="1159299" y="3298705"/>
            <a:ext cx="1786124" cy="32509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7" name="Picture 6" descr="A close up of a device&#10;&#10;Description automatically generated">
            <a:extLst>
              <a:ext uri="{FF2B5EF4-FFF2-40B4-BE49-F238E27FC236}">
                <a16:creationId xmlns:a16="http://schemas.microsoft.com/office/drawing/2014/main" id="{33292498-E588-434C-8B1F-CB9D0583271C}"/>
              </a:ext>
            </a:extLst>
          </p:cNvPr>
          <p:cNvPicPr>
            <a:picLocks noChangeAspect="1"/>
          </p:cNvPicPr>
          <p:nvPr/>
        </p:nvPicPr>
        <p:blipFill rotWithShape="1">
          <a:blip r:embed="rId4"/>
          <a:srcRect t="4596" r="8135" b="3378"/>
          <a:stretch/>
        </p:blipFill>
        <p:spPr>
          <a:xfrm>
            <a:off x="6368562" y="3009381"/>
            <a:ext cx="4478716" cy="325236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980099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3DA99D5-016C-4C45-8CFD-EEAF44762130}"/>
              </a:ext>
            </a:extLst>
          </p:cNvPr>
          <p:cNvPicPr>
            <a:picLocks noChangeAspect="1"/>
          </p:cNvPicPr>
          <p:nvPr/>
        </p:nvPicPr>
        <p:blipFill rotWithShape="1">
          <a:blip r:embed="rId2"/>
          <a:srcRect t="18369" r="69083" b="5871"/>
          <a:stretch/>
        </p:blipFill>
        <p:spPr>
          <a:xfrm>
            <a:off x="3287056" y="3140008"/>
            <a:ext cx="2285246" cy="3149915"/>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9C6FCFA0-1795-436E-8388-CAFE0FBA46EF}"/>
              </a:ext>
            </a:extLst>
          </p:cNvPr>
          <p:cNvSpPr>
            <a:spLocks noGrp="1"/>
          </p:cNvSpPr>
          <p:nvPr>
            <p:ph type="body" sz="quarter" idx="13"/>
          </p:nvPr>
        </p:nvSpPr>
        <p:spPr>
          <a:xfrm>
            <a:off x="469898" y="960089"/>
            <a:ext cx="11245851" cy="1727128"/>
          </a:xfrm>
        </p:spPr>
        <p:txBody>
          <a:bodyPr/>
          <a:lstStyle/>
          <a:p>
            <a:pPr lvl="0"/>
            <a:r>
              <a:rPr lang="es-ES" dirty="0"/>
              <a:t>Ap. J: </a:t>
            </a:r>
          </a:p>
          <a:p>
            <a:pPr lvl="0"/>
            <a:r>
              <a:rPr lang="es-ES" dirty="0"/>
              <a:t>-Una nueva hoja de Excel con la misma tabla pero ordenada por Ingresos de  Diciembre 2019. Creamos la hoja en el mismo documento “Frutería Sandia.xlsx” y la llamaremos “Top Ingresos”. </a:t>
            </a:r>
          </a:p>
          <a:p>
            <a:pPr lvl="0"/>
            <a:r>
              <a:rPr lang="es-ES" dirty="0"/>
              <a:t>-Filtrar las frutas que generan más ingresos en la columna “Ingresos Totales”</a:t>
            </a:r>
          </a:p>
          <a:p>
            <a:endParaRPr lang="es-ES" dirty="0"/>
          </a:p>
        </p:txBody>
      </p:sp>
      <p:sp>
        <p:nvSpPr>
          <p:cNvPr id="4" name="Title 3">
            <a:extLst>
              <a:ext uri="{FF2B5EF4-FFF2-40B4-BE49-F238E27FC236}">
                <a16:creationId xmlns:a16="http://schemas.microsoft.com/office/drawing/2014/main" id="{B7779A50-3631-4E78-A065-88B1173C40AA}"/>
              </a:ext>
            </a:extLst>
          </p:cNvPr>
          <p:cNvSpPr>
            <a:spLocks noGrp="1"/>
          </p:cNvSpPr>
          <p:nvPr>
            <p:ph type="title"/>
          </p:nvPr>
        </p:nvSpPr>
        <p:spPr>
          <a:xfrm>
            <a:off x="469899" y="393848"/>
            <a:ext cx="7058660" cy="469481"/>
          </a:xfrm>
        </p:spPr>
        <p:txBody>
          <a:bodyPr/>
          <a:lstStyle/>
          <a:p>
            <a:r>
              <a:rPr lang="es-ES" dirty="0"/>
              <a:t>Ejercicio 4</a:t>
            </a:r>
          </a:p>
        </p:txBody>
      </p:sp>
      <p:sp>
        <p:nvSpPr>
          <p:cNvPr id="6" name="TextBox 5">
            <a:extLst>
              <a:ext uri="{FF2B5EF4-FFF2-40B4-BE49-F238E27FC236}">
                <a16:creationId xmlns:a16="http://schemas.microsoft.com/office/drawing/2014/main" id="{DD4A2F1A-77D9-49AE-B4F4-5262C9B7F1FC}"/>
              </a:ext>
            </a:extLst>
          </p:cNvPr>
          <p:cNvSpPr txBox="1"/>
          <p:nvPr/>
        </p:nvSpPr>
        <p:spPr>
          <a:xfrm>
            <a:off x="469900" y="3428469"/>
            <a:ext cx="2416923" cy="584775"/>
          </a:xfrm>
          <a:prstGeom prst="rect">
            <a:avLst/>
          </a:prstGeom>
          <a:noFill/>
        </p:spPr>
        <p:txBody>
          <a:bodyPr wrap="square" rtlCol="0">
            <a:spAutoFit/>
          </a:bodyPr>
          <a:lstStyle/>
          <a:p>
            <a:r>
              <a:rPr lang="es-ES" sz="1600" dirty="0">
                <a:solidFill>
                  <a:srgbClr val="595959"/>
                </a:solidFill>
                <a:latin typeface="Poppins"/>
              </a:rPr>
              <a:t>Primero creamos una nueva hoja:</a:t>
            </a:r>
            <a:endParaRPr lang="es-ES" sz="1600" b="1" dirty="0">
              <a:solidFill>
                <a:srgbClr val="595959"/>
              </a:solidFill>
              <a:latin typeface="Poppins"/>
            </a:endParaRPr>
          </a:p>
        </p:txBody>
      </p:sp>
      <p:sp>
        <p:nvSpPr>
          <p:cNvPr id="7" name="Rectangle 6">
            <a:extLst>
              <a:ext uri="{FF2B5EF4-FFF2-40B4-BE49-F238E27FC236}">
                <a16:creationId xmlns:a16="http://schemas.microsoft.com/office/drawing/2014/main" id="{EF8F1EFB-7A81-4CB1-A647-6E81B0AE827D}"/>
              </a:ext>
            </a:extLst>
          </p:cNvPr>
          <p:cNvSpPr/>
          <p:nvPr/>
        </p:nvSpPr>
        <p:spPr>
          <a:xfrm>
            <a:off x="5152399" y="6060482"/>
            <a:ext cx="361519" cy="220110"/>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8" name="Rectangle 7">
            <a:extLst>
              <a:ext uri="{FF2B5EF4-FFF2-40B4-BE49-F238E27FC236}">
                <a16:creationId xmlns:a16="http://schemas.microsoft.com/office/drawing/2014/main" id="{3309A0BE-01EF-4808-B3BD-1C79E1E44A25}"/>
              </a:ext>
            </a:extLst>
          </p:cNvPr>
          <p:cNvSpPr/>
          <p:nvPr/>
        </p:nvSpPr>
        <p:spPr>
          <a:xfrm>
            <a:off x="4429679" y="6060492"/>
            <a:ext cx="707346" cy="220100"/>
          </a:xfrm>
          <a:prstGeom prst="rect">
            <a:avLst/>
          </a:prstGeom>
          <a:no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10" name="TextBox 9">
            <a:extLst>
              <a:ext uri="{FF2B5EF4-FFF2-40B4-BE49-F238E27FC236}">
                <a16:creationId xmlns:a16="http://schemas.microsoft.com/office/drawing/2014/main" id="{6042C343-09D0-4754-B492-E3838959D12F}"/>
              </a:ext>
            </a:extLst>
          </p:cNvPr>
          <p:cNvSpPr txBox="1"/>
          <p:nvPr/>
        </p:nvSpPr>
        <p:spPr>
          <a:xfrm>
            <a:off x="5972536" y="3637748"/>
            <a:ext cx="5386343" cy="1077218"/>
          </a:xfrm>
          <a:prstGeom prst="rect">
            <a:avLst/>
          </a:prstGeom>
          <a:noFill/>
        </p:spPr>
        <p:txBody>
          <a:bodyPr wrap="square" rtlCol="0">
            <a:spAutoFit/>
          </a:bodyPr>
          <a:lstStyle/>
          <a:p>
            <a:r>
              <a:rPr lang="es-ES" sz="1600" b="1" dirty="0">
                <a:solidFill>
                  <a:srgbClr val="019EE2"/>
                </a:solidFill>
                <a:latin typeface="Poppins"/>
              </a:rPr>
              <a:t>Recuerda que la hoja se crea clicando al botón “+”.</a:t>
            </a:r>
          </a:p>
          <a:p>
            <a:endParaRPr lang="es-ES" sz="1600" b="1" dirty="0">
              <a:solidFill>
                <a:srgbClr val="019EE2"/>
              </a:solidFill>
              <a:latin typeface="Poppins"/>
            </a:endParaRPr>
          </a:p>
          <a:p>
            <a:r>
              <a:rPr lang="es-ES" sz="1600" b="1" dirty="0">
                <a:solidFill>
                  <a:srgbClr val="019EE2"/>
                </a:solidFill>
                <a:latin typeface="Poppins"/>
              </a:rPr>
              <a:t>El nombre lo cambiamos haciendo doble clic sobre la pestaña de la hoja</a:t>
            </a:r>
          </a:p>
        </p:txBody>
      </p:sp>
    </p:spTree>
    <p:extLst>
      <p:ext uri="{BB962C8B-B14F-4D97-AF65-F5344CB8AC3E}">
        <p14:creationId xmlns:p14="http://schemas.microsoft.com/office/powerpoint/2010/main" val="24659171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6FCFA0-1795-436E-8388-CAFE0FBA46EF}"/>
              </a:ext>
            </a:extLst>
          </p:cNvPr>
          <p:cNvSpPr>
            <a:spLocks noGrp="1"/>
          </p:cNvSpPr>
          <p:nvPr>
            <p:ph type="body" sz="quarter" idx="13"/>
          </p:nvPr>
        </p:nvSpPr>
        <p:spPr>
          <a:xfrm>
            <a:off x="469899" y="954617"/>
            <a:ext cx="11260139" cy="2054801"/>
          </a:xfrm>
        </p:spPr>
        <p:txBody>
          <a:bodyPr/>
          <a:lstStyle/>
          <a:p>
            <a:pPr lvl="0"/>
            <a:r>
              <a:rPr lang="es-ES" dirty="0"/>
              <a:t>Ap. J: </a:t>
            </a:r>
          </a:p>
          <a:p>
            <a:pPr lvl="0"/>
            <a:r>
              <a:rPr lang="es-ES" dirty="0"/>
              <a:t>-Una nueva hoja de Excel con la misma tabla pero ordenada por Ingresos de  Diciembre 2019. Creamos la hoja en el mismo documento “Frutería Sandia.xlsx” y la llamaremos “Top Ingresos”. </a:t>
            </a:r>
          </a:p>
          <a:p>
            <a:pPr lvl="0"/>
            <a:r>
              <a:rPr lang="es-ES" dirty="0"/>
              <a:t>-Filtrar las frutas que generan más ingresos en la columna “Ingresos Totales”</a:t>
            </a:r>
          </a:p>
          <a:p>
            <a:pPr lvl="1"/>
            <a:endParaRPr lang="es-ES" sz="2000" dirty="0"/>
          </a:p>
          <a:p>
            <a:endParaRPr lang="es-ES" dirty="0"/>
          </a:p>
        </p:txBody>
      </p:sp>
      <p:sp>
        <p:nvSpPr>
          <p:cNvPr id="4" name="Title 3">
            <a:extLst>
              <a:ext uri="{FF2B5EF4-FFF2-40B4-BE49-F238E27FC236}">
                <a16:creationId xmlns:a16="http://schemas.microsoft.com/office/drawing/2014/main" id="{B7779A50-3631-4E78-A065-88B1173C40AA}"/>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9B75477A-95F4-4E41-AE98-6DA5C4A26AA5}"/>
              </a:ext>
            </a:extLst>
          </p:cNvPr>
          <p:cNvSpPr txBox="1"/>
          <p:nvPr/>
        </p:nvSpPr>
        <p:spPr>
          <a:xfrm>
            <a:off x="370390" y="3647553"/>
            <a:ext cx="3501814" cy="1077218"/>
          </a:xfrm>
          <a:prstGeom prst="rect">
            <a:avLst/>
          </a:prstGeom>
          <a:noFill/>
        </p:spPr>
        <p:txBody>
          <a:bodyPr wrap="square" rtlCol="0">
            <a:spAutoFit/>
          </a:bodyPr>
          <a:lstStyle/>
          <a:p>
            <a:r>
              <a:rPr lang="es-ES" sz="1600" dirty="0">
                <a:solidFill>
                  <a:srgbClr val="595959"/>
                </a:solidFill>
                <a:latin typeface="Poppins"/>
              </a:rPr>
              <a:t>Copiamos y pegamos la tabla entera de la hoja “Ventas 2019 franja horaria” en la hoja “Top Ingresos” utilizando los comandos </a:t>
            </a:r>
            <a:r>
              <a:rPr lang="es-ES" sz="1600" b="1" dirty="0">
                <a:solidFill>
                  <a:srgbClr val="019EE2"/>
                </a:solidFill>
                <a:latin typeface="Poppins"/>
              </a:rPr>
              <a:t>Copiar y Pegar.</a:t>
            </a:r>
          </a:p>
        </p:txBody>
      </p:sp>
      <p:pic>
        <p:nvPicPr>
          <p:cNvPr id="7" name="Picture 6">
            <a:extLst>
              <a:ext uri="{FF2B5EF4-FFF2-40B4-BE49-F238E27FC236}">
                <a16:creationId xmlns:a16="http://schemas.microsoft.com/office/drawing/2014/main" id="{D945D06D-D775-416F-A78A-B17DF09B5456}"/>
              </a:ext>
            </a:extLst>
          </p:cNvPr>
          <p:cNvPicPr>
            <a:picLocks noChangeAspect="1"/>
          </p:cNvPicPr>
          <p:nvPr/>
        </p:nvPicPr>
        <p:blipFill rotWithShape="1">
          <a:blip r:embed="rId2"/>
          <a:srcRect t="24473" r="16360" b="5870"/>
          <a:stretch/>
        </p:blipFill>
        <p:spPr>
          <a:xfrm>
            <a:off x="4161593" y="3219042"/>
            <a:ext cx="6466566" cy="3094648"/>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B6626129-6408-42B0-BBCE-C389136C8247}"/>
              </a:ext>
            </a:extLst>
          </p:cNvPr>
          <p:cNvSpPr/>
          <p:nvPr/>
        </p:nvSpPr>
        <p:spPr bwMode="gray">
          <a:xfrm>
            <a:off x="5532699" y="6157732"/>
            <a:ext cx="563301" cy="173620"/>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8109445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F81CA48-7266-4996-8C94-CE0CD88AFEF9}"/>
              </a:ext>
            </a:extLst>
          </p:cNvPr>
          <p:cNvSpPr>
            <a:spLocks noGrp="1"/>
          </p:cNvSpPr>
          <p:nvPr>
            <p:ph type="body" sz="quarter" idx="13"/>
          </p:nvPr>
        </p:nvSpPr>
        <p:spPr>
          <a:xfrm>
            <a:off x="469900" y="954618"/>
            <a:ext cx="10699670" cy="1706979"/>
          </a:xfrm>
        </p:spPr>
        <p:txBody>
          <a:bodyPr/>
          <a:lstStyle/>
          <a:p>
            <a:pPr lvl="0"/>
            <a:r>
              <a:rPr lang="es-ES" dirty="0"/>
              <a:t>Ap. J: </a:t>
            </a:r>
          </a:p>
          <a:p>
            <a:pPr lvl="0"/>
            <a:r>
              <a:rPr lang="es-ES" dirty="0"/>
              <a:t>-Una nueva hoja de Excel con la misma tabla pero ordenada por Ingresos de  Diciembre 2019. Creamos la hoja en el mismo documento “Frutería Sandia.xlsx” y la llamaremos “Top Ingresos”. </a:t>
            </a:r>
          </a:p>
          <a:p>
            <a:pPr lvl="0"/>
            <a:r>
              <a:rPr lang="es-ES" dirty="0"/>
              <a:t>-Filtrar las frutas que generan más ingresos en la columna “Ingresos Totales”</a:t>
            </a:r>
          </a:p>
          <a:p>
            <a:endParaRPr lang="es-ES" dirty="0"/>
          </a:p>
        </p:txBody>
      </p:sp>
      <p:sp>
        <p:nvSpPr>
          <p:cNvPr id="4" name="Title 3">
            <a:extLst>
              <a:ext uri="{FF2B5EF4-FFF2-40B4-BE49-F238E27FC236}">
                <a16:creationId xmlns:a16="http://schemas.microsoft.com/office/drawing/2014/main" id="{EB966768-232A-4787-9C40-665D81113526}"/>
              </a:ext>
            </a:extLst>
          </p:cNvPr>
          <p:cNvSpPr>
            <a:spLocks noGrp="1"/>
          </p:cNvSpPr>
          <p:nvPr>
            <p:ph type="title"/>
          </p:nvPr>
        </p:nvSpPr>
        <p:spPr/>
        <p:txBody>
          <a:bodyPr/>
          <a:lstStyle/>
          <a:p>
            <a:r>
              <a:rPr lang="es-ES" dirty="0"/>
              <a:t>Ejercicio 4</a:t>
            </a:r>
          </a:p>
        </p:txBody>
      </p:sp>
      <p:sp>
        <p:nvSpPr>
          <p:cNvPr id="5" name="TextBox 4">
            <a:extLst>
              <a:ext uri="{FF2B5EF4-FFF2-40B4-BE49-F238E27FC236}">
                <a16:creationId xmlns:a16="http://schemas.microsoft.com/office/drawing/2014/main" id="{811F6411-DB84-4D69-B292-8EB37F09C606}"/>
              </a:ext>
            </a:extLst>
          </p:cNvPr>
          <p:cNvSpPr txBox="1"/>
          <p:nvPr/>
        </p:nvSpPr>
        <p:spPr>
          <a:xfrm>
            <a:off x="469900" y="2952042"/>
            <a:ext cx="10810393" cy="584775"/>
          </a:xfrm>
          <a:prstGeom prst="rect">
            <a:avLst/>
          </a:prstGeom>
          <a:noFill/>
        </p:spPr>
        <p:txBody>
          <a:bodyPr wrap="square" rtlCol="0">
            <a:spAutoFit/>
          </a:bodyPr>
          <a:lstStyle/>
          <a:p>
            <a:r>
              <a:rPr lang="es-ES" sz="1600" dirty="0">
                <a:solidFill>
                  <a:srgbClr val="595959"/>
                </a:solidFill>
                <a:latin typeface="Poppins"/>
              </a:rPr>
              <a:t>Vamos a la columna “Ingresos Totales”, la seleccionamos desde H3 a H22 y aplicamos el comando </a:t>
            </a:r>
            <a:r>
              <a:rPr lang="es-ES" sz="1600" dirty="0">
                <a:solidFill>
                  <a:srgbClr val="019EE2"/>
                </a:solidFill>
                <a:latin typeface="Poppins"/>
              </a:rPr>
              <a:t>“</a:t>
            </a:r>
            <a:r>
              <a:rPr lang="es-ES" sz="1600" b="1" dirty="0">
                <a:solidFill>
                  <a:srgbClr val="019EE2"/>
                </a:solidFill>
                <a:latin typeface="Poppins"/>
              </a:rPr>
              <a:t>Ordenar” </a:t>
            </a:r>
            <a:r>
              <a:rPr lang="es-ES" sz="1600" dirty="0">
                <a:solidFill>
                  <a:srgbClr val="595959"/>
                </a:solidFill>
                <a:latin typeface="Poppins"/>
              </a:rPr>
              <a:t>que se encuentra en la </a:t>
            </a:r>
            <a:r>
              <a:rPr lang="es-ES" sz="1600" b="1" dirty="0">
                <a:solidFill>
                  <a:srgbClr val="019EE2"/>
                </a:solidFill>
                <a:latin typeface="Poppins"/>
              </a:rPr>
              <a:t>ficha Inicio – Ordenar y filtrar </a:t>
            </a:r>
            <a:r>
              <a:rPr lang="es-ES" sz="1600" b="1" u="sng" dirty="0">
                <a:solidFill>
                  <a:srgbClr val="019EE2"/>
                </a:solidFill>
                <a:latin typeface="Poppins"/>
              </a:rPr>
              <a:t>Z </a:t>
            </a:r>
            <a:r>
              <a:rPr lang="es-ES" sz="1600" b="1" u="sng" dirty="0">
                <a:solidFill>
                  <a:srgbClr val="019EE2"/>
                </a:solidFill>
                <a:latin typeface="Poppins"/>
                <a:sym typeface="Wingdings" panose="05000000000000000000" pitchFamily="2" charset="2"/>
              </a:rPr>
              <a:t> A </a:t>
            </a:r>
            <a:r>
              <a:rPr lang="es-ES" sz="1600" b="1" dirty="0">
                <a:solidFill>
                  <a:srgbClr val="019EE2"/>
                </a:solidFill>
                <a:latin typeface="Poppins"/>
              </a:rPr>
              <a:t> </a:t>
            </a:r>
            <a:r>
              <a:rPr lang="es-ES" sz="1600" dirty="0">
                <a:solidFill>
                  <a:srgbClr val="595959"/>
                </a:solidFill>
                <a:latin typeface="Poppins"/>
              </a:rPr>
              <a:t>(</a:t>
            </a:r>
            <a:r>
              <a:rPr lang="es-ES" sz="1600" dirty="0" err="1">
                <a:solidFill>
                  <a:srgbClr val="595959"/>
                </a:solidFill>
                <a:latin typeface="Poppins"/>
              </a:rPr>
              <a:t>Sort</a:t>
            </a:r>
            <a:r>
              <a:rPr lang="es-ES" sz="1600" dirty="0">
                <a:solidFill>
                  <a:srgbClr val="595959"/>
                </a:solidFill>
                <a:latin typeface="Poppins"/>
              </a:rPr>
              <a:t> </a:t>
            </a:r>
            <a:r>
              <a:rPr lang="es-ES" sz="1600" dirty="0" err="1">
                <a:solidFill>
                  <a:srgbClr val="595959"/>
                </a:solidFill>
                <a:latin typeface="Poppins"/>
              </a:rPr>
              <a:t>Largest</a:t>
            </a:r>
            <a:r>
              <a:rPr lang="es-ES" sz="1600" dirty="0">
                <a:solidFill>
                  <a:srgbClr val="595959"/>
                </a:solidFill>
                <a:latin typeface="Poppins"/>
              </a:rPr>
              <a:t> </a:t>
            </a:r>
            <a:r>
              <a:rPr lang="es-ES" sz="1600" dirty="0" err="1">
                <a:solidFill>
                  <a:srgbClr val="595959"/>
                </a:solidFill>
                <a:latin typeface="Poppins"/>
              </a:rPr>
              <a:t>to</a:t>
            </a:r>
            <a:r>
              <a:rPr lang="es-ES" sz="1600" dirty="0">
                <a:solidFill>
                  <a:srgbClr val="595959"/>
                </a:solidFill>
                <a:latin typeface="Poppins"/>
              </a:rPr>
              <a:t> </a:t>
            </a:r>
            <a:r>
              <a:rPr lang="es-ES" sz="1600" dirty="0" err="1">
                <a:solidFill>
                  <a:srgbClr val="595959"/>
                </a:solidFill>
                <a:latin typeface="Poppins"/>
              </a:rPr>
              <a:t>Smallest</a:t>
            </a:r>
            <a:r>
              <a:rPr lang="es-ES" sz="1600" dirty="0">
                <a:solidFill>
                  <a:srgbClr val="595959"/>
                </a:solidFill>
                <a:latin typeface="Poppins"/>
              </a:rPr>
              <a:t> Z-A). </a:t>
            </a:r>
            <a:r>
              <a:rPr lang="es-ES" sz="1600" dirty="0">
                <a:solidFill>
                  <a:srgbClr val="595959"/>
                </a:solidFill>
                <a:latin typeface="Poppins"/>
                <a:sym typeface="Wingdings" panose="05000000000000000000" pitchFamily="2" charset="2"/>
              </a:rPr>
              <a:t>D</a:t>
            </a:r>
            <a:r>
              <a:rPr lang="es-ES" sz="1600" dirty="0">
                <a:solidFill>
                  <a:srgbClr val="595959"/>
                </a:solidFill>
                <a:latin typeface="Poppins"/>
              </a:rPr>
              <a:t>e este modo ordenamos de </a:t>
            </a:r>
            <a:r>
              <a:rPr lang="es-ES" sz="1600" b="1" u="sng" dirty="0">
                <a:solidFill>
                  <a:srgbClr val="019EE2"/>
                </a:solidFill>
                <a:latin typeface="Poppins"/>
              </a:rPr>
              <a:t>mayor a menor</a:t>
            </a:r>
            <a:r>
              <a:rPr lang="es-ES" sz="1600" dirty="0">
                <a:solidFill>
                  <a:srgbClr val="019EE2"/>
                </a:solidFill>
                <a:latin typeface="Poppins"/>
              </a:rPr>
              <a:t>. </a:t>
            </a:r>
            <a:endParaRPr lang="es-ES" sz="1600" b="1" dirty="0">
              <a:solidFill>
                <a:srgbClr val="019EE2"/>
              </a:solidFill>
              <a:latin typeface="Poppins"/>
            </a:endParaRPr>
          </a:p>
        </p:txBody>
      </p:sp>
      <p:pic>
        <p:nvPicPr>
          <p:cNvPr id="14" name="Picture 13">
            <a:extLst>
              <a:ext uri="{FF2B5EF4-FFF2-40B4-BE49-F238E27FC236}">
                <a16:creationId xmlns:a16="http://schemas.microsoft.com/office/drawing/2014/main" id="{2CC0C652-C2AD-4359-86D3-D0A3C00FD5D6}"/>
              </a:ext>
            </a:extLst>
          </p:cNvPr>
          <p:cNvPicPr>
            <a:picLocks noChangeAspect="1"/>
          </p:cNvPicPr>
          <p:nvPr/>
        </p:nvPicPr>
        <p:blipFill rotWithShape="1">
          <a:blip r:embed="rId2"/>
          <a:srcRect t="19743" r="22859" b="44943"/>
          <a:stretch/>
        </p:blipFill>
        <p:spPr>
          <a:xfrm>
            <a:off x="1176755" y="4385461"/>
            <a:ext cx="8689133" cy="1907900"/>
          </a:xfrm>
          <a:prstGeom prst="rect">
            <a:avLst/>
          </a:prstGeom>
          <a:ln>
            <a:noFill/>
          </a:ln>
          <a:effectLst>
            <a:outerShdw blurRad="190500" algn="tl" rotWithShape="0">
              <a:srgbClr val="000000">
                <a:alpha val="70000"/>
              </a:srgbClr>
            </a:outerShdw>
          </a:effectLst>
        </p:spPr>
      </p:pic>
      <p:sp>
        <p:nvSpPr>
          <p:cNvPr id="16" name="Rectangle 15">
            <a:extLst>
              <a:ext uri="{FF2B5EF4-FFF2-40B4-BE49-F238E27FC236}">
                <a16:creationId xmlns:a16="http://schemas.microsoft.com/office/drawing/2014/main" id="{6E89A01A-1020-4C0E-A48C-90AE8AD93E06}"/>
              </a:ext>
            </a:extLst>
          </p:cNvPr>
          <p:cNvSpPr/>
          <p:nvPr/>
        </p:nvSpPr>
        <p:spPr bwMode="gray">
          <a:xfrm>
            <a:off x="4997933" y="4806877"/>
            <a:ext cx="821802" cy="1558483"/>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6" name="Picture 5" descr="A screenshot of a cell phone&#10;&#10;Description automatically generated">
            <a:extLst>
              <a:ext uri="{FF2B5EF4-FFF2-40B4-BE49-F238E27FC236}">
                <a16:creationId xmlns:a16="http://schemas.microsoft.com/office/drawing/2014/main" id="{6C70B02C-159F-43F5-868F-73A39E4AF243}"/>
              </a:ext>
            </a:extLst>
          </p:cNvPr>
          <p:cNvPicPr>
            <a:picLocks noChangeAspect="1"/>
          </p:cNvPicPr>
          <p:nvPr/>
        </p:nvPicPr>
        <p:blipFill rotWithShape="1">
          <a:blip r:embed="rId3"/>
          <a:srcRect r="2656" b="27315"/>
          <a:stretch/>
        </p:blipFill>
        <p:spPr>
          <a:xfrm>
            <a:off x="8966289" y="3643313"/>
            <a:ext cx="1799198" cy="1132792"/>
          </a:xfrm>
          <a:prstGeom prst="rect">
            <a:avLst/>
          </a:prstGeom>
          <a:ln>
            <a:noFill/>
          </a:ln>
          <a:effectLst>
            <a:outerShdw blurRad="190500" algn="tl" rotWithShape="0">
              <a:srgbClr val="000000">
                <a:alpha val="70000"/>
              </a:srgbClr>
            </a:outerShdw>
          </a:effectLst>
        </p:spPr>
      </p:pic>
      <p:sp>
        <p:nvSpPr>
          <p:cNvPr id="7" name="Rectangle 6">
            <a:extLst>
              <a:ext uri="{FF2B5EF4-FFF2-40B4-BE49-F238E27FC236}">
                <a16:creationId xmlns:a16="http://schemas.microsoft.com/office/drawing/2014/main" id="{40551DF5-3406-42DB-B469-6E7ADFE798C4}"/>
              </a:ext>
            </a:extLst>
          </p:cNvPr>
          <p:cNvSpPr/>
          <p:nvPr/>
        </p:nvSpPr>
        <p:spPr bwMode="gray">
          <a:xfrm>
            <a:off x="9599159" y="4261537"/>
            <a:ext cx="1017037" cy="17954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42285262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31BAA3-E6FC-4A35-B3CB-5422D69B8CC6}"/>
              </a:ext>
            </a:extLst>
          </p:cNvPr>
          <p:cNvSpPr>
            <a:spLocks noGrp="1"/>
          </p:cNvSpPr>
          <p:nvPr>
            <p:ph type="body" sz="quarter" idx="13"/>
          </p:nvPr>
        </p:nvSpPr>
        <p:spPr>
          <a:xfrm>
            <a:off x="469899" y="954616"/>
            <a:ext cx="10774785" cy="1996927"/>
          </a:xfrm>
        </p:spPr>
        <p:txBody>
          <a:bodyPr/>
          <a:lstStyle/>
          <a:p>
            <a:pPr lvl="0"/>
            <a:r>
              <a:rPr lang="es-ES" dirty="0"/>
              <a:t>Ap. J: </a:t>
            </a:r>
          </a:p>
          <a:p>
            <a:pPr lvl="0"/>
            <a:r>
              <a:rPr lang="es-ES" dirty="0"/>
              <a:t>-Una nueva hoja de Excel con la misma tabla pero ordenada por Ingresos de  Diciembre 2019. Creamos la hoja en el mismo documento “Frutería Sandia.xlsx” y la llamaremos “Top Ingresos”. </a:t>
            </a:r>
          </a:p>
          <a:p>
            <a:pPr lvl="0"/>
            <a:r>
              <a:rPr lang="es-ES" dirty="0"/>
              <a:t>-Filtrar las frutas que generan más ingresos en la columna “Ingresos Totales”</a:t>
            </a:r>
          </a:p>
          <a:p>
            <a:pPr lvl="1"/>
            <a:endParaRPr lang="es-ES" dirty="0"/>
          </a:p>
          <a:p>
            <a:pPr lvl="1"/>
            <a:endParaRPr lang="es-ES" sz="2000" dirty="0"/>
          </a:p>
          <a:p>
            <a:pPr lvl="1"/>
            <a:endParaRPr lang="es-ES" sz="2000" dirty="0"/>
          </a:p>
          <a:p>
            <a:endParaRPr lang="es-ES" dirty="0"/>
          </a:p>
        </p:txBody>
      </p:sp>
      <p:sp>
        <p:nvSpPr>
          <p:cNvPr id="4" name="Title 3">
            <a:extLst>
              <a:ext uri="{FF2B5EF4-FFF2-40B4-BE49-F238E27FC236}">
                <a16:creationId xmlns:a16="http://schemas.microsoft.com/office/drawing/2014/main" id="{D5D9D35E-0C61-4E88-B2BB-F6DB67C40248}"/>
              </a:ext>
            </a:extLst>
          </p:cNvPr>
          <p:cNvSpPr>
            <a:spLocks noGrp="1"/>
          </p:cNvSpPr>
          <p:nvPr>
            <p:ph type="title"/>
          </p:nvPr>
        </p:nvSpPr>
        <p:spPr/>
        <p:txBody>
          <a:bodyPr/>
          <a:lstStyle/>
          <a:p>
            <a:r>
              <a:rPr lang="es-ES" dirty="0"/>
              <a:t>Ejercicio 4</a:t>
            </a:r>
          </a:p>
        </p:txBody>
      </p:sp>
      <p:pic>
        <p:nvPicPr>
          <p:cNvPr id="5" name="Picture 4">
            <a:extLst>
              <a:ext uri="{FF2B5EF4-FFF2-40B4-BE49-F238E27FC236}">
                <a16:creationId xmlns:a16="http://schemas.microsoft.com/office/drawing/2014/main" id="{3B5C8A98-D199-4AA9-8839-0B74A8A4C0A9}"/>
              </a:ext>
            </a:extLst>
          </p:cNvPr>
          <p:cNvPicPr>
            <a:picLocks noChangeAspect="1"/>
          </p:cNvPicPr>
          <p:nvPr/>
        </p:nvPicPr>
        <p:blipFill rotWithShape="1">
          <a:blip r:embed="rId2"/>
          <a:srcRect l="29871" t="6057" r="1260" b="36058"/>
          <a:stretch/>
        </p:blipFill>
        <p:spPr>
          <a:xfrm>
            <a:off x="1871483" y="3747352"/>
            <a:ext cx="4560276" cy="2156032"/>
          </a:xfrm>
          <a:prstGeom prst="rect">
            <a:avLst/>
          </a:prstGeom>
          <a:ln>
            <a:noFill/>
          </a:ln>
          <a:effectLst>
            <a:outerShdw blurRad="190500" algn="tl" rotWithShape="0">
              <a:srgbClr val="000000">
                <a:alpha val="70000"/>
              </a:srgbClr>
            </a:outerShdw>
          </a:effectLst>
        </p:spPr>
      </p:pic>
      <p:sp>
        <p:nvSpPr>
          <p:cNvPr id="9" name="TextBox 8">
            <a:extLst>
              <a:ext uri="{FF2B5EF4-FFF2-40B4-BE49-F238E27FC236}">
                <a16:creationId xmlns:a16="http://schemas.microsoft.com/office/drawing/2014/main" id="{7DE12721-C0B4-4D3C-B6C1-4620EDE206BB}"/>
              </a:ext>
            </a:extLst>
          </p:cNvPr>
          <p:cNvSpPr txBox="1"/>
          <p:nvPr/>
        </p:nvSpPr>
        <p:spPr>
          <a:xfrm>
            <a:off x="469899" y="2926621"/>
            <a:ext cx="10774785" cy="584775"/>
          </a:xfrm>
          <a:prstGeom prst="rect">
            <a:avLst/>
          </a:prstGeom>
          <a:noFill/>
        </p:spPr>
        <p:txBody>
          <a:bodyPr wrap="square" rtlCol="0">
            <a:spAutoFit/>
          </a:bodyPr>
          <a:lstStyle/>
          <a:p>
            <a:r>
              <a:rPr lang="es-ES" sz="1600" dirty="0">
                <a:solidFill>
                  <a:srgbClr val="595959"/>
                </a:solidFill>
                <a:latin typeface="Poppins"/>
              </a:rPr>
              <a:t>Nos situamos en la celda H2 </a:t>
            </a:r>
            <a:r>
              <a:rPr lang="es-ES" sz="1600" dirty="0">
                <a:solidFill>
                  <a:srgbClr val="595959"/>
                </a:solidFill>
                <a:latin typeface="Poppins"/>
                <a:sym typeface="Wingdings" panose="05000000000000000000" pitchFamily="2" charset="2"/>
              </a:rPr>
              <a:t> Ingresos totales. Clicamos en el comando </a:t>
            </a:r>
            <a:r>
              <a:rPr lang="es-ES" sz="1600" b="1" dirty="0">
                <a:solidFill>
                  <a:srgbClr val="019EE2"/>
                </a:solidFill>
                <a:latin typeface="Poppins"/>
                <a:sym typeface="Wingdings" panose="05000000000000000000" pitchFamily="2" charset="2"/>
              </a:rPr>
              <a:t>“filtro” </a:t>
            </a:r>
            <a:r>
              <a:rPr lang="es-ES" sz="1600" dirty="0">
                <a:solidFill>
                  <a:srgbClr val="595959"/>
                </a:solidFill>
                <a:latin typeface="Poppins"/>
                <a:sym typeface="Wingdings" panose="05000000000000000000" pitchFamily="2" charset="2"/>
              </a:rPr>
              <a:t>(</a:t>
            </a:r>
            <a:r>
              <a:rPr lang="es-ES" sz="1600" dirty="0" err="1">
                <a:solidFill>
                  <a:srgbClr val="595959"/>
                </a:solidFill>
                <a:latin typeface="Poppins"/>
                <a:sym typeface="Wingdings" panose="05000000000000000000" pitchFamily="2" charset="2"/>
              </a:rPr>
              <a:t>filter</a:t>
            </a:r>
            <a:r>
              <a:rPr lang="es-ES" sz="1600" dirty="0">
                <a:solidFill>
                  <a:srgbClr val="595959"/>
                </a:solidFill>
                <a:latin typeface="Poppins"/>
                <a:sym typeface="Wingdings" panose="05000000000000000000" pitchFamily="2" charset="2"/>
              </a:rPr>
              <a:t>) para que aparezcan los desplegables en todas las columnas </a:t>
            </a:r>
            <a:endParaRPr lang="es-ES" sz="1600" b="1" dirty="0">
              <a:solidFill>
                <a:srgbClr val="595959"/>
              </a:solidFill>
              <a:latin typeface="Poppins"/>
            </a:endParaRPr>
          </a:p>
        </p:txBody>
      </p:sp>
      <p:pic>
        <p:nvPicPr>
          <p:cNvPr id="10" name="Picture 9">
            <a:extLst>
              <a:ext uri="{FF2B5EF4-FFF2-40B4-BE49-F238E27FC236}">
                <a16:creationId xmlns:a16="http://schemas.microsoft.com/office/drawing/2014/main" id="{DD0E9794-7028-4A36-90EF-CE4597430059}"/>
              </a:ext>
            </a:extLst>
          </p:cNvPr>
          <p:cNvPicPr>
            <a:picLocks noChangeAspect="1"/>
          </p:cNvPicPr>
          <p:nvPr/>
        </p:nvPicPr>
        <p:blipFill rotWithShape="1">
          <a:blip r:embed="rId3"/>
          <a:srcRect l="20981" t="24135" r="56424" b="22194"/>
          <a:stretch/>
        </p:blipFill>
        <p:spPr>
          <a:xfrm>
            <a:off x="8084871" y="3747353"/>
            <a:ext cx="1630712" cy="2156032"/>
          </a:xfrm>
          <a:prstGeom prst="rect">
            <a:avLst/>
          </a:prstGeom>
          <a:ln>
            <a:noFill/>
          </a:ln>
          <a:effectLst>
            <a:outerShdw blurRad="190500" algn="tl" rotWithShape="0">
              <a:srgbClr val="000000">
                <a:alpha val="70000"/>
              </a:srgbClr>
            </a:outerShdw>
          </a:effectLst>
        </p:spPr>
      </p:pic>
      <p:sp>
        <p:nvSpPr>
          <p:cNvPr id="11" name="Arrow: Right 10">
            <a:extLst>
              <a:ext uri="{FF2B5EF4-FFF2-40B4-BE49-F238E27FC236}">
                <a16:creationId xmlns:a16="http://schemas.microsoft.com/office/drawing/2014/main" id="{9F413339-777B-4D1E-BEB6-7E6FB6B8E176}"/>
              </a:ext>
            </a:extLst>
          </p:cNvPr>
          <p:cNvSpPr/>
          <p:nvPr/>
        </p:nvSpPr>
        <p:spPr bwMode="gray">
          <a:xfrm>
            <a:off x="6820570" y="4449004"/>
            <a:ext cx="875489" cy="584775"/>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815578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31BAA3-E6FC-4A35-B3CB-5422D69B8CC6}"/>
              </a:ext>
            </a:extLst>
          </p:cNvPr>
          <p:cNvSpPr>
            <a:spLocks noGrp="1"/>
          </p:cNvSpPr>
          <p:nvPr>
            <p:ph type="body" sz="quarter" idx="13"/>
          </p:nvPr>
        </p:nvSpPr>
        <p:spPr>
          <a:xfrm>
            <a:off x="469899" y="954616"/>
            <a:ext cx="10568215" cy="1996927"/>
          </a:xfrm>
        </p:spPr>
        <p:txBody>
          <a:bodyPr/>
          <a:lstStyle/>
          <a:p>
            <a:pPr lvl="0"/>
            <a:r>
              <a:rPr lang="es-ES" dirty="0"/>
              <a:t>Ap. J: </a:t>
            </a:r>
          </a:p>
          <a:p>
            <a:pPr lvl="0"/>
            <a:r>
              <a:rPr lang="es-ES" dirty="0"/>
              <a:t>-Una nueva hoja de Excel con la misma tabla pero ordenada por Ingresos de  Diciembre 2019. Creamos la hoja en el mismo documento “Frutería Sandia.xlsx” y la llamaremos “Top Ingresos”. </a:t>
            </a:r>
          </a:p>
          <a:p>
            <a:pPr lvl="0"/>
            <a:r>
              <a:rPr lang="es-ES" sz="2000" dirty="0"/>
              <a:t>-Filtrar las frutas que generan más ingresos en la columna “Ingresos Totales”</a:t>
            </a:r>
          </a:p>
          <a:p>
            <a:pPr lvl="1"/>
            <a:endParaRPr lang="es-ES" dirty="0"/>
          </a:p>
          <a:p>
            <a:pPr lvl="1"/>
            <a:endParaRPr lang="es-ES" sz="2000" dirty="0"/>
          </a:p>
          <a:p>
            <a:pPr lvl="1"/>
            <a:endParaRPr lang="es-ES" sz="2000" dirty="0"/>
          </a:p>
          <a:p>
            <a:endParaRPr lang="es-ES" dirty="0"/>
          </a:p>
        </p:txBody>
      </p:sp>
      <p:sp>
        <p:nvSpPr>
          <p:cNvPr id="4" name="Title 3">
            <a:extLst>
              <a:ext uri="{FF2B5EF4-FFF2-40B4-BE49-F238E27FC236}">
                <a16:creationId xmlns:a16="http://schemas.microsoft.com/office/drawing/2014/main" id="{D5D9D35E-0C61-4E88-B2BB-F6DB67C40248}"/>
              </a:ext>
            </a:extLst>
          </p:cNvPr>
          <p:cNvSpPr>
            <a:spLocks noGrp="1"/>
          </p:cNvSpPr>
          <p:nvPr>
            <p:ph type="title"/>
          </p:nvPr>
        </p:nvSpPr>
        <p:spPr/>
        <p:txBody>
          <a:bodyPr/>
          <a:lstStyle/>
          <a:p>
            <a:r>
              <a:rPr lang="es-ES" dirty="0"/>
              <a:t>Ejercicio 4</a:t>
            </a:r>
          </a:p>
        </p:txBody>
      </p:sp>
      <p:pic>
        <p:nvPicPr>
          <p:cNvPr id="7" name="Picture 6">
            <a:extLst>
              <a:ext uri="{FF2B5EF4-FFF2-40B4-BE49-F238E27FC236}">
                <a16:creationId xmlns:a16="http://schemas.microsoft.com/office/drawing/2014/main" id="{74A6BC45-A9B3-4778-B663-72E46CC233CE}"/>
              </a:ext>
            </a:extLst>
          </p:cNvPr>
          <p:cNvPicPr>
            <a:picLocks noChangeAspect="1"/>
          </p:cNvPicPr>
          <p:nvPr/>
        </p:nvPicPr>
        <p:blipFill rotWithShape="1">
          <a:blip r:embed="rId2"/>
          <a:srcRect l="1140" t="25654" r="58322" b="63543"/>
          <a:stretch/>
        </p:blipFill>
        <p:spPr>
          <a:xfrm>
            <a:off x="1613636" y="4148561"/>
            <a:ext cx="8536470" cy="1279473"/>
          </a:xfrm>
          <a:prstGeom prst="rect">
            <a:avLst/>
          </a:prstGeom>
          <a:ln w="28575">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B29AF1A-AEB0-44F3-98BC-208BFB96E717}"/>
              </a:ext>
            </a:extLst>
          </p:cNvPr>
          <p:cNvSpPr txBox="1"/>
          <p:nvPr/>
        </p:nvSpPr>
        <p:spPr>
          <a:xfrm>
            <a:off x="469899" y="3050072"/>
            <a:ext cx="10823945" cy="584775"/>
          </a:xfrm>
          <a:prstGeom prst="rect">
            <a:avLst/>
          </a:prstGeom>
          <a:noFill/>
        </p:spPr>
        <p:txBody>
          <a:bodyPr wrap="square" rtlCol="0">
            <a:spAutoFit/>
          </a:bodyPr>
          <a:lstStyle/>
          <a:p>
            <a:r>
              <a:rPr lang="es-ES" sz="1600" dirty="0">
                <a:solidFill>
                  <a:srgbClr val="595959"/>
                </a:solidFill>
                <a:latin typeface="Poppins"/>
              </a:rPr>
              <a:t>Filtramos en la columna “Ingresos Totales” por los 5 importes mayores, el resultado será una tabla que contiene las frutas que generan más ingresos a la Frutería Sandía.</a:t>
            </a:r>
          </a:p>
        </p:txBody>
      </p:sp>
    </p:spTree>
    <p:extLst>
      <p:ext uri="{BB962C8B-B14F-4D97-AF65-F5344CB8AC3E}">
        <p14:creationId xmlns:p14="http://schemas.microsoft.com/office/powerpoint/2010/main" val="4927805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es-ES" sz="4000" dirty="0"/>
              <a:t>Muchas gracias </a:t>
            </a:r>
          </a:p>
          <a:p>
            <a:r>
              <a:rPr lang="es-ES" sz="4000" dirty="0"/>
              <a:t>por vuestra atención</a:t>
            </a:r>
          </a:p>
        </p:txBody>
      </p:sp>
    </p:spTree>
    <p:extLst>
      <p:ext uri="{BB962C8B-B14F-4D97-AF65-F5344CB8AC3E}">
        <p14:creationId xmlns:p14="http://schemas.microsoft.com/office/powerpoint/2010/main" val="555420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592703" y="2422136"/>
            <a:ext cx="9261697" cy="3648949"/>
          </a:xfrm>
          <a:prstGeom prst="rect">
            <a:avLst/>
          </a:prstGeom>
          <a:ln>
            <a:noFill/>
          </a:ln>
          <a:effectLst>
            <a:outerShdw blurRad="190500" algn="tl" rotWithShape="0">
              <a:srgbClr val="000000">
                <a:alpha val="70000"/>
              </a:srgbClr>
            </a:outerShdw>
          </a:effectLst>
        </p:spPr>
      </p:pic>
      <p:sp>
        <p:nvSpPr>
          <p:cNvPr id="17" name="Rectangle 16"/>
          <p:cNvSpPr/>
          <p:nvPr/>
        </p:nvSpPr>
        <p:spPr>
          <a:xfrm>
            <a:off x="868422" y="5784195"/>
            <a:ext cx="713155" cy="17403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8" name="Picture 17"/>
          <p:cNvPicPr>
            <a:picLocks noChangeAspect="1"/>
          </p:cNvPicPr>
          <p:nvPr/>
        </p:nvPicPr>
        <p:blipFill rotWithShape="1">
          <a:blip r:embed="rId3"/>
          <a:srcRect b="25351"/>
          <a:stretch/>
        </p:blipFill>
        <p:spPr>
          <a:xfrm>
            <a:off x="1092701" y="3531054"/>
            <a:ext cx="3825692" cy="163822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cxnSp>
        <p:nvCxnSpPr>
          <p:cNvPr id="19" name="Straight Arrow Connector 18"/>
          <p:cNvCxnSpPr>
            <a:cxnSpLocks/>
            <a:stCxn id="17" idx="0"/>
          </p:cNvCxnSpPr>
          <p:nvPr/>
        </p:nvCxnSpPr>
        <p:spPr>
          <a:xfrm flipV="1">
            <a:off x="1225000" y="4718123"/>
            <a:ext cx="1785225" cy="106607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4"/>
          <a:stretch>
            <a:fillRect/>
          </a:stretch>
        </p:blipFill>
        <p:spPr>
          <a:xfrm>
            <a:off x="5869084" y="3538272"/>
            <a:ext cx="3536968" cy="1637485"/>
          </a:xfrm>
          <a:prstGeom prst="rect">
            <a:avLst/>
          </a:prstGeom>
          <a:ln>
            <a:noFill/>
          </a:ln>
          <a:effectLst>
            <a:outerShdw blurRad="190500" algn="tl" rotWithShape="0">
              <a:srgbClr val="000000">
                <a:alpha val="70000"/>
              </a:srgbClr>
            </a:outerShdw>
          </a:effectLst>
        </p:spPr>
      </p:pic>
      <p:sp>
        <p:nvSpPr>
          <p:cNvPr id="21" name="Right Arrow 20"/>
          <p:cNvSpPr/>
          <p:nvPr/>
        </p:nvSpPr>
        <p:spPr>
          <a:xfrm>
            <a:off x="5142672" y="4246610"/>
            <a:ext cx="603607" cy="361457"/>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2" name="Text Placeholder 1"/>
          <p:cNvSpPr>
            <a:spLocks noGrp="1"/>
          </p:cNvSpPr>
          <p:nvPr>
            <p:ph type="body" sz="quarter" idx="10"/>
          </p:nvPr>
        </p:nvSpPr>
        <p:spPr>
          <a:xfrm>
            <a:off x="518160" y="1634000"/>
            <a:ext cx="10979137" cy="4906759"/>
          </a:xfrm>
        </p:spPr>
        <p:txBody>
          <a:bodyPr/>
          <a:lstStyle/>
          <a:p>
            <a:r>
              <a:rPr lang="es-ES" dirty="0"/>
              <a:t>Cuando tenemos el Excel abierto vamos a la Hoja1 que nos sale por defecto, hacemos doble clic encima de las letras, con el botón derecho, y borramos “Hoja1” para poner </a:t>
            </a:r>
            <a:r>
              <a:rPr lang="es-ES" b="1" dirty="0">
                <a:solidFill>
                  <a:srgbClr val="019EE2"/>
                </a:solidFill>
              </a:rPr>
              <a:t>Ejemplo 0</a:t>
            </a:r>
            <a:r>
              <a:rPr lang="es-ES" dirty="0"/>
              <a:t>. </a:t>
            </a:r>
          </a:p>
          <a:p>
            <a:endParaRPr lang="es-ES" dirty="0"/>
          </a:p>
        </p:txBody>
      </p:sp>
      <p:sp>
        <p:nvSpPr>
          <p:cNvPr id="3" name="Text Placeholder 2"/>
          <p:cNvSpPr>
            <a:spLocks noGrp="1"/>
          </p:cNvSpPr>
          <p:nvPr>
            <p:ph type="body" sz="quarter" idx="13"/>
          </p:nvPr>
        </p:nvSpPr>
        <p:spPr>
          <a:xfrm>
            <a:off x="469900" y="954618"/>
            <a:ext cx="9579356" cy="679382"/>
          </a:xfrm>
        </p:spPr>
        <p:txBody>
          <a:bodyPr/>
          <a:lstStyle/>
          <a:p>
            <a:r>
              <a:rPr lang="es-ES" dirty="0"/>
              <a:t>Ap. B: Cambiar el nombre de la hoja de Excel y ponerle “Ejercicio 0”</a:t>
            </a:r>
          </a:p>
          <a:p>
            <a:endParaRPr lang="es-ES" dirty="0"/>
          </a:p>
          <a:p>
            <a:endParaRPr lang="es-ES" dirty="0"/>
          </a:p>
        </p:txBody>
      </p:sp>
      <p:sp>
        <p:nvSpPr>
          <p:cNvPr id="4" name="Title 3"/>
          <p:cNvSpPr>
            <a:spLocks noGrp="1"/>
          </p:cNvSpPr>
          <p:nvPr>
            <p:ph type="title"/>
          </p:nvPr>
        </p:nvSpPr>
        <p:spPr/>
        <p:txBody>
          <a:bodyPr/>
          <a:lstStyle/>
          <a:p>
            <a:r>
              <a:rPr lang="es-ES" dirty="0"/>
              <a:t>Ejercicio 1</a:t>
            </a:r>
          </a:p>
        </p:txBody>
      </p:sp>
      <p:sp>
        <p:nvSpPr>
          <p:cNvPr id="28" name="TextBox 27"/>
          <p:cNvSpPr txBox="1"/>
          <p:nvPr/>
        </p:nvSpPr>
        <p:spPr>
          <a:xfrm>
            <a:off x="9854400" y="2785497"/>
            <a:ext cx="2076762" cy="1569660"/>
          </a:xfrm>
          <a:prstGeom prst="rect">
            <a:avLst/>
          </a:prstGeom>
          <a:noFill/>
        </p:spPr>
        <p:txBody>
          <a:bodyPr wrap="square" rtlCol="0">
            <a:spAutoFit/>
          </a:bodyPr>
          <a:lstStyle/>
          <a:p>
            <a:pPr marL="342900" indent="-342900">
              <a:buAutoNum type="arabicPeriod"/>
            </a:pPr>
            <a:r>
              <a:rPr lang="es-ES" sz="1600" dirty="0">
                <a:solidFill>
                  <a:srgbClr val="595959"/>
                </a:solidFill>
                <a:latin typeface="Poppins"/>
              </a:rPr>
              <a:t>Doble clic.   </a:t>
            </a:r>
          </a:p>
          <a:p>
            <a:pPr marL="342900" indent="-342900">
              <a:buAutoNum type="arabicPeriod"/>
            </a:pPr>
            <a:r>
              <a:rPr lang="es-ES" sz="1600" dirty="0">
                <a:solidFill>
                  <a:srgbClr val="595959"/>
                </a:solidFill>
                <a:latin typeface="Poppins"/>
              </a:rPr>
              <a:t>Cuando aparezca “Hoja1”(</a:t>
            </a:r>
            <a:r>
              <a:rPr lang="es-ES" sz="1600" dirty="0" err="1">
                <a:solidFill>
                  <a:srgbClr val="595959"/>
                </a:solidFill>
                <a:latin typeface="Poppins"/>
              </a:rPr>
              <a:t>Sheet</a:t>
            </a:r>
            <a:r>
              <a:rPr lang="es-ES" sz="1600" dirty="0">
                <a:solidFill>
                  <a:srgbClr val="595959"/>
                </a:solidFill>
                <a:latin typeface="Poppins"/>
              </a:rPr>
              <a:t> 1) sombreado, escribimos “Ejemplo 0</a:t>
            </a:r>
            <a:r>
              <a:rPr lang="es-ES" sz="1400" dirty="0">
                <a:latin typeface="Poppins"/>
              </a:rPr>
              <a:t>”.</a:t>
            </a:r>
          </a:p>
        </p:txBody>
      </p:sp>
    </p:spTree>
    <p:extLst>
      <p:ext uri="{BB962C8B-B14F-4D97-AF65-F5344CB8AC3E}">
        <p14:creationId xmlns:p14="http://schemas.microsoft.com/office/powerpoint/2010/main" val="1180131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1922106"/>
            <a:ext cx="10924931" cy="4220249"/>
          </a:xfrm>
        </p:spPr>
        <p:txBody>
          <a:bodyPr/>
          <a:lstStyle/>
          <a:p>
            <a:r>
              <a:rPr lang="es-ES" dirty="0"/>
              <a:t>Introducimos en una columna los años que van des de el 2010 a el 2020, un año en cada celda de la columna. Una vez tenemos los años, introducimos los meses, un mes en cada celda de la fila, creando una fila encima de la columna donde hemos escrito los años.</a:t>
            </a:r>
          </a:p>
        </p:txBody>
      </p:sp>
      <p:sp>
        <p:nvSpPr>
          <p:cNvPr id="3" name="Text Placeholder 2"/>
          <p:cNvSpPr>
            <a:spLocks noGrp="1"/>
          </p:cNvSpPr>
          <p:nvPr>
            <p:ph type="body" sz="quarter" idx="13"/>
          </p:nvPr>
        </p:nvSpPr>
        <p:spPr>
          <a:xfrm>
            <a:off x="469899" y="954618"/>
            <a:ext cx="10722819" cy="1290872"/>
          </a:xfrm>
        </p:spPr>
        <p:txBody>
          <a:bodyPr/>
          <a:lstStyle/>
          <a:p>
            <a:r>
              <a:rPr lang="es-ES" dirty="0"/>
              <a:t>Ap. C: Crear una tabla en “Ejercicio 0” que contenga los meses del año en una primera fila a modo cabecera y, en una columna, pondremos los años des de 2010 a 2020. </a:t>
            </a:r>
          </a:p>
          <a:p>
            <a:endParaRPr lang="es-ES" dirty="0"/>
          </a:p>
        </p:txBody>
      </p:sp>
      <p:sp>
        <p:nvSpPr>
          <p:cNvPr id="4" name="Title 3"/>
          <p:cNvSpPr>
            <a:spLocks noGrp="1"/>
          </p:cNvSpPr>
          <p:nvPr>
            <p:ph type="title"/>
          </p:nvPr>
        </p:nvSpPr>
        <p:spPr/>
        <p:txBody>
          <a:bodyPr/>
          <a:lstStyle/>
          <a:p>
            <a:r>
              <a:rPr lang="es-ES" dirty="0"/>
              <a:t>Ejercicio 1</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22" t="14128" r="29267" b="-945"/>
          <a:stretch/>
        </p:blipFill>
        <p:spPr>
          <a:xfrm>
            <a:off x="1753650" y="3231084"/>
            <a:ext cx="2378834" cy="2777412"/>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5989" r="11969"/>
          <a:stretch/>
        </p:blipFill>
        <p:spPr>
          <a:xfrm>
            <a:off x="5884985" y="3223805"/>
            <a:ext cx="4752815" cy="2777412"/>
          </a:xfrm>
          <a:prstGeom prst="rect">
            <a:avLst/>
          </a:prstGeom>
          <a:ln>
            <a:noFill/>
          </a:ln>
          <a:effectLst>
            <a:outerShdw blurRad="190500" algn="tl" rotWithShape="0">
              <a:srgbClr val="000000">
                <a:alpha val="70000"/>
              </a:srgbClr>
            </a:outerShdw>
          </a:effectLst>
        </p:spPr>
      </p:pic>
      <p:sp>
        <p:nvSpPr>
          <p:cNvPr id="7" name="Right Arrow 6"/>
          <p:cNvSpPr/>
          <p:nvPr/>
        </p:nvSpPr>
        <p:spPr>
          <a:xfrm>
            <a:off x="4576839" y="3991724"/>
            <a:ext cx="938583" cy="324090"/>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8" name="Rectangle 7"/>
          <p:cNvSpPr/>
          <p:nvPr/>
        </p:nvSpPr>
        <p:spPr>
          <a:xfrm>
            <a:off x="2502006" y="3645561"/>
            <a:ext cx="394407" cy="97074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
        <p:nvSpPr>
          <p:cNvPr id="9" name="Rectangle 8"/>
          <p:cNvSpPr/>
          <p:nvPr/>
        </p:nvSpPr>
        <p:spPr>
          <a:xfrm>
            <a:off x="7169595" y="3601602"/>
            <a:ext cx="3459413" cy="1322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1623610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27701"/>
            <a:ext cx="11034745" cy="5022676"/>
          </a:xfrm>
        </p:spPr>
        <p:txBody>
          <a:bodyPr/>
          <a:lstStyle/>
          <a:p>
            <a:r>
              <a:rPr lang="es-ES" dirty="0"/>
              <a:t>En primer lugar debemos seleccionar todas las celdas que queremos que estén delimitadas por bordes. Seguidamente vamos al comando Inicio, “Fuente” y seleccionamos la opción “Bordes” procedemos a marcar la opción “todos los bordes” que nos va  marcar todos los bordes de todas las celdas seleccionadas como vemos a continuación.</a:t>
            </a:r>
          </a:p>
          <a:p>
            <a:endParaRPr lang="es-ES" dirty="0"/>
          </a:p>
          <a:p>
            <a:endParaRPr lang="es-ES" dirty="0"/>
          </a:p>
        </p:txBody>
      </p:sp>
      <p:sp>
        <p:nvSpPr>
          <p:cNvPr id="3" name="Text Placeholder 2"/>
          <p:cNvSpPr>
            <a:spLocks noGrp="1"/>
          </p:cNvSpPr>
          <p:nvPr>
            <p:ph type="body" sz="quarter" idx="13"/>
          </p:nvPr>
        </p:nvSpPr>
        <p:spPr>
          <a:xfrm>
            <a:off x="469900" y="961329"/>
            <a:ext cx="7058660" cy="431517"/>
          </a:xfrm>
        </p:spPr>
        <p:txBody>
          <a:bodyPr/>
          <a:lstStyle/>
          <a:p>
            <a:r>
              <a:rPr lang="es-ES" dirty="0"/>
              <a:t>Ap. D: Poner todos los bordes a la tabla creada</a:t>
            </a:r>
          </a:p>
          <a:p>
            <a:endParaRPr lang="es-ES" dirty="0"/>
          </a:p>
        </p:txBody>
      </p:sp>
      <p:sp>
        <p:nvSpPr>
          <p:cNvPr id="4" name="Title 3"/>
          <p:cNvSpPr>
            <a:spLocks noGrp="1"/>
          </p:cNvSpPr>
          <p:nvPr>
            <p:ph type="title"/>
          </p:nvPr>
        </p:nvSpPr>
        <p:spPr/>
        <p:txBody>
          <a:bodyPr/>
          <a:lstStyle/>
          <a:p>
            <a:r>
              <a:rPr lang="es-ES" dirty="0"/>
              <a:t>Ejercicio 1</a:t>
            </a:r>
          </a:p>
        </p:txBody>
      </p:sp>
      <p:sp>
        <p:nvSpPr>
          <p:cNvPr id="13" name="Right Arrow 12"/>
          <p:cNvSpPr/>
          <p:nvPr/>
        </p:nvSpPr>
        <p:spPr>
          <a:xfrm>
            <a:off x="5088436" y="4222145"/>
            <a:ext cx="745035" cy="347472"/>
          </a:xfrm>
          <a:prstGeom prst="rightArrow">
            <a:avLst/>
          </a:prstGeom>
          <a:solidFill>
            <a:srgbClr val="019EE2"/>
          </a:solidFill>
          <a:ln>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t="6711" r="46057" b="3338"/>
          <a:stretch/>
        </p:blipFill>
        <p:spPr>
          <a:xfrm>
            <a:off x="1046308" y="2729015"/>
            <a:ext cx="3689597" cy="3460749"/>
          </a:xfrm>
          <a:prstGeom prst="rect">
            <a:avLst/>
          </a:prstGeom>
          <a:ln>
            <a:noFill/>
          </a:ln>
          <a:effectLst>
            <a:outerShdw blurRad="190500" algn="tl" rotWithShape="0">
              <a:srgbClr val="000000">
                <a:alpha val="70000"/>
              </a:srgbClr>
            </a:outerShdw>
          </a:effectLst>
        </p:spPr>
      </p:pic>
      <p:sp>
        <p:nvSpPr>
          <p:cNvPr id="16" name="Rectangle 15"/>
          <p:cNvSpPr/>
          <p:nvPr/>
        </p:nvSpPr>
        <p:spPr>
          <a:xfrm>
            <a:off x="2340055" y="4187054"/>
            <a:ext cx="2523744" cy="347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solidFill>
                  <a:srgbClr val="595959"/>
                </a:solidFill>
                <a:latin typeface="Poppins"/>
              </a:rPr>
              <a:t>Seleccionamos la tabla arrastrando con el ratón.</a:t>
            </a:r>
          </a:p>
        </p:txBody>
      </p:sp>
      <p:sp>
        <p:nvSpPr>
          <p:cNvPr id="17" name="Rectangle 16"/>
          <p:cNvSpPr/>
          <p:nvPr/>
        </p:nvSpPr>
        <p:spPr>
          <a:xfrm>
            <a:off x="8420758" y="2217496"/>
            <a:ext cx="2784267" cy="3238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solidFill>
                  <a:srgbClr val="595959"/>
                </a:solidFill>
                <a:latin typeface="Poppins"/>
              </a:rPr>
              <a:t>Clic en el comando bordes.</a:t>
            </a:r>
          </a:p>
        </p:txBody>
      </p:sp>
      <p:sp>
        <p:nvSpPr>
          <p:cNvPr id="18" name="Rectangle 17"/>
          <p:cNvSpPr/>
          <p:nvPr/>
        </p:nvSpPr>
        <p:spPr>
          <a:xfrm>
            <a:off x="4602848" y="3513897"/>
            <a:ext cx="1676534" cy="305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solidFill>
                  <a:srgbClr val="595959"/>
                </a:solidFill>
                <a:latin typeface="Poppins"/>
              </a:rPr>
              <a:t>Seleccionamos “</a:t>
            </a:r>
            <a:r>
              <a:rPr lang="es-ES" sz="1400" b="1" dirty="0">
                <a:solidFill>
                  <a:srgbClr val="019EE2"/>
                </a:solidFill>
                <a:latin typeface="Poppins"/>
              </a:rPr>
              <a:t>Todos los bordes</a:t>
            </a:r>
            <a:r>
              <a:rPr lang="es-ES" sz="1400" dirty="0">
                <a:solidFill>
                  <a:srgbClr val="595959"/>
                </a:solidFill>
                <a:latin typeface="Poppins"/>
              </a:rPr>
              <a:t>” </a:t>
            </a: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t="7321" r="44557" b="3924"/>
          <a:stretch/>
        </p:blipFill>
        <p:spPr>
          <a:xfrm>
            <a:off x="6157546" y="2729015"/>
            <a:ext cx="4526424" cy="346075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ED0A35A5-B267-4277-B866-841602938D8D}"/>
              </a:ext>
            </a:extLst>
          </p:cNvPr>
          <p:cNvPicPr>
            <a:picLocks noChangeAspect="1"/>
          </p:cNvPicPr>
          <p:nvPr/>
        </p:nvPicPr>
        <p:blipFill rotWithShape="1">
          <a:blip r:embed="rId4"/>
          <a:srcRect r="5661" b="1920"/>
          <a:stretch/>
        </p:blipFill>
        <p:spPr>
          <a:xfrm>
            <a:off x="7339088" y="2897848"/>
            <a:ext cx="1222630" cy="2611565"/>
          </a:xfrm>
          <a:prstGeom prst="rect">
            <a:avLst/>
          </a:prstGeom>
        </p:spPr>
      </p:pic>
      <p:sp>
        <p:nvSpPr>
          <p:cNvPr id="21" name="Rectangle 20"/>
          <p:cNvSpPr/>
          <p:nvPr/>
        </p:nvSpPr>
        <p:spPr>
          <a:xfrm>
            <a:off x="7279686" y="3555785"/>
            <a:ext cx="1318260" cy="16824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cxnSp>
        <p:nvCxnSpPr>
          <p:cNvPr id="19" name="Straight Arrow Connector 18"/>
          <p:cNvCxnSpPr>
            <a:stCxn id="17" idx="2"/>
            <a:endCxn id="20" idx="3"/>
          </p:cNvCxnSpPr>
          <p:nvPr/>
        </p:nvCxnSpPr>
        <p:spPr>
          <a:xfrm flipH="1">
            <a:off x="7554006" y="2541304"/>
            <a:ext cx="2258886" cy="43186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279686" y="2897848"/>
            <a:ext cx="274320" cy="15065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Poppins"/>
            </a:endParaRPr>
          </a:p>
        </p:txBody>
      </p:sp>
    </p:spTree>
    <p:extLst>
      <p:ext uri="{BB962C8B-B14F-4D97-AF65-F5344CB8AC3E}">
        <p14:creationId xmlns:p14="http://schemas.microsoft.com/office/powerpoint/2010/main" val="3798404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slaraibanez\AppData\Local\Temp\Templafy\PowerPointVsto\Assets\ind_fsi_glb_ho_2299.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0B5004-C8A5-4F10-8B0E-C714D1A8E7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B78FF-D340-4D05-A096-1F2355DE0E5B}">
  <ds:schemaRefs>
    <ds:schemaRef ds:uri="http://schemas.microsoft.com/sharepoint/v3/contenttype/forms"/>
  </ds:schemaRefs>
</ds:datastoreItem>
</file>

<file path=customXml/itemProps3.xml><?xml version="1.0" encoding="utf-8"?>
<ds:datastoreItem xmlns:ds="http://schemas.openxmlformats.org/officeDocument/2006/customXml" ds:itemID="{46B3EF5A-4221-4E9D-8FE0-23194B3C684A}">
  <ds:schemaRefs>
    <ds:schemaRef ds:uri="http://purl.org/dc/elements/1.1/"/>
    <ds:schemaRef ds:uri="http://schemas.microsoft.com/office/2006/metadata/properties"/>
    <ds:schemaRef ds:uri="edad2d25-cae2-46af-8973-51d41c80e85c"/>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d5f543d2-e98f-4bcb-aac4-dbb9963c52e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11666</TotalTime>
  <Words>6845</Words>
  <Application>Microsoft Office PowerPoint</Application>
  <PresentationFormat>Pantalla panoràmica</PresentationFormat>
  <Paragraphs>391</Paragraphs>
  <Slides>65</Slides>
  <Notes>2</Notes>
  <HiddenSlides>0</HiddenSlides>
  <MMClips>0</MMClips>
  <ScaleCrop>false</ScaleCrop>
  <HeadingPairs>
    <vt:vector size="6" baseType="variant">
      <vt:variant>
        <vt:lpstr>Tipus de lletra utilitzats</vt:lpstr>
      </vt:variant>
      <vt:variant>
        <vt:i4>4</vt:i4>
      </vt:variant>
      <vt:variant>
        <vt:lpstr>Tema</vt:lpstr>
      </vt:variant>
      <vt:variant>
        <vt:i4>1</vt:i4>
      </vt:variant>
      <vt:variant>
        <vt:lpstr>Títols de les diapositives</vt:lpstr>
      </vt:variant>
      <vt:variant>
        <vt:i4>65</vt:i4>
      </vt:variant>
    </vt:vector>
  </HeadingPairs>
  <TitlesOfParts>
    <vt:vector size="70" baseType="lpstr">
      <vt:lpstr>Arial</vt:lpstr>
      <vt:lpstr>Poppins</vt:lpstr>
      <vt:lpstr>Verdana</vt:lpstr>
      <vt:lpstr>Wingdings 2</vt:lpstr>
      <vt:lpstr>La Caixa Voluntariados</vt:lpstr>
      <vt:lpstr>Presentació del PowerPoint</vt:lpstr>
      <vt:lpstr>Presentació del PowerPoint</vt:lpstr>
      <vt:lpstr>Índice</vt:lpstr>
      <vt:lpstr>Práctica 1</vt:lpstr>
      <vt:lpstr>Ejercicio 1</vt:lpstr>
      <vt:lpstr>Ejercicio 1</vt:lpstr>
      <vt:lpstr>Ejercicio 1</vt:lpstr>
      <vt:lpstr>Ejercicio 1</vt:lpstr>
      <vt:lpstr>Ejercicio 1</vt:lpstr>
      <vt:lpstr>Ejercicio 1</vt:lpstr>
      <vt:lpstr>Ejercicio 1</vt:lpstr>
      <vt:lpstr>Ejercicio 1</vt:lpstr>
      <vt:lpstr>Práctica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Ejercicio 2</vt:lpstr>
      <vt:lpstr>Práctica 3</vt:lpstr>
      <vt:lpstr>Ejercicio 3</vt:lpstr>
      <vt:lpstr>Ejercicio 3</vt:lpstr>
      <vt:lpstr>Ejercicio 3</vt:lpstr>
      <vt:lpstr>Ejercicio 3</vt:lpstr>
      <vt:lpstr>Ejercicio 3</vt:lpstr>
      <vt:lpstr>Ejercicio 3</vt:lpstr>
      <vt:lpstr>Ejercicio 3</vt:lpstr>
      <vt:lpstr>Ejercicio 3</vt:lpstr>
      <vt:lpstr>Ejercicio 3</vt:lpstr>
      <vt:lpstr>Ejercicio 3</vt:lpstr>
      <vt:lpstr>Práctica 4</vt:lpstr>
      <vt:lpstr>Ejercicio 4</vt:lpstr>
      <vt:lpstr>Ejercicio 4</vt:lpstr>
      <vt:lpstr>Ejercicio 4</vt:lpstr>
      <vt:lpstr>Ejercicio 4</vt:lpstr>
      <vt:lpstr>Ejercicio 4 </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Ejercicio 4</vt:lpstr>
      <vt:lpstr>Presentació del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GEMA MARINA ESCOLA CARRION</cp:lastModifiedBy>
  <cp:revision>66</cp:revision>
  <cp:lastPrinted>2021-03-09T12:22:47Z</cp:lastPrinted>
  <dcterms:created xsi:type="dcterms:W3CDTF">2020-05-11T10:12:31Z</dcterms:created>
  <dcterms:modified xsi:type="dcterms:W3CDTF">2023-03-06T14:39:22Z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ies>
</file>