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gif" ContentType="image/gif"/>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100.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1.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ustom.xml" ContentType="application/vnd.openxmlformats-officedocument.custom-properties+xml"/>
  <Override PartName="/docProps/core.xml" ContentType="application/vnd.openxmlformats-package.core-properties+xml"/>
  <Override PartName="/ppt/metadata" ContentType="application/binary"/>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0" r:id="rId2"/>
    <p:sldMasterId id="2147483669" r:id="rId3"/>
    <p:sldMasterId id="2147483678" r:id="rId4"/>
  </p:sldMasterIdLst>
  <p:notesMasterIdLst>
    <p:notesMasterId r:id="rId106"/>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327" r:id="rId76"/>
    <p:sldId id="328" r:id="rId77"/>
    <p:sldId id="329" r:id="rId78"/>
    <p:sldId id="330" r:id="rId79"/>
    <p:sldId id="331" r:id="rId80"/>
    <p:sldId id="332" r:id="rId81"/>
    <p:sldId id="333" r:id="rId82"/>
    <p:sldId id="334" r:id="rId83"/>
    <p:sldId id="335" r:id="rId84"/>
    <p:sldId id="336" r:id="rId85"/>
    <p:sldId id="337" r:id="rId86"/>
    <p:sldId id="338" r:id="rId87"/>
    <p:sldId id="339" r:id="rId88"/>
    <p:sldId id="340" r:id="rId89"/>
    <p:sldId id="341" r:id="rId90"/>
    <p:sldId id="342" r:id="rId91"/>
    <p:sldId id="343" r:id="rId92"/>
    <p:sldId id="344" r:id="rId93"/>
    <p:sldId id="345" r:id="rId94"/>
    <p:sldId id="346" r:id="rId95"/>
    <p:sldId id="347" r:id="rId96"/>
    <p:sldId id="348" r:id="rId97"/>
    <p:sldId id="349" r:id="rId98"/>
    <p:sldId id="350" r:id="rId99"/>
    <p:sldId id="351" r:id="rId100"/>
    <p:sldId id="352" r:id="rId101"/>
    <p:sldId id="353" r:id="rId102"/>
    <p:sldId id="354" r:id="rId103"/>
    <p:sldId id="355" r:id="rId104"/>
    <p:sldId id="356" r:id="rId105"/>
  </p:sldIdLst>
  <p:sldSz cx="9144000" cy="5143500" type="screen16x9"/>
  <p:notesSz cx="6797675" cy="9926638"/>
  <p:embeddedFontLst>
    <p:embeddedFont>
      <p:font typeface="Arial Narrow" panose="020B0606020202030204" pitchFamily="34" charset="0"/>
      <p:regular r:id="rId107"/>
      <p:bold r:id="rId108"/>
      <p:italic r:id="rId109"/>
      <p:boldItalic r:id="rId110"/>
    </p:embeddedFont>
    <p:embeddedFont>
      <p:font typeface="Calibri" panose="020F0502020204030204" pitchFamily="34" charset="0"/>
      <p:regular r:id="rId111"/>
      <p:bold r:id="rId112"/>
      <p:italic r:id="rId113"/>
      <p:boldItalic r:id="rId114"/>
    </p:embeddedFont>
    <p:embeddedFont>
      <p:font typeface="Helvetica Neue" panose="020B0604020202020204" charset="0"/>
      <p:regular r:id="rId115"/>
      <p:bold r:id="rId116"/>
      <p:italic r:id="rId117"/>
      <p:boldItalic r:id="rId118"/>
    </p:embeddedFont>
    <p:embeddedFont>
      <p:font typeface="Montserrat" panose="00000500000000000000" pitchFamily="2" charset="0"/>
      <p:regular r:id="rId119"/>
      <p:bold r:id="rId120"/>
      <p:italic r:id="rId121"/>
      <p:boldItalic r:id="rId122"/>
    </p:embeddedFont>
    <p:embeddedFont>
      <p:font typeface="Montserrat SemiBold" panose="00000700000000000000" pitchFamily="2" charset="0"/>
      <p:regular r:id="rId123"/>
      <p:bold r:id="rId124"/>
      <p:italic r:id="rId125"/>
      <p:boldItalic r:id="rId126"/>
    </p:embeddedFont>
    <p:embeddedFont>
      <p:font typeface="Open Sans Light" panose="020B0306030504020204" pitchFamily="34" charset="0"/>
      <p:regular r:id="rId127"/>
      <p:bold r:id="rId128"/>
      <p:italic r:id="rId129"/>
      <p:boldItalic r:id="rId130"/>
    </p:embeddedFont>
    <p:embeddedFont>
      <p:font typeface="Open Sans SemiBold" panose="020B0706030804020204" pitchFamily="34" charset="0"/>
      <p:regular r:id="rId131"/>
      <p:bold r:id="rId132"/>
      <p:italic r:id="rId133"/>
      <p:boldItalic r:id="rId134"/>
    </p:embeddedFont>
    <p:embeddedFont>
      <p:font typeface="Poppins" panose="00000500000000000000" pitchFamily="2" charset="0"/>
      <p:regular r:id="rId135"/>
      <p:bold r:id="rId136"/>
      <p:italic r:id="rId137"/>
      <p:boldItalic r:id="rId138"/>
    </p:embeddedFont>
    <p:embeddedFont>
      <p:font typeface="Poppins Light" panose="00000400000000000000" pitchFamily="2" charset="0"/>
      <p:regular r:id="rId139"/>
      <p:bold r:id="rId140"/>
      <p:italic r:id="rId141"/>
      <p:boldItalic r:id="rId142"/>
    </p:embeddedFont>
    <p:embeddedFont>
      <p:font typeface="Roboto" panose="02000000000000000000" pitchFamily="2" charset="0"/>
      <p:regular r:id="rId143"/>
      <p:bold r:id="rId144"/>
      <p:italic r:id="rId145"/>
      <p:boldItalic r:id="rId1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519">
          <p15:clr>
            <a:srgbClr val="A4A3A4"/>
          </p15:clr>
        </p15:guide>
        <p15:guide id="4" pos="2700">
          <p15:clr>
            <a:srgbClr val="A4A3A4"/>
          </p15:clr>
        </p15:guide>
      </p15:sldGuideLst>
    </p:ext>
    <p:ext uri="{2D200454-40CA-4A62-9FC3-DE9A4176ACB9}">
      <p15:notesGuideLst xmlns:p15="http://schemas.microsoft.com/office/powerpoint/2012/main">
        <p15:guide id="1" orient="horz" pos="3126">
          <p15:clr>
            <a:srgbClr val="A4A3A4"/>
          </p15:clr>
        </p15:guide>
        <p15:guide id="2" pos="2141">
          <p15:clr>
            <a:srgbClr val="A4A3A4"/>
          </p15:clr>
        </p15:guide>
      </p15:notes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47" roundtripDataSignature="AMtx7miI8XNlEC5O0yxFSq1a9iQrTwmSn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396C456-3712-4996-B36A-7C689B23B4EA}">
  <a:tblStyle styleId="{0396C456-3712-4996-B36A-7C689B23B4EA}"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B85B15C0-396D-4DCE-A04B-CD0B82E8D1E0}" styleName="Table_1">
    <a:wholeTbl>
      <a:tcTxStyle b="off" i="off">
        <a:font>
          <a:latin typeface="Calibri"/>
          <a:ea typeface="Calibri"/>
          <a:cs typeface="Calibri"/>
        </a:font>
        <a:schemeClr val="dk1"/>
      </a:tcTxStyle>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b="off" i="off"/>
      <a:tcStyle>
        <a:tcBdr>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tcBdr>
      </a:tcStyle>
    </a:band1H>
    <a:band2H>
      <a:tcTxStyle b="off" i="off"/>
      <a:tcStyle>
        <a:tcBdr/>
      </a:tcStyle>
    </a:band2H>
    <a:band1V>
      <a:tcTxStyle b="off"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cBdr>
      </a:tcStyle>
    </a:band1V>
    <a:band2V>
      <a:tcTxStyle b="off" i="off"/>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cBdr>
      </a:tcStyle>
    </a:band2V>
    <a:lastCol>
      <a:tcTxStyle b="on" i="off"/>
      <a:tcStyle>
        <a:tcBdr/>
      </a:tcStyle>
    </a:lastCol>
    <a:firstCol>
      <a:tcTxStyle b="on" i="off"/>
      <a:tcStyle>
        <a:tcBdr/>
      </a:tcStyle>
    </a:firstCol>
    <a:lastRow>
      <a:tcTxStyle b="on" i="off"/>
      <a:tcStyle>
        <a:tcBdr>
          <a:top>
            <a:ln w="50800" cap="flat" cmpd="sng">
              <a:solidFill>
                <a:schemeClr val="accent1"/>
              </a:solidFill>
              <a:prstDash val="solid"/>
              <a:round/>
              <a:headEnd type="none" w="sm" len="sm"/>
              <a:tailEnd type="none" w="sm" len="sm"/>
            </a:ln>
          </a:top>
        </a:tcBdr>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fill>
          <a:solidFill>
            <a:schemeClr val="accent1"/>
          </a:solidFill>
        </a:fill>
      </a:tcStyle>
    </a:firstRow>
    <a:neCell>
      <a:tcTxStyle b="off" i="off"/>
      <a:tcStyle>
        <a:tcBdr/>
      </a:tcStyle>
    </a:neCell>
    <a:nwCell>
      <a:tcTxStyle b="off" i="off"/>
      <a:tcStyle>
        <a:tcBdr/>
      </a:tcStyle>
    </a:nwCell>
  </a:tblStyle>
  <a:tblStyle styleId="{4EB6935C-0EFD-4E56-BE9D-3BFBF10164CC}"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F2FB"/>
          </a:solidFill>
        </a:fill>
      </a:tcStyle>
    </a:wholeTbl>
    <a:band1H>
      <a:tcTxStyle b="off" i="off"/>
      <a:tcStyle>
        <a:tcBdr/>
        <a:fill>
          <a:solidFill>
            <a:srgbClr val="CEE3F7"/>
          </a:solidFill>
        </a:fill>
      </a:tcStyle>
    </a:band1H>
    <a:band2H>
      <a:tcTxStyle b="off" i="off"/>
      <a:tcStyle>
        <a:tcBdr/>
      </a:tcStyle>
    </a:band2H>
    <a:band1V>
      <a:tcTxStyle b="off" i="off"/>
      <a:tcStyle>
        <a:tcBdr/>
        <a:fill>
          <a:solidFill>
            <a:srgbClr val="CEE3F7"/>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85E2984A-671A-483A-8E45-A40B01A4FD76}" styleName="Table_3">
    <a:wholeTbl>
      <a:tcTxStyle b="off" i="off">
        <a:font>
          <a:latin typeface="Calibri"/>
          <a:ea typeface="Calibri"/>
          <a:cs typeface="Calibri"/>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37" d="100"/>
          <a:sy n="137" d="100"/>
        </p:scale>
        <p:origin x="864" y="120"/>
      </p:cViewPr>
      <p:guideLst>
        <p:guide orient="horz" pos="2160"/>
        <p:guide pos="2880"/>
        <p:guide orient="horz" pos="1519"/>
        <p:guide pos="270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font" Target="fonts/font11.fntdata"/><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font" Target="fonts/font32.fntdata"/><Relationship Id="rId107" Type="http://schemas.openxmlformats.org/officeDocument/2006/relationships/font" Target="fonts/font1.fntdata"/><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font" Target="fonts/font22.fntdata"/><Relationship Id="rId149" Type="http://schemas.openxmlformats.org/officeDocument/2006/relationships/viewProps" Target="viewProps.xml"/><Relationship Id="rId5" Type="http://schemas.openxmlformats.org/officeDocument/2006/relationships/slide" Target="slides/slide1.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font" Target="fonts/font7.fntdata"/><Relationship Id="rId118" Type="http://schemas.openxmlformats.org/officeDocument/2006/relationships/font" Target="fonts/font12.fntdata"/><Relationship Id="rId134" Type="http://schemas.openxmlformats.org/officeDocument/2006/relationships/font" Target="fonts/font28.fntdata"/><Relationship Id="rId139" Type="http://schemas.openxmlformats.org/officeDocument/2006/relationships/font" Target="fonts/font33.fntdata"/><Relationship Id="rId80" Type="http://schemas.openxmlformats.org/officeDocument/2006/relationships/slide" Target="slides/slide76.xml"/><Relationship Id="rId85" Type="http://schemas.openxmlformats.org/officeDocument/2006/relationships/slide" Target="slides/slide81.xml"/><Relationship Id="rId150" Type="http://schemas.openxmlformats.org/officeDocument/2006/relationships/theme" Target="theme/theme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font" Target="fonts/font2.fntdata"/><Relationship Id="rId124" Type="http://schemas.openxmlformats.org/officeDocument/2006/relationships/font" Target="fonts/font18.fntdata"/><Relationship Id="rId129" Type="http://schemas.openxmlformats.org/officeDocument/2006/relationships/font" Target="fonts/font23.fntdata"/><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font" Target="fonts/font34.fntdata"/><Relationship Id="rId145" Type="http://schemas.openxmlformats.org/officeDocument/2006/relationships/font" Target="fonts/font39.fntdata"/><Relationship Id="rId1" Type="http://schemas.openxmlformats.org/officeDocument/2006/relationships/slideMaster" Target="slideMasters/slideMaster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font" Target="fonts/font8.fntdata"/><Relationship Id="rId119" Type="http://schemas.openxmlformats.org/officeDocument/2006/relationships/font" Target="fonts/font13.fntdata"/><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font" Target="fonts/font24.fntdata"/><Relationship Id="rId135" Type="http://schemas.openxmlformats.org/officeDocument/2006/relationships/font" Target="fonts/font29.fntdata"/><Relationship Id="rId151" Type="http://schemas.openxmlformats.org/officeDocument/2006/relationships/tableStyles" Target="tableStyles.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font" Target="fonts/font3.fntdata"/><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font" Target="fonts/font14.fntdata"/><Relationship Id="rId125" Type="http://schemas.openxmlformats.org/officeDocument/2006/relationships/font" Target="fonts/font19.fntdata"/><Relationship Id="rId141" Type="http://schemas.openxmlformats.org/officeDocument/2006/relationships/font" Target="fonts/font35.fntdata"/><Relationship Id="rId146" Type="http://schemas.openxmlformats.org/officeDocument/2006/relationships/font" Target="fonts/font40.fntdata"/><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font" Target="fonts/font4.fntdata"/><Relationship Id="rId115" Type="http://schemas.openxmlformats.org/officeDocument/2006/relationships/font" Target="fonts/font9.fntdata"/><Relationship Id="rId131" Type="http://schemas.openxmlformats.org/officeDocument/2006/relationships/font" Target="fonts/font25.fntdata"/><Relationship Id="rId136" Type="http://schemas.openxmlformats.org/officeDocument/2006/relationships/font" Target="fonts/font30.fntdata"/><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customXml" Target="../customXml/item1.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font" Target="fonts/font20.fntdata"/><Relationship Id="rId147" Type="http://customschemas.google.com/relationships/presentationmetadata" Target="meta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font" Target="fonts/font15.fntdata"/><Relationship Id="rId142" Type="http://schemas.openxmlformats.org/officeDocument/2006/relationships/font" Target="fonts/font36.fntdata"/><Relationship Id="rId3" Type="http://schemas.openxmlformats.org/officeDocument/2006/relationships/slideMaster" Target="slideMasters/slideMaster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font" Target="fonts/font10.fntdata"/><Relationship Id="rId137" Type="http://schemas.openxmlformats.org/officeDocument/2006/relationships/font" Target="fonts/font31.fntdata"/><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font" Target="fonts/font5.fntdata"/><Relationship Id="rId132" Type="http://schemas.openxmlformats.org/officeDocument/2006/relationships/font" Target="fonts/font26.fntdata"/><Relationship Id="rId153" Type="http://schemas.openxmlformats.org/officeDocument/2006/relationships/customXml" Target="../customXml/item2.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notesMaster" Target="notesMasters/notesMaster1.xml"/><Relationship Id="rId127" Type="http://schemas.openxmlformats.org/officeDocument/2006/relationships/font" Target="fonts/font21.fntdata"/><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font" Target="fonts/font16.fntdata"/><Relationship Id="rId143" Type="http://schemas.openxmlformats.org/officeDocument/2006/relationships/font" Target="fonts/font37.fntdata"/><Relationship Id="rId148"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font" Target="fonts/font6.fntdata"/><Relationship Id="rId133" Type="http://schemas.openxmlformats.org/officeDocument/2006/relationships/font" Target="fonts/font27.fntdata"/><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font" Target="fonts/font17.fntdata"/><Relationship Id="rId144" Type="http://schemas.openxmlformats.org/officeDocument/2006/relationships/font" Target="fonts/font38.fntdata"/><Relationship Id="rId90" Type="http://schemas.openxmlformats.org/officeDocument/2006/relationships/slide" Target="slides/slide86.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Libro1"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Hoja1!$B$1</c:f>
              <c:strCache>
                <c:ptCount val="1"/>
                <c:pt idx="0">
                  <c:v>Empresa de mobles tradicional</c:v>
                </c:pt>
              </c:strCache>
            </c:strRef>
          </c:tx>
          <c:spPr>
            <a:ln w="28575" cap="rnd">
              <a:solidFill>
                <a:schemeClr val="accent1"/>
              </a:solidFill>
              <a:round/>
            </a:ln>
            <a:effectLst/>
          </c:spPr>
          <c:marker>
            <c:symbol val="none"/>
          </c:marker>
          <c:cat>
            <c:strRef>
              <c:f>Hoja1!$A$2:$A$11</c:f>
              <c:strCache>
                <c:ptCount val="10"/>
                <c:pt idx="0">
                  <c:v>Atenció personalitzada</c:v>
                </c:pt>
                <c:pt idx="1">
                  <c:v>Vista mobles catàleg</c:v>
                </c:pt>
                <c:pt idx="2">
                  <c:v>Servei de prendre mides</c:v>
                </c:pt>
                <c:pt idx="3">
                  <c:v>Distribució a domicili</c:v>
                </c:pt>
                <c:pt idx="4">
                  <c:v>Muntatge</c:v>
                </c:pt>
                <c:pt idx="5">
                  <c:v>Preu</c:v>
                </c:pt>
                <c:pt idx="6">
                  <c:v>Experiència IKEA (Botiga)</c:v>
                </c:pt>
                <c:pt idx="7">
                  <c:v>IKEA FAMILY (fidelització)</c:v>
                </c:pt>
                <c:pt idx="8">
                  <c:v>Restaurant</c:v>
                </c:pt>
                <c:pt idx="9">
                  <c:v>Animació per a nens</c:v>
                </c:pt>
              </c:strCache>
            </c:strRef>
          </c:cat>
          <c:val>
            <c:numRef>
              <c:f>Hoja1!$B$2:$B$11</c:f>
              <c:numCache>
                <c:formatCode>General</c:formatCode>
                <c:ptCount val="10"/>
                <c:pt idx="0">
                  <c:v>8</c:v>
                </c:pt>
                <c:pt idx="1">
                  <c:v>8</c:v>
                </c:pt>
                <c:pt idx="2">
                  <c:v>8</c:v>
                </c:pt>
                <c:pt idx="3">
                  <c:v>8</c:v>
                </c:pt>
                <c:pt idx="4">
                  <c:v>8</c:v>
                </c:pt>
                <c:pt idx="5">
                  <c:v>8</c:v>
                </c:pt>
                <c:pt idx="6">
                  <c:v>0</c:v>
                </c:pt>
                <c:pt idx="7">
                  <c:v>0</c:v>
                </c:pt>
                <c:pt idx="8">
                  <c:v>0</c:v>
                </c:pt>
                <c:pt idx="9">
                  <c:v>0</c:v>
                </c:pt>
              </c:numCache>
            </c:numRef>
          </c:val>
          <c:smooth val="0"/>
          <c:extLst>
            <c:ext xmlns:c16="http://schemas.microsoft.com/office/drawing/2014/chart" uri="{C3380CC4-5D6E-409C-BE32-E72D297353CC}">
              <c16:uniqueId val="{00000000-F3E5-C844-896B-B250AB5E9961}"/>
            </c:ext>
          </c:extLst>
        </c:ser>
        <c:ser>
          <c:idx val="1"/>
          <c:order val="1"/>
          <c:tx>
            <c:strRef>
              <c:f>Hoja1!$C$1</c:f>
              <c:strCache>
                <c:ptCount val="1"/>
                <c:pt idx="0">
                  <c:v>IKEA</c:v>
                </c:pt>
              </c:strCache>
            </c:strRef>
          </c:tx>
          <c:spPr>
            <a:ln w="28575" cap="rnd">
              <a:solidFill>
                <a:schemeClr val="accent2"/>
              </a:solidFill>
              <a:round/>
            </a:ln>
            <a:effectLst/>
          </c:spPr>
          <c:marker>
            <c:symbol val="none"/>
          </c:marker>
          <c:cat>
            <c:strRef>
              <c:f>Hoja1!$A$2:$A$11</c:f>
              <c:strCache>
                <c:ptCount val="10"/>
                <c:pt idx="0">
                  <c:v>Atenció personalitzada</c:v>
                </c:pt>
                <c:pt idx="1">
                  <c:v>Vista mobles catàleg</c:v>
                </c:pt>
                <c:pt idx="2">
                  <c:v>Servei de prendre mides</c:v>
                </c:pt>
                <c:pt idx="3">
                  <c:v>Distribució a domicili</c:v>
                </c:pt>
                <c:pt idx="4">
                  <c:v>Muntatge</c:v>
                </c:pt>
                <c:pt idx="5">
                  <c:v>Preu</c:v>
                </c:pt>
                <c:pt idx="6">
                  <c:v>Experiència IKEA (Botiga)</c:v>
                </c:pt>
                <c:pt idx="7">
                  <c:v>IKEA FAMILY (fidelització)</c:v>
                </c:pt>
                <c:pt idx="8">
                  <c:v>Restaurant</c:v>
                </c:pt>
                <c:pt idx="9">
                  <c:v>Animació per a nens</c:v>
                </c:pt>
              </c:strCache>
            </c:strRef>
          </c:cat>
          <c:val>
            <c:numRef>
              <c:f>Hoja1!$C$2:$C$11</c:f>
              <c:numCache>
                <c:formatCode>General</c:formatCode>
                <c:ptCount val="10"/>
                <c:pt idx="0">
                  <c:v>2</c:v>
                </c:pt>
                <c:pt idx="1">
                  <c:v>8</c:v>
                </c:pt>
                <c:pt idx="2">
                  <c:v>0</c:v>
                </c:pt>
                <c:pt idx="3">
                  <c:v>3</c:v>
                </c:pt>
                <c:pt idx="4">
                  <c:v>3</c:v>
                </c:pt>
                <c:pt idx="5">
                  <c:v>3</c:v>
                </c:pt>
                <c:pt idx="6">
                  <c:v>8</c:v>
                </c:pt>
                <c:pt idx="7">
                  <c:v>8</c:v>
                </c:pt>
                <c:pt idx="8">
                  <c:v>8</c:v>
                </c:pt>
                <c:pt idx="9">
                  <c:v>8</c:v>
                </c:pt>
              </c:numCache>
            </c:numRef>
          </c:val>
          <c:smooth val="0"/>
          <c:extLst>
            <c:ext xmlns:c16="http://schemas.microsoft.com/office/drawing/2014/chart" uri="{C3380CC4-5D6E-409C-BE32-E72D297353CC}">
              <c16:uniqueId val="{00000001-F3E5-C844-896B-B250AB5E9961}"/>
            </c:ext>
          </c:extLst>
        </c:ser>
        <c:dLbls>
          <c:showLegendKey val="0"/>
          <c:showVal val="0"/>
          <c:showCatName val="0"/>
          <c:showSerName val="0"/>
          <c:showPercent val="0"/>
          <c:showBubbleSize val="0"/>
        </c:dLbls>
        <c:smooth val="0"/>
        <c:axId val="90989312"/>
        <c:axId val="90990848"/>
      </c:lineChart>
      <c:catAx>
        <c:axId val="909893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90990848"/>
        <c:crosses val="autoZero"/>
        <c:auto val="1"/>
        <c:lblAlgn val="ctr"/>
        <c:lblOffset val="100"/>
        <c:noMultiLvlLbl val="0"/>
      </c:catAx>
      <c:valAx>
        <c:axId val="9099084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909893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E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5659" cy="498056"/>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50443" y="0"/>
            <a:ext cx="2945659" cy="498056"/>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0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0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0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428584"/>
            <a:ext cx="2945659" cy="498055"/>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ES" sz="1200" b="0" i="0" u="none" strike="noStrike" cap="none">
                <a:solidFill>
                  <a:schemeClr val="dk1"/>
                </a:solidFill>
                <a:latin typeface="Calibri"/>
                <a:ea typeface="Calibri"/>
                <a:cs typeface="Calibri"/>
                <a:sym typeface="Calibri"/>
              </a:rPr>
              <a:t>‹Nº›</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7" name="Google Shape;307;p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sz="1000"/>
              <a:t>Apr</a:t>
            </a:r>
            <a:r>
              <a:rPr lang="es-ES"/>
              <a:t>ovecha esta diapositiva inicial para presentarte, dar la bienvenida a los asistentes i especialmente agradecer su presencia.</a:t>
            </a:r>
            <a:endParaRPr/>
          </a:p>
          <a:p>
            <a:pPr marL="0" lvl="0" indent="0" algn="l" rtl="0">
              <a:lnSpc>
                <a:spcPct val="100000"/>
              </a:lnSpc>
              <a:spcBef>
                <a:spcPts val="0"/>
              </a:spcBef>
              <a:spcAft>
                <a:spcPts val="0"/>
              </a:spcAft>
              <a:buSzPts val="1400"/>
              <a:buNone/>
            </a:pPr>
            <a:r>
              <a:rPr lang="es-ES"/>
              <a:t>También puedes agradecer al responsable de la asociación, agrupación, entidad…. la oportunidad de llevarla a cabo.</a:t>
            </a:r>
            <a:endParaRPr/>
          </a:p>
          <a:p>
            <a:pPr marL="0" lvl="0" indent="0" algn="l" rtl="0">
              <a:lnSpc>
                <a:spcPct val="100000"/>
              </a:lnSpc>
              <a:spcBef>
                <a:spcPts val="0"/>
              </a:spcBef>
              <a:spcAft>
                <a:spcPts val="0"/>
              </a:spcAft>
              <a:buSzPts val="1400"/>
              <a:buNone/>
            </a:pPr>
            <a:r>
              <a:rPr lang="es-ES" sz="1000"/>
              <a:t>Da una breve pincelada de lo que son los Voluntarios CaixaBank i de la labor que </a:t>
            </a:r>
            <a:r>
              <a:rPr lang="es-ES"/>
              <a:t>desarrollan.</a:t>
            </a:r>
            <a:endParaRPr/>
          </a:p>
          <a:p>
            <a:pPr marL="0" lvl="0" indent="0" algn="l" rtl="0">
              <a:lnSpc>
                <a:spcPct val="100000"/>
              </a:lnSpc>
              <a:spcBef>
                <a:spcPts val="0"/>
              </a:spcBef>
              <a:spcAft>
                <a:spcPts val="0"/>
              </a:spcAft>
              <a:buSzPts val="1400"/>
              <a:buNone/>
            </a:pPr>
            <a:endParaRPr sz="1000" b="0"/>
          </a:p>
          <a:p>
            <a:pPr marL="0" lvl="0" indent="0" algn="l" rtl="0">
              <a:lnSpc>
                <a:spcPct val="100000"/>
              </a:lnSpc>
              <a:spcBef>
                <a:spcPts val="0"/>
              </a:spcBef>
              <a:spcAft>
                <a:spcPts val="0"/>
              </a:spcAft>
              <a:buSzPts val="1400"/>
              <a:buNone/>
            </a:pPr>
            <a:r>
              <a:rPr lang="es-ES"/>
              <a:t>Es conveniente que expliques que se trata de dos sesiones de 90 minutos y que con el tiempo del que se dispone la pretensión es la de dar una pinceladas respecto a:</a:t>
            </a:r>
            <a:r>
              <a:rPr lang="es-ES" sz="1000" b="0"/>
              <a:t> </a:t>
            </a:r>
            <a:endParaRPr/>
          </a:p>
          <a:p>
            <a:pPr marL="171450" lvl="0" indent="-171450" algn="l" rtl="0">
              <a:lnSpc>
                <a:spcPct val="100000"/>
              </a:lnSpc>
              <a:spcBef>
                <a:spcPts val="0"/>
              </a:spcBef>
              <a:spcAft>
                <a:spcPts val="0"/>
              </a:spcAft>
              <a:buClr>
                <a:schemeClr val="dk1"/>
              </a:buClr>
              <a:buSzPts val="1000"/>
              <a:buFont typeface="Arial"/>
              <a:buChar char="•"/>
            </a:pPr>
            <a:r>
              <a:rPr lang="es-ES" sz="1000" b="0"/>
              <a:t>Que es un Plan de Negocio (para cuando se quiere abrir un negocio nuevo</a:t>
            </a:r>
            <a:r>
              <a:rPr lang="es-ES"/>
              <a:t> </a:t>
            </a:r>
            <a:r>
              <a:rPr lang="es-ES" sz="1000" b="0"/>
              <a:t> – 1a sesión</a:t>
            </a:r>
            <a:endParaRPr/>
          </a:p>
          <a:p>
            <a:pPr marL="171450" lvl="0" indent="-171450" algn="l" rtl="0">
              <a:lnSpc>
                <a:spcPct val="100000"/>
              </a:lnSpc>
              <a:spcBef>
                <a:spcPts val="0"/>
              </a:spcBef>
              <a:spcAft>
                <a:spcPts val="0"/>
              </a:spcAft>
              <a:buClr>
                <a:schemeClr val="dk1"/>
              </a:buClr>
              <a:buSzPts val="1000"/>
              <a:buFont typeface="Arial"/>
              <a:buChar char="•"/>
            </a:pPr>
            <a:r>
              <a:rPr lang="es-ES"/>
              <a:t>Hablar de una herramienta de financiación para estos casos (Microcréditos)</a:t>
            </a:r>
            <a:r>
              <a:rPr lang="es-ES" sz="1000" b="0"/>
              <a:t> – 2a sesión</a:t>
            </a:r>
            <a:endParaRPr/>
          </a:p>
          <a:p>
            <a:pPr marL="171450" lvl="0" indent="-171450" algn="l" rtl="0">
              <a:lnSpc>
                <a:spcPct val="100000"/>
              </a:lnSpc>
              <a:spcBef>
                <a:spcPts val="0"/>
              </a:spcBef>
              <a:spcAft>
                <a:spcPts val="0"/>
              </a:spcAft>
              <a:buClr>
                <a:schemeClr val="dk1"/>
              </a:buClr>
              <a:buSzPts val="1000"/>
              <a:buFont typeface="Arial"/>
              <a:buChar char="•"/>
            </a:pPr>
            <a:r>
              <a:rPr lang="es-ES" sz="1000" b="0"/>
              <a:t>Informar sobre las listas de morosidad – 2a sesión</a:t>
            </a:r>
            <a:endParaRPr/>
          </a:p>
          <a:p>
            <a:pPr marL="0" lvl="0" indent="0" algn="l" rtl="0">
              <a:lnSpc>
                <a:spcPct val="100000"/>
              </a:lnSpc>
              <a:spcBef>
                <a:spcPts val="0"/>
              </a:spcBef>
              <a:spcAft>
                <a:spcPts val="0"/>
              </a:spcAft>
              <a:buClr>
                <a:schemeClr val="dk1"/>
              </a:buClr>
              <a:buSzPts val="1000"/>
              <a:buFont typeface="Arial"/>
              <a:buNone/>
            </a:pPr>
            <a:endParaRPr sz="1000" b="0"/>
          </a:p>
          <a:p>
            <a:pPr marL="0" lvl="0" indent="0" algn="l" rtl="0">
              <a:lnSpc>
                <a:spcPct val="100000"/>
              </a:lnSpc>
              <a:spcBef>
                <a:spcPts val="0"/>
              </a:spcBef>
              <a:spcAft>
                <a:spcPts val="0"/>
              </a:spcAft>
              <a:buSzPts val="1400"/>
              <a:buNone/>
            </a:pPr>
            <a:r>
              <a:rPr lang="es-ES"/>
              <a:t>Este taller puede servir para tener una primera aproximación a estos temas, y se explica una forma de proceder, pero que hay otras tan válidas como esta.</a:t>
            </a:r>
            <a:endParaRPr/>
          </a:p>
          <a:p>
            <a:pPr marL="0" lvl="0" indent="0" algn="l" rtl="0">
              <a:lnSpc>
                <a:spcPct val="100000"/>
              </a:lnSpc>
              <a:spcBef>
                <a:spcPts val="0"/>
              </a:spcBef>
              <a:spcAft>
                <a:spcPts val="0"/>
              </a:spcAft>
              <a:buSzPts val="1400"/>
              <a:buNone/>
            </a:pPr>
            <a:endParaRPr sz="1000" b="0"/>
          </a:p>
          <a:p>
            <a:pPr marL="0" lvl="0" indent="0" algn="l" rtl="0">
              <a:lnSpc>
                <a:spcPct val="100000"/>
              </a:lnSpc>
              <a:spcBef>
                <a:spcPts val="0"/>
              </a:spcBef>
              <a:spcAft>
                <a:spcPts val="0"/>
              </a:spcAft>
              <a:buSzPts val="1400"/>
              <a:buNone/>
            </a:pPr>
            <a:r>
              <a:rPr lang="es-ES" sz="1000" b="0"/>
              <a:t>Si alg</a:t>
            </a:r>
            <a:r>
              <a:rPr lang="es-ES"/>
              <a:t>ún asistente está interesado en profundizar, necesitará más información. Puedes comentar que todos los Ayuntamientos, CCAA, Diputaciones…. (entre otros organismos), tienen a disposición de los usuarios servicios de asesoramiento para la emprendeduría.</a:t>
            </a:r>
            <a:br>
              <a:rPr lang="es-ES"/>
            </a:br>
            <a:r>
              <a:rPr lang="es-ES"/>
              <a:t>Podemos recomendar la utilización de estos servicios que suelen ser gratuitos.</a:t>
            </a:r>
            <a:endParaRPr/>
          </a:p>
          <a:p>
            <a:pPr marL="0" lvl="0" indent="0" algn="l" rtl="0">
              <a:lnSpc>
                <a:spcPct val="100000"/>
              </a:lnSpc>
              <a:spcBef>
                <a:spcPts val="0"/>
              </a:spcBef>
              <a:spcAft>
                <a:spcPts val="0"/>
              </a:spcAft>
              <a:buSzPts val="1400"/>
              <a:buNone/>
            </a:pPr>
            <a:endParaRPr/>
          </a:p>
        </p:txBody>
      </p:sp>
      <p:sp>
        <p:nvSpPr>
          <p:cNvPr id="308" name="Google Shape;308;p1: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10: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0" name="Google Shape;450;p10: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a:t>Las dos diapositivas siguientes discutirán con más detalle los ASPECTOS INTERNOS para realizar el Plan de Negocio.</a:t>
            </a:r>
            <a:endParaRPr/>
          </a:p>
          <a:p>
            <a:pPr marL="0" lvl="0" indent="0" algn="l" rtl="0">
              <a:lnSpc>
                <a:spcPct val="100000"/>
              </a:lnSpc>
              <a:spcBef>
                <a:spcPts val="0"/>
              </a:spcBef>
              <a:spcAft>
                <a:spcPts val="0"/>
              </a:spcAft>
              <a:buSzPts val="1400"/>
              <a:buNone/>
            </a:pPr>
            <a:br>
              <a:rPr lang="es-ES"/>
            </a:br>
            <a:r>
              <a:rPr lang="es-ES"/>
              <a:t>Cabe señalar que es muy importante que pasos, reflexiones, calendarios, modificaciones... los escribamos.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s-ES"/>
              <a:t>Esta no es una recomendación gratuita y obedece dos razones: </a:t>
            </a:r>
            <a:endParaRPr/>
          </a:p>
          <a:p>
            <a:pPr marL="611276" lvl="1" indent="-228600" algn="l" rtl="0">
              <a:lnSpc>
                <a:spcPct val="100000"/>
              </a:lnSpc>
              <a:spcBef>
                <a:spcPts val="0"/>
              </a:spcBef>
              <a:spcAft>
                <a:spcPts val="0"/>
              </a:spcAft>
              <a:buClr>
                <a:schemeClr val="dk1"/>
              </a:buClr>
              <a:buSzPts val="1000"/>
              <a:buFont typeface="Calibri"/>
              <a:buAutoNum type="alphaLcParenR"/>
            </a:pPr>
            <a:r>
              <a:rPr lang="es-ES"/>
              <a:t>Todo lo que escribimos queda mucho más fijado en nuestra mente, y dado que el proceso será largo y cambiante, nos ayudará mucho.</a:t>
            </a:r>
            <a:br>
              <a:rPr lang="es-ES"/>
            </a:br>
            <a:r>
              <a:rPr lang="es-ES"/>
              <a:t>En el momento en que lo escribamos, ya estamos empezando a plantear nuestro Plan de Negocio, que después tendremos que utilizar si queremos solicitar ayudas o financiación. El formato, manual o digital, es indiferente. </a:t>
            </a:r>
            <a:endParaRPr/>
          </a:p>
          <a:p>
            <a:pPr marL="611276" lvl="1" indent="-165100" algn="l" rtl="0">
              <a:lnSpc>
                <a:spcPct val="100000"/>
              </a:lnSpc>
              <a:spcBef>
                <a:spcPts val="0"/>
              </a:spcBef>
              <a:spcAft>
                <a:spcPts val="0"/>
              </a:spcAft>
              <a:buClr>
                <a:schemeClr val="dk1"/>
              </a:buClr>
              <a:buSzPts val="1000"/>
              <a:buFont typeface="Calibri"/>
              <a:buNone/>
            </a:pPr>
            <a:endParaRPr/>
          </a:p>
          <a:p>
            <a:pPr marL="0" lvl="0" indent="0" algn="l" rtl="0">
              <a:lnSpc>
                <a:spcPct val="100000"/>
              </a:lnSpc>
              <a:spcBef>
                <a:spcPts val="0"/>
              </a:spcBef>
              <a:spcAft>
                <a:spcPts val="0"/>
              </a:spcAft>
              <a:buSzPts val="1400"/>
              <a:buNone/>
            </a:pPr>
            <a:r>
              <a:rPr lang="es-ES"/>
              <a:t>Los aspectos internos son los que dependen de nosotros y hay que ser muy constantes y al mismo tiempo flexibles para adaptarse a diferentes situaciones. ¡¡Empecemos a trabajar!!</a:t>
            </a:r>
            <a:endParaRPr/>
          </a:p>
          <a:p>
            <a:pPr marL="0" lvl="0" indent="0" algn="l" rtl="0">
              <a:lnSpc>
                <a:spcPct val="100000"/>
              </a:lnSpc>
              <a:spcBef>
                <a:spcPts val="0"/>
              </a:spcBef>
              <a:spcAft>
                <a:spcPts val="0"/>
              </a:spcAft>
              <a:buSzPts val="1400"/>
              <a:buNone/>
            </a:pPr>
            <a:endParaRPr/>
          </a:p>
        </p:txBody>
      </p:sp>
      <p:sp>
        <p:nvSpPr>
          <p:cNvPr id="451" name="Google Shape;451;p10: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10</a:t>
            </a:fld>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9"/>
        <p:cNvGrpSpPr/>
        <p:nvPr/>
      </p:nvGrpSpPr>
      <p:grpSpPr>
        <a:xfrm>
          <a:off x="0" y="0"/>
          <a:ext cx="0" cy="0"/>
          <a:chOff x="0" y="0"/>
          <a:chExt cx="0" cy="0"/>
        </a:xfrm>
      </p:grpSpPr>
      <p:sp>
        <p:nvSpPr>
          <p:cNvPr id="1940" name="Google Shape;1940;p100: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1" name="Google Shape;1941;p100: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b="0"/>
              <a:t>En esta diapositiva vamos a entrar en detalle en cada una de las bases de datos dando las características básicas de cada una:</a:t>
            </a:r>
            <a:endParaRPr/>
          </a:p>
          <a:p>
            <a:pPr marL="0" lvl="0" indent="0" algn="l" rtl="0">
              <a:lnSpc>
                <a:spcPct val="100000"/>
              </a:lnSpc>
              <a:spcBef>
                <a:spcPts val="0"/>
              </a:spcBef>
              <a:spcAft>
                <a:spcPts val="0"/>
              </a:spcAft>
              <a:buSzPts val="1400"/>
              <a:buNone/>
            </a:pPr>
            <a:endParaRPr b="0"/>
          </a:p>
          <a:p>
            <a:pPr marL="171450" lvl="0" indent="-171450" algn="l" rtl="0">
              <a:lnSpc>
                <a:spcPct val="100000"/>
              </a:lnSpc>
              <a:spcBef>
                <a:spcPts val="0"/>
              </a:spcBef>
              <a:spcAft>
                <a:spcPts val="0"/>
              </a:spcAft>
              <a:buClr>
                <a:schemeClr val="dk1"/>
              </a:buClr>
              <a:buSzPts val="1000"/>
              <a:buFont typeface="Calibri"/>
              <a:buChar char="-"/>
            </a:pPr>
            <a:r>
              <a:rPr lang="es-ES" b="1"/>
              <a:t>ASNEF: </a:t>
            </a:r>
            <a:r>
              <a:rPr lang="es-ES" b="0"/>
              <a:t>esta es la base de datos de morosos más grande de España. Creada en 1957. Recoge todo tipo de deudas que las entidades adheridas vayan suministrando de deudas impagadas de sus clientes, mientras que, a su vez, pueden consultar la información de otras personas. Tiene muchísimas empresas adheridas y de muchísimos sectores. Como ejemplo podemos explicar que las empresas que venden, por teléfono o mediante programas de televisión, productos para pagar en cuotas, también están adheridas. Además de comentar las características contenidas en la diapositiva, podemos añadir que la reclamación fidedigna (certificada) debe darnos un plazo para pagar o hacer alegaciones antes de ser incluida en el expediente, así como que, una vez incluidos en el fichero, han de  notificárnoslo y dar un nuevo período para alegar u oponerse.</a:t>
            </a:r>
            <a:endParaRPr/>
          </a:p>
          <a:p>
            <a:pPr marL="0" lvl="0" indent="0" algn="l" rtl="0">
              <a:lnSpc>
                <a:spcPct val="100000"/>
              </a:lnSpc>
              <a:spcBef>
                <a:spcPts val="0"/>
              </a:spcBef>
              <a:spcAft>
                <a:spcPts val="0"/>
              </a:spcAft>
              <a:buClr>
                <a:schemeClr val="dk1"/>
              </a:buClr>
              <a:buSzPts val="1000"/>
              <a:buFont typeface="Calibri"/>
              <a:buNone/>
            </a:pPr>
            <a:endParaRPr b="0"/>
          </a:p>
          <a:p>
            <a:pPr marL="171450" lvl="0" indent="-171450" algn="l" rtl="0">
              <a:lnSpc>
                <a:spcPct val="100000"/>
              </a:lnSpc>
              <a:spcBef>
                <a:spcPts val="0"/>
              </a:spcBef>
              <a:spcAft>
                <a:spcPts val="0"/>
              </a:spcAft>
              <a:buClr>
                <a:schemeClr val="dk1"/>
              </a:buClr>
              <a:buSzPts val="1000"/>
              <a:buFont typeface="Calibri"/>
              <a:buChar char="-"/>
            </a:pPr>
            <a:r>
              <a:rPr lang="es-ES" b="1"/>
              <a:t>EXPERIAN: </a:t>
            </a:r>
            <a:r>
              <a:rPr lang="es-ES" b="0"/>
              <a:t>es el otro gran fichero de morosos en España. Las características explicadas para ASNEF nos sirven para Equifax. </a:t>
            </a:r>
            <a:endParaRPr/>
          </a:p>
          <a:p>
            <a:pPr marL="171450" lvl="0" indent="-107950" algn="l" rtl="0">
              <a:lnSpc>
                <a:spcPct val="100000"/>
              </a:lnSpc>
              <a:spcBef>
                <a:spcPts val="0"/>
              </a:spcBef>
              <a:spcAft>
                <a:spcPts val="0"/>
              </a:spcAft>
              <a:buClr>
                <a:schemeClr val="dk1"/>
              </a:buClr>
              <a:buSzPts val="1000"/>
              <a:buFont typeface="Calibri"/>
              <a:buNone/>
            </a:pPr>
            <a:endParaRPr b="1"/>
          </a:p>
          <a:p>
            <a:pPr marL="171450" marR="0" lvl="0" indent="-171450" algn="l" rtl="0">
              <a:lnSpc>
                <a:spcPct val="100000"/>
              </a:lnSpc>
              <a:spcBef>
                <a:spcPts val="0"/>
              </a:spcBef>
              <a:spcAft>
                <a:spcPts val="0"/>
              </a:spcAft>
              <a:buClr>
                <a:schemeClr val="dk1"/>
              </a:buClr>
              <a:buSzPts val="1000"/>
              <a:buFont typeface="Calibri"/>
              <a:buChar char="-"/>
            </a:pPr>
            <a:r>
              <a:rPr lang="es-ES" b="1"/>
              <a:t>CIRBE: </a:t>
            </a:r>
            <a:r>
              <a:rPr lang="es-ES" b="0"/>
              <a:t>se trata de una base de datos del Banco de España donde todas las entidades financieras vuelcan cada mes el estado de los préstamos, créditos, avales y otras garantías de sus clientes, que superen los 9.000 euros. También proporcionan información sobre si la operación está en mora o al corriente de pago. También se puede consultar la evolución de la deuda de un cliente para ver si su crédito disminuye cada mes o evoluciona hacia un aumento de las posiciones que debe a los bancos. Los bancos que tienen riesgo vigente de un cliente reportado a la CIRBE reciben la información de este cliente cada mes y pueden ver si ha solicitado nueva deuda de otras entidades o si tiene alguna incidencia en cualquier otra entidad. Si nosotros tenemos riesgo vigente en una entidad (superior a 9.000 euros) esta conocerá la evolución de nuestras deudas bancarias cada mes. Si no lo tenemos y queremos conocer nuestro CIRBE (por ejemplo, cuando pedimos un nuevo crédito) tendremos que firmar un documento autorizando la consulta.</a:t>
            </a:r>
            <a:endParaRPr/>
          </a:p>
          <a:p>
            <a:pPr marL="171450" marR="0" lvl="0" indent="-107950" algn="l" rtl="0">
              <a:lnSpc>
                <a:spcPct val="100000"/>
              </a:lnSpc>
              <a:spcBef>
                <a:spcPts val="0"/>
              </a:spcBef>
              <a:spcAft>
                <a:spcPts val="0"/>
              </a:spcAft>
              <a:buClr>
                <a:schemeClr val="dk1"/>
              </a:buClr>
              <a:buSzPts val="1000"/>
              <a:buFont typeface="Calibri"/>
              <a:buNone/>
            </a:pPr>
            <a:endParaRPr b="0"/>
          </a:p>
          <a:p>
            <a:pPr marL="171450" lvl="0" indent="-171450" algn="l" rtl="0">
              <a:lnSpc>
                <a:spcPct val="100000"/>
              </a:lnSpc>
              <a:spcBef>
                <a:spcPts val="0"/>
              </a:spcBef>
              <a:spcAft>
                <a:spcPts val="0"/>
              </a:spcAft>
              <a:buClr>
                <a:schemeClr val="dk1"/>
              </a:buClr>
              <a:buSzPts val="1000"/>
              <a:buFont typeface="Calibri"/>
              <a:buChar char="-"/>
            </a:pPr>
            <a:r>
              <a:rPr lang="es-ES" b="1"/>
              <a:t>FIM: </a:t>
            </a:r>
            <a:r>
              <a:rPr lang="es-ES" b="0"/>
              <a:t>comenta que se trata de un fichero que nace del problema del impago de alquileres. La idea es que los profesionales y los particulares vayan informando de los inquilinos que no pagan para evitar que otros profesionales o particulares les alquilen de nuevo un piso. La consulta de las personas incluidas es pública, pero se exige el pago de una tasa.  Es importante explicar que para que nos incluyan debemos haberlo aceptado en el contrato de alquiler o en un documento posterior. Para que puedan incluir la deuda, aparte de la aceptación, es preciso que sea de una cuantía determinada y exigible (es decir, vencida y no pagada). También es importante explicar que se requiere justificante conforme la deuda se ha reclamado al deudor de forma fidedigna.</a:t>
            </a:r>
            <a:br>
              <a:rPr lang="es-ES" b="0"/>
            </a:br>
            <a:endParaRPr/>
          </a:p>
        </p:txBody>
      </p:sp>
      <p:sp>
        <p:nvSpPr>
          <p:cNvPr id="1942" name="Google Shape;1942;p100: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100</a:t>
            </a:fld>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0"/>
        <p:cNvGrpSpPr/>
        <p:nvPr/>
      </p:nvGrpSpPr>
      <p:grpSpPr>
        <a:xfrm>
          <a:off x="0" y="0"/>
          <a:ext cx="0" cy="0"/>
          <a:chOff x="0" y="0"/>
          <a:chExt cx="0" cy="0"/>
        </a:xfrm>
      </p:grpSpPr>
      <p:sp>
        <p:nvSpPr>
          <p:cNvPr id="1961" name="Google Shape;1961;p10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62" name="Google Shape;1962;p10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1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4" name="Google Shape;464;p1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1000"/>
              <a:buFont typeface="Calibri"/>
              <a:buAutoNum type="arabicPeriod"/>
            </a:pPr>
            <a:r>
              <a:rPr lang="es-ES" b="1"/>
              <a:t>¿Qué es lo que quiero?</a:t>
            </a:r>
            <a:endParaRPr/>
          </a:p>
          <a:p>
            <a:pPr marL="0" lvl="0" indent="0" algn="l" rtl="0">
              <a:lnSpc>
                <a:spcPct val="100000"/>
              </a:lnSpc>
              <a:spcBef>
                <a:spcPts val="0"/>
              </a:spcBef>
              <a:spcAft>
                <a:spcPts val="0"/>
              </a:spcAft>
              <a:buClr>
                <a:schemeClr val="dk1"/>
              </a:buClr>
              <a:buSzPts val="1000"/>
              <a:buFont typeface="Calibri"/>
              <a:buNone/>
            </a:pPr>
            <a:r>
              <a:rPr lang="es-ES"/>
              <a:t>Comencemos por plasmar rigurosamente nuestra idea de negocio en un papel. Cómo la imaginamos y cómo nos gustaría que fuera. Tratemos de ser muy precisos: dónde nos gustaría que estuviera, cuántos metros deberían tener los locales (si lo necesito), cuánto cuesta este local, dónde puedo buscarlo, el horario que me gustaría hacer, el nombre del negocio, qué equipo nos gustaría tener, a qué público nos gustaría dirigirnos...</a:t>
            </a:r>
            <a:br>
              <a:rPr lang="es-ES"/>
            </a:br>
            <a:endParaRPr/>
          </a:p>
          <a:p>
            <a:pPr marL="0" lvl="0" indent="0" algn="l" rtl="0">
              <a:lnSpc>
                <a:spcPct val="100000"/>
              </a:lnSpc>
              <a:spcBef>
                <a:spcPts val="0"/>
              </a:spcBef>
              <a:spcAft>
                <a:spcPts val="0"/>
              </a:spcAft>
              <a:buClr>
                <a:schemeClr val="dk1"/>
              </a:buClr>
              <a:buSzPts val="1000"/>
              <a:buFont typeface="Calibri"/>
              <a:buNone/>
            </a:pPr>
            <a:r>
              <a:rPr lang="es-ES"/>
              <a:t>Será la idea inicial de negocio. Después ya lo iremos adaptando de acuerdo con las circunstancias. Ahora bien ¡Seamos realistas! No construyamos castillos en el aire. Seguramente abrir un restaurante en el Paseo de Gràcia de Barcelona o en la Plaza Santa Ana de Madrid no está dentro de nuestras posibilidades.</a:t>
            </a:r>
            <a:br>
              <a:rPr lang="es-ES"/>
            </a:br>
            <a:endParaRPr/>
          </a:p>
          <a:p>
            <a:pPr marL="0" lvl="0" indent="0" algn="l" rtl="0">
              <a:lnSpc>
                <a:spcPct val="100000"/>
              </a:lnSpc>
              <a:spcBef>
                <a:spcPts val="0"/>
              </a:spcBef>
              <a:spcAft>
                <a:spcPts val="0"/>
              </a:spcAft>
              <a:buClr>
                <a:schemeClr val="dk1"/>
              </a:buClr>
              <a:buSzPts val="1000"/>
              <a:buFont typeface="Calibri"/>
              <a:buNone/>
            </a:pPr>
            <a:r>
              <a:rPr lang="es-ES"/>
              <a:t>Una buena idea puede ser compartir la idea con la familia, ya que es importante que esté a nuestro lado dado el tiempo que tendremos que dedicar al proyecto. Será bueno conocer sus opiniones y también las de los amigos, que suelen ser los más sinceros.</a:t>
            </a:r>
            <a:br>
              <a:rPr lang="es-ES"/>
            </a:br>
            <a:endParaRPr/>
          </a:p>
          <a:p>
            <a:pPr marL="0" lvl="0" indent="0" algn="l" rtl="0">
              <a:lnSpc>
                <a:spcPct val="100000"/>
              </a:lnSpc>
              <a:spcBef>
                <a:spcPts val="0"/>
              </a:spcBef>
              <a:spcAft>
                <a:spcPts val="0"/>
              </a:spcAft>
              <a:buClr>
                <a:schemeClr val="dk1"/>
              </a:buClr>
              <a:buSzPts val="1000"/>
              <a:buFont typeface="Calibri"/>
              <a:buNone/>
            </a:pPr>
            <a:r>
              <a:rPr lang="es-ES"/>
              <a:t>Compartir la idea también aumentará nuestro grado de compromiso.</a:t>
            </a:r>
            <a:br>
              <a:rPr lang="es-ES"/>
            </a:br>
            <a:endParaRPr/>
          </a:p>
          <a:p>
            <a:pPr marL="0" lvl="0" indent="0" algn="l" rtl="0">
              <a:lnSpc>
                <a:spcPct val="100000"/>
              </a:lnSpc>
              <a:spcBef>
                <a:spcPts val="0"/>
              </a:spcBef>
              <a:spcAft>
                <a:spcPts val="0"/>
              </a:spcAft>
              <a:buClr>
                <a:schemeClr val="dk1"/>
              </a:buClr>
              <a:buSzPts val="1000"/>
              <a:buFont typeface="Calibri"/>
              <a:buNone/>
            </a:pPr>
            <a:r>
              <a:rPr lang="es-ES"/>
              <a:t>También necesitamos saber si nuestra idea requiere el uso de una web y/o redes sociales.</a:t>
            </a:r>
            <a:br>
              <a:rPr lang="es-ES"/>
            </a:br>
            <a:endParaRPr/>
          </a:p>
          <a:p>
            <a:pPr marL="228600" lvl="0" indent="-228600" algn="just" rtl="0">
              <a:lnSpc>
                <a:spcPct val="100000"/>
              </a:lnSpc>
              <a:spcBef>
                <a:spcPts val="0"/>
              </a:spcBef>
              <a:spcAft>
                <a:spcPts val="0"/>
              </a:spcAft>
              <a:buClr>
                <a:schemeClr val="dk1"/>
              </a:buClr>
              <a:buSzPts val="1000"/>
              <a:buFont typeface="Calibri"/>
              <a:buAutoNum type="arabicPeriod" startAt="2"/>
            </a:pPr>
            <a:r>
              <a:rPr lang="es-ES" b="1"/>
              <a:t>¿Por dónde empezar?</a:t>
            </a:r>
            <a:endParaRPr b="1"/>
          </a:p>
          <a:p>
            <a:pPr marL="0" lvl="0" indent="0" algn="just" rtl="0">
              <a:lnSpc>
                <a:spcPct val="100000"/>
              </a:lnSpc>
              <a:spcBef>
                <a:spcPts val="0"/>
              </a:spcBef>
              <a:spcAft>
                <a:spcPts val="0"/>
              </a:spcAft>
              <a:buClr>
                <a:schemeClr val="dk1"/>
              </a:buClr>
              <a:buSzPts val="1000"/>
              <a:buFont typeface="Calibri"/>
              <a:buNone/>
            </a:pPr>
            <a:br>
              <a:rPr lang="es-ES" b="1"/>
            </a:br>
            <a:r>
              <a:rPr lang="es-ES" b="0"/>
              <a:t>Para empezar es necesario tener claros dos aspectos:</a:t>
            </a:r>
            <a:endParaRPr/>
          </a:p>
          <a:p>
            <a:pPr marL="0" lvl="0" indent="0" algn="just" rtl="0">
              <a:lnSpc>
                <a:spcPct val="100000"/>
              </a:lnSpc>
              <a:spcBef>
                <a:spcPts val="0"/>
              </a:spcBef>
              <a:spcAft>
                <a:spcPts val="0"/>
              </a:spcAft>
              <a:buClr>
                <a:schemeClr val="dk1"/>
              </a:buClr>
              <a:buSzPts val="1000"/>
              <a:buFont typeface="Noto Sans Symbols"/>
              <a:buNone/>
            </a:pPr>
            <a:endParaRPr b="0"/>
          </a:p>
          <a:p>
            <a:pPr marL="171450" lvl="0" indent="-171450" algn="just" rtl="0">
              <a:lnSpc>
                <a:spcPct val="100000"/>
              </a:lnSpc>
              <a:spcBef>
                <a:spcPts val="0"/>
              </a:spcBef>
              <a:spcAft>
                <a:spcPts val="0"/>
              </a:spcAft>
              <a:buClr>
                <a:schemeClr val="dk1"/>
              </a:buClr>
              <a:buSzPts val="1000"/>
              <a:buFont typeface="Arial"/>
              <a:buChar char="•"/>
            </a:pPr>
            <a:r>
              <a:rPr lang="es-ES" b="1"/>
              <a:t>¿Qué tengo que ser para que la idea tenga éxito? </a:t>
            </a:r>
            <a:r>
              <a:rPr lang="es-ES" b="0"/>
              <a:t>Analizar si las habilidades requeridas por la idea de negocio que tenemos coinciden con las nuestras. También tenemos que analizar si poseemos los conocimientos necesarios para llevar a cabo nuestra idea. Comenta que el conocimiento se puede adquirir más fácilmente que las habilidades. Para empezar a actuar no necesitas tener todo el conocimiento, pero si conseguirlos antes de abrir.</a:t>
            </a:r>
            <a:endParaRPr/>
          </a:p>
          <a:p>
            <a:pPr marL="0" lvl="0" indent="0" algn="just" rtl="0">
              <a:lnSpc>
                <a:spcPct val="100000"/>
              </a:lnSpc>
              <a:spcBef>
                <a:spcPts val="0"/>
              </a:spcBef>
              <a:spcAft>
                <a:spcPts val="0"/>
              </a:spcAft>
              <a:buClr>
                <a:schemeClr val="dk1"/>
              </a:buClr>
              <a:buSzPts val="1000"/>
              <a:buFont typeface="Arial"/>
              <a:buNone/>
            </a:pPr>
            <a:endParaRPr b="0"/>
          </a:p>
          <a:p>
            <a:pPr marL="171450" lvl="0" indent="-171450" algn="just" rtl="0">
              <a:lnSpc>
                <a:spcPct val="100000"/>
              </a:lnSpc>
              <a:spcBef>
                <a:spcPts val="0"/>
              </a:spcBef>
              <a:spcAft>
                <a:spcPts val="0"/>
              </a:spcAft>
              <a:buClr>
                <a:schemeClr val="dk1"/>
              </a:buClr>
              <a:buSzPts val="1000"/>
              <a:buFont typeface="Arial"/>
              <a:buChar char="•"/>
            </a:pPr>
            <a:r>
              <a:rPr lang="es-ES" b="1"/>
              <a:t>¿Qué debo hacer para que la idea sea un éxito? </a:t>
            </a:r>
            <a:r>
              <a:rPr lang="es-ES" b="0"/>
              <a:t>Una vez que se ha trabajado en la pregunta anterior ya sabemos qué actividades, cursos, etc. debemos hacer antes de abrir el negocio. También es importante en esta fase recurrir a los servicios gratuitos de Ayuntamientos, CCAA o Concejos Comarcales, donde seguramente aclararemos muchas dudas sobre los procedimientos administrativos y los requisitos legales a cumplir. También podemos buscar si hay una feria sectorial a la que podamos asistir para obtener ideas. No descartemos tampoco recurrir a conocidos que puedan ayudarnos (tal vez ya han abierto un negocio) o consultar sitios web donde encontrar información que, si filtramos convenientemente, puede ayudarnos.</a:t>
            </a:r>
            <a:endParaRPr/>
          </a:p>
          <a:p>
            <a:pPr marL="0" lvl="0" indent="0" algn="just" rtl="0">
              <a:lnSpc>
                <a:spcPct val="100000"/>
              </a:lnSpc>
              <a:spcBef>
                <a:spcPts val="0"/>
              </a:spcBef>
              <a:spcAft>
                <a:spcPts val="0"/>
              </a:spcAft>
              <a:buClr>
                <a:schemeClr val="dk1"/>
              </a:buClr>
              <a:buSzPts val="1000"/>
              <a:buFont typeface="Arial"/>
              <a:buNone/>
            </a:pPr>
            <a:endParaRPr b="0"/>
          </a:p>
          <a:p>
            <a:pPr marL="0" lvl="0" indent="0" algn="just" rtl="0">
              <a:lnSpc>
                <a:spcPct val="100000"/>
              </a:lnSpc>
              <a:spcBef>
                <a:spcPts val="0"/>
              </a:spcBef>
              <a:spcAft>
                <a:spcPts val="0"/>
              </a:spcAft>
              <a:buClr>
                <a:schemeClr val="dk1"/>
              </a:buClr>
              <a:buSzPts val="1000"/>
              <a:buFont typeface="Calibri"/>
              <a:buNone/>
            </a:pPr>
            <a:r>
              <a:rPr lang="es-ES" b="1"/>
              <a:t>3. Priorizar</a:t>
            </a:r>
            <a:endParaRPr/>
          </a:p>
          <a:p>
            <a:pPr marL="0" lvl="0" indent="0" algn="just" rtl="0">
              <a:lnSpc>
                <a:spcPct val="100000"/>
              </a:lnSpc>
              <a:spcBef>
                <a:spcPts val="0"/>
              </a:spcBef>
              <a:spcAft>
                <a:spcPts val="0"/>
              </a:spcAft>
              <a:buClr>
                <a:schemeClr val="dk1"/>
              </a:buClr>
              <a:buSzPts val="1000"/>
              <a:buFont typeface="Calibri"/>
              <a:buNone/>
            </a:pPr>
            <a:br>
              <a:rPr lang="es-ES" b="0"/>
            </a:br>
            <a:r>
              <a:rPr lang="es-ES" b="0"/>
              <a:t>Ahora que sabemos algunas acciones que hacer (y nos van a salir más), tenemos que priorizarlas. No se trata de estar ocupado durante muchas horas haciendo cosas, sino de hacer las cosas que tenemos que hacer en el tiempo que tenemos que hacerlas.</a:t>
            </a:r>
            <a:endParaRPr/>
          </a:p>
          <a:p>
            <a:pPr marL="0" lvl="0" indent="0" algn="just" rtl="0">
              <a:lnSpc>
                <a:spcPct val="100000"/>
              </a:lnSpc>
              <a:spcBef>
                <a:spcPts val="0"/>
              </a:spcBef>
              <a:spcAft>
                <a:spcPts val="0"/>
              </a:spcAft>
              <a:buClr>
                <a:schemeClr val="dk1"/>
              </a:buClr>
              <a:buSzPts val="1000"/>
              <a:buFont typeface="Calibri"/>
              <a:buNone/>
            </a:pPr>
            <a:br>
              <a:rPr lang="es-ES" b="0"/>
            </a:br>
            <a:r>
              <a:rPr lang="es-ES" b="0"/>
              <a:t>Tratemos de comenzar planeando las acciones que nos den un resultado inmediato más fácilmente. La planificación de acciones más largas o más complicadas se puede dividir en piezas más cortas.</a:t>
            </a:r>
            <a:endParaRPr/>
          </a:p>
          <a:p>
            <a:pPr marL="0" lvl="0" indent="0" algn="just" rtl="0">
              <a:lnSpc>
                <a:spcPct val="100000"/>
              </a:lnSpc>
              <a:spcBef>
                <a:spcPts val="0"/>
              </a:spcBef>
              <a:spcAft>
                <a:spcPts val="0"/>
              </a:spcAft>
              <a:buClr>
                <a:schemeClr val="dk1"/>
              </a:buClr>
              <a:buSzPts val="1000"/>
              <a:buFont typeface="Calibri"/>
              <a:buNone/>
            </a:pPr>
            <a:br>
              <a:rPr lang="es-ES" b="0"/>
            </a:br>
            <a:r>
              <a:rPr lang="es-ES" b="0"/>
              <a:t>Aquí también opera la regla del 80/20, es decir que, por lo general, el 80% de los resultados depende del 20% de la actividad.</a:t>
            </a:r>
            <a:endParaRPr/>
          </a:p>
          <a:p>
            <a:pPr marL="0" lvl="0" indent="0" algn="just" rtl="0">
              <a:lnSpc>
                <a:spcPct val="100000"/>
              </a:lnSpc>
              <a:spcBef>
                <a:spcPts val="0"/>
              </a:spcBef>
              <a:spcAft>
                <a:spcPts val="0"/>
              </a:spcAft>
              <a:buClr>
                <a:schemeClr val="dk1"/>
              </a:buClr>
              <a:buSzPts val="1000"/>
              <a:buFont typeface="Calibri"/>
              <a:buNone/>
            </a:pPr>
            <a:br>
              <a:rPr lang="es-ES" b="0"/>
            </a:br>
            <a:r>
              <a:rPr lang="es-ES" b="0"/>
              <a:t>Tratemos de centrar las acciones en las tareas más relevantes para lograr objetivos importantes. La tendencia natural es comenzar con aquéllas que encontramos más agradables o más simples.</a:t>
            </a:r>
            <a:br>
              <a:rPr lang="es-ES" b="1"/>
            </a:br>
            <a:endParaRPr/>
          </a:p>
        </p:txBody>
      </p:sp>
      <p:sp>
        <p:nvSpPr>
          <p:cNvPr id="465" name="Google Shape;465;p11: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p1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0" name="Google Shape;480;p12: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SzPts val="1400"/>
              <a:buNone/>
            </a:pPr>
            <a:r>
              <a:rPr lang="es-ES" sz="1000" b="0"/>
              <a:t>Sigue el resto de los aspectos internos.</a:t>
            </a:r>
            <a:endParaRPr/>
          </a:p>
          <a:p>
            <a:pPr marL="0" lvl="0" indent="0" algn="just" rtl="0">
              <a:lnSpc>
                <a:spcPct val="100000"/>
              </a:lnSpc>
              <a:spcBef>
                <a:spcPts val="0"/>
              </a:spcBef>
              <a:spcAft>
                <a:spcPts val="0"/>
              </a:spcAft>
              <a:buSzPts val="1400"/>
              <a:buNone/>
            </a:pPr>
            <a:endParaRPr sz="1000" b="0"/>
          </a:p>
          <a:p>
            <a:pPr marL="228600" lvl="0" indent="-228600" algn="just" rtl="0">
              <a:lnSpc>
                <a:spcPct val="100000"/>
              </a:lnSpc>
              <a:spcBef>
                <a:spcPts val="0"/>
              </a:spcBef>
              <a:spcAft>
                <a:spcPts val="0"/>
              </a:spcAft>
              <a:buClr>
                <a:schemeClr val="dk1"/>
              </a:buClr>
              <a:buSzPts val="1000"/>
              <a:buFont typeface="Calibri"/>
              <a:buAutoNum type="arabicPeriod" startAt="4"/>
            </a:pPr>
            <a:r>
              <a:rPr lang="es-ES" sz="1000" b="1"/>
              <a:t>Calendario de acciones</a:t>
            </a:r>
            <a:endParaRPr/>
          </a:p>
          <a:p>
            <a:pPr marL="0" lvl="0" indent="0" algn="just" rtl="0">
              <a:lnSpc>
                <a:spcPct val="100000"/>
              </a:lnSpc>
              <a:spcBef>
                <a:spcPts val="0"/>
              </a:spcBef>
              <a:spcAft>
                <a:spcPts val="0"/>
              </a:spcAft>
              <a:buSzPts val="1400"/>
              <a:buNone/>
            </a:pPr>
            <a:r>
              <a:rPr lang="es-ES" sz="1000" b="0"/>
              <a:t>Ahora nos toca trasladar todas las acciones a hacer, con la prioridad que hemos asignado, al calendario. De acuerdo con las acciones y el tiempo estimado que pueden durar, las agregaremos una por una en el calendario, indicando en qué fecha comenzamos la acción y en qué fecha programada debemos tenerla completada, esto nos ayudará a aumentar nuestro grado de compromiso al tratar de cumplir con la previsión que hemos establecido.</a:t>
            </a:r>
            <a:br>
              <a:rPr lang="es-ES" sz="1000" b="0"/>
            </a:br>
            <a:endParaRPr sz="1000" b="0"/>
          </a:p>
          <a:p>
            <a:pPr marL="228600" lvl="0" indent="-228600" algn="just" rtl="0">
              <a:lnSpc>
                <a:spcPct val="100000"/>
              </a:lnSpc>
              <a:spcBef>
                <a:spcPts val="0"/>
              </a:spcBef>
              <a:spcAft>
                <a:spcPts val="0"/>
              </a:spcAft>
              <a:buClr>
                <a:schemeClr val="dk1"/>
              </a:buClr>
              <a:buSzPts val="1000"/>
              <a:buFont typeface="Calibri"/>
              <a:buAutoNum type="arabicPeriod" startAt="5"/>
            </a:pPr>
            <a:r>
              <a:rPr lang="es-ES" sz="1000" b="1"/>
              <a:t>Evaluamos el progresso</a:t>
            </a:r>
            <a:endParaRPr sz="1000" b="1"/>
          </a:p>
          <a:p>
            <a:pPr marL="0" lvl="0" indent="0" algn="just" rtl="0">
              <a:lnSpc>
                <a:spcPct val="100000"/>
              </a:lnSpc>
              <a:spcBef>
                <a:spcPts val="0"/>
              </a:spcBef>
              <a:spcAft>
                <a:spcPts val="0"/>
              </a:spcAft>
              <a:buClr>
                <a:schemeClr val="dk1"/>
              </a:buClr>
              <a:buSzPts val="1000"/>
              <a:buFont typeface="Calibri"/>
              <a:buNone/>
            </a:pPr>
            <a:r>
              <a:rPr lang="es-ES" sz="1000" b="0"/>
              <a:t>Una vez a la semana tenemos que evaluar si estamos cumpliendo con los plazos propuestos y analizar las desviaciones producidas para volver a ajustar la fecha de finalización.</a:t>
            </a:r>
            <a:endParaRPr/>
          </a:p>
          <a:p>
            <a:pPr marL="0" lvl="0" indent="0" algn="just" rtl="0">
              <a:lnSpc>
                <a:spcPct val="100000"/>
              </a:lnSpc>
              <a:spcBef>
                <a:spcPts val="0"/>
              </a:spcBef>
              <a:spcAft>
                <a:spcPts val="0"/>
              </a:spcAft>
              <a:buClr>
                <a:schemeClr val="dk1"/>
              </a:buClr>
              <a:buSzPts val="1000"/>
              <a:buFont typeface="Calibri"/>
              <a:buNone/>
            </a:pPr>
            <a:br>
              <a:rPr lang="es-ES" sz="1000" b="0"/>
            </a:br>
            <a:r>
              <a:rPr lang="es-ES" sz="1000" b="0"/>
              <a:t>Al mismo tiempo, seguramente tendremos que añadir nuevas tareas que irán apareciendo.</a:t>
            </a:r>
            <a:endParaRPr/>
          </a:p>
          <a:p>
            <a:pPr marL="0" lvl="0" indent="0" algn="just" rtl="0">
              <a:lnSpc>
                <a:spcPct val="100000"/>
              </a:lnSpc>
              <a:spcBef>
                <a:spcPts val="0"/>
              </a:spcBef>
              <a:spcAft>
                <a:spcPts val="0"/>
              </a:spcAft>
              <a:buClr>
                <a:schemeClr val="dk1"/>
              </a:buClr>
              <a:buSzPts val="1000"/>
              <a:buFont typeface="Calibri"/>
              <a:buNone/>
            </a:pPr>
            <a:r>
              <a:rPr lang="es-ES" sz="1000" b="0"/>
              <a:t> </a:t>
            </a:r>
            <a:br>
              <a:rPr lang="es-ES" sz="1000" b="0"/>
            </a:br>
            <a:r>
              <a:rPr lang="es-ES" sz="1000" b="0"/>
              <a:t>Esta es una tarea normal en este proceso, por lo que nadie tiene que desesperarse o perder la esperanza por reorganizar el calendario. Tendremos que hacerlo a menudo. ¡¡Acostumbrémonos!!</a:t>
            </a:r>
            <a:br>
              <a:rPr lang="es-ES" sz="1000" b="0"/>
            </a:br>
            <a:endParaRPr sz="1000" b="0"/>
          </a:p>
          <a:p>
            <a:pPr marL="228600" lvl="0" indent="-228600" algn="just" rtl="0">
              <a:lnSpc>
                <a:spcPct val="100000"/>
              </a:lnSpc>
              <a:spcBef>
                <a:spcPts val="0"/>
              </a:spcBef>
              <a:spcAft>
                <a:spcPts val="0"/>
              </a:spcAft>
              <a:buClr>
                <a:schemeClr val="dk1"/>
              </a:buClr>
              <a:buSzPts val="1000"/>
              <a:buFont typeface="Calibri"/>
              <a:buAutoNum type="arabicPeriod" startAt="6"/>
            </a:pPr>
            <a:r>
              <a:rPr lang="es-ES" sz="1000" b="1"/>
              <a:t>Flexibilidad/Persistencia.</a:t>
            </a:r>
            <a:endParaRPr/>
          </a:p>
          <a:p>
            <a:pPr marL="228600" lvl="0" indent="-165100" algn="just" rtl="0">
              <a:lnSpc>
                <a:spcPct val="100000"/>
              </a:lnSpc>
              <a:spcBef>
                <a:spcPts val="0"/>
              </a:spcBef>
              <a:spcAft>
                <a:spcPts val="0"/>
              </a:spcAft>
              <a:buClr>
                <a:schemeClr val="dk1"/>
              </a:buClr>
              <a:buSzPts val="1000"/>
              <a:buFont typeface="Calibri"/>
              <a:buNone/>
            </a:pPr>
            <a:endParaRPr sz="1000" b="1"/>
          </a:p>
          <a:p>
            <a:pPr marL="0" lvl="0" indent="0" algn="just" rtl="0">
              <a:lnSpc>
                <a:spcPct val="100000"/>
              </a:lnSpc>
              <a:spcBef>
                <a:spcPts val="0"/>
              </a:spcBef>
              <a:spcAft>
                <a:spcPts val="0"/>
              </a:spcAft>
              <a:buSzPts val="1400"/>
              <a:buNone/>
            </a:pPr>
            <a:r>
              <a:rPr lang="es-ES" sz="1000"/>
              <a:t>Habrá muchos factores que nos obligarán a ajustar nuestras previsiones iniciales y, por lo tanto, a admitir que el ritmo esperado no se logra o se ha logrado más rápido de lo que pensábamos.</a:t>
            </a:r>
            <a:endParaRPr/>
          </a:p>
          <a:p>
            <a:pPr marL="0" lvl="0" indent="0" algn="just" rtl="0">
              <a:lnSpc>
                <a:spcPct val="100000"/>
              </a:lnSpc>
              <a:spcBef>
                <a:spcPts val="0"/>
              </a:spcBef>
              <a:spcAft>
                <a:spcPts val="0"/>
              </a:spcAft>
              <a:buSzPts val="1400"/>
              <a:buNone/>
            </a:pPr>
            <a:br>
              <a:rPr lang="es-ES" sz="1000"/>
            </a:br>
            <a:r>
              <a:rPr lang="es-ES" sz="1000"/>
              <a:t>Esto es parte de este componente de flexibilidad que debemos tener y saber gestionar sin afectar a nuestro verdadero propósito que es la apertura del negocio.</a:t>
            </a:r>
            <a:endParaRPr/>
          </a:p>
          <a:p>
            <a:pPr marL="0" lvl="0" indent="0" algn="just" rtl="0">
              <a:lnSpc>
                <a:spcPct val="100000"/>
              </a:lnSpc>
              <a:spcBef>
                <a:spcPts val="0"/>
              </a:spcBef>
              <a:spcAft>
                <a:spcPts val="0"/>
              </a:spcAft>
              <a:buSzPts val="1400"/>
              <a:buNone/>
            </a:pPr>
            <a:br>
              <a:rPr lang="es-ES" sz="1000"/>
            </a:br>
            <a:r>
              <a:rPr lang="es-ES" sz="1000"/>
              <a:t>A menudo son factores externos los que lo causarán y otros internos; sean cuales sean, siempre precisaremos de esta dosis de flexibilidad y sobre todo de persistencia para no tirar la toalla.</a:t>
            </a:r>
            <a:br>
              <a:rPr lang="es-ES" sz="1000"/>
            </a:br>
            <a:endParaRPr/>
          </a:p>
        </p:txBody>
      </p:sp>
      <p:sp>
        <p:nvSpPr>
          <p:cNvPr id="481" name="Google Shape;481;p12: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6" name="Google Shape;496;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000"/>
              <a:buFont typeface="Calibri"/>
              <a:buNone/>
            </a:pPr>
            <a:r>
              <a:rPr lang="es-ES"/>
              <a:t>Una empresa nace de la suma de factores como la ORIGINALIDAD de la idea, la VIABILIDAD del análisis económico, de disponer de los recursos de FINANCIACIÓN necesarios y de las CAPACIDADES del emprendedor.</a:t>
            </a:r>
            <a:endParaRPr/>
          </a:p>
          <a:p>
            <a:pPr marL="0" lvl="0" indent="0" algn="l" rtl="0">
              <a:lnSpc>
                <a:spcPct val="100000"/>
              </a:lnSpc>
              <a:spcBef>
                <a:spcPts val="0"/>
              </a:spcBef>
              <a:spcAft>
                <a:spcPts val="0"/>
              </a:spcAft>
              <a:buClr>
                <a:schemeClr val="dk1"/>
              </a:buClr>
              <a:buSzPts val="1000"/>
              <a:buFont typeface="Calibri"/>
              <a:buNone/>
            </a:pPr>
            <a:endParaRPr/>
          </a:p>
          <a:p>
            <a:pPr marL="0" lvl="0" indent="0" algn="l" rtl="0">
              <a:lnSpc>
                <a:spcPct val="100000"/>
              </a:lnSpc>
              <a:spcBef>
                <a:spcPts val="0"/>
              </a:spcBef>
              <a:spcAft>
                <a:spcPts val="0"/>
              </a:spcAft>
              <a:buClr>
                <a:schemeClr val="dk1"/>
              </a:buClr>
              <a:buSzPts val="1000"/>
              <a:buFont typeface="Calibri"/>
              <a:buNone/>
            </a:pPr>
            <a:r>
              <a:rPr lang="es-ES"/>
              <a:t>Es necesario seamos conscientes que como emprendedores debemos conocer de antemano nuestras actitudes, aptitudes y capacidades para emprender.</a:t>
            </a:r>
            <a:endParaRPr/>
          </a:p>
          <a:p>
            <a:pPr marL="0" lvl="0" indent="0" algn="l" rtl="0">
              <a:lnSpc>
                <a:spcPct val="100000"/>
              </a:lnSpc>
              <a:spcBef>
                <a:spcPts val="0"/>
              </a:spcBef>
              <a:spcAft>
                <a:spcPts val="0"/>
              </a:spcAft>
              <a:buClr>
                <a:schemeClr val="dk1"/>
              </a:buClr>
              <a:buSzPts val="1000"/>
              <a:buFont typeface="Calibri"/>
              <a:buNone/>
            </a:pPr>
            <a:endParaRPr/>
          </a:p>
          <a:p>
            <a:pPr marL="0" lvl="0" indent="0" algn="l" rtl="0">
              <a:lnSpc>
                <a:spcPct val="100000"/>
              </a:lnSpc>
              <a:spcBef>
                <a:spcPts val="0"/>
              </a:spcBef>
              <a:spcAft>
                <a:spcPts val="0"/>
              </a:spcAft>
              <a:buClr>
                <a:schemeClr val="dk1"/>
              </a:buClr>
              <a:buSzPts val="1000"/>
              <a:buFont typeface="Calibri"/>
              <a:buNone/>
            </a:pPr>
            <a:r>
              <a:rPr lang="es-ES"/>
              <a:t>Cada participante deberá hacer una reflexión personal y autoevaluación sobre sus aptitudes y capacidades para emprender. Dará como resultado sus destrezas e intereses para que su idea de negocio sea eficaz, creativa y duradera en el tiempo, al mismo tiempo que detectar las actitudes a evitar para que no fracase.</a:t>
            </a:r>
            <a:endParaRPr/>
          </a:p>
          <a:p>
            <a:pPr marL="0" lvl="0" indent="0" algn="l" rtl="0">
              <a:lnSpc>
                <a:spcPct val="100000"/>
              </a:lnSpc>
              <a:spcBef>
                <a:spcPts val="0"/>
              </a:spcBef>
              <a:spcAft>
                <a:spcPts val="0"/>
              </a:spcAft>
              <a:buClr>
                <a:schemeClr val="dk1"/>
              </a:buClr>
              <a:buSzPts val="1000"/>
              <a:buFont typeface="Calibri"/>
              <a:buNone/>
            </a:pPr>
            <a:endParaRPr/>
          </a:p>
          <a:p>
            <a:pPr marL="0" lvl="0" indent="0" algn="l" rtl="0">
              <a:lnSpc>
                <a:spcPct val="100000"/>
              </a:lnSpc>
              <a:spcBef>
                <a:spcPts val="0"/>
              </a:spcBef>
              <a:spcAft>
                <a:spcPts val="0"/>
              </a:spcAft>
              <a:buClr>
                <a:schemeClr val="dk1"/>
              </a:buClr>
              <a:buSzPts val="1000"/>
              <a:buFont typeface="Calibri"/>
              <a:buNone/>
            </a:pPr>
            <a:r>
              <a:rPr lang="es-ES"/>
              <a:t>Hay que insistir en la sinceridad de las respuestas. Hacer un diagnostico que no se ajuste a la realidad solo nos perjudicará a nosotros mismos.</a:t>
            </a:r>
            <a:endParaRPr/>
          </a:p>
          <a:p>
            <a:pPr marL="0" lvl="0" indent="0" algn="l" rtl="0">
              <a:lnSpc>
                <a:spcPct val="100000"/>
              </a:lnSpc>
              <a:spcBef>
                <a:spcPts val="0"/>
              </a:spcBef>
              <a:spcAft>
                <a:spcPts val="0"/>
              </a:spcAft>
              <a:buClr>
                <a:schemeClr val="dk1"/>
              </a:buClr>
              <a:buSzPts val="1000"/>
              <a:buFont typeface="Calibri"/>
              <a:buNone/>
            </a:pPr>
            <a:endParaRPr/>
          </a:p>
          <a:p>
            <a:pPr marL="0" lvl="0" indent="0" algn="l" rtl="0">
              <a:lnSpc>
                <a:spcPct val="100000"/>
              </a:lnSpc>
              <a:spcBef>
                <a:spcPts val="0"/>
              </a:spcBef>
              <a:spcAft>
                <a:spcPts val="0"/>
              </a:spcAft>
              <a:buClr>
                <a:schemeClr val="dk1"/>
              </a:buClr>
              <a:buSzPts val="1000"/>
              <a:buFont typeface="Calibri"/>
              <a:buNone/>
            </a:pPr>
            <a:r>
              <a:rPr lang="es-ES"/>
              <a:t>Por último podemos explicar brevemente los conceptos de:</a:t>
            </a:r>
            <a:endParaRPr/>
          </a:p>
          <a:p>
            <a:pPr marL="171450" lvl="0" indent="-171450" algn="l" rtl="0">
              <a:lnSpc>
                <a:spcPct val="100000"/>
              </a:lnSpc>
              <a:spcBef>
                <a:spcPts val="0"/>
              </a:spcBef>
              <a:spcAft>
                <a:spcPts val="0"/>
              </a:spcAft>
              <a:buClr>
                <a:schemeClr val="dk1"/>
              </a:buClr>
              <a:buSzPts val="1200"/>
              <a:buFont typeface="Calibri"/>
              <a:buChar char="-"/>
            </a:pPr>
            <a:r>
              <a:rPr lang="es-ES"/>
              <a:t>Actitud: disposición de ánimo manifestada de algún modo.</a:t>
            </a:r>
            <a:endParaRPr/>
          </a:p>
          <a:p>
            <a:pPr marL="171450" lvl="0" indent="-171450" algn="l" rtl="0">
              <a:lnSpc>
                <a:spcPct val="100000"/>
              </a:lnSpc>
              <a:spcBef>
                <a:spcPts val="0"/>
              </a:spcBef>
              <a:spcAft>
                <a:spcPts val="0"/>
              </a:spcAft>
              <a:buClr>
                <a:schemeClr val="dk1"/>
              </a:buClr>
              <a:buSzPts val="1200"/>
              <a:buFont typeface="Calibri"/>
              <a:buChar char="-"/>
            </a:pPr>
            <a:r>
              <a:rPr lang="es-ES"/>
              <a:t>Actitud emprendedora: actitud mental positiva, controlada por el individuo, para superar las adversidades.</a:t>
            </a:r>
            <a:endParaRPr/>
          </a:p>
          <a:p>
            <a:pPr marL="171450" lvl="0" indent="-95250" algn="l" rtl="0">
              <a:lnSpc>
                <a:spcPct val="100000"/>
              </a:lnSpc>
              <a:spcBef>
                <a:spcPts val="0"/>
              </a:spcBef>
              <a:spcAft>
                <a:spcPts val="0"/>
              </a:spcAft>
              <a:buClr>
                <a:schemeClr val="dk1"/>
              </a:buClr>
              <a:buSzPts val="1200"/>
              <a:buFont typeface="Calibri"/>
              <a:buNone/>
            </a:pPr>
            <a:endParaRPr/>
          </a:p>
          <a:p>
            <a:pPr marL="0" lvl="0" indent="0" algn="l" rtl="0">
              <a:lnSpc>
                <a:spcPct val="100000"/>
              </a:lnSpc>
              <a:spcBef>
                <a:spcPts val="0"/>
              </a:spcBef>
              <a:spcAft>
                <a:spcPts val="0"/>
              </a:spcAft>
              <a:buClr>
                <a:schemeClr val="dk1"/>
              </a:buClr>
              <a:buSzPts val="1200"/>
              <a:buFont typeface="Calibri"/>
              <a:buNone/>
            </a:pPr>
            <a:r>
              <a:rPr lang="es-ES"/>
              <a:t>Se pedirá alos participantes trabajen esta reflexión personal y que aporten sus resultados para la próxima sesión.</a:t>
            </a:r>
            <a:endParaRPr/>
          </a:p>
        </p:txBody>
      </p:sp>
      <p:sp>
        <p:nvSpPr>
          <p:cNvPr id="497" name="Google Shape;497;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s-ES" sz="1400" b="0" i="0" u="none" strike="noStrike" cap="none">
                <a:solidFill>
                  <a:srgbClr val="000000"/>
                </a:solidFill>
                <a:latin typeface="Arial"/>
                <a:ea typeface="Arial"/>
                <a:cs typeface="Arial"/>
                <a:sym typeface="Arial"/>
              </a:rPr>
              <a:t>13</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Google Shape;506;p14: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7" name="Google Shape;507;p14: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Calibri"/>
              <a:buNone/>
            </a:pPr>
            <a:r>
              <a:rPr lang="es-ES" sz="1000"/>
              <a:t>Una vez discutidos los aspectos internos, empieza a trabajar los aspectos externos en la sesión. Aunque no todos los aspectos internos formarán parte de nuestro Plan de Negocio escrito, todos los externos si lo hacen. Por lo tanto, con más razón trasladaremos la importancia de escribir todo lo que se trabaja en cada uno de ellos.</a:t>
            </a:r>
            <a:br>
              <a:rPr lang="es-ES" sz="1000"/>
            </a:br>
            <a:endParaRPr/>
          </a:p>
        </p:txBody>
      </p:sp>
      <p:sp>
        <p:nvSpPr>
          <p:cNvPr id="508" name="Google Shape;508;p14: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
        <p:cNvGrpSpPr/>
        <p:nvPr/>
      </p:nvGrpSpPr>
      <p:grpSpPr>
        <a:xfrm>
          <a:off x="0" y="0"/>
          <a:ext cx="0" cy="0"/>
          <a:chOff x="0" y="0"/>
          <a:chExt cx="0" cy="0"/>
        </a:xfrm>
      </p:grpSpPr>
      <p:sp>
        <p:nvSpPr>
          <p:cNvPr id="520" name="Google Shape;520;p1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1" name="Google Shape;521;p15: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228600" lvl="0" indent="-228600" algn="just" rtl="0">
              <a:lnSpc>
                <a:spcPct val="100000"/>
              </a:lnSpc>
              <a:spcBef>
                <a:spcPts val="0"/>
              </a:spcBef>
              <a:spcAft>
                <a:spcPts val="0"/>
              </a:spcAft>
              <a:buClr>
                <a:schemeClr val="dk1"/>
              </a:buClr>
              <a:buSzPts val="1000"/>
              <a:buFont typeface="Calibri"/>
              <a:buAutoNum type="arabicPeriod"/>
            </a:pPr>
            <a:r>
              <a:rPr lang="es-ES" sz="1000" b="1"/>
              <a:t>  Resumen/Descripción</a:t>
            </a:r>
            <a:endParaRPr sz="1000" b="1"/>
          </a:p>
          <a:p>
            <a:pPr marL="0" lvl="0" indent="0" algn="just" rtl="0">
              <a:lnSpc>
                <a:spcPct val="100000"/>
              </a:lnSpc>
              <a:spcBef>
                <a:spcPts val="0"/>
              </a:spcBef>
              <a:spcAft>
                <a:spcPts val="0"/>
              </a:spcAft>
              <a:buSzPts val="1400"/>
              <a:buNone/>
            </a:pPr>
            <a:r>
              <a:rPr lang="es-ES" sz="1000"/>
              <a:t>Se pone en primer lugar porqué es lo más importante, pero es lo que vamos a escribir en último lugar. Es lo más importante porque es lo primero que leerán, pero es lo último que escribiremos porque es un resumen de todos los demás. En esta sección se trata de resumir lo más importante de nuestro negocio. </a:t>
            </a:r>
            <a:endParaRPr/>
          </a:p>
          <a:p>
            <a:pPr marL="0" lvl="0" indent="0" algn="just" rtl="0">
              <a:lnSpc>
                <a:spcPct val="100000"/>
              </a:lnSpc>
              <a:spcBef>
                <a:spcPts val="0"/>
              </a:spcBef>
              <a:spcAft>
                <a:spcPts val="0"/>
              </a:spcAft>
              <a:buSzPts val="1400"/>
              <a:buNone/>
            </a:pPr>
            <a:br>
              <a:rPr lang="es-ES" sz="1000"/>
            </a:br>
            <a:r>
              <a:rPr lang="es-ES" sz="1000"/>
              <a:t>Deberíamos incluir el mejor aspecto de cada uno de los otros puntos o una frase que lo resuma. </a:t>
            </a:r>
            <a:endParaRPr/>
          </a:p>
          <a:p>
            <a:pPr marL="0" lvl="0" indent="0" algn="just" rtl="0">
              <a:lnSpc>
                <a:spcPct val="100000"/>
              </a:lnSpc>
              <a:spcBef>
                <a:spcPts val="0"/>
              </a:spcBef>
              <a:spcAft>
                <a:spcPts val="0"/>
              </a:spcAft>
              <a:buSzPts val="1400"/>
              <a:buNone/>
            </a:pPr>
            <a:br>
              <a:rPr lang="es-ES" sz="1000"/>
            </a:br>
            <a:r>
              <a:rPr lang="es-ES" sz="1000"/>
              <a:t>No se trata de repetir lo que el lector ya encontrará después. Se trata de captar la atención del lector y que se sienta atraído por nuestra idea.</a:t>
            </a:r>
            <a:endParaRPr/>
          </a:p>
          <a:p>
            <a:pPr marL="0" lvl="0" indent="0" algn="just" rtl="0">
              <a:lnSpc>
                <a:spcPct val="100000"/>
              </a:lnSpc>
              <a:spcBef>
                <a:spcPts val="0"/>
              </a:spcBef>
              <a:spcAft>
                <a:spcPts val="0"/>
              </a:spcAft>
              <a:buSzPts val="1400"/>
              <a:buNone/>
            </a:pPr>
            <a:br>
              <a:rPr lang="es-ES" sz="1000"/>
            </a:br>
            <a:r>
              <a:rPr lang="es-ES" sz="1000"/>
              <a:t>Puedes referirte al “elevator pitch" que es tratar de vender nuestra idea en un trayecto de ascensor. Por lo tanto, es necesario sintetizar mucho cada uno de los otros puntos.</a:t>
            </a:r>
            <a:endParaRPr/>
          </a:p>
          <a:p>
            <a:pPr marL="0" lvl="0" indent="0" algn="just" rtl="0">
              <a:lnSpc>
                <a:spcPct val="100000"/>
              </a:lnSpc>
              <a:spcBef>
                <a:spcPts val="0"/>
              </a:spcBef>
              <a:spcAft>
                <a:spcPts val="0"/>
              </a:spcAft>
              <a:buSzPts val="1400"/>
              <a:buNone/>
            </a:pPr>
            <a:br>
              <a:rPr lang="es-ES" sz="1000"/>
            </a:br>
            <a:r>
              <a:rPr lang="es-ES" sz="1000"/>
              <a:t>También podemos imaginar que una persona que tiene que invertir en el negocio sólo puede leer este resumen/descripción.</a:t>
            </a:r>
            <a:endParaRPr/>
          </a:p>
          <a:p>
            <a:pPr marL="0" lvl="0" indent="0" algn="just" rtl="0">
              <a:lnSpc>
                <a:spcPct val="100000"/>
              </a:lnSpc>
              <a:spcBef>
                <a:spcPts val="0"/>
              </a:spcBef>
              <a:spcAft>
                <a:spcPts val="0"/>
              </a:spcAft>
              <a:buSzPts val="1400"/>
              <a:buNone/>
            </a:pPr>
            <a:br>
              <a:rPr lang="es-ES" sz="1000"/>
            </a:br>
            <a:r>
              <a:rPr lang="es-ES" sz="1000"/>
              <a:t>Algunos aspectos que debería incluir serían: cuál es el negocio, cuál es su propósito, dónde se ubicará, cuáles serán los productos y/o servicios que vamos a vender, cómo vamos a ganar dinero, cuántas personas formaremos el equipo, qué problemas hemos encontrado y podemos encontrar, cuáles son nuestros competidores, porque creemos que va a tener éxito.... Y, finalmente, no olvidemos los riesgos que podemos correr.</a:t>
            </a:r>
            <a:br>
              <a:rPr lang="es-ES" sz="1000"/>
            </a:br>
            <a:endParaRPr sz="1000" b="1"/>
          </a:p>
          <a:p>
            <a:pPr marL="342900" lvl="0" indent="-342900" algn="just" rtl="0">
              <a:lnSpc>
                <a:spcPct val="100000"/>
              </a:lnSpc>
              <a:spcBef>
                <a:spcPts val="0"/>
              </a:spcBef>
              <a:spcAft>
                <a:spcPts val="0"/>
              </a:spcAft>
              <a:buClr>
                <a:schemeClr val="dk1"/>
              </a:buClr>
              <a:buSzPts val="1600"/>
              <a:buFont typeface="Calibri"/>
              <a:buAutoNum type="arabicPeriod" startAt="2"/>
            </a:pPr>
            <a:r>
              <a:rPr lang="es-ES" sz="1600" b="1"/>
              <a:t>Análisis de competencia</a:t>
            </a:r>
            <a:endParaRPr sz="1600" b="1"/>
          </a:p>
          <a:p>
            <a:pPr marL="0" lvl="0" indent="0" algn="just" rtl="0">
              <a:lnSpc>
                <a:spcPct val="100000"/>
              </a:lnSpc>
              <a:spcBef>
                <a:spcPts val="0"/>
              </a:spcBef>
              <a:spcAft>
                <a:spcPts val="0"/>
              </a:spcAft>
              <a:buSzPts val="1400"/>
              <a:buNone/>
            </a:pPr>
            <a:r>
              <a:rPr lang="es-ES" sz="1600" b="0"/>
              <a:t>Es esencial llevar a cabo un estudio de mercado para conocer a nuestra competencia y a nuestros clientes potenciales. </a:t>
            </a:r>
            <a:endParaRPr/>
          </a:p>
          <a:p>
            <a:pPr marL="0" lvl="0" indent="0" algn="just" rtl="0">
              <a:lnSpc>
                <a:spcPct val="100000"/>
              </a:lnSpc>
              <a:spcBef>
                <a:spcPts val="0"/>
              </a:spcBef>
              <a:spcAft>
                <a:spcPts val="0"/>
              </a:spcAft>
              <a:buSzPts val="1400"/>
              <a:buNone/>
            </a:pPr>
            <a:br>
              <a:rPr lang="es-ES" sz="1600" b="0"/>
            </a:br>
            <a:r>
              <a:rPr lang="es-ES" sz="1600" b="0"/>
              <a:t>Necesitamos saber en qué entorno queremos iniciar el negocio, mirar los precios de la competencia, qué locales utilizan, qué servicios dan, a qué precios, qué perfil de cliente tienen ...</a:t>
            </a:r>
            <a:endParaRPr/>
          </a:p>
          <a:p>
            <a:pPr marL="0" lvl="0" indent="0" algn="just" rtl="0">
              <a:lnSpc>
                <a:spcPct val="100000"/>
              </a:lnSpc>
              <a:spcBef>
                <a:spcPts val="0"/>
              </a:spcBef>
              <a:spcAft>
                <a:spcPts val="0"/>
              </a:spcAft>
              <a:buSzPts val="1400"/>
              <a:buNone/>
            </a:pPr>
            <a:br>
              <a:rPr lang="es-ES" sz="1600" b="0"/>
            </a:br>
            <a:r>
              <a:rPr lang="es-ES" sz="1600" b="0"/>
              <a:t>Si nuestro negocio está a pie de calle, nos requerirá un trabajo de campo de varios días para tener una idea clara.  No olvidemos que las empresas a pie de calle también tienen competencia en las ventas por Internet. Por ejemplo, una zapatería no solo compite con las otras zapaterías del barrio, sino con las que venden en línea.</a:t>
            </a:r>
            <a:br>
              <a:rPr lang="es-ES" sz="1600" b="0"/>
            </a:br>
            <a:endParaRPr sz="1600" b="0"/>
          </a:p>
          <a:p>
            <a:pPr marL="342900" lvl="0" indent="-342900" algn="just" rtl="0">
              <a:lnSpc>
                <a:spcPct val="100000"/>
              </a:lnSpc>
              <a:spcBef>
                <a:spcPts val="0"/>
              </a:spcBef>
              <a:spcAft>
                <a:spcPts val="0"/>
              </a:spcAft>
              <a:buClr>
                <a:schemeClr val="dk1"/>
              </a:buClr>
              <a:buSzPts val="1600"/>
              <a:buFont typeface="Calibri"/>
              <a:buAutoNum type="arabicPeriod" startAt="3"/>
            </a:pPr>
            <a:r>
              <a:rPr lang="es-ES" sz="1600" b="1"/>
              <a:t>Cómo me diferenciaré</a:t>
            </a:r>
            <a:endParaRPr/>
          </a:p>
          <a:p>
            <a:pPr marL="0" lvl="0" indent="0" algn="just" rtl="0">
              <a:lnSpc>
                <a:spcPct val="100000"/>
              </a:lnSpc>
              <a:spcBef>
                <a:spcPts val="0"/>
              </a:spcBef>
              <a:spcAft>
                <a:spcPts val="0"/>
              </a:spcAft>
              <a:buSzPts val="1400"/>
              <a:buNone/>
            </a:pPr>
            <a:r>
              <a:rPr lang="es-ES" sz="1600" b="0"/>
              <a:t>El objetivo de este análisis es ver cómo mis productos o servicios serán diferentes de los de la competencia. </a:t>
            </a:r>
            <a:endParaRPr/>
          </a:p>
          <a:p>
            <a:pPr marL="0" lvl="0" indent="0" algn="just" rtl="0">
              <a:lnSpc>
                <a:spcPct val="100000"/>
              </a:lnSpc>
              <a:spcBef>
                <a:spcPts val="0"/>
              </a:spcBef>
              <a:spcAft>
                <a:spcPts val="0"/>
              </a:spcAft>
              <a:buSzPts val="1400"/>
              <a:buNone/>
            </a:pPr>
            <a:br>
              <a:rPr lang="es-ES" sz="1600" b="0"/>
            </a:br>
            <a:r>
              <a:rPr lang="es-ES" sz="1600" b="0"/>
              <a:t>Haremos un zoom en este punto, ya que es esencial a la hora de encarar nuestro negocio; en las siguientes diapositivas profundizaremos en este punto.</a:t>
            </a:r>
            <a:br>
              <a:rPr lang="es-ES" sz="1600" b="0"/>
            </a:br>
            <a:endParaRPr/>
          </a:p>
        </p:txBody>
      </p:sp>
      <p:sp>
        <p:nvSpPr>
          <p:cNvPr id="522" name="Google Shape;522;p15: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Google Shape;536;p1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7" name="Google Shape;537;p16: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a:t>En las próximas diapositivas trabajaremos en cómo me diferenciaré de la competencia a través de un modelo.</a:t>
            </a:r>
            <a:br>
              <a:rPr lang="es-ES"/>
            </a:br>
            <a:endParaRPr/>
          </a:p>
        </p:txBody>
      </p:sp>
      <p:sp>
        <p:nvSpPr>
          <p:cNvPr id="538" name="Google Shape;538;p16: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7" name="Google Shape;547;p1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8" name="Google Shape;548;p17: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a:t>En primer lugar, es necesario identificar los factores competitivos en los que se basa la competencia, es decir, en qué han invertido y en qué se han centrado para ser diferentes del resto.</a:t>
            </a:r>
            <a:endParaRPr/>
          </a:p>
          <a:p>
            <a:pPr marL="0" lvl="0" indent="0" algn="l" rtl="0">
              <a:lnSpc>
                <a:spcPct val="100000"/>
              </a:lnSpc>
              <a:spcBef>
                <a:spcPts val="0"/>
              </a:spcBef>
              <a:spcAft>
                <a:spcPts val="0"/>
              </a:spcAft>
              <a:buSzPts val="1400"/>
              <a:buNone/>
            </a:pPr>
            <a:br>
              <a:rPr lang="es-ES"/>
            </a:br>
            <a:r>
              <a:rPr lang="es-ES"/>
              <a:t>Aprovecha la oportunidad para explicar un ejemplo, en el sector de la restauración. Específicamente para los restaurantes, los factores competitivos podrían ser:</a:t>
            </a:r>
            <a:endParaRPr/>
          </a:p>
          <a:p>
            <a:pPr marL="171450" lvl="0" indent="-107950" algn="l" rtl="0">
              <a:lnSpc>
                <a:spcPct val="100000"/>
              </a:lnSpc>
              <a:spcBef>
                <a:spcPts val="0"/>
              </a:spcBef>
              <a:spcAft>
                <a:spcPts val="0"/>
              </a:spcAft>
              <a:buClr>
                <a:schemeClr val="dk1"/>
              </a:buClr>
              <a:buSzPts val="1000"/>
              <a:buFont typeface="Arial"/>
              <a:buNone/>
            </a:pPr>
            <a:endParaRPr/>
          </a:p>
          <a:p>
            <a:pPr marL="171450" lvl="0" indent="-171450" algn="l" rtl="0">
              <a:lnSpc>
                <a:spcPct val="100000"/>
              </a:lnSpc>
              <a:spcBef>
                <a:spcPts val="0"/>
              </a:spcBef>
              <a:spcAft>
                <a:spcPts val="0"/>
              </a:spcAft>
              <a:buClr>
                <a:schemeClr val="dk1"/>
              </a:buClr>
              <a:buSzPts val="1000"/>
              <a:buFont typeface="Arial"/>
              <a:buChar char="•"/>
            </a:pPr>
            <a:r>
              <a:rPr lang="es-ES"/>
              <a:t>Ubicación</a:t>
            </a:r>
            <a:br>
              <a:rPr lang="es-ES"/>
            </a:br>
            <a:r>
              <a:rPr lang="es-ES"/>
              <a:t>Decoración</a:t>
            </a:r>
            <a:br>
              <a:rPr lang="es-ES"/>
            </a:br>
            <a:r>
              <a:rPr lang="es-ES"/>
              <a:t>Calidad de los alimentos</a:t>
            </a:r>
            <a:br>
              <a:rPr lang="es-ES"/>
            </a:br>
            <a:r>
              <a:rPr lang="es-ES"/>
              <a:t>Tener un buen cocinero</a:t>
            </a:r>
            <a:br>
              <a:rPr lang="es-ES"/>
            </a:br>
            <a:r>
              <a:rPr lang="es-ES"/>
              <a:t>Precio</a:t>
            </a:r>
            <a:br>
              <a:rPr lang="es-ES"/>
            </a:br>
            <a:r>
              <a:rPr lang="es-ES"/>
              <a:t>Ambiente ...</a:t>
            </a:r>
            <a:endParaRPr/>
          </a:p>
        </p:txBody>
      </p:sp>
      <p:sp>
        <p:nvSpPr>
          <p:cNvPr id="549" name="Google Shape;549;p17: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2"/>
        <p:cNvGrpSpPr/>
        <p:nvPr/>
      </p:nvGrpSpPr>
      <p:grpSpPr>
        <a:xfrm>
          <a:off x="0" y="0"/>
          <a:ext cx="0" cy="0"/>
          <a:chOff x="0" y="0"/>
          <a:chExt cx="0" cy="0"/>
        </a:xfrm>
      </p:grpSpPr>
      <p:sp>
        <p:nvSpPr>
          <p:cNvPr id="563" name="Google Shape;563;p18: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4" name="Google Shape;564;p18: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a:t>Después de identificar los factores competitivos, será necesario evaluarlos y hacer una curva de valor de la competencia. Lo veremos a continuación en diferentes ejemplos.</a:t>
            </a:r>
            <a:br>
              <a:rPr lang="es-ES"/>
            </a:br>
            <a:endParaRPr/>
          </a:p>
        </p:txBody>
      </p:sp>
      <p:sp>
        <p:nvSpPr>
          <p:cNvPr id="565" name="Google Shape;565;p18: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p19: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0" name="Google Shape;580;p19: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sz="1000" b="1"/>
              <a:t>El caso IKEA</a:t>
            </a:r>
            <a:endParaRPr/>
          </a:p>
          <a:p>
            <a:pPr marL="0" lvl="0" indent="0" algn="l" rtl="0">
              <a:lnSpc>
                <a:spcPct val="100000"/>
              </a:lnSpc>
              <a:spcBef>
                <a:spcPts val="0"/>
              </a:spcBef>
              <a:spcAft>
                <a:spcPts val="0"/>
              </a:spcAft>
              <a:buSzPts val="1400"/>
              <a:buNone/>
            </a:pPr>
            <a:r>
              <a:rPr lang="es-ES" sz="1000" b="0"/>
              <a:t>Este caso nos servirá para trabajar los factores competitivos de las tiendas de muebles/decoración, y para poder ver en formato gráfico la comparación de estos factores competitivos entre una tienda de muebles tradicional e IKEA. </a:t>
            </a:r>
            <a:br>
              <a:rPr lang="es-ES" sz="1000" b="0"/>
            </a:br>
            <a:endParaRPr sz="1000" b="1"/>
          </a:p>
          <a:p>
            <a:pPr marL="0" lvl="0" indent="0" algn="l" rtl="0">
              <a:lnSpc>
                <a:spcPct val="100000"/>
              </a:lnSpc>
              <a:spcBef>
                <a:spcPts val="0"/>
              </a:spcBef>
              <a:spcAft>
                <a:spcPts val="0"/>
              </a:spcAft>
              <a:buSzPts val="1400"/>
              <a:buNone/>
            </a:pPr>
            <a:r>
              <a:rPr lang="es-ES" sz="1000" b="0"/>
              <a:t>La curva azul indica los factores competitivos de las tiendas de muebles tradicionales; invierten en:</a:t>
            </a:r>
            <a:endParaRPr/>
          </a:p>
          <a:p>
            <a:pPr marL="0" lvl="0" indent="0" algn="l" rtl="0">
              <a:lnSpc>
                <a:spcPct val="100000"/>
              </a:lnSpc>
              <a:spcBef>
                <a:spcPts val="0"/>
              </a:spcBef>
              <a:spcAft>
                <a:spcPts val="0"/>
              </a:spcAft>
              <a:buSzPts val="1400"/>
              <a:buNone/>
            </a:pPr>
            <a:endParaRPr sz="1000" b="0"/>
          </a:p>
          <a:p>
            <a:pPr marL="171450" lvl="0" indent="-171450" algn="l" rtl="0">
              <a:lnSpc>
                <a:spcPct val="100000"/>
              </a:lnSpc>
              <a:spcBef>
                <a:spcPts val="0"/>
              </a:spcBef>
              <a:spcAft>
                <a:spcPts val="0"/>
              </a:spcAft>
              <a:buClr>
                <a:schemeClr val="dk1"/>
              </a:buClr>
              <a:buSzPts val="1000"/>
              <a:buFont typeface="Arial"/>
              <a:buChar char="•"/>
            </a:pPr>
            <a:r>
              <a:rPr lang="es-ES" sz="1000" b="0"/>
              <a:t>Atención personalizada</a:t>
            </a:r>
            <a:br>
              <a:rPr lang="es-ES" sz="1000" b="0"/>
            </a:br>
            <a:r>
              <a:rPr lang="es-ES" sz="1000" b="0"/>
              <a:t>Puedes ver los muebles por catálogo</a:t>
            </a:r>
            <a:br>
              <a:rPr lang="es-ES" sz="1000" b="0"/>
            </a:br>
            <a:r>
              <a:rPr lang="es-ES" sz="1000" b="0"/>
              <a:t>Una vez que los muebles han sido elegidos, vienen a tomar medidas</a:t>
            </a:r>
            <a:br>
              <a:rPr lang="es-ES" sz="1000" b="0"/>
            </a:br>
            <a:r>
              <a:rPr lang="es-ES" sz="1000" b="0"/>
              <a:t>Traen los muebles a casa y los ensamblan</a:t>
            </a:r>
            <a:br>
              <a:rPr lang="es-ES" sz="1000" b="0"/>
            </a:br>
            <a:r>
              <a:rPr lang="es-ES" sz="1000" b="0"/>
              <a:t>El precio es más alto, ya que incluye muchos más servicios.</a:t>
            </a:r>
            <a:endParaRPr/>
          </a:p>
          <a:p>
            <a:pPr marL="171450" lvl="0" indent="-107950" algn="l" rtl="0">
              <a:lnSpc>
                <a:spcPct val="100000"/>
              </a:lnSpc>
              <a:spcBef>
                <a:spcPts val="0"/>
              </a:spcBef>
              <a:spcAft>
                <a:spcPts val="0"/>
              </a:spcAft>
              <a:buClr>
                <a:schemeClr val="dk1"/>
              </a:buClr>
              <a:buSzPts val="1000"/>
              <a:buFont typeface="Arial"/>
              <a:buNone/>
            </a:pPr>
            <a:endParaRPr sz="1000" b="0"/>
          </a:p>
          <a:p>
            <a:pPr marL="0" lvl="0" indent="0" algn="l" rtl="0">
              <a:lnSpc>
                <a:spcPct val="100000"/>
              </a:lnSpc>
              <a:spcBef>
                <a:spcPts val="0"/>
              </a:spcBef>
              <a:spcAft>
                <a:spcPts val="0"/>
              </a:spcAft>
              <a:buClr>
                <a:schemeClr val="dk1"/>
              </a:buClr>
              <a:buSzPts val="1000"/>
              <a:buFont typeface="Arial"/>
              <a:buNone/>
            </a:pPr>
            <a:r>
              <a:rPr lang="es-ES" sz="1000" b="0"/>
              <a:t>Cuando IKEA entra a vender muebles, lo hace diferenciándose por completo de la competencia:</a:t>
            </a:r>
            <a:endParaRPr/>
          </a:p>
          <a:p>
            <a:pPr marL="0" lvl="0" indent="0" algn="l" rtl="0">
              <a:lnSpc>
                <a:spcPct val="100000"/>
              </a:lnSpc>
              <a:spcBef>
                <a:spcPts val="0"/>
              </a:spcBef>
              <a:spcAft>
                <a:spcPts val="0"/>
              </a:spcAft>
              <a:buClr>
                <a:schemeClr val="dk1"/>
              </a:buClr>
              <a:buSzPts val="1000"/>
              <a:buFont typeface="Arial"/>
              <a:buNone/>
            </a:pPr>
            <a:endParaRPr sz="1000" b="0"/>
          </a:p>
          <a:p>
            <a:pPr marL="171450" lvl="0" indent="-171450" algn="l" rtl="0">
              <a:lnSpc>
                <a:spcPct val="100000"/>
              </a:lnSpc>
              <a:spcBef>
                <a:spcPts val="0"/>
              </a:spcBef>
              <a:spcAft>
                <a:spcPts val="0"/>
              </a:spcAft>
              <a:buClr>
                <a:schemeClr val="dk1"/>
              </a:buClr>
              <a:buSzPts val="1000"/>
              <a:buFont typeface="Arial"/>
              <a:buChar char="•"/>
            </a:pPr>
            <a:r>
              <a:rPr lang="es-ES" sz="1000" b="0"/>
              <a:t>No apuesta por una atención personalizada.</a:t>
            </a:r>
            <a:br>
              <a:rPr lang="es-ES" sz="1000" b="0"/>
            </a:br>
            <a:r>
              <a:rPr lang="es-ES" sz="1000" b="0"/>
              <a:t>Te envía un catálogo a casa, pero cuando llegas a la tienda tienes que visitarla toda, con un recorrido ya definido.</a:t>
            </a:r>
            <a:br>
              <a:rPr lang="es-ES" sz="1000" b="0"/>
            </a:br>
            <a:r>
              <a:rPr lang="es-ES" sz="1000" b="0"/>
              <a:t>Tienes que elegir tú los muebles, cargados en el carro, hacer el pago (en la mayoría de los casos), trasladarlos a casa y montarlos.</a:t>
            </a:r>
            <a:br>
              <a:rPr lang="es-ES" sz="1000" b="0"/>
            </a:br>
            <a:r>
              <a:rPr lang="es-ES" sz="1000" b="0"/>
              <a:t>Debido a que da menos servicios, puede ofrecer un precio más bajo.</a:t>
            </a:r>
            <a:br>
              <a:rPr lang="es-ES" sz="1000" b="0"/>
            </a:br>
            <a:r>
              <a:rPr lang="es-ES" sz="1000" b="0"/>
              <a:t>Por otro lado, apuesta por tiendas muy grandes y en las afueras de la ciudad.</a:t>
            </a:r>
            <a:br>
              <a:rPr lang="es-ES" sz="1000" b="0"/>
            </a:br>
            <a:r>
              <a:rPr lang="es-ES" sz="1000" b="0"/>
              <a:t>Fideliza a los clientes con la tarjeta IKEA FAMILY. Ofrece servicios de restaurante y entretenimiento para niños para mejorar la experiencia del cliente.</a:t>
            </a:r>
            <a:endParaRPr/>
          </a:p>
          <a:p>
            <a:pPr marL="0" lvl="0" indent="0" algn="l" rtl="0">
              <a:lnSpc>
                <a:spcPct val="100000"/>
              </a:lnSpc>
              <a:spcBef>
                <a:spcPts val="0"/>
              </a:spcBef>
              <a:spcAft>
                <a:spcPts val="0"/>
              </a:spcAft>
              <a:buSzPts val="1400"/>
              <a:buNone/>
            </a:pPr>
            <a:br>
              <a:rPr lang="es-ES" sz="1000" b="0"/>
            </a:br>
            <a:r>
              <a:rPr lang="es-ES" sz="1000" b="0"/>
              <a:t>Es importante destacar que cuando IKEA comienza a vender muebles lo hace diferenciándose totalmente de la competencia, y apostando por factores diferentes a los de otros almacenes de muebles tradicionales. </a:t>
            </a:r>
            <a:endParaRPr/>
          </a:p>
          <a:p>
            <a:pPr marL="171450" lvl="0" indent="-107950" algn="l" rtl="0">
              <a:lnSpc>
                <a:spcPct val="100000"/>
              </a:lnSpc>
              <a:spcBef>
                <a:spcPts val="0"/>
              </a:spcBef>
              <a:spcAft>
                <a:spcPts val="0"/>
              </a:spcAft>
              <a:buClr>
                <a:schemeClr val="dk1"/>
              </a:buClr>
              <a:buSzPts val="1000"/>
              <a:buFont typeface="Arial"/>
              <a:buNone/>
            </a:pPr>
            <a:endParaRPr sz="1000" b="0"/>
          </a:p>
          <a:p>
            <a:pPr marL="0" lvl="0" indent="0" algn="l" rtl="0">
              <a:lnSpc>
                <a:spcPct val="100000"/>
              </a:lnSpc>
              <a:spcBef>
                <a:spcPts val="0"/>
              </a:spcBef>
              <a:spcAft>
                <a:spcPts val="0"/>
              </a:spcAft>
              <a:buClr>
                <a:schemeClr val="dk1"/>
              </a:buClr>
              <a:buSzPts val="1000"/>
              <a:buFont typeface="Arial"/>
              <a:buNone/>
            </a:pPr>
            <a:endParaRPr sz="1000" b="0"/>
          </a:p>
          <a:p>
            <a:pPr marL="0" lvl="0" indent="0" algn="l" rtl="0">
              <a:lnSpc>
                <a:spcPct val="100000"/>
              </a:lnSpc>
              <a:spcBef>
                <a:spcPts val="0"/>
              </a:spcBef>
              <a:spcAft>
                <a:spcPts val="0"/>
              </a:spcAft>
              <a:buSzPts val="1400"/>
              <a:buNone/>
            </a:pPr>
            <a:endParaRPr/>
          </a:p>
        </p:txBody>
      </p:sp>
      <p:sp>
        <p:nvSpPr>
          <p:cNvPr id="581" name="Google Shape;581;p19: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6" name="Google Shape;316;p2: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7" name="Google Shape;317;p2: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2"/>
        <p:cNvGrpSpPr/>
        <p:nvPr/>
      </p:nvGrpSpPr>
      <p:grpSpPr>
        <a:xfrm>
          <a:off x="0" y="0"/>
          <a:ext cx="0" cy="0"/>
          <a:chOff x="0" y="0"/>
          <a:chExt cx="0" cy="0"/>
        </a:xfrm>
      </p:grpSpPr>
      <p:sp>
        <p:nvSpPr>
          <p:cNvPr id="603" name="Google Shape;603;p20: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4" name="Google Shape;604;p20: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sz="1000" b="1"/>
              <a:t>Caso  “Restaurantes en mi barrio”.</a:t>
            </a:r>
            <a:endParaRPr sz="1000" b="1"/>
          </a:p>
          <a:p>
            <a:pPr marL="0" lvl="0" indent="0" algn="l" rtl="0">
              <a:lnSpc>
                <a:spcPct val="100000"/>
              </a:lnSpc>
              <a:spcBef>
                <a:spcPts val="0"/>
              </a:spcBef>
              <a:spcAft>
                <a:spcPts val="0"/>
              </a:spcAft>
              <a:buSzPts val="1400"/>
              <a:buNone/>
            </a:pPr>
            <a:r>
              <a:rPr lang="es-ES" sz="1000" b="0"/>
              <a:t>Explica que trabajaremos en la diferenciación a través de un caso práctico de restaurantes de barrio. </a:t>
            </a:r>
            <a:endParaRPr/>
          </a:p>
          <a:p>
            <a:pPr marL="0" lvl="0" indent="0" algn="l" rtl="0">
              <a:lnSpc>
                <a:spcPct val="100000"/>
              </a:lnSpc>
              <a:spcBef>
                <a:spcPts val="0"/>
              </a:spcBef>
              <a:spcAft>
                <a:spcPts val="0"/>
              </a:spcAft>
              <a:buSzPts val="1400"/>
              <a:buNone/>
            </a:pPr>
            <a:br>
              <a:rPr lang="es-ES" sz="1000" b="0"/>
            </a:br>
            <a:r>
              <a:rPr lang="es-ES" sz="1000" b="0"/>
              <a:t>Presenta los dos primeros restaurantes de la diapositiva, Casa Pepe y Cósmic; están en el barrio donde también queremos abrir nuestro restaurante; a continuación presenta también nuestra propuesta. </a:t>
            </a:r>
            <a:endParaRPr/>
          </a:p>
          <a:p>
            <a:pPr marL="0" lvl="0" indent="0" algn="l" rtl="0">
              <a:lnSpc>
                <a:spcPct val="100000"/>
              </a:lnSpc>
              <a:spcBef>
                <a:spcPts val="0"/>
              </a:spcBef>
              <a:spcAft>
                <a:spcPts val="0"/>
              </a:spcAft>
              <a:buSzPts val="1400"/>
              <a:buNone/>
            </a:pPr>
            <a:br>
              <a:rPr lang="es-ES" sz="1000" b="0"/>
            </a:br>
            <a:r>
              <a:rPr lang="es-ES" sz="1000" b="0"/>
              <a:t>Este caso práctico sirve de ejemplo para ver los factores que realzan cada uno de ellos, y nuestra propuesta de diferenciación del Restaurante Propio.</a:t>
            </a:r>
            <a:br>
              <a:rPr lang="es-ES" sz="1000" b="0"/>
            </a:br>
            <a:endParaRPr/>
          </a:p>
        </p:txBody>
      </p:sp>
      <p:sp>
        <p:nvSpPr>
          <p:cNvPr id="605" name="Google Shape;605;p20: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p2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3" name="Google Shape;623;p2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sz="1000" b="1"/>
              <a:t>Restaurantes de mi barrio</a:t>
            </a:r>
            <a:endParaRPr/>
          </a:p>
          <a:p>
            <a:pPr marL="0" lvl="0" indent="0" algn="l" rtl="0">
              <a:lnSpc>
                <a:spcPct val="100000"/>
              </a:lnSpc>
              <a:spcBef>
                <a:spcPts val="0"/>
              </a:spcBef>
              <a:spcAft>
                <a:spcPts val="0"/>
              </a:spcAft>
              <a:buSzPts val="1400"/>
              <a:buNone/>
            </a:pPr>
            <a:endParaRPr sz="1000" b="1"/>
          </a:p>
          <a:p>
            <a:pPr marL="0" lvl="0" indent="0" algn="l" rtl="0">
              <a:lnSpc>
                <a:spcPct val="100000"/>
              </a:lnSpc>
              <a:spcBef>
                <a:spcPts val="0"/>
              </a:spcBef>
              <a:spcAft>
                <a:spcPts val="0"/>
              </a:spcAft>
              <a:buSzPts val="1400"/>
              <a:buNone/>
            </a:pPr>
            <a:r>
              <a:rPr lang="es-ES" sz="1000" b="0"/>
              <a:t>Comparamos los factores competitivos de un restaurante de lujo (Cósmic) un restaurante de menú que busca la rotación (Casa Pepe) y el posicionamiento de nuestro restaurante (Restaurante Propio). </a:t>
            </a:r>
            <a:endParaRPr/>
          </a:p>
          <a:p>
            <a:pPr marL="0" lvl="0" indent="0" algn="l" rtl="0">
              <a:lnSpc>
                <a:spcPct val="100000"/>
              </a:lnSpc>
              <a:spcBef>
                <a:spcPts val="0"/>
              </a:spcBef>
              <a:spcAft>
                <a:spcPts val="0"/>
              </a:spcAft>
              <a:buSzPts val="1400"/>
              <a:buNone/>
            </a:pPr>
            <a:br>
              <a:rPr lang="es-ES" sz="1000" b="0"/>
            </a:br>
            <a:r>
              <a:rPr lang="es-ES" sz="1000" b="0"/>
              <a:t>Destaca que la propuesta de diferenciación de nuestro restaurante busca mantenerse en un punto medio entre ambos, destacando como principal factor diferenciador la música en directo.</a:t>
            </a:r>
            <a:br>
              <a:rPr lang="es-ES" sz="1000" b="0"/>
            </a:br>
            <a:endParaRPr/>
          </a:p>
        </p:txBody>
      </p:sp>
      <p:sp>
        <p:nvSpPr>
          <p:cNvPr id="624" name="Google Shape;624;p21: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Google Shape;644;p2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5" name="Google Shape;645;p22: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sz="1100" b="1"/>
              <a:t>Conclusión de la diferenciación</a:t>
            </a:r>
            <a:br>
              <a:rPr lang="es-ES" sz="1100" b="1"/>
            </a:br>
            <a:endParaRPr/>
          </a:p>
          <a:p>
            <a:pPr marL="228600" lvl="0" indent="-228600" algn="l" rtl="0">
              <a:lnSpc>
                <a:spcPct val="100000"/>
              </a:lnSpc>
              <a:spcBef>
                <a:spcPts val="0"/>
              </a:spcBef>
              <a:spcAft>
                <a:spcPts val="0"/>
              </a:spcAft>
              <a:buClr>
                <a:schemeClr val="dk1"/>
              </a:buClr>
              <a:buSzPts val="1100"/>
              <a:buFont typeface="Calibri"/>
              <a:buAutoNum type="alphaLcParenR"/>
            </a:pPr>
            <a:r>
              <a:rPr lang="es-ES" sz="1100" b="0"/>
              <a:t>Puedo apostar por dar más valor y reflejarlo en el precio. Tengo que esperar a que mis clientes potenciales apuesten por ese valor que estoy aportando y estén dispuestos a pagar más para obtenerlo.</a:t>
            </a:r>
            <a:br>
              <a:rPr lang="es-ES" sz="1100" b="0"/>
            </a:br>
            <a:r>
              <a:rPr lang="es-ES" sz="1100" b="0"/>
              <a:t>Por el contrario, puedo dar menos valor y trasladarlo a una reducción de precios, con la esperanza de que mis clientes potenciales prefieran pagar menos, a cambio de obtener menos valor (es lo que IKEA ha hecho).</a:t>
            </a:r>
            <a:br>
              <a:rPr lang="es-ES" sz="1100" b="0"/>
            </a:br>
            <a:r>
              <a:rPr lang="es-ES" sz="1100" b="0"/>
              <a:t>Lo que no puedo hacer es aumentar el valor y no reflejarlo en el precio, ya que esto no será financieramente sostenible y generará pérdidas.</a:t>
            </a:r>
            <a:endParaRPr sz="1100" b="0"/>
          </a:p>
        </p:txBody>
      </p:sp>
      <p:sp>
        <p:nvSpPr>
          <p:cNvPr id="646" name="Google Shape;646;p22: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1"/>
        <p:cNvGrpSpPr/>
        <p:nvPr/>
      </p:nvGrpSpPr>
      <p:grpSpPr>
        <a:xfrm>
          <a:off x="0" y="0"/>
          <a:ext cx="0" cy="0"/>
          <a:chOff x="0" y="0"/>
          <a:chExt cx="0" cy="0"/>
        </a:xfrm>
      </p:grpSpPr>
      <p:sp>
        <p:nvSpPr>
          <p:cNvPr id="672" name="Google Shape;672;p2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3" name="Google Shape;673;p23: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sz="1100" b="1"/>
              <a:t>Conclusión de diferenciación</a:t>
            </a:r>
            <a:br>
              <a:rPr lang="es-ES" sz="1100" b="1"/>
            </a:br>
            <a:endParaRPr/>
          </a:p>
          <a:p>
            <a:pPr marL="0" lvl="0" indent="0" algn="l" rtl="0">
              <a:lnSpc>
                <a:spcPct val="100000"/>
              </a:lnSpc>
              <a:spcBef>
                <a:spcPts val="0"/>
              </a:spcBef>
              <a:spcAft>
                <a:spcPts val="0"/>
              </a:spcAft>
              <a:buSzPts val="1400"/>
              <a:buNone/>
            </a:pPr>
            <a:r>
              <a:rPr lang="es-ES" sz="1100" b="0"/>
              <a:t>En función de cuánto me diferencie de la competencia y de cuál sea mi posicionamiento en el mercado, podré establecer mi política de precios y determinar qué promociones quiero hacer.</a:t>
            </a:r>
            <a:br>
              <a:rPr lang="es-ES" sz="1100" b="0"/>
            </a:br>
            <a:endParaRPr sz="1100" b="0"/>
          </a:p>
        </p:txBody>
      </p:sp>
      <p:sp>
        <p:nvSpPr>
          <p:cNvPr id="674" name="Google Shape;674;p23: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7"/>
        <p:cNvGrpSpPr/>
        <p:nvPr/>
      </p:nvGrpSpPr>
      <p:grpSpPr>
        <a:xfrm>
          <a:off x="0" y="0"/>
          <a:ext cx="0" cy="0"/>
          <a:chOff x="0" y="0"/>
          <a:chExt cx="0" cy="0"/>
        </a:xfrm>
      </p:grpSpPr>
      <p:sp>
        <p:nvSpPr>
          <p:cNvPr id="688" name="Google Shape;688;p24: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9" name="Google Shape;689;p24: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SzPts val="1400"/>
              <a:buNone/>
            </a:pPr>
            <a:r>
              <a:rPr lang="es-ES" sz="600" b="0"/>
              <a:t>Una vez hecho el zoom sobre cómo voy a diferenciarme, seguimos tratando los aspectos externos del Plan de Negocio:</a:t>
            </a:r>
            <a:endParaRPr/>
          </a:p>
          <a:p>
            <a:pPr marL="0" lvl="0" indent="0" algn="just" rtl="0">
              <a:lnSpc>
                <a:spcPct val="100000"/>
              </a:lnSpc>
              <a:spcBef>
                <a:spcPts val="0"/>
              </a:spcBef>
              <a:spcAft>
                <a:spcPts val="0"/>
              </a:spcAft>
              <a:buSzPts val="1400"/>
              <a:buNone/>
            </a:pPr>
            <a:br>
              <a:rPr lang="es-ES" sz="600" b="0"/>
            </a:br>
            <a:r>
              <a:rPr lang="es-ES" sz="600" b="1"/>
              <a:t>4. Modelo de negocio.</a:t>
            </a:r>
            <a:endParaRPr/>
          </a:p>
          <a:p>
            <a:pPr marL="0" lvl="0" indent="0" algn="just" rtl="0">
              <a:lnSpc>
                <a:spcPct val="100000"/>
              </a:lnSpc>
              <a:spcBef>
                <a:spcPts val="0"/>
              </a:spcBef>
              <a:spcAft>
                <a:spcPts val="0"/>
              </a:spcAft>
              <a:buSzPts val="1400"/>
              <a:buNone/>
            </a:pPr>
            <a:r>
              <a:rPr lang="es-ES" sz="600" b="0"/>
              <a:t>Mientras que un Plan de Negocio es lo que estamos construyendo paso a paso desarrollando todos estos puntos, el Modelo de Negocio tiene que explicar cómo ganaremos el dinero.</a:t>
            </a:r>
            <a:endParaRPr/>
          </a:p>
          <a:p>
            <a:pPr marL="0" lvl="0" indent="0" algn="just" rtl="0">
              <a:lnSpc>
                <a:spcPct val="100000"/>
              </a:lnSpc>
              <a:spcBef>
                <a:spcPts val="0"/>
              </a:spcBef>
              <a:spcAft>
                <a:spcPts val="0"/>
              </a:spcAft>
              <a:buSzPts val="1400"/>
              <a:buNone/>
            </a:pPr>
            <a:r>
              <a:rPr lang="es-ES" sz="600" b="0"/>
              <a:t> </a:t>
            </a:r>
            <a:br>
              <a:rPr lang="es-ES" sz="600" b="0"/>
            </a:br>
            <a:r>
              <a:rPr lang="es-ES" sz="600" b="0"/>
              <a:t>Se trata de explicar que nuestro negocio es viable y sostenible en el tiempo. No es necesario entrar en el detalle económico (esto ya lo haremos con el Plan Económico), pero si hacer un breve resumen de cómo planeamos ganar dinero.</a:t>
            </a:r>
            <a:endParaRPr/>
          </a:p>
          <a:p>
            <a:pPr marL="0" lvl="0" indent="0" algn="just" rtl="0">
              <a:lnSpc>
                <a:spcPct val="100000"/>
              </a:lnSpc>
              <a:spcBef>
                <a:spcPts val="0"/>
              </a:spcBef>
              <a:spcAft>
                <a:spcPts val="0"/>
              </a:spcAft>
              <a:buSzPts val="1400"/>
              <a:buNone/>
            </a:pPr>
            <a:br>
              <a:rPr lang="es-ES" sz="600" b="0"/>
            </a:br>
            <a:r>
              <a:rPr lang="es-ES" sz="600" b="0"/>
              <a:t>Si nuestro negocio vende muchos productos, no es necesario entrar en el detalle de cada uno de ellos, pero sí en los que creemos que generarán más ganancias económicas.</a:t>
            </a:r>
            <a:endParaRPr/>
          </a:p>
          <a:p>
            <a:pPr marL="0" lvl="0" indent="0" algn="just" rtl="0">
              <a:lnSpc>
                <a:spcPct val="100000"/>
              </a:lnSpc>
              <a:spcBef>
                <a:spcPts val="0"/>
              </a:spcBef>
              <a:spcAft>
                <a:spcPts val="0"/>
              </a:spcAft>
              <a:buSzPts val="1400"/>
              <a:buNone/>
            </a:pPr>
            <a:br>
              <a:rPr lang="es-ES" sz="600" b="0"/>
            </a:br>
            <a:r>
              <a:rPr lang="es-ES" sz="600" b="0"/>
              <a:t>Tenemos que explicar cómo se llegará a los clientes y a qué clientes queremos llegar, por qué nos comprarán los productos y/o servicios y cómo creemos que se convertirán en "nuestros fans".</a:t>
            </a:r>
            <a:br>
              <a:rPr lang="es-ES" sz="600" b="0"/>
            </a:br>
            <a:endParaRPr sz="600" b="0"/>
          </a:p>
          <a:p>
            <a:pPr marL="228600" lvl="0" indent="-228600" algn="just" rtl="0">
              <a:lnSpc>
                <a:spcPct val="100000"/>
              </a:lnSpc>
              <a:spcBef>
                <a:spcPts val="0"/>
              </a:spcBef>
              <a:spcAft>
                <a:spcPts val="0"/>
              </a:spcAft>
              <a:buClr>
                <a:schemeClr val="dk1"/>
              </a:buClr>
              <a:buSzPts val="600"/>
              <a:buFont typeface="Calibri"/>
              <a:buAutoNum type="arabicPeriod" startAt="5"/>
            </a:pPr>
            <a:r>
              <a:rPr lang="es-ES" sz="600" b="1"/>
              <a:t>Público objectivo</a:t>
            </a:r>
            <a:endParaRPr/>
          </a:p>
          <a:p>
            <a:pPr marL="0" lvl="0" indent="0" algn="just" rtl="0">
              <a:lnSpc>
                <a:spcPct val="100000"/>
              </a:lnSpc>
              <a:spcBef>
                <a:spcPts val="0"/>
              </a:spcBef>
              <a:spcAft>
                <a:spcPts val="0"/>
              </a:spcAft>
              <a:buClr>
                <a:schemeClr val="dk1"/>
              </a:buClr>
              <a:buSzPts val="800"/>
              <a:buFont typeface="Calibri"/>
              <a:buNone/>
            </a:pPr>
            <a:r>
              <a:rPr lang="es-ES" sz="800" b="0"/>
              <a:t>Se trata de definir nuestro cliente ideal al que nos gustaría llegar para vender nuestros productos y/o servicios. Es decir, entre todos los clientes potenciales que hemos visto cuando hemos analizado el mercado y los competidores, a cuáles nos gustaría llegar  y cuáles creemos que son más propensos a convertirse en nuestros clientes.</a:t>
            </a:r>
            <a:endParaRPr/>
          </a:p>
          <a:p>
            <a:pPr marL="0" lvl="0" indent="0" algn="just" rtl="0">
              <a:lnSpc>
                <a:spcPct val="100000"/>
              </a:lnSpc>
              <a:spcBef>
                <a:spcPts val="0"/>
              </a:spcBef>
              <a:spcAft>
                <a:spcPts val="0"/>
              </a:spcAft>
              <a:buClr>
                <a:schemeClr val="dk1"/>
              </a:buClr>
              <a:buSzPts val="800"/>
              <a:buFont typeface="Calibri"/>
              <a:buNone/>
            </a:pPr>
            <a:br>
              <a:rPr lang="es-ES" sz="800" b="0"/>
            </a:br>
            <a:r>
              <a:rPr lang="es-ES" sz="800" b="0"/>
              <a:t>Esto no significa que despreciamos a ningún cliente, pero centraremos los esfuerzos en aquellos que creemos que nos darán una mayor rentabilidad o será más fácil que compren nuestros productos.</a:t>
            </a:r>
            <a:endParaRPr/>
          </a:p>
          <a:p>
            <a:pPr marL="0" lvl="0" indent="0" algn="just" rtl="0">
              <a:lnSpc>
                <a:spcPct val="100000"/>
              </a:lnSpc>
              <a:spcBef>
                <a:spcPts val="0"/>
              </a:spcBef>
              <a:spcAft>
                <a:spcPts val="0"/>
              </a:spcAft>
              <a:buClr>
                <a:schemeClr val="dk1"/>
              </a:buClr>
              <a:buSzPts val="800"/>
              <a:buFont typeface="Calibri"/>
              <a:buNone/>
            </a:pPr>
            <a:br>
              <a:rPr lang="es-ES" sz="800" b="0"/>
            </a:br>
            <a:r>
              <a:rPr lang="es-ES" sz="800" b="0"/>
              <a:t>Si decidimos tomar alguna acción comercial para dirigirnos a este público objetivo, será necesario explicar su contenido y los medios que usaremos.</a:t>
            </a:r>
            <a:endParaRPr/>
          </a:p>
          <a:p>
            <a:pPr marL="0" lvl="0" indent="0" algn="just" rtl="0">
              <a:lnSpc>
                <a:spcPct val="100000"/>
              </a:lnSpc>
              <a:spcBef>
                <a:spcPts val="0"/>
              </a:spcBef>
              <a:spcAft>
                <a:spcPts val="0"/>
              </a:spcAft>
              <a:buClr>
                <a:schemeClr val="dk1"/>
              </a:buClr>
              <a:buSzPts val="800"/>
              <a:buFont typeface="Calibri"/>
              <a:buNone/>
            </a:pPr>
            <a:br>
              <a:rPr lang="es-ES" sz="800" b="0"/>
            </a:br>
            <a:r>
              <a:rPr lang="es-ES" sz="800" b="1"/>
              <a:t>6. </a:t>
            </a:r>
            <a:r>
              <a:rPr lang="es-ES" sz="600" b="1"/>
              <a:t>Productos y Servicios</a:t>
            </a:r>
            <a:endParaRPr/>
          </a:p>
          <a:p>
            <a:pPr marL="0" lvl="0" indent="0" algn="just" rtl="0">
              <a:lnSpc>
                <a:spcPct val="100000"/>
              </a:lnSpc>
              <a:spcBef>
                <a:spcPts val="0"/>
              </a:spcBef>
              <a:spcAft>
                <a:spcPts val="0"/>
              </a:spcAft>
              <a:buSzPts val="1400"/>
              <a:buNone/>
            </a:pPr>
            <a:r>
              <a:rPr lang="es-ES" sz="800" b="0"/>
              <a:t>Aquí describiremos cuáles serán nuestros productos y/o servicios. Brevemente pero con claridad y concreción. </a:t>
            </a:r>
            <a:endParaRPr/>
          </a:p>
          <a:p>
            <a:pPr marL="0" lvl="0" indent="0" algn="just" rtl="0">
              <a:lnSpc>
                <a:spcPct val="100000"/>
              </a:lnSpc>
              <a:spcBef>
                <a:spcPts val="0"/>
              </a:spcBef>
              <a:spcAft>
                <a:spcPts val="0"/>
              </a:spcAft>
              <a:buSzPts val="1400"/>
              <a:buNone/>
            </a:pPr>
            <a:br>
              <a:rPr lang="es-ES" sz="800" b="0"/>
            </a:br>
            <a:r>
              <a:rPr lang="es-ES" sz="800" b="0"/>
              <a:t>Debemos incluir: características, cómo lo vamos a hacer, quién lo va a hacer, el embalaje, cómo lo vamos a servir, cuáles serán nuestros proveedores y si ya nos hemos puesto en contacto con ellos, cómo lo vamos a entregar, para qué sirve, si hay un servicio de devolución o postventa, qué necesidades satisface, cuáles son los beneficios para el cliente, porqué son diferentes de los de la competencia, si son fáciles de usar, ...</a:t>
            </a:r>
            <a:endParaRPr/>
          </a:p>
          <a:p>
            <a:pPr marL="0" lvl="0" indent="0" algn="just" rtl="0">
              <a:lnSpc>
                <a:spcPct val="100000"/>
              </a:lnSpc>
              <a:spcBef>
                <a:spcPts val="0"/>
              </a:spcBef>
              <a:spcAft>
                <a:spcPts val="0"/>
              </a:spcAft>
              <a:buSzPts val="1400"/>
              <a:buNone/>
            </a:pPr>
            <a:br>
              <a:rPr lang="es-ES" sz="800" b="0"/>
            </a:br>
            <a:r>
              <a:rPr lang="es-ES" sz="800" b="0"/>
              <a:t>Debe quedar claro y con detalle qué es lo que venderemos o fabricaremos.</a:t>
            </a:r>
            <a:endParaRPr sz="600" b="1"/>
          </a:p>
          <a:p>
            <a:pPr marL="0" lvl="0" indent="0" algn="l" rtl="0">
              <a:lnSpc>
                <a:spcPct val="100000"/>
              </a:lnSpc>
              <a:spcBef>
                <a:spcPts val="0"/>
              </a:spcBef>
              <a:spcAft>
                <a:spcPts val="0"/>
              </a:spcAft>
              <a:buSzPts val="1400"/>
              <a:buNone/>
            </a:pPr>
            <a:endParaRPr sz="800" b="1"/>
          </a:p>
          <a:p>
            <a:pPr marL="0" lvl="0" indent="0" algn="l" rtl="0">
              <a:lnSpc>
                <a:spcPct val="100000"/>
              </a:lnSpc>
              <a:spcBef>
                <a:spcPts val="0"/>
              </a:spcBef>
              <a:spcAft>
                <a:spcPts val="0"/>
              </a:spcAft>
              <a:buSzPts val="1400"/>
              <a:buNone/>
            </a:pPr>
            <a:endParaRPr/>
          </a:p>
        </p:txBody>
      </p:sp>
      <p:sp>
        <p:nvSpPr>
          <p:cNvPr id="690" name="Google Shape;690;p24: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3"/>
        <p:cNvGrpSpPr/>
        <p:nvPr/>
      </p:nvGrpSpPr>
      <p:grpSpPr>
        <a:xfrm>
          <a:off x="0" y="0"/>
          <a:ext cx="0" cy="0"/>
          <a:chOff x="0" y="0"/>
          <a:chExt cx="0" cy="0"/>
        </a:xfrm>
      </p:grpSpPr>
      <p:sp>
        <p:nvSpPr>
          <p:cNvPr id="704" name="Google Shape;704;p2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5" name="Google Shape;705;p25: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sz="1000" b="1"/>
              <a:t>7. Canales de venta</a:t>
            </a:r>
            <a:endParaRPr/>
          </a:p>
          <a:p>
            <a:pPr marL="0" lvl="0" indent="0" algn="l" rtl="0">
              <a:lnSpc>
                <a:spcPct val="100000"/>
              </a:lnSpc>
              <a:spcBef>
                <a:spcPts val="0"/>
              </a:spcBef>
              <a:spcAft>
                <a:spcPts val="0"/>
              </a:spcAft>
              <a:buSzPts val="1400"/>
              <a:buNone/>
            </a:pPr>
            <a:r>
              <a:rPr lang="es-ES" sz="1000" b="0"/>
              <a:t>Es preciso determinar por qué canales me voy a relacionar con los clientes. Si tengo una tienda, el canal será la tienda, pero ¿también tendré un sitio web? Luego, habrá clientes que se relacionarán con mi negocio también por internet ¿Usaré las redes sociales? ¿Cuáles? Es necesario tener claro el conjunto de canales con los que me relacionaré con los clientes.</a:t>
            </a:r>
            <a:endParaRPr/>
          </a:p>
          <a:p>
            <a:pPr marL="0" lvl="0" indent="0" algn="l" rtl="0">
              <a:lnSpc>
                <a:spcPct val="100000"/>
              </a:lnSpc>
              <a:spcBef>
                <a:spcPts val="0"/>
              </a:spcBef>
              <a:spcAft>
                <a:spcPts val="0"/>
              </a:spcAft>
              <a:buSzPts val="1400"/>
              <a:buNone/>
            </a:pPr>
            <a:endParaRPr sz="1000" b="0"/>
          </a:p>
          <a:p>
            <a:pPr marL="0" lvl="0" indent="0" algn="l" rtl="0">
              <a:lnSpc>
                <a:spcPct val="100000"/>
              </a:lnSpc>
              <a:spcBef>
                <a:spcPts val="0"/>
              </a:spcBef>
              <a:spcAft>
                <a:spcPts val="0"/>
              </a:spcAft>
              <a:buSzPts val="1400"/>
              <a:buNone/>
            </a:pPr>
            <a:r>
              <a:rPr lang="es-ES" sz="1000" b="1"/>
              <a:t>8. Relación con los clientes</a:t>
            </a:r>
            <a:br>
              <a:rPr lang="es-ES" sz="1000" b="1"/>
            </a:br>
            <a:r>
              <a:rPr lang="es-ES" sz="1000" b="0"/>
              <a:t>Necesitas ver qué tipo de relación quieres tener con tus clientes. La relación puede buscar un trato personal o no; también puede ser a través de Internet o que sea automática.</a:t>
            </a:r>
            <a:endParaRPr/>
          </a:p>
          <a:p>
            <a:pPr marL="0" lvl="0" indent="0" algn="l" rtl="0">
              <a:lnSpc>
                <a:spcPct val="100000"/>
              </a:lnSpc>
              <a:spcBef>
                <a:spcPts val="0"/>
              </a:spcBef>
              <a:spcAft>
                <a:spcPts val="0"/>
              </a:spcAft>
              <a:buSzPts val="1400"/>
              <a:buNone/>
            </a:pPr>
            <a:endParaRPr sz="1000" b="0"/>
          </a:p>
          <a:p>
            <a:pPr marL="0" lvl="0" indent="0" algn="l" rtl="0">
              <a:lnSpc>
                <a:spcPct val="100000"/>
              </a:lnSpc>
              <a:spcBef>
                <a:spcPts val="0"/>
              </a:spcBef>
              <a:spcAft>
                <a:spcPts val="0"/>
              </a:spcAft>
              <a:buSzPts val="1400"/>
              <a:buNone/>
            </a:pPr>
            <a:r>
              <a:rPr lang="es-ES" sz="1000" b="0"/>
              <a:t>En el caso que hemos visto de IKEA, la relación es de autoservicio. Puedo trabajar para trabajos concretos, o buscar hacer mantenimiento en busca de un ingreso periódico, etc. También habrá que pensar en como fidelizaré a los clientes, cómo capturaré otros nuevos y cómo los haré rentables.</a:t>
            </a:r>
            <a:br>
              <a:rPr lang="es-ES" sz="1000" b="0"/>
            </a:br>
            <a:endParaRPr sz="1000" b="0"/>
          </a:p>
          <a:p>
            <a:pPr marL="0" lvl="0" indent="0" algn="l" rtl="0">
              <a:lnSpc>
                <a:spcPct val="100000"/>
              </a:lnSpc>
              <a:spcBef>
                <a:spcPts val="0"/>
              </a:spcBef>
              <a:spcAft>
                <a:spcPts val="0"/>
              </a:spcAft>
              <a:buSzPts val="1400"/>
              <a:buNone/>
            </a:pPr>
            <a:r>
              <a:rPr lang="es-ES" sz="1000" b="1"/>
              <a:t>9. Organización</a:t>
            </a:r>
            <a:br>
              <a:rPr lang="es-ES" sz="1000" b="1"/>
            </a:br>
            <a:r>
              <a:rPr lang="es-ES" sz="1600" b="0"/>
              <a:t>Describir cómo se relaciona el equipo. Es decir: cuáles son las tareas o actividades a realizar y su cantidad, y cuáles son las personas más preparadas para hacerlo, las tareas de cada miembro, qué jerarquía hay entre los miembros del equipo, quién depende de quién, quién puede tomar decisiones, qué delegaciones de toma de decisiones tiene cada uno, quién puede asumir compromisos en nombre de la empresa, quién puede escribir en nombre de la empresa, quién puede negociar precios, cómo se sustituyen entre sí, horarios, etc. </a:t>
            </a:r>
            <a:endParaRPr/>
          </a:p>
          <a:p>
            <a:pPr marL="0" lvl="0" indent="0" algn="l" rtl="0">
              <a:lnSpc>
                <a:spcPct val="100000"/>
              </a:lnSpc>
              <a:spcBef>
                <a:spcPts val="0"/>
              </a:spcBef>
              <a:spcAft>
                <a:spcPts val="0"/>
              </a:spcAft>
              <a:buSzPts val="1400"/>
              <a:buNone/>
            </a:pPr>
            <a:endParaRPr sz="1600" b="0"/>
          </a:p>
          <a:p>
            <a:pPr marL="0" lvl="0" indent="0" algn="l" rtl="0">
              <a:lnSpc>
                <a:spcPct val="100000"/>
              </a:lnSpc>
              <a:spcBef>
                <a:spcPts val="0"/>
              </a:spcBef>
              <a:spcAft>
                <a:spcPts val="0"/>
              </a:spcAft>
              <a:buSzPts val="1400"/>
              <a:buNone/>
            </a:pPr>
            <a:r>
              <a:rPr lang="es-ES" sz="1600" b="0"/>
              <a:t>Será necesario definir todos los procesos, cómo cubriremos los riesgos laborales, etc.</a:t>
            </a:r>
            <a:endParaRPr sz="1600" b="0"/>
          </a:p>
          <a:p>
            <a:pPr marL="0" lvl="0" indent="0" algn="l" rtl="0">
              <a:lnSpc>
                <a:spcPct val="100000"/>
              </a:lnSpc>
              <a:spcBef>
                <a:spcPts val="0"/>
              </a:spcBef>
              <a:spcAft>
                <a:spcPts val="0"/>
              </a:spcAft>
              <a:buSzPts val="1400"/>
              <a:buNone/>
            </a:pPr>
            <a:endParaRPr/>
          </a:p>
        </p:txBody>
      </p:sp>
      <p:sp>
        <p:nvSpPr>
          <p:cNvPr id="706" name="Google Shape;706;p25: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9"/>
        <p:cNvGrpSpPr/>
        <p:nvPr/>
      </p:nvGrpSpPr>
      <p:grpSpPr>
        <a:xfrm>
          <a:off x="0" y="0"/>
          <a:ext cx="0" cy="0"/>
          <a:chOff x="0" y="0"/>
          <a:chExt cx="0" cy="0"/>
        </a:xfrm>
      </p:grpSpPr>
      <p:sp>
        <p:nvSpPr>
          <p:cNvPr id="720" name="Google Shape;720;p2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1" name="Google Shape;721;p26: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SzPts val="1400"/>
              <a:buNone/>
            </a:pPr>
            <a:r>
              <a:rPr lang="es-ES" sz="600" b="1"/>
              <a:t>10. Equipo</a:t>
            </a:r>
            <a:endParaRPr/>
          </a:p>
          <a:p>
            <a:pPr marL="0" lvl="0" indent="0" algn="l" rtl="0">
              <a:lnSpc>
                <a:spcPct val="100000"/>
              </a:lnSpc>
              <a:spcBef>
                <a:spcPts val="0"/>
              </a:spcBef>
              <a:spcAft>
                <a:spcPts val="0"/>
              </a:spcAft>
              <a:buSzPts val="1400"/>
              <a:buNone/>
            </a:pPr>
            <a:r>
              <a:rPr lang="es-ES" sz="800"/>
              <a:t>Tendremos que centrarnos en la fase inicial, es decir, cuántas personas necesitaremos para poner en marcha nuestro negocio.</a:t>
            </a:r>
            <a:endParaRPr/>
          </a:p>
          <a:p>
            <a:pPr marL="0" lvl="0" indent="0" algn="l" rtl="0">
              <a:lnSpc>
                <a:spcPct val="100000"/>
              </a:lnSpc>
              <a:spcBef>
                <a:spcPts val="0"/>
              </a:spcBef>
              <a:spcAft>
                <a:spcPts val="0"/>
              </a:spcAft>
              <a:buSzPts val="1400"/>
              <a:buNone/>
            </a:pPr>
            <a:br>
              <a:rPr lang="es-ES" sz="800"/>
            </a:br>
            <a:r>
              <a:rPr lang="es-ES" sz="800"/>
              <a:t>Si sólo somos nosotros mismos, tendremos que explicar cómo lo haremos para llevar a cabo el negocio solos: ventas, fabricación, relación con clientes, declaraciones de impuestos, correos electrónicos, llamadas, proveedores ...</a:t>
            </a:r>
            <a:endParaRPr/>
          </a:p>
          <a:p>
            <a:pPr marL="0" lvl="0" indent="0" algn="l" rtl="0">
              <a:lnSpc>
                <a:spcPct val="100000"/>
              </a:lnSpc>
              <a:spcBef>
                <a:spcPts val="0"/>
              </a:spcBef>
              <a:spcAft>
                <a:spcPts val="0"/>
              </a:spcAft>
              <a:buSzPts val="1400"/>
              <a:buNone/>
            </a:pPr>
            <a:br>
              <a:rPr lang="es-ES" sz="800"/>
            </a:br>
            <a:r>
              <a:rPr lang="es-ES" sz="800"/>
              <a:t>Si hay más de una persona, debemos explicar qué papel desempeñará cada una de ellas en el negocio, qué formación necesitamos que tengan, entre otras características. También tendremos que pensar en cómo los seleccionaremos.</a:t>
            </a:r>
            <a:endParaRPr/>
          </a:p>
          <a:p>
            <a:pPr marL="0" lvl="0" indent="0" algn="l" rtl="0">
              <a:lnSpc>
                <a:spcPct val="100000"/>
              </a:lnSpc>
              <a:spcBef>
                <a:spcPts val="0"/>
              </a:spcBef>
              <a:spcAft>
                <a:spcPts val="0"/>
              </a:spcAft>
              <a:buSzPts val="1400"/>
              <a:buNone/>
            </a:pPr>
            <a:endParaRPr sz="600" b="1"/>
          </a:p>
          <a:p>
            <a:pPr marL="0" lvl="0" indent="0" algn="l" rtl="0">
              <a:lnSpc>
                <a:spcPct val="100000"/>
              </a:lnSpc>
              <a:spcBef>
                <a:spcPts val="0"/>
              </a:spcBef>
              <a:spcAft>
                <a:spcPts val="0"/>
              </a:spcAft>
              <a:buSzPts val="1400"/>
              <a:buNone/>
            </a:pPr>
            <a:r>
              <a:rPr lang="es-ES" sz="800" b="1"/>
              <a:t>11. Plan económico</a:t>
            </a:r>
            <a:endParaRPr/>
          </a:p>
          <a:p>
            <a:pPr marL="0" lvl="0" indent="0" algn="l" rtl="0">
              <a:lnSpc>
                <a:spcPct val="100000"/>
              </a:lnSpc>
              <a:spcBef>
                <a:spcPts val="0"/>
              </a:spcBef>
              <a:spcAft>
                <a:spcPts val="0"/>
              </a:spcAft>
              <a:buSzPts val="1400"/>
              <a:buNone/>
            </a:pPr>
            <a:r>
              <a:rPr lang="es-ES" sz="800" b="0"/>
              <a:t>Ya sólo no queda hablar de números de forma concreta.</a:t>
            </a:r>
            <a:endParaRPr/>
          </a:p>
          <a:p>
            <a:pPr marL="0" lvl="0" indent="0" algn="l" rtl="0">
              <a:lnSpc>
                <a:spcPct val="100000"/>
              </a:lnSpc>
              <a:spcBef>
                <a:spcPts val="0"/>
              </a:spcBef>
              <a:spcAft>
                <a:spcPts val="0"/>
              </a:spcAft>
              <a:buSzPts val="1400"/>
              <a:buNone/>
            </a:pPr>
            <a:br>
              <a:rPr lang="es-ES" sz="800" b="0"/>
            </a:br>
            <a:r>
              <a:rPr lang="es-ES" sz="800" b="0"/>
              <a:t>El Plan Económico detalla nuestra previsión de gastos para iniciar el negocio y un estudio de los ingresos y gastos que esperamos tener una vez que esté en marcha. Esta sección se ampliará en las siguientes diapositivas.</a:t>
            </a:r>
            <a:endParaRPr/>
          </a:p>
          <a:p>
            <a:pPr marL="0" lvl="0" indent="0" algn="l" rtl="0">
              <a:lnSpc>
                <a:spcPct val="100000"/>
              </a:lnSpc>
              <a:spcBef>
                <a:spcPts val="0"/>
              </a:spcBef>
              <a:spcAft>
                <a:spcPts val="0"/>
              </a:spcAft>
              <a:buSzPts val="1400"/>
              <a:buNone/>
            </a:pPr>
            <a:br>
              <a:rPr lang="es-ES" sz="800" b="0"/>
            </a:br>
            <a:r>
              <a:rPr lang="es-ES" sz="800" b="0"/>
              <a:t>A partir de este punto empezaremos a trabajar en algunos cálculos. Si alguien necesita asesoramiento en este aspecto, puede consultar a su Ayuntamiento, CCAA, Consejos Comarcales (entre otros organismos). Podemos recomendar el uso de estos servicios que suelen ser gratuitos.</a:t>
            </a:r>
            <a:br>
              <a:rPr lang="es-ES" sz="800" b="0"/>
            </a:br>
            <a:endParaRPr/>
          </a:p>
        </p:txBody>
      </p:sp>
      <p:sp>
        <p:nvSpPr>
          <p:cNvPr id="722" name="Google Shape;722;p26: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2"/>
        <p:cNvGrpSpPr/>
        <p:nvPr/>
      </p:nvGrpSpPr>
      <p:grpSpPr>
        <a:xfrm>
          <a:off x="0" y="0"/>
          <a:ext cx="0" cy="0"/>
          <a:chOff x="0" y="0"/>
          <a:chExt cx="0" cy="0"/>
        </a:xfrm>
      </p:grpSpPr>
      <p:sp>
        <p:nvSpPr>
          <p:cNvPr id="733" name="Google Shape;733;p2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4" name="Google Shape;734;p27: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a:t>Propósitos del Plan Económico:</a:t>
            </a:r>
            <a:br>
              <a:rPr lang="es-ES"/>
            </a:br>
            <a:endParaRPr/>
          </a:p>
          <a:p>
            <a:pPr marL="228600" lvl="0" indent="-228600" algn="l" rtl="0">
              <a:lnSpc>
                <a:spcPct val="100000"/>
              </a:lnSpc>
              <a:spcBef>
                <a:spcPts val="0"/>
              </a:spcBef>
              <a:spcAft>
                <a:spcPts val="0"/>
              </a:spcAft>
              <a:buClr>
                <a:schemeClr val="dk1"/>
              </a:buClr>
              <a:buSzPts val="1000"/>
              <a:buFont typeface="Calibri"/>
              <a:buAutoNum type="alphaLcParenR"/>
            </a:pPr>
            <a:r>
              <a:rPr lang="es-ES"/>
              <a:t>Conocer la inversión inicial necesaria para convertir la idea en realidad, y saber cómo financiaremos esta inversión.</a:t>
            </a:r>
            <a:br>
              <a:rPr lang="es-ES"/>
            </a:br>
            <a:r>
              <a:rPr lang="es-ES"/>
              <a:t>Saber cuántos ingresos tiene que generar el negocio para cubrir los gastos</a:t>
            </a:r>
            <a:endParaRPr/>
          </a:p>
        </p:txBody>
      </p:sp>
      <p:sp>
        <p:nvSpPr>
          <p:cNvPr id="735" name="Google Shape;735;p27: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3"/>
        <p:cNvGrpSpPr/>
        <p:nvPr/>
      </p:nvGrpSpPr>
      <p:grpSpPr>
        <a:xfrm>
          <a:off x="0" y="0"/>
          <a:ext cx="0" cy="0"/>
          <a:chOff x="0" y="0"/>
          <a:chExt cx="0" cy="0"/>
        </a:xfrm>
      </p:grpSpPr>
      <p:sp>
        <p:nvSpPr>
          <p:cNvPr id="744" name="Google Shape;744;p28: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5" name="Google Shape;745;p28: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sz="2400" b="1"/>
              <a:t>Inversión inicial</a:t>
            </a:r>
            <a:endParaRPr/>
          </a:p>
          <a:p>
            <a:pPr marL="0" lvl="0" indent="0" algn="l" rtl="0">
              <a:lnSpc>
                <a:spcPct val="100000"/>
              </a:lnSpc>
              <a:spcBef>
                <a:spcPts val="0"/>
              </a:spcBef>
              <a:spcAft>
                <a:spcPts val="0"/>
              </a:spcAft>
              <a:buSzPts val="1400"/>
              <a:buNone/>
            </a:pPr>
            <a:r>
              <a:rPr lang="es-ES" sz="2400"/>
              <a:t>La inversión inicial es la cantidad de dinero que tengo que invertir antes de abrir la puerta de mi negocio.</a:t>
            </a:r>
            <a:endParaRPr/>
          </a:p>
          <a:p>
            <a:pPr marL="0" lvl="0" indent="0" algn="l" rtl="0">
              <a:lnSpc>
                <a:spcPct val="100000"/>
              </a:lnSpc>
              <a:spcBef>
                <a:spcPts val="0"/>
              </a:spcBef>
              <a:spcAft>
                <a:spcPts val="0"/>
              </a:spcAft>
              <a:buSzPts val="1400"/>
              <a:buNone/>
            </a:pPr>
            <a:br>
              <a:rPr lang="es-ES" sz="2400"/>
            </a:br>
            <a:r>
              <a:rPr lang="es-ES" sz="2400"/>
              <a:t>Este cálculo es importante para conocer la cantidad de financiación necesaria, si es que se precisa. Por ejemplo, es posible que necesitemos maquinaria, elementos de transporte, mano de obra ... o bien servicios como el de una gestoría o una asesoría.</a:t>
            </a:r>
            <a:endParaRPr/>
          </a:p>
          <a:p>
            <a:pPr marL="0" lvl="0" indent="0" algn="l" rtl="0">
              <a:lnSpc>
                <a:spcPct val="100000"/>
              </a:lnSpc>
              <a:spcBef>
                <a:spcPts val="0"/>
              </a:spcBef>
              <a:spcAft>
                <a:spcPts val="0"/>
              </a:spcAft>
              <a:buSzPts val="1400"/>
              <a:buNone/>
            </a:pPr>
            <a:br>
              <a:rPr lang="es-ES" sz="2400"/>
            </a:br>
            <a:r>
              <a:rPr lang="es-ES" sz="2400"/>
              <a:t>Si sabemos cuánto nos cuesta abrir y descontamos la cantidad que tenemos disponible, la diferencia es la financiación que necesitamos.</a:t>
            </a:r>
            <a:endParaRPr/>
          </a:p>
          <a:p>
            <a:pPr marL="0" lvl="0" indent="0" algn="l" rtl="0">
              <a:lnSpc>
                <a:spcPct val="100000"/>
              </a:lnSpc>
              <a:spcBef>
                <a:spcPts val="0"/>
              </a:spcBef>
              <a:spcAft>
                <a:spcPts val="0"/>
              </a:spcAft>
              <a:buSzPts val="1400"/>
              <a:buNone/>
            </a:pPr>
            <a:br>
              <a:rPr lang="es-ES" sz="2400"/>
            </a:br>
            <a:r>
              <a:rPr lang="es-ES" sz="2400"/>
              <a:t>Alguien deberá dejarnos financiarnos: familia, amigos o entidades financieras. Es necesario saberlo, ya que su cuota mensual de devolución se convierte en un gasto que tendremos que calcular.</a:t>
            </a:r>
            <a:br>
              <a:rPr lang="es-ES" sz="2400"/>
            </a:br>
            <a:endParaRPr sz="2400" b="0"/>
          </a:p>
          <a:p>
            <a:pPr marL="0" lvl="0" indent="0" algn="l" rtl="0">
              <a:lnSpc>
                <a:spcPct val="100000"/>
              </a:lnSpc>
              <a:spcBef>
                <a:spcPts val="0"/>
              </a:spcBef>
              <a:spcAft>
                <a:spcPts val="0"/>
              </a:spcAft>
              <a:buSzPts val="1400"/>
              <a:buNone/>
            </a:pPr>
            <a:r>
              <a:rPr lang="es-ES" sz="2400" b="1"/>
              <a:t>Punto de equilibrio</a:t>
            </a:r>
            <a:endParaRPr sz="2400" b="1"/>
          </a:p>
          <a:p>
            <a:pPr marL="0" lvl="0" indent="0" algn="l" rtl="0">
              <a:lnSpc>
                <a:spcPct val="100000"/>
              </a:lnSpc>
              <a:spcBef>
                <a:spcPts val="0"/>
              </a:spcBef>
              <a:spcAft>
                <a:spcPts val="0"/>
              </a:spcAft>
              <a:buSzPts val="1400"/>
              <a:buNone/>
            </a:pPr>
            <a:r>
              <a:rPr lang="es-ES" sz="1200" b="0" i="0">
                <a:solidFill>
                  <a:schemeClr val="dk1"/>
                </a:solidFill>
                <a:latin typeface="Calibri"/>
                <a:ea typeface="Calibri"/>
                <a:cs typeface="Calibri"/>
                <a:sym typeface="Calibri"/>
              </a:rPr>
              <a:t>El punto de equilibrio se refiere a las ventas que nuestro negocio necesita para cubrir todos los gastos. En este punto nuestro negocio no tiene ganancias, pero tampoco tiene pérdidas.</a:t>
            </a:r>
            <a:endParaRPr/>
          </a:p>
          <a:p>
            <a:pPr marL="0" lvl="0" indent="0" algn="l" rtl="0">
              <a:lnSpc>
                <a:spcPct val="100000"/>
              </a:lnSpc>
              <a:spcBef>
                <a:spcPts val="0"/>
              </a:spcBef>
              <a:spcAft>
                <a:spcPts val="0"/>
              </a:spcAft>
              <a:buSzPts val="1400"/>
              <a:buNone/>
            </a:pPr>
            <a:br>
              <a:rPr lang="es-ES" sz="1200" b="0" i="0">
                <a:solidFill>
                  <a:schemeClr val="dk1"/>
                </a:solidFill>
                <a:latin typeface="Calibri"/>
                <a:ea typeface="Calibri"/>
                <a:cs typeface="Calibri"/>
                <a:sym typeface="Calibri"/>
              </a:rPr>
            </a:br>
            <a:r>
              <a:rPr lang="es-ES" sz="1200" b="0" i="0">
                <a:solidFill>
                  <a:schemeClr val="dk1"/>
                </a:solidFill>
                <a:latin typeface="Calibri"/>
                <a:ea typeface="Calibri"/>
                <a:cs typeface="Calibri"/>
                <a:sym typeface="Calibri"/>
              </a:rPr>
              <a:t>A partir de este punto, si aumentamos las ventas tendremos ganancias, pero si no llegamos allí, tendremos pérdidas.</a:t>
            </a:r>
            <a:endParaRPr/>
          </a:p>
          <a:p>
            <a:pPr marL="0" lvl="0" indent="0" algn="l" rtl="0">
              <a:lnSpc>
                <a:spcPct val="100000"/>
              </a:lnSpc>
              <a:spcBef>
                <a:spcPts val="0"/>
              </a:spcBef>
              <a:spcAft>
                <a:spcPts val="0"/>
              </a:spcAft>
              <a:buSzPts val="1400"/>
              <a:buNone/>
            </a:pPr>
            <a:br>
              <a:rPr lang="es-ES" sz="1200" b="0" i="0">
                <a:solidFill>
                  <a:schemeClr val="dk1"/>
                </a:solidFill>
                <a:latin typeface="Calibri"/>
                <a:ea typeface="Calibri"/>
                <a:cs typeface="Calibri"/>
                <a:sym typeface="Calibri"/>
              </a:rPr>
            </a:br>
            <a:r>
              <a:rPr lang="es-ES" sz="1200" b="0" i="0">
                <a:solidFill>
                  <a:schemeClr val="dk1"/>
                </a:solidFill>
                <a:latin typeface="Calibri"/>
                <a:ea typeface="Calibri"/>
                <a:cs typeface="Calibri"/>
                <a:sym typeface="Calibri"/>
              </a:rPr>
              <a:t>Hay que ser muy cuidadoso en su cálculo. Implica ser muy precisos con los gastos mensuales que tendremos que soportar, ya que de esta manera obtendremos el volumen de ventas que necesitaremos y podemos ver si son alcanzables o no. Si no lo son, nuestra idea no es económicamente viable y en este caso también, una retirada a tiempo es una victoria.</a:t>
            </a:r>
            <a:br>
              <a:rPr lang="es-ES" sz="1200" b="0" i="0">
                <a:solidFill>
                  <a:schemeClr val="dk1"/>
                </a:solidFill>
                <a:latin typeface="Calibri"/>
                <a:ea typeface="Calibri"/>
                <a:cs typeface="Calibri"/>
                <a:sym typeface="Calibri"/>
              </a:rPr>
            </a:br>
            <a:endParaRPr sz="1050" b="0" i="0"/>
          </a:p>
        </p:txBody>
      </p:sp>
      <p:sp>
        <p:nvSpPr>
          <p:cNvPr id="746" name="Google Shape;746;p28: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8"/>
        <p:cNvGrpSpPr/>
        <p:nvPr/>
      </p:nvGrpSpPr>
      <p:grpSpPr>
        <a:xfrm>
          <a:off x="0" y="0"/>
          <a:ext cx="0" cy="0"/>
          <a:chOff x="0" y="0"/>
          <a:chExt cx="0" cy="0"/>
        </a:xfrm>
      </p:grpSpPr>
      <p:sp>
        <p:nvSpPr>
          <p:cNvPr id="779" name="Google Shape;779;p29: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0" name="Google Shape;780;p29: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sz="3200"/>
              <a:t>Explica cómo calcular la inversión inicial que necesitamos.</a:t>
            </a:r>
            <a:endParaRPr/>
          </a:p>
          <a:p>
            <a:pPr marL="0" lvl="0" indent="0" algn="l" rtl="0">
              <a:lnSpc>
                <a:spcPct val="100000"/>
              </a:lnSpc>
              <a:spcBef>
                <a:spcPts val="0"/>
              </a:spcBef>
              <a:spcAft>
                <a:spcPts val="0"/>
              </a:spcAft>
              <a:buSzPts val="1400"/>
              <a:buNone/>
            </a:pPr>
            <a:br>
              <a:rPr lang="es-ES" sz="3200"/>
            </a:br>
            <a:r>
              <a:rPr lang="es-ES" sz="3200"/>
              <a:t>Para calcularlo es importante diferenciar entre los conceptos de Inversión y de Gasto.</a:t>
            </a:r>
            <a:endParaRPr/>
          </a:p>
          <a:p>
            <a:pPr marL="0" lvl="0" indent="0" algn="l" rtl="0">
              <a:lnSpc>
                <a:spcPct val="100000"/>
              </a:lnSpc>
              <a:spcBef>
                <a:spcPts val="0"/>
              </a:spcBef>
              <a:spcAft>
                <a:spcPts val="0"/>
              </a:spcAft>
              <a:buSzPts val="1400"/>
              <a:buNone/>
            </a:pPr>
            <a:br>
              <a:rPr lang="es-ES" sz="3200"/>
            </a:br>
            <a:r>
              <a:rPr lang="es-ES" sz="3200"/>
              <a:t>La principal diferencia entre Inversión y Gasto es el retorno que obtendremos de cada uno de ellos. Mientras que con la Inversión esperamos lograr un rendimiento actual y en el futuro, el gasto es sólo el uso de un bien o servicio a cambio de una contraprestación.</a:t>
            </a:r>
            <a:br>
              <a:rPr lang="es-ES" sz="3200"/>
            </a:br>
            <a:endParaRPr sz="1600" b="1" i="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s-ES" sz="1600" b="1" i="0">
                <a:solidFill>
                  <a:schemeClr val="dk1"/>
                </a:solidFill>
                <a:latin typeface="Calibri"/>
                <a:ea typeface="Calibri"/>
                <a:cs typeface="Calibri"/>
                <a:sym typeface="Calibri"/>
              </a:rPr>
              <a:t>Inversiones</a:t>
            </a:r>
            <a:endParaRPr/>
          </a:p>
          <a:p>
            <a:pPr marL="0" lvl="0" indent="0" algn="l" rtl="0">
              <a:lnSpc>
                <a:spcPct val="100000"/>
              </a:lnSpc>
              <a:spcBef>
                <a:spcPts val="0"/>
              </a:spcBef>
              <a:spcAft>
                <a:spcPts val="0"/>
              </a:spcAft>
              <a:buSzPts val="1400"/>
              <a:buNone/>
            </a:pPr>
            <a:r>
              <a:rPr lang="es-ES" sz="1600" b="0" i="0">
                <a:solidFill>
                  <a:schemeClr val="dk1"/>
                </a:solidFill>
                <a:latin typeface="Calibri"/>
                <a:ea typeface="Calibri"/>
                <a:cs typeface="Calibri"/>
                <a:sym typeface="Calibri"/>
              </a:rPr>
              <a:t>Será necesario incluir en este apartado todo el dinero que gastaremos en conceptos que, en principio, tendrán una permanencia más o menos larga.</a:t>
            </a:r>
            <a:endParaRPr/>
          </a:p>
          <a:p>
            <a:pPr marL="0" lvl="0" indent="0" algn="l" rtl="0">
              <a:lnSpc>
                <a:spcPct val="100000"/>
              </a:lnSpc>
              <a:spcBef>
                <a:spcPts val="0"/>
              </a:spcBef>
              <a:spcAft>
                <a:spcPts val="0"/>
              </a:spcAft>
              <a:buSzPts val="1400"/>
              <a:buNone/>
            </a:pPr>
            <a:br>
              <a:rPr lang="es-ES" sz="1600" b="0" i="0">
                <a:solidFill>
                  <a:schemeClr val="dk1"/>
                </a:solidFill>
                <a:latin typeface="Calibri"/>
                <a:ea typeface="Calibri"/>
                <a:cs typeface="Calibri"/>
                <a:sym typeface="Calibri"/>
              </a:rPr>
            </a:br>
            <a:r>
              <a:rPr lang="es-ES" sz="1600" b="0" i="0">
                <a:solidFill>
                  <a:schemeClr val="dk1"/>
                </a:solidFill>
                <a:latin typeface="Calibri"/>
                <a:ea typeface="Calibri"/>
                <a:cs typeface="Calibri"/>
                <a:sym typeface="Calibri"/>
              </a:rPr>
              <a:t>Por ejemplo: Obras del local, Mobiliario, Máquinas que necesitamos, Equipos informáticos, Vehículos, lo que pagamos por usar Marcas, Patentes o Franquicias, los Depósitos o Bonos que cualquier proveedor o inquilino nos exija ...</a:t>
            </a:r>
            <a:endParaRPr/>
          </a:p>
          <a:p>
            <a:pPr marL="0" lvl="0" indent="0" algn="l" rtl="0">
              <a:lnSpc>
                <a:spcPct val="100000"/>
              </a:lnSpc>
              <a:spcBef>
                <a:spcPts val="0"/>
              </a:spcBef>
              <a:spcAft>
                <a:spcPts val="0"/>
              </a:spcAft>
              <a:buSzPts val="1400"/>
              <a:buNone/>
            </a:pPr>
            <a:br>
              <a:rPr lang="es-ES" sz="1600" b="0" i="0">
                <a:solidFill>
                  <a:schemeClr val="dk1"/>
                </a:solidFill>
                <a:latin typeface="Calibri"/>
                <a:ea typeface="Calibri"/>
                <a:cs typeface="Calibri"/>
                <a:sym typeface="Calibri"/>
              </a:rPr>
            </a:br>
            <a:r>
              <a:rPr lang="es-ES" sz="1600" b="0" i="0">
                <a:solidFill>
                  <a:schemeClr val="dk1"/>
                </a:solidFill>
                <a:latin typeface="Calibri"/>
                <a:ea typeface="Calibri"/>
                <a:cs typeface="Calibri"/>
                <a:sym typeface="Calibri"/>
              </a:rPr>
              <a:t>Todos estos conceptos requieren una contribución inicial pero no periódica.</a:t>
            </a:r>
            <a:endParaRPr/>
          </a:p>
          <a:p>
            <a:pPr marL="0" lvl="0" indent="0" algn="l" rtl="0">
              <a:lnSpc>
                <a:spcPct val="100000"/>
              </a:lnSpc>
              <a:spcBef>
                <a:spcPts val="0"/>
              </a:spcBef>
              <a:spcAft>
                <a:spcPts val="0"/>
              </a:spcAft>
              <a:buSzPts val="1400"/>
              <a:buNone/>
            </a:pPr>
            <a:br>
              <a:rPr lang="es-ES" sz="1600" b="0" i="0">
                <a:solidFill>
                  <a:schemeClr val="dk1"/>
                </a:solidFill>
                <a:latin typeface="Calibri"/>
                <a:ea typeface="Calibri"/>
                <a:cs typeface="Calibri"/>
                <a:sym typeface="Calibri"/>
              </a:rPr>
            </a:br>
            <a:r>
              <a:rPr lang="es-ES" sz="1600" b="0" i="0">
                <a:solidFill>
                  <a:schemeClr val="dk1"/>
                </a:solidFill>
                <a:latin typeface="Calibri"/>
                <a:ea typeface="Calibri"/>
                <a:cs typeface="Calibri"/>
                <a:sym typeface="Calibri"/>
              </a:rPr>
              <a:t>Si bien lo que más nos interesa es la cantidad que necesitamos inmediatamente, es bueno tener en cuenta las cantidades que sabemos con seguridad que tendremos que gastar los dos primeros años. No para agregarlos ahora mismo como presupuesto, sino para tenerlas en cuenta.</a:t>
            </a:r>
            <a:br>
              <a:rPr lang="es-ES" sz="1600" b="0" i="0">
                <a:solidFill>
                  <a:schemeClr val="dk1"/>
                </a:solidFill>
                <a:latin typeface="Calibri"/>
                <a:ea typeface="Calibri"/>
                <a:cs typeface="Calibri"/>
                <a:sym typeface="Calibri"/>
              </a:rPr>
            </a:br>
            <a:endParaRPr sz="1600" b="0" i="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s-ES" sz="1600" b="1" i="0">
                <a:solidFill>
                  <a:schemeClr val="dk1"/>
                </a:solidFill>
                <a:latin typeface="Calibri"/>
                <a:ea typeface="Calibri"/>
                <a:cs typeface="Calibri"/>
                <a:sym typeface="Calibri"/>
              </a:rPr>
              <a:t>Gastos</a:t>
            </a:r>
            <a:br>
              <a:rPr lang="es-ES" sz="1600" b="1" i="0">
                <a:solidFill>
                  <a:schemeClr val="dk1"/>
                </a:solidFill>
                <a:latin typeface="Calibri"/>
                <a:ea typeface="Calibri"/>
                <a:cs typeface="Calibri"/>
                <a:sym typeface="Calibri"/>
              </a:rPr>
            </a:br>
            <a:r>
              <a:rPr lang="es-ES" sz="1600" b="0" i="0">
                <a:solidFill>
                  <a:schemeClr val="dk1"/>
                </a:solidFill>
                <a:latin typeface="Calibri"/>
                <a:ea typeface="Calibri"/>
                <a:cs typeface="Calibri"/>
                <a:sym typeface="Calibri"/>
              </a:rPr>
              <a:t>Aquí será necesario incluir todas las cantidades que tendremos que gastar para utilizar bienes o servicios para iniciar nuestra actividad.</a:t>
            </a:r>
            <a:endParaRPr/>
          </a:p>
          <a:p>
            <a:pPr marL="0" lvl="0" indent="0" algn="l" rtl="0">
              <a:lnSpc>
                <a:spcPct val="100000"/>
              </a:lnSpc>
              <a:spcBef>
                <a:spcPts val="0"/>
              </a:spcBef>
              <a:spcAft>
                <a:spcPts val="0"/>
              </a:spcAft>
              <a:buSzPts val="1400"/>
              <a:buNone/>
            </a:pPr>
            <a:br>
              <a:rPr lang="es-ES" sz="1600" b="0" i="0">
                <a:solidFill>
                  <a:schemeClr val="dk1"/>
                </a:solidFill>
                <a:latin typeface="Calibri"/>
                <a:ea typeface="Calibri"/>
                <a:cs typeface="Calibri"/>
                <a:sym typeface="Calibri"/>
              </a:rPr>
            </a:br>
            <a:r>
              <a:rPr lang="es-ES" sz="1600" b="0" i="0">
                <a:solidFill>
                  <a:schemeClr val="dk1"/>
                </a:solidFill>
                <a:latin typeface="Calibri"/>
                <a:ea typeface="Calibri"/>
                <a:cs typeface="Calibri"/>
                <a:sym typeface="Calibri"/>
              </a:rPr>
              <a:t>Por ejemplo: Stock inicial para apertura, Alta de suministros, Gestoría, Permisos, Licencias, costes promocionales, costos de financiamiento y lo que es muy importante: el Fondo de Emergencia.</a:t>
            </a:r>
            <a:endParaRPr/>
          </a:p>
          <a:p>
            <a:pPr marL="0" lvl="0" indent="0" algn="l" rtl="0">
              <a:lnSpc>
                <a:spcPct val="100000"/>
              </a:lnSpc>
              <a:spcBef>
                <a:spcPts val="0"/>
              </a:spcBef>
              <a:spcAft>
                <a:spcPts val="0"/>
              </a:spcAft>
              <a:buSzPts val="1400"/>
              <a:buNone/>
            </a:pPr>
            <a:br>
              <a:rPr lang="es-ES" sz="1600" b="0" i="0">
                <a:solidFill>
                  <a:schemeClr val="dk1"/>
                </a:solidFill>
                <a:latin typeface="Calibri"/>
                <a:ea typeface="Calibri"/>
                <a:cs typeface="Calibri"/>
                <a:sym typeface="Calibri"/>
              </a:rPr>
            </a:br>
            <a:r>
              <a:rPr lang="es-ES" sz="1600" b="0" i="0">
                <a:solidFill>
                  <a:schemeClr val="dk1"/>
                </a:solidFill>
                <a:latin typeface="Calibri"/>
                <a:ea typeface="Calibri"/>
                <a:cs typeface="Calibri"/>
                <a:sym typeface="Calibri"/>
              </a:rPr>
              <a:t>Por muy cuidadosos que seamos con los cálculos, siempre surgirá un evento imprevisto para el que tendremos que tener disponibilidad, por lo tanto, es bueno calcular una cantidad para cubrir estas posibles contingencias.</a:t>
            </a:r>
            <a:br>
              <a:rPr lang="es-ES" sz="1600" b="0" i="0">
                <a:solidFill>
                  <a:schemeClr val="dk1"/>
                </a:solidFill>
                <a:latin typeface="Calibri"/>
                <a:ea typeface="Calibri"/>
                <a:cs typeface="Calibri"/>
                <a:sym typeface="Calibri"/>
              </a:rPr>
            </a:br>
            <a:endParaRPr sz="1600" b="0" i="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s-ES" sz="1600" b="1" i="0">
                <a:solidFill>
                  <a:schemeClr val="dk1"/>
                </a:solidFill>
                <a:latin typeface="Calibri"/>
                <a:ea typeface="Calibri"/>
                <a:cs typeface="Calibri"/>
                <a:sym typeface="Calibri"/>
              </a:rPr>
              <a:t>Resumen</a:t>
            </a:r>
            <a:endParaRPr/>
          </a:p>
          <a:p>
            <a:pPr marL="0" lvl="0" indent="0" algn="l" rtl="0">
              <a:lnSpc>
                <a:spcPct val="100000"/>
              </a:lnSpc>
              <a:spcBef>
                <a:spcPts val="0"/>
              </a:spcBef>
              <a:spcAft>
                <a:spcPts val="0"/>
              </a:spcAft>
              <a:buSzPts val="1400"/>
              <a:buNone/>
            </a:pPr>
            <a:r>
              <a:rPr lang="es-ES" sz="1600" b="0" i="0">
                <a:solidFill>
                  <a:schemeClr val="dk1"/>
                </a:solidFill>
                <a:latin typeface="Calibri"/>
                <a:ea typeface="Calibri"/>
                <a:cs typeface="Calibri"/>
                <a:sym typeface="Calibri"/>
              </a:rPr>
              <a:t>Si hemos hecho bien los cálculos, sólo tenemos que ver cuánta financiación necesitaremos.</a:t>
            </a:r>
            <a:endParaRPr/>
          </a:p>
          <a:p>
            <a:pPr marL="0" lvl="0" indent="0" algn="l" rtl="0">
              <a:lnSpc>
                <a:spcPct val="100000"/>
              </a:lnSpc>
              <a:spcBef>
                <a:spcPts val="0"/>
              </a:spcBef>
              <a:spcAft>
                <a:spcPts val="0"/>
              </a:spcAft>
              <a:buSzPts val="1400"/>
              <a:buNone/>
            </a:pPr>
            <a:br>
              <a:rPr lang="es-ES" sz="1600" b="0" i="0">
                <a:solidFill>
                  <a:schemeClr val="dk1"/>
                </a:solidFill>
                <a:latin typeface="Calibri"/>
                <a:ea typeface="Calibri"/>
                <a:cs typeface="Calibri"/>
                <a:sym typeface="Calibri"/>
              </a:rPr>
            </a:br>
            <a:r>
              <a:rPr lang="es-ES" sz="1600" b="0" i="0">
                <a:solidFill>
                  <a:schemeClr val="dk1"/>
                </a:solidFill>
                <a:latin typeface="Calibri"/>
                <a:ea typeface="Calibri"/>
                <a:cs typeface="Calibri"/>
                <a:sym typeface="Calibri"/>
              </a:rPr>
              <a:t>Tendremos que añadir las Inversiones y Gastos calculados para obtener la Inversión Inicial Total.</a:t>
            </a:r>
            <a:endParaRPr/>
          </a:p>
          <a:p>
            <a:pPr marL="0" lvl="0" indent="0" algn="l" rtl="0">
              <a:lnSpc>
                <a:spcPct val="100000"/>
              </a:lnSpc>
              <a:spcBef>
                <a:spcPts val="0"/>
              </a:spcBef>
              <a:spcAft>
                <a:spcPts val="0"/>
              </a:spcAft>
              <a:buSzPts val="1400"/>
              <a:buNone/>
            </a:pPr>
            <a:br>
              <a:rPr lang="es-ES" sz="1600" b="0" i="0">
                <a:solidFill>
                  <a:schemeClr val="dk1"/>
                </a:solidFill>
                <a:latin typeface="Calibri"/>
                <a:ea typeface="Calibri"/>
                <a:cs typeface="Calibri"/>
                <a:sym typeface="Calibri"/>
              </a:rPr>
            </a:br>
            <a:r>
              <a:rPr lang="es-ES" sz="1600" b="0" i="0">
                <a:solidFill>
                  <a:schemeClr val="dk1"/>
                </a:solidFill>
                <a:latin typeface="Calibri"/>
                <a:ea typeface="Calibri"/>
                <a:cs typeface="Calibri"/>
                <a:sym typeface="Calibri"/>
              </a:rPr>
              <a:t>Si de ello restamos la cantidad de dinero que aportamos de nuestro bolsillo, obtendremos la cantidad que necesitamos para pedir financiación.</a:t>
            </a:r>
            <a:endParaRPr/>
          </a:p>
          <a:p>
            <a:pPr marL="0" lvl="0" indent="0" algn="l" rtl="0">
              <a:lnSpc>
                <a:spcPct val="100000"/>
              </a:lnSpc>
              <a:spcBef>
                <a:spcPts val="0"/>
              </a:spcBef>
              <a:spcAft>
                <a:spcPts val="0"/>
              </a:spcAft>
              <a:buSzPts val="1400"/>
              <a:buNone/>
            </a:pPr>
            <a:br>
              <a:rPr lang="es-ES" sz="1600" b="0" i="0">
                <a:solidFill>
                  <a:schemeClr val="dk1"/>
                </a:solidFill>
                <a:latin typeface="Calibri"/>
                <a:ea typeface="Calibri"/>
                <a:cs typeface="Calibri"/>
                <a:sym typeface="Calibri"/>
              </a:rPr>
            </a:br>
            <a:r>
              <a:rPr lang="es-ES" sz="1600" b="0" i="0">
                <a:solidFill>
                  <a:schemeClr val="dk1"/>
                </a:solidFill>
                <a:latin typeface="Calibri"/>
                <a:ea typeface="Calibri"/>
                <a:cs typeface="Calibri"/>
                <a:sym typeface="Calibri"/>
              </a:rPr>
              <a:t>Esta cantidad de financiación, nos representará un gasto mensual de reembolso que deberemos tener en cuenta.</a:t>
            </a:r>
            <a:endParaRPr/>
          </a:p>
          <a:p>
            <a:pPr marL="0" lvl="0" indent="0" algn="l" rtl="0">
              <a:lnSpc>
                <a:spcPct val="100000"/>
              </a:lnSpc>
              <a:spcBef>
                <a:spcPts val="0"/>
              </a:spcBef>
              <a:spcAft>
                <a:spcPts val="0"/>
              </a:spcAft>
              <a:buSzPts val="1400"/>
              <a:buNone/>
            </a:pPr>
            <a:br>
              <a:rPr lang="es-ES" sz="1600" b="0" i="0">
                <a:solidFill>
                  <a:schemeClr val="dk1"/>
                </a:solidFill>
                <a:latin typeface="Calibri"/>
                <a:ea typeface="Calibri"/>
                <a:cs typeface="Calibri"/>
                <a:sym typeface="Calibri"/>
              </a:rPr>
            </a:br>
            <a:r>
              <a:rPr lang="es-ES" sz="1600" b="0" i="0">
                <a:solidFill>
                  <a:schemeClr val="dk1"/>
                </a:solidFill>
                <a:latin typeface="Calibri"/>
                <a:ea typeface="Calibri"/>
                <a:cs typeface="Calibri"/>
                <a:sym typeface="Calibri"/>
              </a:rPr>
              <a:t>Incluso si esta cantidad nos la dejan parientes sin intereses, debe tenerse en cuenta para su devolución. No podemos pensar, “ya lo devolveré cuando pueda", y no tenerla en cuenta. Tenemos que ver si el negocio es capaz de generar recursos para poder devolverlo.</a:t>
            </a:r>
            <a:endParaRPr/>
          </a:p>
          <a:p>
            <a:pPr marL="0" lvl="0" indent="0" algn="l" rtl="0">
              <a:lnSpc>
                <a:spcPct val="100000"/>
              </a:lnSpc>
              <a:spcBef>
                <a:spcPts val="0"/>
              </a:spcBef>
              <a:spcAft>
                <a:spcPts val="0"/>
              </a:spcAft>
              <a:buSzPts val="1400"/>
              <a:buNone/>
            </a:pPr>
            <a:endParaRPr/>
          </a:p>
        </p:txBody>
      </p:sp>
      <p:sp>
        <p:nvSpPr>
          <p:cNvPr id="781" name="Google Shape;781;p29: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p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3: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b="0"/>
              <a:t>En esta primera sesión se debatirá el Plan de Negocio. Explica brevemente los 5 puntos mostrados en la diapositiva.</a:t>
            </a:r>
            <a:endParaRPr/>
          </a:p>
          <a:p>
            <a:pPr marL="0" lvl="0" indent="0" algn="l" rtl="0">
              <a:lnSpc>
                <a:spcPct val="100000"/>
              </a:lnSpc>
              <a:spcBef>
                <a:spcPts val="0"/>
              </a:spcBef>
              <a:spcAft>
                <a:spcPts val="0"/>
              </a:spcAft>
              <a:buSzPts val="1400"/>
              <a:buNone/>
            </a:pPr>
            <a:br>
              <a:rPr lang="es-ES" b="0"/>
            </a:br>
            <a:r>
              <a:rPr lang="es-ES" b="0"/>
              <a:t>Cada vez que se imparte un taller/conferencia es importante explicar qué se hará a lo largo de la sesión al comienzo y, al final de la misma, hacer un breve resumen con las ideas que se han visto.</a:t>
            </a:r>
            <a:br>
              <a:rPr lang="es-ES" b="0"/>
            </a:br>
            <a:endParaRPr b="0"/>
          </a:p>
        </p:txBody>
      </p:sp>
      <p:sp>
        <p:nvSpPr>
          <p:cNvPr id="330" name="Google Shape;330;p3: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3"/>
        <p:cNvGrpSpPr/>
        <p:nvPr/>
      </p:nvGrpSpPr>
      <p:grpSpPr>
        <a:xfrm>
          <a:off x="0" y="0"/>
          <a:ext cx="0" cy="0"/>
          <a:chOff x="0" y="0"/>
          <a:chExt cx="0" cy="0"/>
        </a:xfrm>
      </p:grpSpPr>
      <p:sp>
        <p:nvSpPr>
          <p:cNvPr id="794" name="Google Shape;794;p30: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5" name="Google Shape;795;p30: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000"/>
              <a:buFont typeface="Calibri"/>
              <a:buNone/>
            </a:pPr>
            <a:r>
              <a:rPr lang="es-ES" sz="1000"/>
              <a:t>Esta diapositiva solo requiere trasladar cálculos que ya hemos hecho anteriormente.</a:t>
            </a:r>
            <a:endParaRPr/>
          </a:p>
          <a:p>
            <a:pPr marL="0" lvl="0" indent="0" algn="l" rtl="0">
              <a:lnSpc>
                <a:spcPct val="100000"/>
              </a:lnSpc>
              <a:spcBef>
                <a:spcPts val="0"/>
              </a:spcBef>
              <a:spcAft>
                <a:spcPts val="0"/>
              </a:spcAft>
              <a:buClr>
                <a:schemeClr val="dk1"/>
              </a:buClr>
              <a:buSzPts val="1000"/>
              <a:buFont typeface="Calibri"/>
              <a:buNone/>
            </a:pPr>
            <a:br>
              <a:rPr lang="es-ES" sz="1000"/>
            </a:br>
            <a:r>
              <a:rPr lang="es-ES" sz="1000"/>
              <a:t>En la parte inicial de INVERSIÓN INICIAL incluiremos los importes correspondientes a Inversión y Gastos que hemos calculado antes.</a:t>
            </a:r>
            <a:endParaRPr/>
          </a:p>
          <a:p>
            <a:pPr marL="0" lvl="0" indent="0" algn="l" rtl="0">
              <a:lnSpc>
                <a:spcPct val="100000"/>
              </a:lnSpc>
              <a:spcBef>
                <a:spcPts val="0"/>
              </a:spcBef>
              <a:spcAft>
                <a:spcPts val="0"/>
              </a:spcAft>
              <a:buSzPts val="1400"/>
              <a:buNone/>
            </a:pPr>
            <a:endParaRPr sz="1000"/>
          </a:p>
          <a:p>
            <a:pPr marL="0" lvl="0" indent="0" algn="l" rtl="0">
              <a:lnSpc>
                <a:spcPct val="100000"/>
              </a:lnSpc>
              <a:spcBef>
                <a:spcPts val="0"/>
              </a:spcBef>
              <a:spcAft>
                <a:spcPts val="0"/>
              </a:spcAft>
              <a:buSzPts val="1400"/>
              <a:buNone/>
            </a:pPr>
            <a:r>
              <a:rPr lang="es-ES" sz="1000"/>
              <a:t>En la parte de APORTACIONES sólo tendremos que incluir la cantidad que nosotros aportemos al negocio.</a:t>
            </a:r>
            <a:endParaRPr/>
          </a:p>
          <a:p>
            <a:pPr marL="0" lvl="0" indent="0" algn="l" rtl="0">
              <a:lnSpc>
                <a:spcPct val="100000"/>
              </a:lnSpc>
              <a:spcBef>
                <a:spcPts val="0"/>
              </a:spcBef>
              <a:spcAft>
                <a:spcPts val="0"/>
              </a:spcAft>
              <a:buSzPts val="1400"/>
              <a:buNone/>
            </a:pPr>
            <a:br>
              <a:rPr lang="es-ES" sz="1000"/>
            </a:br>
            <a:r>
              <a:rPr lang="es-ES" sz="1000"/>
              <a:t>La diferencia entre ambos será la cantidad que necesitamos de FINANCIACIÓN.</a:t>
            </a:r>
            <a:br>
              <a:rPr lang="es-ES" sz="1000"/>
            </a:br>
            <a:endParaRPr sz="1000"/>
          </a:p>
          <a:p>
            <a:pPr marL="0" lvl="0" indent="0" algn="l" rtl="0">
              <a:lnSpc>
                <a:spcPct val="100000"/>
              </a:lnSpc>
              <a:spcBef>
                <a:spcPts val="0"/>
              </a:spcBef>
              <a:spcAft>
                <a:spcPts val="0"/>
              </a:spcAft>
              <a:buSzPts val="1400"/>
              <a:buNone/>
            </a:pPr>
            <a:r>
              <a:rPr lang="es-ES" sz="1000"/>
              <a:t>También es aconsejable explicar que aunque el análisis importante es el del momento inmediato, si sabemos que tendremos que hacer alguna inversión o gasto al año siguiente que nos requerirá financiación deberemos también valorarlo.</a:t>
            </a:r>
            <a:endParaRPr/>
          </a:p>
          <a:p>
            <a:pPr marL="0" lvl="0" indent="0" algn="l" rtl="0">
              <a:lnSpc>
                <a:spcPct val="100000"/>
              </a:lnSpc>
              <a:spcBef>
                <a:spcPts val="0"/>
              </a:spcBef>
              <a:spcAft>
                <a:spcPts val="0"/>
              </a:spcAft>
              <a:buSzPts val="1400"/>
              <a:buNone/>
            </a:pPr>
            <a:br>
              <a:rPr lang="es-ES" sz="1000"/>
            </a:br>
            <a:r>
              <a:rPr lang="es-ES" sz="1000"/>
              <a:t>A pesar de la simplicidad del cálculo, necesitamos hacer dos reflexiones:</a:t>
            </a:r>
            <a:br>
              <a:rPr lang="es-ES" sz="1000"/>
            </a:br>
            <a:endParaRPr sz="800" b="1" i="0">
              <a:solidFill>
                <a:schemeClr val="dk1"/>
              </a:solidFill>
              <a:latin typeface="Calibri"/>
              <a:ea typeface="Calibri"/>
              <a:cs typeface="Calibri"/>
              <a:sym typeface="Calibri"/>
            </a:endParaRPr>
          </a:p>
          <a:p>
            <a:pPr marL="611276" lvl="1" indent="-228600" algn="l" rtl="0">
              <a:lnSpc>
                <a:spcPct val="100000"/>
              </a:lnSpc>
              <a:spcBef>
                <a:spcPts val="0"/>
              </a:spcBef>
              <a:spcAft>
                <a:spcPts val="0"/>
              </a:spcAft>
              <a:buClr>
                <a:schemeClr val="dk1"/>
              </a:buClr>
              <a:buSzPts val="800"/>
              <a:buFont typeface="Calibri"/>
              <a:buAutoNum type="alphaLcParenR"/>
            </a:pPr>
            <a:r>
              <a:rPr lang="es-ES" sz="800" b="1" i="0">
                <a:solidFill>
                  <a:schemeClr val="dk1"/>
                </a:solidFill>
                <a:latin typeface="Calibri"/>
                <a:ea typeface="Calibri"/>
                <a:cs typeface="Calibri"/>
                <a:sym typeface="Calibri"/>
              </a:rPr>
              <a:t>Contribuciones</a:t>
            </a:r>
            <a:endParaRPr sz="800" b="1" i="0">
              <a:solidFill>
                <a:schemeClr val="dk1"/>
              </a:solidFill>
              <a:latin typeface="Calibri"/>
              <a:ea typeface="Calibri"/>
              <a:cs typeface="Calibri"/>
              <a:sym typeface="Calibri"/>
            </a:endParaRPr>
          </a:p>
          <a:p>
            <a:pPr marL="611276" lvl="1" indent="-177800" algn="l" rtl="0">
              <a:lnSpc>
                <a:spcPct val="100000"/>
              </a:lnSpc>
              <a:spcBef>
                <a:spcPts val="0"/>
              </a:spcBef>
              <a:spcAft>
                <a:spcPts val="0"/>
              </a:spcAft>
              <a:buClr>
                <a:schemeClr val="dk1"/>
              </a:buClr>
              <a:buSzPts val="800"/>
              <a:buFont typeface="Calibri"/>
              <a:buNone/>
            </a:pPr>
            <a:endParaRPr sz="800" b="1" i="0">
              <a:solidFill>
                <a:schemeClr val="dk1"/>
              </a:solidFill>
              <a:latin typeface="Calibri"/>
              <a:ea typeface="Calibri"/>
              <a:cs typeface="Calibri"/>
              <a:sym typeface="Calibri"/>
            </a:endParaRPr>
          </a:p>
          <a:p>
            <a:pPr marL="382676" lvl="1" indent="0" algn="l" rtl="0">
              <a:lnSpc>
                <a:spcPct val="100000"/>
              </a:lnSpc>
              <a:spcBef>
                <a:spcPts val="0"/>
              </a:spcBef>
              <a:spcAft>
                <a:spcPts val="0"/>
              </a:spcAft>
              <a:buClr>
                <a:schemeClr val="dk1"/>
              </a:buClr>
              <a:buSzPts val="800"/>
              <a:buFont typeface="Calibri"/>
              <a:buNone/>
            </a:pPr>
            <a:r>
              <a:rPr lang="es-ES" sz="800" b="0" i="0">
                <a:solidFill>
                  <a:schemeClr val="dk1"/>
                </a:solidFill>
                <a:latin typeface="Calibri"/>
                <a:ea typeface="Calibri"/>
                <a:cs typeface="Calibri"/>
                <a:sym typeface="Calibri"/>
              </a:rPr>
              <a:t>Cabe señalar que en las APORTACIONES sólo se consideran las que hagamos nosotros.</a:t>
            </a:r>
            <a:endParaRPr/>
          </a:p>
          <a:p>
            <a:pPr marL="382676" lvl="1" indent="0" algn="l" rtl="0">
              <a:lnSpc>
                <a:spcPct val="100000"/>
              </a:lnSpc>
              <a:spcBef>
                <a:spcPts val="0"/>
              </a:spcBef>
              <a:spcAft>
                <a:spcPts val="0"/>
              </a:spcAft>
              <a:buClr>
                <a:schemeClr val="dk1"/>
              </a:buClr>
              <a:buSzPts val="800"/>
              <a:buFont typeface="Calibri"/>
              <a:buNone/>
            </a:pPr>
            <a:br>
              <a:rPr lang="es-ES" sz="800" b="0" i="0">
                <a:solidFill>
                  <a:schemeClr val="dk1"/>
                </a:solidFill>
                <a:latin typeface="Calibri"/>
                <a:ea typeface="Calibri"/>
                <a:cs typeface="Calibri"/>
                <a:sym typeface="Calibri"/>
              </a:rPr>
            </a:br>
            <a:r>
              <a:rPr lang="es-ES" sz="800" b="0" i="0">
                <a:solidFill>
                  <a:schemeClr val="dk1"/>
                </a:solidFill>
                <a:latin typeface="Calibri"/>
                <a:ea typeface="Calibri"/>
                <a:cs typeface="Calibri"/>
                <a:sym typeface="Calibri"/>
              </a:rPr>
              <a:t>A menudo, las personas consideran la financiación que hacen familiares o amigos como APORTACIONES, ya que no tienen que pedirlo a un banco, y esto puede llevar a creer que esta financiación no debe incluirse como dinero a devolver, provocando que no se contemple ninguna cuota mensual para su reembolso, a diferencia de lo que sucede cuando el dinero nos lo deja un banco.</a:t>
            </a:r>
            <a:endParaRPr/>
          </a:p>
          <a:p>
            <a:pPr marL="382676" lvl="1" indent="0" algn="l" rtl="0">
              <a:lnSpc>
                <a:spcPct val="100000"/>
              </a:lnSpc>
              <a:spcBef>
                <a:spcPts val="0"/>
              </a:spcBef>
              <a:spcAft>
                <a:spcPts val="0"/>
              </a:spcAft>
              <a:buClr>
                <a:schemeClr val="dk1"/>
              </a:buClr>
              <a:buSzPts val="800"/>
              <a:buFont typeface="Calibri"/>
              <a:buNone/>
            </a:pPr>
            <a:br>
              <a:rPr lang="es-ES" sz="800" b="0" i="0">
                <a:solidFill>
                  <a:schemeClr val="dk1"/>
                </a:solidFill>
                <a:latin typeface="Calibri"/>
                <a:ea typeface="Calibri"/>
                <a:cs typeface="Calibri"/>
                <a:sym typeface="Calibri"/>
              </a:rPr>
            </a:br>
            <a:r>
              <a:rPr lang="es-ES" sz="800" b="0" i="0">
                <a:solidFill>
                  <a:schemeClr val="dk1"/>
                </a:solidFill>
                <a:latin typeface="Calibri"/>
                <a:ea typeface="Calibri"/>
                <a:cs typeface="Calibri"/>
                <a:sym typeface="Calibri"/>
              </a:rPr>
              <a:t>Esto es totalmente erróneo. Si nuestro negocio no es capaz de generar dinero para pagar la financiación que ha recibido para iniciarlo, nuestro negocio no es viable.</a:t>
            </a:r>
            <a:endParaRPr/>
          </a:p>
          <a:p>
            <a:pPr marL="382676" lvl="1" indent="0" algn="l" rtl="0">
              <a:lnSpc>
                <a:spcPct val="100000"/>
              </a:lnSpc>
              <a:spcBef>
                <a:spcPts val="0"/>
              </a:spcBef>
              <a:spcAft>
                <a:spcPts val="0"/>
              </a:spcAft>
              <a:buClr>
                <a:schemeClr val="dk1"/>
              </a:buClr>
              <a:buSzPts val="800"/>
              <a:buFont typeface="Calibri"/>
              <a:buNone/>
            </a:pPr>
            <a:br>
              <a:rPr lang="es-ES" sz="800" b="0" i="0">
                <a:solidFill>
                  <a:schemeClr val="dk1"/>
                </a:solidFill>
                <a:latin typeface="Calibri"/>
                <a:ea typeface="Calibri"/>
                <a:cs typeface="Calibri"/>
                <a:sym typeface="Calibri"/>
              </a:rPr>
            </a:br>
            <a:r>
              <a:rPr lang="es-ES" sz="800" b="0" i="0">
                <a:solidFill>
                  <a:schemeClr val="dk1"/>
                </a:solidFill>
                <a:latin typeface="Calibri"/>
                <a:ea typeface="Calibri"/>
                <a:cs typeface="Calibri"/>
                <a:sym typeface="Calibri"/>
              </a:rPr>
              <a:t>Podemos admitir que estas contribuciones de los familiares son a interés cero y que el período de reembolso es algo más largo, pero su devolución debe ser contemplada.</a:t>
            </a:r>
            <a:br>
              <a:rPr lang="es-ES" sz="800" b="0" i="0">
                <a:solidFill>
                  <a:schemeClr val="dk1"/>
                </a:solidFill>
                <a:latin typeface="Calibri"/>
                <a:ea typeface="Calibri"/>
                <a:cs typeface="Calibri"/>
                <a:sym typeface="Calibri"/>
              </a:rPr>
            </a:br>
            <a:endParaRPr sz="1000" b="1"/>
          </a:p>
          <a:p>
            <a:pPr marL="611276" lvl="1" indent="-228600" algn="l" rtl="0">
              <a:lnSpc>
                <a:spcPct val="100000"/>
              </a:lnSpc>
              <a:spcBef>
                <a:spcPts val="0"/>
              </a:spcBef>
              <a:spcAft>
                <a:spcPts val="0"/>
              </a:spcAft>
              <a:buClr>
                <a:schemeClr val="dk1"/>
              </a:buClr>
              <a:buSzPts val="1000"/>
              <a:buFont typeface="Calibri"/>
              <a:buAutoNum type="alphaLcParenR" startAt="2"/>
            </a:pPr>
            <a:r>
              <a:rPr lang="es-ES" sz="1000" b="1"/>
              <a:t>Porcentaje de financiación</a:t>
            </a:r>
            <a:endParaRPr/>
          </a:p>
          <a:p>
            <a:pPr marL="382676" lvl="1" indent="0" algn="l" rtl="0">
              <a:lnSpc>
                <a:spcPct val="100000"/>
              </a:lnSpc>
              <a:spcBef>
                <a:spcPts val="0"/>
              </a:spcBef>
              <a:spcAft>
                <a:spcPts val="0"/>
              </a:spcAft>
              <a:buClr>
                <a:schemeClr val="dk1"/>
              </a:buClr>
              <a:buSzPts val="1000"/>
              <a:buFont typeface="Calibri"/>
              <a:buNone/>
            </a:pPr>
            <a:r>
              <a:rPr lang="es-ES" sz="1000" b="0"/>
              <a:t>La otra reflexión es sobre el porcentaje de financiación con respecto a nuestra contribución inicial.</a:t>
            </a:r>
            <a:endParaRPr/>
          </a:p>
          <a:p>
            <a:pPr marL="382676" lvl="1" indent="0" algn="l" rtl="0">
              <a:lnSpc>
                <a:spcPct val="100000"/>
              </a:lnSpc>
              <a:spcBef>
                <a:spcPts val="0"/>
              </a:spcBef>
              <a:spcAft>
                <a:spcPts val="0"/>
              </a:spcAft>
              <a:buClr>
                <a:schemeClr val="dk1"/>
              </a:buClr>
              <a:buSzPts val="1000"/>
              <a:buFont typeface="Calibri"/>
              <a:buNone/>
            </a:pPr>
            <a:br>
              <a:rPr lang="es-ES" sz="1000" b="0"/>
            </a:br>
            <a:r>
              <a:rPr lang="es-ES" sz="1000" b="0"/>
              <a:t>No podemos dar porcentajes recomendados, pero sí podemos hacer la reflexión de que cuanto mayor sea el porcentaje de financiación solicitado:</a:t>
            </a:r>
            <a:endParaRPr/>
          </a:p>
          <a:p>
            <a:pPr marL="382676" lvl="1" indent="0" algn="l" rtl="0">
              <a:lnSpc>
                <a:spcPct val="100000"/>
              </a:lnSpc>
              <a:spcBef>
                <a:spcPts val="0"/>
              </a:spcBef>
              <a:spcAft>
                <a:spcPts val="0"/>
              </a:spcAft>
              <a:buClr>
                <a:schemeClr val="dk1"/>
              </a:buClr>
              <a:buSzPts val="1000"/>
              <a:buFont typeface="Arial"/>
              <a:buNone/>
            </a:pPr>
            <a:endParaRPr sz="1000" b="0"/>
          </a:p>
          <a:p>
            <a:pPr marL="554126" lvl="1" indent="-171450" algn="l" rtl="0">
              <a:lnSpc>
                <a:spcPct val="100000"/>
              </a:lnSpc>
              <a:spcBef>
                <a:spcPts val="0"/>
              </a:spcBef>
              <a:spcAft>
                <a:spcPts val="0"/>
              </a:spcAft>
              <a:buClr>
                <a:schemeClr val="dk1"/>
              </a:buClr>
              <a:buSzPts val="1000"/>
              <a:buFont typeface="Arial"/>
              <a:buChar char="•"/>
            </a:pPr>
            <a:r>
              <a:rPr lang="es-ES" sz="1000" b="0"/>
              <a:t>El banco o quien tenga que darnos la financiación lo verá peor.</a:t>
            </a:r>
            <a:br>
              <a:rPr lang="es-ES" sz="1000" b="0"/>
            </a:br>
            <a:r>
              <a:rPr lang="es-ES" sz="1000" b="0"/>
              <a:t>Tendremos que soportar una mayor carga de cuotae e intereses que nos obligará a vender más para poder pagar.</a:t>
            </a:r>
            <a:endParaRPr/>
          </a:p>
        </p:txBody>
      </p:sp>
      <p:sp>
        <p:nvSpPr>
          <p:cNvPr id="796" name="Google Shape;796;p30: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09" name="Google Shape;809;p3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0" name="Google Shape;810;p3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a:t>Es difícil imaginar mentalmente un proceso operativo completo antes de aplicarle en la realidad. </a:t>
            </a:r>
            <a:endParaRPr/>
          </a:p>
          <a:p>
            <a:pPr marL="0" lvl="0" indent="0" algn="l" rtl="0">
              <a:lnSpc>
                <a:spcPct val="100000"/>
              </a:lnSpc>
              <a:spcBef>
                <a:spcPts val="0"/>
              </a:spcBef>
              <a:spcAft>
                <a:spcPts val="0"/>
              </a:spcAft>
              <a:buSzPts val="1400"/>
              <a:buNone/>
            </a:pPr>
            <a:r>
              <a:rPr lang="es-ES"/>
              <a:t>Sin embargo, el estudio de Viabilidad técnica es sumamente importante para comprender y prevenir la posible problemática de nuestro negocio en cuanto se refiere al modo de funcionamiento operativo (procesos, capacidades, conocimientos, características tecnológicas, etc).</a:t>
            </a:r>
            <a:endParaRPr/>
          </a:p>
          <a:p>
            <a:pPr marL="0" lvl="0" indent="0" algn="l" rtl="0">
              <a:lnSpc>
                <a:spcPct val="100000"/>
              </a:lnSpc>
              <a:spcBef>
                <a:spcPts val="0"/>
              </a:spcBef>
              <a:spcAft>
                <a:spcPts val="0"/>
              </a:spcAft>
              <a:buSzPts val="1400"/>
              <a:buNone/>
            </a:pPr>
            <a:endParaRPr/>
          </a:p>
          <a:p>
            <a:pPr marL="0" marR="0" lvl="0" indent="0" algn="l" rtl="0">
              <a:lnSpc>
                <a:spcPct val="100000"/>
              </a:lnSpc>
              <a:spcBef>
                <a:spcPts val="0"/>
              </a:spcBef>
              <a:spcAft>
                <a:spcPts val="0"/>
              </a:spcAft>
              <a:buClr>
                <a:schemeClr val="dk1"/>
              </a:buClr>
              <a:buSzPts val="1000"/>
              <a:buFont typeface="Calibri"/>
              <a:buNone/>
            </a:pPr>
            <a:r>
              <a:rPr lang="es-ES"/>
              <a:t>Se conoce como </a:t>
            </a:r>
            <a:r>
              <a:rPr lang="es-ES" b="1"/>
              <a:t>análisis de viabilidad</a:t>
            </a:r>
            <a:r>
              <a:rPr lang="es-ES"/>
              <a:t> al estudio que intenta predecir el eventual éxito o fracaso de un proyecto</a:t>
            </a: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6"/>
        <p:cNvGrpSpPr/>
        <p:nvPr/>
      </p:nvGrpSpPr>
      <p:grpSpPr>
        <a:xfrm>
          <a:off x="0" y="0"/>
          <a:ext cx="0" cy="0"/>
          <a:chOff x="0" y="0"/>
          <a:chExt cx="0" cy="0"/>
        </a:xfrm>
      </p:grpSpPr>
      <p:sp>
        <p:nvSpPr>
          <p:cNvPr id="817" name="Google Shape;817;p3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8" name="Google Shape;818;p32: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a:t>Hay que remarcar que este nuevo pedido conlleva varios procesos nuevos:</a:t>
            </a:r>
            <a:endParaRPr/>
          </a:p>
          <a:p>
            <a:pPr marL="177399" lvl="0" indent="-177399" algn="l" rtl="0">
              <a:lnSpc>
                <a:spcPct val="100000"/>
              </a:lnSpc>
              <a:spcBef>
                <a:spcPts val="0"/>
              </a:spcBef>
              <a:spcAft>
                <a:spcPts val="0"/>
              </a:spcAft>
              <a:buClr>
                <a:schemeClr val="dk1"/>
              </a:buClr>
              <a:buSzPts val="1000"/>
              <a:buFont typeface="Arial"/>
              <a:buChar char="•"/>
            </a:pPr>
            <a:r>
              <a:rPr lang="es-ES"/>
              <a:t>Recepción de chuches en mayor cantidad, atención a la capacidad de nuestros armarios</a:t>
            </a:r>
            <a:endParaRPr/>
          </a:p>
          <a:p>
            <a:pPr marL="177399" lvl="0" indent="-177399" algn="l" rtl="0">
              <a:lnSpc>
                <a:spcPct val="100000"/>
              </a:lnSpc>
              <a:spcBef>
                <a:spcPts val="0"/>
              </a:spcBef>
              <a:spcAft>
                <a:spcPts val="0"/>
              </a:spcAft>
              <a:buClr>
                <a:schemeClr val="dk1"/>
              </a:buClr>
              <a:buSzPts val="1000"/>
              <a:buFont typeface="Arial"/>
              <a:buChar char="•"/>
            </a:pPr>
            <a:r>
              <a:rPr lang="es-ES"/>
              <a:t>Empaquetado</a:t>
            </a:r>
            <a:endParaRPr/>
          </a:p>
          <a:p>
            <a:pPr marL="177399" lvl="0" indent="-177399" algn="l" rtl="0">
              <a:lnSpc>
                <a:spcPct val="100000"/>
              </a:lnSpc>
              <a:spcBef>
                <a:spcPts val="0"/>
              </a:spcBef>
              <a:spcAft>
                <a:spcPts val="0"/>
              </a:spcAft>
              <a:buClr>
                <a:schemeClr val="dk1"/>
              </a:buClr>
              <a:buSzPts val="1000"/>
              <a:buFont typeface="Arial"/>
              <a:buChar char="•"/>
            </a:pPr>
            <a:r>
              <a:rPr lang="es-ES"/>
              <a:t>Cálculo de necesidades semanales</a:t>
            </a:r>
            <a:endParaRPr/>
          </a:p>
          <a:p>
            <a:pPr marL="177399" lvl="0" indent="-177399" algn="l" rtl="0">
              <a:lnSpc>
                <a:spcPct val="100000"/>
              </a:lnSpc>
              <a:spcBef>
                <a:spcPts val="0"/>
              </a:spcBef>
              <a:spcAft>
                <a:spcPts val="0"/>
              </a:spcAft>
              <a:buClr>
                <a:schemeClr val="dk1"/>
              </a:buClr>
              <a:buSzPts val="1000"/>
              <a:buFont typeface="Arial"/>
              <a:buChar char="•"/>
            </a:pPr>
            <a:r>
              <a:rPr lang="es-ES"/>
              <a:t>Máquina y su lugar de emplazamiento</a:t>
            </a:r>
            <a:endParaRPr/>
          </a:p>
          <a:p>
            <a:pPr marL="177399" lvl="0" indent="-177399" algn="l" rtl="0">
              <a:lnSpc>
                <a:spcPct val="100000"/>
              </a:lnSpc>
              <a:spcBef>
                <a:spcPts val="0"/>
              </a:spcBef>
              <a:spcAft>
                <a:spcPts val="0"/>
              </a:spcAft>
              <a:buClr>
                <a:schemeClr val="dk1"/>
              </a:buClr>
              <a:buSzPts val="1000"/>
              <a:buFont typeface="Arial"/>
              <a:buChar char="•"/>
            </a:pPr>
            <a:r>
              <a:rPr lang="es-ES"/>
              <a:t>Facturación por internet</a:t>
            </a:r>
            <a:endParaRPr/>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5"/>
        <p:cNvGrpSpPr/>
        <p:nvPr/>
      </p:nvGrpSpPr>
      <p:grpSpPr>
        <a:xfrm>
          <a:off x="0" y="0"/>
          <a:ext cx="0" cy="0"/>
          <a:chOff x="0" y="0"/>
          <a:chExt cx="0" cy="0"/>
        </a:xfrm>
      </p:grpSpPr>
      <p:sp>
        <p:nvSpPr>
          <p:cNvPr id="826" name="Google Shape;826;p3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7" name="Google Shape;827;p33: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b="1"/>
              <a:t>1.- Proceso operativo con y sin este nuevo trabajo</a:t>
            </a:r>
            <a:endParaRPr/>
          </a:p>
          <a:p>
            <a:pPr marL="0" lvl="0" indent="0" algn="l" rtl="0">
              <a:lnSpc>
                <a:spcPct val="100000"/>
              </a:lnSpc>
              <a:spcBef>
                <a:spcPts val="0"/>
              </a:spcBef>
              <a:spcAft>
                <a:spcPts val="0"/>
              </a:spcAft>
              <a:buSzPts val="1400"/>
              <a:buNone/>
            </a:pPr>
            <a:r>
              <a:rPr lang="es-ES"/>
              <a:t>Antes de la nueva actividad el proceso era muy sencillo:</a:t>
            </a:r>
            <a:endParaRPr/>
          </a:p>
          <a:p>
            <a:pPr marL="0" lvl="0" indent="0" algn="l" rtl="0">
              <a:lnSpc>
                <a:spcPct val="100000"/>
              </a:lnSpc>
              <a:spcBef>
                <a:spcPts val="0"/>
              </a:spcBef>
              <a:spcAft>
                <a:spcPts val="0"/>
              </a:spcAft>
              <a:buSzPts val="1400"/>
              <a:buNone/>
            </a:pPr>
            <a:r>
              <a:rPr lang="es-ES"/>
              <a:t>Compraba los chuches a los diferentes proveedores, los almacenaba en el armario, los distribuía en las diferentes estanterías y procedía a la venta. Además todos los días revisaba la cantidad de producto que me quedaba (Control de stock), hacía los pedidos necesarios y pagaba a los proveedores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s-ES"/>
              <a:t>Con la nueva actividad, el proceso se complica. </a:t>
            </a:r>
            <a:br>
              <a:rPr lang="es-ES"/>
            </a:br>
            <a:r>
              <a:rPr lang="es-ES"/>
              <a:t>Pero haciendo un estudio muy sencillo, comprobamos que se trata de un proceso paralelo, cuyo único inconveniente es saber si tendremos tiempo de atender a ambas actividades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s-ES" b="1"/>
              <a:t>2.- Disponibilidad de espacio</a:t>
            </a:r>
            <a:endParaRPr/>
          </a:p>
          <a:p>
            <a:pPr marL="0" lvl="0" indent="0" algn="l" rtl="0">
              <a:lnSpc>
                <a:spcPct val="100000"/>
              </a:lnSpc>
              <a:spcBef>
                <a:spcPts val="0"/>
              </a:spcBef>
              <a:spcAft>
                <a:spcPts val="0"/>
              </a:spcAft>
              <a:buSzPts val="1400"/>
              <a:buNone/>
            </a:pPr>
            <a:r>
              <a:rPr lang="es-ES"/>
              <a:t>Con la nueva actividad necesitaré más capacidad del almacén y un espacio para el envasado.</a:t>
            </a:r>
            <a:endParaRPr/>
          </a:p>
          <a:p>
            <a:pPr marL="0" lvl="0" indent="0" algn="l" rtl="0">
              <a:lnSpc>
                <a:spcPct val="100000"/>
              </a:lnSpc>
              <a:spcBef>
                <a:spcPts val="0"/>
              </a:spcBef>
              <a:spcAft>
                <a:spcPts val="0"/>
              </a:spcAft>
              <a:buSzPts val="1400"/>
              <a:buNone/>
            </a:pPr>
            <a:r>
              <a:rPr lang="es-ES"/>
              <a:t>La figura siguiente muestra las dos implantaciones de la tienda (antes y después de la incorporación del nuevo trabajo)</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s-ES" b="1"/>
              <a:t>3.- MEDIOS NECESARIOS</a:t>
            </a:r>
            <a:endParaRPr/>
          </a:p>
          <a:p>
            <a:pPr marL="0" lvl="0" indent="0" algn="l" rtl="0">
              <a:lnSpc>
                <a:spcPct val="100000"/>
              </a:lnSpc>
              <a:spcBef>
                <a:spcPts val="0"/>
              </a:spcBef>
              <a:spcAft>
                <a:spcPts val="0"/>
              </a:spcAft>
              <a:buSzPts val="1400"/>
              <a:buNone/>
            </a:pPr>
            <a:r>
              <a:rPr lang="es-ES"/>
              <a:t>Con la nueva solución necesitaré sustituir la mesa prevista por un mostrador y un armario de más capacidad para almacenar el producto de entrada y salida.</a:t>
            </a:r>
            <a:endParaRPr/>
          </a:p>
          <a:p>
            <a:pPr marL="0" lvl="0" indent="0" algn="l" rtl="0">
              <a:lnSpc>
                <a:spcPct val="100000"/>
              </a:lnSpc>
              <a:spcBef>
                <a:spcPts val="0"/>
              </a:spcBef>
              <a:spcAft>
                <a:spcPts val="0"/>
              </a:spcAft>
              <a:buSzPts val="1400"/>
              <a:buNone/>
            </a:pPr>
            <a:r>
              <a:rPr lang="es-ES"/>
              <a:t>La máquina de envasado será suministrada por el proveedor</a:t>
            </a:r>
            <a:endParaRPr/>
          </a:p>
          <a:p>
            <a:pPr marL="0" lvl="0" indent="0" algn="l" rtl="0">
              <a:lnSpc>
                <a:spcPct val="100000"/>
              </a:lnSpc>
              <a:spcBef>
                <a:spcPts val="0"/>
              </a:spcBef>
              <a:spcAft>
                <a:spcPts val="0"/>
              </a:spcAft>
              <a:buSzPts val="1400"/>
              <a:buNone/>
            </a:pPr>
            <a:r>
              <a:rPr lang="es-ES"/>
              <a:t> </a:t>
            </a:r>
            <a:endParaRPr/>
          </a:p>
          <a:p>
            <a:pPr marL="0" lvl="0" indent="0" algn="l" rtl="0">
              <a:lnSpc>
                <a:spcPct val="100000"/>
              </a:lnSpc>
              <a:spcBef>
                <a:spcPts val="0"/>
              </a:spcBef>
              <a:spcAft>
                <a:spcPts val="0"/>
              </a:spcAft>
              <a:buSzPts val="1400"/>
              <a:buNone/>
            </a:pPr>
            <a:r>
              <a:rPr lang="es-ES" b="1"/>
              <a:t>4.- TIEMPO DE LA OPERACIÓN VS TIEMPO DE OCUPACIÓN </a:t>
            </a:r>
            <a:endParaRPr/>
          </a:p>
          <a:p>
            <a:pPr marL="0" lvl="0" indent="0" algn="l" rtl="0">
              <a:lnSpc>
                <a:spcPct val="100000"/>
              </a:lnSpc>
              <a:spcBef>
                <a:spcPts val="0"/>
              </a:spcBef>
              <a:spcAft>
                <a:spcPts val="0"/>
              </a:spcAft>
              <a:buSzPts val="1400"/>
              <a:buNone/>
            </a:pPr>
            <a:r>
              <a:rPr lang="es-ES"/>
              <a:t>¿Cuánto me llevará esta nueva actividad?, ¿Tendré tiempo de hacer todo lo previsto?</a:t>
            </a:r>
            <a:endParaRPr/>
          </a:p>
          <a:p>
            <a:pPr marL="0" lvl="0" indent="0" algn="l" rtl="0">
              <a:lnSpc>
                <a:spcPct val="100000"/>
              </a:lnSpc>
              <a:spcBef>
                <a:spcPts val="0"/>
              </a:spcBef>
              <a:spcAft>
                <a:spcPts val="0"/>
              </a:spcAft>
              <a:buSzPts val="1400"/>
              <a:buNone/>
            </a:pPr>
            <a:r>
              <a:rPr lang="es-ES"/>
              <a:t>Según el proveedor, la operación de llenado completa me lleva: 50 segundos. Teniendo en cuenta posibles interrupciones mientras trabajo, incrementamos un 20% el tiempo (1 minuto). </a:t>
            </a:r>
            <a:endParaRPr/>
          </a:p>
          <a:p>
            <a:pPr marL="0" lvl="0" indent="0" algn="l" rtl="0">
              <a:lnSpc>
                <a:spcPct val="100000"/>
              </a:lnSpc>
              <a:spcBef>
                <a:spcPts val="0"/>
              </a:spcBef>
              <a:spcAft>
                <a:spcPts val="0"/>
              </a:spcAft>
              <a:buSzPts val="1400"/>
              <a:buNone/>
            </a:pPr>
            <a:r>
              <a:rPr lang="es-ES"/>
              <a:t>Es decir, 60 bolsas/hora.</a:t>
            </a:r>
            <a:endParaRPr/>
          </a:p>
          <a:p>
            <a:pPr marL="0" lvl="0" indent="0" algn="l" rtl="0">
              <a:lnSpc>
                <a:spcPct val="100000"/>
              </a:lnSpc>
              <a:spcBef>
                <a:spcPts val="0"/>
              </a:spcBef>
              <a:spcAft>
                <a:spcPts val="0"/>
              </a:spcAft>
              <a:buSzPts val="1400"/>
              <a:buNone/>
            </a:pPr>
            <a:r>
              <a:rPr lang="es-ES"/>
              <a:t>El tiempo de apertura de la tienda es de 10h a 20h y, según la información de la que disponemos, la previsión de afluencia de clientes los días laborables es la que muestra la figura. (Gráfico de barras)</a:t>
            </a:r>
            <a:endParaRPr/>
          </a:p>
          <a:p>
            <a:pPr marL="0" lvl="0" indent="0" algn="l" rtl="0">
              <a:lnSpc>
                <a:spcPct val="100000"/>
              </a:lnSpc>
              <a:spcBef>
                <a:spcPts val="0"/>
              </a:spcBef>
              <a:spcAft>
                <a:spcPts val="0"/>
              </a:spcAft>
              <a:buSzPts val="1400"/>
              <a:buNone/>
            </a:pPr>
            <a:r>
              <a:rPr lang="es-ES"/>
              <a:t>A la vista del gráfico, la primera hora de la mañana la debo dedicar a reponer, limpiar y ordenar el local.</a:t>
            </a:r>
            <a:endParaRPr/>
          </a:p>
          <a:p>
            <a:pPr marL="0" lvl="0" indent="0" algn="l" rtl="0">
              <a:lnSpc>
                <a:spcPct val="100000"/>
              </a:lnSpc>
              <a:spcBef>
                <a:spcPts val="0"/>
              </a:spcBef>
              <a:spcAft>
                <a:spcPts val="0"/>
              </a:spcAft>
              <a:buSzPts val="1400"/>
              <a:buNone/>
            </a:pPr>
            <a:r>
              <a:rPr lang="es-ES"/>
              <a:t>En momento para poder realizar el envasado de la nueva actividad sería a mediodía, en donde aprovecharía también para almorzar.</a:t>
            </a:r>
            <a:endParaRPr/>
          </a:p>
          <a:p>
            <a:pPr marL="0" lvl="0" indent="0" algn="l" rtl="0">
              <a:lnSpc>
                <a:spcPct val="100000"/>
              </a:lnSpc>
              <a:spcBef>
                <a:spcPts val="0"/>
              </a:spcBef>
              <a:spcAft>
                <a:spcPts val="0"/>
              </a:spcAft>
              <a:buSzPts val="1400"/>
              <a:buNone/>
            </a:pPr>
            <a:r>
              <a:rPr lang="es-ES"/>
              <a:t>Como los clientes que suelen entrar en este espacio de tiempo son mínimos (alrededor del 20% de interrupciones), casa día podría fabricar un mínimo de 120 bolsas. </a:t>
            </a:r>
            <a:endParaRPr/>
          </a:p>
          <a:p>
            <a:pPr marL="0" lvl="0" indent="0" algn="l" rtl="0">
              <a:lnSpc>
                <a:spcPct val="100000"/>
              </a:lnSpc>
              <a:spcBef>
                <a:spcPts val="0"/>
              </a:spcBef>
              <a:spcAft>
                <a:spcPts val="0"/>
              </a:spcAft>
              <a:buSzPts val="1400"/>
              <a:buNone/>
            </a:pPr>
            <a:r>
              <a:rPr lang="es-ES"/>
              <a:t>Quiero dedicarme al envasado, solamente los días laborables.</a:t>
            </a:r>
            <a:endParaRPr/>
          </a:p>
          <a:p>
            <a:pPr marL="0" lvl="0" indent="0" algn="l" rtl="0">
              <a:lnSpc>
                <a:spcPct val="100000"/>
              </a:lnSpc>
              <a:spcBef>
                <a:spcPts val="0"/>
              </a:spcBef>
              <a:spcAft>
                <a:spcPts val="0"/>
              </a:spcAft>
              <a:buSzPts val="1400"/>
              <a:buNone/>
            </a:pPr>
            <a:r>
              <a:rPr lang="es-ES" b="1"/>
              <a:t>20 días laborables/mes x 120 bolsas = 2.400 bolsas/mes</a:t>
            </a:r>
            <a:endParaRPr/>
          </a:p>
          <a:p>
            <a:pPr marL="0" lvl="0" indent="0" algn="l" rtl="0">
              <a:lnSpc>
                <a:spcPct val="100000"/>
              </a:lnSpc>
              <a:spcBef>
                <a:spcPts val="0"/>
              </a:spcBef>
              <a:spcAft>
                <a:spcPts val="0"/>
              </a:spcAft>
              <a:buSzPts val="1400"/>
              <a:buNone/>
            </a:pPr>
            <a:endParaRPr b="1"/>
          </a:p>
          <a:p>
            <a:pPr marL="0" lvl="0" indent="0" algn="l" rtl="0">
              <a:lnSpc>
                <a:spcPct val="100000"/>
              </a:lnSpc>
              <a:spcBef>
                <a:spcPts val="0"/>
              </a:spcBef>
              <a:spcAft>
                <a:spcPts val="0"/>
              </a:spcAft>
              <a:buSzPts val="1400"/>
              <a:buNone/>
            </a:pPr>
            <a:r>
              <a:rPr lang="es-ES" b="1"/>
              <a:t>5.- Conocimientos necesarios para el nuevo trabajo</a:t>
            </a:r>
            <a:endParaRPr/>
          </a:p>
          <a:p>
            <a:pPr marL="0" lvl="0" indent="0" algn="l" rtl="0">
              <a:lnSpc>
                <a:spcPct val="100000"/>
              </a:lnSpc>
              <a:spcBef>
                <a:spcPts val="0"/>
              </a:spcBef>
              <a:spcAft>
                <a:spcPts val="0"/>
              </a:spcAft>
              <a:buSzPts val="1400"/>
              <a:buNone/>
            </a:pPr>
            <a:r>
              <a:rPr lang="es-ES"/>
              <a:t>Para este nuevo trabajo necesito:</a:t>
            </a:r>
            <a:endParaRPr/>
          </a:p>
          <a:p>
            <a:pPr marL="0" lvl="0" indent="0" algn="l" rtl="0">
              <a:lnSpc>
                <a:spcPct val="100000"/>
              </a:lnSpc>
              <a:spcBef>
                <a:spcPts val="0"/>
              </a:spcBef>
              <a:spcAft>
                <a:spcPts val="0"/>
              </a:spcAft>
              <a:buSzPts val="1400"/>
              <a:buNone/>
            </a:pPr>
            <a:r>
              <a:rPr lang="es-ES"/>
              <a:t>Formación para el manejo de la máquina y su mantenimiento (Responsable: Proveedor)</a:t>
            </a:r>
            <a:endParaRPr/>
          </a:p>
          <a:p>
            <a:pPr marL="0" lvl="0" indent="0" algn="l" rtl="0">
              <a:lnSpc>
                <a:spcPct val="100000"/>
              </a:lnSpc>
              <a:spcBef>
                <a:spcPts val="0"/>
              </a:spcBef>
              <a:spcAft>
                <a:spcPts val="0"/>
              </a:spcAft>
              <a:buSzPts val="1400"/>
              <a:buNone/>
            </a:pPr>
            <a:r>
              <a:rPr lang="es-ES"/>
              <a:t>Formación en el sistema de pedidos (Responsable: Proveedor)</a:t>
            </a:r>
            <a:endParaRPr/>
          </a:p>
          <a:p>
            <a:pPr marL="0" lvl="0" indent="0" algn="l" rtl="0">
              <a:lnSpc>
                <a:spcPct val="100000"/>
              </a:lnSpc>
              <a:spcBef>
                <a:spcPts val="0"/>
              </a:spcBef>
              <a:spcAft>
                <a:spcPts val="0"/>
              </a:spcAft>
              <a:buSzPts val="1400"/>
              <a:buNone/>
            </a:pPr>
            <a:r>
              <a:rPr lang="es-ES"/>
              <a:t>Formación en facturación (Responsable: yo)</a:t>
            </a:r>
            <a:endParaRPr/>
          </a:p>
          <a:p>
            <a:pPr marL="0" lvl="0" indent="0" algn="l" rtl="0">
              <a:lnSpc>
                <a:spcPct val="100000"/>
              </a:lnSpc>
              <a:spcBef>
                <a:spcPts val="0"/>
              </a:spcBef>
              <a:spcAft>
                <a:spcPts val="0"/>
              </a:spcAft>
              <a:buSzPts val="1400"/>
              <a:buNone/>
            </a:pPr>
            <a:endParaRPr b="1"/>
          </a:p>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0"/>
        <p:cNvGrpSpPr/>
        <p:nvPr/>
      </p:nvGrpSpPr>
      <p:grpSpPr>
        <a:xfrm>
          <a:off x="0" y="0"/>
          <a:ext cx="0" cy="0"/>
          <a:chOff x="0" y="0"/>
          <a:chExt cx="0" cy="0"/>
        </a:xfrm>
      </p:grpSpPr>
      <p:sp>
        <p:nvSpPr>
          <p:cNvPr id="851" name="Google Shape;851;p34: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2" name="Google Shape;852;p34: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Calibri"/>
              <a:buNone/>
            </a:pPr>
            <a:r>
              <a:rPr lang="es-ES" sz="1000" b="0" u="none"/>
              <a:t>Explica que a continuación se elaborará un ejemplo de Plan Económico para la puesta en marcha de una TIENDA DE DULCES, por lo que los puntos anteriores del Plan Económico se verán de una manera más práctica.</a:t>
            </a:r>
            <a:br>
              <a:rPr lang="es-ES" sz="1000" b="0" u="none"/>
            </a:br>
            <a:endParaRPr/>
          </a:p>
        </p:txBody>
      </p:sp>
      <p:sp>
        <p:nvSpPr>
          <p:cNvPr id="853" name="Google Shape;853;p34: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4"/>
        <p:cNvGrpSpPr/>
        <p:nvPr/>
      </p:nvGrpSpPr>
      <p:grpSpPr>
        <a:xfrm>
          <a:off x="0" y="0"/>
          <a:ext cx="0" cy="0"/>
          <a:chOff x="0" y="0"/>
          <a:chExt cx="0" cy="0"/>
        </a:xfrm>
      </p:grpSpPr>
      <p:sp>
        <p:nvSpPr>
          <p:cNvPr id="865" name="Google Shape;865;p3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6" name="Google Shape;866;p35: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sz="1000" b="1" u="sng"/>
              <a:t>INVERSIONES</a:t>
            </a:r>
            <a:endParaRPr/>
          </a:p>
          <a:p>
            <a:pPr marL="0" lvl="0" indent="0" algn="l" rtl="0">
              <a:lnSpc>
                <a:spcPct val="100000"/>
              </a:lnSpc>
              <a:spcBef>
                <a:spcPts val="0"/>
              </a:spcBef>
              <a:spcAft>
                <a:spcPts val="0"/>
              </a:spcAft>
              <a:buSzPts val="1400"/>
              <a:buNone/>
            </a:pPr>
            <a:endParaRPr sz="1000" b="1" u="sng"/>
          </a:p>
          <a:p>
            <a:pPr marL="228600" lvl="0" indent="-228600" algn="l" rtl="0">
              <a:lnSpc>
                <a:spcPct val="100000"/>
              </a:lnSpc>
              <a:spcBef>
                <a:spcPts val="0"/>
              </a:spcBef>
              <a:spcAft>
                <a:spcPts val="0"/>
              </a:spcAft>
              <a:buClr>
                <a:schemeClr val="dk1"/>
              </a:buClr>
              <a:buSzPts val="1000"/>
              <a:buFont typeface="Calibri"/>
              <a:buAutoNum type="arabicPeriod"/>
            </a:pPr>
            <a:r>
              <a:rPr lang="es-ES" sz="1000" b="0" u="none"/>
              <a:t>Adaptación del local. Partimos de un pequeño local de unos 50 m2, en el que hemos pintado paredes y hecho pequeñas adaptaciones. El presupuesto es de </a:t>
            </a:r>
            <a:r>
              <a:rPr lang="es-ES" sz="1000" b="1" u="none"/>
              <a:t>800€</a:t>
            </a:r>
            <a:br>
              <a:rPr lang="es-ES" sz="1000" b="0" u="none"/>
            </a:br>
            <a:r>
              <a:rPr lang="es-ES" sz="1000" b="0" u="none"/>
              <a:t>Mobiliario. Calculamos habitaciones de metacrilato y una isla central con un depósito para dulces. También calculamos mesa, silla y un armario </a:t>
            </a:r>
            <a:r>
              <a:rPr lang="es-ES" sz="1000" b="1" u="none"/>
              <a:t>2.100€</a:t>
            </a:r>
            <a:endParaRPr/>
          </a:p>
          <a:p>
            <a:pPr marL="228600" lvl="0" indent="-228600" algn="l" rtl="0">
              <a:lnSpc>
                <a:spcPct val="100000"/>
              </a:lnSpc>
              <a:spcBef>
                <a:spcPts val="0"/>
              </a:spcBef>
              <a:spcAft>
                <a:spcPts val="0"/>
              </a:spcAft>
              <a:buClr>
                <a:schemeClr val="dk1"/>
              </a:buClr>
              <a:buSzPts val="1000"/>
              <a:buFont typeface="Calibri"/>
              <a:buAutoNum type="arabicPeriod"/>
            </a:pPr>
            <a:r>
              <a:rPr lang="es-ES" sz="1000" b="0" u="none"/>
              <a:t>Maquinaria. Calculamos la báscula </a:t>
            </a:r>
            <a:r>
              <a:rPr lang="es-ES" sz="1000" b="1" u="none"/>
              <a:t>200€</a:t>
            </a:r>
            <a:r>
              <a:rPr lang="es-ES" sz="1000" b="0" u="none"/>
              <a:t>.</a:t>
            </a:r>
            <a:br>
              <a:rPr lang="es-ES" sz="1000" b="0" u="none"/>
            </a:br>
            <a:r>
              <a:rPr lang="es-ES" sz="1000" b="0" u="none"/>
              <a:t>Equipamiento técnico: calculamos la caja registradora. No compramos un ordenador nuevo y el terminal TPV es instalado por el Banco donde trabajamos. Calculamos un router para que los clientes puedan disfrutar de Wifi gratuito </a:t>
            </a:r>
            <a:r>
              <a:rPr lang="es-ES" sz="1000" b="1" u="none"/>
              <a:t>250€.</a:t>
            </a:r>
            <a:br>
              <a:rPr lang="es-ES" sz="1000" b="0" u="none"/>
            </a:br>
            <a:r>
              <a:rPr lang="es-ES" sz="1000" b="0" u="none"/>
              <a:t>Vehículos: no necesitamos comprar ningún vehículo. Nuestro proveedor nos sirve los productos </a:t>
            </a:r>
            <a:r>
              <a:rPr lang="es-ES" sz="1000" b="1" u="none"/>
              <a:t>0€</a:t>
            </a:r>
            <a:r>
              <a:rPr lang="es-ES" sz="1000" b="0" u="none"/>
              <a:t>.</a:t>
            </a:r>
            <a:br>
              <a:rPr lang="es-ES" sz="1000" b="0" u="none"/>
            </a:br>
            <a:r>
              <a:rPr lang="es-ES" sz="1000" b="0" u="none"/>
              <a:t>Ordenadores: Compramos un programa sencillo para stocks, para hacer más fácil saber lo que tenemos que comprar </a:t>
            </a:r>
            <a:r>
              <a:rPr lang="es-ES" sz="1000" b="1" u="none"/>
              <a:t>180€.</a:t>
            </a:r>
            <a:br>
              <a:rPr lang="es-ES" sz="1000" b="0" u="none"/>
            </a:br>
            <a:r>
              <a:rPr lang="es-ES" sz="1000" b="0" u="none"/>
              <a:t>Patentes/Marcas: no tenemos coste </a:t>
            </a:r>
            <a:r>
              <a:rPr lang="es-ES" sz="1000" b="1" u="none"/>
              <a:t>0€.</a:t>
            </a:r>
            <a:br>
              <a:rPr lang="es-ES" sz="1000" b="0" u="none"/>
            </a:br>
            <a:r>
              <a:rPr lang="es-ES" sz="1000" b="0" u="none"/>
              <a:t>Depósitos y fianzas: Hemos pagado dos meses de depósito del local de alquiler y el mes por adelantado </a:t>
            </a:r>
            <a:r>
              <a:rPr lang="es-ES" sz="1000" b="1" u="none"/>
              <a:t>1.500€</a:t>
            </a:r>
            <a:r>
              <a:rPr lang="es-ES" sz="1000" b="0" u="none"/>
              <a:t>.</a:t>
            </a:r>
            <a:br>
              <a:rPr lang="es-ES" sz="1000" b="0" u="none"/>
            </a:br>
            <a:r>
              <a:rPr lang="es-ES" sz="1000" b="0" u="none"/>
              <a:t>En Otros hemos considerado artículos como el precio del extintor, cambio de cerraduras, limpieza inicial, bolsas, pinzas ... </a:t>
            </a:r>
            <a:r>
              <a:rPr lang="es-ES" sz="1000" b="1" u="none"/>
              <a:t>400€</a:t>
            </a:r>
            <a:endParaRPr b="1"/>
          </a:p>
        </p:txBody>
      </p:sp>
      <p:sp>
        <p:nvSpPr>
          <p:cNvPr id="867" name="Google Shape;867;p35: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6"/>
        <p:cNvGrpSpPr/>
        <p:nvPr/>
      </p:nvGrpSpPr>
      <p:grpSpPr>
        <a:xfrm>
          <a:off x="0" y="0"/>
          <a:ext cx="0" cy="0"/>
          <a:chOff x="0" y="0"/>
          <a:chExt cx="0" cy="0"/>
        </a:xfrm>
      </p:grpSpPr>
      <p:sp>
        <p:nvSpPr>
          <p:cNvPr id="877" name="Google Shape;877;p3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8" name="Google Shape;878;p36: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sz="1000" b="1" u="sng"/>
              <a:t>Gastos</a:t>
            </a:r>
            <a:br>
              <a:rPr lang="es-ES" sz="1000" b="1" u="sng"/>
            </a:br>
            <a:endParaRPr/>
          </a:p>
          <a:p>
            <a:pPr marL="228600" lvl="0" indent="-228600" algn="l" rtl="0">
              <a:lnSpc>
                <a:spcPct val="100000"/>
              </a:lnSpc>
              <a:spcBef>
                <a:spcPts val="0"/>
              </a:spcBef>
              <a:spcAft>
                <a:spcPts val="0"/>
              </a:spcAft>
              <a:buClr>
                <a:schemeClr val="dk1"/>
              </a:buClr>
              <a:buSzPts val="1000"/>
              <a:buFont typeface="Calibri"/>
              <a:buAutoNum type="arabicPeriod"/>
            </a:pPr>
            <a:r>
              <a:rPr lang="es-ES" sz="1000" b="0" u="none"/>
              <a:t>Stock inicial: 100 tipos diferentes de golosinas. Dos kilos de cada uno. Precio medio según mayoristas 4€, </a:t>
            </a:r>
            <a:r>
              <a:rPr lang="es-ES" sz="1000" b="1" u="none"/>
              <a:t>800€.</a:t>
            </a:r>
            <a:br>
              <a:rPr lang="es-ES" sz="1000" b="0" u="none"/>
            </a:br>
            <a:r>
              <a:rPr lang="es-ES" sz="1000" b="0" u="none"/>
              <a:t>Gastos iniciales: alta de licencia fiscal, tasas municipales, seguro y carné de manipulación de alimentos </a:t>
            </a:r>
            <a:r>
              <a:rPr lang="es-ES" sz="1000" b="1" u="none"/>
              <a:t>400€.</a:t>
            </a:r>
            <a:br>
              <a:rPr lang="es-ES" sz="1000" b="0" u="none"/>
            </a:br>
            <a:r>
              <a:rPr lang="es-ES" sz="1000" b="0" u="none"/>
              <a:t>Gastos legales: permisos y gestoría </a:t>
            </a:r>
            <a:r>
              <a:rPr lang="es-ES" sz="1000" b="1" u="none"/>
              <a:t>300€.</a:t>
            </a:r>
            <a:br>
              <a:rPr lang="es-ES" sz="1000" b="0" u="none"/>
            </a:br>
            <a:r>
              <a:rPr lang="es-ES" sz="1000" b="0" u="none"/>
              <a:t>Publicidad: no haremos publicidad de momento </a:t>
            </a:r>
            <a:r>
              <a:rPr lang="es-ES" sz="1000" b="1" u="none"/>
              <a:t>0€.</a:t>
            </a:r>
            <a:br>
              <a:rPr lang="es-ES" sz="1000" b="0" u="none"/>
            </a:br>
            <a:r>
              <a:rPr lang="es-ES" sz="1000" b="0" u="none"/>
              <a:t>Suministros: el local tiene agua y electricidad, y sólo tenemos que dar de alta la línea telefónica </a:t>
            </a:r>
            <a:r>
              <a:rPr lang="es-ES" sz="1000" b="1" u="none"/>
              <a:t>50€.</a:t>
            </a:r>
            <a:br>
              <a:rPr lang="es-ES" sz="1000" b="0" u="none"/>
            </a:br>
            <a:r>
              <a:rPr lang="es-ES" sz="1000" b="0" u="none"/>
              <a:t>Financiación: como estamos haciendo una prueba de números no ponemos financiación.</a:t>
            </a:r>
            <a:br>
              <a:rPr lang="es-ES" sz="1000" b="0" u="none"/>
            </a:br>
            <a:r>
              <a:rPr lang="es-ES" sz="1000" b="0" u="none"/>
              <a:t>Fondos de emergencia: establecemos un importe de </a:t>
            </a:r>
            <a:r>
              <a:rPr lang="es-ES" sz="1000" b="1" u="none"/>
              <a:t>500€</a:t>
            </a:r>
            <a:r>
              <a:rPr lang="es-ES" sz="1000" b="0" u="none"/>
              <a:t> para eventos imprevistos del primer mes de apertura.</a:t>
            </a:r>
            <a:br>
              <a:rPr lang="es-ES" sz="1000" b="0" u="none"/>
            </a:br>
            <a:r>
              <a:rPr lang="es-ES" sz="1000" b="0" u="none"/>
              <a:t>Otros: no ponemos ninguna cantidad </a:t>
            </a:r>
            <a:r>
              <a:rPr lang="es-ES" sz="1000" b="1" u="none"/>
              <a:t>0€</a:t>
            </a:r>
            <a:r>
              <a:rPr lang="es-ES" sz="1000" b="0" u="none"/>
              <a:t>.</a:t>
            </a:r>
            <a:endParaRPr/>
          </a:p>
        </p:txBody>
      </p:sp>
      <p:sp>
        <p:nvSpPr>
          <p:cNvPr id="879" name="Google Shape;879;p36: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8"/>
        <p:cNvGrpSpPr/>
        <p:nvPr/>
      </p:nvGrpSpPr>
      <p:grpSpPr>
        <a:xfrm>
          <a:off x="0" y="0"/>
          <a:ext cx="0" cy="0"/>
          <a:chOff x="0" y="0"/>
          <a:chExt cx="0" cy="0"/>
        </a:xfrm>
      </p:grpSpPr>
      <p:sp>
        <p:nvSpPr>
          <p:cNvPr id="889" name="Google Shape;889;p3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90" name="Google Shape;890;p37: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sz="1000"/>
              <a:t>Ya tenemos el monto de la inversión y los gastos.</a:t>
            </a:r>
            <a:br>
              <a:rPr lang="es-ES" sz="1000"/>
            </a:br>
            <a:endParaRPr/>
          </a:p>
          <a:p>
            <a:pPr marL="171450" lvl="0" indent="-171450" algn="l" rtl="0">
              <a:lnSpc>
                <a:spcPct val="100000"/>
              </a:lnSpc>
              <a:spcBef>
                <a:spcPts val="0"/>
              </a:spcBef>
              <a:spcAft>
                <a:spcPts val="0"/>
              </a:spcAft>
              <a:buClr>
                <a:schemeClr val="dk1"/>
              </a:buClr>
              <a:buSzPts val="1000"/>
              <a:buFont typeface="Arial"/>
              <a:buChar char="•"/>
            </a:pPr>
            <a:r>
              <a:rPr lang="es-ES" sz="1000"/>
              <a:t>Inversión: </a:t>
            </a:r>
            <a:r>
              <a:rPr lang="es-ES" sz="1000" b="1"/>
              <a:t>5.430€.</a:t>
            </a:r>
            <a:br>
              <a:rPr lang="es-ES" sz="1000"/>
            </a:br>
            <a:r>
              <a:rPr lang="es-ES" sz="1000"/>
              <a:t>Gastos: </a:t>
            </a:r>
            <a:r>
              <a:rPr lang="es-ES" sz="1000" b="1"/>
              <a:t>2.050€.</a:t>
            </a:r>
            <a:endParaRPr/>
          </a:p>
          <a:p>
            <a:pPr marL="0" lvl="0" indent="0" algn="l" rtl="0">
              <a:lnSpc>
                <a:spcPct val="100000"/>
              </a:lnSpc>
              <a:spcBef>
                <a:spcPts val="0"/>
              </a:spcBef>
              <a:spcAft>
                <a:spcPts val="0"/>
              </a:spcAft>
              <a:buSzPts val="1400"/>
              <a:buNone/>
            </a:pPr>
            <a:endParaRPr sz="1000"/>
          </a:p>
          <a:p>
            <a:pPr marL="0" lvl="0" indent="0" algn="l" rtl="0">
              <a:lnSpc>
                <a:spcPct val="100000"/>
              </a:lnSpc>
              <a:spcBef>
                <a:spcPts val="0"/>
              </a:spcBef>
              <a:spcAft>
                <a:spcPts val="0"/>
              </a:spcAft>
              <a:buSzPts val="1400"/>
              <a:buNone/>
            </a:pPr>
            <a:r>
              <a:rPr lang="es-ES" sz="1000"/>
              <a:t>Aportaciones: aportamos </a:t>
            </a:r>
            <a:r>
              <a:rPr lang="es-ES" sz="1000" b="1"/>
              <a:t>1.480€</a:t>
            </a:r>
            <a:r>
              <a:rPr lang="es-ES" sz="1000"/>
              <a:t> de nuestros ahorros y necesitaremos una financiación de </a:t>
            </a:r>
            <a:r>
              <a:rPr lang="es-ES" sz="1000" b="1"/>
              <a:t>6.000€</a:t>
            </a:r>
            <a:r>
              <a:rPr lang="es-ES" sz="1000"/>
              <a:t>. Explicar que esto representa aproximadamente el 20%.</a:t>
            </a:r>
            <a:endParaRPr/>
          </a:p>
          <a:p>
            <a:pPr marL="0" lvl="0" indent="0" algn="l" rtl="0">
              <a:lnSpc>
                <a:spcPct val="100000"/>
              </a:lnSpc>
              <a:spcBef>
                <a:spcPts val="0"/>
              </a:spcBef>
              <a:spcAft>
                <a:spcPts val="0"/>
              </a:spcAft>
              <a:buSzPts val="1400"/>
              <a:buNone/>
            </a:pPr>
            <a:br>
              <a:rPr lang="es-ES" sz="1000"/>
            </a:br>
            <a:r>
              <a:rPr lang="es-ES" sz="1000"/>
              <a:t>Nos aparece que el total a pedir para financiación es de </a:t>
            </a:r>
            <a:r>
              <a:rPr lang="es-ES" sz="1000" b="1"/>
              <a:t>6.000€. </a:t>
            </a:r>
            <a:r>
              <a:rPr lang="es-ES" sz="1000"/>
              <a:t>Con un plazo de amortización de 5 años tendríamos que pagar una cuota de aproximadamente </a:t>
            </a:r>
            <a:r>
              <a:rPr lang="es-ES" sz="1000" b="1"/>
              <a:t>120€.</a:t>
            </a:r>
            <a:br>
              <a:rPr lang="es-ES" sz="1000"/>
            </a:br>
            <a:endParaRPr/>
          </a:p>
        </p:txBody>
      </p:sp>
      <p:sp>
        <p:nvSpPr>
          <p:cNvPr id="891" name="Google Shape;891;p37: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3"/>
        <p:cNvGrpSpPr/>
        <p:nvPr/>
      </p:nvGrpSpPr>
      <p:grpSpPr>
        <a:xfrm>
          <a:off x="0" y="0"/>
          <a:ext cx="0" cy="0"/>
          <a:chOff x="0" y="0"/>
          <a:chExt cx="0" cy="0"/>
        </a:xfrm>
      </p:grpSpPr>
      <p:sp>
        <p:nvSpPr>
          <p:cNvPr id="904" name="Google Shape;904;p38: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5" name="Google Shape;905;p38: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a:t>Es importante saber cómo responder a la pregunta que vemos en esta diapositiva y la siguiente, a continuación veremos cómo se puede hacer.</a:t>
            </a:r>
            <a:br>
              <a:rPr lang="es-ES"/>
            </a:br>
            <a:endParaRPr/>
          </a:p>
        </p:txBody>
      </p:sp>
      <p:sp>
        <p:nvSpPr>
          <p:cNvPr id="906" name="Google Shape;906;p38: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8"/>
        <p:cNvGrpSpPr/>
        <p:nvPr/>
      </p:nvGrpSpPr>
      <p:grpSpPr>
        <a:xfrm>
          <a:off x="0" y="0"/>
          <a:ext cx="0" cy="0"/>
          <a:chOff x="0" y="0"/>
          <a:chExt cx="0" cy="0"/>
        </a:xfrm>
      </p:grpSpPr>
      <p:sp>
        <p:nvSpPr>
          <p:cNvPr id="919" name="Google Shape;919;p39: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0" name="Google Shape;920;p39: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000"/>
              <a:buFont typeface="Calibri"/>
              <a:buNone/>
            </a:pPr>
            <a:r>
              <a:rPr lang="es-ES" sz="1000" b="0"/>
              <a:t>Con todo lo que hemos hecho hasta ahora podemos hacer una primera  aproximación sobre si nuestro negocio es económicamente viable.</a:t>
            </a:r>
            <a:endParaRPr/>
          </a:p>
          <a:p>
            <a:pPr marL="0" lvl="0" indent="0" algn="l" rtl="0">
              <a:lnSpc>
                <a:spcPct val="100000"/>
              </a:lnSpc>
              <a:spcBef>
                <a:spcPts val="0"/>
              </a:spcBef>
              <a:spcAft>
                <a:spcPts val="0"/>
              </a:spcAft>
              <a:buClr>
                <a:schemeClr val="dk1"/>
              </a:buClr>
              <a:buSzPts val="1000"/>
              <a:buFont typeface="Calibri"/>
              <a:buNone/>
            </a:pPr>
            <a:br>
              <a:rPr lang="es-ES" sz="1000" b="0"/>
            </a:br>
            <a:r>
              <a:rPr lang="es-ES" sz="1000" b="0"/>
              <a:t>Por eso introduciremos el concepto de Punto de Equilibrio, que calcula si los ingresos estimados cubren los gastos.</a:t>
            </a:r>
            <a:br>
              <a:rPr lang="es-ES" sz="1000" b="0"/>
            </a:br>
            <a:endParaRPr sz="1000" b="0"/>
          </a:p>
          <a:p>
            <a:pPr marL="0" lvl="0" indent="0" algn="l" rtl="0">
              <a:lnSpc>
                <a:spcPct val="100000"/>
              </a:lnSpc>
              <a:spcBef>
                <a:spcPts val="0"/>
              </a:spcBef>
              <a:spcAft>
                <a:spcPts val="0"/>
              </a:spcAft>
              <a:buClr>
                <a:schemeClr val="dk1"/>
              </a:buClr>
              <a:buSzPts val="1000"/>
              <a:buFont typeface="Calibri"/>
              <a:buNone/>
            </a:pPr>
            <a:r>
              <a:rPr lang="es-ES" sz="1000" b="1" u="none"/>
              <a:t>Gastos</a:t>
            </a:r>
            <a:endParaRPr/>
          </a:p>
          <a:p>
            <a:pPr marL="0" lvl="0" indent="0" algn="l" rtl="0">
              <a:lnSpc>
                <a:spcPct val="100000"/>
              </a:lnSpc>
              <a:spcBef>
                <a:spcPts val="0"/>
              </a:spcBef>
              <a:spcAft>
                <a:spcPts val="0"/>
              </a:spcAft>
              <a:buClr>
                <a:schemeClr val="dk1"/>
              </a:buClr>
              <a:buSzPts val="1000"/>
              <a:buFont typeface="Calibri"/>
              <a:buNone/>
            </a:pPr>
            <a:br>
              <a:rPr lang="es-ES" sz="1000" b="1" u="sng"/>
            </a:br>
            <a:r>
              <a:rPr lang="es-ES" sz="1000" b="0"/>
              <a:t>En la inversión inicial también hemos hablado de gastos, pero aquellos se referían a la apertura del negocio mientras que estos son los ordinarios de cada mes.</a:t>
            </a:r>
            <a:endParaRPr/>
          </a:p>
          <a:p>
            <a:pPr marL="0" lvl="0" indent="0" algn="l" rtl="0">
              <a:lnSpc>
                <a:spcPct val="100000"/>
              </a:lnSpc>
              <a:spcBef>
                <a:spcPts val="0"/>
              </a:spcBef>
              <a:spcAft>
                <a:spcPts val="0"/>
              </a:spcAft>
              <a:buClr>
                <a:schemeClr val="dk1"/>
              </a:buClr>
              <a:buSzPts val="1000"/>
              <a:buFont typeface="Calibri"/>
              <a:buNone/>
            </a:pPr>
            <a:br>
              <a:rPr lang="es-ES" sz="1000" b="0"/>
            </a:br>
            <a:r>
              <a:rPr lang="es-ES" sz="1000" b="0"/>
              <a:t>Aquí se trata de tener controlados todos los gastos que generará cada mes la actividad propia del negocio, teniendo en cuenta no sólo los gastos que llegan mensualmente sino los que se hacen con otras frecuencias.</a:t>
            </a:r>
            <a:endParaRPr/>
          </a:p>
          <a:p>
            <a:pPr marL="0" lvl="0" indent="0" algn="l" rtl="0">
              <a:lnSpc>
                <a:spcPct val="100000"/>
              </a:lnSpc>
              <a:spcBef>
                <a:spcPts val="0"/>
              </a:spcBef>
              <a:spcAft>
                <a:spcPts val="0"/>
              </a:spcAft>
              <a:buClr>
                <a:schemeClr val="dk1"/>
              </a:buClr>
              <a:buSzPts val="1000"/>
              <a:buFont typeface="Calibri"/>
              <a:buNone/>
            </a:pPr>
            <a:br>
              <a:rPr lang="es-ES" sz="1000" b="0"/>
            </a:br>
            <a:r>
              <a:rPr lang="es-ES" sz="1000" b="0"/>
              <a:t>Por lo tanto, será necesario explicar:</a:t>
            </a:r>
            <a:endParaRPr/>
          </a:p>
          <a:p>
            <a:pPr marL="0" lvl="0" indent="0" algn="l" rtl="0">
              <a:lnSpc>
                <a:spcPct val="100000"/>
              </a:lnSpc>
              <a:spcBef>
                <a:spcPts val="0"/>
              </a:spcBef>
              <a:spcAft>
                <a:spcPts val="0"/>
              </a:spcAft>
              <a:buClr>
                <a:schemeClr val="dk1"/>
              </a:buClr>
              <a:buSzPts val="1000"/>
              <a:buFont typeface="Arial"/>
              <a:buNone/>
            </a:pPr>
            <a:endParaRPr sz="1000" b="0"/>
          </a:p>
          <a:p>
            <a:pPr marL="171450" lvl="0" indent="-171450" algn="l" rtl="0">
              <a:lnSpc>
                <a:spcPct val="100000"/>
              </a:lnSpc>
              <a:spcBef>
                <a:spcPts val="0"/>
              </a:spcBef>
              <a:spcAft>
                <a:spcPts val="0"/>
              </a:spcAft>
              <a:buClr>
                <a:schemeClr val="dk1"/>
              </a:buClr>
              <a:buSzPts val="1000"/>
              <a:buFont typeface="Arial"/>
              <a:buChar char="•"/>
            </a:pPr>
            <a:r>
              <a:rPr lang="es-ES" sz="1000" b="0"/>
              <a:t>Gastos mensuales: son los más sencillos y sabemos lo que pagaremos cada mes.</a:t>
            </a:r>
            <a:br>
              <a:rPr lang="es-ES" sz="1000" b="0"/>
            </a:br>
            <a:r>
              <a:rPr lang="es-ES" sz="1000" b="0"/>
              <a:t>Gastos con otras frecuencias, como por ejemplo electricidad, gas, teléfono (algunos se pagan cada dos meses); hay que poner la cantidad que corresponde a un mes aunque lo paguemos cada dos meses.</a:t>
            </a:r>
            <a:br>
              <a:rPr lang="es-ES" sz="1000" b="0"/>
            </a:br>
            <a:r>
              <a:rPr lang="es-ES" sz="1000" b="0"/>
              <a:t>Gastos con frecuencia anual, como por ejemplo seguros, impuestos municipales ... también es necesario poner la parte correspondiente a un mes, aunque lo paguemos una vez al año.</a:t>
            </a:r>
            <a:br>
              <a:rPr lang="es-ES" sz="1000" b="0"/>
            </a:br>
            <a:r>
              <a:rPr lang="es-ES" sz="1000" b="0"/>
              <a:t>Amortización: aquí debemos explicar que toda la inversión inicial que hemos hecho no tiene una vida útil ilimitada. Así que, si hemos comprado un lavavajillas para un bar, nos puede durar 4 o 5 años, por lo que tenemos que prever que nuestro negocio tiene que generar ingresos para ir pagando esta máquina y así para poder después de 4 o 5 años comprar una nueva cuando se estropee. Por lo tanto, deberíamos tomar todo lo que hemos gastado como inversión inicial en máquinas, instalaciones, etc. calcular una vida útil promedio de 4/5 años y calcular qué cantidad mensual nos representa para tenerla en cuenta.</a:t>
            </a:r>
            <a:endParaRPr/>
          </a:p>
          <a:p>
            <a:pPr marL="171450" lvl="0" indent="-107950" algn="l" rtl="0">
              <a:lnSpc>
                <a:spcPct val="100000"/>
              </a:lnSpc>
              <a:spcBef>
                <a:spcPts val="0"/>
              </a:spcBef>
              <a:spcAft>
                <a:spcPts val="0"/>
              </a:spcAft>
              <a:buClr>
                <a:schemeClr val="dk1"/>
              </a:buClr>
              <a:buSzPts val="1000"/>
              <a:buFont typeface="Arial"/>
              <a:buNone/>
            </a:pPr>
            <a:endParaRPr sz="1000" b="0"/>
          </a:p>
          <a:p>
            <a:pPr marL="0" lvl="0" indent="0" algn="l" rtl="0">
              <a:lnSpc>
                <a:spcPct val="100000"/>
              </a:lnSpc>
              <a:spcBef>
                <a:spcPts val="0"/>
              </a:spcBef>
              <a:spcAft>
                <a:spcPts val="0"/>
              </a:spcAft>
              <a:buClr>
                <a:schemeClr val="dk1"/>
              </a:buClr>
              <a:buSzPts val="1000"/>
              <a:buFont typeface="Arial"/>
              <a:buNone/>
            </a:pPr>
            <a:r>
              <a:rPr lang="es-ES" sz="1000" b="1"/>
              <a:t>Ingresos</a:t>
            </a:r>
            <a:endParaRPr/>
          </a:p>
          <a:p>
            <a:pPr marL="0" lvl="0" indent="0" algn="l" rtl="0">
              <a:lnSpc>
                <a:spcPct val="100000"/>
              </a:lnSpc>
              <a:spcBef>
                <a:spcPts val="0"/>
              </a:spcBef>
              <a:spcAft>
                <a:spcPts val="0"/>
              </a:spcAft>
              <a:buClr>
                <a:schemeClr val="dk1"/>
              </a:buClr>
              <a:buSzPts val="1000"/>
              <a:buFont typeface="Arial"/>
              <a:buNone/>
            </a:pPr>
            <a:r>
              <a:rPr lang="es-ES" sz="1000" b="0"/>
              <a:t>Respecto a los ingresos deberemos basarnos en los estudios que hemos hecho en el Plan Económico (entorno, mercado, competencia...) para conocer nuestra previsión de ventas y ver si cubre los gastos.</a:t>
            </a:r>
            <a:endParaRPr/>
          </a:p>
          <a:p>
            <a:pPr marL="0" lvl="0" indent="0" algn="l" rtl="0">
              <a:lnSpc>
                <a:spcPct val="100000"/>
              </a:lnSpc>
              <a:spcBef>
                <a:spcPts val="0"/>
              </a:spcBef>
              <a:spcAft>
                <a:spcPts val="0"/>
              </a:spcAft>
              <a:buClr>
                <a:schemeClr val="dk1"/>
              </a:buClr>
              <a:buSzPts val="1000"/>
              <a:buFont typeface="Arial"/>
              <a:buNone/>
            </a:pPr>
            <a:br>
              <a:rPr lang="es-ES" sz="1000" b="0"/>
            </a:br>
            <a:r>
              <a:rPr lang="es-ES" sz="1000" b="0"/>
              <a:t>Aquí tendremos que analizar, de cada producto que vendemos:</a:t>
            </a:r>
            <a:endParaRPr/>
          </a:p>
          <a:p>
            <a:pPr marL="0" lvl="0" indent="0" algn="l" rtl="0">
              <a:lnSpc>
                <a:spcPct val="100000"/>
              </a:lnSpc>
              <a:spcBef>
                <a:spcPts val="0"/>
              </a:spcBef>
              <a:spcAft>
                <a:spcPts val="0"/>
              </a:spcAft>
              <a:buClr>
                <a:schemeClr val="dk1"/>
              </a:buClr>
              <a:buSzPts val="1000"/>
              <a:buFont typeface="Arial"/>
              <a:buNone/>
            </a:pPr>
            <a:endParaRPr sz="1000" b="0"/>
          </a:p>
          <a:p>
            <a:pPr marL="171450" lvl="0" indent="-171450" algn="l" rtl="0">
              <a:lnSpc>
                <a:spcPct val="100000"/>
              </a:lnSpc>
              <a:spcBef>
                <a:spcPts val="0"/>
              </a:spcBef>
              <a:spcAft>
                <a:spcPts val="0"/>
              </a:spcAft>
              <a:buClr>
                <a:schemeClr val="dk1"/>
              </a:buClr>
              <a:buSzPts val="1000"/>
              <a:buFont typeface="Arial"/>
              <a:buChar char="•"/>
            </a:pPr>
            <a:r>
              <a:rPr lang="es-ES" sz="1000" b="0"/>
              <a:t>Lo que nos cuesta teniendo en cuenta sólo los materiales que utilizamos para poderlo venderlo.</a:t>
            </a:r>
            <a:br>
              <a:rPr lang="es-ES" sz="1000" b="0"/>
            </a:br>
            <a:r>
              <a:rPr lang="es-ES" sz="1000" b="0"/>
              <a:t>A qué precio planeamos venderlo, teniendo en cuenta que tenemos que ser competitivos.</a:t>
            </a:r>
            <a:endParaRPr/>
          </a:p>
          <a:p>
            <a:pPr marL="0" lvl="0" indent="0" algn="l" rtl="0">
              <a:lnSpc>
                <a:spcPct val="100000"/>
              </a:lnSpc>
              <a:spcBef>
                <a:spcPts val="0"/>
              </a:spcBef>
              <a:spcAft>
                <a:spcPts val="0"/>
              </a:spcAft>
              <a:buClr>
                <a:schemeClr val="dk1"/>
              </a:buClr>
              <a:buSzPts val="1000"/>
              <a:buFont typeface="Arial"/>
              <a:buNone/>
            </a:pPr>
            <a:endParaRPr sz="1000" b="0"/>
          </a:p>
          <a:p>
            <a:pPr marL="0" lvl="0" indent="0" algn="l" rtl="0">
              <a:lnSpc>
                <a:spcPct val="100000"/>
              </a:lnSpc>
              <a:spcBef>
                <a:spcPts val="0"/>
              </a:spcBef>
              <a:spcAft>
                <a:spcPts val="0"/>
              </a:spcAft>
              <a:buClr>
                <a:schemeClr val="dk1"/>
              </a:buClr>
              <a:buSzPts val="1000"/>
              <a:buFont typeface="Arial"/>
              <a:buNone/>
            </a:pPr>
            <a:r>
              <a:rPr lang="es-ES" sz="1000" b="0"/>
              <a:t>Una vez hecho esto sabemos lo que ganamos en cada producto que vendemos.</a:t>
            </a:r>
            <a:endParaRPr/>
          </a:p>
          <a:p>
            <a:pPr marL="0" lvl="0" indent="0" algn="l" rtl="0">
              <a:lnSpc>
                <a:spcPct val="100000"/>
              </a:lnSpc>
              <a:spcBef>
                <a:spcPts val="0"/>
              </a:spcBef>
              <a:spcAft>
                <a:spcPts val="0"/>
              </a:spcAft>
              <a:buClr>
                <a:schemeClr val="dk1"/>
              </a:buClr>
              <a:buSzPts val="1000"/>
              <a:buFont typeface="Arial"/>
              <a:buNone/>
            </a:pPr>
            <a:endParaRPr sz="1000" b="0"/>
          </a:p>
          <a:p>
            <a:pPr marL="171450" lvl="0" indent="-171450" algn="l" rtl="0">
              <a:lnSpc>
                <a:spcPct val="100000"/>
              </a:lnSpc>
              <a:spcBef>
                <a:spcPts val="0"/>
              </a:spcBef>
              <a:spcAft>
                <a:spcPts val="0"/>
              </a:spcAft>
              <a:buClr>
                <a:schemeClr val="dk1"/>
              </a:buClr>
              <a:buSzPts val="1000"/>
              <a:buFont typeface="Arial"/>
              <a:buChar char="•"/>
            </a:pPr>
            <a:r>
              <a:rPr lang="es-ES" sz="1000" b="0"/>
              <a:t>Cuántas unidades planeamos vender cada mes. Aquí se quieren valorar dos escenarios, uno más optimista y otro menos; por ello en el cuadro se recomienda poner dos opciones.</a:t>
            </a:r>
            <a:endParaRPr/>
          </a:p>
          <a:p>
            <a:pPr marL="0" lvl="0" indent="0" algn="l" rtl="0">
              <a:lnSpc>
                <a:spcPct val="100000"/>
              </a:lnSpc>
              <a:spcBef>
                <a:spcPts val="0"/>
              </a:spcBef>
              <a:spcAft>
                <a:spcPts val="0"/>
              </a:spcAft>
              <a:buClr>
                <a:schemeClr val="dk1"/>
              </a:buClr>
              <a:buSzPts val="1000"/>
              <a:buFont typeface="Arial"/>
              <a:buNone/>
            </a:pPr>
            <a:br>
              <a:rPr lang="es-ES" sz="1000" b="0"/>
            </a:br>
            <a:r>
              <a:rPr lang="es-ES" sz="1000" b="0"/>
              <a:t>Al llegar aquí sabemos la previsión de ingresos que esperamos obtener por cada producto que vendemos.</a:t>
            </a:r>
            <a:endParaRPr/>
          </a:p>
          <a:p>
            <a:pPr marL="0" lvl="0" indent="0" algn="l" rtl="0">
              <a:lnSpc>
                <a:spcPct val="100000"/>
              </a:lnSpc>
              <a:spcBef>
                <a:spcPts val="0"/>
              </a:spcBef>
              <a:spcAft>
                <a:spcPts val="0"/>
              </a:spcAft>
              <a:buClr>
                <a:schemeClr val="dk1"/>
              </a:buClr>
              <a:buSzPts val="1000"/>
              <a:buFont typeface="Arial"/>
              <a:buNone/>
            </a:pPr>
            <a:endParaRPr sz="1000" b="0"/>
          </a:p>
          <a:p>
            <a:pPr marL="0" lvl="0" indent="0" algn="l" rtl="0">
              <a:lnSpc>
                <a:spcPct val="100000"/>
              </a:lnSpc>
              <a:spcBef>
                <a:spcPts val="0"/>
              </a:spcBef>
              <a:spcAft>
                <a:spcPts val="0"/>
              </a:spcAft>
              <a:buClr>
                <a:schemeClr val="dk1"/>
              </a:buClr>
              <a:buSzPts val="1000"/>
              <a:buFont typeface="Arial"/>
              <a:buNone/>
            </a:pPr>
            <a:r>
              <a:rPr lang="es-ES" sz="1000" b="0"/>
              <a:t>La suma de lo que nos generan todos los productos que vendemos serán los ingresos mensuales que tendrán que compararse con los gastos.</a:t>
            </a:r>
            <a:endParaRPr/>
          </a:p>
          <a:p>
            <a:pPr marL="0" lvl="0" indent="0" algn="l" rtl="0">
              <a:lnSpc>
                <a:spcPct val="100000"/>
              </a:lnSpc>
              <a:spcBef>
                <a:spcPts val="0"/>
              </a:spcBef>
              <a:spcAft>
                <a:spcPts val="0"/>
              </a:spcAft>
              <a:buClr>
                <a:schemeClr val="dk1"/>
              </a:buClr>
              <a:buSzPts val="1000"/>
              <a:buFont typeface="Arial"/>
              <a:buNone/>
            </a:pPr>
            <a:br>
              <a:rPr lang="es-ES" sz="1000" b="0"/>
            </a:br>
            <a:r>
              <a:rPr lang="es-ES" sz="1000" b="0"/>
              <a:t>Aquí podemos encontrar tres escenarios:</a:t>
            </a:r>
            <a:endParaRPr/>
          </a:p>
          <a:p>
            <a:pPr marL="0" lvl="0" indent="0" algn="l" rtl="0">
              <a:lnSpc>
                <a:spcPct val="100000"/>
              </a:lnSpc>
              <a:spcBef>
                <a:spcPts val="0"/>
              </a:spcBef>
              <a:spcAft>
                <a:spcPts val="0"/>
              </a:spcAft>
              <a:buClr>
                <a:schemeClr val="dk1"/>
              </a:buClr>
              <a:buSzPts val="1000"/>
              <a:buFont typeface="Arial"/>
              <a:buNone/>
            </a:pPr>
            <a:endParaRPr sz="1000" b="0"/>
          </a:p>
          <a:p>
            <a:pPr marL="171450" lvl="0" indent="-171450" algn="l" rtl="0">
              <a:lnSpc>
                <a:spcPct val="100000"/>
              </a:lnSpc>
              <a:spcBef>
                <a:spcPts val="0"/>
              </a:spcBef>
              <a:spcAft>
                <a:spcPts val="0"/>
              </a:spcAft>
              <a:buClr>
                <a:schemeClr val="dk1"/>
              </a:buClr>
              <a:buSzPts val="1000"/>
              <a:buFont typeface="Arial"/>
              <a:buChar char="•"/>
            </a:pPr>
            <a:r>
              <a:rPr lang="es-ES" sz="1000" b="0"/>
              <a:t>Los gastos exceden a los ingresos: debemos considerar si vale la pena seguir adelante.</a:t>
            </a:r>
            <a:br>
              <a:rPr lang="es-ES" sz="1000" b="0"/>
            </a:br>
            <a:r>
              <a:rPr lang="es-ES" sz="1000" b="0"/>
              <a:t>Los gastos son iguales a los ingresos: debemos ser conscientes de que esta situación nos puede poner muy tensos en el ámbito económico y que cualquier imprevisto signifique que no podamos asumirlo. En este caso sería necesario que nuestro fondo de emergencia fuera más alto para poder utilizarlo si fuera necesario.</a:t>
            </a:r>
            <a:br>
              <a:rPr lang="es-ES" sz="1000" b="0"/>
            </a:br>
            <a:r>
              <a:rPr lang="es-ES" sz="1000" b="0"/>
              <a:t>Los gastos son menores que los ingresos: en principio todo indica que nuestro negocio, si hemos hecho bien los cálculos y se cumplen las previsiones de ventas, seguirá adelante.</a:t>
            </a:r>
            <a:endParaRPr/>
          </a:p>
        </p:txBody>
      </p:sp>
      <p:sp>
        <p:nvSpPr>
          <p:cNvPr id="921" name="Google Shape;921;p39: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4: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3" name="Google Shape;363;p4: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sz="1000">
                <a:solidFill>
                  <a:schemeClr val="dk1"/>
                </a:solidFill>
                <a:latin typeface="Calibri"/>
                <a:ea typeface="Calibri"/>
                <a:cs typeface="Calibri"/>
                <a:sym typeface="Calibri"/>
              </a:rPr>
              <a:t>Comienza con la pregunta de la diapositiva, le permitirá romper el hielo. </a:t>
            </a:r>
            <a:endParaRPr/>
          </a:p>
          <a:p>
            <a:pPr marL="0" lvl="0" indent="0" algn="l" rtl="0">
              <a:lnSpc>
                <a:spcPct val="100000"/>
              </a:lnSpc>
              <a:spcBef>
                <a:spcPts val="0"/>
              </a:spcBef>
              <a:spcAft>
                <a:spcPts val="0"/>
              </a:spcAft>
              <a:buSzPts val="1400"/>
              <a:buNone/>
            </a:pPr>
            <a:br>
              <a:rPr lang="es-ES" sz="1000">
                <a:solidFill>
                  <a:schemeClr val="dk1"/>
                </a:solidFill>
                <a:latin typeface="Calibri"/>
                <a:ea typeface="Calibri"/>
                <a:cs typeface="Calibri"/>
                <a:sym typeface="Calibri"/>
              </a:rPr>
            </a:br>
            <a:r>
              <a:rPr lang="es-ES" sz="1000">
                <a:solidFill>
                  <a:schemeClr val="dk1"/>
                </a:solidFill>
                <a:latin typeface="Calibri"/>
                <a:ea typeface="Calibri"/>
                <a:cs typeface="Calibri"/>
                <a:sym typeface="Calibri"/>
              </a:rPr>
              <a:t>Puedes agregar otras preguntas basadas en el resultado de la primera.</a:t>
            </a:r>
            <a:endParaRPr/>
          </a:p>
          <a:p>
            <a:pPr marL="0" lvl="0" indent="0" algn="l" rtl="0">
              <a:lnSpc>
                <a:spcPct val="100000"/>
              </a:lnSpc>
              <a:spcBef>
                <a:spcPts val="0"/>
              </a:spcBef>
              <a:spcAft>
                <a:spcPts val="0"/>
              </a:spcAft>
              <a:buClr>
                <a:schemeClr val="dk1"/>
              </a:buClr>
              <a:buSzPts val="1000"/>
              <a:buFont typeface="Arial"/>
              <a:buNone/>
            </a:pPr>
            <a:br>
              <a:rPr lang="es-ES" sz="1000">
                <a:solidFill>
                  <a:schemeClr val="dk1"/>
                </a:solidFill>
                <a:latin typeface="Calibri"/>
                <a:ea typeface="Calibri"/>
                <a:cs typeface="Calibri"/>
                <a:sym typeface="Calibri"/>
              </a:rPr>
            </a:br>
            <a:r>
              <a:rPr lang="es-ES" sz="1000">
                <a:solidFill>
                  <a:schemeClr val="dk1"/>
                </a:solidFill>
                <a:latin typeface="Calibri"/>
                <a:ea typeface="Calibri"/>
                <a:cs typeface="Calibri"/>
                <a:sym typeface="Calibri"/>
              </a:rPr>
              <a:t>Por ejemplo:</a:t>
            </a:r>
            <a:br>
              <a:rPr lang="es-ES" sz="1000">
                <a:solidFill>
                  <a:schemeClr val="dk1"/>
                </a:solidFill>
                <a:latin typeface="Calibri"/>
                <a:ea typeface="Calibri"/>
                <a:cs typeface="Calibri"/>
                <a:sym typeface="Calibri"/>
              </a:rPr>
            </a:br>
            <a:r>
              <a:rPr lang="es-ES" sz="1000">
                <a:solidFill>
                  <a:schemeClr val="dk1"/>
                </a:solidFill>
                <a:latin typeface="Calibri"/>
                <a:ea typeface="Calibri"/>
                <a:cs typeface="Calibri"/>
                <a:sym typeface="Calibri"/>
              </a:rPr>
              <a:t> 	- ¿Cómo sabes que es una buena idea?</a:t>
            </a:r>
            <a:br>
              <a:rPr lang="es-ES" sz="1000">
                <a:solidFill>
                  <a:schemeClr val="dk1"/>
                </a:solidFill>
                <a:latin typeface="Calibri"/>
                <a:ea typeface="Calibri"/>
                <a:cs typeface="Calibri"/>
                <a:sym typeface="Calibri"/>
              </a:rPr>
            </a:br>
            <a:r>
              <a:rPr lang="es-ES" sz="1000">
                <a:solidFill>
                  <a:schemeClr val="dk1"/>
                </a:solidFill>
                <a:latin typeface="Calibri"/>
                <a:ea typeface="Calibri"/>
                <a:cs typeface="Calibri"/>
                <a:sym typeface="Calibri"/>
              </a:rPr>
              <a:t>	- ¿Sabes qué medidas tomar para llevarlo a cabo?</a:t>
            </a:r>
            <a:br>
              <a:rPr lang="es-ES" sz="1000">
                <a:solidFill>
                  <a:schemeClr val="dk1"/>
                </a:solidFill>
                <a:latin typeface="Calibri"/>
                <a:ea typeface="Calibri"/>
                <a:cs typeface="Calibri"/>
                <a:sym typeface="Calibri"/>
              </a:rPr>
            </a:br>
            <a:r>
              <a:rPr lang="es-ES" sz="1000">
                <a:solidFill>
                  <a:schemeClr val="dk1"/>
                </a:solidFill>
                <a:latin typeface="Calibri"/>
                <a:ea typeface="Calibri"/>
                <a:cs typeface="Calibri"/>
                <a:sym typeface="Calibri"/>
              </a:rPr>
              <a:t> 	- ¿Sabes cómo analizar mínimamente su viabilidad?</a:t>
            </a:r>
            <a:endParaRPr/>
          </a:p>
          <a:p>
            <a:pPr marL="0" lvl="0" indent="0" algn="l" rtl="0">
              <a:lnSpc>
                <a:spcPct val="100000"/>
              </a:lnSpc>
              <a:spcBef>
                <a:spcPts val="0"/>
              </a:spcBef>
              <a:spcAft>
                <a:spcPts val="0"/>
              </a:spcAft>
              <a:buClr>
                <a:schemeClr val="dk1"/>
              </a:buClr>
              <a:buSzPts val="1000"/>
              <a:buFont typeface="Noto Sans Symbols"/>
              <a:buNone/>
            </a:pPr>
            <a:r>
              <a:rPr lang="es-ES" sz="1000">
                <a:solidFill>
                  <a:schemeClr val="dk1"/>
                </a:solidFill>
                <a:latin typeface="Calibri"/>
                <a:ea typeface="Calibri"/>
                <a:cs typeface="Calibri"/>
                <a:sym typeface="Calibri"/>
              </a:rPr>
              <a:t> 	- Y con respecto a la financiación, ¿sabes dónde puedes solicitarla?</a:t>
            </a:r>
            <a:endParaRPr/>
          </a:p>
          <a:p>
            <a:pPr marL="0" lvl="0" indent="0" algn="l" rtl="0">
              <a:lnSpc>
                <a:spcPct val="100000"/>
              </a:lnSpc>
              <a:spcBef>
                <a:spcPts val="0"/>
              </a:spcBef>
              <a:spcAft>
                <a:spcPts val="0"/>
              </a:spcAft>
              <a:buClr>
                <a:schemeClr val="dk1"/>
              </a:buClr>
              <a:buSzPts val="1000"/>
              <a:buFont typeface="Noto Sans Symbols"/>
              <a:buNone/>
            </a:pPr>
            <a:br>
              <a:rPr lang="es-ES" sz="1000">
                <a:solidFill>
                  <a:schemeClr val="dk1"/>
                </a:solidFill>
                <a:latin typeface="Calibri"/>
                <a:ea typeface="Calibri"/>
                <a:cs typeface="Calibri"/>
                <a:sym typeface="Calibri"/>
              </a:rPr>
            </a:br>
            <a:r>
              <a:rPr lang="es-ES" sz="1000">
                <a:solidFill>
                  <a:schemeClr val="dk1"/>
                </a:solidFill>
                <a:latin typeface="Calibri"/>
                <a:ea typeface="Calibri"/>
                <a:cs typeface="Calibri"/>
                <a:sym typeface="Calibri"/>
              </a:rPr>
              <a:t>Estas preguntas servirán para entrar en materia y te darán información sobre los asistentes, lo que te permitirá ajustar el discurso.</a:t>
            </a:r>
            <a:endParaRPr/>
          </a:p>
          <a:p>
            <a:pPr marL="0" lvl="0" indent="0" algn="l" rtl="0">
              <a:lnSpc>
                <a:spcPct val="100000"/>
              </a:lnSpc>
              <a:spcBef>
                <a:spcPts val="0"/>
              </a:spcBef>
              <a:spcAft>
                <a:spcPts val="0"/>
              </a:spcAft>
              <a:buClr>
                <a:schemeClr val="dk1"/>
              </a:buClr>
              <a:buSzPts val="1000"/>
              <a:buFont typeface="Noto Sans Symbols"/>
              <a:buNone/>
            </a:pPr>
            <a:r>
              <a:rPr lang="es-ES" sz="1000">
                <a:solidFill>
                  <a:schemeClr val="dk1"/>
                </a:solidFill>
                <a:latin typeface="Calibri"/>
                <a:ea typeface="Calibri"/>
                <a:cs typeface="Calibri"/>
                <a:sym typeface="Calibri"/>
              </a:rPr>
              <a:t> </a:t>
            </a:r>
            <a:br>
              <a:rPr lang="es-ES" sz="1000">
                <a:solidFill>
                  <a:schemeClr val="dk1"/>
                </a:solidFill>
                <a:latin typeface="Calibri"/>
                <a:ea typeface="Calibri"/>
                <a:cs typeface="Calibri"/>
                <a:sym typeface="Calibri"/>
              </a:rPr>
            </a:br>
            <a:r>
              <a:rPr lang="es-ES" sz="1000">
                <a:solidFill>
                  <a:schemeClr val="dk1"/>
                </a:solidFill>
                <a:latin typeface="Calibri"/>
                <a:ea typeface="Calibri"/>
                <a:cs typeface="Calibri"/>
                <a:sym typeface="Calibri"/>
              </a:rPr>
              <a:t>Estas preguntas pueden implicar la necesidad de contar anécdotas por parte de los asistentes, en caso de que se alarguen tendremos que trasladarlas al final de la charla.</a:t>
            </a:r>
            <a:br>
              <a:rPr lang="es-ES" sz="1000">
                <a:solidFill>
                  <a:schemeClr val="dk1"/>
                </a:solidFill>
                <a:latin typeface="Calibri"/>
                <a:ea typeface="Calibri"/>
                <a:cs typeface="Calibri"/>
                <a:sym typeface="Calibri"/>
              </a:rPr>
            </a:br>
            <a:endParaRPr/>
          </a:p>
        </p:txBody>
      </p:sp>
      <p:sp>
        <p:nvSpPr>
          <p:cNvPr id="364" name="Google Shape;364;p4: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3"/>
        <p:cNvGrpSpPr/>
        <p:nvPr/>
      </p:nvGrpSpPr>
      <p:grpSpPr>
        <a:xfrm>
          <a:off x="0" y="0"/>
          <a:ext cx="0" cy="0"/>
          <a:chOff x="0" y="0"/>
          <a:chExt cx="0" cy="0"/>
        </a:xfrm>
      </p:grpSpPr>
      <p:sp>
        <p:nvSpPr>
          <p:cNvPr id="934" name="Google Shape;934;p40: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35" name="Google Shape;935;p40: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Calibri"/>
              <a:buNone/>
            </a:pPr>
            <a:r>
              <a:rPr lang="es-ES" sz="1000" b="1" u="sng"/>
              <a:t>EXPLICACIONES DE LA DIAPOSITIVA</a:t>
            </a:r>
            <a:endParaRPr/>
          </a:p>
          <a:p>
            <a:pPr marL="0" lvl="0" indent="0" algn="l" rtl="0">
              <a:lnSpc>
                <a:spcPct val="100000"/>
              </a:lnSpc>
              <a:spcBef>
                <a:spcPts val="0"/>
              </a:spcBef>
              <a:spcAft>
                <a:spcPts val="0"/>
              </a:spcAft>
              <a:buSzPts val="1400"/>
              <a:buNone/>
            </a:pPr>
            <a:endParaRPr sz="1000"/>
          </a:p>
          <a:p>
            <a:pPr marL="228600" lvl="0" indent="-228600" algn="l" rtl="0">
              <a:lnSpc>
                <a:spcPct val="100000"/>
              </a:lnSpc>
              <a:spcBef>
                <a:spcPts val="0"/>
              </a:spcBef>
              <a:spcAft>
                <a:spcPts val="0"/>
              </a:spcAft>
              <a:buClr>
                <a:schemeClr val="dk1"/>
              </a:buClr>
              <a:buSzPts val="1000"/>
              <a:buFont typeface="Calibri"/>
              <a:buAutoNum type="arabicPeriod"/>
            </a:pPr>
            <a:r>
              <a:rPr lang="es-ES" sz="1000" b="0"/>
              <a:t>Alquileres: el gasto mensual es de </a:t>
            </a:r>
            <a:r>
              <a:rPr lang="es-ES" sz="1000" b="1"/>
              <a:t>500€.</a:t>
            </a:r>
            <a:br>
              <a:rPr lang="es-ES" sz="1000" b="0"/>
            </a:br>
            <a:r>
              <a:rPr lang="es-ES" sz="1000" b="0"/>
              <a:t>Mantenimiento limpieza: la limpieza la hacemos nosotros, pero incluimos alrededor de </a:t>
            </a:r>
            <a:r>
              <a:rPr lang="es-ES" sz="1000" b="1"/>
              <a:t>30€</a:t>
            </a:r>
            <a:r>
              <a:rPr lang="es-ES" sz="1000" b="0"/>
              <a:t> para material de limpieza y de pequeño mantenimiento.</a:t>
            </a:r>
            <a:br>
              <a:rPr lang="es-ES" sz="1000" b="0"/>
            </a:br>
            <a:r>
              <a:rPr lang="es-ES" sz="1000" b="0"/>
              <a:t>Electricidad y agua: aunque se pagan cada dos meses calculamos las cantidades mensuales que nos representarían: </a:t>
            </a:r>
            <a:r>
              <a:rPr lang="es-ES" sz="1000" b="1"/>
              <a:t>50 €.</a:t>
            </a:r>
            <a:br>
              <a:rPr lang="es-ES" sz="1000" b="0"/>
            </a:br>
            <a:r>
              <a:rPr lang="es-ES" sz="1000" b="0"/>
              <a:t>Teléfono: igual que antes ponemos la repercusión mensual del coste, a pesar de pagarlo cada dos meses </a:t>
            </a:r>
            <a:r>
              <a:rPr lang="es-ES" sz="1000" b="1"/>
              <a:t>30€.</a:t>
            </a:r>
            <a:br>
              <a:rPr lang="es-ES" sz="1000" b="0"/>
            </a:br>
            <a:r>
              <a:rPr lang="es-ES" sz="1000" b="0"/>
              <a:t>Gestoría: la gestoría nos cobra </a:t>
            </a:r>
            <a:r>
              <a:rPr lang="es-ES" sz="1000" b="1"/>
              <a:t>100€</a:t>
            </a:r>
            <a:r>
              <a:rPr lang="es-ES" sz="1000" b="0"/>
              <a:t> al mes por llevar el papeleo y las liquidaciones.</a:t>
            </a:r>
            <a:br>
              <a:rPr lang="es-ES" sz="1000" b="0"/>
            </a:br>
            <a:r>
              <a:rPr lang="es-ES" sz="1000" b="0"/>
              <a:t>Impuestos: aquí incluiremos el importe de todos los impuestos que pagamos anualmente al ayuntamiento (no a Hacienda) y haremos el cálculo que nos toca cada mes.</a:t>
            </a:r>
            <a:br>
              <a:rPr lang="es-ES" sz="1000" b="0"/>
            </a:br>
            <a:r>
              <a:rPr lang="es-ES" sz="1000" b="0"/>
              <a:t>Seguro: pondremos el coste mensual del seguro del local y de la responsabilidad civil </a:t>
            </a:r>
            <a:r>
              <a:rPr lang="es-ES" sz="1000" b="1"/>
              <a:t>30€</a:t>
            </a:r>
            <a:r>
              <a:rPr lang="es-ES" sz="1000" b="0"/>
              <a:t>.</a:t>
            </a:r>
            <a:br>
              <a:rPr lang="es-ES" sz="1000" b="0"/>
            </a:br>
            <a:r>
              <a:rPr lang="es-ES" sz="1000" b="0"/>
              <a:t>Cuota del préstamo: calculamos una cuota mensual de </a:t>
            </a:r>
            <a:r>
              <a:rPr lang="es-ES" sz="1000" b="1"/>
              <a:t>120€</a:t>
            </a:r>
            <a:r>
              <a:rPr lang="es-ES" sz="1000" b="0"/>
              <a:t>.</a:t>
            </a:r>
            <a:br>
              <a:rPr lang="es-ES" sz="1000" b="0"/>
            </a:br>
            <a:r>
              <a:rPr lang="es-ES" sz="1000" b="0"/>
              <a:t>Personal: como sólo trabajaremos nosotros calcularemos el salario base de </a:t>
            </a:r>
            <a:r>
              <a:rPr lang="es-ES" sz="1000" b="1"/>
              <a:t>1.000€</a:t>
            </a:r>
            <a:r>
              <a:rPr lang="es-ES" sz="1000" b="0"/>
              <a:t>  más la cuota de autónomos de </a:t>
            </a:r>
            <a:r>
              <a:rPr lang="es-ES" sz="1000" b="1"/>
              <a:t>240€</a:t>
            </a:r>
            <a:r>
              <a:rPr lang="es-ES" sz="1000" b="0"/>
              <a:t>.</a:t>
            </a:r>
            <a:br>
              <a:rPr lang="es-ES" sz="1000" b="0"/>
            </a:br>
            <a:r>
              <a:rPr lang="es-ES" sz="1000" b="0"/>
              <a:t>Material diverso: ponemos una cantidad aproximada de </a:t>
            </a:r>
            <a:r>
              <a:rPr lang="es-ES" sz="1000" b="1"/>
              <a:t>15€</a:t>
            </a:r>
            <a:r>
              <a:rPr lang="es-ES" sz="1000" b="0"/>
              <a:t>.</a:t>
            </a:r>
            <a:br>
              <a:rPr lang="es-ES" sz="1000" b="0"/>
            </a:br>
            <a:r>
              <a:rPr lang="es-ES" sz="1000" b="0"/>
              <a:t>Amortización inicial de la inversión:  calculamos que amortizaremos los </a:t>
            </a:r>
            <a:r>
              <a:rPr lang="es-ES" sz="1000" b="1"/>
              <a:t>7.480€</a:t>
            </a:r>
            <a:r>
              <a:rPr lang="es-ES" sz="1000" b="0"/>
              <a:t> de inversión en unos 6 años de media. Por lo tanto, esto representa una repercusión mensual de alrededor de </a:t>
            </a:r>
            <a:r>
              <a:rPr lang="es-ES" sz="1000" b="1"/>
              <a:t>103€</a:t>
            </a:r>
            <a:r>
              <a:rPr lang="es-ES" sz="1000" b="0"/>
              <a:t>.</a:t>
            </a:r>
            <a:endParaRPr/>
          </a:p>
          <a:p>
            <a:pPr marL="228600" lvl="0" indent="-165100" algn="l" rtl="0">
              <a:lnSpc>
                <a:spcPct val="100000"/>
              </a:lnSpc>
              <a:spcBef>
                <a:spcPts val="0"/>
              </a:spcBef>
              <a:spcAft>
                <a:spcPts val="0"/>
              </a:spcAft>
              <a:buClr>
                <a:schemeClr val="dk1"/>
              </a:buClr>
              <a:buSzPts val="1000"/>
              <a:buFont typeface="Calibri"/>
              <a:buNone/>
            </a:pPr>
            <a:endParaRPr sz="1000" b="0"/>
          </a:p>
          <a:p>
            <a:pPr marL="228600" lvl="0" indent="-165100" algn="l" rtl="0">
              <a:lnSpc>
                <a:spcPct val="100000"/>
              </a:lnSpc>
              <a:spcBef>
                <a:spcPts val="0"/>
              </a:spcBef>
              <a:spcAft>
                <a:spcPts val="0"/>
              </a:spcAft>
              <a:buClr>
                <a:schemeClr val="dk1"/>
              </a:buClr>
              <a:buSzPts val="1000"/>
              <a:buFont typeface="Calibri"/>
              <a:buNone/>
            </a:pPr>
            <a:endParaRPr sz="1000" b="0"/>
          </a:p>
          <a:p>
            <a:pPr marL="0" lvl="0" indent="0" algn="l" rtl="0">
              <a:lnSpc>
                <a:spcPct val="100000"/>
              </a:lnSpc>
              <a:spcBef>
                <a:spcPts val="0"/>
              </a:spcBef>
              <a:spcAft>
                <a:spcPts val="0"/>
              </a:spcAft>
              <a:buClr>
                <a:schemeClr val="dk1"/>
              </a:buClr>
              <a:buSzPts val="1000"/>
              <a:buFont typeface="Calibri"/>
              <a:buNone/>
            </a:pPr>
            <a:r>
              <a:rPr lang="es-ES" sz="1000" b="0"/>
              <a:t>Por lo tanto, sabemos que nuestro negocio tendría que generar </a:t>
            </a:r>
            <a:r>
              <a:rPr lang="es-ES" sz="1000" b="1"/>
              <a:t>2.268€</a:t>
            </a:r>
            <a:r>
              <a:rPr lang="es-ES" sz="1000" b="0"/>
              <a:t> al mes para ser viable.</a:t>
            </a:r>
            <a:endParaRPr/>
          </a:p>
        </p:txBody>
      </p:sp>
      <p:sp>
        <p:nvSpPr>
          <p:cNvPr id="936" name="Google Shape;936;p40: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5"/>
        <p:cNvGrpSpPr/>
        <p:nvPr/>
      </p:nvGrpSpPr>
      <p:grpSpPr>
        <a:xfrm>
          <a:off x="0" y="0"/>
          <a:ext cx="0" cy="0"/>
          <a:chOff x="0" y="0"/>
          <a:chExt cx="0" cy="0"/>
        </a:xfrm>
      </p:grpSpPr>
      <p:sp>
        <p:nvSpPr>
          <p:cNvPr id="946" name="Google Shape;946;p4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47" name="Google Shape;947;p4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sz="1000" b="0" u="none"/>
              <a:t>¡¡Vamos a ver si lo conseguimos!!</a:t>
            </a:r>
            <a:endParaRPr/>
          </a:p>
          <a:p>
            <a:pPr marL="0" lvl="0" indent="0" algn="l" rtl="0">
              <a:lnSpc>
                <a:spcPct val="100000"/>
              </a:lnSpc>
              <a:spcBef>
                <a:spcPts val="0"/>
              </a:spcBef>
              <a:spcAft>
                <a:spcPts val="0"/>
              </a:spcAft>
              <a:buSzPts val="1400"/>
              <a:buNone/>
            </a:pPr>
            <a:br>
              <a:rPr lang="es-ES" sz="1000" b="0" u="none"/>
            </a:br>
            <a:r>
              <a:rPr lang="es-ES" sz="1000" b="0" u="none"/>
              <a:t>Nos centramos en nuestros 3 productos principales: Dulces, Agua y Caramelos/chocolatinas.</a:t>
            </a:r>
            <a:endParaRPr/>
          </a:p>
          <a:p>
            <a:pPr marL="0" lvl="0" indent="0" algn="l" rtl="0">
              <a:lnSpc>
                <a:spcPct val="100000"/>
              </a:lnSpc>
              <a:spcBef>
                <a:spcPts val="0"/>
              </a:spcBef>
              <a:spcAft>
                <a:spcPts val="0"/>
              </a:spcAft>
              <a:buSzPts val="1400"/>
              <a:buNone/>
            </a:pPr>
            <a:br>
              <a:rPr lang="es-ES" sz="1000" b="0" u="none"/>
            </a:br>
            <a:r>
              <a:rPr lang="es-ES" sz="1000" b="0" u="none"/>
              <a:t>Del análisis de los factores externos conocemos aproximadamente el volumen de clientes que tienen otras tiendas cercanas:</a:t>
            </a:r>
            <a:br>
              <a:rPr lang="es-ES" sz="1000" b="0" u="none"/>
            </a:br>
            <a:endParaRPr/>
          </a:p>
          <a:p>
            <a:pPr marL="171450" lvl="0" indent="-171450" algn="l" rtl="0">
              <a:lnSpc>
                <a:spcPct val="100000"/>
              </a:lnSpc>
              <a:spcBef>
                <a:spcPts val="0"/>
              </a:spcBef>
              <a:spcAft>
                <a:spcPts val="0"/>
              </a:spcAft>
              <a:buClr>
                <a:schemeClr val="dk1"/>
              </a:buClr>
              <a:buSzPts val="1000"/>
              <a:buFont typeface="Arial"/>
              <a:buChar char="•"/>
            </a:pPr>
            <a:r>
              <a:rPr lang="es-ES" sz="1000" b="0" u="none"/>
              <a:t>De las golosinas ya sabemos que las compramos en bolsas de 1 kilo (la mayoría) y que el precio medio es de 4-5€ (tomaremos por ejemplo 4,5 €), mientras que el precio de venta oscila (depende de ubicaciones y población entre 12€/Kg y 17€/Kg (1,2€ y 1,7€ los 100 gramos).</a:t>
            </a:r>
            <a:br>
              <a:rPr lang="es-ES" sz="1000" b="0" u="none"/>
            </a:br>
            <a:r>
              <a:rPr lang="es-ES" sz="1000" b="0" u="none"/>
              <a:t>Para hacer los cálculos haremos un precio medio prudente de 14,5€/K</a:t>
            </a:r>
            <a:br>
              <a:rPr lang="es-ES" sz="1000" b="0" u="none"/>
            </a:br>
            <a:r>
              <a:rPr lang="es-ES" sz="1000" b="0" u="none"/>
              <a:t>En cuanto a los clientes haremos dos suposiciones: Opción 1- 25 clientes entran por la mañana y 25 por la tarde y opción 2 – 35 clientes entran por la mañana y 35 por la tarde.</a:t>
            </a:r>
            <a:br>
              <a:rPr lang="es-ES" sz="1000" b="0" u="none"/>
            </a:br>
            <a:r>
              <a:rPr lang="es-ES" sz="1000" b="0" u="none"/>
              <a:t>A partir del estudio sabemos que la venta media por cliente es de 150 gr. </a:t>
            </a:r>
            <a:br>
              <a:rPr lang="es-ES" sz="1000" b="0" u="none"/>
            </a:br>
            <a:r>
              <a:rPr lang="es-ES" sz="1000" b="0" u="none"/>
              <a:t>Dado que inicialmente abriremos 25 días al mes ya sabemos el total de kilos que venderemos y el margen que tendremos.</a:t>
            </a:r>
            <a:br>
              <a:rPr lang="es-ES" sz="1000" b="0" u="none"/>
            </a:br>
            <a:r>
              <a:rPr lang="es-ES" sz="1000" b="0" u="none"/>
              <a:t>En cuanto al Agua, la compramos a 0,15 céntimos al por mayor y las vendemos a 1€. Suponiendo que parte de los clientes compren agua, también haremos dos supuestos, una  para una previsión rebajada y otra ajustada al estudio.</a:t>
            </a:r>
            <a:br>
              <a:rPr lang="es-ES" sz="1000" b="0" u="none"/>
            </a:br>
            <a:r>
              <a:rPr lang="es-ES" sz="1000" b="0" u="none"/>
              <a:t>Haremos lo mismo para los Caramelos/chocolatinas que compramos a 0,25€ y vendemos a 0,90€.</a:t>
            </a:r>
            <a:endParaRPr/>
          </a:p>
          <a:p>
            <a:pPr marL="171450" lvl="0" indent="-107950" algn="l" rtl="0">
              <a:lnSpc>
                <a:spcPct val="100000"/>
              </a:lnSpc>
              <a:spcBef>
                <a:spcPts val="0"/>
              </a:spcBef>
              <a:spcAft>
                <a:spcPts val="0"/>
              </a:spcAft>
              <a:buClr>
                <a:schemeClr val="dk1"/>
              </a:buClr>
              <a:buSzPts val="1000"/>
              <a:buFont typeface="Arial"/>
              <a:buNone/>
            </a:pPr>
            <a:endParaRPr sz="1000" b="0" u="none"/>
          </a:p>
          <a:p>
            <a:pPr marL="0" lvl="0" indent="0" algn="l" rtl="0">
              <a:lnSpc>
                <a:spcPct val="100000"/>
              </a:lnSpc>
              <a:spcBef>
                <a:spcPts val="0"/>
              </a:spcBef>
              <a:spcAft>
                <a:spcPts val="0"/>
              </a:spcAft>
              <a:buClr>
                <a:schemeClr val="dk1"/>
              </a:buClr>
              <a:buSzPts val="1000"/>
              <a:buFont typeface="Arial"/>
              <a:buNone/>
            </a:pPr>
            <a:r>
              <a:rPr lang="es-ES" sz="1000" b="0" u="none"/>
              <a:t>Analizando sólo estos productos principales, sin tener en cuenta otros que podamos añadir, nuestro negocio cubriría los gastos con la previsión más prudente, pero si no lo cumplimos, seguramente tendríamos cierta falta de ingresos.</a:t>
            </a:r>
            <a:br>
              <a:rPr lang="es-ES" sz="1000" b="0" u="none"/>
            </a:br>
            <a:endParaRPr/>
          </a:p>
        </p:txBody>
      </p:sp>
      <p:sp>
        <p:nvSpPr>
          <p:cNvPr id="948" name="Google Shape;948;p41: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7"/>
        <p:cNvGrpSpPr/>
        <p:nvPr/>
      </p:nvGrpSpPr>
      <p:grpSpPr>
        <a:xfrm>
          <a:off x="0" y="0"/>
          <a:ext cx="0" cy="0"/>
          <a:chOff x="0" y="0"/>
          <a:chExt cx="0" cy="0"/>
        </a:xfrm>
      </p:grpSpPr>
      <p:sp>
        <p:nvSpPr>
          <p:cNvPr id="958" name="Google Shape;958;p4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9" name="Google Shape;959;p42: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sz="1000"/>
              <a:t>Ahora que hemos hecho ya todo el proceso, sólo tenemos que realizar esta matriz, llamada DAFO, que nos dará una visión de nuestro proyecto respecto a las características internas y la situación externa.</a:t>
            </a:r>
            <a:endParaRPr/>
          </a:p>
          <a:p>
            <a:pPr marL="0" lvl="0" indent="0" algn="l" rtl="0">
              <a:lnSpc>
                <a:spcPct val="100000"/>
              </a:lnSpc>
              <a:spcBef>
                <a:spcPts val="0"/>
              </a:spcBef>
              <a:spcAft>
                <a:spcPts val="0"/>
              </a:spcAft>
              <a:buSzPts val="1400"/>
              <a:buNone/>
            </a:pPr>
            <a:br>
              <a:rPr lang="es-ES" sz="1000"/>
            </a:br>
            <a:r>
              <a:rPr lang="es-ES" sz="1000"/>
              <a:t>La primera premisa es que hay que ser absolutamente sincero, no engañarnos a nosotros mismos, no queriendo ver debilidades y amenazas, o exagerar fortalezas y oportunidades.</a:t>
            </a:r>
            <a:endParaRPr/>
          </a:p>
          <a:p>
            <a:pPr marL="0" lvl="0" indent="0" algn="l" rtl="0">
              <a:lnSpc>
                <a:spcPct val="100000"/>
              </a:lnSpc>
              <a:spcBef>
                <a:spcPts val="0"/>
              </a:spcBef>
              <a:spcAft>
                <a:spcPts val="0"/>
              </a:spcAft>
              <a:buSzPts val="1400"/>
              <a:buNone/>
            </a:pPr>
            <a:br>
              <a:rPr lang="es-ES" sz="1000"/>
            </a:br>
            <a:r>
              <a:rPr lang="es-ES" sz="1000"/>
              <a:t>Esta matriz es conveniente modificarla una vez a la semana en la fase de gestión del proyecto en idea y una vez al mes cuando el negocio ya esté en marcha, ya que es absolutamente cambiante. Aparecerán nuevas amenazas y oportunidades.</a:t>
            </a:r>
            <a:br>
              <a:rPr lang="es-ES" sz="1000"/>
            </a:br>
            <a:endParaRPr sz="1000"/>
          </a:p>
          <a:p>
            <a:pPr marL="0" lvl="0" indent="0" algn="l" rtl="0">
              <a:lnSpc>
                <a:spcPct val="100000"/>
              </a:lnSpc>
              <a:spcBef>
                <a:spcPts val="0"/>
              </a:spcBef>
              <a:spcAft>
                <a:spcPts val="0"/>
              </a:spcAft>
              <a:buSzPts val="1400"/>
              <a:buNone/>
            </a:pPr>
            <a:r>
              <a:rPr lang="es-ES" sz="1000"/>
              <a:t>Una breve definición de cada casilla podría ser:</a:t>
            </a:r>
            <a:endParaRPr/>
          </a:p>
          <a:p>
            <a:pPr marL="0" lvl="0" indent="0" algn="l" rtl="0">
              <a:lnSpc>
                <a:spcPct val="100000"/>
              </a:lnSpc>
              <a:spcBef>
                <a:spcPts val="0"/>
              </a:spcBef>
              <a:spcAft>
                <a:spcPts val="0"/>
              </a:spcAft>
              <a:buClr>
                <a:schemeClr val="dk1"/>
              </a:buClr>
              <a:buSzPts val="1000"/>
              <a:buFont typeface="Arial"/>
              <a:buNone/>
            </a:pPr>
            <a:endParaRPr sz="1000"/>
          </a:p>
          <a:p>
            <a:pPr marL="171450" lvl="0" indent="-171450" algn="l" rtl="0">
              <a:lnSpc>
                <a:spcPct val="100000"/>
              </a:lnSpc>
              <a:spcBef>
                <a:spcPts val="0"/>
              </a:spcBef>
              <a:spcAft>
                <a:spcPts val="0"/>
              </a:spcAft>
              <a:buClr>
                <a:schemeClr val="dk1"/>
              </a:buClr>
              <a:buSzPts val="1000"/>
              <a:buFont typeface="Arial"/>
              <a:buChar char="•"/>
            </a:pPr>
            <a:r>
              <a:rPr lang="es-ES" sz="1000" b="1"/>
              <a:t>Debilidades: </a:t>
            </a:r>
            <a:r>
              <a:rPr lang="es-ES" sz="1000"/>
              <a:t>factores que pueden contribuir a ralentizar el buen desempeño del negocio/proyecto. Ejemplo: dificultades para adaptarse a los cambios que puedan surgir, poca presencia en el mercado ...</a:t>
            </a:r>
            <a:br>
              <a:rPr lang="es-ES" sz="1000"/>
            </a:br>
            <a:r>
              <a:rPr lang="es-ES" sz="1000" b="1"/>
              <a:t>Amenazas: </a:t>
            </a:r>
            <a:r>
              <a:rPr lang="es-ES" sz="1000"/>
              <a:t>situaciones negativas externas que pueden afectar a nuestro proyecto/negocio y que deberíamos tratar de gestionar/eliminar. Ejemplo: que nos copien nuestro modelo de negocio, que se abra una tienda similar cerca de nosotros ...</a:t>
            </a:r>
            <a:br>
              <a:rPr lang="es-ES" sz="1000"/>
            </a:br>
            <a:r>
              <a:rPr lang="es-ES" sz="1000" b="1"/>
              <a:t>Fortalezas:</a:t>
            </a:r>
            <a:r>
              <a:rPr lang="es-ES" sz="1000"/>
              <a:t> características que nos permiten generar una ventaja competitiva sobre la competencia. Ejemplo, disponibilidad de medios económicos, buena formación del personal ...</a:t>
            </a:r>
            <a:br>
              <a:rPr lang="es-ES" sz="1000"/>
            </a:br>
            <a:r>
              <a:rPr lang="es-ES" sz="1000" b="1"/>
              <a:t>Oportunidades:</a:t>
            </a:r>
            <a:r>
              <a:rPr lang="es-ES" sz="1000"/>
              <a:t> factores positivos del entorno que, una vez identificados, podríamos aprovechar. Ejemplo: entrar en un nuevo segmento de clientes ...</a:t>
            </a:r>
            <a:endParaRPr/>
          </a:p>
        </p:txBody>
      </p:sp>
      <p:sp>
        <p:nvSpPr>
          <p:cNvPr id="960" name="Google Shape;960;p42: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9"/>
        <p:cNvGrpSpPr/>
        <p:nvPr/>
      </p:nvGrpSpPr>
      <p:grpSpPr>
        <a:xfrm>
          <a:off x="0" y="0"/>
          <a:ext cx="0" cy="0"/>
          <a:chOff x="0" y="0"/>
          <a:chExt cx="0" cy="0"/>
        </a:xfrm>
      </p:grpSpPr>
      <p:sp>
        <p:nvSpPr>
          <p:cNvPr id="970" name="Google Shape;970;p4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1" name="Google Shape;971;p43: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72" name="Google Shape;972;p43: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0"/>
        <p:cNvGrpSpPr/>
        <p:nvPr/>
      </p:nvGrpSpPr>
      <p:grpSpPr>
        <a:xfrm>
          <a:off x="0" y="0"/>
          <a:ext cx="0" cy="0"/>
          <a:chOff x="0" y="0"/>
          <a:chExt cx="0" cy="0"/>
        </a:xfrm>
      </p:grpSpPr>
      <p:sp>
        <p:nvSpPr>
          <p:cNvPr id="981" name="Google Shape;981;p44: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82" name="Google Shape;982;p44: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83" name="Google Shape;983;p44: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5"/>
        <p:cNvGrpSpPr/>
        <p:nvPr/>
      </p:nvGrpSpPr>
      <p:grpSpPr>
        <a:xfrm>
          <a:off x="0" y="0"/>
          <a:ext cx="0" cy="0"/>
          <a:chOff x="0" y="0"/>
          <a:chExt cx="0" cy="0"/>
        </a:xfrm>
      </p:grpSpPr>
      <p:sp>
        <p:nvSpPr>
          <p:cNvPr id="996" name="Google Shape;996;p4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7" name="Google Shape;997;p45: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a:t>Explica cómo la peluquería de Montse estaría bien situada pero rodeada de otras peluquerías que serían su competencia.</a:t>
            </a:r>
            <a:endParaRPr/>
          </a:p>
          <a:p>
            <a:pPr marL="0" lvl="0" indent="0" algn="l" rtl="0">
              <a:lnSpc>
                <a:spcPct val="100000"/>
              </a:lnSpc>
              <a:spcBef>
                <a:spcPts val="0"/>
              </a:spcBef>
              <a:spcAft>
                <a:spcPts val="0"/>
              </a:spcAft>
              <a:buSzPts val="1400"/>
              <a:buNone/>
            </a:pPr>
            <a:br>
              <a:rPr lang="es-ES"/>
            </a:br>
            <a:r>
              <a:rPr lang="es-ES"/>
              <a:t>En este caso la reflexión sería: ¿por qué la gente dejaría de ir a su peluquería actual para cambiar a la de Montse?</a:t>
            </a:r>
            <a:endParaRPr/>
          </a:p>
        </p:txBody>
      </p:sp>
      <p:sp>
        <p:nvSpPr>
          <p:cNvPr id="998" name="Google Shape;998;p45: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7"/>
        <p:cNvGrpSpPr/>
        <p:nvPr/>
      </p:nvGrpSpPr>
      <p:grpSpPr>
        <a:xfrm>
          <a:off x="0" y="0"/>
          <a:ext cx="0" cy="0"/>
          <a:chOff x="0" y="0"/>
          <a:chExt cx="0" cy="0"/>
        </a:xfrm>
      </p:grpSpPr>
      <p:sp>
        <p:nvSpPr>
          <p:cNvPr id="1068" name="Google Shape;1068;p4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69" name="Google Shape;1069;p46: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a:t>Analizamos la competencia. Para ello, nos centramos en:</a:t>
            </a:r>
            <a:endParaRPr/>
          </a:p>
          <a:p>
            <a:pPr marL="0" lvl="0" indent="0" algn="l" rtl="0">
              <a:lnSpc>
                <a:spcPct val="100000"/>
              </a:lnSpc>
              <a:spcBef>
                <a:spcPts val="0"/>
              </a:spcBef>
              <a:spcAft>
                <a:spcPts val="0"/>
              </a:spcAft>
              <a:buSzPts val="1400"/>
              <a:buNone/>
            </a:pPr>
            <a:endParaRPr/>
          </a:p>
          <a:p>
            <a:pPr marL="171450" lvl="0" indent="-171450" algn="l" rtl="0">
              <a:lnSpc>
                <a:spcPct val="100000"/>
              </a:lnSpc>
              <a:spcBef>
                <a:spcPts val="0"/>
              </a:spcBef>
              <a:spcAft>
                <a:spcPts val="0"/>
              </a:spcAft>
              <a:buClr>
                <a:schemeClr val="dk1"/>
              </a:buClr>
              <a:buSzPts val="1000"/>
              <a:buFont typeface="Calibri"/>
              <a:buChar char="-"/>
            </a:pPr>
            <a:r>
              <a:rPr lang="es-ES"/>
              <a:t>¿A quién dirigen sus servicios? (diapositiva actual)</a:t>
            </a:r>
            <a:br>
              <a:rPr lang="es-ES"/>
            </a:br>
            <a:r>
              <a:rPr lang="es-ES"/>
              <a:t>¿Qué horario tienen? (diapositiva actual) </a:t>
            </a:r>
            <a:br>
              <a:rPr lang="es-ES"/>
            </a:br>
            <a:r>
              <a:rPr lang="es-ES"/>
              <a:t>Aquellas características con las que se diferencian (siguiente diapositiva)</a:t>
            </a:r>
            <a:br>
              <a:rPr lang="es-ES"/>
            </a:br>
            <a:r>
              <a:rPr lang="es-ES"/>
              <a:t>Los precios y la capacidad que tienen para atender a la gente (la siguiente diapositiva del punto anterior)</a:t>
            </a:r>
            <a:endParaRPr/>
          </a:p>
          <a:p>
            <a:pPr marL="0" lvl="0" indent="0" algn="l" rtl="0">
              <a:lnSpc>
                <a:spcPct val="100000"/>
              </a:lnSpc>
              <a:spcBef>
                <a:spcPts val="0"/>
              </a:spcBef>
              <a:spcAft>
                <a:spcPts val="0"/>
              </a:spcAft>
              <a:buClr>
                <a:schemeClr val="dk1"/>
              </a:buClr>
              <a:buSzPts val="1000"/>
              <a:buFont typeface="Calibri"/>
              <a:buNone/>
            </a:pPr>
            <a:endParaRPr/>
          </a:p>
          <a:p>
            <a:pPr marL="0" lvl="0" indent="0" algn="l" rtl="0">
              <a:lnSpc>
                <a:spcPct val="100000"/>
              </a:lnSpc>
              <a:spcBef>
                <a:spcPts val="0"/>
              </a:spcBef>
              <a:spcAft>
                <a:spcPts val="0"/>
              </a:spcAft>
              <a:buClr>
                <a:schemeClr val="dk1"/>
              </a:buClr>
              <a:buSzPts val="1000"/>
              <a:buFont typeface="Calibri"/>
              <a:buNone/>
            </a:pPr>
            <a:r>
              <a:rPr lang="es-ES"/>
              <a:t>Si hubieran otros hechos relevantes, también podríamos incluirlos para tratar de definir las principales características de cada peluquería, y ver si podemos competir, la información es suficiente.</a:t>
            </a:r>
            <a:endParaRPr/>
          </a:p>
          <a:p>
            <a:pPr marL="0" lvl="0" indent="0" algn="l" rtl="0">
              <a:lnSpc>
                <a:spcPct val="100000"/>
              </a:lnSpc>
              <a:spcBef>
                <a:spcPts val="0"/>
              </a:spcBef>
              <a:spcAft>
                <a:spcPts val="0"/>
              </a:spcAft>
              <a:buClr>
                <a:schemeClr val="dk1"/>
              </a:buClr>
              <a:buSzPts val="1000"/>
              <a:buFont typeface="Calibri"/>
              <a:buNone/>
            </a:pPr>
            <a:br>
              <a:rPr lang="es-ES"/>
            </a:br>
            <a:r>
              <a:rPr lang="es-ES"/>
              <a:t>Puedes aprovechar la oportunidad para preguntar a los asistentes si ellos </a:t>
            </a:r>
            <a:r>
              <a:rPr lang="es-ES" b="1"/>
              <a:t>incorporarían alguna característica más.</a:t>
            </a:r>
            <a:br>
              <a:rPr lang="es-ES"/>
            </a:br>
            <a:endParaRPr/>
          </a:p>
        </p:txBody>
      </p:sp>
      <p:sp>
        <p:nvSpPr>
          <p:cNvPr id="1070" name="Google Shape;1070;p46: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1"/>
        <p:cNvGrpSpPr/>
        <p:nvPr/>
      </p:nvGrpSpPr>
      <p:grpSpPr>
        <a:xfrm>
          <a:off x="0" y="0"/>
          <a:ext cx="0" cy="0"/>
          <a:chOff x="0" y="0"/>
          <a:chExt cx="0" cy="0"/>
        </a:xfrm>
      </p:grpSpPr>
      <p:sp>
        <p:nvSpPr>
          <p:cNvPr id="1082" name="Google Shape;1082;p4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3" name="Google Shape;1083;p47: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84" name="Google Shape;1084;p47: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47</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5"/>
        <p:cNvGrpSpPr/>
        <p:nvPr/>
      </p:nvGrpSpPr>
      <p:grpSpPr>
        <a:xfrm>
          <a:off x="0" y="0"/>
          <a:ext cx="0" cy="0"/>
          <a:chOff x="0" y="0"/>
          <a:chExt cx="0" cy="0"/>
        </a:xfrm>
      </p:grpSpPr>
      <p:sp>
        <p:nvSpPr>
          <p:cNvPr id="1096" name="Google Shape;1096;p48: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7" name="Google Shape;1097;p48: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98" name="Google Shape;1098;p48: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48</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9"/>
        <p:cNvGrpSpPr/>
        <p:nvPr/>
      </p:nvGrpSpPr>
      <p:grpSpPr>
        <a:xfrm>
          <a:off x="0" y="0"/>
          <a:ext cx="0" cy="0"/>
          <a:chOff x="0" y="0"/>
          <a:chExt cx="0" cy="0"/>
        </a:xfrm>
      </p:grpSpPr>
      <p:sp>
        <p:nvSpPr>
          <p:cNvPr id="1110" name="Google Shape;1110;p49: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1" name="Google Shape;1111;p49: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Calibri"/>
              <a:buNone/>
            </a:pPr>
            <a:r>
              <a:rPr lang="es-ES"/>
              <a:t>Una vez analizada la competencia, ¿qué quiere realmente Montse?</a:t>
            </a:r>
            <a:endParaRPr/>
          </a:p>
          <a:p>
            <a:pPr marL="0" marR="0" lvl="0" indent="0" algn="l" rtl="0">
              <a:lnSpc>
                <a:spcPct val="100000"/>
              </a:lnSpc>
              <a:spcBef>
                <a:spcPts val="0"/>
              </a:spcBef>
              <a:spcAft>
                <a:spcPts val="0"/>
              </a:spcAft>
              <a:buClr>
                <a:schemeClr val="dk1"/>
              </a:buClr>
              <a:buSzPts val="1000"/>
              <a:buFont typeface="Calibri"/>
              <a:buNone/>
            </a:pPr>
            <a:br>
              <a:rPr lang="es-ES"/>
            </a:br>
            <a:r>
              <a:rPr lang="es-ES"/>
              <a:t>Como Montse quiere desarrollar su nueva actividad, marcará si puede o no competir en el mercado.</a:t>
            </a:r>
            <a:br>
              <a:rPr lang="es-ES"/>
            </a:br>
            <a:endParaRPr/>
          </a:p>
        </p:txBody>
      </p:sp>
      <p:sp>
        <p:nvSpPr>
          <p:cNvPr id="1112" name="Google Shape;1112;p49: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49</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p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8" name="Google Shape;378;p5: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a:t>Esta diapositiva sirve como introducción al plan de estudios, para señalar que desde la idea a la conversión de la misma en una realidad no hay línea recta continua, también servirá para romper algunos mitos:</a:t>
            </a:r>
            <a:br>
              <a:rPr lang="es-ES"/>
            </a:br>
            <a:endParaRPr/>
          </a:p>
          <a:p>
            <a:pPr marL="171450" lvl="0" indent="-171450" algn="l" rtl="0">
              <a:lnSpc>
                <a:spcPct val="100000"/>
              </a:lnSpc>
              <a:spcBef>
                <a:spcPts val="0"/>
              </a:spcBef>
              <a:spcAft>
                <a:spcPts val="0"/>
              </a:spcAft>
              <a:buClr>
                <a:schemeClr val="dk1"/>
              </a:buClr>
              <a:buSzPts val="1000"/>
              <a:buFont typeface="Arial"/>
              <a:buChar char="•"/>
            </a:pPr>
            <a:r>
              <a:rPr lang="es-ES" b="1"/>
              <a:t>Con respecto a la idea que hayamos poder tenido para establecer un negocio</a:t>
            </a:r>
            <a:endParaRPr/>
          </a:p>
          <a:p>
            <a:pPr marL="0" lvl="0" indent="0" algn="l" rtl="0">
              <a:lnSpc>
                <a:spcPct val="100000"/>
              </a:lnSpc>
              <a:spcBef>
                <a:spcPts val="0"/>
              </a:spcBef>
              <a:spcAft>
                <a:spcPts val="0"/>
              </a:spcAft>
              <a:buClr>
                <a:schemeClr val="dk1"/>
              </a:buClr>
              <a:buSzPts val="1000"/>
              <a:buFont typeface="Noto Sans Symbols"/>
              <a:buNone/>
            </a:pPr>
            <a:r>
              <a:rPr lang="es-ES"/>
              <a:t>Todo el mundo tiene una tendencia a pensar que sus ideas son las mejores del mundo y que es raro que nadie las haya puesto en práctica antes.</a:t>
            </a:r>
            <a:endParaRPr/>
          </a:p>
          <a:p>
            <a:pPr marL="0" lvl="0" indent="0" algn="l" rtl="0">
              <a:lnSpc>
                <a:spcPct val="100000"/>
              </a:lnSpc>
              <a:spcBef>
                <a:spcPts val="0"/>
              </a:spcBef>
              <a:spcAft>
                <a:spcPts val="0"/>
              </a:spcAft>
              <a:buClr>
                <a:schemeClr val="dk1"/>
              </a:buClr>
              <a:buSzPts val="1000"/>
              <a:buFont typeface="Noto Sans Symbols"/>
              <a:buNone/>
            </a:pPr>
            <a:endParaRPr/>
          </a:p>
          <a:p>
            <a:pPr marL="0" lvl="0" indent="0" algn="l" rtl="0">
              <a:lnSpc>
                <a:spcPct val="100000"/>
              </a:lnSpc>
              <a:spcBef>
                <a:spcPts val="0"/>
              </a:spcBef>
              <a:spcAft>
                <a:spcPts val="0"/>
              </a:spcAft>
              <a:buClr>
                <a:schemeClr val="dk1"/>
              </a:buClr>
              <a:buSzPts val="1000"/>
              <a:buFont typeface="Calibri"/>
              <a:buNone/>
            </a:pPr>
            <a:r>
              <a:rPr lang="es-ES"/>
              <a:t>A menudo nuestras ideas van acompañadas de un fuerte entusiasmo sin evaluar objetivamente su viabilidad.</a:t>
            </a:r>
            <a:endParaRPr/>
          </a:p>
          <a:p>
            <a:pPr marL="0" lvl="0" indent="0" algn="l" rtl="0">
              <a:lnSpc>
                <a:spcPct val="100000"/>
              </a:lnSpc>
              <a:spcBef>
                <a:spcPts val="0"/>
              </a:spcBef>
              <a:spcAft>
                <a:spcPts val="0"/>
              </a:spcAft>
              <a:buClr>
                <a:schemeClr val="dk1"/>
              </a:buClr>
              <a:buSzPts val="1000"/>
              <a:buFont typeface="Calibri"/>
              <a:buNone/>
            </a:pPr>
            <a:br>
              <a:rPr lang="es-ES"/>
            </a:br>
            <a:r>
              <a:rPr lang="es-ES"/>
              <a:t>A menudo imaginamos que nuestra idea se convierte en realidad como si se tratara de un proceso simple con un alto rendimiento inmediato.</a:t>
            </a:r>
            <a:endParaRPr/>
          </a:p>
          <a:p>
            <a:pPr marL="0" lvl="0" indent="0" algn="l" rtl="0">
              <a:lnSpc>
                <a:spcPct val="100000"/>
              </a:lnSpc>
              <a:spcBef>
                <a:spcPts val="0"/>
              </a:spcBef>
              <a:spcAft>
                <a:spcPts val="0"/>
              </a:spcAft>
              <a:buClr>
                <a:schemeClr val="dk1"/>
              </a:buClr>
              <a:buSzPts val="1000"/>
              <a:buFont typeface="Calibri"/>
              <a:buNone/>
            </a:pPr>
            <a:br>
              <a:rPr lang="es-ES"/>
            </a:br>
            <a:r>
              <a:rPr lang="es-ES"/>
              <a:t>Hay que decir que este proceso idea-realidad es complejo y requiere un proceso a seguir. Tanto o más importante es tener la idea como madurarlo.</a:t>
            </a:r>
            <a:br>
              <a:rPr lang="es-ES"/>
            </a:br>
            <a:endParaRPr/>
          </a:p>
          <a:p>
            <a:pPr marL="171450" lvl="0" indent="-171450" algn="l" rtl="0">
              <a:lnSpc>
                <a:spcPct val="100000"/>
              </a:lnSpc>
              <a:spcBef>
                <a:spcPts val="0"/>
              </a:spcBef>
              <a:spcAft>
                <a:spcPts val="0"/>
              </a:spcAft>
              <a:buClr>
                <a:schemeClr val="dk1"/>
              </a:buClr>
              <a:buSzPts val="1000"/>
              <a:buFont typeface="Arial"/>
              <a:buChar char="•"/>
            </a:pPr>
            <a:r>
              <a:rPr lang="es-ES" b="1"/>
              <a:t>El proceso requiere inicialmente tener en cuenta dos tipos de aspectos que introduciremos ahora, pero que extenderemos más adelante</a:t>
            </a:r>
            <a:endParaRPr/>
          </a:p>
          <a:p>
            <a:pPr marL="0" lvl="0" indent="0" algn="l" rtl="0">
              <a:lnSpc>
                <a:spcPct val="100000"/>
              </a:lnSpc>
              <a:spcBef>
                <a:spcPts val="0"/>
              </a:spcBef>
              <a:spcAft>
                <a:spcPts val="0"/>
              </a:spcAft>
              <a:buClr>
                <a:schemeClr val="dk1"/>
              </a:buClr>
              <a:buSzPts val="1000"/>
              <a:buFont typeface="Arial"/>
              <a:buNone/>
            </a:pPr>
            <a:endParaRPr b="1"/>
          </a:p>
          <a:p>
            <a:pPr marL="554126" lvl="1" indent="-171450" algn="l" rtl="0">
              <a:lnSpc>
                <a:spcPct val="100000"/>
              </a:lnSpc>
              <a:spcBef>
                <a:spcPts val="0"/>
              </a:spcBef>
              <a:spcAft>
                <a:spcPts val="0"/>
              </a:spcAft>
              <a:buClr>
                <a:schemeClr val="dk1"/>
              </a:buClr>
              <a:buSzPts val="1000"/>
              <a:buFont typeface="Noto Sans Symbols"/>
              <a:buChar char="⮚"/>
            </a:pPr>
            <a:r>
              <a:rPr lang="es-ES" b="1"/>
              <a:t>Aspectos internos/personales:	</a:t>
            </a:r>
            <a:endParaRPr/>
          </a:p>
          <a:p>
            <a:pPr marL="742813" lvl="1" indent="-171450" algn="l" rtl="0">
              <a:lnSpc>
                <a:spcPct val="100000"/>
              </a:lnSpc>
              <a:spcBef>
                <a:spcPts val="0"/>
              </a:spcBef>
              <a:spcAft>
                <a:spcPts val="0"/>
              </a:spcAft>
              <a:buClr>
                <a:schemeClr val="dk1"/>
              </a:buClr>
              <a:buSzPts val="1000"/>
              <a:buFont typeface="Courier New"/>
              <a:buChar char="o"/>
            </a:pPr>
            <a:r>
              <a:rPr lang="es-ES" b="0" u="none"/>
              <a:t>¿Tenemos los conocimientos? No vale el “ya los iré obteniendo con el paso del tiempo cuando el negocio esté abierto". </a:t>
            </a:r>
            <a:br>
              <a:rPr lang="es-ES" b="0" u="none"/>
            </a:br>
            <a:r>
              <a:rPr lang="es-ES" b="0" u="none"/>
              <a:t>	Necesitas tener los conocimientos antes de abrir.</a:t>
            </a:r>
            <a:endParaRPr/>
          </a:p>
          <a:p>
            <a:pPr marL="742813" lvl="1" indent="-171450" algn="l" rtl="0">
              <a:lnSpc>
                <a:spcPct val="100000"/>
              </a:lnSpc>
              <a:spcBef>
                <a:spcPts val="0"/>
              </a:spcBef>
              <a:spcAft>
                <a:spcPts val="0"/>
              </a:spcAft>
              <a:buClr>
                <a:schemeClr val="dk1"/>
              </a:buClr>
              <a:buSzPts val="1000"/>
              <a:buFont typeface="Courier New"/>
              <a:buChar char="o"/>
            </a:pPr>
            <a:r>
              <a:rPr lang="es-ES" b="0" u="none"/>
              <a:t>	Por ejemplo, si queremos abrir un negocio de lavandería: ¿sabemos cómo funcionan los detergentes?, ¿qué tipos hay? ¿cómo actúan sobre los tejidos?.... O simplemente, ¿lo abrimos porque nos han dicho que es rentable?</a:t>
            </a:r>
            <a:br>
              <a:rPr lang="es-ES" b="0" u="none"/>
            </a:br>
            <a:r>
              <a:rPr lang="es-ES" b="0" u="none"/>
              <a:t>¿Tenemos las habilidades? ¿Cuáles son nuestras mejores habilidades: habilidades sociales, trabajo en equipo, trabajo individual, somos más técnicos, más racionales, más imaginativos, más creativos...?</a:t>
            </a:r>
            <a:br>
              <a:rPr lang="es-ES" b="0" u="none"/>
            </a:br>
            <a:r>
              <a:rPr lang="es-ES" b="0" u="none"/>
              <a:t>	Por ejemplo, si abrimos un negocio en el que necesitamos interactuar con los clientes todos los días: tenemos las habilidades sociales para hacerlo, somos empáticos, entendemos que el cliente es lo primero? ¿Aceptamos críticas?</a:t>
            </a:r>
            <a:br>
              <a:rPr lang="es-ES" b="0" u="none"/>
            </a:br>
            <a:r>
              <a:rPr lang="es-ES" b="0" u="none"/>
              <a:t>¿Tenemos la capacitación requerida? También debemos tenerla antes de abrir. Si queremos abrir un restaurante, ¿tenemos el carné de manipuladores de alimentos?</a:t>
            </a:r>
            <a:endParaRPr/>
          </a:p>
          <a:p>
            <a:pPr marL="571363" lvl="1" indent="0" algn="l" rtl="0">
              <a:lnSpc>
                <a:spcPct val="100000"/>
              </a:lnSpc>
              <a:spcBef>
                <a:spcPts val="0"/>
              </a:spcBef>
              <a:spcAft>
                <a:spcPts val="0"/>
              </a:spcAft>
              <a:buClr>
                <a:schemeClr val="dk1"/>
              </a:buClr>
              <a:buSzPts val="1000"/>
              <a:buFont typeface="Courier New"/>
              <a:buNone/>
            </a:pPr>
            <a:endParaRPr b="0" u="none"/>
          </a:p>
          <a:p>
            <a:pPr marL="571363" lvl="1" indent="0" algn="l" rtl="0">
              <a:lnSpc>
                <a:spcPct val="100000"/>
              </a:lnSpc>
              <a:spcBef>
                <a:spcPts val="0"/>
              </a:spcBef>
              <a:spcAft>
                <a:spcPts val="0"/>
              </a:spcAft>
              <a:buClr>
                <a:schemeClr val="dk1"/>
              </a:buClr>
              <a:buSzPts val="1000"/>
              <a:buFont typeface="Calibri"/>
              <a:buNone/>
            </a:pPr>
            <a:r>
              <a:rPr lang="es-ES" b="0" u="none"/>
              <a:t>Conclusión: una buena idea y las ganas no reemplazan los requisitos para ponerla en marcha con viabilidad.</a:t>
            </a:r>
            <a:endParaRPr/>
          </a:p>
          <a:p>
            <a:pPr marL="571363" lvl="1" indent="0" algn="l" rtl="0">
              <a:lnSpc>
                <a:spcPct val="100000"/>
              </a:lnSpc>
              <a:spcBef>
                <a:spcPts val="0"/>
              </a:spcBef>
              <a:spcAft>
                <a:spcPts val="0"/>
              </a:spcAft>
              <a:buClr>
                <a:schemeClr val="dk1"/>
              </a:buClr>
              <a:buSzPts val="1000"/>
              <a:buFont typeface="Calibri"/>
              <a:buNone/>
            </a:pPr>
            <a:endParaRPr b="0"/>
          </a:p>
          <a:p>
            <a:pPr marL="417286" lvl="0" indent="-228599" algn="l" rtl="0">
              <a:lnSpc>
                <a:spcPct val="100000"/>
              </a:lnSpc>
              <a:spcBef>
                <a:spcPts val="0"/>
              </a:spcBef>
              <a:spcAft>
                <a:spcPts val="0"/>
              </a:spcAft>
              <a:buClr>
                <a:schemeClr val="dk1"/>
              </a:buClr>
              <a:buSzPts val="1000"/>
              <a:buFont typeface="Noto Sans Symbols"/>
              <a:buChar char="⮚"/>
            </a:pPr>
            <a:r>
              <a:rPr lang="es-ES" b="1"/>
              <a:t>Aspectos externos:</a:t>
            </a:r>
            <a:endParaRPr b="1" u="sng"/>
          </a:p>
          <a:p>
            <a:pPr marL="742813" lvl="1" indent="-171450" algn="l" rtl="0">
              <a:lnSpc>
                <a:spcPct val="100000"/>
              </a:lnSpc>
              <a:spcBef>
                <a:spcPts val="0"/>
              </a:spcBef>
              <a:spcAft>
                <a:spcPts val="0"/>
              </a:spcAft>
              <a:buClr>
                <a:schemeClr val="dk1"/>
              </a:buClr>
              <a:buSzPts val="1000"/>
              <a:buFont typeface="Courier New"/>
              <a:buChar char="o"/>
            </a:pPr>
            <a:r>
              <a:rPr lang="es-ES" b="0" u="none"/>
              <a:t>Mercado: Tendremos que analizar dónde queremos iniciar nuestra aventura y asegurarnos de que tenemos suficiente público objetivo para nuestro negocio.</a:t>
            </a:r>
            <a:br>
              <a:rPr lang="es-ES" b="0" u="none"/>
            </a:br>
            <a:r>
              <a:rPr lang="es-ES" b="0" u="none"/>
              <a:t>Competencia: Tendremos que estudiar cuántos son y qué están haciendo las otras empresas similares a la nuestra con las que compartiremos/disputaremos clientes.</a:t>
            </a:r>
            <a:br>
              <a:rPr lang="es-ES" b="0" u="none"/>
            </a:br>
            <a:r>
              <a:rPr lang="es-ES" b="0" u="none"/>
              <a:t>Diferenciación: Es muy importante saber lo que ofreceremos diferente a los demás para que los clientes nos elijan.</a:t>
            </a:r>
            <a:br>
              <a:rPr lang="es-ES" b="0" u="none"/>
            </a:br>
            <a:r>
              <a:rPr lang="es-ES" b="0" u="none"/>
              <a:t>Viabilidad económica: Tendremos que hacer una aproximación de los gastos de apertura, la previsión de ingresos y la previsión de gasto para ver la viabilidad económica de nuestra idea.</a:t>
            </a:r>
            <a:br>
              <a:rPr lang="es-ES" b="0" u="none"/>
            </a:br>
            <a:r>
              <a:rPr lang="es-ES" b="0" u="none"/>
              <a:t>Financiación: Una vez que haya dado el paso anterior y sabiendo qué recursos propios tenemos podremos calcular la financiación que necesitamos.</a:t>
            </a:r>
            <a:endParaRPr/>
          </a:p>
        </p:txBody>
      </p:sp>
      <p:sp>
        <p:nvSpPr>
          <p:cNvPr id="379" name="Google Shape;379;p5: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5"/>
        <p:cNvGrpSpPr/>
        <p:nvPr/>
      </p:nvGrpSpPr>
      <p:grpSpPr>
        <a:xfrm>
          <a:off x="0" y="0"/>
          <a:ext cx="0" cy="0"/>
          <a:chOff x="0" y="0"/>
          <a:chExt cx="0" cy="0"/>
        </a:xfrm>
      </p:grpSpPr>
      <p:sp>
        <p:nvSpPr>
          <p:cNvPr id="1126" name="Google Shape;1126;p50: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7" name="Google Shape;1127;p50: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a:t>Sabemos lo que quiere Montse y sabemos lo que hace la competencia. Por lo tanto, es necesario ver cuál será la propuesta de Montse y analizar si será capaz de diferenciarse lo suficiente de la competencia. </a:t>
            </a:r>
            <a:endParaRPr/>
          </a:p>
          <a:p>
            <a:pPr marL="0" lvl="0" indent="0" algn="l" rtl="0">
              <a:lnSpc>
                <a:spcPct val="100000"/>
              </a:lnSpc>
              <a:spcBef>
                <a:spcPts val="0"/>
              </a:spcBef>
              <a:spcAft>
                <a:spcPts val="0"/>
              </a:spcAft>
              <a:buSzPts val="1400"/>
              <a:buNone/>
            </a:pPr>
            <a:br>
              <a:rPr lang="es-ES"/>
            </a:br>
            <a:r>
              <a:rPr lang="es-ES"/>
              <a:t>Antes del final de este primer taller, dejaremos algunos pequeños "deberes" para la próxima sesión.</a:t>
            </a:r>
            <a:endParaRPr/>
          </a:p>
          <a:p>
            <a:pPr marL="0" lvl="0" indent="0" algn="l" rtl="0">
              <a:lnSpc>
                <a:spcPct val="100000"/>
              </a:lnSpc>
              <a:spcBef>
                <a:spcPts val="0"/>
              </a:spcBef>
              <a:spcAft>
                <a:spcPts val="0"/>
              </a:spcAft>
              <a:buClr>
                <a:schemeClr val="dk1"/>
              </a:buClr>
              <a:buSzPts val="1000"/>
              <a:buFont typeface="Arial"/>
              <a:buNone/>
            </a:pPr>
            <a:endParaRPr/>
          </a:p>
          <a:p>
            <a:pPr marL="171450" lvl="0" indent="-171450" algn="l" rtl="0">
              <a:lnSpc>
                <a:spcPct val="100000"/>
              </a:lnSpc>
              <a:spcBef>
                <a:spcPts val="0"/>
              </a:spcBef>
              <a:spcAft>
                <a:spcPts val="0"/>
              </a:spcAft>
              <a:buClr>
                <a:schemeClr val="dk1"/>
              </a:buClr>
              <a:buSzPts val="1000"/>
              <a:buFont typeface="Arial"/>
              <a:buChar char="•"/>
            </a:pPr>
            <a:r>
              <a:rPr lang="es-ES"/>
              <a:t>¿Cuál es la propuesta de valor de Montse?</a:t>
            </a:r>
            <a:endParaRPr/>
          </a:p>
          <a:p>
            <a:pPr marL="171450" lvl="0" indent="-171450" algn="l" rtl="0">
              <a:lnSpc>
                <a:spcPct val="100000"/>
              </a:lnSpc>
              <a:spcBef>
                <a:spcPts val="0"/>
              </a:spcBef>
              <a:spcAft>
                <a:spcPts val="0"/>
              </a:spcAft>
              <a:buClr>
                <a:schemeClr val="dk1"/>
              </a:buClr>
              <a:buSzPts val="1000"/>
              <a:buFont typeface="Arial"/>
              <a:buChar char="•"/>
            </a:pPr>
            <a:r>
              <a:rPr lang="es-ES"/>
              <a:t>¿Cómo piensan los asistentes que Montse puede diferenciarse de la competencia?</a:t>
            </a:r>
            <a:endParaRPr/>
          </a:p>
          <a:p>
            <a:pPr marL="0" lvl="0" indent="0" algn="l" rtl="0">
              <a:lnSpc>
                <a:spcPct val="100000"/>
              </a:lnSpc>
              <a:spcBef>
                <a:spcPts val="0"/>
              </a:spcBef>
              <a:spcAft>
                <a:spcPts val="0"/>
              </a:spcAft>
              <a:buSzPts val="1400"/>
              <a:buNone/>
            </a:pPr>
            <a:br>
              <a:rPr lang="es-ES"/>
            </a:br>
            <a:r>
              <a:rPr lang="es-ES"/>
              <a:t>En la próxima sesión, para responder a ambas preguntas, analizaremos cuáles son los </a:t>
            </a:r>
            <a:r>
              <a:rPr lang="es-ES" b="1"/>
              <a:t>factores competitivos de las diferentes peluquerías </a:t>
            </a:r>
            <a:r>
              <a:rPr lang="es-ES"/>
              <a:t>con las que ha de competir, y veremos si la peluquería de Montse puede ofrecer una propuesta diferenciadora, que el público valore.</a:t>
            </a:r>
            <a:endParaRPr/>
          </a:p>
          <a:p>
            <a:pPr marL="0" lvl="0" indent="0" algn="l" rtl="0">
              <a:lnSpc>
                <a:spcPct val="100000"/>
              </a:lnSpc>
              <a:spcBef>
                <a:spcPts val="0"/>
              </a:spcBef>
              <a:spcAft>
                <a:spcPts val="0"/>
              </a:spcAft>
              <a:buSzPts val="1400"/>
              <a:buNone/>
            </a:pPr>
            <a:br>
              <a:rPr lang="es-ES"/>
            </a:br>
            <a:r>
              <a:rPr lang="es-ES"/>
              <a:t>Aproveche la oportunidad para animar a los asistentes a plantear una pregunta.   </a:t>
            </a:r>
            <a:endParaRPr/>
          </a:p>
          <a:p>
            <a:pPr marL="0" lvl="0" indent="0" algn="l" rtl="0">
              <a:lnSpc>
                <a:spcPct val="100000"/>
              </a:lnSpc>
              <a:spcBef>
                <a:spcPts val="0"/>
              </a:spcBef>
              <a:spcAft>
                <a:spcPts val="0"/>
              </a:spcAft>
              <a:buSzPts val="1400"/>
              <a:buNone/>
            </a:pPr>
            <a:br>
              <a:rPr lang="es-ES"/>
            </a:br>
            <a:r>
              <a:rPr lang="es-ES"/>
              <a:t>					-FINAL DE LA PRIMERA SESIÓN-</a:t>
            </a:r>
            <a:br>
              <a:rPr lang="es-ES"/>
            </a:br>
            <a:endParaRPr/>
          </a:p>
        </p:txBody>
      </p:sp>
      <p:sp>
        <p:nvSpPr>
          <p:cNvPr id="1128" name="Google Shape;1128;p50: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50</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1"/>
        <p:cNvGrpSpPr/>
        <p:nvPr/>
      </p:nvGrpSpPr>
      <p:grpSpPr>
        <a:xfrm>
          <a:off x="0" y="0"/>
          <a:ext cx="0" cy="0"/>
          <a:chOff x="0" y="0"/>
          <a:chExt cx="0" cy="0"/>
        </a:xfrm>
      </p:grpSpPr>
      <p:sp>
        <p:nvSpPr>
          <p:cNvPr id="1142" name="Google Shape;1142;p5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43" name="Google Shape;1143;p5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a:t>Despide a los asistentes y recuerda cuándo será la segunda sesión.</a:t>
            </a:r>
            <a:br>
              <a:rPr lang="es-ES"/>
            </a:br>
            <a:endParaRPr/>
          </a:p>
        </p:txBody>
      </p:sp>
      <p:sp>
        <p:nvSpPr>
          <p:cNvPr id="1144" name="Google Shape;1144;p51: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51</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2"/>
        <p:cNvGrpSpPr/>
        <p:nvPr/>
      </p:nvGrpSpPr>
      <p:grpSpPr>
        <a:xfrm>
          <a:off x="0" y="0"/>
          <a:ext cx="0" cy="0"/>
          <a:chOff x="0" y="0"/>
          <a:chExt cx="0" cy="0"/>
        </a:xfrm>
      </p:grpSpPr>
      <p:sp>
        <p:nvSpPr>
          <p:cNvPr id="1153" name="Google Shape;1153;p5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54" name="Google Shape;1154;p52: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es-ES"/>
              <a:t>Aprovecha esta diapositiva inicial para presentarte, dar la bienvenida a los asistentes i especialmente agradecer su presencia.</a:t>
            </a:r>
            <a:endParaRPr/>
          </a:p>
          <a:p>
            <a:pPr marL="0" lvl="0" indent="0" algn="l" rtl="0">
              <a:lnSpc>
                <a:spcPct val="100000"/>
              </a:lnSpc>
              <a:spcBef>
                <a:spcPts val="0"/>
              </a:spcBef>
              <a:spcAft>
                <a:spcPts val="0"/>
              </a:spcAft>
              <a:buClr>
                <a:schemeClr val="dk1"/>
              </a:buClr>
              <a:buSzPts val="1400"/>
              <a:buFont typeface="Arial"/>
              <a:buNone/>
            </a:pPr>
            <a:r>
              <a:rPr lang="es-ES"/>
              <a:t>También puedes agradecer al responsable de la asociación, agrupación, entidad…. la oportunidad de llevarla a cabo.</a:t>
            </a:r>
            <a:endParaRPr/>
          </a:p>
          <a:p>
            <a:pPr marL="0" lvl="0" indent="0" algn="l" rtl="0">
              <a:lnSpc>
                <a:spcPct val="100000"/>
              </a:lnSpc>
              <a:spcBef>
                <a:spcPts val="0"/>
              </a:spcBef>
              <a:spcAft>
                <a:spcPts val="0"/>
              </a:spcAft>
              <a:buClr>
                <a:schemeClr val="dk1"/>
              </a:buClr>
              <a:buSzPts val="1400"/>
              <a:buFont typeface="Arial"/>
              <a:buNone/>
            </a:pPr>
            <a:r>
              <a:rPr lang="es-ES"/>
              <a:t>Da una breve pincelada de lo que son los Voluntarios CaixaBank i de la labor que desarrollan.</a:t>
            </a:r>
            <a:endParaRPr/>
          </a:p>
          <a:p>
            <a:pPr marL="0" lvl="0" indent="0" algn="l" rtl="0">
              <a:lnSpc>
                <a:spcPct val="100000"/>
              </a:lnSpc>
              <a:spcBef>
                <a:spcPts val="0"/>
              </a:spcBef>
              <a:spcAft>
                <a:spcPts val="0"/>
              </a:spcAft>
              <a:buClr>
                <a:schemeClr val="dk1"/>
              </a:buClr>
              <a:buSzPts val="1400"/>
              <a:buFont typeface="Arial"/>
              <a:buNone/>
            </a:pPr>
            <a:endParaRPr/>
          </a:p>
          <a:p>
            <a:pPr marL="0" lvl="0" indent="0" algn="l" rtl="0">
              <a:lnSpc>
                <a:spcPct val="100000"/>
              </a:lnSpc>
              <a:spcBef>
                <a:spcPts val="0"/>
              </a:spcBef>
              <a:spcAft>
                <a:spcPts val="0"/>
              </a:spcAft>
              <a:buClr>
                <a:schemeClr val="dk1"/>
              </a:buClr>
              <a:buSzPts val="1400"/>
              <a:buFont typeface="Arial"/>
              <a:buNone/>
            </a:pPr>
            <a:r>
              <a:rPr lang="es-ES"/>
              <a:t>Es conveniente que expliques que se trata de dos sesiones de 90 minutos y que con el tiempo del que se dispone la pretensión es la de dar una pinceladas respecto a: </a:t>
            </a:r>
            <a:endParaRPr/>
          </a:p>
          <a:p>
            <a:pPr marL="171450" lvl="0" indent="-171450" algn="l" rtl="0">
              <a:lnSpc>
                <a:spcPct val="100000"/>
              </a:lnSpc>
              <a:spcBef>
                <a:spcPts val="0"/>
              </a:spcBef>
              <a:spcAft>
                <a:spcPts val="0"/>
              </a:spcAft>
              <a:buClr>
                <a:schemeClr val="dk1"/>
              </a:buClr>
              <a:buSzPts val="1000"/>
              <a:buChar char="•"/>
            </a:pPr>
            <a:r>
              <a:rPr lang="es-ES"/>
              <a:t>Que es un Plan de Negocio (para cuando se quiere abrir un negocio nuevo  – 1a sesión</a:t>
            </a:r>
            <a:endParaRPr/>
          </a:p>
          <a:p>
            <a:pPr marL="171450" lvl="0" indent="-171450" algn="l" rtl="0">
              <a:lnSpc>
                <a:spcPct val="100000"/>
              </a:lnSpc>
              <a:spcBef>
                <a:spcPts val="0"/>
              </a:spcBef>
              <a:spcAft>
                <a:spcPts val="0"/>
              </a:spcAft>
              <a:buClr>
                <a:schemeClr val="dk1"/>
              </a:buClr>
              <a:buSzPts val="1000"/>
              <a:buChar char="•"/>
            </a:pPr>
            <a:r>
              <a:rPr lang="es-ES"/>
              <a:t>Hablar de una herramienta de financiación para estos casos (Microcréditos) – 2a sesión</a:t>
            </a:r>
            <a:endParaRPr/>
          </a:p>
          <a:p>
            <a:pPr marL="171450" lvl="0" indent="-171450" algn="l" rtl="0">
              <a:lnSpc>
                <a:spcPct val="100000"/>
              </a:lnSpc>
              <a:spcBef>
                <a:spcPts val="0"/>
              </a:spcBef>
              <a:spcAft>
                <a:spcPts val="0"/>
              </a:spcAft>
              <a:buClr>
                <a:schemeClr val="dk1"/>
              </a:buClr>
              <a:buSzPts val="1000"/>
              <a:buChar char="•"/>
            </a:pPr>
            <a:r>
              <a:rPr lang="es-ES"/>
              <a:t>Informar sobre las listas de morosidad – 2a sesión</a:t>
            </a:r>
            <a:endParaRPr/>
          </a:p>
          <a:p>
            <a:pPr marL="0" lvl="0" indent="0" algn="l" rtl="0">
              <a:lnSpc>
                <a:spcPct val="100000"/>
              </a:lnSpc>
              <a:spcBef>
                <a:spcPts val="0"/>
              </a:spcBef>
              <a:spcAft>
                <a:spcPts val="0"/>
              </a:spcAft>
              <a:buClr>
                <a:schemeClr val="dk1"/>
              </a:buClr>
              <a:buSzPts val="1000"/>
              <a:buFont typeface="Arial"/>
              <a:buNone/>
            </a:pPr>
            <a:endParaRPr/>
          </a:p>
          <a:p>
            <a:pPr marL="0" lvl="0" indent="0" algn="l" rtl="0">
              <a:lnSpc>
                <a:spcPct val="100000"/>
              </a:lnSpc>
              <a:spcBef>
                <a:spcPts val="0"/>
              </a:spcBef>
              <a:spcAft>
                <a:spcPts val="0"/>
              </a:spcAft>
              <a:buClr>
                <a:schemeClr val="dk1"/>
              </a:buClr>
              <a:buSzPts val="1400"/>
              <a:buFont typeface="Arial"/>
              <a:buNone/>
            </a:pPr>
            <a:r>
              <a:rPr lang="es-ES"/>
              <a:t>Este taller puede servir para tener una primera aproximación a estos temas, y se explica una forma de proceder, pero que hay otras tan válidas como esta.</a:t>
            </a:r>
            <a:endParaRPr/>
          </a:p>
          <a:p>
            <a:pPr marL="0" lvl="0" indent="0" algn="l" rtl="0">
              <a:lnSpc>
                <a:spcPct val="100000"/>
              </a:lnSpc>
              <a:spcBef>
                <a:spcPts val="0"/>
              </a:spcBef>
              <a:spcAft>
                <a:spcPts val="0"/>
              </a:spcAft>
              <a:buClr>
                <a:schemeClr val="dk1"/>
              </a:buClr>
              <a:buSzPts val="1400"/>
              <a:buFont typeface="Arial"/>
              <a:buNone/>
            </a:pPr>
            <a:endParaRPr/>
          </a:p>
          <a:p>
            <a:pPr marL="0" lvl="0" indent="0" algn="l" rtl="0">
              <a:lnSpc>
                <a:spcPct val="100000"/>
              </a:lnSpc>
              <a:spcBef>
                <a:spcPts val="0"/>
              </a:spcBef>
              <a:spcAft>
                <a:spcPts val="0"/>
              </a:spcAft>
              <a:buClr>
                <a:schemeClr val="dk1"/>
              </a:buClr>
              <a:buSzPts val="1400"/>
              <a:buFont typeface="Arial"/>
              <a:buNone/>
            </a:pPr>
            <a:r>
              <a:rPr lang="es-ES"/>
              <a:t>Si algún asistente está interesado en profundizar, necesitará más información. Puedes comentar que todos los Ayuntamientos, CCAA, Diputaciones…. (entre otros organismos), tienen a disposición de los usuarios servicios de asesoramiento para la emprendeduría.</a:t>
            </a:r>
            <a:br>
              <a:rPr lang="es-ES"/>
            </a:br>
            <a:r>
              <a:rPr lang="es-ES"/>
              <a:t>Podemos recomendar la utilización de estos servicios que suelen ser gratuitos.</a:t>
            </a:r>
            <a:endParaRPr/>
          </a:p>
          <a:p>
            <a:pPr marL="0" lvl="0" indent="0" algn="l" rtl="0">
              <a:lnSpc>
                <a:spcPct val="100000"/>
              </a:lnSpc>
              <a:spcBef>
                <a:spcPts val="0"/>
              </a:spcBef>
              <a:spcAft>
                <a:spcPts val="0"/>
              </a:spcAft>
              <a:buSzPts val="1400"/>
              <a:buNone/>
            </a:pPr>
            <a:endParaRPr/>
          </a:p>
        </p:txBody>
      </p:sp>
      <p:sp>
        <p:nvSpPr>
          <p:cNvPr id="1155" name="Google Shape;1155;p52: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52</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1"/>
        <p:cNvGrpSpPr/>
        <p:nvPr/>
      </p:nvGrpSpPr>
      <p:grpSpPr>
        <a:xfrm>
          <a:off x="0" y="0"/>
          <a:ext cx="0" cy="0"/>
          <a:chOff x="0" y="0"/>
          <a:chExt cx="0" cy="0"/>
        </a:xfrm>
      </p:grpSpPr>
      <p:sp>
        <p:nvSpPr>
          <p:cNvPr id="1162" name="Google Shape;1162;p5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3" name="Google Shape;1163;p53: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Calibri"/>
              <a:buNone/>
            </a:pPr>
            <a:r>
              <a:rPr lang="es-ES" b="0"/>
              <a:t>Explica lo que se tratará en esta segunda sesión: se seguirá desarrollando el caso práctico de la peluquería de Montse, también se verán los microcréditos y el taller finalizará con una breve pincelada de las listas morosos. </a:t>
            </a:r>
            <a:endParaRPr/>
          </a:p>
          <a:p>
            <a:pPr marL="0" marR="0" lvl="0" indent="0" algn="l" rtl="0">
              <a:lnSpc>
                <a:spcPct val="100000"/>
              </a:lnSpc>
              <a:spcBef>
                <a:spcPts val="0"/>
              </a:spcBef>
              <a:spcAft>
                <a:spcPts val="0"/>
              </a:spcAft>
              <a:buClr>
                <a:schemeClr val="dk1"/>
              </a:buClr>
              <a:buSzPts val="1000"/>
              <a:buFont typeface="Calibri"/>
              <a:buNone/>
            </a:pPr>
            <a:br>
              <a:rPr lang="es-ES" b="0"/>
            </a:br>
            <a:r>
              <a:rPr lang="es-ES" b="0"/>
              <a:t>En la siguiente diapositiva encontrarás un resumen de los contenidos discutidos en la primera sesión, es una buena manera de recordar las ideas fuerza que se van trabajando.</a:t>
            </a:r>
            <a:br>
              <a:rPr lang="es-ES" b="0"/>
            </a:br>
            <a:endParaRPr/>
          </a:p>
        </p:txBody>
      </p:sp>
      <p:sp>
        <p:nvSpPr>
          <p:cNvPr id="1164" name="Google Shape;1164;p53: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53</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4"/>
        <p:cNvGrpSpPr/>
        <p:nvPr/>
      </p:nvGrpSpPr>
      <p:grpSpPr>
        <a:xfrm>
          <a:off x="0" y="0"/>
          <a:ext cx="0" cy="0"/>
          <a:chOff x="0" y="0"/>
          <a:chExt cx="0" cy="0"/>
        </a:xfrm>
      </p:grpSpPr>
      <p:sp>
        <p:nvSpPr>
          <p:cNvPr id="1175" name="Google Shape;1175;p54: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6" name="Google Shape;1176;p54: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a:t>Con esta diapositiva puedes hacer un breve resumen a los asistentes de los conceptos e ideas más importantes que se vieron y trabajaron a lo largo del primer taller del Ciclo de Charlas.</a:t>
            </a:r>
            <a:br>
              <a:rPr lang="es-ES"/>
            </a:br>
            <a:endParaRPr/>
          </a:p>
        </p:txBody>
      </p:sp>
      <p:sp>
        <p:nvSpPr>
          <p:cNvPr id="1177" name="Google Shape;1177;p54: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54</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9"/>
        <p:cNvGrpSpPr/>
        <p:nvPr/>
      </p:nvGrpSpPr>
      <p:grpSpPr>
        <a:xfrm>
          <a:off x="0" y="0"/>
          <a:ext cx="0" cy="0"/>
          <a:chOff x="0" y="0"/>
          <a:chExt cx="0" cy="0"/>
        </a:xfrm>
      </p:grpSpPr>
      <p:sp>
        <p:nvSpPr>
          <p:cNvPr id="1210" name="Google Shape;1210;p5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1" name="Google Shape;1211;p55: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s-ES"/>
              <a:t>Anima a los asistentes a que expliquen y opinen sobre las preguntas que se plantearon al final del taller 1.</a:t>
            </a:r>
            <a:endParaRPr/>
          </a:p>
          <a:p>
            <a:pPr marL="0" lvl="0" indent="0" algn="l" rtl="0">
              <a:lnSpc>
                <a:spcPct val="100000"/>
              </a:lnSpc>
              <a:spcBef>
                <a:spcPts val="0"/>
              </a:spcBef>
              <a:spcAft>
                <a:spcPts val="0"/>
              </a:spcAft>
              <a:buSzPts val="1400"/>
              <a:buNone/>
            </a:pPr>
            <a:br>
              <a:rPr lang="es-ES"/>
            </a:br>
            <a:r>
              <a:rPr lang="es-ES"/>
              <a:t>Será una buena manera de refrescar el caso práctico de la peluquería de Montse y empezar a analizar los factores competitivos del negocio y la competencia.</a:t>
            </a:r>
            <a:br>
              <a:rPr lang="es-ES"/>
            </a:br>
            <a:endParaRPr/>
          </a:p>
          <a:p>
            <a:pPr marL="0" lvl="0" indent="0" algn="l" rtl="0">
              <a:lnSpc>
                <a:spcPct val="100000"/>
              </a:lnSpc>
              <a:spcBef>
                <a:spcPts val="0"/>
              </a:spcBef>
              <a:spcAft>
                <a:spcPts val="0"/>
              </a:spcAft>
              <a:buSzPts val="1400"/>
              <a:buNone/>
            </a:pPr>
            <a:endParaRPr/>
          </a:p>
        </p:txBody>
      </p:sp>
      <p:sp>
        <p:nvSpPr>
          <p:cNvPr id="1212" name="Google Shape;1212;p55: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55</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5"/>
        <p:cNvGrpSpPr/>
        <p:nvPr/>
      </p:nvGrpSpPr>
      <p:grpSpPr>
        <a:xfrm>
          <a:off x="0" y="0"/>
          <a:ext cx="0" cy="0"/>
          <a:chOff x="0" y="0"/>
          <a:chExt cx="0" cy="0"/>
        </a:xfrm>
      </p:grpSpPr>
      <p:sp>
        <p:nvSpPr>
          <p:cNvPr id="1226" name="Google Shape;1226;p5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7" name="Google Shape;1227;p56: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28" name="Google Shape;1228;p56: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56</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9"/>
        <p:cNvGrpSpPr/>
        <p:nvPr/>
      </p:nvGrpSpPr>
      <p:grpSpPr>
        <a:xfrm>
          <a:off x="0" y="0"/>
          <a:ext cx="0" cy="0"/>
          <a:chOff x="0" y="0"/>
          <a:chExt cx="0" cy="0"/>
        </a:xfrm>
      </p:grpSpPr>
      <p:sp>
        <p:nvSpPr>
          <p:cNvPr id="1240" name="Google Shape;1240;p5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1" name="Google Shape;1241;p57: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a:t>Para analizar la capacidad de la peluquería de Montse para diferenciarse, trabajaremos creando la curva de valor de las diferentes peluquerías, analizando los factores competitivos. En este caso, los factores competitivos que hemos identificado son:</a:t>
            </a:r>
            <a:endParaRPr/>
          </a:p>
          <a:p>
            <a:pPr marL="0" lvl="0" indent="0" algn="l" rtl="0">
              <a:lnSpc>
                <a:spcPct val="100000"/>
              </a:lnSpc>
              <a:spcBef>
                <a:spcPts val="0"/>
              </a:spcBef>
              <a:spcAft>
                <a:spcPts val="0"/>
              </a:spcAft>
              <a:buClr>
                <a:schemeClr val="dk1"/>
              </a:buClr>
              <a:buSzPts val="1000"/>
              <a:buFont typeface="Arial"/>
              <a:buNone/>
            </a:pPr>
            <a:endParaRPr/>
          </a:p>
          <a:p>
            <a:pPr marL="171450" lvl="0" indent="-171450" algn="l" rtl="0">
              <a:lnSpc>
                <a:spcPct val="100000"/>
              </a:lnSpc>
              <a:spcBef>
                <a:spcPts val="0"/>
              </a:spcBef>
              <a:spcAft>
                <a:spcPts val="0"/>
              </a:spcAft>
              <a:buClr>
                <a:schemeClr val="dk1"/>
              </a:buClr>
              <a:buSzPts val="1000"/>
              <a:buFont typeface="Arial"/>
              <a:buChar char="•"/>
            </a:pPr>
            <a:r>
              <a:rPr lang="es-ES"/>
              <a:t>Servicio exclusivo</a:t>
            </a:r>
            <a:br>
              <a:rPr lang="es-ES"/>
            </a:br>
            <a:r>
              <a:rPr lang="es-ES"/>
              <a:t>Tiempo de espera</a:t>
            </a:r>
            <a:br>
              <a:rPr lang="es-ES"/>
            </a:br>
            <a:r>
              <a:rPr lang="es-ES"/>
              <a:t>Venta de productos</a:t>
            </a:r>
            <a:br>
              <a:rPr lang="es-ES"/>
            </a:br>
            <a:r>
              <a:rPr lang="es-ES"/>
              <a:t>Horario</a:t>
            </a:r>
            <a:br>
              <a:rPr lang="es-ES"/>
            </a:br>
            <a:r>
              <a:rPr lang="es-ES"/>
              <a:t>Precio</a:t>
            </a:r>
            <a:br>
              <a:rPr lang="es-ES"/>
            </a:br>
            <a:r>
              <a:rPr lang="es-ES"/>
              <a:t>Club de peluquería</a:t>
            </a:r>
            <a:br>
              <a:rPr lang="es-ES"/>
            </a:br>
            <a:r>
              <a:rPr lang="es-ES"/>
              <a:t>Esteticista</a:t>
            </a:r>
            <a:br>
              <a:rPr lang="es-ES"/>
            </a:br>
            <a:r>
              <a:rPr lang="es-ES"/>
              <a:t>Peinados sofisticados</a:t>
            </a:r>
            <a:br>
              <a:rPr lang="es-ES"/>
            </a:br>
            <a:r>
              <a:rPr lang="es-ES"/>
              <a:t>Niños</a:t>
            </a:r>
            <a:endParaRPr/>
          </a:p>
          <a:p>
            <a:pPr marL="0" lvl="0" indent="0" algn="l" rtl="0">
              <a:lnSpc>
                <a:spcPct val="100000"/>
              </a:lnSpc>
              <a:spcBef>
                <a:spcPts val="0"/>
              </a:spcBef>
              <a:spcAft>
                <a:spcPts val="0"/>
              </a:spcAft>
              <a:buSzPts val="1400"/>
              <a:buNone/>
            </a:pPr>
            <a:br>
              <a:rPr lang="es-ES"/>
            </a:br>
            <a:r>
              <a:rPr lang="es-ES"/>
              <a:t>Hay que decir que no es necesario que todas las peluquerías cumplan todos los factores competitivos. Por ejemplo, el club de peluquería o el servicio de esteticista sólo la peluquería 3 dispone de ellos, y los demás no.</a:t>
            </a:r>
            <a:endParaRPr/>
          </a:p>
          <a:p>
            <a:pPr marL="0" lvl="0" indent="0" algn="l" rtl="0">
              <a:lnSpc>
                <a:spcPct val="100000"/>
              </a:lnSpc>
              <a:spcBef>
                <a:spcPts val="0"/>
              </a:spcBef>
              <a:spcAft>
                <a:spcPts val="0"/>
              </a:spcAft>
              <a:buSzPts val="1400"/>
              <a:buNone/>
            </a:pPr>
            <a:br>
              <a:rPr lang="es-ES"/>
            </a:br>
            <a:r>
              <a:rPr lang="es-ES"/>
              <a:t>El número con el que valoramos el factor competitivo será mayor, cuanto más valor aporte y, por lo tanto, cuanto más invierta en él la peluquería. Por ejemplo, en el factor competitivo del tiempo de espera, un valor alto significa un tiempo de espera reducido, lo que implicará tener más personal para atender a los clientes y, por lo tanto, más coste.</a:t>
            </a:r>
            <a:endParaRPr/>
          </a:p>
          <a:p>
            <a:pPr marL="0" lvl="0" indent="0" algn="l" rtl="0">
              <a:lnSpc>
                <a:spcPct val="100000"/>
              </a:lnSpc>
              <a:spcBef>
                <a:spcPts val="0"/>
              </a:spcBef>
              <a:spcAft>
                <a:spcPts val="0"/>
              </a:spcAft>
              <a:buSzPts val="1400"/>
              <a:buNone/>
            </a:pPr>
            <a:br>
              <a:rPr lang="es-ES"/>
            </a:br>
            <a:r>
              <a:rPr lang="es-ES"/>
              <a:t>Una vez sabemos cómo funciona el modelo, valoramos cada uno de los factores competitivos para cada peluquería.</a:t>
            </a:r>
            <a:br>
              <a:rPr lang="es-ES"/>
            </a:br>
            <a:endParaRPr/>
          </a:p>
        </p:txBody>
      </p:sp>
      <p:sp>
        <p:nvSpPr>
          <p:cNvPr id="1242" name="Google Shape;1242;p57: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57</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2"/>
        <p:cNvGrpSpPr/>
        <p:nvPr/>
      </p:nvGrpSpPr>
      <p:grpSpPr>
        <a:xfrm>
          <a:off x="0" y="0"/>
          <a:ext cx="0" cy="0"/>
          <a:chOff x="0" y="0"/>
          <a:chExt cx="0" cy="0"/>
        </a:xfrm>
      </p:grpSpPr>
      <p:sp>
        <p:nvSpPr>
          <p:cNvPr id="1253" name="Google Shape;1253;p58: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4" name="Google Shape;1254;p58: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Calibri"/>
              <a:buNone/>
            </a:pPr>
            <a:r>
              <a:rPr lang="es-ES" sz="1000" b="0"/>
              <a:t>Una vez evaluados los factores competitivos, lo que hacemos es dibujarlo en un gráfico. Si nuestra propuesta logra diferenciarse del resto, lo veremos porque en el gráfico nuestra curva de valor estará muy diferenciada del resto.</a:t>
            </a:r>
            <a:endParaRPr/>
          </a:p>
          <a:p>
            <a:pPr marL="0" marR="0" lvl="0" indent="0" algn="l" rtl="0">
              <a:lnSpc>
                <a:spcPct val="100000"/>
              </a:lnSpc>
              <a:spcBef>
                <a:spcPts val="0"/>
              </a:spcBef>
              <a:spcAft>
                <a:spcPts val="0"/>
              </a:spcAft>
              <a:buClr>
                <a:schemeClr val="dk1"/>
              </a:buClr>
              <a:buSzPts val="1000"/>
              <a:buFont typeface="Calibri"/>
              <a:buNone/>
            </a:pPr>
            <a:br>
              <a:rPr lang="es-ES" sz="1000" b="0"/>
            </a:br>
            <a:r>
              <a:rPr lang="es-ES" sz="1000" b="0"/>
              <a:t>En este caso,  la peluquería 3 es la que logra la mayor diferenciación con respecto a las otras peluquerías.</a:t>
            </a:r>
            <a:endParaRPr/>
          </a:p>
          <a:p>
            <a:pPr marL="0" marR="0" lvl="0" indent="0" algn="l" rtl="0">
              <a:lnSpc>
                <a:spcPct val="100000"/>
              </a:lnSpc>
              <a:spcBef>
                <a:spcPts val="0"/>
              </a:spcBef>
              <a:spcAft>
                <a:spcPts val="0"/>
              </a:spcAft>
              <a:buClr>
                <a:schemeClr val="dk1"/>
              </a:buClr>
              <a:buSzPts val="1000"/>
              <a:buFont typeface="Calibri"/>
              <a:buNone/>
            </a:pPr>
            <a:br>
              <a:rPr lang="es-ES" sz="1000" b="0"/>
            </a:br>
            <a:r>
              <a:rPr lang="es-ES" sz="1000" b="0"/>
              <a:t>La peluquería de Montse no consigue diferenciarse mucho, e incluso en algunos factores está por debajo de la media de los otros.</a:t>
            </a:r>
            <a:br>
              <a:rPr lang="es-ES" sz="1000" b="0"/>
            </a:br>
            <a:endParaRPr/>
          </a:p>
        </p:txBody>
      </p:sp>
      <p:sp>
        <p:nvSpPr>
          <p:cNvPr id="1255" name="Google Shape;1255;p58: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58</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7"/>
        <p:cNvGrpSpPr/>
        <p:nvPr/>
      </p:nvGrpSpPr>
      <p:grpSpPr>
        <a:xfrm>
          <a:off x="0" y="0"/>
          <a:ext cx="0" cy="0"/>
          <a:chOff x="0" y="0"/>
          <a:chExt cx="0" cy="0"/>
        </a:xfrm>
      </p:grpSpPr>
      <p:sp>
        <p:nvSpPr>
          <p:cNvPr id="1278" name="Google Shape;1278;p59: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9" name="Google Shape;1279;p59: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80" name="Google Shape;1280;p59: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59</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8" name="Google Shape;398;p6: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Calibri"/>
              <a:buNone/>
            </a:pPr>
            <a:r>
              <a:rPr lang="es-ES" sz="1000"/>
              <a:t>Dejaremos un par de minutos para que los asistentes reflexionen sobre las preguntas mostradas en la diapositiva, todas las cuales se refieren a aspectos internos/personales.</a:t>
            </a:r>
            <a:br>
              <a:rPr lang="es-ES" sz="1000"/>
            </a:br>
            <a:endParaRPr sz="1000"/>
          </a:p>
        </p:txBody>
      </p:sp>
      <p:sp>
        <p:nvSpPr>
          <p:cNvPr id="399" name="Google Shape;399;p6: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6"/>
        <p:cNvGrpSpPr/>
        <p:nvPr/>
      </p:nvGrpSpPr>
      <p:grpSpPr>
        <a:xfrm>
          <a:off x="0" y="0"/>
          <a:ext cx="0" cy="0"/>
          <a:chOff x="0" y="0"/>
          <a:chExt cx="0" cy="0"/>
        </a:xfrm>
      </p:grpSpPr>
      <p:sp>
        <p:nvSpPr>
          <p:cNvPr id="1297" name="Google Shape;1297;p60: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8" name="Google Shape;1298;p60: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a:t>Cuando nos encontramos con un modelo de negocio que creemos que no funcionará, podemos tratar </a:t>
            </a:r>
            <a:r>
              <a:rPr lang="es-ES" b="1"/>
              <a:t>PIVOTAR</a:t>
            </a:r>
            <a:r>
              <a:rPr lang="es-ES"/>
              <a:t> el modelo de negocio, tratando de hacer viable el nuevo modelo.</a:t>
            </a:r>
            <a:endParaRPr/>
          </a:p>
          <a:p>
            <a:pPr marL="0" lvl="0" indent="0" algn="l" rtl="0">
              <a:lnSpc>
                <a:spcPct val="100000"/>
              </a:lnSpc>
              <a:spcBef>
                <a:spcPts val="0"/>
              </a:spcBef>
              <a:spcAft>
                <a:spcPts val="0"/>
              </a:spcAft>
              <a:buSzPts val="1400"/>
              <a:buNone/>
            </a:pPr>
            <a:br>
              <a:rPr lang="es-ES"/>
            </a:br>
            <a:r>
              <a:rPr lang="es-ES"/>
              <a:t>En este caso, Montse sabe hacer peinados, es una buena peluquera, pero ha visto que poniendo una peluquería no consigue diferenciarse de la competencia que ya existe. En consecuencia, trata de PIVOTAR el modelo de negocio. Será "UNA PELUQUERA A DOMICILIO".</a:t>
            </a:r>
            <a:endParaRPr/>
          </a:p>
          <a:p>
            <a:pPr marL="0" lvl="0" indent="0" algn="l" rtl="0">
              <a:lnSpc>
                <a:spcPct val="100000"/>
              </a:lnSpc>
              <a:spcBef>
                <a:spcPts val="0"/>
              </a:spcBef>
              <a:spcAft>
                <a:spcPts val="0"/>
              </a:spcAft>
              <a:buSzPts val="1400"/>
              <a:buNone/>
            </a:pPr>
            <a:br>
              <a:rPr lang="es-ES"/>
            </a:br>
            <a:r>
              <a:rPr lang="es-ES"/>
              <a:t>Este nuevo modelo de negocio se basa en:</a:t>
            </a:r>
            <a:endParaRPr/>
          </a:p>
          <a:p>
            <a:pPr marL="0" lvl="0" indent="0" algn="l" rtl="0">
              <a:lnSpc>
                <a:spcPct val="100000"/>
              </a:lnSpc>
              <a:spcBef>
                <a:spcPts val="0"/>
              </a:spcBef>
              <a:spcAft>
                <a:spcPts val="0"/>
              </a:spcAft>
              <a:buSzPts val="1400"/>
              <a:buNone/>
            </a:pPr>
            <a:endParaRPr/>
          </a:p>
          <a:p>
            <a:pPr marL="171450" lvl="0" indent="-171450" algn="l" rtl="0">
              <a:lnSpc>
                <a:spcPct val="100000"/>
              </a:lnSpc>
              <a:spcBef>
                <a:spcPts val="0"/>
              </a:spcBef>
              <a:spcAft>
                <a:spcPts val="0"/>
              </a:spcAft>
              <a:buClr>
                <a:schemeClr val="dk1"/>
              </a:buClr>
              <a:buSzPts val="1000"/>
              <a:buFont typeface="Arial"/>
              <a:buChar char="•"/>
            </a:pPr>
            <a:r>
              <a:rPr lang="es-ES"/>
              <a:t>Su público objetivo será básicamente </a:t>
            </a:r>
            <a:r>
              <a:rPr lang="es-ES" b="1"/>
              <a:t>personas con problemas de movilidad</a:t>
            </a:r>
            <a:r>
              <a:rPr lang="es-ES"/>
              <a:t>, aunque también incluye a </a:t>
            </a:r>
            <a:r>
              <a:rPr lang="es-ES" b="1"/>
              <a:t>personas que no tienen tiempo para ir a la peluquería</a:t>
            </a:r>
            <a:r>
              <a:rPr lang="es-ES"/>
              <a:t>.</a:t>
            </a:r>
            <a:br>
              <a:rPr lang="es-ES"/>
            </a:br>
            <a:r>
              <a:rPr lang="es-ES"/>
              <a:t>Ella se desplaza a casa con el cliente y, por lo tanto, </a:t>
            </a:r>
            <a:r>
              <a:rPr lang="es-ES" b="1"/>
              <a:t>no tiene una peluquería física.</a:t>
            </a:r>
            <a:br>
              <a:rPr lang="es-ES"/>
            </a:br>
            <a:r>
              <a:rPr lang="es-ES"/>
              <a:t>Debe buscar un </a:t>
            </a:r>
            <a:r>
              <a:rPr lang="es-ES" b="1"/>
              <a:t>medio de transporte </a:t>
            </a:r>
            <a:r>
              <a:rPr lang="es-ES"/>
              <a:t>para desplazarse y comprar los </a:t>
            </a:r>
            <a:r>
              <a:rPr lang="es-ES" b="1"/>
              <a:t>utensilios </a:t>
            </a:r>
            <a:r>
              <a:rPr lang="es-ES"/>
              <a:t>que necesitará para dar el servicio.</a:t>
            </a:r>
            <a:endParaRPr/>
          </a:p>
        </p:txBody>
      </p:sp>
      <p:sp>
        <p:nvSpPr>
          <p:cNvPr id="1299" name="Google Shape;1299;p60: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60</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1"/>
        <p:cNvGrpSpPr/>
        <p:nvPr/>
      </p:nvGrpSpPr>
      <p:grpSpPr>
        <a:xfrm>
          <a:off x="0" y="0"/>
          <a:ext cx="0" cy="0"/>
          <a:chOff x="0" y="0"/>
          <a:chExt cx="0" cy="0"/>
        </a:xfrm>
      </p:grpSpPr>
      <p:sp>
        <p:nvSpPr>
          <p:cNvPr id="1312" name="Google Shape;1312;p6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3" name="Google Shape;1313;p6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14" name="Google Shape;1314;p61: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61</a:t>
            </a:fld>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8"/>
        <p:cNvGrpSpPr/>
        <p:nvPr/>
      </p:nvGrpSpPr>
      <p:grpSpPr>
        <a:xfrm>
          <a:off x="0" y="0"/>
          <a:ext cx="0" cy="0"/>
          <a:chOff x="0" y="0"/>
          <a:chExt cx="0" cy="0"/>
        </a:xfrm>
      </p:grpSpPr>
      <p:sp>
        <p:nvSpPr>
          <p:cNvPr id="1329" name="Google Shape;1329;p6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0" name="Google Shape;1330;p62: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a:t>Rehacemos la curva de valor con la nueva propuesta de Montse. Definimos los principales factores competitivos:</a:t>
            </a:r>
            <a:br>
              <a:rPr lang="es-ES"/>
            </a:br>
            <a:endParaRPr/>
          </a:p>
          <a:p>
            <a:pPr marL="171450" lvl="0" indent="-171450" algn="l" rtl="0">
              <a:lnSpc>
                <a:spcPct val="100000"/>
              </a:lnSpc>
              <a:spcBef>
                <a:spcPts val="0"/>
              </a:spcBef>
              <a:spcAft>
                <a:spcPts val="0"/>
              </a:spcAft>
              <a:buClr>
                <a:schemeClr val="dk1"/>
              </a:buClr>
              <a:buSzPts val="1000"/>
              <a:buFont typeface="Arial"/>
              <a:buChar char="•"/>
            </a:pPr>
            <a:r>
              <a:rPr lang="es-ES"/>
              <a:t>El </a:t>
            </a:r>
            <a:r>
              <a:rPr lang="es-ES" b="1"/>
              <a:t>servicio</a:t>
            </a:r>
            <a:r>
              <a:rPr lang="es-ES"/>
              <a:t> ofrecido por Montse, al trasladarse a casa del cliente, es absolutamente </a:t>
            </a:r>
            <a:r>
              <a:rPr lang="es-ES" b="1"/>
              <a:t>exclusivo</a:t>
            </a:r>
            <a:r>
              <a:rPr lang="es-ES"/>
              <a:t>.</a:t>
            </a:r>
            <a:br>
              <a:rPr lang="es-ES"/>
            </a:br>
            <a:r>
              <a:rPr lang="es-ES" b="1"/>
              <a:t>No hay tiempo de espera</a:t>
            </a:r>
            <a:r>
              <a:rPr lang="es-ES"/>
              <a:t>, ya que Montse se desplaza a casa al cliente a una hora previamente establecida.</a:t>
            </a:r>
            <a:br>
              <a:rPr lang="es-ES"/>
            </a:br>
            <a:r>
              <a:rPr lang="es-ES" b="1"/>
              <a:t>Tiene dificultades para vender productos</a:t>
            </a:r>
            <a:r>
              <a:rPr lang="es-ES"/>
              <a:t>, ya que tiene que llevarlos encima, lo que limita tanto la cantidad como la variedad que puede vender.</a:t>
            </a:r>
            <a:br>
              <a:rPr lang="es-ES"/>
            </a:br>
            <a:r>
              <a:rPr lang="es-ES" b="1"/>
              <a:t>El horario es flexible</a:t>
            </a:r>
            <a:r>
              <a:rPr lang="es-ES"/>
              <a:t>, adaptándose a las necesidades del cliente.</a:t>
            </a:r>
            <a:br>
              <a:rPr lang="es-ES"/>
            </a:br>
            <a:r>
              <a:rPr lang="es-ES"/>
              <a:t>Es un servicio exclusivo, que aporta mucho valor a aquellas personas que no pueden moverse y, por lo tanto, Montse </a:t>
            </a:r>
            <a:r>
              <a:rPr lang="es-ES" b="1"/>
              <a:t>no tiene la intención de competir con precios bajos</a:t>
            </a:r>
            <a:r>
              <a:rPr lang="es-ES"/>
              <a:t>, sino todo lo contrario.</a:t>
            </a:r>
            <a:br>
              <a:rPr lang="es-ES"/>
            </a:br>
            <a:r>
              <a:rPr lang="es-ES"/>
              <a:t>Montse sabe cómo hacer </a:t>
            </a:r>
            <a:r>
              <a:rPr lang="es-ES" b="1"/>
              <a:t>peinados sofisticados</a:t>
            </a:r>
            <a:r>
              <a:rPr lang="es-ES"/>
              <a:t>, pero está </a:t>
            </a:r>
            <a:r>
              <a:rPr lang="es-ES" b="1"/>
              <a:t>limitada por la maquinaria</a:t>
            </a:r>
            <a:r>
              <a:rPr lang="es-ES"/>
              <a:t>. Al ser el servicio en casa del cliente, hay servicios que no pueden darles por no tener la maquinaria.</a:t>
            </a:r>
            <a:br>
              <a:rPr lang="es-ES"/>
            </a:br>
            <a:r>
              <a:rPr lang="es-ES"/>
              <a:t>Por último, </a:t>
            </a:r>
            <a:r>
              <a:rPr lang="es-ES" b="1"/>
              <a:t>puede atender a todo tipo de clientes</a:t>
            </a:r>
            <a:r>
              <a:rPr lang="es-ES"/>
              <a:t>, incluidos los niños, aunque no lo potenciará porque no es el más rentable.</a:t>
            </a:r>
            <a:endParaRPr/>
          </a:p>
        </p:txBody>
      </p:sp>
      <p:sp>
        <p:nvSpPr>
          <p:cNvPr id="1331" name="Google Shape;1331;p62: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62</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1"/>
        <p:cNvGrpSpPr/>
        <p:nvPr/>
      </p:nvGrpSpPr>
      <p:grpSpPr>
        <a:xfrm>
          <a:off x="0" y="0"/>
          <a:ext cx="0" cy="0"/>
          <a:chOff x="0" y="0"/>
          <a:chExt cx="0" cy="0"/>
        </a:xfrm>
      </p:grpSpPr>
      <p:sp>
        <p:nvSpPr>
          <p:cNvPr id="1342" name="Google Shape;1342;p6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3" name="Google Shape;1343;p63: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Calibri"/>
              <a:buNone/>
            </a:pPr>
            <a:r>
              <a:rPr lang="es-ES" sz="1000" b="0"/>
              <a:t>Dibujamos la nueva curva de valor, y ahora claramente difiere de las otras propuestas. Así pues, Montse ha conseguido encontrar un </a:t>
            </a:r>
            <a:r>
              <a:rPr lang="es-ES" sz="1000" b="1"/>
              <a:t>modelo de negocio en el que se diferencia de la competencia</a:t>
            </a:r>
            <a:r>
              <a:rPr lang="es-ES" sz="1000" b="0"/>
              <a:t>. Ahora hay que ver si este modelo será rentable.</a:t>
            </a:r>
            <a:br>
              <a:rPr lang="es-ES" sz="1000" b="0"/>
            </a:br>
            <a:endParaRPr/>
          </a:p>
        </p:txBody>
      </p:sp>
      <p:sp>
        <p:nvSpPr>
          <p:cNvPr id="1344" name="Google Shape;1344;p63: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63</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9"/>
        <p:cNvGrpSpPr/>
        <p:nvPr/>
      </p:nvGrpSpPr>
      <p:grpSpPr>
        <a:xfrm>
          <a:off x="0" y="0"/>
          <a:ext cx="0" cy="0"/>
          <a:chOff x="0" y="0"/>
          <a:chExt cx="0" cy="0"/>
        </a:xfrm>
      </p:grpSpPr>
      <p:sp>
        <p:nvSpPr>
          <p:cNvPr id="1360" name="Google Shape;1360;p64: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61" name="Google Shape;1361;p64: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a:t>Una vez que Montse ha encontrado un modelo de negocio que es claramente diferente del de su competencia, hay dos preocupaciones que le rondan por la cabeza:</a:t>
            </a:r>
            <a:br>
              <a:rPr lang="es-ES"/>
            </a:br>
            <a:endParaRPr/>
          </a:p>
          <a:p>
            <a:pPr marL="171450" lvl="0" indent="-171450" algn="l" rtl="0">
              <a:lnSpc>
                <a:spcPct val="100000"/>
              </a:lnSpc>
              <a:spcBef>
                <a:spcPts val="0"/>
              </a:spcBef>
              <a:spcAft>
                <a:spcPts val="0"/>
              </a:spcAft>
              <a:buClr>
                <a:schemeClr val="dk1"/>
              </a:buClr>
              <a:buSzPts val="1000"/>
              <a:buFont typeface="Arial"/>
              <a:buChar char="•"/>
            </a:pPr>
            <a:r>
              <a:rPr lang="es-ES" b="1"/>
              <a:t>¿Habrá suficientes clientes interesados en sus servicios? </a:t>
            </a:r>
            <a:r>
              <a:rPr lang="es-ES" b="0"/>
              <a:t>Tiene que buscar una manera de averiguarlo.</a:t>
            </a:r>
            <a:br>
              <a:rPr lang="es-ES" b="0"/>
            </a:br>
            <a:r>
              <a:rPr lang="es-ES" b="0"/>
              <a:t>Por otro lado, no tiene tienda para que la gente la vea. Los servicios ofrecidos son al principio totalmente invisibles. </a:t>
            </a:r>
            <a:r>
              <a:rPr lang="es-ES" b="1"/>
              <a:t>¿Cómo se dará a conocer? </a:t>
            </a:r>
            <a:r>
              <a:rPr lang="es-ES" b="0"/>
              <a:t>¿Cómo conocerá su cliente potencial sus servicios?</a:t>
            </a:r>
            <a:endParaRPr/>
          </a:p>
          <a:p>
            <a:pPr marL="171450" lvl="0" indent="-107950" algn="l" rtl="0">
              <a:lnSpc>
                <a:spcPct val="100000"/>
              </a:lnSpc>
              <a:spcBef>
                <a:spcPts val="0"/>
              </a:spcBef>
              <a:spcAft>
                <a:spcPts val="0"/>
              </a:spcAft>
              <a:buClr>
                <a:schemeClr val="dk1"/>
              </a:buClr>
              <a:buSzPts val="1000"/>
              <a:buFont typeface="Arial"/>
              <a:buNone/>
            </a:pPr>
            <a:endParaRPr b="0"/>
          </a:p>
          <a:p>
            <a:pPr marL="0" lvl="0" indent="0" algn="l" rtl="0">
              <a:lnSpc>
                <a:spcPct val="100000"/>
              </a:lnSpc>
              <a:spcBef>
                <a:spcPts val="0"/>
              </a:spcBef>
              <a:spcAft>
                <a:spcPts val="0"/>
              </a:spcAft>
              <a:buClr>
                <a:schemeClr val="dk1"/>
              </a:buClr>
              <a:buSzPts val="1000"/>
              <a:buFont typeface="Arial"/>
              <a:buNone/>
            </a:pPr>
            <a:r>
              <a:rPr lang="es-ES" b="0"/>
              <a:t>E</a:t>
            </a:r>
            <a:r>
              <a:rPr lang="es-ES"/>
              <a:t>stos dos temas, que no son en absoluto menores, no dejan de preocuparle.</a:t>
            </a:r>
            <a:br>
              <a:rPr lang="es-ES"/>
            </a:br>
            <a:endParaRPr/>
          </a:p>
        </p:txBody>
      </p:sp>
      <p:sp>
        <p:nvSpPr>
          <p:cNvPr id="1362" name="Google Shape;1362;p64: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64</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9"/>
        <p:cNvGrpSpPr/>
        <p:nvPr/>
      </p:nvGrpSpPr>
      <p:grpSpPr>
        <a:xfrm>
          <a:off x="0" y="0"/>
          <a:ext cx="0" cy="0"/>
          <a:chOff x="0" y="0"/>
          <a:chExt cx="0" cy="0"/>
        </a:xfrm>
      </p:grpSpPr>
      <p:sp>
        <p:nvSpPr>
          <p:cNvPr id="1380" name="Google Shape;1380;p6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1" name="Google Shape;1381;p65: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82" name="Google Shape;1382;p65: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65</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6"/>
        <p:cNvGrpSpPr/>
        <p:nvPr/>
      </p:nvGrpSpPr>
      <p:grpSpPr>
        <a:xfrm>
          <a:off x="0" y="0"/>
          <a:ext cx="0" cy="0"/>
          <a:chOff x="0" y="0"/>
          <a:chExt cx="0" cy="0"/>
        </a:xfrm>
      </p:grpSpPr>
      <p:sp>
        <p:nvSpPr>
          <p:cNvPr id="1397" name="Google Shape;1397;p6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98" name="Google Shape;1398;p66: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a:t>Diapositiva de resumen de la situación</a:t>
            </a:r>
            <a:br>
              <a:rPr lang="es-ES"/>
            </a:br>
            <a:endParaRPr/>
          </a:p>
        </p:txBody>
      </p:sp>
      <p:sp>
        <p:nvSpPr>
          <p:cNvPr id="1399" name="Google Shape;1399;p66: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66</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0"/>
        <p:cNvGrpSpPr/>
        <p:nvPr/>
      </p:nvGrpSpPr>
      <p:grpSpPr>
        <a:xfrm>
          <a:off x="0" y="0"/>
          <a:ext cx="0" cy="0"/>
          <a:chOff x="0" y="0"/>
          <a:chExt cx="0" cy="0"/>
        </a:xfrm>
      </p:grpSpPr>
      <p:sp>
        <p:nvSpPr>
          <p:cNvPr id="1411" name="Google Shape;1411;p6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2" name="Google Shape;1412;p67: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Calibri"/>
              <a:buNone/>
            </a:pPr>
            <a:r>
              <a:rPr lang="es-ES"/>
              <a:t>Diapositiva de resumen de la situación</a:t>
            </a:r>
            <a:br>
              <a:rPr lang="es-ES"/>
            </a:br>
            <a:endParaRPr/>
          </a:p>
        </p:txBody>
      </p:sp>
      <p:sp>
        <p:nvSpPr>
          <p:cNvPr id="1413" name="Google Shape;1413;p67: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67</a:t>
            </a:fld>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6"/>
        <p:cNvGrpSpPr/>
        <p:nvPr/>
      </p:nvGrpSpPr>
      <p:grpSpPr>
        <a:xfrm>
          <a:off x="0" y="0"/>
          <a:ext cx="0" cy="0"/>
          <a:chOff x="0" y="0"/>
          <a:chExt cx="0" cy="0"/>
        </a:xfrm>
      </p:grpSpPr>
      <p:sp>
        <p:nvSpPr>
          <p:cNvPr id="1427" name="Google Shape;1427;p68: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8" name="Google Shape;1428;p68: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a:t>Diapositiva de resumen de la situación</a:t>
            </a:r>
            <a:br>
              <a:rPr lang="es-ES"/>
            </a:br>
            <a:endParaRPr/>
          </a:p>
        </p:txBody>
      </p:sp>
      <p:sp>
        <p:nvSpPr>
          <p:cNvPr id="1429" name="Google Shape;1429;p68: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68</a:t>
            </a:fld>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0"/>
        <p:cNvGrpSpPr/>
        <p:nvPr/>
      </p:nvGrpSpPr>
      <p:grpSpPr>
        <a:xfrm>
          <a:off x="0" y="0"/>
          <a:ext cx="0" cy="0"/>
          <a:chOff x="0" y="0"/>
          <a:chExt cx="0" cy="0"/>
        </a:xfrm>
      </p:grpSpPr>
      <p:sp>
        <p:nvSpPr>
          <p:cNvPr id="1441" name="Google Shape;1441;p69: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42" name="Google Shape;1442;p69: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a:t>En primer lugar, calculamos cuáles son las inversiones iniciales que deberá hacer Montse para montar su peluquería. Observamos que, como gastos fijos, ya no tiene el alquiler de un local, pues no lo necesitará y en su lugar se añade la compra de un vehículo. Tanto las inversiones como los gastos iniciales deben financiarse con sus propios recursos o endeudándose.</a:t>
            </a:r>
            <a:br>
              <a:rPr lang="es-ES"/>
            </a:br>
            <a:endParaRPr/>
          </a:p>
          <a:p>
            <a:pPr marL="0" lvl="0" indent="0" algn="l" rtl="0">
              <a:lnSpc>
                <a:spcPct val="100000"/>
              </a:lnSpc>
              <a:spcBef>
                <a:spcPts val="0"/>
              </a:spcBef>
              <a:spcAft>
                <a:spcPts val="0"/>
              </a:spcAft>
              <a:buSzPts val="1400"/>
              <a:buNone/>
            </a:pPr>
            <a:r>
              <a:rPr lang="es-ES"/>
              <a:t>Una pregunta que se puede hacer es: </a:t>
            </a:r>
            <a:r>
              <a:rPr lang="es-ES" b="1"/>
              <a:t>¿Puedo reducir el importe de alguna inversión o gasto inicial?</a:t>
            </a:r>
            <a:br>
              <a:rPr lang="es-ES"/>
            </a:br>
            <a:endParaRPr/>
          </a:p>
        </p:txBody>
      </p:sp>
      <p:sp>
        <p:nvSpPr>
          <p:cNvPr id="1443" name="Google Shape;1443;p69: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69</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p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9" name="Google Shape;409;p7: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Calibri"/>
              <a:buNone/>
            </a:pPr>
            <a:r>
              <a:rPr lang="es-ES" sz="1000"/>
              <a:t>Dejaremos un par de minutos para que los asistentes reflexionen sobre las preguntas que se muestran en la diapositiva, todas las cuales se refieren a aspectos externos.</a:t>
            </a:r>
            <a:br>
              <a:rPr lang="es-ES" sz="1000"/>
            </a:br>
            <a:endParaRPr sz="1000"/>
          </a:p>
        </p:txBody>
      </p:sp>
      <p:sp>
        <p:nvSpPr>
          <p:cNvPr id="410" name="Google Shape;410;p7: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7</a:t>
            </a:fld>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3"/>
        <p:cNvGrpSpPr/>
        <p:nvPr/>
      </p:nvGrpSpPr>
      <p:grpSpPr>
        <a:xfrm>
          <a:off x="0" y="0"/>
          <a:ext cx="0" cy="0"/>
          <a:chOff x="0" y="0"/>
          <a:chExt cx="0" cy="0"/>
        </a:xfrm>
      </p:grpSpPr>
      <p:sp>
        <p:nvSpPr>
          <p:cNvPr id="1454" name="Google Shape;1454;p70: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5" name="Google Shape;1455;p70: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Calibri"/>
              <a:buNone/>
            </a:pPr>
            <a:r>
              <a:rPr lang="es-ES"/>
              <a:t>Cualquier inversión y gasto inicial, requieren ver cómo se financiará. En este caso, Montse aporta dinero suyo por un importe de </a:t>
            </a:r>
            <a:r>
              <a:rPr lang="es-ES" b="1"/>
              <a:t>5.000€ </a:t>
            </a:r>
            <a:r>
              <a:rPr lang="es-ES"/>
              <a:t>(Aportaciones propias), y debe endeudarse en </a:t>
            </a:r>
            <a:r>
              <a:rPr lang="es-ES" b="1"/>
              <a:t>1.100€</a:t>
            </a:r>
            <a:r>
              <a:rPr lang="es-ES"/>
              <a:t>, que es la diferencia entre la inversión y los gastos iniciales, y lo que ella aporta.</a:t>
            </a:r>
            <a:br>
              <a:rPr lang="es-ES"/>
            </a:br>
            <a:endParaRPr/>
          </a:p>
        </p:txBody>
      </p:sp>
      <p:sp>
        <p:nvSpPr>
          <p:cNvPr id="1456" name="Google Shape;1456;p70: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70</a:t>
            </a:fld>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5"/>
        <p:cNvGrpSpPr/>
        <p:nvPr/>
      </p:nvGrpSpPr>
      <p:grpSpPr>
        <a:xfrm>
          <a:off x="0" y="0"/>
          <a:ext cx="0" cy="0"/>
          <a:chOff x="0" y="0"/>
          <a:chExt cx="0" cy="0"/>
        </a:xfrm>
      </p:grpSpPr>
      <p:sp>
        <p:nvSpPr>
          <p:cNvPr id="1466" name="Google Shape;1466;p7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7" name="Google Shape;1467;p7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a:t>Calculamos los gastos fijos que tendrá Montse.</a:t>
            </a:r>
            <a:br>
              <a:rPr lang="es-ES"/>
            </a:br>
            <a:endParaRPr/>
          </a:p>
          <a:p>
            <a:pPr marL="0" lvl="0" indent="0" algn="l" rtl="0">
              <a:lnSpc>
                <a:spcPct val="100000"/>
              </a:lnSpc>
              <a:spcBef>
                <a:spcPts val="0"/>
              </a:spcBef>
              <a:spcAft>
                <a:spcPts val="0"/>
              </a:spcAft>
              <a:buSzPts val="1400"/>
              <a:buNone/>
            </a:pPr>
            <a:r>
              <a:rPr lang="es-ES"/>
              <a:t>Recordemos que </a:t>
            </a:r>
            <a:r>
              <a:rPr lang="es-ES" b="1"/>
              <a:t>los gastos fijos son los que tendremos independientemente de las ventas a las que lleguemos</a:t>
            </a:r>
            <a:r>
              <a:rPr lang="es-ES"/>
              <a:t>. El sueldo de Montse, el teléfono, la gestoría ... son algunos ejemplos. Estos gastos fijos, tendremos que cubrirlos con el margen bruto de nuestras ventas</a:t>
            </a:r>
            <a:br>
              <a:rPr lang="es-ES"/>
            </a:br>
            <a:endParaRPr/>
          </a:p>
        </p:txBody>
      </p:sp>
      <p:sp>
        <p:nvSpPr>
          <p:cNvPr id="1468" name="Google Shape;1468;p71: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71</a:t>
            </a:fld>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7"/>
        <p:cNvGrpSpPr/>
        <p:nvPr/>
      </p:nvGrpSpPr>
      <p:grpSpPr>
        <a:xfrm>
          <a:off x="0" y="0"/>
          <a:ext cx="0" cy="0"/>
          <a:chOff x="0" y="0"/>
          <a:chExt cx="0" cy="0"/>
        </a:xfrm>
      </p:grpSpPr>
      <p:sp>
        <p:nvSpPr>
          <p:cNvPr id="1478" name="Google Shape;1478;p7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9" name="Google Shape;1479;p72: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chemeClr val="dk1"/>
              </a:buClr>
              <a:buSzPts val="1000"/>
              <a:buFont typeface="Calibri"/>
              <a:buNone/>
            </a:pPr>
            <a:r>
              <a:rPr lang="es-ES"/>
              <a:t>Montse ofrece tres servicios, </a:t>
            </a:r>
            <a:r>
              <a:rPr lang="es-ES" b="1"/>
              <a:t>el básico, el especial y el para niños. </a:t>
            </a:r>
            <a:endParaRPr/>
          </a:p>
          <a:p>
            <a:pPr marL="0" marR="0" lvl="0" indent="0" algn="just" rtl="0">
              <a:lnSpc>
                <a:spcPct val="100000"/>
              </a:lnSpc>
              <a:spcBef>
                <a:spcPts val="0"/>
              </a:spcBef>
              <a:spcAft>
                <a:spcPts val="0"/>
              </a:spcAft>
              <a:buClr>
                <a:schemeClr val="dk1"/>
              </a:buClr>
              <a:buSzPts val="1000"/>
              <a:buFont typeface="Calibri"/>
              <a:buNone/>
            </a:pPr>
            <a:endParaRPr/>
          </a:p>
          <a:p>
            <a:pPr marL="0" marR="0" lvl="0" indent="0" algn="just" rtl="0">
              <a:lnSpc>
                <a:spcPct val="100000"/>
              </a:lnSpc>
              <a:spcBef>
                <a:spcPts val="0"/>
              </a:spcBef>
              <a:spcAft>
                <a:spcPts val="0"/>
              </a:spcAft>
              <a:buClr>
                <a:schemeClr val="dk1"/>
              </a:buClr>
              <a:buSzPts val="1000"/>
              <a:buFont typeface="Calibri"/>
              <a:buNone/>
            </a:pPr>
            <a:r>
              <a:rPr lang="es-ES"/>
              <a:t>Tened en cuenta que hemos supuesto que todos tienen los mismos costes </a:t>
            </a:r>
            <a:r>
              <a:rPr lang="es-ES" b="1"/>
              <a:t>(3 € no el coste del servicio sino un coste adicional a los costes fijos que hemos analizado)</a:t>
            </a:r>
            <a:r>
              <a:rPr lang="es-ES"/>
              <a:t>, mientras que los precios son muy diferentes.</a:t>
            </a:r>
            <a:br>
              <a:rPr lang="es-ES"/>
            </a:br>
            <a:endParaRPr/>
          </a:p>
          <a:p>
            <a:pPr marL="0" marR="0" lvl="0" indent="0" algn="just" rtl="0">
              <a:lnSpc>
                <a:spcPct val="100000"/>
              </a:lnSpc>
              <a:spcBef>
                <a:spcPts val="0"/>
              </a:spcBef>
              <a:spcAft>
                <a:spcPts val="0"/>
              </a:spcAft>
              <a:buClr>
                <a:schemeClr val="dk1"/>
              </a:buClr>
              <a:buSzPts val="1000"/>
              <a:buFont typeface="Calibri"/>
              <a:buNone/>
            </a:pPr>
            <a:r>
              <a:rPr lang="es-ES"/>
              <a:t>Montse está interesada en promover el servicio especial, ya que es aquel con el que obtiene más margen. En cualquier caso, hacemos una estimación de los servicios que puede realizar en un mes y nos salen 90 servicios en el escenario más prudente y 125 en el escenario más positivo. </a:t>
            </a:r>
            <a:endParaRPr/>
          </a:p>
          <a:p>
            <a:pPr marL="0" marR="0" lvl="0" indent="0" algn="just" rtl="0">
              <a:lnSpc>
                <a:spcPct val="100000"/>
              </a:lnSpc>
              <a:spcBef>
                <a:spcPts val="0"/>
              </a:spcBef>
              <a:spcAft>
                <a:spcPts val="0"/>
              </a:spcAft>
              <a:buClr>
                <a:schemeClr val="dk1"/>
              </a:buClr>
              <a:buSzPts val="1000"/>
              <a:buFont typeface="Calibri"/>
              <a:buNone/>
            </a:pPr>
            <a:br>
              <a:rPr lang="es-ES"/>
            </a:br>
            <a:r>
              <a:rPr lang="es-ES"/>
              <a:t>Debemos fijarnos en que teniendo servicios con diferentes márgenes, si, por ejemplo, aumentamos el número de servicios especiales que se realizan y disminuimos los servicios básicos, haciendo los mismos 90 servicios, el margen aumentará. </a:t>
            </a:r>
            <a:br>
              <a:rPr lang="es-ES"/>
            </a:br>
            <a:endParaRPr/>
          </a:p>
          <a:p>
            <a:pPr marL="0" marR="0" lvl="0" indent="0" algn="just" rtl="0">
              <a:lnSpc>
                <a:spcPct val="100000"/>
              </a:lnSpc>
              <a:spcBef>
                <a:spcPts val="0"/>
              </a:spcBef>
              <a:spcAft>
                <a:spcPts val="0"/>
              </a:spcAft>
              <a:buClr>
                <a:schemeClr val="dk1"/>
              </a:buClr>
              <a:buSzPts val="1000"/>
              <a:buFont typeface="Calibri"/>
              <a:buNone/>
            </a:pPr>
            <a:r>
              <a:rPr lang="es-ES"/>
              <a:t>En cualquier caso, sabemos que tenemos un gasto fijo de </a:t>
            </a:r>
            <a:r>
              <a:rPr lang="es-ES" b="1"/>
              <a:t>1.850€</a:t>
            </a:r>
            <a:r>
              <a:rPr lang="es-ES"/>
              <a:t>, por lo que podemos decir que, manteniendo el mismo mix de servicios, Montse puede necesitar hacer entre 92 y 93 servicios para empezar a obtener beneficios. </a:t>
            </a:r>
            <a:endParaRPr/>
          </a:p>
          <a:p>
            <a:pPr marL="0" marR="0" lvl="0" indent="0" algn="just" rtl="0">
              <a:lnSpc>
                <a:spcPct val="100000"/>
              </a:lnSpc>
              <a:spcBef>
                <a:spcPts val="0"/>
              </a:spcBef>
              <a:spcAft>
                <a:spcPts val="0"/>
              </a:spcAft>
              <a:buClr>
                <a:schemeClr val="dk1"/>
              </a:buClr>
              <a:buSzPts val="1000"/>
              <a:buFont typeface="Calibri"/>
              <a:buNone/>
            </a:pPr>
            <a:endParaRPr/>
          </a:p>
          <a:p>
            <a:pPr marL="0" marR="0" lvl="0" indent="0" algn="just" rtl="0">
              <a:lnSpc>
                <a:spcPct val="100000"/>
              </a:lnSpc>
              <a:spcBef>
                <a:spcPts val="0"/>
              </a:spcBef>
              <a:spcAft>
                <a:spcPts val="0"/>
              </a:spcAft>
              <a:buClr>
                <a:schemeClr val="dk1"/>
              </a:buClr>
              <a:buSzPts val="1000"/>
              <a:buFont typeface="Calibri"/>
              <a:buNone/>
            </a:pPr>
            <a:r>
              <a:rPr lang="es-ES"/>
              <a:t>Tengamos en cuenta que el punto de equilibrio está muy cerca del escenario más prudente que hemos hecho, que se situaba en 90 servicios.</a:t>
            </a:r>
            <a:endParaRPr/>
          </a:p>
          <a:p>
            <a:pPr marL="0" lvl="0" indent="0" algn="l" rtl="0">
              <a:lnSpc>
                <a:spcPct val="100000"/>
              </a:lnSpc>
              <a:spcBef>
                <a:spcPts val="0"/>
              </a:spcBef>
              <a:spcAft>
                <a:spcPts val="0"/>
              </a:spcAft>
              <a:buSzPts val="1400"/>
              <a:buNone/>
            </a:pPr>
            <a:endParaRPr/>
          </a:p>
        </p:txBody>
      </p:sp>
      <p:sp>
        <p:nvSpPr>
          <p:cNvPr id="1480" name="Google Shape;1480;p72: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72</a:t>
            </a:fld>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3"/>
        <p:cNvGrpSpPr/>
        <p:nvPr/>
      </p:nvGrpSpPr>
      <p:grpSpPr>
        <a:xfrm>
          <a:off x="0" y="0"/>
          <a:ext cx="0" cy="0"/>
          <a:chOff x="0" y="0"/>
          <a:chExt cx="0" cy="0"/>
        </a:xfrm>
      </p:grpSpPr>
      <p:sp>
        <p:nvSpPr>
          <p:cNvPr id="1494" name="Google Shape;1494;p7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95" name="Google Shape;1495;p73: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a:t>Para calcular el punto de equilibrio, necesitamos conocer dos datos:</a:t>
            </a:r>
            <a:br>
              <a:rPr lang="es-ES"/>
            </a:br>
            <a:endParaRPr b="1"/>
          </a:p>
          <a:p>
            <a:pPr marL="171450" lvl="0" indent="-171450" algn="l" rtl="0">
              <a:lnSpc>
                <a:spcPct val="100000"/>
              </a:lnSpc>
              <a:spcBef>
                <a:spcPts val="0"/>
              </a:spcBef>
              <a:spcAft>
                <a:spcPts val="0"/>
              </a:spcAft>
              <a:buClr>
                <a:schemeClr val="dk1"/>
              </a:buClr>
              <a:buSzPts val="1000"/>
              <a:buFont typeface="Arial"/>
              <a:buChar char="•"/>
            </a:pPr>
            <a:r>
              <a:rPr lang="es-ES" b="1"/>
              <a:t>El importe de los costes fijos</a:t>
            </a:r>
            <a:br>
              <a:rPr lang="es-ES" b="1"/>
            </a:br>
            <a:r>
              <a:rPr lang="es-ES" b="1"/>
              <a:t>El margen bruto en términos porcentuales</a:t>
            </a:r>
            <a:endParaRPr/>
          </a:p>
          <a:p>
            <a:pPr marL="171450" lvl="0" indent="-107950" algn="l" rtl="0">
              <a:lnSpc>
                <a:spcPct val="100000"/>
              </a:lnSpc>
              <a:spcBef>
                <a:spcPts val="0"/>
              </a:spcBef>
              <a:spcAft>
                <a:spcPts val="0"/>
              </a:spcAft>
              <a:buClr>
                <a:schemeClr val="dk1"/>
              </a:buClr>
              <a:buSzPts val="1000"/>
              <a:buFont typeface="Arial"/>
              <a:buNone/>
            </a:pPr>
            <a:endParaRPr/>
          </a:p>
          <a:p>
            <a:pPr marL="0" lvl="0" indent="0" algn="l" rtl="0">
              <a:lnSpc>
                <a:spcPct val="100000"/>
              </a:lnSpc>
              <a:spcBef>
                <a:spcPts val="0"/>
              </a:spcBef>
              <a:spcAft>
                <a:spcPts val="0"/>
              </a:spcAft>
              <a:buClr>
                <a:schemeClr val="dk1"/>
              </a:buClr>
              <a:buSzPts val="1000"/>
              <a:buFont typeface="Arial"/>
              <a:buNone/>
            </a:pPr>
            <a:r>
              <a:rPr lang="es-ES"/>
              <a:t>El presupuesto de los costes fijos, ya lo tenemos hecho, y es de </a:t>
            </a:r>
            <a:r>
              <a:rPr lang="es-ES" b="1"/>
              <a:t>1.850€</a:t>
            </a:r>
            <a:r>
              <a:rPr lang="es-ES"/>
              <a:t>, y el margen bruto también lo hemos calculado con dos escenarios. Tomamos el escenario más prudente, donde el margen bruto es de </a:t>
            </a:r>
            <a:r>
              <a:rPr lang="es-ES" b="1"/>
              <a:t>1.830€. </a:t>
            </a:r>
            <a:r>
              <a:rPr lang="es-ES"/>
              <a:t>Necesitamos calcular el importe de las ventas que generan este margen bruto. Para ello, multiplicamos los precios de venta por el número de servicios. El resultado es de </a:t>
            </a:r>
            <a:r>
              <a:rPr lang="es-ES" b="1"/>
              <a:t>2.100€</a:t>
            </a:r>
            <a:r>
              <a:rPr lang="es-ES"/>
              <a:t>. Ahora podemos calcular el margen bruto en términos porcentuales: </a:t>
            </a:r>
            <a:r>
              <a:rPr lang="es-ES" b="1"/>
              <a:t>MB / Ventas = 1.800/2.100 = 0,87 = 87%</a:t>
            </a:r>
            <a:br>
              <a:rPr lang="es-ES"/>
            </a:br>
            <a:endParaRPr/>
          </a:p>
          <a:p>
            <a:pPr marL="0" lvl="0" indent="0" algn="l" rtl="0">
              <a:lnSpc>
                <a:spcPct val="100000"/>
              </a:lnSpc>
              <a:spcBef>
                <a:spcPts val="0"/>
              </a:spcBef>
              <a:spcAft>
                <a:spcPts val="0"/>
              </a:spcAft>
              <a:buClr>
                <a:schemeClr val="dk1"/>
              </a:buClr>
              <a:buSzPts val="1000"/>
              <a:buFont typeface="Arial"/>
              <a:buNone/>
            </a:pPr>
            <a:r>
              <a:rPr lang="es-ES"/>
              <a:t>Una vez calculado el margen bruto en términos porcentuales, el </a:t>
            </a:r>
            <a:r>
              <a:rPr lang="es-ES" b="1"/>
              <a:t>87%</a:t>
            </a:r>
            <a:r>
              <a:rPr lang="es-ES"/>
              <a:t>, ya podemos obtener el punto de equilibrio: </a:t>
            </a:r>
            <a:r>
              <a:rPr lang="es-ES" b="1"/>
              <a:t>Costes fijos / MB % = 1.850€ / 87% = 2.126€.</a:t>
            </a:r>
            <a:endParaRPr/>
          </a:p>
          <a:p>
            <a:pPr marL="0" lvl="0" indent="0" algn="l" rtl="0">
              <a:lnSpc>
                <a:spcPct val="100000"/>
              </a:lnSpc>
              <a:spcBef>
                <a:spcPts val="0"/>
              </a:spcBef>
              <a:spcAft>
                <a:spcPts val="0"/>
              </a:spcAft>
              <a:buClr>
                <a:schemeClr val="dk1"/>
              </a:buClr>
              <a:buSzPts val="1000"/>
              <a:buFont typeface="Arial"/>
              <a:buNone/>
            </a:pPr>
            <a:endParaRPr/>
          </a:p>
          <a:p>
            <a:pPr marL="0" lvl="0" indent="0" algn="l" rtl="0">
              <a:lnSpc>
                <a:spcPct val="100000"/>
              </a:lnSpc>
              <a:spcBef>
                <a:spcPts val="0"/>
              </a:spcBef>
              <a:spcAft>
                <a:spcPts val="0"/>
              </a:spcAft>
              <a:buClr>
                <a:schemeClr val="dk1"/>
              </a:buClr>
              <a:buSzPts val="1000"/>
              <a:buFont typeface="Arial"/>
              <a:buNone/>
            </a:pPr>
            <a:r>
              <a:rPr lang="es-ES"/>
              <a:t>Hay que destacar que estamos haciendo previsiones, y en la medida en que varíe el número de servicios vendidos de cada servicio, es decir, que varíe el mix de servicios, el margen bruto % eral también variará y, por lo tanto, será necesario ver dónde se encuentra el punto de equilibrio real.</a:t>
            </a:r>
            <a:br>
              <a:rPr lang="es-ES"/>
            </a:br>
            <a:endParaRPr/>
          </a:p>
        </p:txBody>
      </p:sp>
      <p:sp>
        <p:nvSpPr>
          <p:cNvPr id="1496" name="Google Shape;1496;p73: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73</a:t>
            </a:fld>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0"/>
        <p:cNvGrpSpPr/>
        <p:nvPr/>
      </p:nvGrpSpPr>
      <p:grpSpPr>
        <a:xfrm>
          <a:off x="0" y="0"/>
          <a:ext cx="0" cy="0"/>
          <a:chOff x="0" y="0"/>
          <a:chExt cx="0" cy="0"/>
        </a:xfrm>
      </p:grpSpPr>
      <p:sp>
        <p:nvSpPr>
          <p:cNvPr id="1511" name="Google Shape;1511;p74: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12" name="Google Shape;1512;p74: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a:t>Montse tiene que preguntarse:</a:t>
            </a:r>
            <a:endParaRPr/>
          </a:p>
          <a:p>
            <a:pPr marL="0" lvl="0" indent="0" algn="l" rtl="0">
              <a:lnSpc>
                <a:spcPct val="100000"/>
              </a:lnSpc>
              <a:spcBef>
                <a:spcPts val="0"/>
              </a:spcBef>
              <a:spcAft>
                <a:spcPts val="0"/>
              </a:spcAft>
              <a:buSzPts val="1400"/>
              <a:buNone/>
            </a:pPr>
            <a:endParaRPr/>
          </a:p>
          <a:p>
            <a:pPr marL="171450" lvl="0" indent="-171450" algn="l" rtl="0">
              <a:lnSpc>
                <a:spcPct val="100000"/>
              </a:lnSpc>
              <a:spcBef>
                <a:spcPts val="0"/>
              </a:spcBef>
              <a:spcAft>
                <a:spcPts val="0"/>
              </a:spcAft>
              <a:buClr>
                <a:schemeClr val="dk1"/>
              </a:buClr>
              <a:buSzPts val="1000"/>
              <a:buFont typeface="Calibri"/>
              <a:buChar char="-"/>
            </a:pPr>
            <a:r>
              <a:rPr lang="es-ES"/>
              <a:t>¿Es factible hacer entre 100 y 110 servicios al mes? Es decir, 25-28 servicios/semana o 4-5 servicios/día.</a:t>
            </a:r>
            <a:br>
              <a:rPr lang="es-ES"/>
            </a:br>
            <a:r>
              <a:rPr lang="es-ES"/>
              <a:t>¿Estarán los clientes dispuestos a pagar los precios que ha establecido?</a:t>
            </a:r>
            <a:br>
              <a:rPr lang="es-ES"/>
            </a:br>
            <a:r>
              <a:rPr lang="es-ES"/>
              <a:t>¿Son realistas los costes?</a:t>
            </a:r>
            <a:endParaRPr/>
          </a:p>
          <a:p>
            <a:pPr marL="171450" lvl="0" indent="-107950" algn="l" rtl="0">
              <a:lnSpc>
                <a:spcPct val="100000"/>
              </a:lnSpc>
              <a:spcBef>
                <a:spcPts val="0"/>
              </a:spcBef>
              <a:spcAft>
                <a:spcPts val="0"/>
              </a:spcAft>
              <a:buClr>
                <a:schemeClr val="dk1"/>
              </a:buClr>
              <a:buSzPts val="1000"/>
              <a:buFont typeface="Calibri"/>
              <a:buNone/>
            </a:pPr>
            <a:endParaRPr/>
          </a:p>
          <a:p>
            <a:pPr marL="0" lvl="0" indent="0" algn="l" rtl="0">
              <a:lnSpc>
                <a:spcPct val="100000"/>
              </a:lnSpc>
              <a:spcBef>
                <a:spcPts val="0"/>
              </a:spcBef>
              <a:spcAft>
                <a:spcPts val="0"/>
              </a:spcAft>
              <a:buSzPts val="1400"/>
              <a:buNone/>
            </a:pPr>
            <a:r>
              <a:rPr lang="es-ES"/>
              <a:t>A destacar que </a:t>
            </a:r>
            <a:r>
              <a:rPr lang="es-ES" b="1"/>
              <a:t>con 100 -110 servicios el negocio obtendría beneficios</a:t>
            </a:r>
            <a:r>
              <a:rPr lang="es-ES"/>
              <a:t>, ya que </a:t>
            </a:r>
            <a:r>
              <a:rPr lang="es-ES" b="1"/>
              <a:t>el punto de equilibrio ronda los 92 servicios.</a:t>
            </a:r>
            <a:endParaRPr/>
          </a:p>
          <a:p>
            <a:pPr marL="0" lvl="0" indent="0" algn="l" rtl="0">
              <a:lnSpc>
                <a:spcPct val="100000"/>
              </a:lnSpc>
              <a:spcBef>
                <a:spcPts val="0"/>
              </a:spcBef>
              <a:spcAft>
                <a:spcPts val="0"/>
              </a:spcAft>
              <a:buSzPts val="1400"/>
              <a:buNone/>
            </a:pPr>
            <a:br>
              <a:rPr lang="es-ES"/>
            </a:br>
            <a:r>
              <a:rPr lang="es-ES"/>
              <a:t>Hay que cuestionarse si los datos con los que se ha hecho el plan económico son realistas o no, ya que los excels y los power point lo aguantan todo, pero la realidad ya es otra cosa.</a:t>
            </a:r>
            <a:br>
              <a:rPr lang="es-ES"/>
            </a:br>
            <a:endParaRPr/>
          </a:p>
        </p:txBody>
      </p:sp>
      <p:sp>
        <p:nvSpPr>
          <p:cNvPr id="1513" name="Google Shape;1513;p74: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74</a:t>
            </a:fld>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0"/>
        <p:cNvGrpSpPr/>
        <p:nvPr/>
      </p:nvGrpSpPr>
      <p:grpSpPr>
        <a:xfrm>
          <a:off x="0" y="0"/>
          <a:ext cx="0" cy="0"/>
          <a:chOff x="0" y="0"/>
          <a:chExt cx="0" cy="0"/>
        </a:xfrm>
      </p:grpSpPr>
      <p:sp>
        <p:nvSpPr>
          <p:cNvPr id="1531" name="Google Shape;1531;p7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32" name="Google Shape;1532;p75: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Calibri"/>
              <a:buNone/>
            </a:pPr>
            <a:r>
              <a:rPr lang="es-ES"/>
              <a:t>Una vez rediseñado el modelo de negocio y después de haber visto que el plan económico es positivo, es decir, que en principio es viable, podemos parar y reflexionar sobre las fortalezas y puntos débiles del modelo de negocio y, al mismo tiempo, pensar en qué amenazas puede tener y cuáles son las oportunidades que tengo, entendido como los siguientes pasos que puedo dar para evolucionar el modelo de negocio. Todas estas reflexiones están escritas en un DAFO.</a:t>
            </a:r>
            <a:br>
              <a:rPr lang="es-ES"/>
            </a:br>
            <a:endParaRPr/>
          </a:p>
        </p:txBody>
      </p:sp>
      <p:sp>
        <p:nvSpPr>
          <p:cNvPr id="1533" name="Google Shape;1533;p75: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75</a:t>
            </a:fld>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2"/>
        <p:cNvGrpSpPr/>
        <p:nvPr/>
      </p:nvGrpSpPr>
      <p:grpSpPr>
        <a:xfrm>
          <a:off x="0" y="0"/>
          <a:ext cx="0" cy="0"/>
          <a:chOff x="0" y="0"/>
          <a:chExt cx="0" cy="0"/>
        </a:xfrm>
      </p:grpSpPr>
      <p:sp>
        <p:nvSpPr>
          <p:cNvPr id="1543" name="Google Shape;1543;p7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4" name="Google Shape;1544;p76: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b="0"/>
              <a:t>En esta segunda sesión también se tratarán los microcréditos y las listas de morosos. Comienza con los microcréditos.</a:t>
            </a:r>
            <a:br>
              <a:rPr lang="es-ES" b="0"/>
            </a:br>
            <a:endParaRPr/>
          </a:p>
        </p:txBody>
      </p:sp>
      <p:sp>
        <p:nvSpPr>
          <p:cNvPr id="1545" name="Google Shape;1545;p76: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76</a:t>
            </a:fld>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5"/>
        <p:cNvGrpSpPr/>
        <p:nvPr/>
      </p:nvGrpSpPr>
      <p:grpSpPr>
        <a:xfrm>
          <a:off x="0" y="0"/>
          <a:ext cx="0" cy="0"/>
          <a:chOff x="0" y="0"/>
          <a:chExt cx="0" cy="0"/>
        </a:xfrm>
      </p:grpSpPr>
      <p:sp>
        <p:nvSpPr>
          <p:cNvPr id="1556" name="Google Shape;1556;p7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7" name="Google Shape;1557;p77: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b="0"/>
              <a:t>Comienza explicando los 4 puntos de la diapositiva.</a:t>
            </a:r>
            <a:br>
              <a:rPr lang="es-ES" b="0"/>
            </a:br>
            <a:endParaRPr b="0"/>
          </a:p>
        </p:txBody>
      </p:sp>
      <p:sp>
        <p:nvSpPr>
          <p:cNvPr id="1558" name="Google Shape;1558;p77: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77</a:t>
            </a:fld>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4"/>
        <p:cNvGrpSpPr/>
        <p:nvPr/>
      </p:nvGrpSpPr>
      <p:grpSpPr>
        <a:xfrm>
          <a:off x="0" y="0"/>
          <a:ext cx="0" cy="0"/>
          <a:chOff x="0" y="0"/>
          <a:chExt cx="0" cy="0"/>
        </a:xfrm>
      </p:grpSpPr>
      <p:sp>
        <p:nvSpPr>
          <p:cNvPr id="1585" name="Google Shape;1585;p78: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86" name="Google Shape;1586;p78: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sz="1000" b="0"/>
              <a:t>Es importante contar la historia de los microcréditos, nos ayudará a vincularlo con el concepto de autonomía financiera para iniciar un negocio y la financiación asequible.</a:t>
            </a:r>
            <a:endParaRPr/>
          </a:p>
          <a:p>
            <a:pPr marL="0" lvl="0" indent="0" algn="l" rtl="0">
              <a:lnSpc>
                <a:spcPct val="100000"/>
              </a:lnSpc>
              <a:spcBef>
                <a:spcPts val="0"/>
              </a:spcBef>
              <a:spcAft>
                <a:spcPts val="0"/>
              </a:spcAft>
              <a:buSzPts val="1400"/>
              <a:buNone/>
            </a:pPr>
            <a:endParaRPr sz="1000" b="0"/>
          </a:p>
          <a:p>
            <a:pPr marL="0" lvl="0" indent="0" algn="l" rtl="0">
              <a:lnSpc>
                <a:spcPct val="100000"/>
              </a:lnSpc>
              <a:spcBef>
                <a:spcPts val="0"/>
              </a:spcBef>
              <a:spcAft>
                <a:spcPts val="0"/>
              </a:spcAft>
              <a:buSzPts val="1400"/>
              <a:buNone/>
            </a:pPr>
            <a:r>
              <a:rPr lang="es-ES" sz="1000" b="0"/>
              <a:t>Aprovecha los puntos de la diapositiva para contar la historia, no tienes que entrar en detalles.</a:t>
            </a:r>
            <a:br>
              <a:rPr lang="es-ES" sz="1000" b="0"/>
            </a:br>
            <a:endParaRPr sz="1000" b="0"/>
          </a:p>
          <a:p>
            <a:pPr marL="0" lvl="0" indent="0" algn="l" rtl="0">
              <a:lnSpc>
                <a:spcPct val="100000"/>
              </a:lnSpc>
              <a:spcBef>
                <a:spcPts val="0"/>
              </a:spcBef>
              <a:spcAft>
                <a:spcPts val="0"/>
              </a:spcAft>
              <a:buSzPts val="1400"/>
              <a:buNone/>
            </a:pPr>
            <a:r>
              <a:rPr lang="es-ES" sz="1000" b="0"/>
              <a:t>Conviene situarse  en la aldea de Jobra (Bangladesh) en 1974. Las condiciones económicas eran absolutamente precarias y mucha población vivía en la miseria trabajando explotada por personas sin escrúpulos. Una de ellas era Sufia Begum, una hábil tejedora de cestas de bambú. Cada mañana un intermediario le proporcionaba el bambú necesario para tejer canastas, con la obligación de que al anochecer le entregase las cestas tejidas. </a:t>
            </a:r>
            <a:endParaRPr/>
          </a:p>
          <a:p>
            <a:pPr marL="0" lvl="0" indent="0" algn="l" rtl="0">
              <a:lnSpc>
                <a:spcPct val="100000"/>
              </a:lnSpc>
              <a:spcBef>
                <a:spcPts val="0"/>
              </a:spcBef>
              <a:spcAft>
                <a:spcPts val="0"/>
              </a:spcAft>
              <a:buSzPts val="1400"/>
              <a:buNone/>
            </a:pPr>
            <a:br>
              <a:rPr lang="es-ES" sz="1000" b="0"/>
            </a:br>
            <a:r>
              <a:rPr lang="es-ES" sz="1000" b="0"/>
              <a:t>Sufia trabajaba de sol a sol tejiendo cestas a cambio de 10 centavos por cada pieza. Esto le obligaba a vivir en condiciones de miseria. El intermediario vendía las cestas al mercado a 1 dólar.</a:t>
            </a:r>
            <a:endParaRPr/>
          </a:p>
          <a:p>
            <a:pPr marL="0" lvl="0" indent="0" algn="l" rtl="0">
              <a:lnSpc>
                <a:spcPct val="100000"/>
              </a:lnSpc>
              <a:spcBef>
                <a:spcPts val="0"/>
              </a:spcBef>
              <a:spcAft>
                <a:spcPts val="0"/>
              </a:spcAft>
              <a:buSzPts val="1400"/>
              <a:buNone/>
            </a:pPr>
            <a:br>
              <a:rPr lang="es-ES" sz="1000" b="0"/>
            </a:br>
            <a:r>
              <a:rPr lang="es-ES" sz="1000" b="0"/>
              <a:t>Si Sufia pudiera comprar el bambú directamente y vender las piezas en el mercado saldría de la miseria. Pero para eso necesitaba a alguien que le dejara los $2 que cuesta la materia prima. ¿Pero qué banco haría un préstamo a una persona que vive en la miseria? ¡¡Ninguno!!</a:t>
            </a:r>
            <a:endParaRPr/>
          </a:p>
          <a:p>
            <a:pPr marL="0" lvl="0" indent="0" algn="l" rtl="0">
              <a:lnSpc>
                <a:spcPct val="100000"/>
              </a:lnSpc>
              <a:spcBef>
                <a:spcPts val="0"/>
              </a:spcBef>
              <a:spcAft>
                <a:spcPts val="0"/>
              </a:spcAft>
              <a:buSzPts val="1400"/>
              <a:buNone/>
            </a:pPr>
            <a:br>
              <a:rPr lang="es-ES" sz="1000" b="0"/>
            </a:br>
            <a:r>
              <a:rPr lang="es-ES" sz="1000" b="0"/>
              <a:t>Un profesor universitario, Muhammad Yunus, se dio cuenta de cómo podía solucionar el problema y dejó los 2$ a Sufia. Pero había millones de personas como Sufia y no podía ayudarlos a todos. Aquí comenzó su tarea de tratar de convencer a los bancos para hacer la financiación. Finalmente creó su propio banco: "Grameen Bank"</a:t>
            </a:r>
            <a:br>
              <a:rPr lang="es-ES" sz="1000" b="0"/>
            </a:br>
            <a:endParaRPr sz="800" b="0" i="0" u="none" strike="noStrik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s-ES" sz="800" b="0" i="0" u="none" strike="noStrike">
                <a:solidFill>
                  <a:schemeClr val="dk1"/>
                </a:solidFill>
                <a:latin typeface="Calibri"/>
                <a:ea typeface="Calibri"/>
                <a:cs typeface="Calibri"/>
                <a:sym typeface="Calibri"/>
              </a:rPr>
              <a:t>¿Cuáles son las conclusiones de la historia?:</a:t>
            </a:r>
            <a:br>
              <a:rPr lang="es-ES" sz="800" b="0" i="0" u="none" strike="noStrike">
                <a:solidFill>
                  <a:schemeClr val="dk1"/>
                </a:solidFill>
                <a:latin typeface="Calibri"/>
                <a:ea typeface="Calibri"/>
                <a:cs typeface="Calibri"/>
                <a:sym typeface="Calibri"/>
              </a:rPr>
            </a:br>
            <a:endParaRPr sz="800" b="0" i="0" u="none" strike="noStrike">
              <a:solidFill>
                <a:schemeClr val="dk1"/>
              </a:solidFill>
              <a:latin typeface="Calibri"/>
              <a:ea typeface="Calibri"/>
              <a:cs typeface="Calibri"/>
              <a:sym typeface="Calibri"/>
            </a:endParaRPr>
          </a:p>
          <a:p>
            <a:pPr marL="554126" lvl="1" indent="-171450" algn="l" rtl="0">
              <a:lnSpc>
                <a:spcPct val="100000"/>
              </a:lnSpc>
              <a:spcBef>
                <a:spcPts val="0"/>
              </a:spcBef>
              <a:spcAft>
                <a:spcPts val="0"/>
              </a:spcAft>
              <a:buClr>
                <a:schemeClr val="dk1"/>
              </a:buClr>
              <a:buSzPts val="800"/>
              <a:buFont typeface="Arial"/>
              <a:buChar char="•"/>
            </a:pPr>
            <a:r>
              <a:rPr lang="es-ES" sz="800" b="0" i="0" u="none" strike="noStrike">
                <a:solidFill>
                  <a:schemeClr val="dk1"/>
                </a:solidFill>
                <a:latin typeface="Calibri"/>
                <a:ea typeface="Calibri"/>
                <a:cs typeface="Calibri"/>
                <a:sym typeface="Calibri"/>
              </a:rPr>
              <a:t>A veces pequeñas cantidades pueden cambiar la situación económica de una persona o familia.</a:t>
            </a:r>
            <a:br>
              <a:rPr lang="es-ES" sz="800" b="0" i="0" u="none" strike="noStrike">
                <a:solidFill>
                  <a:schemeClr val="dk1"/>
                </a:solidFill>
                <a:latin typeface="Calibri"/>
                <a:ea typeface="Calibri"/>
                <a:cs typeface="Calibri"/>
                <a:sym typeface="Calibri"/>
              </a:rPr>
            </a:br>
            <a:r>
              <a:rPr lang="es-ES" sz="1000" b="0" i="0" u="none" strike="noStrike">
                <a:solidFill>
                  <a:schemeClr val="dk1"/>
                </a:solidFill>
                <a:latin typeface="Calibri"/>
                <a:ea typeface="Calibri"/>
                <a:cs typeface="Calibri"/>
                <a:sym typeface="Calibri"/>
              </a:rPr>
              <a:t>Los microcréditos han tenido que adaptarse a las economías occidentales y a nuestra actualidad, ya que con 2 dólares difícilmente nadie pondrá en marcha un negocio.</a:t>
            </a:r>
            <a:endParaRPr/>
          </a:p>
        </p:txBody>
      </p:sp>
      <p:sp>
        <p:nvSpPr>
          <p:cNvPr id="1587" name="Google Shape;1587;p78: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78</a:t>
            </a:fld>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9"/>
        <p:cNvGrpSpPr/>
        <p:nvPr/>
      </p:nvGrpSpPr>
      <p:grpSpPr>
        <a:xfrm>
          <a:off x="0" y="0"/>
          <a:ext cx="0" cy="0"/>
          <a:chOff x="0" y="0"/>
          <a:chExt cx="0" cy="0"/>
        </a:xfrm>
      </p:grpSpPr>
      <p:sp>
        <p:nvSpPr>
          <p:cNvPr id="1610" name="Google Shape;1610;p79: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1" name="Google Shape;1611;p79: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sz="1000" b="0"/>
              <a:t>Destaca que un microcrèdit no és una donació ni una subvenció. </a:t>
            </a:r>
            <a:endParaRPr/>
          </a:p>
          <a:p>
            <a:pPr marL="0" lvl="0" indent="0" algn="l" rtl="0">
              <a:lnSpc>
                <a:spcPct val="100000"/>
              </a:lnSpc>
              <a:spcBef>
                <a:spcPts val="0"/>
              </a:spcBef>
              <a:spcAft>
                <a:spcPts val="0"/>
              </a:spcAft>
              <a:buSzPts val="1400"/>
              <a:buNone/>
            </a:pPr>
            <a:endParaRPr sz="1000" b="0"/>
          </a:p>
          <a:p>
            <a:pPr marL="0" lvl="0" indent="0" algn="l" rtl="0">
              <a:lnSpc>
                <a:spcPct val="100000"/>
              </a:lnSpc>
              <a:spcBef>
                <a:spcPts val="0"/>
              </a:spcBef>
              <a:spcAft>
                <a:spcPts val="0"/>
              </a:spcAft>
              <a:buSzPts val="1400"/>
              <a:buNone/>
            </a:pPr>
            <a:r>
              <a:rPr lang="es-ES" sz="1000" b="0"/>
              <a:t>En esta diapositiva se explicarán las principales diferencias entre los préstamos Estándar y un Microcrédito, y se tratarán las principales características.</a:t>
            </a:r>
            <a:br>
              <a:rPr lang="es-ES" sz="1000" b="0"/>
            </a:br>
            <a:endParaRPr sz="1000" b="0"/>
          </a:p>
          <a:p>
            <a:pPr marL="0" lvl="0" indent="0" algn="l" rtl="0">
              <a:lnSpc>
                <a:spcPct val="100000"/>
              </a:lnSpc>
              <a:spcBef>
                <a:spcPts val="0"/>
              </a:spcBef>
              <a:spcAft>
                <a:spcPts val="0"/>
              </a:spcAft>
              <a:buSzPts val="1400"/>
              <a:buNone/>
            </a:pPr>
            <a:r>
              <a:rPr lang="es-ES" sz="1000" b="0"/>
              <a:t>Empezar dejando claro lo que no es un microcrédito. No es ni una donación a fondo perdido, ni un subsidio, ni es caridad. Por lo tanto, solicitar y aceptar un Microcrédito, aunque tenga características especiales y diferenciadas de un préstamo Estándar, nos hace asumir una serie de responsabilidades, y la principal es su reembolso con las condiciones y plazos aceptados.</a:t>
            </a:r>
            <a:endParaRPr/>
          </a:p>
          <a:p>
            <a:pPr marL="0" lvl="0" indent="0" algn="l" rtl="0">
              <a:lnSpc>
                <a:spcPct val="100000"/>
              </a:lnSpc>
              <a:spcBef>
                <a:spcPts val="0"/>
              </a:spcBef>
              <a:spcAft>
                <a:spcPts val="0"/>
              </a:spcAft>
              <a:buSzPts val="1400"/>
              <a:buNone/>
            </a:pPr>
            <a:endParaRPr sz="1000" b="0"/>
          </a:p>
          <a:p>
            <a:pPr marL="0" lvl="0" indent="0" algn="l" rtl="0">
              <a:lnSpc>
                <a:spcPct val="100000"/>
              </a:lnSpc>
              <a:spcBef>
                <a:spcPts val="0"/>
              </a:spcBef>
              <a:spcAft>
                <a:spcPts val="0"/>
              </a:spcAft>
              <a:buSzPts val="1400"/>
              <a:buNone/>
            </a:pPr>
            <a:r>
              <a:rPr lang="es-ES" sz="1000" b="0"/>
              <a:t>No cumplir con estas responsabilidades, o hacerlo fuera de plazo, tiene una serie de consecuencias tales como: intereses de demora, reclamaciones, aparición en listas de morosos ...</a:t>
            </a:r>
            <a:br>
              <a:rPr lang="es-ES" sz="1000" b="0"/>
            </a:br>
            <a:endParaRPr sz="1000" b="0"/>
          </a:p>
          <a:p>
            <a:pPr marL="0" lvl="0" indent="0" algn="l" rtl="0">
              <a:lnSpc>
                <a:spcPct val="100000"/>
              </a:lnSpc>
              <a:spcBef>
                <a:spcPts val="0"/>
              </a:spcBef>
              <a:spcAft>
                <a:spcPts val="0"/>
              </a:spcAft>
              <a:buSzPts val="1400"/>
              <a:buNone/>
            </a:pPr>
            <a:r>
              <a:rPr lang="es-ES" sz="1000" b="0"/>
              <a:t>Ahora ya puedes explicar cada uno de los conceptos de la diapositiva.</a:t>
            </a:r>
            <a:endParaRPr/>
          </a:p>
          <a:p>
            <a:pPr marL="0" lvl="0" indent="0" algn="l" rtl="0">
              <a:lnSpc>
                <a:spcPct val="100000"/>
              </a:lnSpc>
              <a:spcBef>
                <a:spcPts val="0"/>
              </a:spcBef>
              <a:spcAft>
                <a:spcPts val="0"/>
              </a:spcAft>
              <a:buClr>
                <a:schemeClr val="dk1"/>
              </a:buClr>
              <a:buSzPts val="1000"/>
              <a:buFont typeface="Arial"/>
              <a:buNone/>
            </a:pPr>
            <a:endParaRPr sz="1000" b="0"/>
          </a:p>
          <a:p>
            <a:pPr marL="171450" lvl="0" indent="-171450" algn="l" rtl="0">
              <a:lnSpc>
                <a:spcPct val="100000"/>
              </a:lnSpc>
              <a:spcBef>
                <a:spcPts val="0"/>
              </a:spcBef>
              <a:spcAft>
                <a:spcPts val="0"/>
              </a:spcAft>
              <a:buClr>
                <a:schemeClr val="dk1"/>
              </a:buClr>
              <a:buSzPts val="1000"/>
              <a:buFont typeface="Arial"/>
              <a:buChar char="•"/>
            </a:pPr>
            <a:r>
              <a:rPr lang="es-ES" sz="1000" b="1"/>
              <a:t>Finalidad</a:t>
            </a:r>
            <a:r>
              <a:rPr lang="es-ES" sz="1000" b="0"/>
              <a:t>: esta es una de las principales diferencias entre los dos tipos de préstamos. Mientras que los Estándar permiten cualquier finalidad, incluyendo el ocio, viajes o</a:t>
            </a:r>
            <a:endParaRPr/>
          </a:p>
          <a:p>
            <a:pPr marL="171450" lvl="0" indent="-171450" algn="l" rtl="0">
              <a:lnSpc>
                <a:spcPct val="100000"/>
              </a:lnSpc>
              <a:spcBef>
                <a:spcPts val="0"/>
              </a:spcBef>
              <a:spcAft>
                <a:spcPts val="0"/>
              </a:spcAft>
              <a:buClr>
                <a:schemeClr val="dk1"/>
              </a:buClr>
              <a:buSzPts val="1000"/>
              <a:buFont typeface="Arial"/>
              <a:buChar char="•"/>
            </a:pPr>
            <a:r>
              <a:rPr lang="es-ES" sz="1000" b="0"/>
              <a:t>financiación al consumo, los microcréditos tienen su principal objetivo vinculado al emprendimiento y/o a la autonomía financiera. Esto significa que lo que se pretende es que el solicitante inicie un negocio o actividad que le lleve a lograrlos. Por lo tanto, mientras que en un Estándar se pedirá un justificante del gasto que se quiere financiar, en un Microcrédito deberá justificar no sólo la finalidad del importe solicitado, sino también la viabilidad del negocio o actividad a realizar. Esto implica que la solicitud vaya acompañada de un Plan de Negocio (explicado anteriormente) que mostrará el estudio que se ha realizado respecto a su viabilidad. </a:t>
            </a:r>
            <a:endParaRPr/>
          </a:p>
          <a:p>
            <a:pPr marL="0" lvl="0" indent="0" algn="l" rtl="0">
              <a:lnSpc>
                <a:spcPct val="100000"/>
              </a:lnSpc>
              <a:spcBef>
                <a:spcPts val="0"/>
              </a:spcBef>
              <a:spcAft>
                <a:spcPts val="0"/>
              </a:spcAft>
              <a:buClr>
                <a:schemeClr val="dk1"/>
              </a:buClr>
              <a:buSzPts val="1000"/>
              <a:buFont typeface="Arial"/>
              <a:buNone/>
            </a:pPr>
            <a:r>
              <a:rPr lang="es-ES" sz="1000" b="0"/>
              <a:t>    Además:</a:t>
            </a:r>
            <a:endParaRPr/>
          </a:p>
          <a:p>
            <a:pPr marL="0" marR="0" lvl="0" indent="0" algn="l" rtl="0">
              <a:lnSpc>
                <a:spcPct val="100000"/>
              </a:lnSpc>
              <a:spcBef>
                <a:spcPts val="0"/>
              </a:spcBef>
              <a:spcAft>
                <a:spcPts val="0"/>
              </a:spcAft>
              <a:buClr>
                <a:schemeClr val="dk1"/>
              </a:buClr>
              <a:buSzPts val="1000"/>
              <a:buFont typeface="Arial"/>
              <a:buNone/>
            </a:pPr>
            <a:endParaRPr sz="1000" b="0"/>
          </a:p>
          <a:p>
            <a:pPr marL="936803" lvl="2" indent="-171450" algn="l" rtl="0">
              <a:lnSpc>
                <a:spcPct val="100000"/>
              </a:lnSpc>
              <a:spcBef>
                <a:spcPts val="0"/>
              </a:spcBef>
              <a:spcAft>
                <a:spcPts val="0"/>
              </a:spcAft>
              <a:buClr>
                <a:schemeClr val="dk1"/>
              </a:buClr>
              <a:buSzPts val="1000"/>
              <a:buFont typeface="Courier New"/>
              <a:buChar char="o"/>
            </a:pPr>
            <a:r>
              <a:rPr lang="es-ES" sz="1000" b="0"/>
              <a:t>Se puede solicitar un Microcrédito para financiar nuevos equipos o instalaciones de negocios ya abiertos, no sólo para las primeras aperturas.</a:t>
            </a:r>
            <a:endParaRPr/>
          </a:p>
          <a:p>
            <a:pPr marL="936803" lvl="2" indent="-171450" algn="l" rtl="0">
              <a:lnSpc>
                <a:spcPct val="100000"/>
              </a:lnSpc>
              <a:spcBef>
                <a:spcPts val="0"/>
              </a:spcBef>
              <a:spcAft>
                <a:spcPts val="0"/>
              </a:spcAft>
              <a:buClr>
                <a:schemeClr val="dk1"/>
              </a:buClr>
              <a:buSzPts val="1000"/>
              <a:buFont typeface="Courier New"/>
              <a:buChar char="o"/>
            </a:pPr>
            <a:r>
              <a:rPr lang="es-ES" sz="1000" b="0"/>
              <a:t>Últimamente también se conceden Microcréditos a las familias para cubrir gastos básicos de salud, pago de impuestos, reparación de vehículos ... Pero nunca relacionado con ningún lujo. </a:t>
            </a:r>
            <a:endParaRPr sz="1000" b="0"/>
          </a:p>
          <a:p>
            <a:pPr marL="0" marR="0" lvl="0" indent="0" algn="l" rtl="0">
              <a:lnSpc>
                <a:spcPct val="100000"/>
              </a:lnSpc>
              <a:spcBef>
                <a:spcPts val="0"/>
              </a:spcBef>
              <a:spcAft>
                <a:spcPts val="0"/>
              </a:spcAft>
              <a:buClr>
                <a:schemeClr val="dk1"/>
              </a:buClr>
              <a:buSzPts val="1000"/>
              <a:buFont typeface="Arial"/>
              <a:buNone/>
            </a:pPr>
            <a:endParaRPr sz="1000" b="0"/>
          </a:p>
          <a:p>
            <a:pPr marL="171450" marR="0" lvl="0" indent="-171450" algn="l" rtl="0">
              <a:lnSpc>
                <a:spcPct val="100000"/>
              </a:lnSpc>
              <a:spcBef>
                <a:spcPts val="0"/>
              </a:spcBef>
              <a:spcAft>
                <a:spcPts val="0"/>
              </a:spcAft>
              <a:buClr>
                <a:schemeClr val="dk1"/>
              </a:buClr>
              <a:buSzPts val="1000"/>
              <a:buFont typeface="Arial"/>
              <a:buChar char="•"/>
            </a:pPr>
            <a:r>
              <a:rPr lang="es-ES" sz="1000" b="1"/>
              <a:t>Capital concedido: </a:t>
            </a:r>
            <a:r>
              <a:rPr lang="es-ES" sz="1000" b="0"/>
              <a:t>el Microcrédito medio concedido está entre 18.000€ y 20.000€. Esto nos da una idea de los tipos de negocios que se pueden llevar a cabo. Evidentemente se puede pedir más dinero si nuestro proyecto lo justifica y su viabilidad está acreditada.  </a:t>
            </a:r>
            <a:endParaRPr sz="1000" b="0"/>
          </a:p>
          <a:p>
            <a:pPr marL="554126" lvl="1" indent="-107950" algn="l" rtl="0">
              <a:lnSpc>
                <a:spcPct val="100000"/>
              </a:lnSpc>
              <a:spcBef>
                <a:spcPts val="0"/>
              </a:spcBef>
              <a:spcAft>
                <a:spcPts val="0"/>
              </a:spcAft>
              <a:buClr>
                <a:schemeClr val="dk1"/>
              </a:buClr>
              <a:buSzPts val="1000"/>
              <a:buFont typeface="Arial"/>
              <a:buNone/>
            </a:pPr>
            <a:endParaRPr sz="1000" b="0"/>
          </a:p>
          <a:p>
            <a:pPr marL="0" lvl="0" indent="0" algn="l" rtl="0">
              <a:lnSpc>
                <a:spcPct val="100000"/>
              </a:lnSpc>
              <a:spcBef>
                <a:spcPts val="0"/>
              </a:spcBef>
              <a:spcAft>
                <a:spcPts val="0"/>
              </a:spcAft>
              <a:buClr>
                <a:schemeClr val="dk1"/>
              </a:buClr>
              <a:buSzPts val="1000"/>
              <a:buFont typeface="Arial"/>
              <a:buNone/>
            </a:pPr>
            <a:r>
              <a:rPr lang="es-ES" sz="1000" b="0"/>
              <a:t>Es importante explicar el concepto de % financiado, es decir, la cantidad que pedimos de Microcrédito respecto al coste total de iniciar el negocio/actividad. Los bancos valoran muy positivamente el hecho de no financiar el 100% de la inversión. Básicamente, porque si una persona pide financiar el 100% de la inversión el riesgo que corre es 0 y, a lo sumo, si todo sale mal, cerrará el negocio. Por otro lado, si el % solicitado de Microcrédito es del 80 % (por ejemplo), esto significa que el solicitante corre un riesgo del 20 %. Se ha demostrado que, cuanto más capital arriesga el solicitante, mayor es su grado de implicación, y también es mayor el nivel de éxito de las empresas.</a:t>
            </a:r>
            <a:br>
              <a:rPr lang="es-ES" sz="1000" b="0"/>
            </a:br>
            <a:endParaRPr sz="1000" b="0"/>
          </a:p>
          <a:p>
            <a:pPr marL="0" lvl="0" indent="0" algn="l" rtl="0">
              <a:lnSpc>
                <a:spcPct val="100000"/>
              </a:lnSpc>
              <a:spcBef>
                <a:spcPts val="0"/>
              </a:spcBef>
              <a:spcAft>
                <a:spcPts val="0"/>
              </a:spcAft>
              <a:buClr>
                <a:schemeClr val="dk1"/>
              </a:buClr>
              <a:buSzPts val="1000"/>
              <a:buFont typeface="Arial"/>
              <a:buNone/>
            </a:pPr>
            <a:r>
              <a:rPr lang="es-ES" sz="1000" b="0"/>
              <a:t>La conclusión sería que el Microcrédito está destinado a colectivos que tienen dificultades para acceder al sistema financiero tradicional debido a la falta de garantías o por su historial crediticio.</a:t>
            </a:r>
            <a:br>
              <a:rPr lang="es-ES" sz="1000" b="0"/>
            </a:br>
            <a:endParaRPr/>
          </a:p>
        </p:txBody>
      </p:sp>
      <p:sp>
        <p:nvSpPr>
          <p:cNvPr id="1612" name="Google Shape;1612;p79: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79</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8: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0" name="Google Shape;420;p8: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sz="1000">
                <a:solidFill>
                  <a:schemeClr val="dk1"/>
                </a:solidFill>
                <a:latin typeface="Calibri"/>
                <a:ea typeface="Calibri"/>
                <a:cs typeface="Calibri"/>
                <a:sym typeface="Calibri"/>
              </a:rPr>
              <a:t>La pregunta te permitirá romper el hielo de nuevo. </a:t>
            </a:r>
            <a:br>
              <a:rPr lang="es-ES" sz="1000">
                <a:solidFill>
                  <a:schemeClr val="dk1"/>
                </a:solidFill>
                <a:latin typeface="Calibri"/>
                <a:ea typeface="Calibri"/>
                <a:cs typeface="Calibri"/>
                <a:sym typeface="Calibri"/>
              </a:rPr>
            </a:br>
            <a:r>
              <a:rPr lang="es-ES" sz="1000">
                <a:solidFill>
                  <a:schemeClr val="dk1"/>
                </a:solidFill>
                <a:latin typeface="Calibri"/>
                <a:ea typeface="Calibri"/>
                <a:cs typeface="Calibri"/>
                <a:sym typeface="Calibri"/>
              </a:rPr>
              <a:t>Puedes agregar otras preguntas basadas en el resultado de la primera pregunta.</a:t>
            </a:r>
            <a:br>
              <a:rPr lang="es-ES" sz="1000">
                <a:solidFill>
                  <a:schemeClr val="dk1"/>
                </a:solidFill>
                <a:latin typeface="Calibri"/>
                <a:ea typeface="Calibri"/>
                <a:cs typeface="Calibri"/>
                <a:sym typeface="Calibri"/>
              </a:rPr>
            </a:br>
            <a:r>
              <a:rPr lang="es-ES" sz="1000">
                <a:solidFill>
                  <a:schemeClr val="dk1"/>
                </a:solidFill>
                <a:latin typeface="Calibri"/>
                <a:ea typeface="Calibri"/>
                <a:cs typeface="Calibri"/>
                <a:sym typeface="Calibri"/>
              </a:rPr>
              <a:t>Por ejemplo:</a:t>
            </a:r>
            <a:br>
              <a:rPr lang="es-ES" sz="1000">
                <a:solidFill>
                  <a:schemeClr val="dk1"/>
                </a:solidFill>
                <a:latin typeface="Calibri"/>
                <a:ea typeface="Calibri"/>
                <a:cs typeface="Calibri"/>
                <a:sym typeface="Calibri"/>
              </a:rPr>
            </a:br>
            <a:r>
              <a:rPr lang="es-ES" sz="1000">
                <a:solidFill>
                  <a:schemeClr val="dk1"/>
                </a:solidFill>
                <a:latin typeface="Calibri"/>
                <a:ea typeface="Calibri"/>
                <a:cs typeface="Calibri"/>
                <a:sym typeface="Calibri"/>
              </a:rPr>
              <a:t> 	- ¿Cómo sabes que es una buena idea?</a:t>
            </a:r>
            <a:br>
              <a:rPr lang="es-ES" sz="1000">
                <a:solidFill>
                  <a:schemeClr val="dk1"/>
                </a:solidFill>
                <a:latin typeface="Calibri"/>
                <a:ea typeface="Calibri"/>
                <a:cs typeface="Calibri"/>
                <a:sym typeface="Calibri"/>
              </a:rPr>
            </a:br>
            <a:r>
              <a:rPr lang="es-ES" sz="1000">
                <a:solidFill>
                  <a:schemeClr val="dk1"/>
                </a:solidFill>
                <a:latin typeface="Calibri"/>
                <a:ea typeface="Calibri"/>
                <a:cs typeface="Calibri"/>
                <a:sym typeface="Calibri"/>
              </a:rPr>
              <a:t> 	- ¿Sabes qué pasos tomar?</a:t>
            </a:r>
            <a:br>
              <a:rPr lang="es-ES" sz="1000">
                <a:solidFill>
                  <a:schemeClr val="dk1"/>
                </a:solidFill>
                <a:latin typeface="Calibri"/>
                <a:ea typeface="Calibri"/>
                <a:cs typeface="Calibri"/>
                <a:sym typeface="Calibri"/>
              </a:rPr>
            </a:br>
            <a:r>
              <a:rPr lang="es-ES" sz="1000">
                <a:solidFill>
                  <a:schemeClr val="dk1"/>
                </a:solidFill>
                <a:latin typeface="Calibri"/>
                <a:ea typeface="Calibri"/>
                <a:cs typeface="Calibri"/>
                <a:sym typeface="Calibri"/>
              </a:rPr>
              <a:t>	- ¿Sabes cómo analizar mínimamente la viabilidad?</a:t>
            </a:r>
            <a:br>
              <a:rPr lang="es-ES" sz="1000">
                <a:solidFill>
                  <a:schemeClr val="dk1"/>
                </a:solidFill>
                <a:latin typeface="Calibri"/>
                <a:ea typeface="Calibri"/>
                <a:cs typeface="Calibri"/>
                <a:sym typeface="Calibri"/>
              </a:rPr>
            </a:br>
            <a:r>
              <a:rPr lang="es-ES" sz="1000">
                <a:solidFill>
                  <a:schemeClr val="dk1"/>
                </a:solidFill>
                <a:latin typeface="Calibri"/>
                <a:ea typeface="Calibri"/>
                <a:cs typeface="Calibri"/>
                <a:sym typeface="Calibri"/>
              </a:rPr>
              <a:t>	- ¿Y con respecto a la financiación?</a:t>
            </a:r>
            <a:br>
              <a:rPr lang="es-ES" sz="1000">
                <a:solidFill>
                  <a:schemeClr val="dk1"/>
                </a:solidFill>
                <a:latin typeface="Calibri"/>
                <a:ea typeface="Calibri"/>
                <a:cs typeface="Calibri"/>
                <a:sym typeface="Calibri"/>
              </a:rPr>
            </a:br>
            <a:endParaRPr/>
          </a:p>
          <a:p>
            <a:pPr marL="0" lvl="0" indent="0" algn="l" rtl="0">
              <a:lnSpc>
                <a:spcPct val="100000"/>
              </a:lnSpc>
              <a:spcBef>
                <a:spcPts val="0"/>
              </a:spcBef>
              <a:spcAft>
                <a:spcPts val="0"/>
              </a:spcAft>
              <a:buSzPts val="1400"/>
              <a:buNone/>
            </a:pPr>
            <a:r>
              <a:rPr lang="es-ES" sz="1000">
                <a:solidFill>
                  <a:schemeClr val="dk1"/>
                </a:solidFill>
                <a:latin typeface="Calibri"/>
                <a:ea typeface="Calibri"/>
                <a:cs typeface="Calibri"/>
                <a:sym typeface="Calibri"/>
              </a:rPr>
              <a:t>Estas preguntas servirán para iniciar el tema y para obtener información sobre los asistentes, y esto te permitirá ajustar el discurso. </a:t>
            </a:r>
            <a:endParaRPr/>
          </a:p>
          <a:p>
            <a:pPr marL="0" lvl="0" indent="0" algn="l" rtl="0">
              <a:lnSpc>
                <a:spcPct val="100000"/>
              </a:lnSpc>
              <a:spcBef>
                <a:spcPts val="0"/>
              </a:spcBef>
              <a:spcAft>
                <a:spcPts val="0"/>
              </a:spcAft>
              <a:buSzPts val="1400"/>
              <a:buNone/>
            </a:pPr>
            <a:br>
              <a:rPr lang="es-ES" sz="1000">
                <a:solidFill>
                  <a:schemeClr val="dk1"/>
                </a:solidFill>
                <a:latin typeface="Calibri"/>
                <a:ea typeface="Calibri"/>
                <a:cs typeface="Calibri"/>
                <a:sym typeface="Calibri"/>
              </a:rPr>
            </a:br>
            <a:r>
              <a:rPr lang="es-ES" sz="1000">
                <a:solidFill>
                  <a:schemeClr val="dk1"/>
                </a:solidFill>
                <a:latin typeface="Calibri"/>
                <a:ea typeface="Calibri"/>
                <a:cs typeface="Calibri"/>
                <a:sym typeface="Calibri"/>
              </a:rPr>
              <a:t>Estas preguntas pueden implicar la necesidad de contar anécdotas por parte de los asistentes, en caso de que se alarguen tendremos que trasladarlas al final de la charla.</a:t>
            </a:r>
            <a:br>
              <a:rPr lang="es-ES" sz="1000">
                <a:solidFill>
                  <a:schemeClr val="dk1"/>
                </a:solidFill>
                <a:latin typeface="Calibri"/>
                <a:ea typeface="Calibri"/>
                <a:cs typeface="Calibri"/>
                <a:sym typeface="Calibri"/>
              </a:rPr>
            </a:br>
            <a:endParaRPr/>
          </a:p>
        </p:txBody>
      </p:sp>
      <p:sp>
        <p:nvSpPr>
          <p:cNvPr id="421" name="Google Shape;421;p8: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8</a:t>
            </a:fld>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2"/>
        <p:cNvGrpSpPr/>
        <p:nvPr/>
      </p:nvGrpSpPr>
      <p:grpSpPr>
        <a:xfrm>
          <a:off x="0" y="0"/>
          <a:ext cx="0" cy="0"/>
          <a:chOff x="0" y="0"/>
          <a:chExt cx="0" cy="0"/>
        </a:xfrm>
      </p:grpSpPr>
      <p:sp>
        <p:nvSpPr>
          <p:cNvPr id="1623" name="Google Shape;1623;p80: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24" name="Google Shape;1624;p80: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SzPts val="1400"/>
              <a:buNone/>
            </a:pPr>
            <a:r>
              <a:rPr lang="es-ES" sz="1000" b="0"/>
              <a:t>Seguiremos explicando las diferencias entre los préstamos estándar y los microcréditos.</a:t>
            </a:r>
            <a:endParaRPr/>
          </a:p>
          <a:p>
            <a:pPr marL="0" lvl="0" indent="0" algn="just" rtl="0">
              <a:lnSpc>
                <a:spcPct val="100000"/>
              </a:lnSpc>
              <a:spcBef>
                <a:spcPts val="0"/>
              </a:spcBef>
              <a:spcAft>
                <a:spcPts val="0"/>
              </a:spcAft>
              <a:buSzPts val="1400"/>
              <a:buNone/>
            </a:pPr>
            <a:endParaRPr sz="1000" b="0"/>
          </a:p>
          <a:p>
            <a:pPr marL="554126" lvl="1" indent="-171450" algn="just" rtl="0">
              <a:lnSpc>
                <a:spcPct val="100000"/>
              </a:lnSpc>
              <a:spcBef>
                <a:spcPts val="0"/>
              </a:spcBef>
              <a:spcAft>
                <a:spcPts val="0"/>
              </a:spcAft>
              <a:buClr>
                <a:schemeClr val="dk1"/>
              </a:buClr>
              <a:buSzPts val="1000"/>
              <a:buFont typeface="Arial"/>
              <a:buChar char="•"/>
            </a:pPr>
            <a:r>
              <a:rPr lang="es-ES" sz="1000" b="1"/>
              <a:t>Garantías</a:t>
            </a:r>
            <a:r>
              <a:rPr lang="es-ES" sz="1000" b="0"/>
              <a:t>: otra de las diferencias entre los préstamos Estándar y los Microcréditos es la garantía. Si bien en los Estándar hay un análisis exhaustivo de las garantías ofrecidas y el Banco busca asegurarse el reembolso del préstamo de manera estricta, en los Microcréditos existe un componente de carácter social que hace que las garantías se analicen de una manera diferente. Esto no significa que se concedan Microcréditos sin límite y sin mirar ninguna garantía. El objetivo principal de las entidades que conceden microcréditos es recuperar el importe prestado. No obstante, en el análisis de las garantías de la operación se valorará muy especialmente la viabilidad del negocio a iniciar y la capacidad del solicitante para llevarla a cabo. Por lo tanto, las entidades que otorgan Microcréditos corren más riesgo que en la concesión de préstamos Estándar.</a:t>
            </a:r>
            <a:endParaRPr/>
          </a:p>
          <a:p>
            <a:pPr marL="382676" lvl="1" indent="0" algn="just" rtl="0">
              <a:lnSpc>
                <a:spcPct val="100000"/>
              </a:lnSpc>
              <a:spcBef>
                <a:spcPts val="0"/>
              </a:spcBef>
              <a:spcAft>
                <a:spcPts val="0"/>
              </a:spcAft>
              <a:buClr>
                <a:schemeClr val="dk1"/>
              </a:buClr>
              <a:buSzPts val="1000"/>
              <a:buFont typeface="Arial"/>
              <a:buNone/>
            </a:pPr>
            <a:endParaRPr sz="1000" b="1"/>
          </a:p>
          <a:p>
            <a:pPr marL="554126" lvl="1" indent="-171450" algn="just" rtl="0">
              <a:lnSpc>
                <a:spcPct val="100000"/>
              </a:lnSpc>
              <a:spcBef>
                <a:spcPts val="0"/>
              </a:spcBef>
              <a:spcAft>
                <a:spcPts val="0"/>
              </a:spcAft>
              <a:buClr>
                <a:schemeClr val="dk1"/>
              </a:buClr>
              <a:buSzPts val="1000"/>
              <a:buFont typeface="Arial"/>
              <a:buChar char="•"/>
            </a:pPr>
            <a:r>
              <a:rPr lang="es-ES" sz="1000" b="1"/>
              <a:t>Plazo de devolución: </a:t>
            </a:r>
            <a:r>
              <a:rPr lang="es-ES" sz="1000" b="0"/>
              <a:t>no hay demasiada diferencia entre unos y otros. Es importante explicar que el plazo de la operación debe ajustarse a la finalidad. Si se inicia una empresa y se realiza la inversión inicial, no se pueden solicitar plazos de devolución cortos, ya que las altas cuotas resultantes pueden ahogarla financieramente. Tampoco se puede pedir plazos excesivamente largos para no tener una alta sobrecarga financiera. Por lo tanto, es necesario buscar un equilibrio razonable entre los dos parámetros. </a:t>
            </a:r>
            <a:endParaRPr/>
          </a:p>
          <a:p>
            <a:pPr marL="554126" lvl="1" indent="-107950" algn="just" rtl="0">
              <a:lnSpc>
                <a:spcPct val="100000"/>
              </a:lnSpc>
              <a:spcBef>
                <a:spcPts val="0"/>
              </a:spcBef>
              <a:spcAft>
                <a:spcPts val="0"/>
              </a:spcAft>
              <a:buClr>
                <a:schemeClr val="dk1"/>
              </a:buClr>
              <a:buSzPts val="1000"/>
              <a:buFont typeface="Arial"/>
              <a:buNone/>
            </a:pPr>
            <a:endParaRPr sz="1000" b="0"/>
          </a:p>
          <a:p>
            <a:pPr marL="382676" lvl="1" indent="0" algn="just" rtl="0">
              <a:lnSpc>
                <a:spcPct val="100000"/>
              </a:lnSpc>
              <a:spcBef>
                <a:spcPts val="0"/>
              </a:spcBef>
              <a:spcAft>
                <a:spcPts val="0"/>
              </a:spcAft>
              <a:buClr>
                <a:schemeClr val="dk1"/>
              </a:buClr>
              <a:buSzPts val="1000"/>
              <a:buFont typeface="Arial"/>
              <a:buNone/>
            </a:pPr>
            <a:r>
              <a:rPr lang="es-ES" sz="1000" b="0"/>
              <a:t>También puedes explicar:</a:t>
            </a:r>
            <a:endParaRPr/>
          </a:p>
          <a:p>
            <a:pPr marL="765353" lvl="2" indent="0" algn="just" rtl="0">
              <a:lnSpc>
                <a:spcPct val="100000"/>
              </a:lnSpc>
              <a:spcBef>
                <a:spcPts val="0"/>
              </a:spcBef>
              <a:spcAft>
                <a:spcPts val="0"/>
              </a:spcAft>
              <a:buClr>
                <a:schemeClr val="dk1"/>
              </a:buClr>
              <a:buSzPts val="1000"/>
              <a:buFont typeface="Arial"/>
              <a:buNone/>
            </a:pPr>
            <a:endParaRPr sz="1000" b="0"/>
          </a:p>
          <a:p>
            <a:pPr marL="936803" lvl="2" indent="-171450" algn="just" rtl="0">
              <a:lnSpc>
                <a:spcPct val="100000"/>
              </a:lnSpc>
              <a:spcBef>
                <a:spcPts val="0"/>
              </a:spcBef>
              <a:spcAft>
                <a:spcPts val="0"/>
              </a:spcAft>
              <a:buClr>
                <a:schemeClr val="dk1"/>
              </a:buClr>
              <a:buSzPts val="1000"/>
              <a:buFont typeface="Courier New"/>
              <a:buChar char="o"/>
            </a:pPr>
            <a:r>
              <a:rPr lang="es-ES" sz="1000" b="0"/>
              <a:t>Casos de financiación a corto plazo: por ejemplo, si al hacer la declaración de renta sale a devolver 1.000€, y hacen falta en ese momento para comprar una partida de mercancías para la empresa a buen precio, se puede solicitar una financiación de 1.000 a 6 meses que se cancelaría en el momento de la devolución del impuesto (no a los seis meses, sino en el momento lo cobremos). Es importante explicar que son financiaciones separadas y que no hay que caer en el error de financiar inversiones a corto plazo.</a:t>
            </a:r>
            <a:endParaRPr/>
          </a:p>
          <a:p>
            <a:pPr marL="554126" lvl="1" indent="-107950" algn="just" rtl="0">
              <a:lnSpc>
                <a:spcPct val="100000"/>
              </a:lnSpc>
              <a:spcBef>
                <a:spcPts val="0"/>
              </a:spcBef>
              <a:spcAft>
                <a:spcPts val="0"/>
              </a:spcAft>
              <a:buClr>
                <a:schemeClr val="dk1"/>
              </a:buClr>
              <a:buSzPts val="1000"/>
              <a:buFont typeface="Arial"/>
              <a:buNone/>
            </a:pPr>
            <a:endParaRPr sz="1000" b="0"/>
          </a:p>
          <a:p>
            <a:pPr marL="554126" lvl="1" indent="-171450" algn="just" rtl="0">
              <a:lnSpc>
                <a:spcPct val="100000"/>
              </a:lnSpc>
              <a:spcBef>
                <a:spcPts val="0"/>
              </a:spcBef>
              <a:spcAft>
                <a:spcPts val="0"/>
              </a:spcAft>
              <a:buClr>
                <a:schemeClr val="dk1"/>
              </a:buClr>
              <a:buSzPts val="1000"/>
              <a:buFont typeface="Arial"/>
              <a:buChar char="•"/>
            </a:pPr>
            <a:r>
              <a:rPr lang="es-ES" sz="1000" b="1"/>
              <a:t>Tipo de interés y comisiones: </a:t>
            </a:r>
            <a:r>
              <a:rPr lang="es-ES" sz="1000" b="0"/>
              <a:t>tampoco hay muchas diferencias entre los Estándar y los Microcréditos. Generalmente, la concesión de un préstamo con una disminución de las garantías implica tasas de interés más altas y comisiones más elevadas, pero en el caso de los Microcréditos se mantienen los tipos de interés de un préstamo Estándar. También puedes comentar que el tipo de interés, aparte de las garantías, está vinculado al plazo de devolución, por lo tanto, antes de decidir el plazo hay que mirar la diferencia en los tipos de interés. Explica brevemente la existencia de comisiones de apertura, estudio, amortización y cancelación. Así como, la existencia de los gastos del notario para intervenir la póliza (si es necesario).</a:t>
            </a:r>
            <a:endParaRPr/>
          </a:p>
        </p:txBody>
      </p:sp>
      <p:sp>
        <p:nvSpPr>
          <p:cNvPr id="1625" name="Google Shape;1625;p80: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80</a:t>
            </a:fld>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8"/>
        <p:cNvGrpSpPr/>
        <p:nvPr/>
      </p:nvGrpSpPr>
      <p:grpSpPr>
        <a:xfrm>
          <a:off x="0" y="0"/>
          <a:ext cx="0" cy="0"/>
          <a:chOff x="0" y="0"/>
          <a:chExt cx="0" cy="0"/>
        </a:xfrm>
      </p:grpSpPr>
      <p:sp>
        <p:nvSpPr>
          <p:cNvPr id="1639" name="Google Shape;1639;p8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40" name="Google Shape;1640;p8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sz="1000">
                <a:solidFill>
                  <a:schemeClr val="dk1"/>
                </a:solidFill>
                <a:latin typeface="Calibri"/>
                <a:ea typeface="Calibri"/>
                <a:cs typeface="Calibri"/>
                <a:sym typeface="Calibri"/>
              </a:rPr>
              <a:t>Puedes iniciar la diapositiva preguntando si alguien sabe </a:t>
            </a:r>
            <a:r>
              <a:rPr lang="es-ES" sz="1000" b="1">
                <a:solidFill>
                  <a:schemeClr val="dk1"/>
                </a:solidFill>
                <a:latin typeface="Calibri"/>
                <a:ea typeface="Calibri"/>
                <a:cs typeface="Calibri"/>
                <a:sym typeface="Calibri"/>
              </a:rPr>
              <a:t>¿Qué es la TAE? </a:t>
            </a:r>
            <a:r>
              <a:rPr lang="es-ES" sz="1000">
                <a:solidFill>
                  <a:schemeClr val="dk1"/>
                </a:solidFill>
                <a:latin typeface="Calibri"/>
                <a:ea typeface="Calibri"/>
                <a:cs typeface="Calibri"/>
                <a:sym typeface="Calibri"/>
              </a:rPr>
              <a:t>Posiblemente, habrán oído hablar de ella.</a:t>
            </a:r>
            <a:endParaRPr/>
          </a:p>
          <a:p>
            <a:pPr marL="0" lvl="0" indent="0" algn="l" rtl="0">
              <a:lnSpc>
                <a:spcPct val="100000"/>
              </a:lnSpc>
              <a:spcBef>
                <a:spcPts val="0"/>
              </a:spcBef>
              <a:spcAft>
                <a:spcPts val="0"/>
              </a:spcAft>
              <a:buSzPts val="1400"/>
              <a:buNone/>
            </a:pPr>
            <a:endParaRPr sz="10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000"/>
              <a:buFont typeface="Calibri"/>
              <a:buNone/>
            </a:pPr>
            <a:r>
              <a:rPr lang="es-ES" sz="1000" b="0"/>
              <a:t>Explica que la TAE es el elemento de comparación estándar para ver cuáles es el préstamo que más interesa.</a:t>
            </a:r>
            <a:endParaRPr/>
          </a:p>
          <a:p>
            <a:pPr marL="0" marR="0" lvl="0" indent="0" algn="l" rtl="0">
              <a:lnSpc>
                <a:spcPct val="100000"/>
              </a:lnSpc>
              <a:spcBef>
                <a:spcPts val="0"/>
              </a:spcBef>
              <a:spcAft>
                <a:spcPts val="0"/>
              </a:spcAft>
              <a:buClr>
                <a:schemeClr val="dk1"/>
              </a:buClr>
              <a:buSzPts val="1000"/>
              <a:buFont typeface="Calibri"/>
              <a:buNone/>
            </a:pPr>
            <a:br>
              <a:rPr lang="es-ES" sz="1000" b="0"/>
            </a:br>
            <a:r>
              <a:rPr lang="es-ES" sz="1000" b="0"/>
              <a:t>La TAE, algo tan utilizado, no es más que el </a:t>
            </a:r>
            <a:r>
              <a:rPr lang="es-ES" sz="1000" b="1"/>
              <a:t>tipo de interés estandarizado de cualquier producto financiero</a:t>
            </a:r>
            <a:r>
              <a:rPr lang="es-ES" sz="1000" b="1">
                <a:solidFill>
                  <a:schemeClr val="dk1"/>
                </a:solidFill>
                <a:latin typeface="Calibri"/>
                <a:ea typeface="Calibri"/>
                <a:cs typeface="Calibri"/>
                <a:sym typeface="Calibri"/>
              </a:rPr>
              <a:t>. </a:t>
            </a:r>
            <a:endParaRPr sz="1000" b="1">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sz="100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s-ES" sz="1000">
                <a:solidFill>
                  <a:schemeClr val="dk1"/>
                </a:solidFill>
                <a:latin typeface="Calibri"/>
                <a:ea typeface="Calibri"/>
                <a:cs typeface="Calibri"/>
                <a:sym typeface="Calibri"/>
              </a:rPr>
              <a:t>El hecho de que esté estandarizada, además de tener en cuenta las comisiones, la convierte en una herramienta muy útil para comparar dos o más productos. La TAE (Tasa  Anual Equivalente) nos permite comprender el coste o el rendimiento de un producto financiero en un año teniendo en cuenta los parámetros que le afectan: periodicidad de pago, comisiones, tipo de interés nominal ...</a:t>
            </a:r>
            <a:br>
              <a:rPr lang="es-ES" sz="1000">
                <a:solidFill>
                  <a:schemeClr val="dk1"/>
                </a:solidFill>
                <a:latin typeface="Calibri"/>
                <a:ea typeface="Calibri"/>
                <a:cs typeface="Calibri"/>
                <a:sym typeface="Calibri"/>
              </a:rPr>
            </a:br>
            <a:endParaRPr sz="100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s-ES" sz="1000">
                <a:solidFill>
                  <a:schemeClr val="dk1"/>
                </a:solidFill>
                <a:latin typeface="Calibri"/>
                <a:ea typeface="Calibri"/>
                <a:cs typeface="Calibri"/>
                <a:sym typeface="Calibri"/>
              </a:rPr>
              <a:t>Puede suceder que la publicidad indique: “te lo financiamos al 0%", pero cuando se pide la TAE, resulte que es, por ejemplo, del 3%. Esto significa que no se cobran intereses, pero si una comisión, por lo que siempre hay que preguntar por la TAE.</a:t>
            </a:r>
            <a:br>
              <a:rPr lang="es-ES" sz="1000">
                <a:solidFill>
                  <a:schemeClr val="dk1"/>
                </a:solidFill>
                <a:latin typeface="Calibri"/>
                <a:ea typeface="Calibri"/>
                <a:cs typeface="Calibri"/>
                <a:sym typeface="Calibri"/>
              </a:rPr>
            </a:br>
            <a:endParaRPr sz="100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s-ES" sz="1000">
                <a:solidFill>
                  <a:schemeClr val="dk1"/>
                </a:solidFill>
                <a:latin typeface="Calibri"/>
                <a:ea typeface="Calibri"/>
                <a:cs typeface="Calibri"/>
                <a:sym typeface="Calibri"/>
              </a:rPr>
              <a:t>La TAE no debe confundirse con el TIN, que es el tipo de interés cobrado en un año y que no tiene en cuenta las comisiones ni la periodicidad de pago.</a:t>
            </a:r>
            <a:endParaRPr/>
          </a:p>
          <a:p>
            <a:pPr marL="0" lvl="0" indent="0" algn="l" rtl="0">
              <a:lnSpc>
                <a:spcPct val="100000"/>
              </a:lnSpc>
              <a:spcBef>
                <a:spcPts val="0"/>
              </a:spcBef>
              <a:spcAft>
                <a:spcPts val="0"/>
              </a:spcAft>
              <a:buSzPts val="1400"/>
              <a:buNone/>
            </a:pPr>
            <a:br>
              <a:rPr lang="es-ES" sz="1000">
                <a:solidFill>
                  <a:schemeClr val="dk1"/>
                </a:solidFill>
                <a:latin typeface="Calibri"/>
                <a:ea typeface="Calibri"/>
                <a:cs typeface="Calibri"/>
                <a:sym typeface="Calibri"/>
              </a:rPr>
            </a:br>
            <a:r>
              <a:rPr lang="es-ES" sz="1000">
                <a:solidFill>
                  <a:schemeClr val="dk1"/>
                </a:solidFill>
                <a:latin typeface="Calibri"/>
                <a:ea typeface="Calibri"/>
                <a:cs typeface="Calibri"/>
                <a:sym typeface="Calibri"/>
              </a:rPr>
              <a:t>Por lo tanto, podemos decir que al comparar un préstamo hay que optar per el que tiene la TAE más baja (siempre y cuando podamos hacer frente a la cuota mensual; nos ocuparemos de ella en la próxima diapositiva).</a:t>
            </a:r>
            <a:br>
              <a:rPr lang="es-ES" sz="1000">
                <a:solidFill>
                  <a:schemeClr val="dk1"/>
                </a:solidFill>
                <a:latin typeface="Calibri"/>
                <a:ea typeface="Calibri"/>
                <a:cs typeface="Calibri"/>
                <a:sym typeface="Calibri"/>
              </a:rPr>
            </a:br>
            <a:endParaRPr sz="100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s-ES" sz="1000">
                <a:solidFill>
                  <a:schemeClr val="dk1"/>
                </a:solidFill>
                <a:latin typeface="Calibri"/>
                <a:ea typeface="Calibri"/>
                <a:cs typeface="Calibri"/>
                <a:sym typeface="Calibri"/>
              </a:rPr>
              <a:t>Un ejemplo de crédito con una </a:t>
            </a:r>
            <a:r>
              <a:rPr lang="es-ES" sz="1000" b="1">
                <a:solidFill>
                  <a:schemeClr val="dk1"/>
                </a:solidFill>
                <a:latin typeface="Calibri"/>
                <a:ea typeface="Calibri"/>
                <a:cs typeface="Calibri"/>
                <a:sym typeface="Calibri"/>
              </a:rPr>
              <a:t>TAE elevada </a:t>
            </a:r>
            <a:r>
              <a:rPr lang="es-ES" sz="1000">
                <a:solidFill>
                  <a:schemeClr val="dk1"/>
                </a:solidFill>
                <a:latin typeface="Calibri"/>
                <a:ea typeface="Calibri"/>
                <a:cs typeface="Calibri"/>
                <a:sym typeface="Calibri"/>
              </a:rPr>
              <a:t>son las tarjetas de crédito, cuando se pide el aplazamiento del pago.</a:t>
            </a:r>
            <a:endParaRPr sz="100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a:p>
        </p:txBody>
      </p:sp>
      <p:sp>
        <p:nvSpPr>
          <p:cNvPr id="1641" name="Google Shape;1641;p81: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81</a:t>
            </a:fld>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0"/>
        <p:cNvGrpSpPr/>
        <p:nvPr/>
      </p:nvGrpSpPr>
      <p:grpSpPr>
        <a:xfrm>
          <a:off x="0" y="0"/>
          <a:ext cx="0" cy="0"/>
          <a:chOff x="0" y="0"/>
          <a:chExt cx="0" cy="0"/>
        </a:xfrm>
      </p:grpSpPr>
      <p:sp>
        <p:nvSpPr>
          <p:cNvPr id="1651" name="Google Shape;1651;p8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2" name="Google Shape;1652;p82: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SzPts val="1400"/>
              <a:buNone/>
            </a:pPr>
            <a:endParaRPr sz="1050" b="0" i="0"/>
          </a:p>
        </p:txBody>
      </p:sp>
      <p:sp>
        <p:nvSpPr>
          <p:cNvPr id="1653" name="Google Shape;1653;p82: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82</a:t>
            </a:fld>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1"/>
        <p:cNvGrpSpPr/>
        <p:nvPr/>
      </p:nvGrpSpPr>
      <p:grpSpPr>
        <a:xfrm>
          <a:off x="0" y="0"/>
          <a:ext cx="0" cy="0"/>
          <a:chOff x="0" y="0"/>
          <a:chExt cx="0" cy="0"/>
        </a:xfrm>
      </p:grpSpPr>
      <p:sp>
        <p:nvSpPr>
          <p:cNvPr id="1672" name="Google Shape;1672;p8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73" name="Google Shape;1673;p83: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050"/>
              <a:buFont typeface="Calibri"/>
              <a:buNone/>
            </a:pPr>
            <a:r>
              <a:rPr lang="es-ES" sz="1050" b="1" u="sng"/>
              <a:t>Respecto a dónde no debemos solicitarlo</a:t>
            </a:r>
            <a:br>
              <a:rPr lang="es-ES" sz="1050" b="1" u="sng"/>
            </a:br>
            <a:r>
              <a:rPr lang="es-ES" sz="1050" b="0"/>
              <a:t>Comenta que si nos fijamos en los créditos de Internet para emprendedores o Microcréditos aparecerán muchos anuncios de créditos de pequeñas cantidades para volver en corto plazo a tipos de interés desorbitados, mientras que en algunos casos se publicitan al 0%. </a:t>
            </a:r>
            <a:endParaRPr/>
          </a:p>
          <a:p>
            <a:pPr marL="0" lvl="0" indent="0" algn="l" rtl="0">
              <a:lnSpc>
                <a:spcPct val="100000"/>
              </a:lnSpc>
              <a:spcBef>
                <a:spcPts val="0"/>
              </a:spcBef>
              <a:spcAft>
                <a:spcPts val="0"/>
              </a:spcAft>
              <a:buClr>
                <a:schemeClr val="dk1"/>
              </a:buClr>
              <a:buSzPts val="1050"/>
              <a:buFont typeface="Calibri"/>
              <a:buNone/>
            </a:pPr>
            <a:br>
              <a:rPr lang="es-ES" sz="1050" b="0"/>
            </a:br>
            <a:r>
              <a:rPr lang="es-ES" sz="1050" b="0"/>
              <a:t>Destaca la importancia de evitar este tipo de financiación, incluidos los anuncios que encontraremos en la calle con respecto a la financiación inmediata.</a:t>
            </a:r>
            <a:endParaRPr sz="1050" b="0"/>
          </a:p>
          <a:p>
            <a:pPr marL="0" lvl="0" indent="0" algn="just" rtl="0">
              <a:lnSpc>
                <a:spcPct val="100000"/>
              </a:lnSpc>
              <a:spcBef>
                <a:spcPts val="0"/>
              </a:spcBef>
              <a:spcAft>
                <a:spcPts val="0"/>
              </a:spcAft>
              <a:buSzPts val="1400"/>
              <a:buNone/>
            </a:pPr>
            <a:endParaRPr sz="1050" b="0" i="0"/>
          </a:p>
        </p:txBody>
      </p:sp>
      <p:sp>
        <p:nvSpPr>
          <p:cNvPr id="1674" name="Google Shape;1674;p83: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83</a:t>
            </a:fld>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4"/>
        <p:cNvGrpSpPr/>
        <p:nvPr/>
      </p:nvGrpSpPr>
      <p:grpSpPr>
        <a:xfrm>
          <a:off x="0" y="0"/>
          <a:ext cx="0" cy="0"/>
          <a:chOff x="0" y="0"/>
          <a:chExt cx="0" cy="0"/>
        </a:xfrm>
      </p:grpSpPr>
      <p:sp>
        <p:nvSpPr>
          <p:cNvPr id="1685" name="Google Shape;1685;p84: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86" name="Google Shape;1686;p84: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a:t>Explica dónde pueden tramitar un Microcrédito y, lo que es más importante, saber diferenciarlos de ofertas de crédito rápido por internet.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s-ES" b="1" u="sng"/>
              <a:t>Respecto a dónde pueden preguntar, es necesario diferenciar entre organismos públicos y entidades privadas</a:t>
            </a:r>
            <a:br>
              <a:rPr lang="es-ES" b="1" u="sng"/>
            </a:br>
            <a:endParaRPr b="1" u="sng"/>
          </a:p>
          <a:p>
            <a:pPr marL="171450" lvl="0" indent="-171450" algn="l" rtl="0">
              <a:lnSpc>
                <a:spcPct val="100000"/>
              </a:lnSpc>
              <a:spcBef>
                <a:spcPts val="0"/>
              </a:spcBef>
              <a:spcAft>
                <a:spcPts val="0"/>
              </a:spcAft>
              <a:buClr>
                <a:schemeClr val="dk1"/>
              </a:buClr>
              <a:buSzPts val="1000"/>
              <a:buFont typeface="Arial"/>
              <a:buChar char="•"/>
            </a:pPr>
            <a:r>
              <a:rPr lang="es-ES" b="1"/>
              <a:t>Organismos públicos</a:t>
            </a:r>
            <a:endParaRPr b="1"/>
          </a:p>
          <a:p>
            <a:pPr marL="0" lvl="0" indent="0" algn="l" rtl="0">
              <a:lnSpc>
                <a:spcPct val="100000"/>
              </a:lnSpc>
              <a:spcBef>
                <a:spcPts val="0"/>
              </a:spcBef>
              <a:spcAft>
                <a:spcPts val="0"/>
              </a:spcAft>
              <a:buClr>
                <a:schemeClr val="dk1"/>
              </a:buClr>
              <a:buSzPts val="1000"/>
              <a:buFont typeface="Calibri"/>
              <a:buNone/>
            </a:pPr>
            <a:r>
              <a:rPr lang="es-ES"/>
              <a:t>Básicamente son CCAA, municipios y organismos dependientes. El primer consejo para aquellos que quieran crear un nuevo negocio es ir a su ayuntamiento y a la sede de su Comunidad Autónoma. </a:t>
            </a:r>
            <a:endParaRPr/>
          </a:p>
          <a:p>
            <a:pPr marL="0" lvl="0" indent="0" algn="l" rtl="0">
              <a:lnSpc>
                <a:spcPct val="100000"/>
              </a:lnSpc>
              <a:spcBef>
                <a:spcPts val="0"/>
              </a:spcBef>
              <a:spcAft>
                <a:spcPts val="0"/>
              </a:spcAft>
              <a:buClr>
                <a:schemeClr val="dk1"/>
              </a:buClr>
              <a:buSzPts val="1000"/>
              <a:buFont typeface="Calibri"/>
              <a:buNone/>
            </a:pPr>
            <a:br>
              <a:rPr lang="es-ES"/>
            </a:br>
            <a:r>
              <a:rPr lang="es-ES"/>
              <a:t>A menudo, estos organismos tienen líneas de financiación empresarial o tienen acuerdos firmados con instituciones financieras u organismos públicos como el ICF para financiar estos proyectos.</a:t>
            </a:r>
            <a:br>
              <a:rPr lang="es-ES"/>
            </a:br>
            <a:endParaRPr b="1"/>
          </a:p>
          <a:p>
            <a:pPr marL="171450" lvl="0" indent="-171450" algn="l" rtl="0">
              <a:lnSpc>
                <a:spcPct val="100000"/>
              </a:lnSpc>
              <a:spcBef>
                <a:spcPts val="0"/>
              </a:spcBef>
              <a:spcAft>
                <a:spcPts val="0"/>
              </a:spcAft>
              <a:buClr>
                <a:schemeClr val="dk1"/>
              </a:buClr>
              <a:buSzPts val="1000"/>
              <a:buFont typeface="Arial"/>
              <a:buChar char="•"/>
            </a:pPr>
            <a:r>
              <a:rPr lang="es-ES" b="1"/>
              <a:t>Entidades privadas</a:t>
            </a:r>
            <a:endParaRPr b="1"/>
          </a:p>
          <a:p>
            <a:pPr marL="0" lvl="0" indent="0" algn="l" rtl="0">
              <a:lnSpc>
                <a:spcPct val="100000"/>
              </a:lnSpc>
              <a:spcBef>
                <a:spcPts val="0"/>
              </a:spcBef>
              <a:spcAft>
                <a:spcPts val="0"/>
              </a:spcAft>
              <a:buClr>
                <a:schemeClr val="dk1"/>
              </a:buClr>
              <a:buSzPts val="1000"/>
              <a:buFont typeface="Arial"/>
              <a:buNone/>
            </a:pPr>
            <a:r>
              <a:rPr lang="es-ES"/>
              <a:t>La mayoría de las instituciones financieras privadas tienen líneas de financiación para el emprendimiento, lo que no significa que sean Microcréditos; a menudo estas líneas de financiación se analizan como préstamos Estándar en términos de garantías. </a:t>
            </a:r>
            <a:endParaRPr/>
          </a:p>
          <a:p>
            <a:pPr marL="0" lvl="0" indent="0" algn="l" rtl="0">
              <a:lnSpc>
                <a:spcPct val="100000"/>
              </a:lnSpc>
              <a:spcBef>
                <a:spcPts val="0"/>
              </a:spcBef>
              <a:spcAft>
                <a:spcPts val="0"/>
              </a:spcAft>
              <a:buClr>
                <a:schemeClr val="dk1"/>
              </a:buClr>
              <a:buSzPts val="1000"/>
              <a:buFont typeface="Arial"/>
              <a:buNone/>
            </a:pPr>
            <a:br>
              <a:rPr lang="es-ES"/>
            </a:br>
            <a:r>
              <a:rPr lang="es-ES"/>
              <a:t>La única entidad que opera como un banco específico de Microcréditos es MicroBank, al que nos podemos dirigir directamente a través de cualquier oficina. Aunque debemos insistir en el hecho de que nuestra primera recomendación es ir a las CCAA o al ayuntamiento.</a:t>
            </a:r>
            <a:br>
              <a:rPr lang="es-ES"/>
            </a:br>
            <a:endParaRPr sz="1000" b="0"/>
          </a:p>
        </p:txBody>
      </p:sp>
      <p:sp>
        <p:nvSpPr>
          <p:cNvPr id="1687" name="Google Shape;1687;p84: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84</a:t>
            </a:fld>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0"/>
        <p:cNvGrpSpPr/>
        <p:nvPr/>
      </p:nvGrpSpPr>
      <p:grpSpPr>
        <a:xfrm>
          <a:off x="0" y="0"/>
          <a:ext cx="0" cy="0"/>
          <a:chOff x="0" y="0"/>
          <a:chExt cx="0" cy="0"/>
        </a:xfrm>
      </p:grpSpPr>
      <p:sp>
        <p:nvSpPr>
          <p:cNvPr id="1711" name="Google Shape;1711;p8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12" name="Google Shape;1712;p85: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sz="1000"/>
              <a:t>En esta diapositiva explicaras que hay otras formas de financiación que también pueden interesarnos (aparte de los Microcréditos).</a:t>
            </a:r>
            <a:endParaRPr/>
          </a:p>
          <a:p>
            <a:pPr marL="171450" lvl="0" indent="-107950" algn="l" rtl="0">
              <a:lnSpc>
                <a:spcPct val="100000"/>
              </a:lnSpc>
              <a:spcBef>
                <a:spcPts val="0"/>
              </a:spcBef>
              <a:spcAft>
                <a:spcPts val="0"/>
              </a:spcAft>
              <a:buClr>
                <a:schemeClr val="dk1"/>
              </a:buClr>
              <a:buSzPts val="1000"/>
              <a:buFont typeface="Arial"/>
              <a:buNone/>
            </a:pPr>
            <a:endParaRPr sz="1000" b="1"/>
          </a:p>
          <a:p>
            <a:pPr marL="171450" lvl="0" indent="-171450" algn="l" rtl="0">
              <a:lnSpc>
                <a:spcPct val="100000"/>
              </a:lnSpc>
              <a:spcBef>
                <a:spcPts val="0"/>
              </a:spcBef>
              <a:spcAft>
                <a:spcPts val="0"/>
              </a:spcAft>
              <a:buClr>
                <a:schemeClr val="dk1"/>
              </a:buClr>
              <a:buSzPts val="1000"/>
              <a:buFont typeface="Arial"/>
              <a:buChar char="•"/>
            </a:pPr>
            <a:r>
              <a:rPr lang="es-ES" sz="1000" b="1"/>
              <a:t>Préstamos</a:t>
            </a:r>
            <a:endParaRPr/>
          </a:p>
          <a:p>
            <a:pPr marL="0" lvl="0" indent="0" algn="l" rtl="0">
              <a:lnSpc>
                <a:spcPct val="100000"/>
              </a:lnSpc>
              <a:spcBef>
                <a:spcPts val="0"/>
              </a:spcBef>
              <a:spcAft>
                <a:spcPts val="0"/>
              </a:spcAft>
              <a:buClr>
                <a:schemeClr val="dk1"/>
              </a:buClr>
              <a:buSzPts val="1000"/>
              <a:buFont typeface="Calibri"/>
              <a:buNone/>
            </a:pPr>
            <a:r>
              <a:rPr lang="es-ES" sz="1000"/>
              <a:t>Anteriormente, hemos tratado las diferencias entre los Microcréditos y los préstamos Estándar. Por lo tanto, si la financiación se encuentra por esta vía y las condiciones encajan, esta posibilidad no debe descartarse. </a:t>
            </a:r>
            <a:endParaRPr/>
          </a:p>
          <a:p>
            <a:pPr marL="0" lvl="0" indent="0" algn="l" rtl="0">
              <a:lnSpc>
                <a:spcPct val="100000"/>
              </a:lnSpc>
              <a:spcBef>
                <a:spcPts val="0"/>
              </a:spcBef>
              <a:spcAft>
                <a:spcPts val="0"/>
              </a:spcAft>
              <a:buClr>
                <a:schemeClr val="dk1"/>
              </a:buClr>
              <a:buSzPts val="1000"/>
              <a:buFont typeface="Calibri"/>
              <a:buNone/>
            </a:pPr>
            <a:br>
              <a:rPr lang="es-ES" sz="1000"/>
            </a:br>
            <a:r>
              <a:rPr lang="es-ES" sz="1000"/>
              <a:t>Hay muchas entidades que en lugar de llamarlos Microcréditos, les llaman Líneas especiales de financiación para emprendedores, y también pueden satisfacer nuestras necesidades.</a:t>
            </a:r>
            <a:br>
              <a:rPr lang="es-ES" sz="1000"/>
            </a:br>
            <a:endParaRPr sz="1000"/>
          </a:p>
          <a:p>
            <a:pPr marL="171450" lvl="0" indent="-171450" algn="l" rtl="0">
              <a:lnSpc>
                <a:spcPct val="100000"/>
              </a:lnSpc>
              <a:spcBef>
                <a:spcPts val="0"/>
              </a:spcBef>
              <a:spcAft>
                <a:spcPts val="0"/>
              </a:spcAft>
              <a:buClr>
                <a:schemeClr val="dk1"/>
              </a:buClr>
              <a:buSzPts val="1000"/>
              <a:buFont typeface="Arial"/>
              <a:buChar char="•"/>
            </a:pPr>
            <a:r>
              <a:rPr lang="es-ES" sz="1000" b="1"/>
              <a:t>Renting</a:t>
            </a:r>
            <a:endParaRPr/>
          </a:p>
          <a:p>
            <a:pPr marL="0" lvl="0" indent="0" algn="l" rtl="0">
              <a:lnSpc>
                <a:spcPct val="100000"/>
              </a:lnSpc>
              <a:spcBef>
                <a:spcPts val="0"/>
              </a:spcBef>
              <a:spcAft>
                <a:spcPts val="0"/>
              </a:spcAft>
              <a:buClr>
                <a:schemeClr val="dk1"/>
              </a:buClr>
              <a:buSzPts val="1000"/>
              <a:buFont typeface="Calibri"/>
              <a:buNone/>
            </a:pPr>
            <a:r>
              <a:rPr lang="es-ES" sz="1000"/>
              <a:t>Básicamente el Renting es un alquiler.</a:t>
            </a:r>
            <a:endParaRPr/>
          </a:p>
          <a:p>
            <a:pPr marL="0" lvl="0" indent="0" algn="l" rtl="0">
              <a:lnSpc>
                <a:spcPct val="100000"/>
              </a:lnSpc>
              <a:spcBef>
                <a:spcPts val="0"/>
              </a:spcBef>
              <a:spcAft>
                <a:spcPts val="0"/>
              </a:spcAft>
              <a:buClr>
                <a:schemeClr val="dk1"/>
              </a:buClr>
              <a:buSzPts val="1000"/>
              <a:buFont typeface="Calibri"/>
              <a:buNone/>
            </a:pPr>
            <a:endParaRPr sz="1000"/>
          </a:p>
          <a:p>
            <a:pPr marL="0" lvl="0" indent="0" algn="l" rtl="0">
              <a:lnSpc>
                <a:spcPct val="100000"/>
              </a:lnSpc>
              <a:spcBef>
                <a:spcPts val="0"/>
              </a:spcBef>
              <a:spcAft>
                <a:spcPts val="0"/>
              </a:spcAft>
              <a:buClr>
                <a:schemeClr val="dk1"/>
              </a:buClr>
              <a:buSzPts val="1000"/>
              <a:buFont typeface="Calibri"/>
              <a:buNone/>
            </a:pPr>
            <a:r>
              <a:rPr lang="es-ES" sz="1000"/>
              <a:t>Por ejemplo, si se compra un coche en régimen de Renting, se paga una cuota fija durante el período elegido. Al finalizar el período, hay que devolver el coche.</a:t>
            </a:r>
            <a:endParaRPr/>
          </a:p>
          <a:p>
            <a:pPr marL="0" lvl="0" indent="0" algn="l" rtl="0">
              <a:lnSpc>
                <a:spcPct val="100000"/>
              </a:lnSpc>
              <a:spcBef>
                <a:spcPts val="0"/>
              </a:spcBef>
              <a:spcAft>
                <a:spcPts val="0"/>
              </a:spcAft>
              <a:buClr>
                <a:schemeClr val="dk1"/>
              </a:buClr>
              <a:buSzPts val="1000"/>
              <a:buFont typeface="Calibri"/>
              <a:buNone/>
            </a:pPr>
            <a:br>
              <a:rPr lang="es-ES" sz="1000"/>
            </a:br>
            <a:r>
              <a:rPr lang="es-ES" sz="1000"/>
              <a:t>La principal ventaja es que no es necesario un desembolso inicial, simplemente solo hay que empezar a pagar la cuota. Todos los gastos derivados del vehículo se incluyen (seguro, mantenimiento, cambio de ruedas ...), sólo hay que poner gasolina.</a:t>
            </a:r>
            <a:endParaRPr sz="1000"/>
          </a:p>
          <a:p>
            <a:pPr marL="0" lvl="0" indent="0" algn="l" rtl="0">
              <a:lnSpc>
                <a:spcPct val="100000"/>
              </a:lnSpc>
              <a:spcBef>
                <a:spcPts val="0"/>
              </a:spcBef>
              <a:spcAft>
                <a:spcPts val="0"/>
              </a:spcAft>
              <a:buClr>
                <a:schemeClr val="dk1"/>
              </a:buClr>
              <a:buSzPts val="1000"/>
              <a:buFont typeface="Calibri"/>
              <a:buNone/>
            </a:pPr>
            <a:endParaRPr sz="1000"/>
          </a:p>
          <a:p>
            <a:pPr marL="0" lvl="0" indent="0" algn="l" rtl="0">
              <a:lnSpc>
                <a:spcPct val="100000"/>
              </a:lnSpc>
              <a:spcBef>
                <a:spcPts val="0"/>
              </a:spcBef>
              <a:spcAft>
                <a:spcPts val="0"/>
              </a:spcAft>
              <a:buClr>
                <a:schemeClr val="dk1"/>
              </a:buClr>
              <a:buSzPts val="1000"/>
              <a:buFont typeface="Calibri"/>
              <a:buNone/>
            </a:pPr>
            <a:r>
              <a:rPr lang="es-ES" sz="1000"/>
              <a:t>Además, las cuotas pagadas, al ser alquileres, son deducibles como gasto en la declaración de impuestos.</a:t>
            </a:r>
            <a:endParaRPr/>
          </a:p>
          <a:p>
            <a:pPr marL="0" lvl="0" indent="0" algn="l" rtl="0">
              <a:lnSpc>
                <a:spcPct val="100000"/>
              </a:lnSpc>
              <a:spcBef>
                <a:spcPts val="0"/>
              </a:spcBef>
              <a:spcAft>
                <a:spcPts val="0"/>
              </a:spcAft>
              <a:buClr>
                <a:schemeClr val="dk1"/>
              </a:buClr>
              <a:buSzPts val="1000"/>
              <a:buFont typeface="Calibri"/>
              <a:buNone/>
            </a:pPr>
            <a:br>
              <a:rPr lang="es-ES" sz="1000"/>
            </a:br>
            <a:r>
              <a:rPr lang="es-ES" sz="1000"/>
              <a:t>Hoy en día muchas operaciones se hacen con Renting: coches, maquinaria, ordenadores, teléfonos móviles, cuberterías y ropa de cama para hoteles y hospitales ..</a:t>
            </a:r>
            <a:endParaRPr sz="1000"/>
          </a:p>
          <a:p>
            <a:pPr marL="0" lvl="0" indent="0" algn="l" rtl="0">
              <a:lnSpc>
                <a:spcPct val="100000"/>
              </a:lnSpc>
              <a:spcBef>
                <a:spcPts val="0"/>
              </a:spcBef>
              <a:spcAft>
                <a:spcPts val="0"/>
              </a:spcAft>
              <a:buClr>
                <a:schemeClr val="dk1"/>
              </a:buClr>
              <a:buSzPts val="1000"/>
              <a:buFont typeface="Calibri"/>
              <a:buNone/>
            </a:pPr>
            <a:endParaRPr sz="1000"/>
          </a:p>
          <a:p>
            <a:pPr marL="171450" lvl="0" indent="-171450" algn="l" rtl="0">
              <a:lnSpc>
                <a:spcPct val="100000"/>
              </a:lnSpc>
              <a:spcBef>
                <a:spcPts val="0"/>
              </a:spcBef>
              <a:spcAft>
                <a:spcPts val="0"/>
              </a:spcAft>
              <a:buClr>
                <a:schemeClr val="dk1"/>
              </a:buClr>
              <a:buSzPts val="1000"/>
              <a:buFont typeface="Arial"/>
              <a:buChar char="•"/>
            </a:pPr>
            <a:r>
              <a:rPr lang="es-ES" sz="1000" b="1"/>
              <a:t>Leasing</a:t>
            </a:r>
            <a:endParaRPr/>
          </a:p>
          <a:p>
            <a:pPr marL="0" lvl="0" indent="0" algn="l" rtl="0">
              <a:lnSpc>
                <a:spcPct val="100000"/>
              </a:lnSpc>
              <a:spcBef>
                <a:spcPts val="0"/>
              </a:spcBef>
              <a:spcAft>
                <a:spcPts val="0"/>
              </a:spcAft>
              <a:buClr>
                <a:schemeClr val="dk1"/>
              </a:buClr>
              <a:buSzPts val="1000"/>
              <a:buFont typeface="Calibri"/>
              <a:buNone/>
            </a:pPr>
            <a:r>
              <a:rPr lang="es-ES" sz="1000"/>
              <a:t>El Leasing funciona de forma muy similar al Renting, con algunas diferencias. Al finalizar el plazo pactado, deberá decidirse si se quiere o no el bien en concreto.</a:t>
            </a:r>
            <a:endParaRPr/>
          </a:p>
          <a:p>
            <a:pPr marL="0" lvl="0" indent="0" algn="l" rtl="0">
              <a:lnSpc>
                <a:spcPct val="100000"/>
              </a:lnSpc>
              <a:spcBef>
                <a:spcPts val="0"/>
              </a:spcBef>
              <a:spcAft>
                <a:spcPts val="0"/>
              </a:spcAft>
              <a:buClr>
                <a:schemeClr val="dk1"/>
              </a:buClr>
              <a:buSzPts val="1000"/>
              <a:buFont typeface="Calibri"/>
              <a:buNone/>
            </a:pPr>
            <a:br>
              <a:rPr lang="es-ES" sz="1000"/>
            </a:br>
            <a:r>
              <a:rPr lang="es-ES" sz="1000"/>
              <a:t>Puede incluir o no el mantenimiento del objeto que se financia con Leasing.</a:t>
            </a:r>
            <a:endParaRPr/>
          </a:p>
          <a:p>
            <a:pPr marL="0" lvl="0" indent="0" algn="l" rtl="0">
              <a:lnSpc>
                <a:spcPct val="100000"/>
              </a:lnSpc>
              <a:spcBef>
                <a:spcPts val="0"/>
              </a:spcBef>
              <a:spcAft>
                <a:spcPts val="0"/>
              </a:spcAft>
              <a:buClr>
                <a:schemeClr val="dk1"/>
              </a:buClr>
              <a:buSzPts val="1000"/>
              <a:buFont typeface="Calibri"/>
              <a:buNone/>
            </a:pPr>
            <a:endParaRPr sz="1000"/>
          </a:p>
          <a:p>
            <a:pPr marL="0" lvl="0" indent="0" algn="l" rtl="0">
              <a:lnSpc>
                <a:spcPct val="100000"/>
              </a:lnSpc>
              <a:spcBef>
                <a:spcPts val="0"/>
              </a:spcBef>
              <a:spcAft>
                <a:spcPts val="0"/>
              </a:spcAft>
              <a:buClr>
                <a:schemeClr val="dk1"/>
              </a:buClr>
              <a:buSzPts val="1000"/>
              <a:buFont typeface="Calibri"/>
              <a:buNone/>
            </a:pPr>
            <a:r>
              <a:rPr lang="es-ES" sz="1000"/>
              <a:t>También tiene ciertas ventajas fiscales y de amortización.</a:t>
            </a:r>
            <a:br>
              <a:rPr lang="es-ES" sz="1000"/>
            </a:br>
            <a:endParaRPr sz="1000"/>
          </a:p>
          <a:p>
            <a:pPr marL="171450" lvl="0" indent="-171450" algn="l" rtl="0">
              <a:lnSpc>
                <a:spcPct val="100000"/>
              </a:lnSpc>
              <a:spcBef>
                <a:spcPts val="0"/>
              </a:spcBef>
              <a:spcAft>
                <a:spcPts val="0"/>
              </a:spcAft>
              <a:buClr>
                <a:schemeClr val="dk1"/>
              </a:buClr>
              <a:buSzPts val="1000"/>
              <a:buFont typeface="Arial"/>
              <a:buChar char="•"/>
            </a:pPr>
            <a:r>
              <a:rPr lang="es-ES" sz="1000" b="1"/>
              <a:t>Cuenta de crédito</a:t>
            </a:r>
            <a:endParaRPr sz="1000" b="1"/>
          </a:p>
          <a:p>
            <a:pPr marL="0" lvl="0" indent="0" algn="l" rtl="0">
              <a:lnSpc>
                <a:spcPct val="100000"/>
              </a:lnSpc>
              <a:spcBef>
                <a:spcPts val="0"/>
              </a:spcBef>
              <a:spcAft>
                <a:spcPts val="0"/>
              </a:spcAft>
              <a:buClr>
                <a:schemeClr val="dk1"/>
              </a:buClr>
              <a:buSzPts val="1000"/>
              <a:buFont typeface="Calibri"/>
              <a:buNone/>
            </a:pPr>
            <a:r>
              <a:rPr lang="es-ES" sz="1000"/>
              <a:t>Aquí hay que tener cuidado con cómo se utiliza esta vía de financiación.</a:t>
            </a:r>
            <a:endParaRPr/>
          </a:p>
          <a:p>
            <a:pPr marL="0" lvl="0" indent="0" algn="l" rtl="0">
              <a:lnSpc>
                <a:spcPct val="100000"/>
              </a:lnSpc>
              <a:spcBef>
                <a:spcPts val="0"/>
              </a:spcBef>
              <a:spcAft>
                <a:spcPts val="0"/>
              </a:spcAft>
              <a:buClr>
                <a:schemeClr val="dk1"/>
              </a:buClr>
              <a:buSzPts val="1000"/>
              <a:buFont typeface="Calibri"/>
              <a:buNone/>
            </a:pPr>
            <a:br>
              <a:rPr lang="es-ES" sz="1000"/>
            </a:br>
            <a:r>
              <a:rPr lang="es-ES" sz="1000"/>
              <a:t>El Banco establece un límite de importe en el que la cuenta puede permanecer en negativo y por un determinado plazo (el más habitual es un año).</a:t>
            </a:r>
            <a:endParaRPr/>
          </a:p>
          <a:p>
            <a:pPr marL="0" lvl="0" indent="0" algn="l" rtl="0">
              <a:lnSpc>
                <a:spcPct val="100000"/>
              </a:lnSpc>
              <a:spcBef>
                <a:spcPts val="0"/>
              </a:spcBef>
              <a:spcAft>
                <a:spcPts val="0"/>
              </a:spcAft>
              <a:buClr>
                <a:schemeClr val="dk1"/>
              </a:buClr>
              <a:buSzPts val="1000"/>
              <a:buFont typeface="Calibri"/>
              <a:buNone/>
            </a:pPr>
            <a:br>
              <a:rPr lang="es-ES" sz="1000"/>
            </a:br>
            <a:r>
              <a:rPr lang="es-ES" sz="1000"/>
              <a:t>Debemos ser conscientes de que en la fecha fijada la cuenta deberá estar en saldo positivo, de lo contrario entraría en mora.</a:t>
            </a:r>
            <a:endParaRPr/>
          </a:p>
          <a:p>
            <a:pPr marL="0" lvl="0" indent="0" algn="l" rtl="0">
              <a:lnSpc>
                <a:spcPct val="100000"/>
              </a:lnSpc>
              <a:spcBef>
                <a:spcPts val="0"/>
              </a:spcBef>
              <a:spcAft>
                <a:spcPts val="0"/>
              </a:spcAft>
              <a:buClr>
                <a:schemeClr val="dk1"/>
              </a:buClr>
              <a:buSzPts val="1000"/>
              <a:buFont typeface="Calibri"/>
              <a:buNone/>
            </a:pPr>
            <a:br>
              <a:rPr lang="es-ES" sz="1000"/>
            </a:br>
            <a:r>
              <a:rPr lang="es-ES" sz="1000"/>
              <a:t>Puede ser una herramienta a valorar en circunstancias muy determinadas, pero estando seguros de que en la fecha establecida tendremos la cuenta en positivo.</a:t>
            </a:r>
            <a:endParaRPr/>
          </a:p>
          <a:p>
            <a:pPr marL="0" lvl="0" indent="0" algn="l" rtl="0">
              <a:lnSpc>
                <a:spcPct val="100000"/>
              </a:lnSpc>
              <a:spcBef>
                <a:spcPts val="0"/>
              </a:spcBef>
              <a:spcAft>
                <a:spcPts val="0"/>
              </a:spcAft>
              <a:buClr>
                <a:schemeClr val="dk1"/>
              </a:buClr>
              <a:buSzPts val="1000"/>
              <a:buFont typeface="Calibri"/>
              <a:buNone/>
            </a:pPr>
            <a:br>
              <a:rPr lang="es-ES" sz="1000"/>
            </a:br>
            <a:r>
              <a:rPr lang="es-ES" sz="1000"/>
              <a:t>Un ejemplo podría ser: comprar una remesa de mercancías a buen precio para venderla en el corto plazo (Campaña de Navidad ...).</a:t>
            </a:r>
            <a:endParaRPr/>
          </a:p>
          <a:p>
            <a:pPr marL="0" lvl="0" indent="0" algn="l" rtl="0">
              <a:lnSpc>
                <a:spcPct val="100000"/>
              </a:lnSpc>
              <a:spcBef>
                <a:spcPts val="0"/>
              </a:spcBef>
              <a:spcAft>
                <a:spcPts val="0"/>
              </a:spcAft>
              <a:buClr>
                <a:schemeClr val="dk1"/>
              </a:buClr>
              <a:buSzPts val="1000"/>
              <a:buFont typeface="Calibri"/>
              <a:buNone/>
            </a:pPr>
            <a:endParaRPr sz="1000"/>
          </a:p>
          <a:p>
            <a:pPr marL="0" lvl="0" indent="0" algn="l" rtl="0">
              <a:lnSpc>
                <a:spcPct val="100000"/>
              </a:lnSpc>
              <a:spcBef>
                <a:spcPts val="0"/>
              </a:spcBef>
              <a:spcAft>
                <a:spcPts val="0"/>
              </a:spcAft>
              <a:buClr>
                <a:schemeClr val="dk1"/>
              </a:buClr>
              <a:buSzPts val="1000"/>
              <a:buFont typeface="Calibri"/>
              <a:buNone/>
            </a:pPr>
            <a:r>
              <a:rPr lang="es-ES" sz="1000"/>
              <a:t>Es aconsejable que una vez cubierta la finalidad para la que se solicitó la cuenta de crédito se proceda a cancelarla, incluso antes de plazo.</a:t>
            </a:r>
            <a:br>
              <a:rPr lang="es-ES" sz="1000"/>
            </a:br>
            <a:endParaRPr/>
          </a:p>
        </p:txBody>
      </p:sp>
      <p:sp>
        <p:nvSpPr>
          <p:cNvPr id="1713" name="Google Shape;1713;p85: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85</a:t>
            </a:fld>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6"/>
        <p:cNvGrpSpPr/>
        <p:nvPr/>
      </p:nvGrpSpPr>
      <p:grpSpPr>
        <a:xfrm>
          <a:off x="0" y="0"/>
          <a:ext cx="0" cy="0"/>
          <a:chOff x="0" y="0"/>
          <a:chExt cx="0" cy="0"/>
        </a:xfrm>
      </p:grpSpPr>
      <p:sp>
        <p:nvSpPr>
          <p:cNvPr id="1727" name="Google Shape;1727;p8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28" name="Google Shape;1728;p86: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a:t>La última sección del taller son las listas predeterminadas, en la siguiente diapositiva se ha detallado la tabla de contenido.</a:t>
            </a:r>
            <a:br>
              <a:rPr lang="es-ES"/>
            </a:br>
            <a:endParaRPr/>
          </a:p>
        </p:txBody>
      </p:sp>
      <p:sp>
        <p:nvSpPr>
          <p:cNvPr id="1729" name="Google Shape;1729;p86: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86</a:t>
            </a:fld>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9"/>
        <p:cNvGrpSpPr/>
        <p:nvPr/>
      </p:nvGrpSpPr>
      <p:grpSpPr>
        <a:xfrm>
          <a:off x="0" y="0"/>
          <a:ext cx="0" cy="0"/>
          <a:chOff x="0" y="0"/>
          <a:chExt cx="0" cy="0"/>
        </a:xfrm>
      </p:grpSpPr>
      <p:sp>
        <p:nvSpPr>
          <p:cNvPr id="1740" name="Google Shape;1740;p8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41" name="Google Shape;1741;p87: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b="0"/>
          </a:p>
        </p:txBody>
      </p:sp>
      <p:sp>
        <p:nvSpPr>
          <p:cNvPr id="1742" name="Google Shape;1742;p87: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87</a:t>
            </a:fld>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8"/>
        <p:cNvGrpSpPr/>
        <p:nvPr/>
      </p:nvGrpSpPr>
      <p:grpSpPr>
        <a:xfrm>
          <a:off x="0" y="0"/>
          <a:ext cx="0" cy="0"/>
          <a:chOff x="0" y="0"/>
          <a:chExt cx="0" cy="0"/>
        </a:xfrm>
      </p:grpSpPr>
      <p:sp>
        <p:nvSpPr>
          <p:cNvPr id="1769" name="Google Shape;1769;p88: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70" name="Google Shape;1770;p88: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sz="1000" b="0"/>
              <a:t>Explicaremos las principales características de las Listas de Morosidad y Solvencia.</a:t>
            </a:r>
            <a:br>
              <a:rPr lang="es-ES" sz="1000" b="0"/>
            </a:br>
            <a:endParaRPr/>
          </a:p>
          <a:p>
            <a:pPr marL="228600" marR="0" lvl="0" indent="-228600" algn="l" rtl="0">
              <a:lnSpc>
                <a:spcPct val="100000"/>
              </a:lnSpc>
              <a:spcBef>
                <a:spcPts val="0"/>
              </a:spcBef>
              <a:spcAft>
                <a:spcPts val="0"/>
              </a:spcAft>
              <a:buClr>
                <a:schemeClr val="dk1"/>
              </a:buClr>
              <a:buSzPts val="1000"/>
              <a:buFont typeface="Calibri"/>
              <a:buAutoNum type="arabicPeriod"/>
            </a:pPr>
            <a:r>
              <a:rPr lang="es-ES" sz="1000" b="0"/>
              <a:t>Se trata de ficheros de datos automatizados a donde envían los datos de los clientes con incumplimientos de pago, las entidades financieras, las de financiación al consumo o las de prestación de servicios, entre otras que están asociadas, </a:t>
            </a:r>
            <a:endParaRPr/>
          </a:p>
          <a:p>
            <a:pPr marL="228600" marR="0" lvl="0" indent="-165100" algn="l" rtl="0">
              <a:lnSpc>
                <a:spcPct val="100000"/>
              </a:lnSpc>
              <a:spcBef>
                <a:spcPts val="0"/>
              </a:spcBef>
              <a:spcAft>
                <a:spcPts val="0"/>
              </a:spcAft>
              <a:buClr>
                <a:schemeClr val="dk1"/>
              </a:buClr>
              <a:buSzPts val="1000"/>
              <a:buFont typeface="Calibri"/>
              <a:buNone/>
            </a:pPr>
            <a:endParaRPr sz="1000" b="0"/>
          </a:p>
          <a:p>
            <a:pPr marL="228600" marR="0" lvl="0" indent="-228600" algn="l" rtl="0">
              <a:lnSpc>
                <a:spcPct val="100000"/>
              </a:lnSpc>
              <a:spcBef>
                <a:spcPts val="0"/>
              </a:spcBef>
              <a:spcAft>
                <a:spcPts val="0"/>
              </a:spcAft>
              <a:buClr>
                <a:schemeClr val="dk1"/>
              </a:buClr>
              <a:buSzPts val="1000"/>
              <a:buFont typeface="Calibri"/>
              <a:buAutoNum type="arabicPeriod"/>
            </a:pPr>
            <a:r>
              <a:rPr lang="es-ES" sz="1000" b="0"/>
              <a:t>Si bien recogen incumplimientos de pago, estos deben cumplir ciertos requisitos para ser inscritos en las listas de morosos. Explicaremos estos requisitos más adelante.</a:t>
            </a:r>
            <a:endParaRPr/>
          </a:p>
          <a:p>
            <a:pPr marL="228600" marR="0" lvl="0" indent="-165100" algn="l" rtl="0">
              <a:lnSpc>
                <a:spcPct val="100000"/>
              </a:lnSpc>
              <a:spcBef>
                <a:spcPts val="0"/>
              </a:spcBef>
              <a:spcAft>
                <a:spcPts val="0"/>
              </a:spcAft>
              <a:buClr>
                <a:schemeClr val="dk1"/>
              </a:buClr>
              <a:buSzPts val="1000"/>
              <a:buFont typeface="Calibri"/>
              <a:buNone/>
            </a:pPr>
            <a:endParaRPr sz="1000" b="0"/>
          </a:p>
          <a:p>
            <a:pPr marL="228600" lvl="0" indent="-228600" algn="l" rtl="0">
              <a:lnSpc>
                <a:spcPct val="100000"/>
              </a:lnSpc>
              <a:spcBef>
                <a:spcPts val="0"/>
              </a:spcBef>
              <a:spcAft>
                <a:spcPts val="0"/>
              </a:spcAft>
              <a:buClr>
                <a:schemeClr val="dk1"/>
              </a:buClr>
              <a:buSzPts val="1000"/>
              <a:buFont typeface="Calibri"/>
              <a:buAutoNum type="arabicPeriod"/>
            </a:pPr>
            <a:r>
              <a:rPr lang="es-ES" sz="1000" b="0"/>
              <a:t>No todas las listas recogen solo incumplimientos de pago, hay otros ficheros donde se recogen los volúmenes de deuda de un cliente, incluso si están al corriente de pago, como por ejemplo la CIRBE (también lo explicaremos más adelante).</a:t>
            </a:r>
            <a:endParaRPr/>
          </a:p>
          <a:p>
            <a:pPr marL="228600" lvl="0" indent="-165100" algn="l" rtl="0">
              <a:lnSpc>
                <a:spcPct val="100000"/>
              </a:lnSpc>
              <a:spcBef>
                <a:spcPts val="0"/>
              </a:spcBef>
              <a:spcAft>
                <a:spcPts val="0"/>
              </a:spcAft>
              <a:buClr>
                <a:schemeClr val="dk1"/>
              </a:buClr>
              <a:buSzPts val="1000"/>
              <a:buFont typeface="Calibri"/>
              <a:buNone/>
            </a:pPr>
            <a:endParaRPr sz="1000" b="0"/>
          </a:p>
          <a:p>
            <a:pPr marL="228600" lvl="0" indent="-228600" algn="l" rtl="0">
              <a:lnSpc>
                <a:spcPct val="100000"/>
              </a:lnSpc>
              <a:spcBef>
                <a:spcPts val="0"/>
              </a:spcBef>
              <a:spcAft>
                <a:spcPts val="0"/>
              </a:spcAft>
              <a:buClr>
                <a:schemeClr val="dk1"/>
              </a:buClr>
              <a:buSzPts val="1000"/>
              <a:buFont typeface="Calibri"/>
              <a:buAutoNum type="arabicPeriod"/>
            </a:pPr>
            <a:r>
              <a:rPr lang="es-ES" sz="1000" b="0"/>
              <a:t>Los archivos son públicos, pero no de libre acceso. Esto implica que nosotros debemos autorizar su consulta. Por ejemplo, cuando pedimos un crédito firmamos esta autorización.</a:t>
            </a:r>
            <a:endParaRPr/>
          </a:p>
          <a:p>
            <a:pPr marL="228600" lvl="0" indent="-165100" algn="l" rtl="0">
              <a:lnSpc>
                <a:spcPct val="100000"/>
              </a:lnSpc>
              <a:spcBef>
                <a:spcPts val="0"/>
              </a:spcBef>
              <a:spcAft>
                <a:spcPts val="0"/>
              </a:spcAft>
              <a:buClr>
                <a:schemeClr val="dk1"/>
              </a:buClr>
              <a:buSzPts val="1000"/>
              <a:buFont typeface="Calibri"/>
              <a:buNone/>
            </a:pPr>
            <a:endParaRPr sz="1000" b="0"/>
          </a:p>
          <a:p>
            <a:pPr marL="228600" lvl="0" indent="-228600" algn="l" rtl="0">
              <a:lnSpc>
                <a:spcPct val="100000"/>
              </a:lnSpc>
              <a:spcBef>
                <a:spcPts val="0"/>
              </a:spcBef>
              <a:spcAft>
                <a:spcPts val="0"/>
              </a:spcAft>
              <a:buClr>
                <a:schemeClr val="dk1"/>
              </a:buClr>
              <a:buSzPts val="1000"/>
              <a:buFont typeface="Calibri"/>
              <a:buAutoNum type="arabicPeriod"/>
            </a:pPr>
            <a:r>
              <a:rPr lang="es-ES" sz="1000" b="0"/>
              <a:t>El criterio de reciprocidad significa que las entidades participantes se comprometen a publicar los impagos de sus clientes a cambio de poder consultar datos de otros. Las entidades participantes disponen de sistemas de conexión directa con el expediente para consultar los datos online.</a:t>
            </a:r>
            <a:endParaRPr sz="1000" b="0"/>
          </a:p>
          <a:p>
            <a:pPr marL="228600" lvl="0" indent="-165100" algn="l" rtl="0">
              <a:lnSpc>
                <a:spcPct val="100000"/>
              </a:lnSpc>
              <a:spcBef>
                <a:spcPts val="0"/>
              </a:spcBef>
              <a:spcAft>
                <a:spcPts val="0"/>
              </a:spcAft>
              <a:buClr>
                <a:schemeClr val="dk1"/>
              </a:buClr>
              <a:buSzPts val="1000"/>
              <a:buFont typeface="Calibri"/>
              <a:buNone/>
            </a:pPr>
            <a:endParaRPr sz="1000" b="0"/>
          </a:p>
          <a:p>
            <a:pPr marL="228600" lvl="0" indent="-228600" algn="l" rtl="0">
              <a:lnSpc>
                <a:spcPct val="100000"/>
              </a:lnSpc>
              <a:spcBef>
                <a:spcPts val="0"/>
              </a:spcBef>
              <a:spcAft>
                <a:spcPts val="0"/>
              </a:spcAft>
              <a:buClr>
                <a:schemeClr val="dk1"/>
              </a:buClr>
              <a:buSzPts val="1000"/>
              <a:buFont typeface="Calibri"/>
              <a:buAutoNum type="arabicPeriod"/>
            </a:pPr>
            <a:r>
              <a:rPr lang="es-ES" sz="1000" b="0"/>
              <a:t>A menudo, ante casos de impago, se advierte al cliente que, si no cumple con sus obligaciones, se le incluirá en una lista de morosos, o bien se le conmina al pago para suprimirlo de la lista si ya está en ella.</a:t>
            </a:r>
            <a:endParaRPr sz="1000"/>
          </a:p>
        </p:txBody>
      </p:sp>
      <p:sp>
        <p:nvSpPr>
          <p:cNvPr id="1771" name="Google Shape;1771;p88: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88</a:t>
            </a:fld>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9"/>
        <p:cNvGrpSpPr/>
        <p:nvPr/>
      </p:nvGrpSpPr>
      <p:grpSpPr>
        <a:xfrm>
          <a:off x="0" y="0"/>
          <a:ext cx="0" cy="0"/>
          <a:chOff x="0" y="0"/>
          <a:chExt cx="0" cy="0"/>
        </a:xfrm>
      </p:grpSpPr>
      <p:sp>
        <p:nvSpPr>
          <p:cNvPr id="1780" name="Google Shape;1780;p89: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1" name="Google Shape;1781;p89: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sz="1000" b="0"/>
              <a:t>En esta diapositiva se enumeran las principales bases de datos de morosidad y solvencia, haciendo una pequeña introducción de cada una de ellas.</a:t>
            </a:r>
            <a:endParaRPr/>
          </a:p>
          <a:p>
            <a:pPr marL="0" lvl="0" indent="0" algn="l" rtl="0">
              <a:lnSpc>
                <a:spcPct val="100000"/>
              </a:lnSpc>
              <a:spcBef>
                <a:spcPts val="0"/>
              </a:spcBef>
              <a:spcAft>
                <a:spcPts val="0"/>
              </a:spcAft>
              <a:buClr>
                <a:schemeClr val="dk1"/>
              </a:buClr>
              <a:buSzPts val="1000"/>
              <a:buFont typeface="Arial"/>
              <a:buNone/>
            </a:pPr>
            <a:endParaRPr sz="1000" b="0"/>
          </a:p>
          <a:p>
            <a:pPr marL="171450" lvl="0" indent="-171450" algn="l" rtl="0">
              <a:lnSpc>
                <a:spcPct val="100000"/>
              </a:lnSpc>
              <a:spcBef>
                <a:spcPts val="0"/>
              </a:spcBef>
              <a:spcAft>
                <a:spcPts val="0"/>
              </a:spcAft>
              <a:buClr>
                <a:schemeClr val="dk1"/>
              </a:buClr>
              <a:buSzPts val="1000"/>
              <a:buFont typeface="Arial"/>
              <a:buChar char="•"/>
            </a:pPr>
            <a:r>
              <a:rPr lang="es-ES" sz="1000" b="0"/>
              <a:t>Asnef/Equifax y Badecug/Experian son las más utilizadas, ya que tienen mucha información, tanto de entidades de crédito como de financieras y de empresas de servicios. </a:t>
            </a:r>
            <a:endParaRPr/>
          </a:p>
          <a:p>
            <a:pPr marL="171450" lvl="0" indent="-171450" algn="l" rtl="0">
              <a:lnSpc>
                <a:spcPct val="100000"/>
              </a:lnSpc>
              <a:spcBef>
                <a:spcPts val="0"/>
              </a:spcBef>
              <a:spcAft>
                <a:spcPts val="0"/>
              </a:spcAft>
              <a:buClr>
                <a:schemeClr val="dk1"/>
              </a:buClr>
              <a:buSzPts val="1000"/>
              <a:buFont typeface="Arial"/>
              <a:buChar char="•"/>
            </a:pPr>
            <a:r>
              <a:rPr lang="es-ES" sz="1000" b="0"/>
              <a:t>En cuanto a la CIRBE, se trata de una base de datos del Banco de España que contiene todas las deudas actuales de personas físicas y jurídicas, tanto si están al día en sus pagos como si tienen impagados.</a:t>
            </a:r>
            <a:br>
              <a:rPr lang="es-ES" sz="1000" b="0"/>
            </a:br>
            <a:r>
              <a:rPr lang="es-ES" sz="1000" b="0"/>
              <a:t>En cuanto al RAI, la citamos sólo con fines informativos, ya que es muy conocida, pero no vamos a comentarlo, ya que actualmente es sólo para personas jurídicas y para documentos aceptados (es decir, con la firma del cliente incorporada) y para deudas superiores a 300 €.</a:t>
            </a:r>
            <a:br>
              <a:rPr lang="es-ES" sz="1000" b="0"/>
            </a:br>
            <a:r>
              <a:rPr lang="es-ES" sz="1000" b="0"/>
              <a:t>Terminaremos con una referencia al FIM, que cada vez es más importante dado el aumento de los impagos de alquiler.</a:t>
            </a:r>
            <a:endParaRPr sz="1000" b="0"/>
          </a:p>
        </p:txBody>
      </p:sp>
      <p:sp>
        <p:nvSpPr>
          <p:cNvPr id="1782" name="Google Shape;1782;p89: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89</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p9: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4" name="Google Shape;434;p9: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sz="1200">
              <a:solidFill>
                <a:schemeClr val="dk1"/>
              </a:solidFill>
              <a:latin typeface="Calibri"/>
              <a:ea typeface="Calibri"/>
              <a:cs typeface="Calibri"/>
              <a:sym typeface="Calibri"/>
            </a:endParaRPr>
          </a:p>
          <a:p>
            <a:pPr marL="0" lvl="0" indent="0" algn="just" rtl="0">
              <a:lnSpc>
                <a:spcPct val="100000"/>
              </a:lnSpc>
              <a:spcBef>
                <a:spcPts val="0"/>
              </a:spcBef>
              <a:spcAft>
                <a:spcPts val="0"/>
              </a:spcAft>
              <a:buClr>
                <a:schemeClr val="dk1"/>
              </a:buClr>
              <a:buSzPts val="1100"/>
              <a:buFont typeface="Calibri"/>
              <a:buNone/>
            </a:pPr>
            <a:endParaRPr sz="1100"/>
          </a:p>
        </p:txBody>
      </p:sp>
      <p:sp>
        <p:nvSpPr>
          <p:cNvPr id="435" name="Google Shape;435;p9: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9</a:t>
            </a:fld>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8"/>
        <p:cNvGrpSpPr/>
        <p:nvPr/>
      </p:nvGrpSpPr>
      <p:grpSpPr>
        <a:xfrm>
          <a:off x="0" y="0"/>
          <a:ext cx="0" cy="0"/>
          <a:chOff x="0" y="0"/>
          <a:chExt cx="0" cy="0"/>
        </a:xfrm>
      </p:grpSpPr>
      <p:sp>
        <p:nvSpPr>
          <p:cNvPr id="1799" name="Google Shape;1799;p90: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00" name="Google Shape;1800;p90: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000"/>
              <a:buFont typeface="Calibri"/>
              <a:buNone/>
            </a:pPr>
            <a:r>
              <a:rPr lang="es-ES" sz="1000" b="1"/>
              <a:t>Los derechos que se tienen se conocen mediante las siglas ARCO</a:t>
            </a:r>
            <a:br>
              <a:rPr lang="es-ES" sz="1000" b="1"/>
            </a:br>
            <a:endParaRPr sz="1000" b="0"/>
          </a:p>
          <a:p>
            <a:pPr marL="285750" lvl="0" indent="-285750" algn="l" rtl="0">
              <a:lnSpc>
                <a:spcPct val="100000"/>
              </a:lnSpc>
              <a:spcBef>
                <a:spcPts val="0"/>
              </a:spcBef>
              <a:spcAft>
                <a:spcPts val="0"/>
              </a:spcAft>
              <a:buClr>
                <a:schemeClr val="dk1"/>
              </a:buClr>
              <a:buSzPts val="1000"/>
              <a:buFont typeface="Calibri"/>
              <a:buChar char="-"/>
            </a:pPr>
            <a:r>
              <a:rPr lang="es-ES" sz="1000" b="1"/>
              <a:t>Derecho de Acceso: </a:t>
            </a:r>
            <a:r>
              <a:rPr lang="es-ES" sz="1000" b="0"/>
              <a:t>gracias a este derecho, los usuarios pueden dirigirse a cualquiera de las bases de datos antes mencionadas y solicitar información sobre los datos suyos  que tienen en su poder; pueden solicitar desde cuándo los tienen, qué uso les dan y cualquier otra información relacionada con estos datos. No es necesario justificar el porqué se realiza la solicitud. La ley establece los plazos de respuesta y los motivos para denegar la solicitud (por ejemplo, debido a la falta de tiempo entre solicitudes). En caso de denegación, debe indicarse dónde puede recurrirse la decisión.</a:t>
            </a:r>
            <a:endParaRPr/>
          </a:p>
          <a:p>
            <a:pPr marL="285750" lvl="0" indent="-222250" algn="l" rtl="0">
              <a:lnSpc>
                <a:spcPct val="100000"/>
              </a:lnSpc>
              <a:spcBef>
                <a:spcPts val="0"/>
              </a:spcBef>
              <a:spcAft>
                <a:spcPts val="0"/>
              </a:spcAft>
              <a:buClr>
                <a:schemeClr val="dk1"/>
              </a:buClr>
              <a:buSzPts val="1000"/>
              <a:buFont typeface="Calibri"/>
              <a:buNone/>
            </a:pPr>
            <a:endParaRPr sz="1000" b="0"/>
          </a:p>
          <a:p>
            <a:pPr marL="285750" lvl="0" indent="-285750" algn="l" rtl="0">
              <a:lnSpc>
                <a:spcPct val="100000"/>
              </a:lnSpc>
              <a:spcBef>
                <a:spcPts val="0"/>
              </a:spcBef>
              <a:spcAft>
                <a:spcPts val="0"/>
              </a:spcAft>
              <a:buClr>
                <a:schemeClr val="dk1"/>
              </a:buClr>
              <a:buSzPts val="1000"/>
              <a:buFont typeface="Calibri"/>
              <a:buChar char="-"/>
            </a:pPr>
            <a:r>
              <a:rPr lang="es-ES" sz="1000" b="1"/>
              <a:t>Derecho de Rectificación</a:t>
            </a:r>
            <a:r>
              <a:rPr lang="es-ES" sz="1000" b="0"/>
              <a:t>: derecho que tenemos como afectados a que se modifican aquellos de nuestros datos que sean inexactos, no estén actualizados o sean incompletos. En este caso será necesario indicar qué datos son incorrectos y justificar cuáles son los correctos. Los plazos de respuesta también están fijados en la ley, así como las causas de la denegación. En caso de denegación también debe decirse dónde podemos recurrir la decisión.</a:t>
            </a:r>
            <a:endParaRPr/>
          </a:p>
          <a:p>
            <a:pPr marL="285750" lvl="0" indent="-222250" algn="l" rtl="0">
              <a:lnSpc>
                <a:spcPct val="100000"/>
              </a:lnSpc>
              <a:spcBef>
                <a:spcPts val="0"/>
              </a:spcBef>
              <a:spcAft>
                <a:spcPts val="0"/>
              </a:spcAft>
              <a:buClr>
                <a:schemeClr val="dk1"/>
              </a:buClr>
              <a:buSzPts val="1000"/>
              <a:buFont typeface="Calibri"/>
              <a:buNone/>
            </a:pPr>
            <a:endParaRPr sz="1000" b="0"/>
          </a:p>
          <a:p>
            <a:pPr marL="285750" lvl="0" indent="-285750" algn="l" rtl="0">
              <a:lnSpc>
                <a:spcPct val="100000"/>
              </a:lnSpc>
              <a:spcBef>
                <a:spcPts val="0"/>
              </a:spcBef>
              <a:spcAft>
                <a:spcPts val="0"/>
              </a:spcAft>
              <a:buClr>
                <a:schemeClr val="dk1"/>
              </a:buClr>
              <a:buSzPts val="1000"/>
              <a:buFont typeface="Calibri"/>
              <a:buChar char="-"/>
            </a:pPr>
            <a:r>
              <a:rPr lang="es-ES" sz="1000" b="1"/>
              <a:t>Derecho de Cancelación: </a:t>
            </a:r>
            <a:r>
              <a:rPr lang="es-ES" sz="1000" b="0"/>
              <a:t>derecho a eliminar datos nuestros inadecuados o excesivos (derecho al olvido). Será necesario solicitarlo motivando y justificando la petición. En este caso, la cancelación no se llevará a cabo cuando nuestros datos deban conservarse durante los períodos previstos por la ley, o en su caso, en las relaciones contractuales entre la persona o entidad responsable del tratamiento y el interesado que justificó el tratamiento de los datos. También hay plazos de respuesta legalmente establecidos y dónde se puede recurrir en caso de denegación.</a:t>
            </a:r>
            <a:endParaRPr/>
          </a:p>
          <a:p>
            <a:pPr marL="285750" lvl="0" indent="-222250" algn="l" rtl="0">
              <a:lnSpc>
                <a:spcPct val="100000"/>
              </a:lnSpc>
              <a:spcBef>
                <a:spcPts val="0"/>
              </a:spcBef>
              <a:spcAft>
                <a:spcPts val="0"/>
              </a:spcAft>
              <a:buClr>
                <a:schemeClr val="dk1"/>
              </a:buClr>
              <a:buSzPts val="1000"/>
              <a:buFont typeface="Calibri"/>
              <a:buNone/>
            </a:pPr>
            <a:endParaRPr sz="1000" b="0"/>
          </a:p>
          <a:p>
            <a:pPr marL="285750" lvl="0" indent="-285750" algn="l" rtl="0">
              <a:lnSpc>
                <a:spcPct val="100000"/>
              </a:lnSpc>
              <a:spcBef>
                <a:spcPts val="0"/>
              </a:spcBef>
              <a:spcAft>
                <a:spcPts val="0"/>
              </a:spcAft>
              <a:buClr>
                <a:schemeClr val="dk1"/>
              </a:buClr>
              <a:buSzPts val="1000"/>
              <a:buFont typeface="Calibri"/>
              <a:buChar char="-"/>
            </a:pPr>
            <a:r>
              <a:rPr lang="es-ES" sz="1000" b="1"/>
              <a:t>Derecho de Oposición: </a:t>
            </a:r>
            <a:r>
              <a:rPr lang="es-ES" sz="1000" b="0"/>
              <a:t>derecho a que no se procesen nuestros datos o se detenga su tratamiento cuando se utilicen para otros fines que no se corresponden con los propios de la base de datos (publicidad, prospecciones comerciales ...) o causen a la persona daños y perjuicios que excedan de los de la finalidad del fichero. También hay plazos de respuesta estipulados después de la petición justificada y la resolución negativa también puede ser recurrida.</a:t>
            </a:r>
            <a:endParaRPr/>
          </a:p>
        </p:txBody>
      </p:sp>
      <p:sp>
        <p:nvSpPr>
          <p:cNvPr id="1801" name="Google Shape;1801;p90: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90</a:t>
            </a:fld>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8"/>
        <p:cNvGrpSpPr/>
        <p:nvPr/>
      </p:nvGrpSpPr>
      <p:grpSpPr>
        <a:xfrm>
          <a:off x="0" y="0"/>
          <a:ext cx="0" cy="0"/>
          <a:chOff x="0" y="0"/>
          <a:chExt cx="0" cy="0"/>
        </a:xfrm>
      </p:grpSpPr>
      <p:sp>
        <p:nvSpPr>
          <p:cNvPr id="1819" name="Google Shape;1819;p9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0" name="Google Shape;1820;p91: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s-ES" sz="1000" b="1" u="sng"/>
              <a:t>Respecto a dónde pueden ejercerse los derechos antes mencionados</a:t>
            </a:r>
            <a:br>
              <a:rPr lang="es-ES" sz="1000" b="1"/>
            </a:br>
            <a:endParaRPr sz="1000" b="1"/>
          </a:p>
          <a:p>
            <a:pPr marL="285750" lvl="0" indent="-285750" algn="l" rtl="0">
              <a:lnSpc>
                <a:spcPct val="100000"/>
              </a:lnSpc>
              <a:spcBef>
                <a:spcPts val="0"/>
              </a:spcBef>
              <a:spcAft>
                <a:spcPts val="0"/>
              </a:spcAft>
              <a:buClr>
                <a:schemeClr val="dk1"/>
              </a:buClr>
              <a:buSzPts val="1000"/>
              <a:buFont typeface="Calibri"/>
              <a:buChar char="-"/>
            </a:pPr>
            <a:r>
              <a:rPr lang="es-ES" sz="1000" b="1"/>
              <a:t>Ante el responsable del fichero: </a:t>
            </a:r>
            <a:r>
              <a:rPr lang="es-ES" sz="1000" b="0"/>
              <a:t>todos los ficheros deben tener una forma de acceso sencilla y gratuita para que los afectados puedan dirigirles sus solicitudes. Estas deben ir acompañados del Documento Nacional de Identidad, el detalle de la petición concreta que se formula acompañado de documentos acreditativos, el domicilio a los efectos de las notificaciones, la fecha y la firma.</a:t>
            </a:r>
            <a:endParaRPr sz="1000" b="1"/>
          </a:p>
          <a:p>
            <a:pPr marL="285750" lvl="0" indent="-222250" algn="l" rtl="0">
              <a:lnSpc>
                <a:spcPct val="100000"/>
              </a:lnSpc>
              <a:spcBef>
                <a:spcPts val="0"/>
              </a:spcBef>
              <a:spcAft>
                <a:spcPts val="0"/>
              </a:spcAft>
              <a:buClr>
                <a:schemeClr val="dk1"/>
              </a:buClr>
              <a:buSzPts val="1000"/>
              <a:buFont typeface="Calibri"/>
              <a:buNone/>
            </a:pPr>
            <a:endParaRPr sz="1000"/>
          </a:p>
          <a:p>
            <a:pPr marL="285750" lvl="0" indent="-285750" algn="l" rtl="0">
              <a:lnSpc>
                <a:spcPct val="100000"/>
              </a:lnSpc>
              <a:spcBef>
                <a:spcPts val="0"/>
              </a:spcBef>
              <a:spcAft>
                <a:spcPts val="0"/>
              </a:spcAft>
              <a:buClr>
                <a:schemeClr val="dk1"/>
              </a:buClr>
              <a:buSzPts val="1000"/>
              <a:buFont typeface="Calibri"/>
              <a:buChar char="-"/>
            </a:pPr>
            <a:r>
              <a:rPr lang="es-ES" sz="1000" b="1"/>
              <a:t>Ante la AEPD: </a:t>
            </a:r>
            <a:r>
              <a:rPr lang="es-ES" sz="1000" b="0"/>
              <a:t>en caso de no atender la petición o no obtener respuesta, es posible dirigirse a la AEPD. También de forma gratuita, pero será necesario justificar que primero se ha tramitado la solicitud a la empresa responsable del fichero y que no se ha obtenido respuesta o no estamos de acuerdo con ella. También es necesario aportar documentación que justifique los argumentos. Comenta que, aunque estas reclamaciones, en principio, no dan derecho a compensación económica, si que es posible que, si la empresa a la que se ha denunciado ha actuado incorrectamente, sea sancionada. </a:t>
            </a:r>
            <a:endParaRPr sz="1000" b="1"/>
          </a:p>
          <a:p>
            <a:pPr marL="285750" lvl="0" indent="-222250" algn="l" rtl="0">
              <a:lnSpc>
                <a:spcPct val="100000"/>
              </a:lnSpc>
              <a:spcBef>
                <a:spcPts val="0"/>
              </a:spcBef>
              <a:spcAft>
                <a:spcPts val="0"/>
              </a:spcAft>
              <a:buClr>
                <a:schemeClr val="dk1"/>
              </a:buClr>
              <a:buSzPts val="1000"/>
              <a:buFont typeface="Calibri"/>
              <a:buNone/>
            </a:pPr>
            <a:endParaRPr sz="1000" b="1"/>
          </a:p>
          <a:p>
            <a:pPr marL="0" lvl="0" indent="0" algn="l" rtl="0">
              <a:lnSpc>
                <a:spcPct val="100000"/>
              </a:lnSpc>
              <a:spcBef>
                <a:spcPts val="0"/>
              </a:spcBef>
              <a:spcAft>
                <a:spcPts val="0"/>
              </a:spcAft>
              <a:buClr>
                <a:schemeClr val="dk1"/>
              </a:buClr>
              <a:buSzPts val="1000"/>
              <a:buFont typeface="Calibri"/>
              <a:buNone/>
            </a:pPr>
            <a:r>
              <a:rPr lang="es-ES" sz="1000" b="1" u="sng"/>
              <a:t>Por último, hay dos maneras de salir de una lista de morosidad</a:t>
            </a:r>
            <a:br>
              <a:rPr lang="es-ES" sz="1000" b="1"/>
            </a:br>
            <a:endParaRPr sz="1000" b="1"/>
          </a:p>
          <a:p>
            <a:pPr marL="285750" lvl="0" indent="-285750" algn="l" rtl="0">
              <a:lnSpc>
                <a:spcPct val="100000"/>
              </a:lnSpc>
              <a:spcBef>
                <a:spcPts val="0"/>
              </a:spcBef>
              <a:spcAft>
                <a:spcPts val="0"/>
              </a:spcAft>
              <a:buClr>
                <a:schemeClr val="dk1"/>
              </a:buClr>
              <a:buSzPts val="1000"/>
              <a:buFont typeface="Calibri"/>
              <a:buChar char="-"/>
            </a:pPr>
            <a:r>
              <a:rPr lang="es-ES" sz="1000" b="1"/>
              <a:t>Pagar la deuda: </a:t>
            </a:r>
            <a:r>
              <a:rPr lang="es-ES" sz="1000" b="0"/>
              <a:t>inmediatamente la empresa debe notificar a la lista de morosos que el pago se ha realizado y tramitar la baja. Normalmente es el mismo día, pero depende de la agilidad de la empresa con la que teníamos la deuda</a:t>
            </a:r>
            <a:r>
              <a:rPr lang="es-ES" sz="1000" b="1"/>
              <a:t>.</a:t>
            </a:r>
            <a:endParaRPr/>
          </a:p>
          <a:p>
            <a:pPr marL="285750" lvl="0" indent="-222250" algn="l" rtl="0">
              <a:lnSpc>
                <a:spcPct val="100000"/>
              </a:lnSpc>
              <a:spcBef>
                <a:spcPts val="0"/>
              </a:spcBef>
              <a:spcAft>
                <a:spcPts val="0"/>
              </a:spcAft>
              <a:buClr>
                <a:schemeClr val="dk1"/>
              </a:buClr>
              <a:buSzPts val="1000"/>
              <a:buFont typeface="Calibri"/>
              <a:buNone/>
            </a:pPr>
            <a:endParaRPr sz="1000" b="1"/>
          </a:p>
          <a:p>
            <a:pPr marL="285750" lvl="0" indent="-285750" algn="l" rtl="0">
              <a:lnSpc>
                <a:spcPct val="100000"/>
              </a:lnSpc>
              <a:spcBef>
                <a:spcPts val="0"/>
              </a:spcBef>
              <a:spcAft>
                <a:spcPts val="0"/>
              </a:spcAft>
              <a:buClr>
                <a:schemeClr val="dk1"/>
              </a:buClr>
              <a:buSzPts val="1000"/>
              <a:buFont typeface="Calibri"/>
              <a:buChar char="-"/>
            </a:pPr>
            <a:r>
              <a:rPr lang="es-ES" sz="1000" b="1"/>
              <a:t>Por caducidad: </a:t>
            </a:r>
            <a:r>
              <a:rPr lang="es-ES" sz="1000" b="0"/>
              <a:t>si no se paga la deuda, permanecerá en las listas hasta un máximo de 6 años. Cuando se cumplan, y si no hay otras deudas en vigor, desaparecería de la lista.</a:t>
            </a:r>
            <a:endParaRPr/>
          </a:p>
        </p:txBody>
      </p:sp>
      <p:sp>
        <p:nvSpPr>
          <p:cNvPr id="1821" name="Google Shape;1821;p91: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91</a:t>
            </a:fld>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2"/>
        <p:cNvGrpSpPr/>
        <p:nvPr/>
      </p:nvGrpSpPr>
      <p:grpSpPr>
        <a:xfrm>
          <a:off x="0" y="0"/>
          <a:ext cx="0" cy="0"/>
          <a:chOff x="0" y="0"/>
          <a:chExt cx="0" cy="0"/>
        </a:xfrm>
      </p:grpSpPr>
      <p:sp>
        <p:nvSpPr>
          <p:cNvPr id="1833" name="Google Shape;1833;p9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4" name="Google Shape;1834;p92: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000"/>
              <a:buFont typeface="Calibri"/>
              <a:buNone/>
            </a:pPr>
            <a:r>
              <a:rPr lang="es-ES" sz="1000" b="0" u="none"/>
              <a:t>Aquí es necesario diferenciar entre algunos aspectos a tener en cuenta y qué son propiamente estafas:</a:t>
            </a:r>
            <a:endParaRPr/>
          </a:p>
          <a:p>
            <a:pPr marL="0" marR="0" lvl="0" indent="0" algn="l" rtl="0">
              <a:lnSpc>
                <a:spcPct val="100000"/>
              </a:lnSpc>
              <a:spcBef>
                <a:spcPts val="0"/>
              </a:spcBef>
              <a:spcAft>
                <a:spcPts val="0"/>
              </a:spcAft>
              <a:buClr>
                <a:schemeClr val="dk1"/>
              </a:buClr>
              <a:buSzPts val="1000"/>
              <a:buFont typeface="Calibri"/>
              <a:buNone/>
            </a:pPr>
            <a:endParaRPr sz="1000" b="0"/>
          </a:p>
          <a:p>
            <a:pPr marL="171450" lvl="0" indent="-171450" algn="l" rtl="0">
              <a:lnSpc>
                <a:spcPct val="100000"/>
              </a:lnSpc>
              <a:spcBef>
                <a:spcPts val="0"/>
              </a:spcBef>
              <a:spcAft>
                <a:spcPts val="0"/>
              </a:spcAft>
              <a:buClr>
                <a:schemeClr val="dk1"/>
              </a:buClr>
              <a:buSzPts val="1000"/>
              <a:buFont typeface="Arial"/>
              <a:buChar char="•"/>
            </a:pPr>
            <a:r>
              <a:rPr lang="es-ES" sz="1000" b="1"/>
              <a:t>Pagar por algo que es gratuito: </a:t>
            </a:r>
            <a:r>
              <a:rPr lang="es-ES" sz="1000" b="0"/>
              <a:t>aquí hay que aclarar que si bien técnicamente no es una estafa, encontraremos muchas webs donde se ofrece el servicio de consulta de nuestros datos en los ficheros y el ejercicio de los servicios ARCO a cambio de un precio. Como ya se ha explicado anteriormente podemos ejercer estos derechos de forma gratuita y relativamente sencilla. Hay que insistir en que cada cual es libre de pagar por un servicio legal, incluso si puede hacerlo de forma gratuita. Por ejemplo, muchas personas utilizan la autopista por seguridad o comodidad cuando también hay una alternativa gratuita y no por esa razón cobrar por usar las autopistas es ilegal.</a:t>
            </a:r>
            <a:endParaRPr sz="1000" b="1"/>
          </a:p>
          <a:p>
            <a:pPr marL="171450" lvl="0" indent="-107950" algn="l" rtl="0">
              <a:lnSpc>
                <a:spcPct val="100000"/>
              </a:lnSpc>
              <a:spcBef>
                <a:spcPts val="0"/>
              </a:spcBef>
              <a:spcAft>
                <a:spcPts val="0"/>
              </a:spcAft>
              <a:buClr>
                <a:schemeClr val="dk1"/>
              </a:buClr>
              <a:buSzPts val="1000"/>
              <a:buFont typeface="Arial"/>
              <a:buNone/>
            </a:pPr>
            <a:endParaRPr sz="1000" b="1"/>
          </a:p>
          <a:p>
            <a:pPr marL="171450" lvl="0" indent="-171450" algn="l" rtl="0">
              <a:lnSpc>
                <a:spcPct val="100000"/>
              </a:lnSpc>
              <a:spcBef>
                <a:spcPts val="0"/>
              </a:spcBef>
              <a:spcAft>
                <a:spcPts val="0"/>
              </a:spcAft>
              <a:buClr>
                <a:schemeClr val="dk1"/>
              </a:buClr>
              <a:buSzPts val="1000"/>
              <a:buFont typeface="Arial"/>
              <a:buChar char="•"/>
            </a:pPr>
            <a:r>
              <a:rPr lang="es-ES" sz="1000" b="1"/>
              <a:t>Cartas que amenazan con iniciar acciones judiciales de empresas que compran deudas: </a:t>
            </a:r>
            <a:r>
              <a:rPr lang="es-ES" sz="1000" b="0"/>
              <a:t>es común que las empresas, cuando una deuda ya es muy antigua y de pequeño importe, vendan estas deudas a otras empresas que se dedican a recuperarlas. Esto sucede porque a las primeras no les sale a cuenta gastar tiempo y dinero en el intento de cobro de la deuda, considerando la escasa posibilidad de cobrarla. A menudo, estas empresas que adquieren la deuda envían cartas amenazando con iniciar acciones judiciales inmediatas para el recobro. </a:t>
            </a:r>
            <a:endParaRPr/>
          </a:p>
          <a:p>
            <a:pPr marL="171450" lvl="0" indent="-107950" algn="l" rtl="0">
              <a:lnSpc>
                <a:spcPct val="100000"/>
              </a:lnSpc>
              <a:spcBef>
                <a:spcPts val="0"/>
              </a:spcBef>
              <a:spcAft>
                <a:spcPts val="0"/>
              </a:spcAft>
              <a:buClr>
                <a:schemeClr val="dk1"/>
              </a:buClr>
              <a:buSzPts val="1000"/>
              <a:buFont typeface="Arial"/>
              <a:buNone/>
            </a:pPr>
            <a:endParaRPr sz="1000" b="0"/>
          </a:p>
          <a:p>
            <a:pPr marL="0" lvl="0" indent="0" algn="l" rtl="0">
              <a:lnSpc>
                <a:spcPct val="100000"/>
              </a:lnSpc>
              <a:spcBef>
                <a:spcPts val="0"/>
              </a:spcBef>
              <a:spcAft>
                <a:spcPts val="0"/>
              </a:spcAft>
              <a:buClr>
                <a:schemeClr val="dk1"/>
              </a:buClr>
              <a:buSzPts val="1000"/>
              <a:buFont typeface="Arial"/>
              <a:buNone/>
            </a:pPr>
            <a:r>
              <a:rPr lang="es-ES" sz="1000" b="0"/>
              <a:t>	Pueden darse dos casos:</a:t>
            </a:r>
            <a:br>
              <a:rPr lang="es-ES" sz="1000" b="1"/>
            </a:br>
            <a:endParaRPr sz="1000" b="0"/>
          </a:p>
          <a:p>
            <a:pPr marL="993953" lvl="2" indent="-228600" algn="l" rtl="0">
              <a:lnSpc>
                <a:spcPct val="100000"/>
              </a:lnSpc>
              <a:spcBef>
                <a:spcPts val="0"/>
              </a:spcBef>
              <a:spcAft>
                <a:spcPts val="0"/>
              </a:spcAft>
              <a:buClr>
                <a:schemeClr val="dk1"/>
              </a:buClr>
              <a:buSzPts val="1000"/>
              <a:buFont typeface="Calibri"/>
              <a:buAutoNum type="arabicParenR"/>
            </a:pPr>
            <a:r>
              <a:rPr lang="es-ES" sz="1000" b="0"/>
              <a:t>La deuda no es nuestra, con la que estaríamos en un tipo de estafa similar a la mencionada en el punto anterior</a:t>
            </a:r>
            <a:br>
              <a:rPr lang="es-ES" sz="1000" b="0"/>
            </a:br>
            <a:r>
              <a:rPr lang="es-ES" sz="1000" b="0"/>
              <a:t>Se trata de una pequeña deuda muy antigua, que la persona ya no recordaba, y que la empresa acreedora había dejado de reclamar después de dar el tema por resuelto.  En este caso es aconsejable asegurarse de que la deuda no ha expirado (lo que invalidaría la reclamación) o solicitar a la empresa reclamante un justificante de la reclamación (a menudo no la tienen). Hay que tener en cuenta, sin tomarlo como una regla exacta, que como son pequeñas cantidades y deudas muy antiguas estas empresas no suelen iniciar ninguna acción legal y se limitan a intentar el recobro con cartas o llamadas con un tono algo agresivo.</a:t>
            </a:r>
            <a:endParaRPr/>
          </a:p>
          <a:p>
            <a:pPr marL="993953" lvl="2" indent="-165100" algn="l" rtl="0">
              <a:lnSpc>
                <a:spcPct val="100000"/>
              </a:lnSpc>
              <a:spcBef>
                <a:spcPts val="0"/>
              </a:spcBef>
              <a:spcAft>
                <a:spcPts val="0"/>
              </a:spcAft>
              <a:buClr>
                <a:schemeClr val="dk1"/>
              </a:buClr>
              <a:buSzPts val="1000"/>
              <a:buFont typeface="Calibri"/>
              <a:buNone/>
            </a:pPr>
            <a:endParaRPr sz="1000" b="0"/>
          </a:p>
          <a:p>
            <a:pPr marL="171450" marR="0" lvl="0" indent="-171450" algn="l" rtl="0">
              <a:lnSpc>
                <a:spcPct val="100000"/>
              </a:lnSpc>
              <a:spcBef>
                <a:spcPts val="0"/>
              </a:spcBef>
              <a:spcAft>
                <a:spcPts val="0"/>
              </a:spcAft>
              <a:buClr>
                <a:schemeClr val="dk1"/>
              </a:buClr>
              <a:buSzPts val="1000"/>
              <a:buFont typeface="Arial"/>
              <a:buChar char="•"/>
            </a:pPr>
            <a:r>
              <a:rPr lang="es-ES" sz="1000" b="1"/>
              <a:t>Notificación de deudas inexistentes: </a:t>
            </a:r>
            <a:r>
              <a:rPr lang="es-ES" sz="1000" b="0"/>
              <a:t>en este caso y sin que la persona haya hecho nada, recibe un correo electrónico, una carta o una llamada telefónica, comunicando que tiene una deuda antigua y que está registrada en alguna base de datos de morosos, ofreciéndose para hacer las gestiones para su pago y baja del fichero. A menudo afirman que al pagar la deuda y una pequeña comisión lo cancelarán todo. Proporcionan un número de cuenta donde hacer el ingreso o la posibilidad de pagar contra la tarjeta de crédito. </a:t>
            </a:r>
            <a:endParaRPr sz="1000" b="1"/>
          </a:p>
          <a:p>
            <a:pPr marL="171450" marR="0" lvl="0" indent="-107950" algn="l" rtl="0">
              <a:lnSpc>
                <a:spcPct val="100000"/>
              </a:lnSpc>
              <a:spcBef>
                <a:spcPts val="0"/>
              </a:spcBef>
              <a:spcAft>
                <a:spcPts val="0"/>
              </a:spcAft>
              <a:buClr>
                <a:schemeClr val="dk1"/>
              </a:buClr>
              <a:buSzPts val="1000"/>
              <a:buFont typeface="Arial"/>
              <a:buNone/>
            </a:pPr>
            <a:endParaRPr sz="1000" b="1"/>
          </a:p>
          <a:p>
            <a:pPr marL="171450" marR="0" lvl="0" indent="-171450" algn="l" rtl="0">
              <a:lnSpc>
                <a:spcPct val="100000"/>
              </a:lnSpc>
              <a:spcBef>
                <a:spcPts val="0"/>
              </a:spcBef>
              <a:spcAft>
                <a:spcPts val="0"/>
              </a:spcAft>
              <a:buClr>
                <a:schemeClr val="dk1"/>
              </a:buClr>
              <a:buSzPts val="1000"/>
              <a:buFont typeface="Arial"/>
              <a:buChar char="•"/>
            </a:pPr>
            <a:r>
              <a:rPr lang="es-ES" sz="1000" b="1"/>
              <a:t>Teléfonos con tarifa especial: </a:t>
            </a:r>
            <a:r>
              <a:rPr lang="es-ES" sz="1000" b="0"/>
              <a:t>la primera y más común estafa es la oferta, a través de una web, del servicio de consulta o gestión de datos en ficheros de morosidad. A menudo hacen rellenar un formulario con los datos personales del interesado, luego envían un correo electrónico diciendo que ya lo están gestionando, pero que, para comentar algunos aspectos o porque necesitan más información, la persona debe llamar a números de teléfono de tarifación especial (por ejemplo, un 807) o con prefijos internacionales que representarán un elevado importe en la factura telefónica.</a:t>
            </a:r>
            <a:endParaRPr sz="1000" b="0"/>
          </a:p>
          <a:p>
            <a:pPr marL="0" marR="0" lvl="0" indent="0" algn="l" rtl="0">
              <a:lnSpc>
                <a:spcPct val="100000"/>
              </a:lnSpc>
              <a:spcBef>
                <a:spcPts val="0"/>
              </a:spcBef>
              <a:spcAft>
                <a:spcPts val="0"/>
              </a:spcAft>
              <a:buClr>
                <a:schemeClr val="dk1"/>
              </a:buClr>
              <a:buSzPts val="1000"/>
              <a:buFont typeface="Arial"/>
              <a:buNone/>
            </a:pPr>
            <a:endParaRPr/>
          </a:p>
          <a:p>
            <a:pPr marL="0" marR="0" lvl="0" indent="0" algn="l" rtl="0">
              <a:lnSpc>
                <a:spcPct val="100000"/>
              </a:lnSpc>
              <a:spcBef>
                <a:spcPts val="0"/>
              </a:spcBef>
              <a:spcAft>
                <a:spcPts val="0"/>
              </a:spcAft>
              <a:buClr>
                <a:schemeClr val="dk1"/>
              </a:buClr>
              <a:buSzPts val="1000"/>
              <a:buFont typeface="Arial"/>
              <a:buNone/>
            </a:pPr>
            <a:r>
              <a:rPr lang="es-ES"/>
              <a:t>Aproveche la oportunidad para animar a los asistentes a plantear alguna pregunta.   </a:t>
            </a:r>
            <a:br>
              <a:rPr lang="es-ES"/>
            </a:br>
            <a:endParaRPr/>
          </a:p>
          <a:p>
            <a:pPr marL="0" marR="0" lvl="0" indent="0" algn="l" rtl="0">
              <a:lnSpc>
                <a:spcPct val="100000"/>
              </a:lnSpc>
              <a:spcBef>
                <a:spcPts val="0"/>
              </a:spcBef>
              <a:spcAft>
                <a:spcPts val="0"/>
              </a:spcAft>
              <a:buClr>
                <a:schemeClr val="dk1"/>
              </a:buClr>
              <a:buSzPts val="1000"/>
              <a:buFont typeface="Arial"/>
              <a:buNone/>
            </a:pPr>
            <a:r>
              <a:rPr lang="es-ES"/>
              <a:t>						-FINAL DE LA SEGUNDA SESIÓN-</a:t>
            </a:r>
            <a:endParaRPr/>
          </a:p>
          <a:p>
            <a:pPr marL="0" marR="0" lvl="0" indent="0" algn="l" rtl="0">
              <a:lnSpc>
                <a:spcPct val="100000"/>
              </a:lnSpc>
              <a:spcBef>
                <a:spcPts val="0"/>
              </a:spcBef>
              <a:spcAft>
                <a:spcPts val="0"/>
              </a:spcAft>
              <a:buClr>
                <a:schemeClr val="dk1"/>
              </a:buClr>
              <a:buSzPts val="1000"/>
              <a:buFont typeface="Arial"/>
              <a:buNone/>
            </a:pPr>
            <a:endParaRPr/>
          </a:p>
          <a:p>
            <a:pPr marL="0" marR="0" lvl="0" indent="0" algn="l" rtl="0">
              <a:lnSpc>
                <a:spcPct val="100000"/>
              </a:lnSpc>
              <a:spcBef>
                <a:spcPts val="0"/>
              </a:spcBef>
              <a:spcAft>
                <a:spcPts val="0"/>
              </a:spcAft>
              <a:buClr>
                <a:schemeClr val="dk1"/>
              </a:buClr>
              <a:buSzPts val="1000"/>
              <a:buFont typeface="Arial"/>
              <a:buNone/>
            </a:pPr>
            <a:endParaRPr/>
          </a:p>
          <a:p>
            <a:pPr marL="171450" marR="0" lvl="0" indent="-107950" algn="l" rtl="0">
              <a:lnSpc>
                <a:spcPct val="100000"/>
              </a:lnSpc>
              <a:spcBef>
                <a:spcPts val="0"/>
              </a:spcBef>
              <a:spcAft>
                <a:spcPts val="0"/>
              </a:spcAft>
              <a:buClr>
                <a:schemeClr val="dk1"/>
              </a:buClr>
              <a:buSzPts val="1000"/>
              <a:buFont typeface="Arial"/>
              <a:buNone/>
            </a:pPr>
            <a:endParaRPr sz="1000" b="0"/>
          </a:p>
          <a:p>
            <a:pPr marL="0" lvl="0" indent="0" algn="l" rtl="0">
              <a:lnSpc>
                <a:spcPct val="100000"/>
              </a:lnSpc>
              <a:spcBef>
                <a:spcPts val="0"/>
              </a:spcBef>
              <a:spcAft>
                <a:spcPts val="0"/>
              </a:spcAft>
              <a:buSzPts val="1400"/>
              <a:buNone/>
            </a:pPr>
            <a:endParaRPr/>
          </a:p>
        </p:txBody>
      </p:sp>
      <p:sp>
        <p:nvSpPr>
          <p:cNvPr id="1835" name="Google Shape;1835;p92: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92</a:t>
            </a:fld>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3"/>
        <p:cNvGrpSpPr/>
        <p:nvPr/>
      </p:nvGrpSpPr>
      <p:grpSpPr>
        <a:xfrm>
          <a:off x="0" y="0"/>
          <a:ext cx="0" cy="0"/>
          <a:chOff x="0" y="0"/>
          <a:chExt cx="0" cy="0"/>
        </a:xfrm>
      </p:grpSpPr>
      <p:sp>
        <p:nvSpPr>
          <p:cNvPr id="1854" name="Google Shape;1854;p9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5" name="Google Shape;1855;p93: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56" name="Google Shape;1856;p93: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93</a:t>
            </a:fld>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4"/>
        <p:cNvGrpSpPr/>
        <p:nvPr/>
      </p:nvGrpSpPr>
      <p:grpSpPr>
        <a:xfrm>
          <a:off x="0" y="0"/>
          <a:ext cx="0" cy="0"/>
          <a:chOff x="0" y="0"/>
          <a:chExt cx="0" cy="0"/>
        </a:xfrm>
      </p:grpSpPr>
      <p:sp>
        <p:nvSpPr>
          <p:cNvPr id="1865" name="Google Shape;1865;p94: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66" name="Google Shape;1866;p94: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67" name="Google Shape;1867;p94: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94</a:t>
            </a:fld>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6"/>
        <p:cNvGrpSpPr/>
        <p:nvPr/>
      </p:nvGrpSpPr>
      <p:grpSpPr>
        <a:xfrm>
          <a:off x="0" y="0"/>
          <a:ext cx="0" cy="0"/>
          <a:chOff x="0" y="0"/>
          <a:chExt cx="0" cy="0"/>
        </a:xfrm>
      </p:grpSpPr>
      <p:sp>
        <p:nvSpPr>
          <p:cNvPr id="1877" name="Google Shape;1877;p9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78" name="Google Shape;1878;p95: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SzPts val="1400"/>
              <a:buNone/>
            </a:pPr>
            <a:endParaRPr sz="1050" b="0" i="0"/>
          </a:p>
        </p:txBody>
      </p:sp>
      <p:sp>
        <p:nvSpPr>
          <p:cNvPr id="1879" name="Google Shape;1879;p95: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95</a:t>
            </a:fld>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7"/>
        <p:cNvGrpSpPr/>
        <p:nvPr/>
      </p:nvGrpSpPr>
      <p:grpSpPr>
        <a:xfrm>
          <a:off x="0" y="0"/>
          <a:ext cx="0" cy="0"/>
          <a:chOff x="0" y="0"/>
          <a:chExt cx="0" cy="0"/>
        </a:xfrm>
      </p:grpSpPr>
      <p:sp>
        <p:nvSpPr>
          <p:cNvPr id="1888" name="Google Shape;1888;p9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9" name="Google Shape;1889;p96: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SzPts val="1400"/>
              <a:buNone/>
            </a:pPr>
            <a:endParaRPr sz="1050" b="0" i="0"/>
          </a:p>
        </p:txBody>
      </p:sp>
      <p:sp>
        <p:nvSpPr>
          <p:cNvPr id="1890" name="Google Shape;1890;p96: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96</a:t>
            </a:fld>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8"/>
        <p:cNvGrpSpPr/>
        <p:nvPr/>
      </p:nvGrpSpPr>
      <p:grpSpPr>
        <a:xfrm>
          <a:off x="0" y="0"/>
          <a:ext cx="0" cy="0"/>
          <a:chOff x="0" y="0"/>
          <a:chExt cx="0" cy="0"/>
        </a:xfrm>
      </p:grpSpPr>
      <p:sp>
        <p:nvSpPr>
          <p:cNvPr id="1899" name="Google Shape;1899;p9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00" name="Google Shape;1900;p97: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SzPts val="1400"/>
              <a:buNone/>
            </a:pPr>
            <a:endParaRPr sz="1050" b="0" i="0"/>
          </a:p>
        </p:txBody>
      </p:sp>
      <p:sp>
        <p:nvSpPr>
          <p:cNvPr id="1901" name="Google Shape;1901;p97: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97</a:t>
            </a:fld>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0"/>
        <p:cNvGrpSpPr/>
        <p:nvPr/>
      </p:nvGrpSpPr>
      <p:grpSpPr>
        <a:xfrm>
          <a:off x="0" y="0"/>
          <a:ext cx="0" cy="0"/>
          <a:chOff x="0" y="0"/>
          <a:chExt cx="0" cy="0"/>
        </a:xfrm>
      </p:grpSpPr>
      <p:sp>
        <p:nvSpPr>
          <p:cNvPr id="1911" name="Google Shape;1911;p98: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12" name="Google Shape;1912;p98: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SzPts val="1400"/>
              <a:buNone/>
            </a:pPr>
            <a:endParaRPr sz="1050" b="0" i="0"/>
          </a:p>
        </p:txBody>
      </p:sp>
      <p:sp>
        <p:nvSpPr>
          <p:cNvPr id="1913" name="Google Shape;1913;p98: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98</a:t>
            </a:fld>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7"/>
        <p:cNvGrpSpPr/>
        <p:nvPr/>
      </p:nvGrpSpPr>
      <p:grpSpPr>
        <a:xfrm>
          <a:off x="0" y="0"/>
          <a:ext cx="0" cy="0"/>
          <a:chOff x="0" y="0"/>
          <a:chExt cx="0" cy="0"/>
        </a:xfrm>
      </p:grpSpPr>
      <p:sp>
        <p:nvSpPr>
          <p:cNvPr id="1928" name="Google Shape;1928;p99: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29" name="Google Shape;1929;p99:notes"/>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30" name="Google Shape;1930;p99:notes"/>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99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15"/>
        <p:cNvGrpSpPr/>
        <p:nvPr/>
      </p:nvGrpSpPr>
      <p:grpSpPr>
        <a:xfrm>
          <a:off x="0" y="0"/>
          <a:ext cx="0" cy="0"/>
          <a:chOff x="0" y="0"/>
          <a:chExt cx="0" cy="0"/>
        </a:xfrm>
      </p:grpSpPr>
      <p:sp>
        <p:nvSpPr>
          <p:cNvPr id="16" name="Google Shape;16;p103"/>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103"/>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103"/>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72"/>
        <p:cNvGrpSpPr/>
        <p:nvPr/>
      </p:nvGrpSpPr>
      <p:grpSpPr>
        <a:xfrm>
          <a:off x="0" y="0"/>
          <a:ext cx="0" cy="0"/>
          <a:chOff x="0" y="0"/>
          <a:chExt cx="0" cy="0"/>
        </a:xfrm>
      </p:grpSpPr>
      <p:sp>
        <p:nvSpPr>
          <p:cNvPr id="73" name="Google Shape;73;p118"/>
          <p:cNvSpPr txBox="1">
            <a:spLocks noGrp="1"/>
          </p:cNvSpPr>
          <p:nvPr>
            <p:ph type="title"/>
          </p:nvPr>
        </p:nvSpPr>
        <p:spPr>
          <a:xfrm>
            <a:off x="628650" y="273844"/>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118"/>
          <p:cNvSpPr txBox="1">
            <a:spLocks noGrp="1"/>
          </p:cNvSpPr>
          <p:nvPr>
            <p:ph type="body" idx="1"/>
          </p:nvPr>
        </p:nvSpPr>
        <p:spPr>
          <a:xfrm rot="5400000">
            <a:off x="2940248" y="-942379"/>
            <a:ext cx="3263504"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75" name="Google Shape;75;p118"/>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18"/>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18"/>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VERTICAL_TITLE_AND_VERTICAL_TEXT">
    <p:spTree>
      <p:nvGrpSpPr>
        <p:cNvPr id="1" name="Shape 78"/>
        <p:cNvGrpSpPr/>
        <p:nvPr/>
      </p:nvGrpSpPr>
      <p:grpSpPr>
        <a:xfrm>
          <a:off x="0" y="0"/>
          <a:ext cx="0" cy="0"/>
          <a:chOff x="0" y="0"/>
          <a:chExt cx="0" cy="0"/>
        </a:xfrm>
      </p:grpSpPr>
      <p:sp>
        <p:nvSpPr>
          <p:cNvPr id="79" name="Google Shape;79;p119"/>
          <p:cNvSpPr txBox="1">
            <a:spLocks noGrp="1"/>
          </p:cNvSpPr>
          <p:nvPr>
            <p:ph type="title"/>
          </p:nvPr>
        </p:nvSpPr>
        <p:spPr>
          <a:xfrm rot="5400000">
            <a:off x="5350073" y="1467446"/>
            <a:ext cx="4358879" cy="197167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119"/>
          <p:cNvSpPr txBox="1">
            <a:spLocks noGrp="1"/>
          </p:cNvSpPr>
          <p:nvPr>
            <p:ph type="body" idx="1"/>
          </p:nvPr>
        </p:nvSpPr>
        <p:spPr>
          <a:xfrm rot="5400000">
            <a:off x="1349573" y="-447079"/>
            <a:ext cx="4358879" cy="580072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81" name="Google Shape;81;p119"/>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119"/>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119"/>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Imagen con título">
  <p:cSld name="Imagen con título">
    <p:spTree>
      <p:nvGrpSpPr>
        <p:cNvPr id="1" name="Shape 90"/>
        <p:cNvGrpSpPr/>
        <p:nvPr/>
      </p:nvGrpSpPr>
      <p:grpSpPr>
        <a:xfrm>
          <a:off x="0" y="0"/>
          <a:ext cx="0" cy="0"/>
          <a:chOff x="0" y="0"/>
          <a:chExt cx="0" cy="0"/>
        </a:xfrm>
      </p:grpSpPr>
      <p:sp>
        <p:nvSpPr>
          <p:cNvPr id="91" name="Google Shape;91;p107"/>
          <p:cNvSpPr/>
          <p:nvPr/>
        </p:nvSpPr>
        <p:spPr>
          <a:xfrm>
            <a:off x="-2" y="4747719"/>
            <a:ext cx="9139238" cy="401140"/>
          </a:xfrm>
          <a:prstGeom prst="rect">
            <a:avLst/>
          </a:prstGeom>
          <a:solidFill>
            <a:srgbClr val="009FE3"/>
          </a:solidFill>
          <a:ln>
            <a:noFill/>
          </a:ln>
        </p:spPr>
        <p:txBody>
          <a:bodyPr spcFirstLastPara="1" wrap="square" lIns="34275" tIns="34275" rIns="34275" bIns="34275" anchor="ctr" anchorCtr="0">
            <a:noAutofit/>
          </a:bodyPr>
          <a:lstStyle/>
          <a:p>
            <a:pPr marL="0" marR="0" lvl="0" indent="0" algn="ctr"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Montserrat"/>
              <a:ea typeface="Montserrat"/>
              <a:cs typeface="Montserrat"/>
              <a:sym typeface="Montserrat"/>
            </a:endParaRPr>
          </a:p>
        </p:txBody>
      </p:sp>
      <p:sp>
        <p:nvSpPr>
          <p:cNvPr id="92" name="Google Shape;92;p107"/>
          <p:cNvSpPr txBox="1">
            <a:spLocks noGrp="1"/>
          </p:cNvSpPr>
          <p:nvPr>
            <p:ph type="sldNum" idx="12"/>
          </p:nvPr>
        </p:nvSpPr>
        <p:spPr>
          <a:xfrm>
            <a:off x="8722749" y="4747719"/>
            <a:ext cx="421252" cy="395781"/>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1pPr>
            <a:lvl2pPr marL="0" marR="0" lvl="1"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2pPr>
            <a:lvl3pPr marL="0" marR="0" lvl="2"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3pPr>
            <a:lvl4pPr marL="0" marR="0" lvl="3"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4pPr>
            <a:lvl5pPr marL="0" marR="0" lvl="4"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5pPr>
            <a:lvl6pPr marL="0" marR="0" lvl="5"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6pPr>
            <a:lvl7pPr marL="0" marR="0" lvl="6"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7pPr>
            <a:lvl8pPr marL="0" marR="0" lvl="7"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8pPr>
            <a:lvl9pPr marL="0" marR="0" lvl="8"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9pPr>
          </a:lstStyle>
          <a:p>
            <a:pPr marL="0" lvl="0" indent="0" algn="l" rtl="0">
              <a:spcBef>
                <a:spcPts val="0"/>
              </a:spcBef>
              <a:spcAft>
                <a:spcPts val="0"/>
              </a:spcAft>
              <a:buNone/>
            </a:pPr>
            <a:fld id="{00000000-1234-1234-1234-123412341234}" type="slidenum">
              <a:rPr lang="es-ES"/>
              <a:t>‹Nº›</a:t>
            </a:fld>
            <a:endParaRPr/>
          </a:p>
        </p:txBody>
      </p:sp>
      <p:pic>
        <p:nvPicPr>
          <p:cNvPr id="93" name="Google Shape;93;p107"/>
          <p:cNvPicPr preferRelativeResize="0"/>
          <p:nvPr/>
        </p:nvPicPr>
        <p:blipFill rotWithShape="1">
          <a:blip r:embed="rId2">
            <a:alphaModFix/>
          </a:blip>
          <a:srcRect/>
          <a:stretch/>
        </p:blipFill>
        <p:spPr>
          <a:xfrm>
            <a:off x="7704348" y="141480"/>
            <a:ext cx="1309344" cy="431098"/>
          </a:xfrm>
          <a:prstGeom prst="rect">
            <a:avLst/>
          </a:prstGeom>
          <a:noFill/>
          <a:ln>
            <a:noFill/>
          </a:ln>
        </p:spPr>
      </p:pic>
      <p:pic>
        <p:nvPicPr>
          <p:cNvPr id="94" name="Google Shape;94;p107"/>
          <p:cNvPicPr preferRelativeResize="0"/>
          <p:nvPr/>
        </p:nvPicPr>
        <p:blipFill rotWithShape="1">
          <a:blip r:embed="rId3">
            <a:alphaModFix/>
          </a:blip>
          <a:srcRect/>
          <a:stretch/>
        </p:blipFill>
        <p:spPr>
          <a:xfrm>
            <a:off x="43936" y="4791851"/>
            <a:ext cx="624724" cy="324828"/>
          </a:xfrm>
          <a:prstGeom prst="rect">
            <a:avLst/>
          </a:prstGeom>
          <a:noFill/>
          <a:ln>
            <a:noFill/>
          </a:ln>
        </p:spPr>
      </p:pic>
      <p:sp>
        <p:nvSpPr>
          <p:cNvPr id="95" name="Google Shape;95;p107"/>
          <p:cNvSpPr txBox="1"/>
          <p:nvPr/>
        </p:nvSpPr>
        <p:spPr>
          <a:xfrm>
            <a:off x="3305450" y="4843933"/>
            <a:ext cx="2528337" cy="238527"/>
          </a:xfrm>
          <a:prstGeom prst="rect">
            <a:avLst/>
          </a:prstGeom>
          <a:noFill/>
          <a:ln>
            <a:noFill/>
          </a:ln>
        </p:spPr>
        <p:txBody>
          <a:bodyPr spcFirstLastPara="1" wrap="square" lIns="38100" tIns="38100" rIns="38100" bIns="38100" anchor="ctr" anchorCtr="0">
            <a:spAutoFit/>
          </a:bodyPr>
          <a:lstStyle/>
          <a:p>
            <a:pPr marL="0" marR="0" lvl="0" indent="0" algn="ctr" rtl="0">
              <a:lnSpc>
                <a:spcPct val="100000"/>
              </a:lnSpc>
              <a:spcBef>
                <a:spcPts val="0"/>
              </a:spcBef>
              <a:spcAft>
                <a:spcPts val="0"/>
              </a:spcAft>
              <a:buClr>
                <a:srgbClr val="FFFFFF"/>
              </a:buClr>
              <a:buSzPts val="525"/>
              <a:buFont typeface="Open Sans SemiBold"/>
              <a:buNone/>
            </a:pPr>
            <a:r>
              <a:rPr lang="es-ES" sz="525" b="0" i="0" u="none" strike="noStrike" cap="none">
                <a:solidFill>
                  <a:srgbClr val="FFFFFF"/>
                </a:solidFill>
                <a:latin typeface="Open Sans SemiBold"/>
                <a:ea typeface="Open Sans SemiBold"/>
                <a:cs typeface="Open Sans SemiBold"/>
                <a:sym typeface="Open Sans SemiBold"/>
              </a:rPr>
              <a:t>© Voluntarios CaixaBank, Barcelona, 2021. </a:t>
            </a:r>
            <a:endParaRPr sz="1350" b="0"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FFFFFF"/>
              </a:buClr>
              <a:buSzPts val="525"/>
              <a:buFont typeface="Open Sans Light"/>
              <a:buNone/>
            </a:pPr>
            <a:r>
              <a:rPr lang="es-ES" sz="525" b="0" i="0" u="none" strike="noStrike" cap="none">
                <a:solidFill>
                  <a:srgbClr val="FFFFFF"/>
                </a:solidFill>
                <a:latin typeface="Open Sans Light"/>
                <a:ea typeface="Open Sans Light"/>
                <a:cs typeface="Open Sans Light"/>
                <a:sym typeface="Open Sans Light"/>
              </a:rPr>
              <a:t>Se prohíbe su reproducción y comunicación o acceso a terceros no autorizados..</a:t>
            </a:r>
            <a:endParaRPr sz="525" b="0" i="0" u="none" strike="noStrike" cap="none">
              <a:solidFill>
                <a:srgbClr val="FFFFFF"/>
              </a:solidFill>
              <a:latin typeface="Open Sans Light"/>
              <a:ea typeface="Open Sans Light"/>
              <a:cs typeface="Open Sans Light"/>
              <a:sym typeface="Open Sans Light"/>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Diapositiva de título" type="title">
  <p:cSld name="TITLE">
    <p:spTree>
      <p:nvGrpSpPr>
        <p:cNvPr id="1" name="Shape 96"/>
        <p:cNvGrpSpPr/>
        <p:nvPr/>
      </p:nvGrpSpPr>
      <p:grpSpPr>
        <a:xfrm>
          <a:off x="0" y="0"/>
          <a:ext cx="0" cy="0"/>
          <a:chOff x="0" y="0"/>
          <a:chExt cx="0" cy="0"/>
        </a:xfrm>
      </p:grpSpPr>
      <p:sp>
        <p:nvSpPr>
          <p:cNvPr id="97" name="Google Shape;97;p134"/>
          <p:cNvSpPr/>
          <p:nvPr/>
        </p:nvSpPr>
        <p:spPr>
          <a:xfrm>
            <a:off x="-2" y="4747719"/>
            <a:ext cx="9139238" cy="401140"/>
          </a:xfrm>
          <a:prstGeom prst="rect">
            <a:avLst/>
          </a:prstGeom>
          <a:solidFill>
            <a:srgbClr val="009FE3"/>
          </a:solidFill>
          <a:ln>
            <a:noFill/>
          </a:ln>
        </p:spPr>
        <p:txBody>
          <a:bodyPr spcFirstLastPara="1" wrap="square" lIns="34275" tIns="34275" rIns="34275" bIns="34275" anchor="ctr" anchorCtr="0">
            <a:noAutofit/>
          </a:bodyPr>
          <a:lstStyle/>
          <a:p>
            <a:pPr marL="0" marR="0" lvl="0" indent="0" algn="ctr"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Montserrat"/>
              <a:ea typeface="Montserrat"/>
              <a:cs typeface="Montserrat"/>
              <a:sym typeface="Montserrat"/>
            </a:endParaRPr>
          </a:p>
        </p:txBody>
      </p:sp>
      <p:sp>
        <p:nvSpPr>
          <p:cNvPr id="98" name="Google Shape;98;p134"/>
          <p:cNvSpPr txBox="1">
            <a:spLocks noGrp="1"/>
          </p:cNvSpPr>
          <p:nvPr>
            <p:ph type="sldNum" idx="12"/>
          </p:nvPr>
        </p:nvSpPr>
        <p:spPr>
          <a:xfrm>
            <a:off x="8722749" y="4747719"/>
            <a:ext cx="421252" cy="395781"/>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1pPr>
            <a:lvl2pPr marL="0" marR="0" lvl="1"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2pPr>
            <a:lvl3pPr marL="0" marR="0" lvl="2"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3pPr>
            <a:lvl4pPr marL="0" marR="0" lvl="3"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4pPr>
            <a:lvl5pPr marL="0" marR="0" lvl="4"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5pPr>
            <a:lvl6pPr marL="0" marR="0" lvl="5"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6pPr>
            <a:lvl7pPr marL="0" marR="0" lvl="6"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7pPr>
            <a:lvl8pPr marL="0" marR="0" lvl="7"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8pPr>
            <a:lvl9pPr marL="0" marR="0" lvl="8"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9pPr>
          </a:lstStyle>
          <a:p>
            <a:pPr marL="0" lvl="0" indent="0" algn="l" rtl="0">
              <a:spcBef>
                <a:spcPts val="0"/>
              </a:spcBef>
              <a:spcAft>
                <a:spcPts val="0"/>
              </a:spcAft>
              <a:buNone/>
            </a:pPr>
            <a:fld id="{00000000-1234-1234-1234-123412341234}" type="slidenum">
              <a:rPr lang="es-ES"/>
              <a:t>‹Nº›</a:t>
            </a:fld>
            <a:endParaRPr/>
          </a:p>
        </p:txBody>
      </p:sp>
      <p:pic>
        <p:nvPicPr>
          <p:cNvPr id="99" name="Google Shape;99;p134"/>
          <p:cNvPicPr preferRelativeResize="0"/>
          <p:nvPr/>
        </p:nvPicPr>
        <p:blipFill rotWithShape="1">
          <a:blip r:embed="rId2">
            <a:alphaModFix/>
          </a:blip>
          <a:srcRect/>
          <a:stretch/>
        </p:blipFill>
        <p:spPr>
          <a:xfrm>
            <a:off x="7704348" y="141480"/>
            <a:ext cx="1309344" cy="431098"/>
          </a:xfrm>
          <a:prstGeom prst="rect">
            <a:avLst/>
          </a:prstGeom>
          <a:noFill/>
          <a:ln>
            <a:noFill/>
          </a:ln>
        </p:spPr>
      </p:pic>
      <p:pic>
        <p:nvPicPr>
          <p:cNvPr id="100" name="Google Shape;100;p134"/>
          <p:cNvPicPr preferRelativeResize="0"/>
          <p:nvPr/>
        </p:nvPicPr>
        <p:blipFill rotWithShape="1">
          <a:blip r:embed="rId3">
            <a:alphaModFix/>
          </a:blip>
          <a:srcRect/>
          <a:stretch/>
        </p:blipFill>
        <p:spPr>
          <a:xfrm>
            <a:off x="43936" y="4791851"/>
            <a:ext cx="624724" cy="324828"/>
          </a:xfrm>
          <a:prstGeom prst="rect">
            <a:avLst/>
          </a:prstGeom>
          <a:noFill/>
          <a:ln>
            <a:noFill/>
          </a:ln>
        </p:spPr>
      </p:pic>
      <p:sp>
        <p:nvSpPr>
          <p:cNvPr id="101" name="Google Shape;101;p134"/>
          <p:cNvSpPr txBox="1">
            <a:spLocks noGrp="1"/>
          </p:cNvSpPr>
          <p:nvPr>
            <p:ph type="title"/>
          </p:nvPr>
        </p:nvSpPr>
        <p:spPr>
          <a:xfrm>
            <a:off x="685800" y="1597819"/>
            <a:ext cx="7772400" cy="1102520"/>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0"/>
              </a:spcBef>
              <a:spcAft>
                <a:spcPts val="0"/>
              </a:spcAft>
              <a:buClr>
                <a:srgbClr val="000000"/>
              </a:buClr>
              <a:buSzPts val="4400"/>
              <a:buFont typeface="Open Sans SemiBold"/>
              <a:buNone/>
              <a:defRPr sz="3300" b="0" i="0" u="none" strike="noStrike" cap="none">
                <a:solidFill>
                  <a:srgbClr val="000000"/>
                </a:solidFill>
                <a:latin typeface="Open Sans SemiBold"/>
                <a:ea typeface="Open Sans SemiBold"/>
                <a:cs typeface="Open Sans SemiBold"/>
                <a:sym typeface="Open Sans SemiBold"/>
              </a:defRPr>
            </a:lvl1pPr>
            <a:lvl2pPr marR="0" lvl="1"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2pPr>
            <a:lvl3pPr marR="0" lvl="2"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3pPr>
            <a:lvl4pPr marR="0" lvl="3"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4pPr>
            <a:lvl5pPr marR="0" lvl="4"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5pPr>
            <a:lvl6pPr marR="0" lvl="5"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6pPr>
            <a:lvl7pPr marR="0" lvl="6"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7pPr>
            <a:lvl8pPr marR="0" lvl="7"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8pPr>
            <a:lvl9pPr marR="0" lvl="8"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9pPr>
          </a:lstStyle>
          <a:p>
            <a:endParaRPr/>
          </a:p>
        </p:txBody>
      </p:sp>
      <p:sp>
        <p:nvSpPr>
          <p:cNvPr id="102" name="Google Shape;102;p134"/>
          <p:cNvSpPr txBox="1">
            <a:spLocks noGrp="1"/>
          </p:cNvSpPr>
          <p:nvPr>
            <p:ph type="body" idx="1"/>
          </p:nvPr>
        </p:nvSpPr>
        <p:spPr>
          <a:xfrm>
            <a:off x="1371600" y="2914650"/>
            <a:ext cx="6400800" cy="1314450"/>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100000"/>
              </a:lnSpc>
              <a:spcBef>
                <a:spcPts val="525"/>
              </a:spcBef>
              <a:spcAft>
                <a:spcPts val="0"/>
              </a:spcAft>
              <a:buClr>
                <a:srgbClr val="888888"/>
              </a:buClr>
              <a:buSzPts val="3200"/>
              <a:buFont typeface="Arial"/>
              <a:buNone/>
              <a:defRPr sz="2400" b="0" i="0" u="none" strike="noStrike" cap="none">
                <a:solidFill>
                  <a:srgbClr val="888888"/>
                </a:solidFill>
                <a:latin typeface="Open Sans Light"/>
                <a:ea typeface="Open Sans Light"/>
                <a:cs typeface="Open Sans Light"/>
                <a:sym typeface="Open Sans Light"/>
              </a:defRPr>
            </a:lvl1pPr>
            <a:lvl2pPr marL="914400" marR="0" lvl="1" indent="-228600" algn="ctr" rtl="0">
              <a:lnSpc>
                <a:spcPct val="100000"/>
              </a:lnSpc>
              <a:spcBef>
                <a:spcPts val="525"/>
              </a:spcBef>
              <a:spcAft>
                <a:spcPts val="0"/>
              </a:spcAft>
              <a:buClr>
                <a:srgbClr val="888888"/>
              </a:buClr>
              <a:buSzPts val="3200"/>
              <a:buFont typeface="Arial"/>
              <a:buNone/>
              <a:defRPr sz="2400" b="0" i="0" u="none" strike="noStrike" cap="none">
                <a:solidFill>
                  <a:srgbClr val="888888"/>
                </a:solidFill>
                <a:latin typeface="Open Sans Light"/>
                <a:ea typeface="Open Sans Light"/>
                <a:cs typeface="Open Sans Light"/>
                <a:sym typeface="Open Sans Light"/>
              </a:defRPr>
            </a:lvl2pPr>
            <a:lvl3pPr marL="1371600" marR="0" lvl="2" indent="-228600" algn="ctr" rtl="0">
              <a:lnSpc>
                <a:spcPct val="100000"/>
              </a:lnSpc>
              <a:spcBef>
                <a:spcPts val="525"/>
              </a:spcBef>
              <a:spcAft>
                <a:spcPts val="0"/>
              </a:spcAft>
              <a:buClr>
                <a:srgbClr val="888888"/>
              </a:buClr>
              <a:buSzPts val="3200"/>
              <a:buFont typeface="Arial"/>
              <a:buNone/>
              <a:defRPr sz="2400" b="0" i="0" u="none" strike="noStrike" cap="none">
                <a:solidFill>
                  <a:srgbClr val="888888"/>
                </a:solidFill>
                <a:latin typeface="Open Sans Light"/>
                <a:ea typeface="Open Sans Light"/>
                <a:cs typeface="Open Sans Light"/>
                <a:sym typeface="Open Sans Light"/>
              </a:defRPr>
            </a:lvl3pPr>
            <a:lvl4pPr marL="1828800" marR="0" lvl="3" indent="-228600" algn="ctr" rtl="0">
              <a:lnSpc>
                <a:spcPct val="100000"/>
              </a:lnSpc>
              <a:spcBef>
                <a:spcPts val="525"/>
              </a:spcBef>
              <a:spcAft>
                <a:spcPts val="0"/>
              </a:spcAft>
              <a:buClr>
                <a:srgbClr val="888888"/>
              </a:buClr>
              <a:buSzPts val="3200"/>
              <a:buFont typeface="Arial"/>
              <a:buNone/>
              <a:defRPr sz="2400" b="0" i="0" u="none" strike="noStrike" cap="none">
                <a:solidFill>
                  <a:srgbClr val="888888"/>
                </a:solidFill>
                <a:latin typeface="Open Sans Light"/>
                <a:ea typeface="Open Sans Light"/>
                <a:cs typeface="Open Sans Light"/>
                <a:sym typeface="Open Sans Light"/>
              </a:defRPr>
            </a:lvl4pPr>
            <a:lvl5pPr marL="2286000" marR="0" lvl="4" indent="-228600" algn="ctr" rtl="0">
              <a:lnSpc>
                <a:spcPct val="100000"/>
              </a:lnSpc>
              <a:spcBef>
                <a:spcPts val="525"/>
              </a:spcBef>
              <a:spcAft>
                <a:spcPts val="0"/>
              </a:spcAft>
              <a:buClr>
                <a:srgbClr val="888888"/>
              </a:buClr>
              <a:buSzPts val="3200"/>
              <a:buFont typeface="Arial"/>
              <a:buNone/>
              <a:defRPr sz="2400" b="0" i="0" u="none" strike="noStrike" cap="none">
                <a:solidFill>
                  <a:srgbClr val="888888"/>
                </a:solidFill>
                <a:latin typeface="Open Sans Light"/>
                <a:ea typeface="Open Sans Light"/>
                <a:cs typeface="Open Sans Light"/>
                <a:sym typeface="Open Sans Light"/>
              </a:defRPr>
            </a:lvl5pPr>
            <a:lvl6pPr marL="2743200" marR="0" lvl="5" indent="-431800" algn="l" rtl="0">
              <a:lnSpc>
                <a:spcPct val="100000"/>
              </a:lnSpc>
              <a:spcBef>
                <a:spcPts val="525"/>
              </a:spcBef>
              <a:spcAft>
                <a:spcPts val="0"/>
              </a:spcAft>
              <a:buClr>
                <a:srgbClr val="000000"/>
              </a:buClr>
              <a:buSzPts val="3200"/>
              <a:buFont typeface="Arial"/>
              <a:buChar char="•"/>
              <a:defRPr sz="2400" b="0" i="0" u="none" strike="noStrike" cap="none">
                <a:solidFill>
                  <a:srgbClr val="000000"/>
                </a:solidFill>
                <a:latin typeface="Montserrat"/>
                <a:ea typeface="Montserrat"/>
                <a:cs typeface="Montserrat"/>
                <a:sym typeface="Montserrat"/>
              </a:defRPr>
            </a:lvl6pPr>
            <a:lvl7pPr marL="3200400" marR="0" lvl="6" indent="-431800" algn="l" rtl="0">
              <a:lnSpc>
                <a:spcPct val="100000"/>
              </a:lnSpc>
              <a:spcBef>
                <a:spcPts val="525"/>
              </a:spcBef>
              <a:spcAft>
                <a:spcPts val="0"/>
              </a:spcAft>
              <a:buClr>
                <a:srgbClr val="000000"/>
              </a:buClr>
              <a:buSzPts val="3200"/>
              <a:buFont typeface="Arial"/>
              <a:buChar char="•"/>
              <a:defRPr sz="2400" b="0" i="0" u="none" strike="noStrike" cap="none">
                <a:solidFill>
                  <a:srgbClr val="000000"/>
                </a:solidFill>
                <a:latin typeface="Montserrat"/>
                <a:ea typeface="Montserrat"/>
                <a:cs typeface="Montserrat"/>
                <a:sym typeface="Montserrat"/>
              </a:defRPr>
            </a:lvl7pPr>
            <a:lvl8pPr marL="3657600" marR="0" lvl="7" indent="-431800" algn="l" rtl="0">
              <a:lnSpc>
                <a:spcPct val="100000"/>
              </a:lnSpc>
              <a:spcBef>
                <a:spcPts val="525"/>
              </a:spcBef>
              <a:spcAft>
                <a:spcPts val="0"/>
              </a:spcAft>
              <a:buClr>
                <a:srgbClr val="000000"/>
              </a:buClr>
              <a:buSzPts val="3200"/>
              <a:buFont typeface="Arial"/>
              <a:buChar char="•"/>
              <a:defRPr sz="2400" b="0" i="0" u="none" strike="noStrike" cap="none">
                <a:solidFill>
                  <a:srgbClr val="000000"/>
                </a:solidFill>
                <a:latin typeface="Montserrat"/>
                <a:ea typeface="Montserrat"/>
                <a:cs typeface="Montserrat"/>
                <a:sym typeface="Montserrat"/>
              </a:defRPr>
            </a:lvl8pPr>
            <a:lvl9pPr marL="4114800" marR="0" lvl="8" indent="-431800" algn="l" rtl="0">
              <a:lnSpc>
                <a:spcPct val="100000"/>
              </a:lnSpc>
              <a:spcBef>
                <a:spcPts val="525"/>
              </a:spcBef>
              <a:spcAft>
                <a:spcPts val="0"/>
              </a:spcAft>
              <a:buClr>
                <a:srgbClr val="000000"/>
              </a:buClr>
              <a:buSzPts val="3200"/>
              <a:buFont typeface="Arial"/>
              <a:buChar char="•"/>
              <a:defRPr sz="2400" b="0" i="0" u="none" strike="noStrike" cap="none">
                <a:solidFill>
                  <a:srgbClr val="000000"/>
                </a:solidFill>
                <a:latin typeface="Montserrat"/>
                <a:ea typeface="Montserrat"/>
                <a:cs typeface="Montserrat"/>
                <a:sym typeface="Montserrat"/>
              </a:defRPr>
            </a:lvl9pPr>
          </a:lstStyle>
          <a:p>
            <a:endParaRPr/>
          </a:p>
        </p:txBody>
      </p:sp>
      <p:sp>
        <p:nvSpPr>
          <p:cNvPr id="103" name="Google Shape;103;p134"/>
          <p:cNvSpPr txBox="1"/>
          <p:nvPr/>
        </p:nvSpPr>
        <p:spPr>
          <a:xfrm>
            <a:off x="3321079" y="4843933"/>
            <a:ext cx="2497079" cy="238527"/>
          </a:xfrm>
          <a:prstGeom prst="rect">
            <a:avLst/>
          </a:prstGeom>
          <a:noFill/>
          <a:ln>
            <a:noFill/>
          </a:ln>
        </p:spPr>
        <p:txBody>
          <a:bodyPr spcFirstLastPara="1" wrap="square" lIns="38100" tIns="38100" rIns="38100" bIns="38100" anchor="ctr" anchorCtr="0">
            <a:spAutoFit/>
          </a:bodyPr>
          <a:lstStyle/>
          <a:p>
            <a:pPr marL="0" marR="0" lvl="0" indent="0" algn="ctr" rtl="0">
              <a:lnSpc>
                <a:spcPct val="100000"/>
              </a:lnSpc>
              <a:spcBef>
                <a:spcPts val="0"/>
              </a:spcBef>
              <a:spcAft>
                <a:spcPts val="0"/>
              </a:spcAft>
              <a:buClr>
                <a:srgbClr val="FFFFFF"/>
              </a:buClr>
              <a:buSzPts val="525"/>
              <a:buFont typeface="Open Sans SemiBold"/>
              <a:buNone/>
            </a:pPr>
            <a:r>
              <a:rPr lang="es-ES" sz="525" b="0" i="0" u="none" strike="noStrike" cap="none">
                <a:solidFill>
                  <a:srgbClr val="FFFFFF"/>
                </a:solidFill>
                <a:latin typeface="Open Sans SemiBold"/>
                <a:ea typeface="Open Sans SemiBold"/>
                <a:cs typeface="Open Sans SemiBold"/>
                <a:sym typeface="Open Sans SemiBold"/>
              </a:rPr>
              <a:t>© Voluntarios CaixaBank, Barcelona, 2021. </a:t>
            </a:r>
            <a:endParaRPr sz="1350" b="0"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FFFFFF"/>
              </a:buClr>
              <a:buSzPts val="525"/>
              <a:buFont typeface="Open Sans Light"/>
              <a:buNone/>
            </a:pPr>
            <a:r>
              <a:rPr lang="es-ES" sz="525" b="0" i="0" u="none" strike="noStrike" cap="none">
                <a:solidFill>
                  <a:srgbClr val="FFFFFF"/>
                </a:solidFill>
                <a:latin typeface="Open Sans Light"/>
                <a:ea typeface="Open Sans Light"/>
                <a:cs typeface="Open Sans Light"/>
                <a:sym typeface="Open Sans Light"/>
              </a:rPr>
              <a:t>Se prohíbe su reproducción y comunicación o acceso a terceros no autorizados.</a:t>
            </a:r>
            <a:endParaRPr sz="525" b="0" i="0" u="none" strike="noStrike" cap="none">
              <a:solidFill>
                <a:srgbClr val="FFFFFF"/>
              </a:solidFill>
              <a:latin typeface="Open Sans Light"/>
              <a:ea typeface="Open Sans Light"/>
              <a:cs typeface="Open Sans Light"/>
              <a:sym typeface="Open Sans Light"/>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Diseño personalizado" type="tx">
  <p:cSld name="TITLE_AND_BODY">
    <p:spTree>
      <p:nvGrpSpPr>
        <p:cNvPr id="1" name="Shape 104"/>
        <p:cNvGrpSpPr/>
        <p:nvPr/>
      </p:nvGrpSpPr>
      <p:grpSpPr>
        <a:xfrm>
          <a:off x="0" y="0"/>
          <a:ext cx="0" cy="0"/>
          <a:chOff x="0" y="0"/>
          <a:chExt cx="0" cy="0"/>
        </a:xfrm>
      </p:grpSpPr>
      <p:sp>
        <p:nvSpPr>
          <p:cNvPr id="105" name="Google Shape;105;p135"/>
          <p:cNvSpPr/>
          <p:nvPr/>
        </p:nvSpPr>
        <p:spPr>
          <a:xfrm>
            <a:off x="-2" y="4747719"/>
            <a:ext cx="9139238" cy="401140"/>
          </a:xfrm>
          <a:prstGeom prst="rect">
            <a:avLst/>
          </a:prstGeom>
          <a:solidFill>
            <a:srgbClr val="009FE3"/>
          </a:solidFill>
          <a:ln>
            <a:noFill/>
          </a:ln>
        </p:spPr>
        <p:txBody>
          <a:bodyPr spcFirstLastPara="1" wrap="square" lIns="34275" tIns="34275" rIns="34275" bIns="34275" anchor="ctr" anchorCtr="0">
            <a:noAutofit/>
          </a:bodyPr>
          <a:lstStyle/>
          <a:p>
            <a:pPr marL="0" marR="0" lvl="0" indent="0" algn="ctr"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Montserrat"/>
              <a:ea typeface="Montserrat"/>
              <a:cs typeface="Montserrat"/>
              <a:sym typeface="Montserrat"/>
            </a:endParaRPr>
          </a:p>
        </p:txBody>
      </p:sp>
      <p:sp>
        <p:nvSpPr>
          <p:cNvPr id="106" name="Google Shape;106;p135"/>
          <p:cNvSpPr txBox="1">
            <a:spLocks noGrp="1"/>
          </p:cNvSpPr>
          <p:nvPr>
            <p:ph type="sldNum" idx="12"/>
          </p:nvPr>
        </p:nvSpPr>
        <p:spPr>
          <a:xfrm>
            <a:off x="8722749" y="4747719"/>
            <a:ext cx="421252" cy="395781"/>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1pPr>
            <a:lvl2pPr marL="0" marR="0" lvl="1"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2pPr>
            <a:lvl3pPr marL="0" marR="0" lvl="2"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3pPr>
            <a:lvl4pPr marL="0" marR="0" lvl="3"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4pPr>
            <a:lvl5pPr marL="0" marR="0" lvl="4"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5pPr>
            <a:lvl6pPr marL="0" marR="0" lvl="5"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6pPr>
            <a:lvl7pPr marL="0" marR="0" lvl="6"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7pPr>
            <a:lvl8pPr marL="0" marR="0" lvl="7"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8pPr>
            <a:lvl9pPr marL="0" marR="0" lvl="8"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9pPr>
          </a:lstStyle>
          <a:p>
            <a:pPr marL="0" lvl="0" indent="0" algn="l" rtl="0">
              <a:spcBef>
                <a:spcPts val="0"/>
              </a:spcBef>
              <a:spcAft>
                <a:spcPts val="0"/>
              </a:spcAft>
              <a:buNone/>
            </a:pPr>
            <a:fld id="{00000000-1234-1234-1234-123412341234}" type="slidenum">
              <a:rPr lang="es-ES"/>
              <a:t>‹Nº›</a:t>
            </a:fld>
            <a:endParaRPr/>
          </a:p>
        </p:txBody>
      </p:sp>
      <p:pic>
        <p:nvPicPr>
          <p:cNvPr id="107" name="Google Shape;107;p135"/>
          <p:cNvPicPr preferRelativeResize="0"/>
          <p:nvPr/>
        </p:nvPicPr>
        <p:blipFill rotWithShape="1">
          <a:blip r:embed="rId2">
            <a:alphaModFix/>
          </a:blip>
          <a:srcRect/>
          <a:stretch/>
        </p:blipFill>
        <p:spPr>
          <a:xfrm>
            <a:off x="7704348" y="141480"/>
            <a:ext cx="1309344" cy="431098"/>
          </a:xfrm>
          <a:prstGeom prst="rect">
            <a:avLst/>
          </a:prstGeom>
          <a:noFill/>
          <a:ln>
            <a:noFill/>
          </a:ln>
        </p:spPr>
      </p:pic>
      <p:pic>
        <p:nvPicPr>
          <p:cNvPr id="108" name="Google Shape;108;p135"/>
          <p:cNvPicPr preferRelativeResize="0"/>
          <p:nvPr/>
        </p:nvPicPr>
        <p:blipFill rotWithShape="1">
          <a:blip r:embed="rId3">
            <a:alphaModFix/>
          </a:blip>
          <a:srcRect/>
          <a:stretch/>
        </p:blipFill>
        <p:spPr>
          <a:xfrm>
            <a:off x="43936" y="4791851"/>
            <a:ext cx="624724" cy="324828"/>
          </a:xfrm>
          <a:prstGeom prst="rect">
            <a:avLst/>
          </a:prstGeom>
          <a:noFill/>
          <a:ln>
            <a:noFill/>
          </a:ln>
        </p:spPr>
      </p:pic>
      <p:sp>
        <p:nvSpPr>
          <p:cNvPr id="109" name="Google Shape;109;p135"/>
          <p:cNvSpPr txBox="1">
            <a:spLocks noGrp="1"/>
          </p:cNvSpPr>
          <p:nvPr>
            <p:ph type="title"/>
          </p:nvPr>
        </p:nvSpPr>
        <p:spPr>
          <a:xfrm>
            <a:off x="224690" y="263284"/>
            <a:ext cx="8229600" cy="6185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9AD8"/>
              </a:buClr>
              <a:buSzPts val="2400"/>
              <a:buFont typeface="Open Sans SemiBold"/>
              <a:buNone/>
              <a:defRPr sz="1800" b="0" i="0" u="none" strike="noStrike" cap="none">
                <a:solidFill>
                  <a:srgbClr val="009AD8"/>
                </a:solidFill>
                <a:latin typeface="Open Sans SemiBold"/>
                <a:ea typeface="Open Sans SemiBold"/>
                <a:cs typeface="Open Sans SemiBold"/>
                <a:sym typeface="Open Sans SemiBold"/>
              </a:defRPr>
            </a:lvl1pPr>
            <a:lvl2pPr marR="0" lvl="1"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2pPr>
            <a:lvl3pPr marR="0" lvl="2"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3pPr>
            <a:lvl4pPr marR="0" lvl="3"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4pPr>
            <a:lvl5pPr marR="0" lvl="4"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5pPr>
            <a:lvl6pPr marR="0" lvl="5"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6pPr>
            <a:lvl7pPr marR="0" lvl="6"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7pPr>
            <a:lvl8pPr marR="0" lvl="7"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8pPr>
            <a:lvl9pPr marR="0" lvl="8"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9pPr>
          </a:lstStyle>
          <a:p>
            <a:endParaRPr/>
          </a:p>
        </p:txBody>
      </p:sp>
      <p:sp>
        <p:nvSpPr>
          <p:cNvPr id="110" name="Google Shape;110;p135"/>
          <p:cNvSpPr txBox="1"/>
          <p:nvPr/>
        </p:nvSpPr>
        <p:spPr>
          <a:xfrm>
            <a:off x="3321079" y="4843933"/>
            <a:ext cx="2497079" cy="238527"/>
          </a:xfrm>
          <a:prstGeom prst="rect">
            <a:avLst/>
          </a:prstGeom>
          <a:noFill/>
          <a:ln>
            <a:noFill/>
          </a:ln>
        </p:spPr>
        <p:txBody>
          <a:bodyPr spcFirstLastPara="1" wrap="square" lIns="38100" tIns="38100" rIns="38100" bIns="38100" anchor="ctr" anchorCtr="0">
            <a:spAutoFit/>
          </a:bodyPr>
          <a:lstStyle/>
          <a:p>
            <a:pPr marL="0" marR="0" lvl="0" indent="0" algn="ctr" rtl="0">
              <a:lnSpc>
                <a:spcPct val="100000"/>
              </a:lnSpc>
              <a:spcBef>
                <a:spcPts val="0"/>
              </a:spcBef>
              <a:spcAft>
                <a:spcPts val="0"/>
              </a:spcAft>
              <a:buClr>
                <a:srgbClr val="FFFFFF"/>
              </a:buClr>
              <a:buSzPts val="525"/>
              <a:buFont typeface="Open Sans SemiBold"/>
              <a:buNone/>
            </a:pPr>
            <a:r>
              <a:rPr lang="es-ES" sz="525" b="0" i="0" u="none" strike="noStrike" cap="none">
                <a:solidFill>
                  <a:srgbClr val="FFFFFF"/>
                </a:solidFill>
                <a:latin typeface="Open Sans SemiBold"/>
                <a:ea typeface="Open Sans SemiBold"/>
                <a:cs typeface="Open Sans SemiBold"/>
                <a:sym typeface="Open Sans SemiBold"/>
              </a:rPr>
              <a:t>© Voluntarios CaixaBank, Barcelona, 2021. </a:t>
            </a:r>
            <a:endParaRPr sz="1350" b="0"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FFFFFF"/>
              </a:buClr>
              <a:buSzPts val="525"/>
              <a:buFont typeface="Open Sans Light"/>
              <a:buNone/>
            </a:pPr>
            <a:r>
              <a:rPr lang="es-ES" sz="525" b="0" i="0" u="none" strike="noStrike" cap="none">
                <a:solidFill>
                  <a:srgbClr val="FFFFFF"/>
                </a:solidFill>
                <a:latin typeface="Open Sans Light"/>
                <a:ea typeface="Open Sans Light"/>
                <a:cs typeface="Open Sans Light"/>
                <a:sym typeface="Open Sans Light"/>
              </a:rPr>
              <a:t>Se prohíbe su reproducción y comunicación o acceso a terceros no autorizados.</a:t>
            </a:r>
            <a:endParaRPr sz="525" b="0" i="0" u="none" strike="noStrike" cap="none">
              <a:solidFill>
                <a:srgbClr val="FFFFFF"/>
              </a:solidFill>
              <a:latin typeface="Open Sans Light"/>
              <a:ea typeface="Open Sans Light"/>
              <a:cs typeface="Open Sans Light"/>
              <a:sym typeface="Open Sans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Encabezado de sección">
  <p:cSld name="Encabezado de sección">
    <p:spTree>
      <p:nvGrpSpPr>
        <p:cNvPr id="1" name="Shape 111"/>
        <p:cNvGrpSpPr/>
        <p:nvPr/>
      </p:nvGrpSpPr>
      <p:grpSpPr>
        <a:xfrm>
          <a:off x="0" y="0"/>
          <a:ext cx="0" cy="0"/>
          <a:chOff x="0" y="0"/>
          <a:chExt cx="0" cy="0"/>
        </a:xfrm>
      </p:grpSpPr>
      <p:sp>
        <p:nvSpPr>
          <p:cNvPr id="112" name="Google Shape;112;p136"/>
          <p:cNvSpPr/>
          <p:nvPr/>
        </p:nvSpPr>
        <p:spPr>
          <a:xfrm>
            <a:off x="-2" y="4747719"/>
            <a:ext cx="9139238" cy="401140"/>
          </a:xfrm>
          <a:prstGeom prst="rect">
            <a:avLst/>
          </a:prstGeom>
          <a:solidFill>
            <a:srgbClr val="009FE3"/>
          </a:solidFill>
          <a:ln>
            <a:noFill/>
          </a:ln>
        </p:spPr>
        <p:txBody>
          <a:bodyPr spcFirstLastPara="1" wrap="square" lIns="34275" tIns="34275" rIns="34275" bIns="34275" anchor="ctr" anchorCtr="0">
            <a:noAutofit/>
          </a:bodyPr>
          <a:lstStyle/>
          <a:p>
            <a:pPr marL="0" marR="0" lvl="0" indent="0" algn="ctr"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Montserrat"/>
              <a:ea typeface="Montserrat"/>
              <a:cs typeface="Montserrat"/>
              <a:sym typeface="Montserrat"/>
            </a:endParaRPr>
          </a:p>
        </p:txBody>
      </p:sp>
      <p:sp>
        <p:nvSpPr>
          <p:cNvPr id="113" name="Google Shape;113;p136"/>
          <p:cNvSpPr txBox="1">
            <a:spLocks noGrp="1"/>
          </p:cNvSpPr>
          <p:nvPr>
            <p:ph type="sldNum" idx="12"/>
          </p:nvPr>
        </p:nvSpPr>
        <p:spPr>
          <a:xfrm>
            <a:off x="8722749" y="4747719"/>
            <a:ext cx="421252" cy="395781"/>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1pPr>
            <a:lvl2pPr marL="0" marR="0" lvl="1"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2pPr>
            <a:lvl3pPr marL="0" marR="0" lvl="2"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3pPr>
            <a:lvl4pPr marL="0" marR="0" lvl="3"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4pPr>
            <a:lvl5pPr marL="0" marR="0" lvl="4"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5pPr>
            <a:lvl6pPr marL="0" marR="0" lvl="5"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6pPr>
            <a:lvl7pPr marL="0" marR="0" lvl="6"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7pPr>
            <a:lvl8pPr marL="0" marR="0" lvl="7"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8pPr>
            <a:lvl9pPr marL="0" marR="0" lvl="8"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9pPr>
          </a:lstStyle>
          <a:p>
            <a:pPr marL="0" lvl="0" indent="0" algn="l" rtl="0">
              <a:spcBef>
                <a:spcPts val="0"/>
              </a:spcBef>
              <a:spcAft>
                <a:spcPts val="0"/>
              </a:spcAft>
              <a:buNone/>
            </a:pPr>
            <a:fld id="{00000000-1234-1234-1234-123412341234}" type="slidenum">
              <a:rPr lang="es-ES"/>
              <a:t>‹Nº›</a:t>
            </a:fld>
            <a:endParaRPr/>
          </a:p>
        </p:txBody>
      </p:sp>
      <p:pic>
        <p:nvPicPr>
          <p:cNvPr id="114" name="Google Shape;114;p136"/>
          <p:cNvPicPr preferRelativeResize="0"/>
          <p:nvPr/>
        </p:nvPicPr>
        <p:blipFill rotWithShape="1">
          <a:blip r:embed="rId2">
            <a:alphaModFix/>
          </a:blip>
          <a:srcRect/>
          <a:stretch/>
        </p:blipFill>
        <p:spPr>
          <a:xfrm>
            <a:off x="7704348" y="141480"/>
            <a:ext cx="1309344" cy="431098"/>
          </a:xfrm>
          <a:prstGeom prst="rect">
            <a:avLst/>
          </a:prstGeom>
          <a:noFill/>
          <a:ln>
            <a:noFill/>
          </a:ln>
        </p:spPr>
      </p:pic>
      <p:pic>
        <p:nvPicPr>
          <p:cNvPr id="115" name="Google Shape;115;p136"/>
          <p:cNvPicPr preferRelativeResize="0"/>
          <p:nvPr/>
        </p:nvPicPr>
        <p:blipFill rotWithShape="1">
          <a:blip r:embed="rId3">
            <a:alphaModFix/>
          </a:blip>
          <a:srcRect/>
          <a:stretch/>
        </p:blipFill>
        <p:spPr>
          <a:xfrm>
            <a:off x="43936" y="4791851"/>
            <a:ext cx="624724" cy="324828"/>
          </a:xfrm>
          <a:prstGeom prst="rect">
            <a:avLst/>
          </a:prstGeom>
          <a:noFill/>
          <a:ln>
            <a:noFill/>
          </a:ln>
        </p:spPr>
      </p:pic>
      <p:sp>
        <p:nvSpPr>
          <p:cNvPr id="116" name="Google Shape;116;p136"/>
          <p:cNvSpPr txBox="1">
            <a:spLocks noGrp="1"/>
          </p:cNvSpPr>
          <p:nvPr>
            <p:ph type="title"/>
          </p:nvPr>
        </p:nvSpPr>
        <p:spPr>
          <a:xfrm>
            <a:off x="722314" y="3305177"/>
            <a:ext cx="7772402" cy="102155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4000"/>
              <a:buFont typeface="Montserrat"/>
              <a:buNone/>
              <a:defRPr sz="3000" b="1" i="0" u="none" strike="noStrike" cap="none">
                <a:solidFill>
                  <a:srgbClr val="000000"/>
                </a:solidFill>
                <a:latin typeface="Montserrat"/>
                <a:ea typeface="Montserrat"/>
                <a:cs typeface="Montserrat"/>
                <a:sym typeface="Montserrat"/>
              </a:defRPr>
            </a:lvl1pPr>
            <a:lvl2pPr marR="0" lvl="1"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2pPr>
            <a:lvl3pPr marR="0" lvl="2"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3pPr>
            <a:lvl4pPr marR="0" lvl="3"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4pPr>
            <a:lvl5pPr marR="0" lvl="4"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5pPr>
            <a:lvl6pPr marR="0" lvl="5"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6pPr>
            <a:lvl7pPr marR="0" lvl="6"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7pPr>
            <a:lvl8pPr marR="0" lvl="7"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8pPr>
            <a:lvl9pPr marR="0" lvl="8"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9pPr>
          </a:lstStyle>
          <a:p>
            <a:endParaRPr/>
          </a:p>
        </p:txBody>
      </p:sp>
      <p:sp>
        <p:nvSpPr>
          <p:cNvPr id="117" name="Google Shape;117;p136"/>
          <p:cNvSpPr txBox="1">
            <a:spLocks noGrp="1"/>
          </p:cNvSpPr>
          <p:nvPr>
            <p:ph type="body" idx="1"/>
          </p:nvPr>
        </p:nvSpPr>
        <p:spPr>
          <a:xfrm>
            <a:off x="722314" y="2180036"/>
            <a:ext cx="7772402" cy="1125142"/>
          </a:xfrm>
          <a:prstGeom prst="rect">
            <a:avLst/>
          </a:prstGeom>
          <a:noFill/>
          <a:ln>
            <a:noFill/>
          </a:ln>
        </p:spPr>
        <p:txBody>
          <a:bodyPr spcFirstLastPara="1" wrap="square" lIns="91425" tIns="45700" rIns="91425" bIns="45700" anchor="b" anchorCtr="0">
            <a:noAutofit/>
          </a:bodyPr>
          <a:lstStyle>
            <a:lvl1pPr marL="457200" marR="0" lvl="0" indent="-228600" algn="l" rtl="0">
              <a:lnSpc>
                <a:spcPct val="100000"/>
              </a:lnSpc>
              <a:spcBef>
                <a:spcPts val="300"/>
              </a:spcBef>
              <a:spcAft>
                <a:spcPts val="0"/>
              </a:spcAft>
              <a:buClr>
                <a:srgbClr val="888888"/>
              </a:buClr>
              <a:buSzPts val="2000"/>
              <a:buFont typeface="Arial"/>
              <a:buNone/>
              <a:defRPr sz="1500" b="0" i="0" u="none" strike="noStrike" cap="none">
                <a:solidFill>
                  <a:srgbClr val="888888"/>
                </a:solidFill>
                <a:latin typeface="Montserrat"/>
                <a:ea typeface="Montserrat"/>
                <a:cs typeface="Montserrat"/>
                <a:sym typeface="Montserrat"/>
              </a:defRPr>
            </a:lvl1pPr>
            <a:lvl2pPr marL="914400" marR="0" lvl="1" indent="-228600" algn="l" rtl="0">
              <a:lnSpc>
                <a:spcPct val="100000"/>
              </a:lnSpc>
              <a:spcBef>
                <a:spcPts val="300"/>
              </a:spcBef>
              <a:spcAft>
                <a:spcPts val="0"/>
              </a:spcAft>
              <a:buClr>
                <a:srgbClr val="888888"/>
              </a:buClr>
              <a:buSzPts val="2000"/>
              <a:buFont typeface="Arial"/>
              <a:buNone/>
              <a:defRPr sz="1500" b="0" i="0" u="none" strike="noStrike" cap="none">
                <a:solidFill>
                  <a:srgbClr val="888888"/>
                </a:solidFill>
                <a:latin typeface="Montserrat"/>
                <a:ea typeface="Montserrat"/>
                <a:cs typeface="Montserrat"/>
                <a:sym typeface="Montserrat"/>
              </a:defRPr>
            </a:lvl2pPr>
            <a:lvl3pPr marL="1371600" marR="0" lvl="2" indent="-228600" algn="l" rtl="0">
              <a:lnSpc>
                <a:spcPct val="100000"/>
              </a:lnSpc>
              <a:spcBef>
                <a:spcPts val="300"/>
              </a:spcBef>
              <a:spcAft>
                <a:spcPts val="0"/>
              </a:spcAft>
              <a:buClr>
                <a:srgbClr val="888888"/>
              </a:buClr>
              <a:buSzPts val="2000"/>
              <a:buFont typeface="Arial"/>
              <a:buNone/>
              <a:defRPr sz="1500" b="0" i="0" u="none" strike="noStrike" cap="none">
                <a:solidFill>
                  <a:srgbClr val="888888"/>
                </a:solidFill>
                <a:latin typeface="Montserrat"/>
                <a:ea typeface="Montserrat"/>
                <a:cs typeface="Montserrat"/>
                <a:sym typeface="Montserrat"/>
              </a:defRPr>
            </a:lvl3pPr>
            <a:lvl4pPr marL="1828800" marR="0" lvl="3" indent="-228600" algn="l" rtl="0">
              <a:lnSpc>
                <a:spcPct val="100000"/>
              </a:lnSpc>
              <a:spcBef>
                <a:spcPts val="300"/>
              </a:spcBef>
              <a:spcAft>
                <a:spcPts val="0"/>
              </a:spcAft>
              <a:buClr>
                <a:srgbClr val="888888"/>
              </a:buClr>
              <a:buSzPts val="2000"/>
              <a:buFont typeface="Arial"/>
              <a:buNone/>
              <a:defRPr sz="1500" b="0" i="0" u="none" strike="noStrike" cap="none">
                <a:solidFill>
                  <a:srgbClr val="888888"/>
                </a:solidFill>
                <a:latin typeface="Montserrat"/>
                <a:ea typeface="Montserrat"/>
                <a:cs typeface="Montserrat"/>
                <a:sym typeface="Montserrat"/>
              </a:defRPr>
            </a:lvl4pPr>
            <a:lvl5pPr marL="2286000" marR="0" lvl="4" indent="-228600" algn="l" rtl="0">
              <a:lnSpc>
                <a:spcPct val="100000"/>
              </a:lnSpc>
              <a:spcBef>
                <a:spcPts val="300"/>
              </a:spcBef>
              <a:spcAft>
                <a:spcPts val="0"/>
              </a:spcAft>
              <a:buClr>
                <a:srgbClr val="888888"/>
              </a:buClr>
              <a:buSzPts val="2000"/>
              <a:buFont typeface="Arial"/>
              <a:buNone/>
              <a:defRPr sz="1500" b="0" i="0" u="none" strike="noStrike" cap="none">
                <a:solidFill>
                  <a:srgbClr val="888888"/>
                </a:solidFill>
                <a:latin typeface="Montserrat"/>
                <a:ea typeface="Montserrat"/>
                <a:cs typeface="Montserrat"/>
                <a:sym typeface="Montserrat"/>
              </a:defRPr>
            </a:lvl5pPr>
            <a:lvl6pPr marL="2743200" marR="0" lvl="5" indent="-431800" algn="l" rtl="0">
              <a:lnSpc>
                <a:spcPct val="100000"/>
              </a:lnSpc>
              <a:spcBef>
                <a:spcPts val="525"/>
              </a:spcBef>
              <a:spcAft>
                <a:spcPts val="0"/>
              </a:spcAft>
              <a:buClr>
                <a:srgbClr val="000000"/>
              </a:buClr>
              <a:buSzPts val="3200"/>
              <a:buFont typeface="Arial"/>
              <a:buChar char="•"/>
              <a:defRPr sz="2400" b="0" i="0" u="none" strike="noStrike" cap="none">
                <a:solidFill>
                  <a:srgbClr val="000000"/>
                </a:solidFill>
                <a:latin typeface="Montserrat"/>
                <a:ea typeface="Montserrat"/>
                <a:cs typeface="Montserrat"/>
                <a:sym typeface="Montserrat"/>
              </a:defRPr>
            </a:lvl6pPr>
            <a:lvl7pPr marL="3200400" marR="0" lvl="6" indent="-431800" algn="l" rtl="0">
              <a:lnSpc>
                <a:spcPct val="100000"/>
              </a:lnSpc>
              <a:spcBef>
                <a:spcPts val="525"/>
              </a:spcBef>
              <a:spcAft>
                <a:spcPts val="0"/>
              </a:spcAft>
              <a:buClr>
                <a:srgbClr val="000000"/>
              </a:buClr>
              <a:buSzPts val="3200"/>
              <a:buFont typeface="Arial"/>
              <a:buChar char="•"/>
              <a:defRPr sz="2400" b="0" i="0" u="none" strike="noStrike" cap="none">
                <a:solidFill>
                  <a:srgbClr val="000000"/>
                </a:solidFill>
                <a:latin typeface="Montserrat"/>
                <a:ea typeface="Montserrat"/>
                <a:cs typeface="Montserrat"/>
                <a:sym typeface="Montserrat"/>
              </a:defRPr>
            </a:lvl7pPr>
            <a:lvl8pPr marL="3657600" marR="0" lvl="7" indent="-431800" algn="l" rtl="0">
              <a:lnSpc>
                <a:spcPct val="100000"/>
              </a:lnSpc>
              <a:spcBef>
                <a:spcPts val="525"/>
              </a:spcBef>
              <a:spcAft>
                <a:spcPts val="0"/>
              </a:spcAft>
              <a:buClr>
                <a:srgbClr val="000000"/>
              </a:buClr>
              <a:buSzPts val="3200"/>
              <a:buFont typeface="Arial"/>
              <a:buChar char="•"/>
              <a:defRPr sz="2400" b="0" i="0" u="none" strike="noStrike" cap="none">
                <a:solidFill>
                  <a:srgbClr val="000000"/>
                </a:solidFill>
                <a:latin typeface="Montserrat"/>
                <a:ea typeface="Montserrat"/>
                <a:cs typeface="Montserrat"/>
                <a:sym typeface="Montserrat"/>
              </a:defRPr>
            </a:lvl8pPr>
            <a:lvl9pPr marL="4114800" marR="0" lvl="8" indent="-431800" algn="l" rtl="0">
              <a:lnSpc>
                <a:spcPct val="100000"/>
              </a:lnSpc>
              <a:spcBef>
                <a:spcPts val="525"/>
              </a:spcBef>
              <a:spcAft>
                <a:spcPts val="0"/>
              </a:spcAft>
              <a:buClr>
                <a:srgbClr val="000000"/>
              </a:buClr>
              <a:buSzPts val="3200"/>
              <a:buFont typeface="Arial"/>
              <a:buChar char="•"/>
              <a:defRPr sz="2400" b="0" i="0" u="none" strike="noStrike" cap="none">
                <a:solidFill>
                  <a:srgbClr val="000000"/>
                </a:solidFill>
                <a:latin typeface="Montserrat"/>
                <a:ea typeface="Montserrat"/>
                <a:cs typeface="Montserrat"/>
                <a:sym typeface="Montserrat"/>
              </a:defRPr>
            </a:lvl9pPr>
          </a:lstStyle>
          <a:p>
            <a:endParaRPr/>
          </a:p>
        </p:txBody>
      </p:sp>
      <p:sp>
        <p:nvSpPr>
          <p:cNvPr id="118" name="Google Shape;118;p136"/>
          <p:cNvSpPr txBox="1"/>
          <p:nvPr/>
        </p:nvSpPr>
        <p:spPr>
          <a:xfrm>
            <a:off x="3321079" y="4843933"/>
            <a:ext cx="2497079" cy="238527"/>
          </a:xfrm>
          <a:prstGeom prst="rect">
            <a:avLst/>
          </a:prstGeom>
          <a:noFill/>
          <a:ln>
            <a:noFill/>
          </a:ln>
        </p:spPr>
        <p:txBody>
          <a:bodyPr spcFirstLastPara="1" wrap="square" lIns="38100" tIns="38100" rIns="38100" bIns="38100" anchor="ctr" anchorCtr="0">
            <a:spAutoFit/>
          </a:bodyPr>
          <a:lstStyle/>
          <a:p>
            <a:pPr marL="0" marR="0" lvl="0" indent="0" algn="ctr" rtl="0">
              <a:lnSpc>
                <a:spcPct val="100000"/>
              </a:lnSpc>
              <a:spcBef>
                <a:spcPts val="0"/>
              </a:spcBef>
              <a:spcAft>
                <a:spcPts val="0"/>
              </a:spcAft>
              <a:buClr>
                <a:srgbClr val="FFFFFF"/>
              </a:buClr>
              <a:buSzPts val="525"/>
              <a:buFont typeface="Open Sans SemiBold"/>
              <a:buNone/>
            </a:pPr>
            <a:r>
              <a:rPr lang="es-ES" sz="525" b="0" i="0" u="none" strike="noStrike" cap="none">
                <a:solidFill>
                  <a:srgbClr val="FFFFFF"/>
                </a:solidFill>
                <a:latin typeface="Open Sans SemiBold"/>
                <a:ea typeface="Open Sans SemiBold"/>
                <a:cs typeface="Open Sans SemiBold"/>
                <a:sym typeface="Open Sans SemiBold"/>
              </a:rPr>
              <a:t>© Voluntarios CaixaBank, Barcelona, 2021. </a:t>
            </a:r>
            <a:endParaRPr sz="1350" b="0"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FFFFFF"/>
              </a:buClr>
              <a:buSzPts val="525"/>
              <a:buFont typeface="Open Sans Light"/>
              <a:buNone/>
            </a:pPr>
            <a:r>
              <a:rPr lang="es-ES" sz="525" b="0" i="0" u="none" strike="noStrike" cap="none">
                <a:solidFill>
                  <a:srgbClr val="FFFFFF"/>
                </a:solidFill>
                <a:latin typeface="Open Sans Light"/>
                <a:ea typeface="Open Sans Light"/>
                <a:cs typeface="Open Sans Light"/>
                <a:sym typeface="Open Sans Light"/>
              </a:rPr>
              <a:t>Se prohíbe su reproducción y comunicación o acceso a terceros no autorizados.</a:t>
            </a:r>
            <a:endParaRPr sz="525" b="0" i="0" u="none" strike="noStrike" cap="none">
              <a:solidFill>
                <a:srgbClr val="FFFFFF"/>
              </a:solidFill>
              <a:latin typeface="Open Sans Light"/>
              <a:ea typeface="Open Sans Light"/>
              <a:cs typeface="Open Sans Light"/>
              <a:sym typeface="Open Sans Light"/>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Dos objetos">
  <p:cSld name="Dos objetos">
    <p:spTree>
      <p:nvGrpSpPr>
        <p:cNvPr id="1" name="Shape 119"/>
        <p:cNvGrpSpPr/>
        <p:nvPr/>
      </p:nvGrpSpPr>
      <p:grpSpPr>
        <a:xfrm>
          <a:off x="0" y="0"/>
          <a:ext cx="0" cy="0"/>
          <a:chOff x="0" y="0"/>
          <a:chExt cx="0" cy="0"/>
        </a:xfrm>
      </p:grpSpPr>
      <p:sp>
        <p:nvSpPr>
          <p:cNvPr id="120" name="Google Shape;120;p137"/>
          <p:cNvSpPr/>
          <p:nvPr/>
        </p:nvSpPr>
        <p:spPr>
          <a:xfrm>
            <a:off x="-2" y="4747719"/>
            <a:ext cx="9139238" cy="401140"/>
          </a:xfrm>
          <a:prstGeom prst="rect">
            <a:avLst/>
          </a:prstGeom>
          <a:solidFill>
            <a:srgbClr val="009FE3"/>
          </a:solidFill>
          <a:ln>
            <a:noFill/>
          </a:ln>
        </p:spPr>
        <p:txBody>
          <a:bodyPr spcFirstLastPara="1" wrap="square" lIns="34275" tIns="34275" rIns="34275" bIns="34275" anchor="ctr" anchorCtr="0">
            <a:noAutofit/>
          </a:bodyPr>
          <a:lstStyle/>
          <a:p>
            <a:pPr marL="0" marR="0" lvl="0" indent="0" algn="ctr"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Montserrat"/>
              <a:ea typeface="Montserrat"/>
              <a:cs typeface="Montserrat"/>
              <a:sym typeface="Montserrat"/>
            </a:endParaRPr>
          </a:p>
        </p:txBody>
      </p:sp>
      <p:sp>
        <p:nvSpPr>
          <p:cNvPr id="121" name="Google Shape;121;p137"/>
          <p:cNvSpPr txBox="1">
            <a:spLocks noGrp="1"/>
          </p:cNvSpPr>
          <p:nvPr>
            <p:ph type="sldNum" idx="12"/>
          </p:nvPr>
        </p:nvSpPr>
        <p:spPr>
          <a:xfrm>
            <a:off x="8722749" y="4747719"/>
            <a:ext cx="421252" cy="395781"/>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1pPr>
            <a:lvl2pPr marL="0" marR="0" lvl="1"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2pPr>
            <a:lvl3pPr marL="0" marR="0" lvl="2"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3pPr>
            <a:lvl4pPr marL="0" marR="0" lvl="3"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4pPr>
            <a:lvl5pPr marL="0" marR="0" lvl="4"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5pPr>
            <a:lvl6pPr marL="0" marR="0" lvl="5"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6pPr>
            <a:lvl7pPr marL="0" marR="0" lvl="6"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7pPr>
            <a:lvl8pPr marL="0" marR="0" lvl="7"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8pPr>
            <a:lvl9pPr marL="0" marR="0" lvl="8"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9pPr>
          </a:lstStyle>
          <a:p>
            <a:pPr marL="0" lvl="0" indent="0" algn="l" rtl="0">
              <a:spcBef>
                <a:spcPts val="0"/>
              </a:spcBef>
              <a:spcAft>
                <a:spcPts val="0"/>
              </a:spcAft>
              <a:buNone/>
            </a:pPr>
            <a:fld id="{00000000-1234-1234-1234-123412341234}" type="slidenum">
              <a:rPr lang="es-ES"/>
              <a:t>‹Nº›</a:t>
            </a:fld>
            <a:endParaRPr/>
          </a:p>
        </p:txBody>
      </p:sp>
      <p:pic>
        <p:nvPicPr>
          <p:cNvPr id="122" name="Google Shape;122;p137"/>
          <p:cNvPicPr preferRelativeResize="0"/>
          <p:nvPr/>
        </p:nvPicPr>
        <p:blipFill rotWithShape="1">
          <a:blip r:embed="rId2">
            <a:alphaModFix/>
          </a:blip>
          <a:srcRect/>
          <a:stretch/>
        </p:blipFill>
        <p:spPr>
          <a:xfrm>
            <a:off x="7704348" y="141480"/>
            <a:ext cx="1309344" cy="431098"/>
          </a:xfrm>
          <a:prstGeom prst="rect">
            <a:avLst/>
          </a:prstGeom>
          <a:noFill/>
          <a:ln>
            <a:noFill/>
          </a:ln>
        </p:spPr>
      </p:pic>
      <p:pic>
        <p:nvPicPr>
          <p:cNvPr id="123" name="Google Shape;123;p137"/>
          <p:cNvPicPr preferRelativeResize="0"/>
          <p:nvPr/>
        </p:nvPicPr>
        <p:blipFill rotWithShape="1">
          <a:blip r:embed="rId3">
            <a:alphaModFix/>
          </a:blip>
          <a:srcRect/>
          <a:stretch/>
        </p:blipFill>
        <p:spPr>
          <a:xfrm>
            <a:off x="43936" y="4791851"/>
            <a:ext cx="624724" cy="324828"/>
          </a:xfrm>
          <a:prstGeom prst="rect">
            <a:avLst/>
          </a:prstGeom>
          <a:noFill/>
          <a:ln>
            <a:noFill/>
          </a:ln>
        </p:spPr>
      </p:pic>
      <p:sp>
        <p:nvSpPr>
          <p:cNvPr id="124" name="Google Shape;124;p137"/>
          <p:cNvSpPr txBox="1">
            <a:spLocks noGrp="1"/>
          </p:cNvSpPr>
          <p:nvPr>
            <p:ph type="title"/>
          </p:nvPr>
        </p:nvSpPr>
        <p:spPr>
          <a:xfrm>
            <a:off x="457200" y="205979"/>
            <a:ext cx="8229600" cy="857251"/>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1pPr>
            <a:lvl2pPr marR="0" lvl="1"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2pPr>
            <a:lvl3pPr marR="0" lvl="2"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3pPr>
            <a:lvl4pPr marR="0" lvl="3"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4pPr>
            <a:lvl5pPr marR="0" lvl="4"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5pPr>
            <a:lvl6pPr marR="0" lvl="5"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6pPr>
            <a:lvl7pPr marR="0" lvl="6"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7pPr>
            <a:lvl8pPr marR="0" lvl="7"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8pPr>
            <a:lvl9pPr marR="0" lvl="8"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9pPr>
          </a:lstStyle>
          <a:p>
            <a:endParaRPr/>
          </a:p>
        </p:txBody>
      </p:sp>
      <p:sp>
        <p:nvSpPr>
          <p:cNvPr id="125" name="Google Shape;125;p137"/>
          <p:cNvSpPr txBox="1">
            <a:spLocks noGrp="1"/>
          </p:cNvSpPr>
          <p:nvPr>
            <p:ph type="body" idx="1"/>
          </p:nvPr>
        </p:nvSpPr>
        <p:spPr>
          <a:xfrm>
            <a:off x="457200" y="1200151"/>
            <a:ext cx="4038600" cy="3394474"/>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00000"/>
              </a:lnSpc>
              <a:spcBef>
                <a:spcPts val="451"/>
              </a:spcBef>
              <a:spcAft>
                <a:spcPts val="0"/>
              </a:spcAft>
              <a:buClr>
                <a:srgbClr val="000000"/>
              </a:buClr>
              <a:buSzPts val="2800"/>
              <a:buFont typeface="Arial"/>
              <a:buChar char="•"/>
              <a:defRPr sz="2100" b="0" i="0" u="none" strike="noStrike" cap="none">
                <a:solidFill>
                  <a:srgbClr val="000000"/>
                </a:solidFill>
                <a:latin typeface="Montserrat"/>
                <a:ea typeface="Montserrat"/>
                <a:cs typeface="Montserrat"/>
                <a:sym typeface="Montserrat"/>
              </a:defRPr>
            </a:lvl1pPr>
            <a:lvl2pPr marL="914400" marR="0" lvl="1" indent="-406400" algn="l" rtl="0">
              <a:lnSpc>
                <a:spcPct val="100000"/>
              </a:lnSpc>
              <a:spcBef>
                <a:spcPts val="451"/>
              </a:spcBef>
              <a:spcAft>
                <a:spcPts val="0"/>
              </a:spcAft>
              <a:buClr>
                <a:srgbClr val="000000"/>
              </a:buClr>
              <a:buSzPts val="2800"/>
              <a:buFont typeface="Arial"/>
              <a:buChar char="–"/>
              <a:defRPr sz="2100" b="0" i="0" u="none" strike="noStrike" cap="none">
                <a:solidFill>
                  <a:srgbClr val="000000"/>
                </a:solidFill>
                <a:latin typeface="Montserrat"/>
                <a:ea typeface="Montserrat"/>
                <a:cs typeface="Montserrat"/>
                <a:sym typeface="Montserrat"/>
              </a:defRPr>
            </a:lvl2pPr>
            <a:lvl3pPr marL="1371600" marR="0" lvl="2" indent="-406400" algn="l" rtl="0">
              <a:lnSpc>
                <a:spcPct val="100000"/>
              </a:lnSpc>
              <a:spcBef>
                <a:spcPts val="451"/>
              </a:spcBef>
              <a:spcAft>
                <a:spcPts val="0"/>
              </a:spcAft>
              <a:buClr>
                <a:srgbClr val="000000"/>
              </a:buClr>
              <a:buSzPts val="2800"/>
              <a:buFont typeface="Arial"/>
              <a:buChar char="•"/>
              <a:defRPr sz="2100" b="0" i="0" u="none" strike="noStrike" cap="none">
                <a:solidFill>
                  <a:srgbClr val="000000"/>
                </a:solidFill>
                <a:latin typeface="Montserrat"/>
                <a:ea typeface="Montserrat"/>
                <a:cs typeface="Montserrat"/>
                <a:sym typeface="Montserrat"/>
              </a:defRPr>
            </a:lvl3pPr>
            <a:lvl4pPr marL="1828800" marR="0" lvl="3" indent="-406400" algn="l" rtl="0">
              <a:lnSpc>
                <a:spcPct val="100000"/>
              </a:lnSpc>
              <a:spcBef>
                <a:spcPts val="451"/>
              </a:spcBef>
              <a:spcAft>
                <a:spcPts val="0"/>
              </a:spcAft>
              <a:buClr>
                <a:srgbClr val="000000"/>
              </a:buClr>
              <a:buSzPts val="2800"/>
              <a:buFont typeface="Arial"/>
              <a:buChar char="–"/>
              <a:defRPr sz="2100" b="0" i="0" u="none" strike="noStrike" cap="none">
                <a:solidFill>
                  <a:srgbClr val="000000"/>
                </a:solidFill>
                <a:latin typeface="Montserrat"/>
                <a:ea typeface="Montserrat"/>
                <a:cs typeface="Montserrat"/>
                <a:sym typeface="Montserrat"/>
              </a:defRPr>
            </a:lvl4pPr>
            <a:lvl5pPr marL="2286000" marR="0" lvl="4" indent="-406400" algn="l" rtl="0">
              <a:lnSpc>
                <a:spcPct val="100000"/>
              </a:lnSpc>
              <a:spcBef>
                <a:spcPts val="451"/>
              </a:spcBef>
              <a:spcAft>
                <a:spcPts val="0"/>
              </a:spcAft>
              <a:buClr>
                <a:srgbClr val="000000"/>
              </a:buClr>
              <a:buSzPts val="2800"/>
              <a:buFont typeface="Arial"/>
              <a:buChar char="»"/>
              <a:defRPr sz="2100" b="0" i="0" u="none" strike="noStrike" cap="none">
                <a:solidFill>
                  <a:srgbClr val="000000"/>
                </a:solidFill>
                <a:latin typeface="Montserrat"/>
                <a:ea typeface="Montserrat"/>
                <a:cs typeface="Montserrat"/>
                <a:sym typeface="Montserrat"/>
              </a:defRPr>
            </a:lvl5pPr>
            <a:lvl6pPr marL="2743200" marR="0" lvl="5" indent="-431800" algn="l" rtl="0">
              <a:lnSpc>
                <a:spcPct val="100000"/>
              </a:lnSpc>
              <a:spcBef>
                <a:spcPts val="525"/>
              </a:spcBef>
              <a:spcAft>
                <a:spcPts val="0"/>
              </a:spcAft>
              <a:buClr>
                <a:srgbClr val="000000"/>
              </a:buClr>
              <a:buSzPts val="3200"/>
              <a:buFont typeface="Arial"/>
              <a:buChar char="•"/>
              <a:defRPr sz="2400" b="0" i="0" u="none" strike="noStrike" cap="none">
                <a:solidFill>
                  <a:srgbClr val="000000"/>
                </a:solidFill>
                <a:latin typeface="Montserrat"/>
                <a:ea typeface="Montserrat"/>
                <a:cs typeface="Montserrat"/>
                <a:sym typeface="Montserrat"/>
              </a:defRPr>
            </a:lvl6pPr>
            <a:lvl7pPr marL="3200400" marR="0" lvl="6" indent="-431800" algn="l" rtl="0">
              <a:lnSpc>
                <a:spcPct val="100000"/>
              </a:lnSpc>
              <a:spcBef>
                <a:spcPts val="525"/>
              </a:spcBef>
              <a:spcAft>
                <a:spcPts val="0"/>
              </a:spcAft>
              <a:buClr>
                <a:srgbClr val="000000"/>
              </a:buClr>
              <a:buSzPts val="3200"/>
              <a:buFont typeface="Arial"/>
              <a:buChar char="•"/>
              <a:defRPr sz="2400" b="0" i="0" u="none" strike="noStrike" cap="none">
                <a:solidFill>
                  <a:srgbClr val="000000"/>
                </a:solidFill>
                <a:latin typeface="Montserrat"/>
                <a:ea typeface="Montserrat"/>
                <a:cs typeface="Montserrat"/>
                <a:sym typeface="Montserrat"/>
              </a:defRPr>
            </a:lvl7pPr>
            <a:lvl8pPr marL="3657600" marR="0" lvl="7" indent="-431800" algn="l" rtl="0">
              <a:lnSpc>
                <a:spcPct val="100000"/>
              </a:lnSpc>
              <a:spcBef>
                <a:spcPts val="525"/>
              </a:spcBef>
              <a:spcAft>
                <a:spcPts val="0"/>
              </a:spcAft>
              <a:buClr>
                <a:srgbClr val="000000"/>
              </a:buClr>
              <a:buSzPts val="3200"/>
              <a:buFont typeface="Arial"/>
              <a:buChar char="•"/>
              <a:defRPr sz="2400" b="0" i="0" u="none" strike="noStrike" cap="none">
                <a:solidFill>
                  <a:srgbClr val="000000"/>
                </a:solidFill>
                <a:latin typeface="Montserrat"/>
                <a:ea typeface="Montserrat"/>
                <a:cs typeface="Montserrat"/>
                <a:sym typeface="Montserrat"/>
              </a:defRPr>
            </a:lvl8pPr>
            <a:lvl9pPr marL="4114800" marR="0" lvl="8" indent="-431800" algn="l" rtl="0">
              <a:lnSpc>
                <a:spcPct val="100000"/>
              </a:lnSpc>
              <a:spcBef>
                <a:spcPts val="525"/>
              </a:spcBef>
              <a:spcAft>
                <a:spcPts val="0"/>
              </a:spcAft>
              <a:buClr>
                <a:srgbClr val="000000"/>
              </a:buClr>
              <a:buSzPts val="3200"/>
              <a:buFont typeface="Arial"/>
              <a:buChar char="•"/>
              <a:defRPr sz="2400" b="0" i="0" u="none" strike="noStrike" cap="none">
                <a:solidFill>
                  <a:srgbClr val="000000"/>
                </a:solidFill>
                <a:latin typeface="Montserrat"/>
                <a:ea typeface="Montserrat"/>
                <a:cs typeface="Montserrat"/>
                <a:sym typeface="Montserrat"/>
              </a:defRPr>
            </a:lvl9pPr>
          </a:lstStyle>
          <a:p>
            <a:endParaRPr/>
          </a:p>
        </p:txBody>
      </p:sp>
      <p:sp>
        <p:nvSpPr>
          <p:cNvPr id="126" name="Google Shape;126;p137"/>
          <p:cNvSpPr txBox="1"/>
          <p:nvPr/>
        </p:nvSpPr>
        <p:spPr>
          <a:xfrm>
            <a:off x="3321079" y="4843933"/>
            <a:ext cx="2497079" cy="238527"/>
          </a:xfrm>
          <a:prstGeom prst="rect">
            <a:avLst/>
          </a:prstGeom>
          <a:noFill/>
          <a:ln>
            <a:noFill/>
          </a:ln>
        </p:spPr>
        <p:txBody>
          <a:bodyPr spcFirstLastPara="1" wrap="square" lIns="38100" tIns="38100" rIns="38100" bIns="38100" anchor="ctr" anchorCtr="0">
            <a:spAutoFit/>
          </a:bodyPr>
          <a:lstStyle/>
          <a:p>
            <a:pPr marL="0" marR="0" lvl="0" indent="0" algn="ctr" rtl="0">
              <a:lnSpc>
                <a:spcPct val="100000"/>
              </a:lnSpc>
              <a:spcBef>
                <a:spcPts val="0"/>
              </a:spcBef>
              <a:spcAft>
                <a:spcPts val="0"/>
              </a:spcAft>
              <a:buClr>
                <a:srgbClr val="FFFFFF"/>
              </a:buClr>
              <a:buSzPts val="525"/>
              <a:buFont typeface="Open Sans SemiBold"/>
              <a:buNone/>
            </a:pPr>
            <a:r>
              <a:rPr lang="es-ES" sz="525" b="0" i="0" u="none" strike="noStrike" cap="none">
                <a:solidFill>
                  <a:srgbClr val="FFFFFF"/>
                </a:solidFill>
                <a:latin typeface="Open Sans SemiBold"/>
                <a:ea typeface="Open Sans SemiBold"/>
                <a:cs typeface="Open Sans SemiBold"/>
                <a:sym typeface="Open Sans SemiBold"/>
              </a:rPr>
              <a:t>© Voluntarios CaixaBank, Barcelona, 2021. </a:t>
            </a:r>
            <a:endParaRPr sz="1350" b="0"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FFFFFF"/>
              </a:buClr>
              <a:buSzPts val="525"/>
              <a:buFont typeface="Open Sans Light"/>
              <a:buNone/>
            </a:pPr>
            <a:r>
              <a:rPr lang="es-ES" sz="525" b="0" i="0" u="none" strike="noStrike" cap="none">
                <a:solidFill>
                  <a:srgbClr val="FFFFFF"/>
                </a:solidFill>
                <a:latin typeface="Open Sans Light"/>
                <a:ea typeface="Open Sans Light"/>
                <a:cs typeface="Open Sans Light"/>
                <a:sym typeface="Open Sans Light"/>
              </a:rPr>
              <a:t>Se prohíbe su reproducción y comunicación o acceso a terceros no autorizados.</a:t>
            </a:r>
            <a:endParaRPr sz="525" b="0" i="0" u="none" strike="noStrike" cap="none">
              <a:solidFill>
                <a:srgbClr val="FFFFFF"/>
              </a:solidFill>
              <a:latin typeface="Open Sans Light"/>
              <a:ea typeface="Open Sans Light"/>
              <a:cs typeface="Open Sans Light"/>
              <a:sym typeface="Open Sans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Sólo el título">
  <p:cSld name="Sólo el título">
    <p:spTree>
      <p:nvGrpSpPr>
        <p:cNvPr id="1" name="Shape 127"/>
        <p:cNvGrpSpPr/>
        <p:nvPr/>
      </p:nvGrpSpPr>
      <p:grpSpPr>
        <a:xfrm>
          <a:off x="0" y="0"/>
          <a:ext cx="0" cy="0"/>
          <a:chOff x="0" y="0"/>
          <a:chExt cx="0" cy="0"/>
        </a:xfrm>
      </p:grpSpPr>
      <p:sp>
        <p:nvSpPr>
          <p:cNvPr id="128" name="Google Shape;128;p138"/>
          <p:cNvSpPr/>
          <p:nvPr/>
        </p:nvSpPr>
        <p:spPr>
          <a:xfrm>
            <a:off x="-2" y="4747719"/>
            <a:ext cx="9139238" cy="401140"/>
          </a:xfrm>
          <a:prstGeom prst="rect">
            <a:avLst/>
          </a:prstGeom>
          <a:solidFill>
            <a:srgbClr val="009FE3"/>
          </a:solidFill>
          <a:ln>
            <a:noFill/>
          </a:ln>
        </p:spPr>
        <p:txBody>
          <a:bodyPr spcFirstLastPara="1" wrap="square" lIns="34275" tIns="34275" rIns="34275" bIns="34275" anchor="ctr" anchorCtr="0">
            <a:noAutofit/>
          </a:bodyPr>
          <a:lstStyle/>
          <a:p>
            <a:pPr marL="0" marR="0" lvl="0" indent="0" algn="ctr"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Montserrat"/>
              <a:ea typeface="Montserrat"/>
              <a:cs typeface="Montserrat"/>
              <a:sym typeface="Montserrat"/>
            </a:endParaRPr>
          </a:p>
        </p:txBody>
      </p:sp>
      <p:sp>
        <p:nvSpPr>
          <p:cNvPr id="129" name="Google Shape;129;p138"/>
          <p:cNvSpPr txBox="1">
            <a:spLocks noGrp="1"/>
          </p:cNvSpPr>
          <p:nvPr>
            <p:ph type="sldNum" idx="12"/>
          </p:nvPr>
        </p:nvSpPr>
        <p:spPr>
          <a:xfrm>
            <a:off x="8722749" y="4747719"/>
            <a:ext cx="421252" cy="395781"/>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1pPr>
            <a:lvl2pPr marL="0" marR="0" lvl="1"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2pPr>
            <a:lvl3pPr marL="0" marR="0" lvl="2"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3pPr>
            <a:lvl4pPr marL="0" marR="0" lvl="3"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4pPr>
            <a:lvl5pPr marL="0" marR="0" lvl="4"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5pPr>
            <a:lvl6pPr marL="0" marR="0" lvl="5"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6pPr>
            <a:lvl7pPr marL="0" marR="0" lvl="6"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7pPr>
            <a:lvl8pPr marL="0" marR="0" lvl="7"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8pPr>
            <a:lvl9pPr marL="0" marR="0" lvl="8"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9pPr>
          </a:lstStyle>
          <a:p>
            <a:pPr marL="0" lvl="0" indent="0" algn="l" rtl="0">
              <a:spcBef>
                <a:spcPts val="0"/>
              </a:spcBef>
              <a:spcAft>
                <a:spcPts val="0"/>
              </a:spcAft>
              <a:buNone/>
            </a:pPr>
            <a:fld id="{00000000-1234-1234-1234-123412341234}" type="slidenum">
              <a:rPr lang="es-ES"/>
              <a:t>‹Nº›</a:t>
            </a:fld>
            <a:endParaRPr/>
          </a:p>
        </p:txBody>
      </p:sp>
      <p:pic>
        <p:nvPicPr>
          <p:cNvPr id="130" name="Google Shape;130;p138"/>
          <p:cNvPicPr preferRelativeResize="0"/>
          <p:nvPr/>
        </p:nvPicPr>
        <p:blipFill rotWithShape="1">
          <a:blip r:embed="rId2">
            <a:alphaModFix/>
          </a:blip>
          <a:srcRect/>
          <a:stretch/>
        </p:blipFill>
        <p:spPr>
          <a:xfrm>
            <a:off x="7704348" y="141480"/>
            <a:ext cx="1309344" cy="431098"/>
          </a:xfrm>
          <a:prstGeom prst="rect">
            <a:avLst/>
          </a:prstGeom>
          <a:noFill/>
          <a:ln>
            <a:noFill/>
          </a:ln>
        </p:spPr>
      </p:pic>
      <p:pic>
        <p:nvPicPr>
          <p:cNvPr id="131" name="Google Shape;131;p138"/>
          <p:cNvPicPr preferRelativeResize="0"/>
          <p:nvPr/>
        </p:nvPicPr>
        <p:blipFill rotWithShape="1">
          <a:blip r:embed="rId3">
            <a:alphaModFix/>
          </a:blip>
          <a:srcRect/>
          <a:stretch/>
        </p:blipFill>
        <p:spPr>
          <a:xfrm>
            <a:off x="43936" y="4791851"/>
            <a:ext cx="624724" cy="324828"/>
          </a:xfrm>
          <a:prstGeom prst="rect">
            <a:avLst/>
          </a:prstGeom>
          <a:noFill/>
          <a:ln>
            <a:noFill/>
          </a:ln>
        </p:spPr>
      </p:pic>
      <p:sp>
        <p:nvSpPr>
          <p:cNvPr id="132" name="Google Shape;132;p138"/>
          <p:cNvSpPr txBox="1">
            <a:spLocks noGrp="1"/>
          </p:cNvSpPr>
          <p:nvPr>
            <p:ph type="title"/>
          </p:nvPr>
        </p:nvSpPr>
        <p:spPr>
          <a:xfrm>
            <a:off x="457200" y="205979"/>
            <a:ext cx="8229600" cy="857251"/>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1pPr>
            <a:lvl2pPr marR="0" lvl="1"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2pPr>
            <a:lvl3pPr marR="0" lvl="2"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3pPr>
            <a:lvl4pPr marR="0" lvl="3"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4pPr>
            <a:lvl5pPr marR="0" lvl="4"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5pPr>
            <a:lvl6pPr marR="0" lvl="5"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6pPr>
            <a:lvl7pPr marR="0" lvl="6"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7pPr>
            <a:lvl8pPr marR="0" lvl="7"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8pPr>
            <a:lvl9pPr marR="0" lvl="8"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9pPr>
          </a:lstStyle>
          <a:p>
            <a:endParaRPr/>
          </a:p>
        </p:txBody>
      </p:sp>
      <p:sp>
        <p:nvSpPr>
          <p:cNvPr id="133" name="Google Shape;133;p138"/>
          <p:cNvSpPr txBox="1"/>
          <p:nvPr/>
        </p:nvSpPr>
        <p:spPr>
          <a:xfrm>
            <a:off x="3321079" y="4843933"/>
            <a:ext cx="2497079" cy="238527"/>
          </a:xfrm>
          <a:prstGeom prst="rect">
            <a:avLst/>
          </a:prstGeom>
          <a:noFill/>
          <a:ln>
            <a:noFill/>
          </a:ln>
        </p:spPr>
        <p:txBody>
          <a:bodyPr spcFirstLastPara="1" wrap="square" lIns="38100" tIns="38100" rIns="38100" bIns="38100" anchor="ctr" anchorCtr="0">
            <a:spAutoFit/>
          </a:bodyPr>
          <a:lstStyle/>
          <a:p>
            <a:pPr marL="0" marR="0" lvl="0" indent="0" algn="ctr" rtl="0">
              <a:lnSpc>
                <a:spcPct val="100000"/>
              </a:lnSpc>
              <a:spcBef>
                <a:spcPts val="0"/>
              </a:spcBef>
              <a:spcAft>
                <a:spcPts val="0"/>
              </a:spcAft>
              <a:buClr>
                <a:srgbClr val="FFFFFF"/>
              </a:buClr>
              <a:buSzPts val="525"/>
              <a:buFont typeface="Open Sans SemiBold"/>
              <a:buNone/>
            </a:pPr>
            <a:r>
              <a:rPr lang="es-ES" sz="525" b="0" i="0" u="none" strike="noStrike" cap="none">
                <a:solidFill>
                  <a:srgbClr val="FFFFFF"/>
                </a:solidFill>
                <a:latin typeface="Open Sans SemiBold"/>
                <a:ea typeface="Open Sans SemiBold"/>
                <a:cs typeface="Open Sans SemiBold"/>
                <a:sym typeface="Open Sans SemiBold"/>
              </a:rPr>
              <a:t>© Voluntarios CaixaBank, Barcelona, 2021. </a:t>
            </a:r>
            <a:endParaRPr sz="1350" b="0"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FFFFFF"/>
              </a:buClr>
              <a:buSzPts val="525"/>
              <a:buFont typeface="Open Sans Light"/>
              <a:buNone/>
            </a:pPr>
            <a:r>
              <a:rPr lang="es-ES" sz="525" b="0" i="0" u="none" strike="noStrike" cap="none">
                <a:solidFill>
                  <a:srgbClr val="FFFFFF"/>
                </a:solidFill>
                <a:latin typeface="Open Sans Light"/>
                <a:ea typeface="Open Sans Light"/>
                <a:cs typeface="Open Sans Light"/>
                <a:sym typeface="Open Sans Light"/>
              </a:rPr>
              <a:t>Se prohíbe su reproducción y comunicación o acceso a terceros no autorizados.</a:t>
            </a:r>
            <a:endParaRPr sz="525" b="0" i="0" u="none" strike="noStrike" cap="none">
              <a:solidFill>
                <a:srgbClr val="FFFFFF"/>
              </a:solidFill>
              <a:latin typeface="Open Sans Light"/>
              <a:ea typeface="Open Sans Light"/>
              <a:cs typeface="Open Sans Light"/>
              <a:sym typeface="Open Sans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Contenido con título">
  <p:cSld name="Contenido con título">
    <p:spTree>
      <p:nvGrpSpPr>
        <p:cNvPr id="1" name="Shape 134"/>
        <p:cNvGrpSpPr/>
        <p:nvPr/>
      </p:nvGrpSpPr>
      <p:grpSpPr>
        <a:xfrm>
          <a:off x="0" y="0"/>
          <a:ext cx="0" cy="0"/>
          <a:chOff x="0" y="0"/>
          <a:chExt cx="0" cy="0"/>
        </a:xfrm>
      </p:grpSpPr>
      <p:sp>
        <p:nvSpPr>
          <p:cNvPr id="135" name="Google Shape;135;p139"/>
          <p:cNvSpPr/>
          <p:nvPr/>
        </p:nvSpPr>
        <p:spPr>
          <a:xfrm>
            <a:off x="-2" y="4747719"/>
            <a:ext cx="9139238" cy="401140"/>
          </a:xfrm>
          <a:prstGeom prst="rect">
            <a:avLst/>
          </a:prstGeom>
          <a:solidFill>
            <a:srgbClr val="009FE3"/>
          </a:solidFill>
          <a:ln>
            <a:noFill/>
          </a:ln>
        </p:spPr>
        <p:txBody>
          <a:bodyPr spcFirstLastPara="1" wrap="square" lIns="34275" tIns="34275" rIns="34275" bIns="34275" anchor="ctr" anchorCtr="0">
            <a:noAutofit/>
          </a:bodyPr>
          <a:lstStyle/>
          <a:p>
            <a:pPr marL="0" marR="0" lvl="0" indent="0" algn="ctr"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Montserrat"/>
              <a:ea typeface="Montserrat"/>
              <a:cs typeface="Montserrat"/>
              <a:sym typeface="Montserrat"/>
            </a:endParaRPr>
          </a:p>
        </p:txBody>
      </p:sp>
      <p:sp>
        <p:nvSpPr>
          <p:cNvPr id="136" name="Google Shape;136;p139"/>
          <p:cNvSpPr txBox="1">
            <a:spLocks noGrp="1"/>
          </p:cNvSpPr>
          <p:nvPr>
            <p:ph type="sldNum" idx="12"/>
          </p:nvPr>
        </p:nvSpPr>
        <p:spPr>
          <a:xfrm>
            <a:off x="8722749" y="4747719"/>
            <a:ext cx="421252" cy="395781"/>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1pPr>
            <a:lvl2pPr marL="0" marR="0" lvl="1"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2pPr>
            <a:lvl3pPr marL="0" marR="0" lvl="2"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3pPr>
            <a:lvl4pPr marL="0" marR="0" lvl="3"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4pPr>
            <a:lvl5pPr marL="0" marR="0" lvl="4"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5pPr>
            <a:lvl6pPr marL="0" marR="0" lvl="5"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6pPr>
            <a:lvl7pPr marL="0" marR="0" lvl="6"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7pPr>
            <a:lvl8pPr marL="0" marR="0" lvl="7"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8pPr>
            <a:lvl9pPr marL="0" marR="0" lvl="8" indent="0" algn="l">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9pPr>
          </a:lstStyle>
          <a:p>
            <a:pPr marL="0" lvl="0" indent="0" algn="l" rtl="0">
              <a:spcBef>
                <a:spcPts val="0"/>
              </a:spcBef>
              <a:spcAft>
                <a:spcPts val="0"/>
              </a:spcAft>
              <a:buNone/>
            </a:pPr>
            <a:fld id="{00000000-1234-1234-1234-123412341234}" type="slidenum">
              <a:rPr lang="es-ES"/>
              <a:t>‹Nº›</a:t>
            </a:fld>
            <a:endParaRPr/>
          </a:p>
        </p:txBody>
      </p:sp>
      <p:pic>
        <p:nvPicPr>
          <p:cNvPr id="137" name="Google Shape;137;p139"/>
          <p:cNvPicPr preferRelativeResize="0"/>
          <p:nvPr/>
        </p:nvPicPr>
        <p:blipFill rotWithShape="1">
          <a:blip r:embed="rId2">
            <a:alphaModFix/>
          </a:blip>
          <a:srcRect/>
          <a:stretch/>
        </p:blipFill>
        <p:spPr>
          <a:xfrm>
            <a:off x="7704348" y="141480"/>
            <a:ext cx="1309344" cy="431098"/>
          </a:xfrm>
          <a:prstGeom prst="rect">
            <a:avLst/>
          </a:prstGeom>
          <a:noFill/>
          <a:ln>
            <a:noFill/>
          </a:ln>
        </p:spPr>
      </p:pic>
      <p:pic>
        <p:nvPicPr>
          <p:cNvPr id="138" name="Google Shape;138;p139"/>
          <p:cNvPicPr preferRelativeResize="0"/>
          <p:nvPr/>
        </p:nvPicPr>
        <p:blipFill rotWithShape="1">
          <a:blip r:embed="rId3">
            <a:alphaModFix/>
          </a:blip>
          <a:srcRect/>
          <a:stretch/>
        </p:blipFill>
        <p:spPr>
          <a:xfrm>
            <a:off x="43936" y="4791851"/>
            <a:ext cx="624724" cy="324828"/>
          </a:xfrm>
          <a:prstGeom prst="rect">
            <a:avLst/>
          </a:prstGeom>
          <a:noFill/>
          <a:ln>
            <a:noFill/>
          </a:ln>
        </p:spPr>
      </p:pic>
      <p:sp>
        <p:nvSpPr>
          <p:cNvPr id="139" name="Google Shape;139;p139"/>
          <p:cNvSpPr txBox="1">
            <a:spLocks noGrp="1"/>
          </p:cNvSpPr>
          <p:nvPr>
            <p:ph type="title"/>
          </p:nvPr>
        </p:nvSpPr>
        <p:spPr>
          <a:xfrm>
            <a:off x="457201" y="204787"/>
            <a:ext cx="3008313" cy="871538"/>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2000"/>
              <a:buFont typeface="Montserrat"/>
              <a:buNone/>
              <a:defRPr sz="1500" b="1" i="0" u="none" strike="noStrike" cap="none">
                <a:solidFill>
                  <a:srgbClr val="000000"/>
                </a:solidFill>
                <a:latin typeface="Montserrat"/>
                <a:ea typeface="Montserrat"/>
                <a:cs typeface="Montserrat"/>
                <a:sym typeface="Montserrat"/>
              </a:defRPr>
            </a:lvl1pPr>
            <a:lvl2pPr marR="0" lvl="1"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2pPr>
            <a:lvl3pPr marR="0" lvl="2"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3pPr>
            <a:lvl4pPr marR="0" lvl="3"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4pPr>
            <a:lvl5pPr marR="0" lvl="4"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5pPr>
            <a:lvl6pPr marR="0" lvl="5"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6pPr>
            <a:lvl7pPr marR="0" lvl="6"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7pPr>
            <a:lvl8pPr marR="0" lvl="7"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8pPr>
            <a:lvl9pPr marR="0" lvl="8" algn="ctr" rtl="0">
              <a:lnSpc>
                <a:spcPct val="100000"/>
              </a:lnSpc>
              <a:spcBef>
                <a:spcPts val="0"/>
              </a:spcBef>
              <a:spcAft>
                <a:spcPts val="0"/>
              </a:spcAft>
              <a:buClr>
                <a:srgbClr val="000000"/>
              </a:buClr>
              <a:buSzPts val="4400"/>
              <a:buFont typeface="Montserrat"/>
              <a:buNone/>
              <a:defRPr sz="3300" b="0" i="0" u="none" strike="noStrike" cap="none">
                <a:solidFill>
                  <a:srgbClr val="000000"/>
                </a:solidFill>
                <a:latin typeface="Montserrat"/>
                <a:ea typeface="Montserrat"/>
                <a:cs typeface="Montserrat"/>
                <a:sym typeface="Montserrat"/>
              </a:defRPr>
            </a:lvl9pPr>
          </a:lstStyle>
          <a:p>
            <a:endParaRPr/>
          </a:p>
        </p:txBody>
      </p:sp>
      <p:sp>
        <p:nvSpPr>
          <p:cNvPr id="140" name="Google Shape;140;p139"/>
          <p:cNvSpPr txBox="1">
            <a:spLocks noGrp="1"/>
          </p:cNvSpPr>
          <p:nvPr>
            <p:ph type="body" idx="1"/>
          </p:nvPr>
        </p:nvSpPr>
        <p:spPr>
          <a:xfrm>
            <a:off x="3575050" y="204789"/>
            <a:ext cx="5111751" cy="4389836"/>
          </a:xfrm>
          <a:prstGeom prst="rect">
            <a:avLst/>
          </a:prstGeom>
          <a:noFill/>
          <a:ln>
            <a:noFill/>
          </a:ln>
        </p:spPr>
        <p:txBody>
          <a:bodyPr spcFirstLastPara="1" wrap="square" lIns="91425" tIns="45700" rIns="91425" bIns="45700" anchor="t" anchorCtr="0">
            <a:noAutofit/>
          </a:bodyPr>
          <a:lstStyle>
            <a:lvl1pPr marL="457200" marR="0" lvl="0" indent="-431800" algn="l" rtl="0">
              <a:lnSpc>
                <a:spcPct val="100000"/>
              </a:lnSpc>
              <a:spcBef>
                <a:spcPts val="525"/>
              </a:spcBef>
              <a:spcAft>
                <a:spcPts val="0"/>
              </a:spcAft>
              <a:buClr>
                <a:srgbClr val="000000"/>
              </a:buClr>
              <a:buSzPts val="3200"/>
              <a:buFont typeface="Arial"/>
              <a:buChar char="•"/>
              <a:defRPr sz="2400" b="0" i="0" u="none" strike="noStrike" cap="none">
                <a:solidFill>
                  <a:srgbClr val="000000"/>
                </a:solidFill>
                <a:latin typeface="Montserrat"/>
                <a:ea typeface="Montserrat"/>
                <a:cs typeface="Montserrat"/>
                <a:sym typeface="Montserrat"/>
              </a:defRPr>
            </a:lvl1pPr>
            <a:lvl2pPr marL="914400" marR="0" lvl="1" indent="-431800" algn="l" rtl="0">
              <a:lnSpc>
                <a:spcPct val="100000"/>
              </a:lnSpc>
              <a:spcBef>
                <a:spcPts val="525"/>
              </a:spcBef>
              <a:spcAft>
                <a:spcPts val="0"/>
              </a:spcAft>
              <a:buClr>
                <a:srgbClr val="000000"/>
              </a:buClr>
              <a:buSzPts val="3200"/>
              <a:buFont typeface="Arial"/>
              <a:buChar char="–"/>
              <a:defRPr sz="2400" b="0" i="0" u="none" strike="noStrike" cap="none">
                <a:solidFill>
                  <a:srgbClr val="000000"/>
                </a:solidFill>
                <a:latin typeface="Montserrat"/>
                <a:ea typeface="Montserrat"/>
                <a:cs typeface="Montserrat"/>
                <a:sym typeface="Montserrat"/>
              </a:defRPr>
            </a:lvl2pPr>
            <a:lvl3pPr marL="1371600" marR="0" lvl="2" indent="-431800" algn="l" rtl="0">
              <a:lnSpc>
                <a:spcPct val="100000"/>
              </a:lnSpc>
              <a:spcBef>
                <a:spcPts val="525"/>
              </a:spcBef>
              <a:spcAft>
                <a:spcPts val="0"/>
              </a:spcAft>
              <a:buClr>
                <a:srgbClr val="000000"/>
              </a:buClr>
              <a:buSzPts val="3200"/>
              <a:buFont typeface="Arial"/>
              <a:buChar char="•"/>
              <a:defRPr sz="2400" b="0" i="0" u="none" strike="noStrike" cap="none">
                <a:solidFill>
                  <a:srgbClr val="000000"/>
                </a:solidFill>
                <a:latin typeface="Montserrat"/>
                <a:ea typeface="Montserrat"/>
                <a:cs typeface="Montserrat"/>
                <a:sym typeface="Montserrat"/>
              </a:defRPr>
            </a:lvl3pPr>
            <a:lvl4pPr marL="1828800" marR="0" lvl="3" indent="-431800" algn="l" rtl="0">
              <a:lnSpc>
                <a:spcPct val="100000"/>
              </a:lnSpc>
              <a:spcBef>
                <a:spcPts val="525"/>
              </a:spcBef>
              <a:spcAft>
                <a:spcPts val="0"/>
              </a:spcAft>
              <a:buClr>
                <a:srgbClr val="000000"/>
              </a:buClr>
              <a:buSzPts val="3200"/>
              <a:buFont typeface="Arial"/>
              <a:buChar char="–"/>
              <a:defRPr sz="2400" b="0" i="0" u="none" strike="noStrike" cap="none">
                <a:solidFill>
                  <a:srgbClr val="000000"/>
                </a:solidFill>
                <a:latin typeface="Montserrat"/>
                <a:ea typeface="Montserrat"/>
                <a:cs typeface="Montserrat"/>
                <a:sym typeface="Montserrat"/>
              </a:defRPr>
            </a:lvl4pPr>
            <a:lvl5pPr marL="2286000" marR="0" lvl="4" indent="-431800" algn="l" rtl="0">
              <a:lnSpc>
                <a:spcPct val="100000"/>
              </a:lnSpc>
              <a:spcBef>
                <a:spcPts val="525"/>
              </a:spcBef>
              <a:spcAft>
                <a:spcPts val="0"/>
              </a:spcAft>
              <a:buClr>
                <a:srgbClr val="000000"/>
              </a:buClr>
              <a:buSzPts val="3200"/>
              <a:buFont typeface="Arial"/>
              <a:buChar char="»"/>
              <a:defRPr sz="2400" b="0" i="0" u="none" strike="noStrike" cap="none">
                <a:solidFill>
                  <a:srgbClr val="000000"/>
                </a:solidFill>
                <a:latin typeface="Montserrat"/>
                <a:ea typeface="Montserrat"/>
                <a:cs typeface="Montserrat"/>
                <a:sym typeface="Montserrat"/>
              </a:defRPr>
            </a:lvl5pPr>
            <a:lvl6pPr marL="2743200" marR="0" lvl="5" indent="-431800" algn="l" rtl="0">
              <a:lnSpc>
                <a:spcPct val="100000"/>
              </a:lnSpc>
              <a:spcBef>
                <a:spcPts val="525"/>
              </a:spcBef>
              <a:spcAft>
                <a:spcPts val="0"/>
              </a:spcAft>
              <a:buClr>
                <a:srgbClr val="000000"/>
              </a:buClr>
              <a:buSzPts val="3200"/>
              <a:buFont typeface="Arial"/>
              <a:buChar char="•"/>
              <a:defRPr sz="2400" b="0" i="0" u="none" strike="noStrike" cap="none">
                <a:solidFill>
                  <a:srgbClr val="000000"/>
                </a:solidFill>
                <a:latin typeface="Montserrat"/>
                <a:ea typeface="Montserrat"/>
                <a:cs typeface="Montserrat"/>
                <a:sym typeface="Montserrat"/>
              </a:defRPr>
            </a:lvl6pPr>
            <a:lvl7pPr marL="3200400" marR="0" lvl="6" indent="-431800" algn="l" rtl="0">
              <a:lnSpc>
                <a:spcPct val="100000"/>
              </a:lnSpc>
              <a:spcBef>
                <a:spcPts val="525"/>
              </a:spcBef>
              <a:spcAft>
                <a:spcPts val="0"/>
              </a:spcAft>
              <a:buClr>
                <a:srgbClr val="000000"/>
              </a:buClr>
              <a:buSzPts val="3200"/>
              <a:buFont typeface="Arial"/>
              <a:buChar char="•"/>
              <a:defRPr sz="2400" b="0" i="0" u="none" strike="noStrike" cap="none">
                <a:solidFill>
                  <a:srgbClr val="000000"/>
                </a:solidFill>
                <a:latin typeface="Montserrat"/>
                <a:ea typeface="Montserrat"/>
                <a:cs typeface="Montserrat"/>
                <a:sym typeface="Montserrat"/>
              </a:defRPr>
            </a:lvl7pPr>
            <a:lvl8pPr marL="3657600" marR="0" lvl="7" indent="-431800" algn="l" rtl="0">
              <a:lnSpc>
                <a:spcPct val="100000"/>
              </a:lnSpc>
              <a:spcBef>
                <a:spcPts val="525"/>
              </a:spcBef>
              <a:spcAft>
                <a:spcPts val="0"/>
              </a:spcAft>
              <a:buClr>
                <a:srgbClr val="000000"/>
              </a:buClr>
              <a:buSzPts val="3200"/>
              <a:buFont typeface="Arial"/>
              <a:buChar char="•"/>
              <a:defRPr sz="2400" b="0" i="0" u="none" strike="noStrike" cap="none">
                <a:solidFill>
                  <a:srgbClr val="000000"/>
                </a:solidFill>
                <a:latin typeface="Montserrat"/>
                <a:ea typeface="Montserrat"/>
                <a:cs typeface="Montserrat"/>
                <a:sym typeface="Montserrat"/>
              </a:defRPr>
            </a:lvl8pPr>
            <a:lvl9pPr marL="4114800" marR="0" lvl="8" indent="-431800" algn="l" rtl="0">
              <a:lnSpc>
                <a:spcPct val="100000"/>
              </a:lnSpc>
              <a:spcBef>
                <a:spcPts val="525"/>
              </a:spcBef>
              <a:spcAft>
                <a:spcPts val="0"/>
              </a:spcAft>
              <a:buClr>
                <a:srgbClr val="000000"/>
              </a:buClr>
              <a:buSzPts val="3200"/>
              <a:buFont typeface="Arial"/>
              <a:buChar char="•"/>
              <a:defRPr sz="2400" b="0" i="0" u="none" strike="noStrike" cap="none">
                <a:solidFill>
                  <a:srgbClr val="000000"/>
                </a:solidFill>
                <a:latin typeface="Montserrat"/>
                <a:ea typeface="Montserrat"/>
                <a:cs typeface="Montserrat"/>
                <a:sym typeface="Montserrat"/>
              </a:defRPr>
            </a:lvl9pPr>
          </a:lstStyle>
          <a:p>
            <a:endParaRPr/>
          </a:p>
        </p:txBody>
      </p:sp>
      <p:sp>
        <p:nvSpPr>
          <p:cNvPr id="141" name="Google Shape;141;p139"/>
          <p:cNvSpPr txBox="1">
            <a:spLocks noGrp="1"/>
          </p:cNvSpPr>
          <p:nvPr>
            <p:ph type="body" idx="2"/>
          </p:nvPr>
        </p:nvSpPr>
        <p:spPr>
          <a:xfrm>
            <a:off x="457200" y="1076326"/>
            <a:ext cx="3008315" cy="3518297"/>
          </a:xfrm>
          <a:prstGeom prst="rect">
            <a:avLst/>
          </a:prstGeom>
          <a:noFill/>
          <a:ln>
            <a:noFill/>
          </a:ln>
        </p:spPr>
        <p:txBody>
          <a:bodyPr spcFirstLastPara="1" wrap="square" lIns="91425" tIns="45700" rIns="91425" bIns="45700" anchor="t" anchorCtr="0">
            <a:noAutofit/>
          </a:bodyPr>
          <a:lstStyle>
            <a:lvl1pPr marL="457200" marR="0" lvl="0" indent="-431800" algn="l" rtl="0">
              <a:lnSpc>
                <a:spcPct val="100000"/>
              </a:lnSpc>
              <a:spcBef>
                <a:spcPts val="525"/>
              </a:spcBef>
              <a:spcAft>
                <a:spcPts val="0"/>
              </a:spcAft>
              <a:buClr>
                <a:srgbClr val="000000"/>
              </a:buClr>
              <a:buSzPts val="3200"/>
              <a:buFont typeface="Arial"/>
              <a:buChar char="•"/>
              <a:defRPr sz="2400" b="0" i="0" u="none" strike="noStrike" cap="none">
                <a:solidFill>
                  <a:srgbClr val="000000"/>
                </a:solidFill>
                <a:latin typeface="Montserrat"/>
                <a:ea typeface="Montserrat"/>
                <a:cs typeface="Montserrat"/>
                <a:sym typeface="Montserrat"/>
              </a:defRPr>
            </a:lvl1pPr>
            <a:lvl2pPr marL="914400" marR="0" lvl="1" indent="-431800" algn="l" rtl="0">
              <a:lnSpc>
                <a:spcPct val="100000"/>
              </a:lnSpc>
              <a:spcBef>
                <a:spcPts val="525"/>
              </a:spcBef>
              <a:spcAft>
                <a:spcPts val="0"/>
              </a:spcAft>
              <a:buClr>
                <a:srgbClr val="000000"/>
              </a:buClr>
              <a:buSzPts val="3200"/>
              <a:buFont typeface="Arial"/>
              <a:buChar char="–"/>
              <a:defRPr sz="2400" b="0" i="0" u="none" strike="noStrike" cap="none">
                <a:solidFill>
                  <a:srgbClr val="000000"/>
                </a:solidFill>
                <a:latin typeface="Montserrat"/>
                <a:ea typeface="Montserrat"/>
                <a:cs typeface="Montserrat"/>
                <a:sym typeface="Montserrat"/>
              </a:defRPr>
            </a:lvl2pPr>
            <a:lvl3pPr marL="1371600" marR="0" lvl="2" indent="-431800" algn="l" rtl="0">
              <a:lnSpc>
                <a:spcPct val="100000"/>
              </a:lnSpc>
              <a:spcBef>
                <a:spcPts val="525"/>
              </a:spcBef>
              <a:spcAft>
                <a:spcPts val="0"/>
              </a:spcAft>
              <a:buClr>
                <a:srgbClr val="000000"/>
              </a:buClr>
              <a:buSzPts val="3200"/>
              <a:buFont typeface="Arial"/>
              <a:buChar char="•"/>
              <a:defRPr sz="2400" b="0" i="0" u="none" strike="noStrike" cap="none">
                <a:solidFill>
                  <a:srgbClr val="000000"/>
                </a:solidFill>
                <a:latin typeface="Montserrat"/>
                <a:ea typeface="Montserrat"/>
                <a:cs typeface="Montserrat"/>
                <a:sym typeface="Montserrat"/>
              </a:defRPr>
            </a:lvl3pPr>
            <a:lvl4pPr marL="1828800" marR="0" lvl="3" indent="-431800" algn="l" rtl="0">
              <a:lnSpc>
                <a:spcPct val="100000"/>
              </a:lnSpc>
              <a:spcBef>
                <a:spcPts val="525"/>
              </a:spcBef>
              <a:spcAft>
                <a:spcPts val="0"/>
              </a:spcAft>
              <a:buClr>
                <a:srgbClr val="000000"/>
              </a:buClr>
              <a:buSzPts val="3200"/>
              <a:buFont typeface="Arial"/>
              <a:buChar char="–"/>
              <a:defRPr sz="2400" b="0" i="0" u="none" strike="noStrike" cap="none">
                <a:solidFill>
                  <a:srgbClr val="000000"/>
                </a:solidFill>
                <a:latin typeface="Montserrat"/>
                <a:ea typeface="Montserrat"/>
                <a:cs typeface="Montserrat"/>
                <a:sym typeface="Montserrat"/>
              </a:defRPr>
            </a:lvl4pPr>
            <a:lvl5pPr marL="2286000" marR="0" lvl="4" indent="-431800" algn="l" rtl="0">
              <a:lnSpc>
                <a:spcPct val="100000"/>
              </a:lnSpc>
              <a:spcBef>
                <a:spcPts val="525"/>
              </a:spcBef>
              <a:spcAft>
                <a:spcPts val="0"/>
              </a:spcAft>
              <a:buClr>
                <a:srgbClr val="000000"/>
              </a:buClr>
              <a:buSzPts val="3200"/>
              <a:buFont typeface="Arial"/>
              <a:buChar char="»"/>
              <a:defRPr sz="2400" b="0" i="0" u="none" strike="noStrike" cap="none">
                <a:solidFill>
                  <a:srgbClr val="000000"/>
                </a:solidFill>
                <a:latin typeface="Montserrat"/>
                <a:ea typeface="Montserrat"/>
                <a:cs typeface="Montserrat"/>
                <a:sym typeface="Montserrat"/>
              </a:defRPr>
            </a:lvl5pPr>
            <a:lvl6pPr marL="2743200" marR="0" lvl="5" indent="-431800" algn="l" rtl="0">
              <a:lnSpc>
                <a:spcPct val="100000"/>
              </a:lnSpc>
              <a:spcBef>
                <a:spcPts val="525"/>
              </a:spcBef>
              <a:spcAft>
                <a:spcPts val="0"/>
              </a:spcAft>
              <a:buClr>
                <a:srgbClr val="000000"/>
              </a:buClr>
              <a:buSzPts val="3200"/>
              <a:buFont typeface="Arial"/>
              <a:buChar char="•"/>
              <a:defRPr sz="2400" b="0" i="0" u="none" strike="noStrike" cap="none">
                <a:solidFill>
                  <a:srgbClr val="000000"/>
                </a:solidFill>
                <a:latin typeface="Montserrat"/>
                <a:ea typeface="Montserrat"/>
                <a:cs typeface="Montserrat"/>
                <a:sym typeface="Montserrat"/>
              </a:defRPr>
            </a:lvl6pPr>
            <a:lvl7pPr marL="3200400" marR="0" lvl="6" indent="-431800" algn="l" rtl="0">
              <a:lnSpc>
                <a:spcPct val="100000"/>
              </a:lnSpc>
              <a:spcBef>
                <a:spcPts val="525"/>
              </a:spcBef>
              <a:spcAft>
                <a:spcPts val="0"/>
              </a:spcAft>
              <a:buClr>
                <a:srgbClr val="000000"/>
              </a:buClr>
              <a:buSzPts val="3200"/>
              <a:buFont typeface="Arial"/>
              <a:buChar char="•"/>
              <a:defRPr sz="2400" b="0" i="0" u="none" strike="noStrike" cap="none">
                <a:solidFill>
                  <a:srgbClr val="000000"/>
                </a:solidFill>
                <a:latin typeface="Montserrat"/>
                <a:ea typeface="Montserrat"/>
                <a:cs typeface="Montserrat"/>
                <a:sym typeface="Montserrat"/>
              </a:defRPr>
            </a:lvl7pPr>
            <a:lvl8pPr marL="3657600" marR="0" lvl="7" indent="-431800" algn="l" rtl="0">
              <a:lnSpc>
                <a:spcPct val="100000"/>
              </a:lnSpc>
              <a:spcBef>
                <a:spcPts val="525"/>
              </a:spcBef>
              <a:spcAft>
                <a:spcPts val="0"/>
              </a:spcAft>
              <a:buClr>
                <a:srgbClr val="000000"/>
              </a:buClr>
              <a:buSzPts val="3200"/>
              <a:buFont typeface="Arial"/>
              <a:buChar char="•"/>
              <a:defRPr sz="2400" b="0" i="0" u="none" strike="noStrike" cap="none">
                <a:solidFill>
                  <a:srgbClr val="000000"/>
                </a:solidFill>
                <a:latin typeface="Montserrat"/>
                <a:ea typeface="Montserrat"/>
                <a:cs typeface="Montserrat"/>
                <a:sym typeface="Montserrat"/>
              </a:defRPr>
            </a:lvl8pPr>
            <a:lvl9pPr marL="4114800" marR="0" lvl="8" indent="-431800" algn="l" rtl="0">
              <a:lnSpc>
                <a:spcPct val="100000"/>
              </a:lnSpc>
              <a:spcBef>
                <a:spcPts val="525"/>
              </a:spcBef>
              <a:spcAft>
                <a:spcPts val="0"/>
              </a:spcAft>
              <a:buClr>
                <a:srgbClr val="000000"/>
              </a:buClr>
              <a:buSzPts val="3200"/>
              <a:buFont typeface="Arial"/>
              <a:buChar char="•"/>
              <a:defRPr sz="2400" b="0" i="0" u="none" strike="noStrike" cap="none">
                <a:solidFill>
                  <a:srgbClr val="000000"/>
                </a:solidFill>
                <a:latin typeface="Montserrat"/>
                <a:ea typeface="Montserrat"/>
                <a:cs typeface="Montserrat"/>
                <a:sym typeface="Montserrat"/>
              </a:defRPr>
            </a:lvl9pPr>
          </a:lstStyle>
          <a:p>
            <a:endParaRPr/>
          </a:p>
        </p:txBody>
      </p:sp>
      <p:sp>
        <p:nvSpPr>
          <p:cNvPr id="142" name="Google Shape;142;p139"/>
          <p:cNvSpPr txBox="1"/>
          <p:nvPr/>
        </p:nvSpPr>
        <p:spPr>
          <a:xfrm>
            <a:off x="3321079" y="4843933"/>
            <a:ext cx="2497079" cy="238527"/>
          </a:xfrm>
          <a:prstGeom prst="rect">
            <a:avLst/>
          </a:prstGeom>
          <a:noFill/>
          <a:ln>
            <a:noFill/>
          </a:ln>
        </p:spPr>
        <p:txBody>
          <a:bodyPr spcFirstLastPara="1" wrap="square" lIns="38100" tIns="38100" rIns="38100" bIns="38100" anchor="ctr" anchorCtr="0">
            <a:spAutoFit/>
          </a:bodyPr>
          <a:lstStyle/>
          <a:p>
            <a:pPr marL="0" marR="0" lvl="0" indent="0" algn="ctr" rtl="0">
              <a:lnSpc>
                <a:spcPct val="100000"/>
              </a:lnSpc>
              <a:spcBef>
                <a:spcPts val="0"/>
              </a:spcBef>
              <a:spcAft>
                <a:spcPts val="0"/>
              </a:spcAft>
              <a:buClr>
                <a:srgbClr val="FFFFFF"/>
              </a:buClr>
              <a:buSzPts val="525"/>
              <a:buFont typeface="Open Sans SemiBold"/>
              <a:buNone/>
            </a:pPr>
            <a:r>
              <a:rPr lang="es-ES" sz="525" b="0" i="0" u="none" strike="noStrike" cap="none">
                <a:solidFill>
                  <a:srgbClr val="FFFFFF"/>
                </a:solidFill>
                <a:latin typeface="Open Sans SemiBold"/>
                <a:ea typeface="Open Sans SemiBold"/>
                <a:cs typeface="Open Sans SemiBold"/>
                <a:sym typeface="Open Sans SemiBold"/>
              </a:rPr>
              <a:t>© Voluntarios CaixaBank, Barcelona, 2021. </a:t>
            </a:r>
            <a:endParaRPr sz="1350" b="0"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FFFFFF"/>
              </a:buClr>
              <a:buSzPts val="525"/>
              <a:buFont typeface="Open Sans Light"/>
              <a:buNone/>
            </a:pPr>
            <a:r>
              <a:rPr lang="es-ES" sz="525" b="0" i="0" u="none" strike="noStrike" cap="none">
                <a:solidFill>
                  <a:srgbClr val="FFFFFF"/>
                </a:solidFill>
                <a:latin typeface="Open Sans Light"/>
                <a:ea typeface="Open Sans Light"/>
                <a:cs typeface="Open Sans Light"/>
                <a:sym typeface="Open Sans Light"/>
              </a:rPr>
              <a:t>Se prohíbe su reproducción y comunicación o acceso a terceros no autorizados.</a:t>
            </a:r>
            <a:endParaRPr sz="525" b="0" i="0" u="none" strike="noStrike" cap="none">
              <a:solidFill>
                <a:srgbClr val="FFFFFF"/>
              </a:solidFill>
              <a:latin typeface="Open Sans Light"/>
              <a:ea typeface="Open Sans Light"/>
              <a:cs typeface="Open Sans Light"/>
              <a:sym typeface="Open Sans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c1">
  <p:cSld name="blanc1">
    <p:spTree>
      <p:nvGrpSpPr>
        <p:cNvPr id="1" name="Shape 143"/>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iapositiva de título" type="title">
  <p:cSld name="TITLE">
    <p:spTree>
      <p:nvGrpSpPr>
        <p:cNvPr id="1" name="Shape 19"/>
        <p:cNvGrpSpPr/>
        <p:nvPr/>
      </p:nvGrpSpPr>
      <p:grpSpPr>
        <a:xfrm>
          <a:off x="0" y="0"/>
          <a:ext cx="0" cy="0"/>
          <a:chOff x="0" y="0"/>
          <a:chExt cx="0" cy="0"/>
        </a:xfrm>
      </p:grpSpPr>
      <p:sp>
        <p:nvSpPr>
          <p:cNvPr id="20" name="Google Shape;20;p104"/>
          <p:cNvSpPr txBox="1">
            <a:spLocks noGrp="1"/>
          </p:cNvSpPr>
          <p:nvPr>
            <p:ph type="ctrTitle"/>
          </p:nvPr>
        </p:nvSpPr>
        <p:spPr>
          <a:xfrm>
            <a:off x="1143000" y="841772"/>
            <a:ext cx="6858000" cy="17907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104"/>
          <p:cNvSpPr txBox="1">
            <a:spLocks noGrp="1"/>
          </p:cNvSpPr>
          <p:nvPr>
            <p:ph type="subTitle" idx="1"/>
          </p:nvPr>
        </p:nvSpPr>
        <p:spPr>
          <a:xfrm>
            <a:off x="1143000" y="2701528"/>
            <a:ext cx="6858000" cy="124182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750"/>
              </a:spcBef>
              <a:spcAft>
                <a:spcPts val="0"/>
              </a:spcAft>
              <a:buClr>
                <a:schemeClr val="dk1"/>
              </a:buClr>
              <a:buSzPts val="1800"/>
              <a:buNone/>
              <a:defRPr sz="1800"/>
            </a:lvl1pPr>
            <a:lvl2pPr lvl="1" algn="ctr">
              <a:lnSpc>
                <a:spcPct val="90000"/>
              </a:lnSpc>
              <a:spcBef>
                <a:spcPts val="375"/>
              </a:spcBef>
              <a:spcAft>
                <a:spcPts val="0"/>
              </a:spcAft>
              <a:buClr>
                <a:schemeClr val="dk1"/>
              </a:buClr>
              <a:buSzPts val="1500"/>
              <a:buNone/>
              <a:defRPr sz="1500"/>
            </a:lvl2pPr>
            <a:lvl3pPr lvl="2" algn="ctr">
              <a:lnSpc>
                <a:spcPct val="90000"/>
              </a:lnSpc>
              <a:spcBef>
                <a:spcPts val="375"/>
              </a:spcBef>
              <a:spcAft>
                <a:spcPts val="0"/>
              </a:spcAft>
              <a:buClr>
                <a:schemeClr val="dk1"/>
              </a:buClr>
              <a:buSzPts val="1350"/>
              <a:buNone/>
              <a:defRPr sz="1350"/>
            </a:lvl3pPr>
            <a:lvl4pPr lvl="3" algn="ctr">
              <a:lnSpc>
                <a:spcPct val="90000"/>
              </a:lnSpc>
              <a:spcBef>
                <a:spcPts val="375"/>
              </a:spcBef>
              <a:spcAft>
                <a:spcPts val="0"/>
              </a:spcAft>
              <a:buClr>
                <a:schemeClr val="dk1"/>
              </a:buClr>
              <a:buSzPts val="1200"/>
              <a:buNone/>
              <a:defRPr sz="1200"/>
            </a:lvl4pPr>
            <a:lvl5pPr lvl="4" algn="ctr">
              <a:lnSpc>
                <a:spcPct val="90000"/>
              </a:lnSpc>
              <a:spcBef>
                <a:spcPts val="375"/>
              </a:spcBef>
              <a:spcAft>
                <a:spcPts val="0"/>
              </a:spcAft>
              <a:buClr>
                <a:schemeClr val="dk1"/>
              </a:buClr>
              <a:buSzPts val="1200"/>
              <a:buNone/>
              <a:defRPr sz="1200"/>
            </a:lvl5pPr>
            <a:lvl6pPr lvl="5" algn="ctr">
              <a:lnSpc>
                <a:spcPct val="90000"/>
              </a:lnSpc>
              <a:spcBef>
                <a:spcPts val="375"/>
              </a:spcBef>
              <a:spcAft>
                <a:spcPts val="0"/>
              </a:spcAft>
              <a:buClr>
                <a:schemeClr val="dk1"/>
              </a:buClr>
              <a:buSzPts val="1200"/>
              <a:buNone/>
              <a:defRPr sz="1200"/>
            </a:lvl6pPr>
            <a:lvl7pPr lvl="6" algn="ctr">
              <a:lnSpc>
                <a:spcPct val="90000"/>
              </a:lnSpc>
              <a:spcBef>
                <a:spcPts val="375"/>
              </a:spcBef>
              <a:spcAft>
                <a:spcPts val="0"/>
              </a:spcAft>
              <a:buClr>
                <a:schemeClr val="dk1"/>
              </a:buClr>
              <a:buSzPts val="1200"/>
              <a:buNone/>
              <a:defRPr sz="1200"/>
            </a:lvl7pPr>
            <a:lvl8pPr lvl="7" algn="ctr">
              <a:lnSpc>
                <a:spcPct val="90000"/>
              </a:lnSpc>
              <a:spcBef>
                <a:spcPts val="375"/>
              </a:spcBef>
              <a:spcAft>
                <a:spcPts val="0"/>
              </a:spcAft>
              <a:buClr>
                <a:schemeClr val="dk1"/>
              </a:buClr>
              <a:buSzPts val="1200"/>
              <a:buNone/>
              <a:defRPr sz="1200"/>
            </a:lvl8pPr>
            <a:lvl9pPr lvl="8" algn="ctr">
              <a:lnSpc>
                <a:spcPct val="90000"/>
              </a:lnSpc>
              <a:spcBef>
                <a:spcPts val="375"/>
              </a:spcBef>
              <a:spcAft>
                <a:spcPts val="0"/>
              </a:spcAft>
              <a:buClr>
                <a:schemeClr val="dk1"/>
              </a:buClr>
              <a:buSzPts val="1200"/>
              <a:buNone/>
              <a:defRPr sz="1200"/>
            </a:lvl9pPr>
          </a:lstStyle>
          <a:p>
            <a:endParaRPr/>
          </a:p>
        </p:txBody>
      </p:sp>
      <p:sp>
        <p:nvSpPr>
          <p:cNvPr id="22" name="Google Shape;22;p104"/>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104"/>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104"/>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matchingName="Imagen con título">
  <p:cSld name="Imagen con título">
    <p:spTree>
      <p:nvGrpSpPr>
        <p:cNvPr id="1" name="Shape 150"/>
        <p:cNvGrpSpPr/>
        <p:nvPr/>
      </p:nvGrpSpPr>
      <p:grpSpPr>
        <a:xfrm>
          <a:off x="0" y="0"/>
          <a:ext cx="0" cy="0"/>
          <a:chOff x="0" y="0"/>
          <a:chExt cx="0" cy="0"/>
        </a:xfrm>
      </p:grpSpPr>
      <p:sp>
        <p:nvSpPr>
          <p:cNvPr id="151" name="Google Shape;151;p110"/>
          <p:cNvSpPr/>
          <p:nvPr/>
        </p:nvSpPr>
        <p:spPr>
          <a:xfrm>
            <a:off x="-1" y="4747719"/>
            <a:ext cx="9139237" cy="401140"/>
          </a:xfrm>
          <a:prstGeom prst="rect">
            <a:avLst/>
          </a:prstGeom>
          <a:solidFill>
            <a:srgbClr val="009AD8"/>
          </a:solidFill>
          <a:ln>
            <a:noFill/>
          </a:ln>
        </p:spPr>
        <p:txBody>
          <a:bodyPr spcFirstLastPara="1" wrap="square" lIns="34275" tIns="34275" rIns="34275" bIns="3427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FFFFFF"/>
              </a:solidFill>
              <a:latin typeface="Montserrat"/>
              <a:ea typeface="Montserrat"/>
              <a:cs typeface="Montserrat"/>
              <a:sym typeface="Montserrat"/>
            </a:endParaRPr>
          </a:p>
        </p:txBody>
      </p:sp>
      <p:pic>
        <p:nvPicPr>
          <p:cNvPr id="152" name="Google Shape;152;p110"/>
          <p:cNvPicPr preferRelativeResize="0"/>
          <p:nvPr/>
        </p:nvPicPr>
        <p:blipFill rotWithShape="1">
          <a:blip r:embed="rId2">
            <a:alphaModFix/>
          </a:blip>
          <a:srcRect/>
          <a:stretch/>
        </p:blipFill>
        <p:spPr>
          <a:xfrm>
            <a:off x="7758355" y="237165"/>
            <a:ext cx="1201331" cy="239726"/>
          </a:xfrm>
          <a:prstGeom prst="rect">
            <a:avLst/>
          </a:prstGeom>
          <a:noFill/>
          <a:ln>
            <a:noFill/>
          </a:ln>
        </p:spPr>
      </p:pic>
      <p:sp>
        <p:nvSpPr>
          <p:cNvPr id="153" name="Google Shape;153;p110"/>
          <p:cNvSpPr txBox="1"/>
          <p:nvPr/>
        </p:nvSpPr>
        <p:spPr>
          <a:xfrm>
            <a:off x="3457134" y="4829024"/>
            <a:ext cx="2224968" cy="238527"/>
          </a:xfrm>
          <a:prstGeom prst="rect">
            <a:avLst/>
          </a:prstGeom>
          <a:noFill/>
          <a:ln>
            <a:noFill/>
          </a:ln>
        </p:spPr>
        <p:txBody>
          <a:bodyPr spcFirstLastPara="1" wrap="square" lIns="38100" tIns="38100" rIns="38100" bIns="38100" anchor="ctr" anchorCtr="0">
            <a:spAutoFit/>
          </a:bodyPr>
          <a:lstStyle/>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Open Sans SemiBold"/>
                <a:ea typeface="Open Sans SemiBold"/>
                <a:cs typeface="Open Sans SemiBold"/>
                <a:sym typeface="Open Sans SemiBold"/>
              </a:rPr>
              <a:t>© </a:t>
            </a:r>
            <a:r>
              <a:rPr lang="es-ES" sz="525" b="1" i="0" u="none" strike="noStrike" cap="none">
                <a:solidFill>
                  <a:srgbClr val="FFFFFF"/>
                </a:solidFill>
                <a:latin typeface="Montserrat"/>
                <a:ea typeface="Montserrat"/>
                <a:cs typeface="Montserrat"/>
                <a:sym typeface="Montserrat"/>
              </a:rPr>
              <a:t>Asociación de Voluntarios de CaixaBank, Barcelona, 2021.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Montserrat"/>
                <a:ea typeface="Montserrat"/>
                <a:cs typeface="Montserrat"/>
                <a:sym typeface="Montserrat"/>
              </a:rPr>
              <a:t>Se prohíbe su reproducción y comunicación o acceso a terceros no autorizados</a:t>
            </a:r>
            <a:endParaRPr sz="525" b="0" i="0" u="none" strike="noStrike" cap="none">
              <a:solidFill>
                <a:srgbClr val="FFFFFF"/>
              </a:solidFill>
              <a:latin typeface="Montserrat"/>
              <a:ea typeface="Montserrat"/>
              <a:cs typeface="Montserrat"/>
              <a:sym typeface="Montserrat"/>
            </a:endParaRPr>
          </a:p>
        </p:txBody>
      </p:sp>
      <p:pic>
        <p:nvPicPr>
          <p:cNvPr id="154" name="Google Shape;154;p110"/>
          <p:cNvPicPr preferRelativeResize="0"/>
          <p:nvPr/>
        </p:nvPicPr>
        <p:blipFill rotWithShape="1">
          <a:blip r:embed="rId3">
            <a:alphaModFix/>
          </a:blip>
          <a:srcRect r="80004"/>
          <a:stretch/>
        </p:blipFill>
        <p:spPr>
          <a:xfrm>
            <a:off x="89502" y="4838781"/>
            <a:ext cx="324036" cy="323372"/>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matchingName="Diapositiva de título" type="title">
  <p:cSld name="TITLE">
    <p:spTree>
      <p:nvGrpSpPr>
        <p:cNvPr id="1" name="Shape 155"/>
        <p:cNvGrpSpPr/>
        <p:nvPr/>
      </p:nvGrpSpPr>
      <p:grpSpPr>
        <a:xfrm>
          <a:off x="0" y="0"/>
          <a:ext cx="0" cy="0"/>
          <a:chOff x="0" y="0"/>
          <a:chExt cx="0" cy="0"/>
        </a:xfrm>
      </p:grpSpPr>
      <p:sp>
        <p:nvSpPr>
          <p:cNvPr id="156" name="Google Shape;156;p127"/>
          <p:cNvSpPr/>
          <p:nvPr/>
        </p:nvSpPr>
        <p:spPr>
          <a:xfrm>
            <a:off x="-1" y="4747719"/>
            <a:ext cx="9139237" cy="401140"/>
          </a:xfrm>
          <a:prstGeom prst="rect">
            <a:avLst/>
          </a:prstGeom>
          <a:solidFill>
            <a:srgbClr val="009AD8"/>
          </a:solidFill>
          <a:ln>
            <a:noFill/>
          </a:ln>
        </p:spPr>
        <p:txBody>
          <a:bodyPr spcFirstLastPara="1" wrap="square" lIns="34275" tIns="34275" rIns="34275" bIns="3427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FFFFFF"/>
              </a:solidFill>
              <a:latin typeface="Montserrat"/>
              <a:ea typeface="Montserrat"/>
              <a:cs typeface="Montserrat"/>
              <a:sym typeface="Montserrat"/>
            </a:endParaRPr>
          </a:p>
        </p:txBody>
      </p:sp>
      <p:pic>
        <p:nvPicPr>
          <p:cNvPr id="157" name="Google Shape;157;p127"/>
          <p:cNvPicPr preferRelativeResize="0"/>
          <p:nvPr/>
        </p:nvPicPr>
        <p:blipFill rotWithShape="1">
          <a:blip r:embed="rId2">
            <a:alphaModFix/>
          </a:blip>
          <a:srcRect r="80004"/>
          <a:stretch/>
        </p:blipFill>
        <p:spPr>
          <a:xfrm>
            <a:off x="89502" y="4838781"/>
            <a:ext cx="324036" cy="323372"/>
          </a:xfrm>
          <a:prstGeom prst="rect">
            <a:avLst/>
          </a:prstGeom>
          <a:noFill/>
          <a:ln>
            <a:noFill/>
          </a:ln>
        </p:spPr>
      </p:pic>
      <p:sp>
        <p:nvSpPr>
          <p:cNvPr id="158" name="Google Shape;158;p127"/>
          <p:cNvSpPr txBox="1">
            <a:spLocks noGrp="1"/>
          </p:cNvSpPr>
          <p:nvPr>
            <p:ph type="title"/>
          </p:nvPr>
        </p:nvSpPr>
        <p:spPr>
          <a:xfrm>
            <a:off x="685800" y="1597819"/>
            <a:ext cx="7772400" cy="1102520"/>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1pPr>
            <a:lvl2pPr marR="0" lvl="1"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2pPr>
            <a:lvl3pPr marR="0" lvl="2"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3pPr>
            <a:lvl4pPr marR="0" lvl="3"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4pPr>
            <a:lvl5pPr marR="0" lvl="4"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5pPr>
            <a:lvl6pPr marR="0" lvl="5"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6pPr>
            <a:lvl7pPr marR="0" lvl="6"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7pPr>
            <a:lvl8pPr marR="0" lvl="7"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8pPr>
            <a:lvl9pPr marR="0" lvl="8"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9pPr>
          </a:lstStyle>
          <a:p>
            <a:endParaRPr/>
          </a:p>
        </p:txBody>
      </p:sp>
      <p:sp>
        <p:nvSpPr>
          <p:cNvPr id="159" name="Google Shape;159;p127"/>
          <p:cNvSpPr txBox="1">
            <a:spLocks noGrp="1"/>
          </p:cNvSpPr>
          <p:nvPr>
            <p:ph type="body" idx="1"/>
          </p:nvPr>
        </p:nvSpPr>
        <p:spPr>
          <a:xfrm>
            <a:off x="1371600" y="2914650"/>
            <a:ext cx="6400800" cy="1314450"/>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100000"/>
              </a:lnSpc>
              <a:spcBef>
                <a:spcPts val="525"/>
              </a:spcBef>
              <a:spcAft>
                <a:spcPts val="0"/>
              </a:spcAft>
              <a:buClr>
                <a:srgbClr val="888888"/>
              </a:buClr>
              <a:buSzPts val="2400"/>
              <a:buFont typeface="Arial"/>
              <a:buNone/>
              <a:defRPr sz="2400" b="0" i="0" u="none" strike="noStrike" cap="none">
                <a:solidFill>
                  <a:srgbClr val="888888"/>
                </a:solidFill>
                <a:latin typeface="Montserrat"/>
                <a:ea typeface="Montserrat"/>
                <a:cs typeface="Montserrat"/>
                <a:sym typeface="Montserrat"/>
              </a:defRPr>
            </a:lvl1pPr>
            <a:lvl2pPr marL="914400" marR="0" lvl="1" indent="-228600" algn="ctr" rtl="0">
              <a:lnSpc>
                <a:spcPct val="100000"/>
              </a:lnSpc>
              <a:spcBef>
                <a:spcPts val="525"/>
              </a:spcBef>
              <a:spcAft>
                <a:spcPts val="0"/>
              </a:spcAft>
              <a:buClr>
                <a:srgbClr val="888888"/>
              </a:buClr>
              <a:buSzPts val="2400"/>
              <a:buFont typeface="Arial"/>
              <a:buNone/>
              <a:defRPr sz="2400" b="0" i="0" u="none" strike="noStrike" cap="none">
                <a:solidFill>
                  <a:srgbClr val="888888"/>
                </a:solidFill>
                <a:latin typeface="Montserrat"/>
                <a:ea typeface="Montserrat"/>
                <a:cs typeface="Montserrat"/>
                <a:sym typeface="Montserrat"/>
              </a:defRPr>
            </a:lvl2pPr>
            <a:lvl3pPr marL="1371600" marR="0" lvl="2" indent="-228600" algn="ctr" rtl="0">
              <a:lnSpc>
                <a:spcPct val="100000"/>
              </a:lnSpc>
              <a:spcBef>
                <a:spcPts val="525"/>
              </a:spcBef>
              <a:spcAft>
                <a:spcPts val="0"/>
              </a:spcAft>
              <a:buClr>
                <a:srgbClr val="888888"/>
              </a:buClr>
              <a:buSzPts val="2400"/>
              <a:buFont typeface="Arial"/>
              <a:buNone/>
              <a:defRPr sz="2400" b="0" i="0" u="none" strike="noStrike" cap="none">
                <a:solidFill>
                  <a:srgbClr val="888888"/>
                </a:solidFill>
                <a:latin typeface="Montserrat"/>
                <a:ea typeface="Montserrat"/>
                <a:cs typeface="Montserrat"/>
                <a:sym typeface="Montserrat"/>
              </a:defRPr>
            </a:lvl3pPr>
            <a:lvl4pPr marL="1828800" marR="0" lvl="3" indent="-228600" algn="ctr" rtl="0">
              <a:lnSpc>
                <a:spcPct val="100000"/>
              </a:lnSpc>
              <a:spcBef>
                <a:spcPts val="525"/>
              </a:spcBef>
              <a:spcAft>
                <a:spcPts val="0"/>
              </a:spcAft>
              <a:buClr>
                <a:srgbClr val="888888"/>
              </a:buClr>
              <a:buSzPts val="2400"/>
              <a:buFont typeface="Arial"/>
              <a:buNone/>
              <a:defRPr sz="2400" b="0" i="0" u="none" strike="noStrike" cap="none">
                <a:solidFill>
                  <a:srgbClr val="888888"/>
                </a:solidFill>
                <a:latin typeface="Montserrat"/>
                <a:ea typeface="Montserrat"/>
                <a:cs typeface="Montserrat"/>
                <a:sym typeface="Montserrat"/>
              </a:defRPr>
            </a:lvl4pPr>
            <a:lvl5pPr marL="2286000" marR="0" lvl="4" indent="-228600" algn="ctr" rtl="0">
              <a:lnSpc>
                <a:spcPct val="100000"/>
              </a:lnSpc>
              <a:spcBef>
                <a:spcPts val="525"/>
              </a:spcBef>
              <a:spcAft>
                <a:spcPts val="0"/>
              </a:spcAft>
              <a:buClr>
                <a:srgbClr val="888888"/>
              </a:buClr>
              <a:buSzPts val="2400"/>
              <a:buFont typeface="Arial"/>
              <a:buNone/>
              <a:defRPr sz="2400" b="0" i="0" u="none" strike="noStrike" cap="none">
                <a:solidFill>
                  <a:srgbClr val="888888"/>
                </a:solidFill>
                <a:latin typeface="Montserrat"/>
                <a:ea typeface="Montserrat"/>
                <a:cs typeface="Montserrat"/>
                <a:sym typeface="Montserrat"/>
              </a:defRPr>
            </a:lvl5pPr>
            <a:lvl6pPr marL="2743200" marR="0" lvl="5"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6pPr>
            <a:lvl7pPr marL="3200400" marR="0" lvl="6"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7pPr>
            <a:lvl8pPr marL="3657600" marR="0" lvl="7"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8pPr>
            <a:lvl9pPr marL="4114800" marR="0" lvl="8"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9pPr>
          </a:lstStyle>
          <a:p>
            <a:endParaRPr/>
          </a:p>
        </p:txBody>
      </p:sp>
      <p:sp>
        <p:nvSpPr>
          <p:cNvPr id="160" name="Google Shape;160;p127"/>
          <p:cNvSpPr txBox="1">
            <a:spLocks noGrp="1"/>
          </p:cNvSpPr>
          <p:nvPr>
            <p:ph type="sldNum" idx="12"/>
          </p:nvPr>
        </p:nvSpPr>
        <p:spPr>
          <a:xfrm>
            <a:off x="8722749" y="4747719"/>
            <a:ext cx="421252" cy="395781"/>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s-ES"/>
              <a:t>‹Nº›</a:t>
            </a:fld>
            <a:endParaRPr/>
          </a:p>
        </p:txBody>
      </p:sp>
      <p:pic>
        <p:nvPicPr>
          <p:cNvPr id="161" name="Google Shape;161;p127"/>
          <p:cNvPicPr preferRelativeResize="0"/>
          <p:nvPr/>
        </p:nvPicPr>
        <p:blipFill rotWithShape="1">
          <a:blip r:embed="rId3">
            <a:alphaModFix/>
          </a:blip>
          <a:srcRect/>
          <a:stretch/>
        </p:blipFill>
        <p:spPr>
          <a:xfrm>
            <a:off x="7758355" y="237165"/>
            <a:ext cx="1201331" cy="239726"/>
          </a:xfrm>
          <a:prstGeom prst="rect">
            <a:avLst/>
          </a:prstGeom>
          <a:noFill/>
          <a:ln>
            <a:noFill/>
          </a:ln>
        </p:spPr>
      </p:pic>
      <p:sp>
        <p:nvSpPr>
          <p:cNvPr id="162" name="Google Shape;162;p127"/>
          <p:cNvSpPr txBox="1"/>
          <p:nvPr/>
        </p:nvSpPr>
        <p:spPr>
          <a:xfrm>
            <a:off x="3457134" y="4829024"/>
            <a:ext cx="2224968" cy="238527"/>
          </a:xfrm>
          <a:prstGeom prst="rect">
            <a:avLst/>
          </a:prstGeom>
          <a:noFill/>
          <a:ln>
            <a:noFill/>
          </a:ln>
        </p:spPr>
        <p:txBody>
          <a:bodyPr spcFirstLastPara="1" wrap="square" lIns="38100" tIns="38100" rIns="38100" bIns="38100" anchor="ctr" anchorCtr="0">
            <a:spAutoFit/>
          </a:bodyPr>
          <a:lstStyle/>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Open Sans SemiBold"/>
                <a:ea typeface="Open Sans SemiBold"/>
                <a:cs typeface="Open Sans SemiBold"/>
                <a:sym typeface="Open Sans SemiBold"/>
              </a:rPr>
              <a:t>© </a:t>
            </a:r>
            <a:r>
              <a:rPr lang="es-ES" sz="525" b="1" i="0" u="none" strike="noStrike" cap="none">
                <a:solidFill>
                  <a:srgbClr val="FFFFFF"/>
                </a:solidFill>
                <a:latin typeface="Montserrat"/>
                <a:ea typeface="Montserrat"/>
                <a:cs typeface="Montserrat"/>
                <a:sym typeface="Montserrat"/>
              </a:rPr>
              <a:t>Asociación de Voluntarios de CaixaBank, Barcelona, 2021.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Montserrat"/>
                <a:ea typeface="Montserrat"/>
                <a:cs typeface="Montserrat"/>
                <a:sym typeface="Montserrat"/>
              </a:rPr>
              <a:t>Se prohíbe su reproducción y comunicación o acceso a terceros no autorizados</a:t>
            </a:r>
            <a:endParaRPr sz="525" b="0" i="0" u="none" strike="noStrike" cap="none">
              <a:solidFill>
                <a:srgbClr val="FFFFFF"/>
              </a:solidFill>
              <a:latin typeface="Montserrat"/>
              <a:ea typeface="Montserrat"/>
              <a:cs typeface="Montserrat"/>
              <a:sym typeface="Montserra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Diseño personalizado" type="tx">
  <p:cSld name="TITLE_AND_BODY">
    <p:spTree>
      <p:nvGrpSpPr>
        <p:cNvPr id="1" name="Shape 163"/>
        <p:cNvGrpSpPr/>
        <p:nvPr/>
      </p:nvGrpSpPr>
      <p:grpSpPr>
        <a:xfrm>
          <a:off x="0" y="0"/>
          <a:ext cx="0" cy="0"/>
          <a:chOff x="0" y="0"/>
          <a:chExt cx="0" cy="0"/>
        </a:xfrm>
      </p:grpSpPr>
      <p:sp>
        <p:nvSpPr>
          <p:cNvPr id="164" name="Google Shape;164;p128"/>
          <p:cNvSpPr/>
          <p:nvPr/>
        </p:nvSpPr>
        <p:spPr>
          <a:xfrm>
            <a:off x="-1" y="4747719"/>
            <a:ext cx="9139237" cy="401140"/>
          </a:xfrm>
          <a:prstGeom prst="rect">
            <a:avLst/>
          </a:prstGeom>
          <a:solidFill>
            <a:srgbClr val="009AD8"/>
          </a:solidFill>
          <a:ln>
            <a:noFill/>
          </a:ln>
        </p:spPr>
        <p:txBody>
          <a:bodyPr spcFirstLastPara="1" wrap="square" lIns="34275" tIns="34275" rIns="34275" bIns="3427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FFFFFF"/>
              </a:solidFill>
              <a:latin typeface="Montserrat"/>
              <a:ea typeface="Montserrat"/>
              <a:cs typeface="Montserrat"/>
              <a:sym typeface="Montserrat"/>
            </a:endParaRPr>
          </a:p>
        </p:txBody>
      </p:sp>
      <p:pic>
        <p:nvPicPr>
          <p:cNvPr id="165" name="Google Shape;165;p128"/>
          <p:cNvPicPr preferRelativeResize="0"/>
          <p:nvPr/>
        </p:nvPicPr>
        <p:blipFill rotWithShape="1">
          <a:blip r:embed="rId2">
            <a:alphaModFix/>
          </a:blip>
          <a:srcRect r="80004"/>
          <a:stretch/>
        </p:blipFill>
        <p:spPr>
          <a:xfrm>
            <a:off x="89502" y="4838781"/>
            <a:ext cx="324036" cy="323372"/>
          </a:xfrm>
          <a:prstGeom prst="rect">
            <a:avLst/>
          </a:prstGeom>
          <a:noFill/>
          <a:ln>
            <a:noFill/>
          </a:ln>
        </p:spPr>
      </p:pic>
      <p:sp>
        <p:nvSpPr>
          <p:cNvPr id="166" name="Google Shape;166;p128"/>
          <p:cNvSpPr txBox="1">
            <a:spLocks noGrp="1"/>
          </p:cNvSpPr>
          <p:nvPr>
            <p:ph type="title"/>
          </p:nvPr>
        </p:nvSpPr>
        <p:spPr>
          <a:xfrm>
            <a:off x="457200" y="205979"/>
            <a:ext cx="8229600" cy="857251"/>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1pPr>
            <a:lvl2pPr marR="0" lvl="1"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2pPr>
            <a:lvl3pPr marR="0" lvl="2"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3pPr>
            <a:lvl4pPr marR="0" lvl="3"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4pPr>
            <a:lvl5pPr marR="0" lvl="4"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5pPr>
            <a:lvl6pPr marR="0" lvl="5"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6pPr>
            <a:lvl7pPr marR="0" lvl="6"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7pPr>
            <a:lvl8pPr marR="0" lvl="7"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8pPr>
            <a:lvl9pPr marR="0" lvl="8"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9pPr>
          </a:lstStyle>
          <a:p>
            <a:endParaRPr/>
          </a:p>
        </p:txBody>
      </p:sp>
      <p:sp>
        <p:nvSpPr>
          <p:cNvPr id="167" name="Google Shape;167;p128"/>
          <p:cNvSpPr txBox="1">
            <a:spLocks noGrp="1"/>
          </p:cNvSpPr>
          <p:nvPr>
            <p:ph type="sldNum" idx="12"/>
          </p:nvPr>
        </p:nvSpPr>
        <p:spPr>
          <a:xfrm>
            <a:off x="8722749" y="4747719"/>
            <a:ext cx="421252" cy="395781"/>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s-ES"/>
              <a:t>‹Nº›</a:t>
            </a:fld>
            <a:endParaRPr/>
          </a:p>
        </p:txBody>
      </p:sp>
      <p:pic>
        <p:nvPicPr>
          <p:cNvPr id="168" name="Google Shape;168;p128"/>
          <p:cNvPicPr preferRelativeResize="0"/>
          <p:nvPr/>
        </p:nvPicPr>
        <p:blipFill rotWithShape="1">
          <a:blip r:embed="rId3">
            <a:alphaModFix/>
          </a:blip>
          <a:srcRect/>
          <a:stretch/>
        </p:blipFill>
        <p:spPr>
          <a:xfrm>
            <a:off x="7758355" y="237165"/>
            <a:ext cx="1201331" cy="239726"/>
          </a:xfrm>
          <a:prstGeom prst="rect">
            <a:avLst/>
          </a:prstGeom>
          <a:noFill/>
          <a:ln>
            <a:noFill/>
          </a:ln>
        </p:spPr>
      </p:pic>
      <p:sp>
        <p:nvSpPr>
          <p:cNvPr id="169" name="Google Shape;169;p128"/>
          <p:cNvSpPr txBox="1"/>
          <p:nvPr/>
        </p:nvSpPr>
        <p:spPr>
          <a:xfrm>
            <a:off x="3457134" y="4829024"/>
            <a:ext cx="2224968" cy="238527"/>
          </a:xfrm>
          <a:prstGeom prst="rect">
            <a:avLst/>
          </a:prstGeom>
          <a:noFill/>
          <a:ln>
            <a:noFill/>
          </a:ln>
        </p:spPr>
        <p:txBody>
          <a:bodyPr spcFirstLastPara="1" wrap="square" lIns="38100" tIns="38100" rIns="38100" bIns="38100" anchor="ctr" anchorCtr="0">
            <a:spAutoFit/>
          </a:bodyPr>
          <a:lstStyle/>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Open Sans SemiBold"/>
                <a:ea typeface="Open Sans SemiBold"/>
                <a:cs typeface="Open Sans SemiBold"/>
                <a:sym typeface="Open Sans SemiBold"/>
              </a:rPr>
              <a:t>© </a:t>
            </a:r>
            <a:r>
              <a:rPr lang="es-ES" sz="525" b="1" i="0" u="none" strike="noStrike" cap="none">
                <a:solidFill>
                  <a:srgbClr val="FFFFFF"/>
                </a:solidFill>
                <a:latin typeface="Montserrat"/>
                <a:ea typeface="Montserrat"/>
                <a:cs typeface="Montserrat"/>
                <a:sym typeface="Montserrat"/>
              </a:rPr>
              <a:t>Asociación de Voluntarios de CaixaBank, Barcelona, 2021.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Montserrat"/>
                <a:ea typeface="Montserrat"/>
                <a:cs typeface="Montserrat"/>
                <a:sym typeface="Montserrat"/>
              </a:rPr>
              <a:t>Se prohíbe su reproducción y comunicación o acceso a terceros no autorizados</a:t>
            </a:r>
            <a:endParaRPr sz="525" b="0" i="0" u="none" strike="noStrike" cap="none">
              <a:solidFill>
                <a:srgbClr val="FFFFFF"/>
              </a:solidFill>
              <a:latin typeface="Montserrat"/>
              <a:ea typeface="Montserrat"/>
              <a:cs typeface="Montserrat"/>
              <a:sym typeface="Montserra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Encabezado de sección">
  <p:cSld name="Encabezado de sección">
    <p:spTree>
      <p:nvGrpSpPr>
        <p:cNvPr id="1" name="Shape 170"/>
        <p:cNvGrpSpPr/>
        <p:nvPr/>
      </p:nvGrpSpPr>
      <p:grpSpPr>
        <a:xfrm>
          <a:off x="0" y="0"/>
          <a:ext cx="0" cy="0"/>
          <a:chOff x="0" y="0"/>
          <a:chExt cx="0" cy="0"/>
        </a:xfrm>
      </p:grpSpPr>
      <p:sp>
        <p:nvSpPr>
          <p:cNvPr id="171" name="Google Shape;171;p129"/>
          <p:cNvSpPr/>
          <p:nvPr/>
        </p:nvSpPr>
        <p:spPr>
          <a:xfrm>
            <a:off x="-1" y="4747719"/>
            <a:ext cx="9139237" cy="401140"/>
          </a:xfrm>
          <a:prstGeom prst="rect">
            <a:avLst/>
          </a:prstGeom>
          <a:solidFill>
            <a:srgbClr val="009AD8"/>
          </a:solidFill>
          <a:ln>
            <a:noFill/>
          </a:ln>
        </p:spPr>
        <p:txBody>
          <a:bodyPr spcFirstLastPara="1" wrap="square" lIns="34275" tIns="34275" rIns="34275" bIns="3427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FFFFFF"/>
              </a:solidFill>
              <a:latin typeface="Montserrat"/>
              <a:ea typeface="Montserrat"/>
              <a:cs typeface="Montserrat"/>
              <a:sym typeface="Montserrat"/>
            </a:endParaRPr>
          </a:p>
        </p:txBody>
      </p:sp>
      <p:pic>
        <p:nvPicPr>
          <p:cNvPr id="172" name="Google Shape;172;p129"/>
          <p:cNvPicPr preferRelativeResize="0"/>
          <p:nvPr/>
        </p:nvPicPr>
        <p:blipFill rotWithShape="1">
          <a:blip r:embed="rId2">
            <a:alphaModFix/>
          </a:blip>
          <a:srcRect r="80004"/>
          <a:stretch/>
        </p:blipFill>
        <p:spPr>
          <a:xfrm>
            <a:off x="89502" y="4838781"/>
            <a:ext cx="324036" cy="323372"/>
          </a:xfrm>
          <a:prstGeom prst="rect">
            <a:avLst/>
          </a:prstGeom>
          <a:noFill/>
          <a:ln>
            <a:noFill/>
          </a:ln>
        </p:spPr>
      </p:pic>
      <p:sp>
        <p:nvSpPr>
          <p:cNvPr id="173" name="Google Shape;173;p129"/>
          <p:cNvSpPr txBox="1">
            <a:spLocks noGrp="1"/>
          </p:cNvSpPr>
          <p:nvPr>
            <p:ph type="title"/>
          </p:nvPr>
        </p:nvSpPr>
        <p:spPr>
          <a:xfrm>
            <a:off x="722314" y="3305177"/>
            <a:ext cx="7772402" cy="102155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3000"/>
              <a:buFont typeface="Montserrat"/>
              <a:buNone/>
              <a:defRPr sz="3000" b="1" i="0" u="none" strike="noStrike" cap="none">
                <a:solidFill>
                  <a:srgbClr val="000000"/>
                </a:solidFill>
                <a:latin typeface="Montserrat"/>
                <a:ea typeface="Montserrat"/>
                <a:cs typeface="Montserrat"/>
                <a:sym typeface="Montserrat"/>
              </a:defRPr>
            </a:lvl1pPr>
            <a:lvl2pPr marR="0" lvl="1"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2pPr>
            <a:lvl3pPr marR="0" lvl="2"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3pPr>
            <a:lvl4pPr marR="0" lvl="3"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4pPr>
            <a:lvl5pPr marR="0" lvl="4"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5pPr>
            <a:lvl6pPr marR="0" lvl="5"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6pPr>
            <a:lvl7pPr marR="0" lvl="6"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7pPr>
            <a:lvl8pPr marR="0" lvl="7"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8pPr>
            <a:lvl9pPr marR="0" lvl="8"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9pPr>
          </a:lstStyle>
          <a:p>
            <a:endParaRPr/>
          </a:p>
        </p:txBody>
      </p:sp>
      <p:sp>
        <p:nvSpPr>
          <p:cNvPr id="174" name="Google Shape;174;p129"/>
          <p:cNvSpPr txBox="1">
            <a:spLocks noGrp="1"/>
          </p:cNvSpPr>
          <p:nvPr>
            <p:ph type="body" idx="1"/>
          </p:nvPr>
        </p:nvSpPr>
        <p:spPr>
          <a:xfrm>
            <a:off x="722314" y="2180036"/>
            <a:ext cx="7772402" cy="1125142"/>
          </a:xfrm>
          <a:prstGeom prst="rect">
            <a:avLst/>
          </a:prstGeom>
          <a:noFill/>
          <a:ln>
            <a:noFill/>
          </a:ln>
        </p:spPr>
        <p:txBody>
          <a:bodyPr spcFirstLastPara="1" wrap="square" lIns="91425" tIns="45700" rIns="91425" bIns="45700" anchor="b" anchorCtr="0">
            <a:noAutofit/>
          </a:bodyPr>
          <a:lstStyle>
            <a:lvl1pPr marL="457200" marR="0" lvl="0" indent="-228600" algn="l" rtl="0">
              <a:lnSpc>
                <a:spcPct val="100000"/>
              </a:lnSpc>
              <a:spcBef>
                <a:spcPts val="300"/>
              </a:spcBef>
              <a:spcAft>
                <a:spcPts val="0"/>
              </a:spcAft>
              <a:buClr>
                <a:srgbClr val="888888"/>
              </a:buClr>
              <a:buSzPts val="1500"/>
              <a:buFont typeface="Arial"/>
              <a:buNone/>
              <a:defRPr sz="1500" b="0" i="0" u="none" strike="noStrike" cap="none">
                <a:solidFill>
                  <a:srgbClr val="888888"/>
                </a:solidFill>
                <a:latin typeface="Montserrat"/>
                <a:ea typeface="Montserrat"/>
                <a:cs typeface="Montserrat"/>
                <a:sym typeface="Montserrat"/>
              </a:defRPr>
            </a:lvl1pPr>
            <a:lvl2pPr marL="914400" marR="0" lvl="1" indent="-228600" algn="l" rtl="0">
              <a:lnSpc>
                <a:spcPct val="100000"/>
              </a:lnSpc>
              <a:spcBef>
                <a:spcPts val="300"/>
              </a:spcBef>
              <a:spcAft>
                <a:spcPts val="0"/>
              </a:spcAft>
              <a:buClr>
                <a:srgbClr val="888888"/>
              </a:buClr>
              <a:buSzPts val="1500"/>
              <a:buFont typeface="Arial"/>
              <a:buNone/>
              <a:defRPr sz="1500" b="0" i="0" u="none" strike="noStrike" cap="none">
                <a:solidFill>
                  <a:srgbClr val="888888"/>
                </a:solidFill>
                <a:latin typeface="Montserrat"/>
                <a:ea typeface="Montserrat"/>
                <a:cs typeface="Montserrat"/>
                <a:sym typeface="Montserrat"/>
              </a:defRPr>
            </a:lvl2pPr>
            <a:lvl3pPr marL="1371600" marR="0" lvl="2" indent="-228600" algn="l" rtl="0">
              <a:lnSpc>
                <a:spcPct val="100000"/>
              </a:lnSpc>
              <a:spcBef>
                <a:spcPts val="300"/>
              </a:spcBef>
              <a:spcAft>
                <a:spcPts val="0"/>
              </a:spcAft>
              <a:buClr>
                <a:srgbClr val="888888"/>
              </a:buClr>
              <a:buSzPts val="1500"/>
              <a:buFont typeface="Arial"/>
              <a:buNone/>
              <a:defRPr sz="1500" b="0" i="0" u="none" strike="noStrike" cap="none">
                <a:solidFill>
                  <a:srgbClr val="888888"/>
                </a:solidFill>
                <a:latin typeface="Montserrat"/>
                <a:ea typeface="Montserrat"/>
                <a:cs typeface="Montserrat"/>
                <a:sym typeface="Montserrat"/>
              </a:defRPr>
            </a:lvl3pPr>
            <a:lvl4pPr marL="1828800" marR="0" lvl="3" indent="-228600" algn="l" rtl="0">
              <a:lnSpc>
                <a:spcPct val="100000"/>
              </a:lnSpc>
              <a:spcBef>
                <a:spcPts val="300"/>
              </a:spcBef>
              <a:spcAft>
                <a:spcPts val="0"/>
              </a:spcAft>
              <a:buClr>
                <a:srgbClr val="888888"/>
              </a:buClr>
              <a:buSzPts val="1500"/>
              <a:buFont typeface="Arial"/>
              <a:buNone/>
              <a:defRPr sz="1500" b="0" i="0" u="none" strike="noStrike" cap="none">
                <a:solidFill>
                  <a:srgbClr val="888888"/>
                </a:solidFill>
                <a:latin typeface="Montserrat"/>
                <a:ea typeface="Montserrat"/>
                <a:cs typeface="Montserrat"/>
                <a:sym typeface="Montserrat"/>
              </a:defRPr>
            </a:lvl4pPr>
            <a:lvl5pPr marL="2286000" marR="0" lvl="4" indent="-228600" algn="l" rtl="0">
              <a:lnSpc>
                <a:spcPct val="100000"/>
              </a:lnSpc>
              <a:spcBef>
                <a:spcPts val="300"/>
              </a:spcBef>
              <a:spcAft>
                <a:spcPts val="0"/>
              </a:spcAft>
              <a:buClr>
                <a:srgbClr val="888888"/>
              </a:buClr>
              <a:buSzPts val="1500"/>
              <a:buFont typeface="Arial"/>
              <a:buNone/>
              <a:defRPr sz="1500" b="0" i="0" u="none" strike="noStrike" cap="none">
                <a:solidFill>
                  <a:srgbClr val="888888"/>
                </a:solidFill>
                <a:latin typeface="Montserrat"/>
                <a:ea typeface="Montserrat"/>
                <a:cs typeface="Montserrat"/>
                <a:sym typeface="Montserrat"/>
              </a:defRPr>
            </a:lvl5pPr>
            <a:lvl6pPr marL="2743200" marR="0" lvl="5"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6pPr>
            <a:lvl7pPr marL="3200400" marR="0" lvl="6"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7pPr>
            <a:lvl8pPr marL="3657600" marR="0" lvl="7"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8pPr>
            <a:lvl9pPr marL="4114800" marR="0" lvl="8"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9pPr>
          </a:lstStyle>
          <a:p>
            <a:endParaRPr/>
          </a:p>
        </p:txBody>
      </p:sp>
      <p:sp>
        <p:nvSpPr>
          <p:cNvPr id="175" name="Google Shape;175;p129"/>
          <p:cNvSpPr txBox="1">
            <a:spLocks noGrp="1"/>
          </p:cNvSpPr>
          <p:nvPr>
            <p:ph type="sldNum" idx="12"/>
          </p:nvPr>
        </p:nvSpPr>
        <p:spPr>
          <a:xfrm>
            <a:off x="8722749" y="4747719"/>
            <a:ext cx="421252" cy="395781"/>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s-ES"/>
              <a:t>‹Nº›</a:t>
            </a:fld>
            <a:endParaRPr/>
          </a:p>
        </p:txBody>
      </p:sp>
      <p:pic>
        <p:nvPicPr>
          <p:cNvPr id="176" name="Google Shape;176;p129"/>
          <p:cNvPicPr preferRelativeResize="0"/>
          <p:nvPr/>
        </p:nvPicPr>
        <p:blipFill rotWithShape="1">
          <a:blip r:embed="rId3">
            <a:alphaModFix/>
          </a:blip>
          <a:srcRect/>
          <a:stretch/>
        </p:blipFill>
        <p:spPr>
          <a:xfrm>
            <a:off x="7758355" y="237165"/>
            <a:ext cx="1201331" cy="239726"/>
          </a:xfrm>
          <a:prstGeom prst="rect">
            <a:avLst/>
          </a:prstGeom>
          <a:noFill/>
          <a:ln>
            <a:noFill/>
          </a:ln>
        </p:spPr>
      </p:pic>
      <p:sp>
        <p:nvSpPr>
          <p:cNvPr id="177" name="Google Shape;177;p129"/>
          <p:cNvSpPr txBox="1"/>
          <p:nvPr/>
        </p:nvSpPr>
        <p:spPr>
          <a:xfrm>
            <a:off x="3457134" y="4829024"/>
            <a:ext cx="2224968" cy="238527"/>
          </a:xfrm>
          <a:prstGeom prst="rect">
            <a:avLst/>
          </a:prstGeom>
          <a:noFill/>
          <a:ln>
            <a:noFill/>
          </a:ln>
        </p:spPr>
        <p:txBody>
          <a:bodyPr spcFirstLastPara="1" wrap="square" lIns="38100" tIns="38100" rIns="38100" bIns="38100" anchor="ctr" anchorCtr="0">
            <a:spAutoFit/>
          </a:bodyPr>
          <a:lstStyle/>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Open Sans SemiBold"/>
                <a:ea typeface="Open Sans SemiBold"/>
                <a:cs typeface="Open Sans SemiBold"/>
                <a:sym typeface="Open Sans SemiBold"/>
              </a:rPr>
              <a:t>© </a:t>
            </a:r>
            <a:r>
              <a:rPr lang="es-ES" sz="525" b="1" i="0" u="none" strike="noStrike" cap="none">
                <a:solidFill>
                  <a:srgbClr val="FFFFFF"/>
                </a:solidFill>
                <a:latin typeface="Montserrat"/>
                <a:ea typeface="Montserrat"/>
                <a:cs typeface="Montserrat"/>
                <a:sym typeface="Montserrat"/>
              </a:rPr>
              <a:t>Asociación de Voluntarios de CaixaBank, Barcelona, 2021.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Montserrat"/>
                <a:ea typeface="Montserrat"/>
                <a:cs typeface="Montserrat"/>
                <a:sym typeface="Montserrat"/>
              </a:rPr>
              <a:t>Se prohíbe su reproducción y comunicación o acceso a terceros no autorizados</a:t>
            </a:r>
            <a:endParaRPr sz="525" b="0" i="0" u="none" strike="noStrike" cap="none">
              <a:solidFill>
                <a:srgbClr val="FFFFFF"/>
              </a:solidFill>
              <a:latin typeface="Montserrat"/>
              <a:ea typeface="Montserrat"/>
              <a:cs typeface="Montserrat"/>
              <a:sym typeface="Montserra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Dos objetos">
  <p:cSld name="Dos objetos">
    <p:spTree>
      <p:nvGrpSpPr>
        <p:cNvPr id="1" name="Shape 178"/>
        <p:cNvGrpSpPr/>
        <p:nvPr/>
      </p:nvGrpSpPr>
      <p:grpSpPr>
        <a:xfrm>
          <a:off x="0" y="0"/>
          <a:ext cx="0" cy="0"/>
          <a:chOff x="0" y="0"/>
          <a:chExt cx="0" cy="0"/>
        </a:xfrm>
      </p:grpSpPr>
      <p:sp>
        <p:nvSpPr>
          <p:cNvPr id="179" name="Google Shape;179;p130"/>
          <p:cNvSpPr/>
          <p:nvPr/>
        </p:nvSpPr>
        <p:spPr>
          <a:xfrm>
            <a:off x="-1" y="4747719"/>
            <a:ext cx="9139237" cy="401140"/>
          </a:xfrm>
          <a:prstGeom prst="rect">
            <a:avLst/>
          </a:prstGeom>
          <a:solidFill>
            <a:srgbClr val="009AD8"/>
          </a:solidFill>
          <a:ln>
            <a:noFill/>
          </a:ln>
        </p:spPr>
        <p:txBody>
          <a:bodyPr spcFirstLastPara="1" wrap="square" lIns="34275" tIns="34275" rIns="34275" bIns="3427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FFFFFF"/>
              </a:solidFill>
              <a:latin typeface="Montserrat"/>
              <a:ea typeface="Montserrat"/>
              <a:cs typeface="Montserrat"/>
              <a:sym typeface="Montserrat"/>
            </a:endParaRPr>
          </a:p>
        </p:txBody>
      </p:sp>
      <p:pic>
        <p:nvPicPr>
          <p:cNvPr id="180" name="Google Shape;180;p130"/>
          <p:cNvPicPr preferRelativeResize="0"/>
          <p:nvPr/>
        </p:nvPicPr>
        <p:blipFill rotWithShape="1">
          <a:blip r:embed="rId2">
            <a:alphaModFix/>
          </a:blip>
          <a:srcRect r="80004"/>
          <a:stretch/>
        </p:blipFill>
        <p:spPr>
          <a:xfrm>
            <a:off x="89502" y="4838781"/>
            <a:ext cx="324036" cy="323372"/>
          </a:xfrm>
          <a:prstGeom prst="rect">
            <a:avLst/>
          </a:prstGeom>
          <a:noFill/>
          <a:ln>
            <a:noFill/>
          </a:ln>
        </p:spPr>
      </p:pic>
      <p:sp>
        <p:nvSpPr>
          <p:cNvPr id="181" name="Google Shape;181;p130"/>
          <p:cNvSpPr txBox="1">
            <a:spLocks noGrp="1"/>
          </p:cNvSpPr>
          <p:nvPr>
            <p:ph type="title"/>
          </p:nvPr>
        </p:nvSpPr>
        <p:spPr>
          <a:xfrm>
            <a:off x="457200" y="205979"/>
            <a:ext cx="8229600" cy="857251"/>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1pPr>
            <a:lvl2pPr marR="0" lvl="1"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2pPr>
            <a:lvl3pPr marR="0" lvl="2"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3pPr>
            <a:lvl4pPr marR="0" lvl="3"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4pPr>
            <a:lvl5pPr marR="0" lvl="4"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5pPr>
            <a:lvl6pPr marR="0" lvl="5"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6pPr>
            <a:lvl7pPr marR="0" lvl="6"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7pPr>
            <a:lvl8pPr marR="0" lvl="7"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8pPr>
            <a:lvl9pPr marR="0" lvl="8"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9pPr>
          </a:lstStyle>
          <a:p>
            <a:endParaRPr/>
          </a:p>
        </p:txBody>
      </p:sp>
      <p:sp>
        <p:nvSpPr>
          <p:cNvPr id="182" name="Google Shape;182;p130"/>
          <p:cNvSpPr txBox="1">
            <a:spLocks noGrp="1"/>
          </p:cNvSpPr>
          <p:nvPr>
            <p:ph type="body" idx="1"/>
          </p:nvPr>
        </p:nvSpPr>
        <p:spPr>
          <a:xfrm>
            <a:off x="457200" y="1200151"/>
            <a:ext cx="4038600" cy="3394474"/>
          </a:xfrm>
          <a:prstGeom prst="rect">
            <a:avLst/>
          </a:prstGeom>
          <a:noFill/>
          <a:ln>
            <a:noFill/>
          </a:ln>
        </p:spPr>
        <p:txBody>
          <a:bodyPr spcFirstLastPara="1" wrap="square" lIns="91425" tIns="45700" rIns="91425" bIns="45700" anchor="t" anchorCtr="0">
            <a:noAutofit/>
          </a:bodyPr>
          <a:lstStyle>
            <a:lvl1pPr marL="457200" marR="0" lvl="0" indent="-361950" algn="l" rtl="0">
              <a:lnSpc>
                <a:spcPct val="100000"/>
              </a:lnSpc>
              <a:spcBef>
                <a:spcPts val="451"/>
              </a:spcBef>
              <a:spcAft>
                <a:spcPts val="0"/>
              </a:spcAft>
              <a:buClr>
                <a:srgbClr val="000000"/>
              </a:buClr>
              <a:buSzPts val="2100"/>
              <a:buFont typeface="Arial"/>
              <a:buChar char="•"/>
              <a:defRPr sz="2100" b="0" i="0" u="none" strike="noStrike" cap="none">
                <a:solidFill>
                  <a:srgbClr val="000000"/>
                </a:solidFill>
                <a:latin typeface="Montserrat"/>
                <a:ea typeface="Montserrat"/>
                <a:cs typeface="Montserrat"/>
                <a:sym typeface="Montserrat"/>
              </a:defRPr>
            </a:lvl1pPr>
            <a:lvl2pPr marL="914400" marR="0" lvl="1" indent="-361950" algn="l" rtl="0">
              <a:lnSpc>
                <a:spcPct val="100000"/>
              </a:lnSpc>
              <a:spcBef>
                <a:spcPts val="451"/>
              </a:spcBef>
              <a:spcAft>
                <a:spcPts val="0"/>
              </a:spcAft>
              <a:buClr>
                <a:srgbClr val="000000"/>
              </a:buClr>
              <a:buSzPts val="2100"/>
              <a:buFont typeface="Arial"/>
              <a:buChar char="–"/>
              <a:defRPr sz="2100" b="0" i="0" u="none" strike="noStrike" cap="none">
                <a:solidFill>
                  <a:srgbClr val="000000"/>
                </a:solidFill>
                <a:latin typeface="Montserrat"/>
                <a:ea typeface="Montserrat"/>
                <a:cs typeface="Montserrat"/>
                <a:sym typeface="Montserrat"/>
              </a:defRPr>
            </a:lvl2pPr>
            <a:lvl3pPr marL="1371600" marR="0" lvl="2" indent="-361950" algn="l" rtl="0">
              <a:lnSpc>
                <a:spcPct val="100000"/>
              </a:lnSpc>
              <a:spcBef>
                <a:spcPts val="451"/>
              </a:spcBef>
              <a:spcAft>
                <a:spcPts val="0"/>
              </a:spcAft>
              <a:buClr>
                <a:srgbClr val="000000"/>
              </a:buClr>
              <a:buSzPts val="2100"/>
              <a:buFont typeface="Arial"/>
              <a:buChar char="•"/>
              <a:defRPr sz="2100" b="0" i="0" u="none" strike="noStrike" cap="none">
                <a:solidFill>
                  <a:srgbClr val="000000"/>
                </a:solidFill>
                <a:latin typeface="Montserrat"/>
                <a:ea typeface="Montserrat"/>
                <a:cs typeface="Montserrat"/>
                <a:sym typeface="Montserrat"/>
              </a:defRPr>
            </a:lvl3pPr>
            <a:lvl4pPr marL="1828800" marR="0" lvl="3" indent="-361950" algn="l" rtl="0">
              <a:lnSpc>
                <a:spcPct val="100000"/>
              </a:lnSpc>
              <a:spcBef>
                <a:spcPts val="451"/>
              </a:spcBef>
              <a:spcAft>
                <a:spcPts val="0"/>
              </a:spcAft>
              <a:buClr>
                <a:srgbClr val="000000"/>
              </a:buClr>
              <a:buSzPts val="2100"/>
              <a:buFont typeface="Arial"/>
              <a:buChar char="–"/>
              <a:defRPr sz="2100" b="0" i="0" u="none" strike="noStrike" cap="none">
                <a:solidFill>
                  <a:srgbClr val="000000"/>
                </a:solidFill>
                <a:latin typeface="Montserrat"/>
                <a:ea typeface="Montserrat"/>
                <a:cs typeface="Montserrat"/>
                <a:sym typeface="Montserrat"/>
              </a:defRPr>
            </a:lvl4pPr>
            <a:lvl5pPr marL="2286000" marR="0" lvl="4" indent="-361950" algn="l" rtl="0">
              <a:lnSpc>
                <a:spcPct val="100000"/>
              </a:lnSpc>
              <a:spcBef>
                <a:spcPts val="451"/>
              </a:spcBef>
              <a:spcAft>
                <a:spcPts val="0"/>
              </a:spcAft>
              <a:buClr>
                <a:srgbClr val="000000"/>
              </a:buClr>
              <a:buSzPts val="2100"/>
              <a:buFont typeface="Arial"/>
              <a:buChar char="»"/>
              <a:defRPr sz="2100" b="0" i="0" u="none" strike="noStrike" cap="none">
                <a:solidFill>
                  <a:srgbClr val="000000"/>
                </a:solidFill>
                <a:latin typeface="Montserrat"/>
                <a:ea typeface="Montserrat"/>
                <a:cs typeface="Montserrat"/>
                <a:sym typeface="Montserrat"/>
              </a:defRPr>
            </a:lvl5pPr>
            <a:lvl6pPr marL="2743200" marR="0" lvl="5"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6pPr>
            <a:lvl7pPr marL="3200400" marR="0" lvl="6"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7pPr>
            <a:lvl8pPr marL="3657600" marR="0" lvl="7"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8pPr>
            <a:lvl9pPr marL="4114800" marR="0" lvl="8"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9pPr>
          </a:lstStyle>
          <a:p>
            <a:endParaRPr/>
          </a:p>
        </p:txBody>
      </p:sp>
      <p:sp>
        <p:nvSpPr>
          <p:cNvPr id="183" name="Google Shape;183;p130"/>
          <p:cNvSpPr txBox="1">
            <a:spLocks noGrp="1"/>
          </p:cNvSpPr>
          <p:nvPr>
            <p:ph type="sldNum" idx="12"/>
          </p:nvPr>
        </p:nvSpPr>
        <p:spPr>
          <a:xfrm>
            <a:off x="8722749" y="4747719"/>
            <a:ext cx="421252" cy="395781"/>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s-ES"/>
              <a:t>‹Nº›</a:t>
            </a:fld>
            <a:endParaRPr/>
          </a:p>
        </p:txBody>
      </p:sp>
      <p:pic>
        <p:nvPicPr>
          <p:cNvPr id="184" name="Google Shape;184;p130"/>
          <p:cNvPicPr preferRelativeResize="0"/>
          <p:nvPr/>
        </p:nvPicPr>
        <p:blipFill rotWithShape="1">
          <a:blip r:embed="rId3">
            <a:alphaModFix/>
          </a:blip>
          <a:srcRect/>
          <a:stretch/>
        </p:blipFill>
        <p:spPr>
          <a:xfrm>
            <a:off x="7758355" y="237165"/>
            <a:ext cx="1201331" cy="239726"/>
          </a:xfrm>
          <a:prstGeom prst="rect">
            <a:avLst/>
          </a:prstGeom>
          <a:noFill/>
          <a:ln>
            <a:noFill/>
          </a:ln>
        </p:spPr>
      </p:pic>
      <p:sp>
        <p:nvSpPr>
          <p:cNvPr id="185" name="Google Shape;185;p130"/>
          <p:cNvSpPr txBox="1"/>
          <p:nvPr/>
        </p:nvSpPr>
        <p:spPr>
          <a:xfrm>
            <a:off x="3457134" y="4829024"/>
            <a:ext cx="2224968" cy="238527"/>
          </a:xfrm>
          <a:prstGeom prst="rect">
            <a:avLst/>
          </a:prstGeom>
          <a:noFill/>
          <a:ln>
            <a:noFill/>
          </a:ln>
        </p:spPr>
        <p:txBody>
          <a:bodyPr spcFirstLastPara="1" wrap="square" lIns="38100" tIns="38100" rIns="38100" bIns="38100" anchor="ctr" anchorCtr="0">
            <a:spAutoFit/>
          </a:bodyPr>
          <a:lstStyle/>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Open Sans SemiBold"/>
                <a:ea typeface="Open Sans SemiBold"/>
                <a:cs typeface="Open Sans SemiBold"/>
                <a:sym typeface="Open Sans SemiBold"/>
              </a:rPr>
              <a:t>© </a:t>
            </a:r>
            <a:r>
              <a:rPr lang="es-ES" sz="525" b="1" i="0" u="none" strike="noStrike" cap="none">
                <a:solidFill>
                  <a:srgbClr val="FFFFFF"/>
                </a:solidFill>
                <a:latin typeface="Montserrat"/>
                <a:ea typeface="Montserrat"/>
                <a:cs typeface="Montserrat"/>
                <a:sym typeface="Montserrat"/>
              </a:rPr>
              <a:t>Asociación de Voluntarios de CaixaBank, Barcelona, 2021.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Montserrat"/>
                <a:ea typeface="Montserrat"/>
                <a:cs typeface="Montserrat"/>
                <a:sym typeface="Montserrat"/>
              </a:rPr>
              <a:t>Se prohíbe su reproducción y comunicación o acceso a terceros no autorizados</a:t>
            </a:r>
            <a:endParaRPr sz="525" b="0" i="0" u="none" strike="noStrike" cap="none">
              <a:solidFill>
                <a:srgbClr val="FFFFFF"/>
              </a:solidFill>
              <a:latin typeface="Montserrat"/>
              <a:ea typeface="Montserrat"/>
              <a:cs typeface="Montserrat"/>
              <a:sym typeface="Montserra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Sólo el título">
  <p:cSld name="Sólo el título">
    <p:spTree>
      <p:nvGrpSpPr>
        <p:cNvPr id="1" name="Shape 186"/>
        <p:cNvGrpSpPr/>
        <p:nvPr/>
      </p:nvGrpSpPr>
      <p:grpSpPr>
        <a:xfrm>
          <a:off x="0" y="0"/>
          <a:ext cx="0" cy="0"/>
          <a:chOff x="0" y="0"/>
          <a:chExt cx="0" cy="0"/>
        </a:xfrm>
      </p:grpSpPr>
      <p:sp>
        <p:nvSpPr>
          <p:cNvPr id="187" name="Google Shape;187;p131"/>
          <p:cNvSpPr/>
          <p:nvPr/>
        </p:nvSpPr>
        <p:spPr>
          <a:xfrm>
            <a:off x="-1" y="4747719"/>
            <a:ext cx="9139237" cy="401140"/>
          </a:xfrm>
          <a:prstGeom prst="rect">
            <a:avLst/>
          </a:prstGeom>
          <a:solidFill>
            <a:srgbClr val="009AD8"/>
          </a:solidFill>
          <a:ln>
            <a:noFill/>
          </a:ln>
        </p:spPr>
        <p:txBody>
          <a:bodyPr spcFirstLastPara="1" wrap="square" lIns="34275" tIns="34275" rIns="34275" bIns="3427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FFFFFF"/>
              </a:solidFill>
              <a:latin typeface="Montserrat"/>
              <a:ea typeface="Montserrat"/>
              <a:cs typeface="Montserrat"/>
              <a:sym typeface="Montserrat"/>
            </a:endParaRPr>
          </a:p>
        </p:txBody>
      </p:sp>
      <p:pic>
        <p:nvPicPr>
          <p:cNvPr id="188" name="Google Shape;188;p131"/>
          <p:cNvPicPr preferRelativeResize="0"/>
          <p:nvPr/>
        </p:nvPicPr>
        <p:blipFill rotWithShape="1">
          <a:blip r:embed="rId2">
            <a:alphaModFix/>
          </a:blip>
          <a:srcRect r="80004"/>
          <a:stretch/>
        </p:blipFill>
        <p:spPr>
          <a:xfrm>
            <a:off x="89502" y="4838781"/>
            <a:ext cx="324036" cy="323372"/>
          </a:xfrm>
          <a:prstGeom prst="rect">
            <a:avLst/>
          </a:prstGeom>
          <a:noFill/>
          <a:ln>
            <a:noFill/>
          </a:ln>
        </p:spPr>
      </p:pic>
      <p:sp>
        <p:nvSpPr>
          <p:cNvPr id="189" name="Google Shape;189;p131"/>
          <p:cNvSpPr txBox="1">
            <a:spLocks noGrp="1"/>
          </p:cNvSpPr>
          <p:nvPr>
            <p:ph type="title"/>
          </p:nvPr>
        </p:nvSpPr>
        <p:spPr>
          <a:xfrm>
            <a:off x="457200" y="205979"/>
            <a:ext cx="8229600" cy="857251"/>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1pPr>
            <a:lvl2pPr marR="0" lvl="1"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2pPr>
            <a:lvl3pPr marR="0" lvl="2"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3pPr>
            <a:lvl4pPr marR="0" lvl="3"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4pPr>
            <a:lvl5pPr marR="0" lvl="4"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5pPr>
            <a:lvl6pPr marR="0" lvl="5"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6pPr>
            <a:lvl7pPr marR="0" lvl="6"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7pPr>
            <a:lvl8pPr marR="0" lvl="7"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8pPr>
            <a:lvl9pPr marR="0" lvl="8"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9pPr>
          </a:lstStyle>
          <a:p>
            <a:endParaRPr/>
          </a:p>
        </p:txBody>
      </p:sp>
      <p:sp>
        <p:nvSpPr>
          <p:cNvPr id="190" name="Google Shape;190;p131"/>
          <p:cNvSpPr txBox="1">
            <a:spLocks noGrp="1"/>
          </p:cNvSpPr>
          <p:nvPr>
            <p:ph type="sldNum" idx="12"/>
          </p:nvPr>
        </p:nvSpPr>
        <p:spPr>
          <a:xfrm>
            <a:off x="8722749" y="4747719"/>
            <a:ext cx="421252" cy="395781"/>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s-ES"/>
              <a:t>‹Nº›</a:t>
            </a:fld>
            <a:endParaRPr/>
          </a:p>
        </p:txBody>
      </p:sp>
      <p:pic>
        <p:nvPicPr>
          <p:cNvPr id="191" name="Google Shape;191;p131"/>
          <p:cNvPicPr preferRelativeResize="0"/>
          <p:nvPr/>
        </p:nvPicPr>
        <p:blipFill rotWithShape="1">
          <a:blip r:embed="rId3">
            <a:alphaModFix/>
          </a:blip>
          <a:srcRect/>
          <a:stretch/>
        </p:blipFill>
        <p:spPr>
          <a:xfrm>
            <a:off x="7758355" y="237165"/>
            <a:ext cx="1201331" cy="239726"/>
          </a:xfrm>
          <a:prstGeom prst="rect">
            <a:avLst/>
          </a:prstGeom>
          <a:noFill/>
          <a:ln>
            <a:noFill/>
          </a:ln>
        </p:spPr>
      </p:pic>
      <p:sp>
        <p:nvSpPr>
          <p:cNvPr id="192" name="Google Shape;192;p131"/>
          <p:cNvSpPr txBox="1"/>
          <p:nvPr/>
        </p:nvSpPr>
        <p:spPr>
          <a:xfrm>
            <a:off x="3457134" y="4829024"/>
            <a:ext cx="2224968" cy="238527"/>
          </a:xfrm>
          <a:prstGeom prst="rect">
            <a:avLst/>
          </a:prstGeom>
          <a:noFill/>
          <a:ln>
            <a:noFill/>
          </a:ln>
        </p:spPr>
        <p:txBody>
          <a:bodyPr spcFirstLastPara="1" wrap="square" lIns="38100" tIns="38100" rIns="38100" bIns="38100" anchor="ctr" anchorCtr="0">
            <a:spAutoFit/>
          </a:bodyPr>
          <a:lstStyle/>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Open Sans SemiBold"/>
                <a:ea typeface="Open Sans SemiBold"/>
                <a:cs typeface="Open Sans SemiBold"/>
                <a:sym typeface="Open Sans SemiBold"/>
              </a:rPr>
              <a:t>© </a:t>
            </a:r>
            <a:r>
              <a:rPr lang="es-ES" sz="525" b="1" i="0" u="none" strike="noStrike" cap="none">
                <a:solidFill>
                  <a:srgbClr val="FFFFFF"/>
                </a:solidFill>
                <a:latin typeface="Montserrat"/>
                <a:ea typeface="Montserrat"/>
                <a:cs typeface="Montserrat"/>
                <a:sym typeface="Montserrat"/>
              </a:rPr>
              <a:t>Asociación de Voluntarios de CaixaBank, Barcelona, 2021.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Montserrat"/>
                <a:ea typeface="Montserrat"/>
                <a:cs typeface="Montserrat"/>
                <a:sym typeface="Montserrat"/>
              </a:rPr>
              <a:t>Se prohíbe su reproducción y comunicación o acceso a terceros no autorizados</a:t>
            </a:r>
            <a:endParaRPr sz="525" b="0" i="0" u="none" strike="noStrike" cap="none">
              <a:solidFill>
                <a:srgbClr val="FFFFFF"/>
              </a:solidFill>
              <a:latin typeface="Montserrat"/>
              <a:ea typeface="Montserrat"/>
              <a:cs typeface="Montserrat"/>
              <a:sym typeface="Montserra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matchingName="Contenido con título">
  <p:cSld name="Contenido con título">
    <p:spTree>
      <p:nvGrpSpPr>
        <p:cNvPr id="1" name="Shape 193"/>
        <p:cNvGrpSpPr/>
        <p:nvPr/>
      </p:nvGrpSpPr>
      <p:grpSpPr>
        <a:xfrm>
          <a:off x="0" y="0"/>
          <a:ext cx="0" cy="0"/>
          <a:chOff x="0" y="0"/>
          <a:chExt cx="0" cy="0"/>
        </a:xfrm>
      </p:grpSpPr>
      <p:sp>
        <p:nvSpPr>
          <p:cNvPr id="194" name="Google Shape;194;p132"/>
          <p:cNvSpPr/>
          <p:nvPr/>
        </p:nvSpPr>
        <p:spPr>
          <a:xfrm>
            <a:off x="-1" y="4747719"/>
            <a:ext cx="9139237" cy="401140"/>
          </a:xfrm>
          <a:prstGeom prst="rect">
            <a:avLst/>
          </a:prstGeom>
          <a:solidFill>
            <a:srgbClr val="009AD8"/>
          </a:solidFill>
          <a:ln>
            <a:noFill/>
          </a:ln>
        </p:spPr>
        <p:txBody>
          <a:bodyPr spcFirstLastPara="1" wrap="square" lIns="34275" tIns="34275" rIns="34275" bIns="3427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FFFFFF"/>
              </a:solidFill>
              <a:latin typeface="Montserrat"/>
              <a:ea typeface="Montserrat"/>
              <a:cs typeface="Montserrat"/>
              <a:sym typeface="Montserrat"/>
            </a:endParaRPr>
          </a:p>
        </p:txBody>
      </p:sp>
      <p:pic>
        <p:nvPicPr>
          <p:cNvPr id="195" name="Google Shape;195;p132"/>
          <p:cNvPicPr preferRelativeResize="0"/>
          <p:nvPr/>
        </p:nvPicPr>
        <p:blipFill rotWithShape="1">
          <a:blip r:embed="rId2">
            <a:alphaModFix/>
          </a:blip>
          <a:srcRect r="80004"/>
          <a:stretch/>
        </p:blipFill>
        <p:spPr>
          <a:xfrm>
            <a:off x="89502" y="4838781"/>
            <a:ext cx="324036" cy="323372"/>
          </a:xfrm>
          <a:prstGeom prst="rect">
            <a:avLst/>
          </a:prstGeom>
          <a:noFill/>
          <a:ln>
            <a:noFill/>
          </a:ln>
        </p:spPr>
      </p:pic>
      <p:sp>
        <p:nvSpPr>
          <p:cNvPr id="196" name="Google Shape;196;p132"/>
          <p:cNvSpPr txBox="1">
            <a:spLocks noGrp="1"/>
          </p:cNvSpPr>
          <p:nvPr>
            <p:ph type="title"/>
          </p:nvPr>
        </p:nvSpPr>
        <p:spPr>
          <a:xfrm>
            <a:off x="457201" y="204787"/>
            <a:ext cx="3008313" cy="871538"/>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500"/>
              <a:buFont typeface="Montserrat"/>
              <a:buNone/>
              <a:defRPr sz="1500" b="1" i="0" u="none" strike="noStrike" cap="none">
                <a:solidFill>
                  <a:srgbClr val="000000"/>
                </a:solidFill>
                <a:latin typeface="Montserrat"/>
                <a:ea typeface="Montserrat"/>
                <a:cs typeface="Montserrat"/>
                <a:sym typeface="Montserrat"/>
              </a:defRPr>
            </a:lvl1pPr>
            <a:lvl2pPr marR="0" lvl="1"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2pPr>
            <a:lvl3pPr marR="0" lvl="2"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3pPr>
            <a:lvl4pPr marR="0" lvl="3"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4pPr>
            <a:lvl5pPr marR="0" lvl="4"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5pPr>
            <a:lvl6pPr marR="0" lvl="5"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6pPr>
            <a:lvl7pPr marR="0" lvl="6"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7pPr>
            <a:lvl8pPr marR="0" lvl="7"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8pPr>
            <a:lvl9pPr marR="0" lvl="8"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9pPr>
          </a:lstStyle>
          <a:p>
            <a:endParaRPr/>
          </a:p>
        </p:txBody>
      </p:sp>
      <p:sp>
        <p:nvSpPr>
          <p:cNvPr id="197" name="Google Shape;197;p132"/>
          <p:cNvSpPr txBox="1">
            <a:spLocks noGrp="1"/>
          </p:cNvSpPr>
          <p:nvPr>
            <p:ph type="body" idx="1"/>
          </p:nvPr>
        </p:nvSpPr>
        <p:spPr>
          <a:xfrm>
            <a:off x="3575050" y="204789"/>
            <a:ext cx="5111751" cy="4389836"/>
          </a:xfrm>
          <a:prstGeom prst="rect">
            <a:avLst/>
          </a:prstGeom>
          <a:noFill/>
          <a:ln>
            <a:noFill/>
          </a:ln>
        </p:spPr>
        <p:txBody>
          <a:bodyPr spcFirstLastPara="1" wrap="square" lIns="91425" tIns="45700" rIns="91425" bIns="45700" anchor="t" anchorCtr="0">
            <a:noAutofit/>
          </a:bodyPr>
          <a:lstStyle>
            <a:lvl1pPr marL="457200" marR="0" lvl="0"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1pPr>
            <a:lvl2pPr marL="914400" marR="0" lvl="1"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2pPr>
            <a:lvl3pPr marL="1371600" marR="0" lvl="2"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3pPr>
            <a:lvl4pPr marL="1828800" marR="0" lvl="3"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4pPr>
            <a:lvl5pPr marL="2286000" marR="0" lvl="4"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5pPr>
            <a:lvl6pPr marL="2743200" marR="0" lvl="5"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6pPr>
            <a:lvl7pPr marL="3200400" marR="0" lvl="6"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7pPr>
            <a:lvl8pPr marL="3657600" marR="0" lvl="7"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8pPr>
            <a:lvl9pPr marL="4114800" marR="0" lvl="8"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9pPr>
          </a:lstStyle>
          <a:p>
            <a:endParaRPr/>
          </a:p>
        </p:txBody>
      </p:sp>
      <p:sp>
        <p:nvSpPr>
          <p:cNvPr id="198" name="Google Shape;198;p132"/>
          <p:cNvSpPr txBox="1">
            <a:spLocks noGrp="1"/>
          </p:cNvSpPr>
          <p:nvPr>
            <p:ph type="body" idx="2"/>
          </p:nvPr>
        </p:nvSpPr>
        <p:spPr>
          <a:xfrm>
            <a:off x="457200" y="1076326"/>
            <a:ext cx="3008315" cy="3518297"/>
          </a:xfrm>
          <a:prstGeom prst="rect">
            <a:avLst/>
          </a:prstGeom>
          <a:noFill/>
          <a:ln>
            <a:noFill/>
          </a:ln>
        </p:spPr>
        <p:txBody>
          <a:bodyPr spcFirstLastPara="1" wrap="square" lIns="91425" tIns="45700" rIns="91425" bIns="45700" anchor="t" anchorCtr="0">
            <a:noAutofit/>
          </a:bodyPr>
          <a:lstStyle>
            <a:lvl1pPr marL="457200" marR="0" lvl="0"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1pPr>
            <a:lvl2pPr marL="914400" marR="0" lvl="1"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2pPr>
            <a:lvl3pPr marL="1371600" marR="0" lvl="2"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3pPr>
            <a:lvl4pPr marL="1828800" marR="0" lvl="3"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4pPr>
            <a:lvl5pPr marL="2286000" marR="0" lvl="4"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5pPr>
            <a:lvl6pPr marL="2743200" marR="0" lvl="5"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6pPr>
            <a:lvl7pPr marL="3200400" marR="0" lvl="6"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7pPr>
            <a:lvl8pPr marL="3657600" marR="0" lvl="7"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8pPr>
            <a:lvl9pPr marL="4114800" marR="0" lvl="8"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9pPr>
          </a:lstStyle>
          <a:p>
            <a:endParaRPr/>
          </a:p>
        </p:txBody>
      </p:sp>
      <p:sp>
        <p:nvSpPr>
          <p:cNvPr id="199" name="Google Shape;199;p132"/>
          <p:cNvSpPr txBox="1">
            <a:spLocks noGrp="1"/>
          </p:cNvSpPr>
          <p:nvPr>
            <p:ph type="sldNum" idx="12"/>
          </p:nvPr>
        </p:nvSpPr>
        <p:spPr>
          <a:xfrm>
            <a:off x="8722749" y="4747719"/>
            <a:ext cx="421252" cy="395781"/>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s-ES"/>
              <a:t>‹Nº›</a:t>
            </a:fld>
            <a:endParaRPr/>
          </a:p>
        </p:txBody>
      </p:sp>
      <p:pic>
        <p:nvPicPr>
          <p:cNvPr id="200" name="Google Shape;200;p132"/>
          <p:cNvPicPr preferRelativeResize="0"/>
          <p:nvPr/>
        </p:nvPicPr>
        <p:blipFill rotWithShape="1">
          <a:blip r:embed="rId3">
            <a:alphaModFix/>
          </a:blip>
          <a:srcRect/>
          <a:stretch/>
        </p:blipFill>
        <p:spPr>
          <a:xfrm>
            <a:off x="7758355" y="237165"/>
            <a:ext cx="1201331" cy="239726"/>
          </a:xfrm>
          <a:prstGeom prst="rect">
            <a:avLst/>
          </a:prstGeom>
          <a:noFill/>
          <a:ln>
            <a:noFill/>
          </a:ln>
        </p:spPr>
      </p:pic>
      <p:sp>
        <p:nvSpPr>
          <p:cNvPr id="201" name="Google Shape;201;p132"/>
          <p:cNvSpPr txBox="1"/>
          <p:nvPr/>
        </p:nvSpPr>
        <p:spPr>
          <a:xfrm>
            <a:off x="3457134" y="4829024"/>
            <a:ext cx="2224968" cy="238527"/>
          </a:xfrm>
          <a:prstGeom prst="rect">
            <a:avLst/>
          </a:prstGeom>
          <a:noFill/>
          <a:ln>
            <a:noFill/>
          </a:ln>
        </p:spPr>
        <p:txBody>
          <a:bodyPr spcFirstLastPara="1" wrap="square" lIns="38100" tIns="38100" rIns="38100" bIns="38100" anchor="ctr" anchorCtr="0">
            <a:spAutoFit/>
          </a:bodyPr>
          <a:lstStyle/>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Open Sans SemiBold"/>
                <a:ea typeface="Open Sans SemiBold"/>
                <a:cs typeface="Open Sans SemiBold"/>
                <a:sym typeface="Open Sans SemiBold"/>
              </a:rPr>
              <a:t>© </a:t>
            </a:r>
            <a:r>
              <a:rPr lang="es-ES" sz="525" b="1" i="0" u="none" strike="noStrike" cap="none">
                <a:solidFill>
                  <a:srgbClr val="FFFFFF"/>
                </a:solidFill>
                <a:latin typeface="Montserrat"/>
                <a:ea typeface="Montserrat"/>
                <a:cs typeface="Montserrat"/>
                <a:sym typeface="Montserrat"/>
              </a:rPr>
              <a:t>Asociación de Voluntarios de CaixaBank, Barcelona, 2021.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Montserrat"/>
                <a:ea typeface="Montserrat"/>
                <a:cs typeface="Montserrat"/>
                <a:sym typeface="Montserrat"/>
              </a:rPr>
              <a:t>Se prohíbe su reproducción y comunicación o acceso a terceros no autorizados</a:t>
            </a:r>
            <a:endParaRPr sz="525" b="0" i="0" u="none" strike="noStrike" cap="none">
              <a:solidFill>
                <a:srgbClr val="FFFFFF"/>
              </a:solidFill>
              <a:latin typeface="Montserrat"/>
              <a:ea typeface="Montserrat"/>
              <a:cs typeface="Montserrat"/>
              <a:sym typeface="Montserra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matchingName="nueva M">
  <p:cSld name="nueva M">
    <p:spTree>
      <p:nvGrpSpPr>
        <p:cNvPr id="1" name="Shape 202"/>
        <p:cNvGrpSpPr/>
        <p:nvPr/>
      </p:nvGrpSpPr>
      <p:grpSpPr>
        <a:xfrm>
          <a:off x="0" y="0"/>
          <a:ext cx="0" cy="0"/>
          <a:chOff x="0" y="0"/>
          <a:chExt cx="0" cy="0"/>
        </a:xfrm>
      </p:grpSpPr>
      <p:sp>
        <p:nvSpPr>
          <p:cNvPr id="203" name="Google Shape;203;p133"/>
          <p:cNvSpPr/>
          <p:nvPr/>
        </p:nvSpPr>
        <p:spPr>
          <a:xfrm>
            <a:off x="-1" y="4747719"/>
            <a:ext cx="9139237" cy="401140"/>
          </a:xfrm>
          <a:prstGeom prst="rect">
            <a:avLst/>
          </a:prstGeom>
          <a:solidFill>
            <a:srgbClr val="009AD8"/>
          </a:solidFill>
          <a:ln>
            <a:noFill/>
          </a:ln>
        </p:spPr>
        <p:txBody>
          <a:bodyPr spcFirstLastPara="1" wrap="square" lIns="34275" tIns="34275" rIns="34275" bIns="3427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FFFFFF"/>
              </a:solidFill>
              <a:latin typeface="Montserrat"/>
              <a:ea typeface="Montserrat"/>
              <a:cs typeface="Montserrat"/>
              <a:sym typeface="Montserrat"/>
            </a:endParaRPr>
          </a:p>
        </p:txBody>
      </p:sp>
      <p:pic>
        <p:nvPicPr>
          <p:cNvPr id="204" name="Google Shape;204;p133"/>
          <p:cNvPicPr preferRelativeResize="0"/>
          <p:nvPr/>
        </p:nvPicPr>
        <p:blipFill rotWithShape="1">
          <a:blip r:embed="rId2">
            <a:alphaModFix/>
          </a:blip>
          <a:srcRect r="80004"/>
          <a:stretch/>
        </p:blipFill>
        <p:spPr>
          <a:xfrm>
            <a:off x="89502" y="4838781"/>
            <a:ext cx="324036" cy="323372"/>
          </a:xfrm>
          <a:prstGeom prst="rect">
            <a:avLst/>
          </a:prstGeom>
          <a:noFill/>
          <a:ln>
            <a:noFill/>
          </a:ln>
        </p:spPr>
      </p:pic>
      <p:sp>
        <p:nvSpPr>
          <p:cNvPr id="205" name="Google Shape;205;p133"/>
          <p:cNvSpPr/>
          <p:nvPr/>
        </p:nvSpPr>
        <p:spPr>
          <a:xfrm>
            <a:off x="4632860" y="2463739"/>
            <a:ext cx="4097604" cy="2160240"/>
          </a:xfrm>
          <a:prstGeom prst="rect">
            <a:avLst/>
          </a:prstGeom>
          <a:solidFill>
            <a:srgbClr val="FFFFFF"/>
          </a:solidFill>
          <a:ln>
            <a:noFill/>
          </a:ln>
          <a:effectLst>
            <a:outerShdw blurRad="177800" dist="23000" dir="5400000" rotWithShape="0">
              <a:srgbClr val="000000">
                <a:alpha val="13725"/>
              </a:srgbClr>
            </a:outerShdw>
          </a:effectLst>
        </p:spPr>
        <p:txBody>
          <a:bodyPr spcFirstLastPara="1" wrap="square" lIns="34275" tIns="34275" rIns="34275" bIns="34275" anchor="ctr" anchorCtr="0">
            <a:noAutofit/>
          </a:bodyPr>
          <a:lstStyle/>
          <a:p>
            <a:pPr marL="0" marR="0" lvl="0" indent="0" algn="l" rtl="0">
              <a:lnSpc>
                <a:spcPct val="100000"/>
              </a:lnSpc>
              <a:spcBef>
                <a:spcPts val="0"/>
              </a:spcBef>
              <a:spcAft>
                <a:spcPts val="0"/>
              </a:spcAft>
              <a:buClr>
                <a:srgbClr val="000000"/>
              </a:buClr>
              <a:buSzPts val="1351"/>
              <a:buFont typeface="Arial"/>
              <a:buNone/>
            </a:pPr>
            <a:endParaRPr sz="1351" b="0" i="0" u="none" strike="noStrike" cap="none">
              <a:solidFill>
                <a:schemeClr val="dk1"/>
              </a:solidFill>
              <a:latin typeface="Montserrat"/>
              <a:ea typeface="Montserrat"/>
              <a:cs typeface="Montserrat"/>
              <a:sym typeface="Montserrat"/>
            </a:endParaRPr>
          </a:p>
        </p:txBody>
      </p:sp>
      <p:sp>
        <p:nvSpPr>
          <p:cNvPr id="206" name="Google Shape;206;p133"/>
          <p:cNvSpPr txBox="1">
            <a:spLocks noGrp="1"/>
          </p:cNvSpPr>
          <p:nvPr>
            <p:ph type="body" idx="1"/>
          </p:nvPr>
        </p:nvSpPr>
        <p:spPr>
          <a:xfrm>
            <a:off x="211803" y="479805"/>
            <a:ext cx="6697265" cy="24646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535353"/>
              </a:buClr>
              <a:buSzPts val="1051"/>
              <a:buFont typeface="Arial"/>
              <a:buNone/>
              <a:defRPr sz="1051" b="0" i="0" u="none" strike="noStrike" cap="none">
                <a:solidFill>
                  <a:srgbClr val="535353"/>
                </a:solidFill>
                <a:latin typeface="Montserrat SemiBold"/>
                <a:ea typeface="Montserrat SemiBold"/>
                <a:cs typeface="Montserrat SemiBold"/>
                <a:sym typeface="Montserrat SemiBold"/>
              </a:defRPr>
            </a:lvl1pPr>
            <a:lvl2pPr marL="914400" marR="0" lvl="1" indent="-228600" algn="l" rtl="0">
              <a:lnSpc>
                <a:spcPct val="100000"/>
              </a:lnSpc>
              <a:spcBef>
                <a:spcPts val="0"/>
              </a:spcBef>
              <a:spcAft>
                <a:spcPts val="0"/>
              </a:spcAft>
              <a:buClr>
                <a:srgbClr val="535353"/>
              </a:buClr>
              <a:buSzPts val="1051"/>
              <a:buFont typeface="Arial"/>
              <a:buNone/>
              <a:defRPr sz="1051" b="0" i="0" u="none" strike="noStrike" cap="none">
                <a:solidFill>
                  <a:srgbClr val="535353"/>
                </a:solidFill>
                <a:latin typeface="Montserrat SemiBold"/>
                <a:ea typeface="Montserrat SemiBold"/>
                <a:cs typeface="Montserrat SemiBold"/>
                <a:sym typeface="Montserrat SemiBold"/>
              </a:defRPr>
            </a:lvl2pPr>
            <a:lvl3pPr marL="1371600" marR="0" lvl="2" indent="-228600" algn="l" rtl="0">
              <a:lnSpc>
                <a:spcPct val="100000"/>
              </a:lnSpc>
              <a:spcBef>
                <a:spcPts val="0"/>
              </a:spcBef>
              <a:spcAft>
                <a:spcPts val="0"/>
              </a:spcAft>
              <a:buClr>
                <a:srgbClr val="535353"/>
              </a:buClr>
              <a:buSzPts val="1051"/>
              <a:buFont typeface="Arial"/>
              <a:buNone/>
              <a:defRPr sz="1051" b="0" i="0" u="none" strike="noStrike" cap="none">
                <a:solidFill>
                  <a:srgbClr val="535353"/>
                </a:solidFill>
                <a:latin typeface="Montserrat SemiBold"/>
                <a:ea typeface="Montserrat SemiBold"/>
                <a:cs typeface="Montserrat SemiBold"/>
                <a:sym typeface="Montserrat SemiBold"/>
              </a:defRPr>
            </a:lvl3pPr>
            <a:lvl4pPr marL="1828800" marR="0" lvl="3" indent="-228600" algn="l" rtl="0">
              <a:lnSpc>
                <a:spcPct val="100000"/>
              </a:lnSpc>
              <a:spcBef>
                <a:spcPts val="0"/>
              </a:spcBef>
              <a:spcAft>
                <a:spcPts val="0"/>
              </a:spcAft>
              <a:buClr>
                <a:srgbClr val="535353"/>
              </a:buClr>
              <a:buSzPts val="1051"/>
              <a:buFont typeface="Arial"/>
              <a:buNone/>
              <a:defRPr sz="1051" b="0" i="0" u="none" strike="noStrike" cap="none">
                <a:solidFill>
                  <a:srgbClr val="535353"/>
                </a:solidFill>
                <a:latin typeface="Montserrat SemiBold"/>
                <a:ea typeface="Montserrat SemiBold"/>
                <a:cs typeface="Montserrat SemiBold"/>
                <a:sym typeface="Montserrat SemiBold"/>
              </a:defRPr>
            </a:lvl4pPr>
            <a:lvl5pPr marL="2286000" marR="0" lvl="4" indent="-228600" algn="l" rtl="0">
              <a:lnSpc>
                <a:spcPct val="100000"/>
              </a:lnSpc>
              <a:spcBef>
                <a:spcPts val="0"/>
              </a:spcBef>
              <a:spcAft>
                <a:spcPts val="0"/>
              </a:spcAft>
              <a:buClr>
                <a:srgbClr val="535353"/>
              </a:buClr>
              <a:buSzPts val="1051"/>
              <a:buFont typeface="Arial"/>
              <a:buNone/>
              <a:defRPr sz="1051" b="0" i="0" u="none" strike="noStrike" cap="none">
                <a:solidFill>
                  <a:srgbClr val="535353"/>
                </a:solidFill>
                <a:latin typeface="Montserrat SemiBold"/>
                <a:ea typeface="Montserrat SemiBold"/>
                <a:cs typeface="Montserrat SemiBold"/>
                <a:sym typeface="Montserrat SemiBold"/>
              </a:defRPr>
            </a:lvl5pPr>
            <a:lvl6pPr marL="2743200" marR="0" lvl="5"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6pPr>
            <a:lvl7pPr marL="3200400" marR="0" lvl="6"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7pPr>
            <a:lvl8pPr marL="3657600" marR="0" lvl="7"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8pPr>
            <a:lvl9pPr marL="4114800" marR="0" lvl="8"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9pPr>
          </a:lstStyle>
          <a:p>
            <a:endParaRPr/>
          </a:p>
        </p:txBody>
      </p:sp>
      <p:sp>
        <p:nvSpPr>
          <p:cNvPr id="207" name="Google Shape;207;p133"/>
          <p:cNvSpPr txBox="1">
            <a:spLocks noGrp="1"/>
          </p:cNvSpPr>
          <p:nvPr>
            <p:ph type="title"/>
          </p:nvPr>
        </p:nvSpPr>
        <p:spPr>
          <a:xfrm>
            <a:off x="197515" y="248263"/>
            <a:ext cx="8229600" cy="253913"/>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9FE3"/>
              </a:buClr>
              <a:buSzPts val="1200"/>
              <a:buFont typeface="Montserrat"/>
              <a:buNone/>
              <a:defRPr sz="1200" b="0" i="0" u="none" strike="noStrike" cap="none">
                <a:solidFill>
                  <a:srgbClr val="009FE3"/>
                </a:solidFill>
                <a:latin typeface="Montserrat"/>
                <a:ea typeface="Montserrat"/>
                <a:cs typeface="Montserrat"/>
                <a:sym typeface="Montserrat"/>
              </a:defRPr>
            </a:lvl1pPr>
            <a:lvl2pPr marR="0" lvl="1"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2pPr>
            <a:lvl3pPr marR="0" lvl="2"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3pPr>
            <a:lvl4pPr marR="0" lvl="3"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4pPr>
            <a:lvl5pPr marR="0" lvl="4"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5pPr>
            <a:lvl6pPr marR="0" lvl="5"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6pPr>
            <a:lvl7pPr marR="0" lvl="6"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7pPr>
            <a:lvl8pPr marR="0" lvl="7"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8pPr>
            <a:lvl9pPr marR="0" lvl="8"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9pPr>
          </a:lstStyle>
          <a:p>
            <a:endParaRPr/>
          </a:p>
        </p:txBody>
      </p:sp>
      <p:sp>
        <p:nvSpPr>
          <p:cNvPr id="208" name="Google Shape;208;p133"/>
          <p:cNvSpPr txBox="1">
            <a:spLocks noGrp="1"/>
          </p:cNvSpPr>
          <p:nvPr>
            <p:ph type="sldNum" idx="12"/>
          </p:nvPr>
        </p:nvSpPr>
        <p:spPr>
          <a:xfrm>
            <a:off x="8722749" y="4747719"/>
            <a:ext cx="421252" cy="395781"/>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s-ES"/>
              <a:t>‹Nº›</a:t>
            </a:fld>
            <a:endParaRPr/>
          </a:p>
        </p:txBody>
      </p:sp>
      <p:sp>
        <p:nvSpPr>
          <p:cNvPr id="209" name="Google Shape;209;p133"/>
          <p:cNvSpPr/>
          <p:nvPr/>
        </p:nvSpPr>
        <p:spPr>
          <a:xfrm>
            <a:off x="413540" y="924567"/>
            <a:ext cx="4097604" cy="1431159"/>
          </a:xfrm>
          <a:prstGeom prst="rect">
            <a:avLst/>
          </a:prstGeom>
          <a:solidFill>
            <a:srgbClr val="FFFFFF"/>
          </a:solidFill>
          <a:ln>
            <a:noFill/>
          </a:ln>
          <a:effectLst>
            <a:outerShdw blurRad="177800" dist="23000" dir="5400000" rotWithShape="0">
              <a:srgbClr val="000000">
                <a:alpha val="13725"/>
              </a:srgbClr>
            </a:outerShdw>
          </a:effectLst>
        </p:spPr>
        <p:txBody>
          <a:bodyPr spcFirstLastPara="1" wrap="square" lIns="34275" tIns="34275" rIns="34275" bIns="34275" anchor="ctr" anchorCtr="0">
            <a:noAutofit/>
          </a:bodyPr>
          <a:lstStyle/>
          <a:p>
            <a:pPr marL="0" marR="0" lvl="0" indent="0" algn="l" rtl="0">
              <a:lnSpc>
                <a:spcPct val="100000"/>
              </a:lnSpc>
              <a:spcBef>
                <a:spcPts val="0"/>
              </a:spcBef>
              <a:spcAft>
                <a:spcPts val="0"/>
              </a:spcAft>
              <a:buClr>
                <a:srgbClr val="000000"/>
              </a:buClr>
              <a:buSzPts val="1351"/>
              <a:buFont typeface="Arial"/>
              <a:buNone/>
            </a:pPr>
            <a:endParaRPr sz="1351" b="0" i="0" u="none" strike="noStrike" cap="none">
              <a:solidFill>
                <a:schemeClr val="dk1"/>
              </a:solidFill>
              <a:latin typeface="Montserrat"/>
              <a:ea typeface="Montserrat"/>
              <a:cs typeface="Montserrat"/>
              <a:sym typeface="Montserrat"/>
            </a:endParaRPr>
          </a:p>
        </p:txBody>
      </p:sp>
      <p:sp>
        <p:nvSpPr>
          <p:cNvPr id="210" name="Google Shape;210;p133"/>
          <p:cNvSpPr/>
          <p:nvPr/>
        </p:nvSpPr>
        <p:spPr>
          <a:xfrm>
            <a:off x="4632860" y="924567"/>
            <a:ext cx="4097604" cy="1431159"/>
          </a:xfrm>
          <a:prstGeom prst="rect">
            <a:avLst/>
          </a:prstGeom>
          <a:solidFill>
            <a:srgbClr val="FFFFFF"/>
          </a:solidFill>
          <a:ln>
            <a:noFill/>
          </a:ln>
          <a:effectLst>
            <a:outerShdw blurRad="177800" dist="23000" dir="5400000" rotWithShape="0">
              <a:srgbClr val="000000">
                <a:alpha val="13725"/>
              </a:srgbClr>
            </a:outerShdw>
          </a:effectLst>
        </p:spPr>
        <p:txBody>
          <a:bodyPr spcFirstLastPara="1" wrap="square" lIns="34275" tIns="34275" rIns="34275" bIns="34275" anchor="ctr" anchorCtr="0">
            <a:noAutofit/>
          </a:bodyPr>
          <a:lstStyle/>
          <a:p>
            <a:pPr marL="0" marR="0" lvl="0" indent="0" algn="l" rtl="0">
              <a:lnSpc>
                <a:spcPct val="100000"/>
              </a:lnSpc>
              <a:spcBef>
                <a:spcPts val="0"/>
              </a:spcBef>
              <a:spcAft>
                <a:spcPts val="0"/>
              </a:spcAft>
              <a:buClr>
                <a:srgbClr val="000000"/>
              </a:buClr>
              <a:buSzPts val="1351"/>
              <a:buFont typeface="Arial"/>
              <a:buNone/>
            </a:pPr>
            <a:endParaRPr sz="1351" b="0" i="0" u="none" strike="noStrike" cap="none">
              <a:solidFill>
                <a:schemeClr val="dk1"/>
              </a:solidFill>
              <a:latin typeface="Montserrat"/>
              <a:ea typeface="Montserrat"/>
              <a:cs typeface="Montserrat"/>
              <a:sym typeface="Montserrat"/>
            </a:endParaRPr>
          </a:p>
        </p:txBody>
      </p:sp>
      <p:sp>
        <p:nvSpPr>
          <p:cNvPr id="211" name="Google Shape;211;p133"/>
          <p:cNvSpPr/>
          <p:nvPr/>
        </p:nvSpPr>
        <p:spPr>
          <a:xfrm>
            <a:off x="413540" y="2463739"/>
            <a:ext cx="4097604" cy="2160240"/>
          </a:xfrm>
          <a:prstGeom prst="rect">
            <a:avLst/>
          </a:prstGeom>
          <a:solidFill>
            <a:srgbClr val="FFFFFF"/>
          </a:solidFill>
          <a:ln>
            <a:noFill/>
          </a:ln>
          <a:effectLst>
            <a:outerShdw blurRad="177800" dist="23000" dir="5400000" rotWithShape="0">
              <a:srgbClr val="000000">
                <a:alpha val="13725"/>
              </a:srgbClr>
            </a:outerShdw>
          </a:effectLst>
        </p:spPr>
        <p:txBody>
          <a:bodyPr spcFirstLastPara="1" wrap="square" lIns="34275" tIns="34275" rIns="34275" bIns="34275" anchor="ctr" anchorCtr="0">
            <a:noAutofit/>
          </a:bodyPr>
          <a:lstStyle/>
          <a:p>
            <a:pPr marL="0" marR="0" lvl="0" indent="0" algn="l" rtl="0">
              <a:lnSpc>
                <a:spcPct val="100000"/>
              </a:lnSpc>
              <a:spcBef>
                <a:spcPts val="0"/>
              </a:spcBef>
              <a:spcAft>
                <a:spcPts val="0"/>
              </a:spcAft>
              <a:buClr>
                <a:srgbClr val="000000"/>
              </a:buClr>
              <a:buSzPts val="1351"/>
              <a:buFont typeface="Arial"/>
              <a:buNone/>
            </a:pPr>
            <a:endParaRPr sz="1351" b="0" i="0" u="none" strike="noStrike" cap="none">
              <a:solidFill>
                <a:schemeClr val="dk1"/>
              </a:solidFill>
              <a:latin typeface="Montserrat"/>
              <a:ea typeface="Montserrat"/>
              <a:cs typeface="Montserrat"/>
              <a:sym typeface="Montserrat"/>
            </a:endParaRPr>
          </a:p>
        </p:txBody>
      </p:sp>
      <p:grpSp>
        <p:nvGrpSpPr>
          <p:cNvPr id="212" name="Google Shape;212;p133"/>
          <p:cNvGrpSpPr/>
          <p:nvPr/>
        </p:nvGrpSpPr>
        <p:grpSpPr>
          <a:xfrm>
            <a:off x="521551" y="4200926"/>
            <a:ext cx="404519" cy="415497"/>
            <a:chOff x="7424530" y="962099"/>
            <a:chExt cx="539359" cy="553997"/>
          </a:xfrm>
        </p:grpSpPr>
        <p:sp>
          <p:nvSpPr>
            <p:cNvPr id="213" name="Google Shape;213;p133"/>
            <p:cNvSpPr/>
            <p:nvPr/>
          </p:nvSpPr>
          <p:spPr>
            <a:xfrm>
              <a:off x="7424530" y="962110"/>
              <a:ext cx="467349" cy="307890"/>
            </a:xfrm>
            <a:prstGeom prst="rect">
              <a:avLst/>
            </a:prstGeom>
            <a:solidFill>
              <a:schemeClr val="lt1"/>
            </a:solidFill>
            <a:ln>
              <a:noFill/>
            </a:ln>
            <a:effectLst>
              <a:outerShdw blurRad="127000" dist="38100" sx="102000" sy="102000" algn="ctr" rotWithShape="0">
                <a:srgbClr val="7F7F7F">
                  <a:alpha val="3254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1"/>
                <a:buFont typeface="Arial"/>
                <a:buNone/>
              </a:pPr>
              <a:endParaRPr sz="1351" b="0" i="0" u="none" strike="noStrike" cap="none">
                <a:solidFill>
                  <a:schemeClr val="lt1"/>
                </a:solidFill>
                <a:latin typeface="Montserrat"/>
                <a:ea typeface="Montserrat"/>
                <a:cs typeface="Montserrat"/>
                <a:sym typeface="Montserrat"/>
              </a:endParaRPr>
            </a:p>
          </p:txBody>
        </p:sp>
        <p:grpSp>
          <p:nvGrpSpPr>
            <p:cNvPr id="214" name="Google Shape;214;p133"/>
            <p:cNvGrpSpPr/>
            <p:nvPr/>
          </p:nvGrpSpPr>
          <p:grpSpPr>
            <a:xfrm>
              <a:off x="7473075" y="962099"/>
              <a:ext cx="490814" cy="553997"/>
              <a:chOff x="5240216" y="5761672"/>
              <a:chExt cx="747983" cy="844270"/>
            </a:xfrm>
          </p:grpSpPr>
          <p:sp>
            <p:nvSpPr>
              <p:cNvPr id="215" name="Google Shape;215;p133"/>
              <p:cNvSpPr txBox="1"/>
              <p:nvPr/>
            </p:nvSpPr>
            <p:spPr>
              <a:xfrm>
                <a:off x="5391605" y="5761672"/>
                <a:ext cx="596594" cy="84427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525"/>
                  <a:buFont typeface="Arial"/>
                  <a:buNone/>
                </a:pPr>
                <a:r>
                  <a:rPr lang="es-ES" sz="525" b="0" i="0" u="none" strike="noStrike" cap="none">
                    <a:solidFill>
                      <a:srgbClr val="7F7F7F"/>
                    </a:solidFill>
                    <a:latin typeface="Arial Narrow"/>
                    <a:ea typeface="Arial Narrow"/>
                    <a:cs typeface="Arial Narrow"/>
                    <a:sym typeface="Arial Narrow"/>
                  </a:rPr>
                  <a:t>2020</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525"/>
                  <a:buFont typeface="Arial"/>
                  <a:buNone/>
                </a:pPr>
                <a:r>
                  <a:rPr lang="es-ES" sz="525" b="0" i="0" u="none" strike="noStrike" cap="none">
                    <a:solidFill>
                      <a:srgbClr val="7F7F7F"/>
                    </a:solidFill>
                    <a:latin typeface="Arial Narrow"/>
                    <a:ea typeface="Arial Narrow"/>
                    <a:cs typeface="Arial Narrow"/>
                    <a:sym typeface="Arial Narrow"/>
                  </a:rPr>
                  <a:t>2019</a:t>
                </a:r>
                <a:endParaRPr sz="1400" b="0" i="0" u="none" strike="noStrike" cap="none">
                  <a:solidFill>
                    <a:srgbClr val="000000"/>
                  </a:solidFill>
                  <a:latin typeface="Arial"/>
                  <a:ea typeface="Arial"/>
                  <a:cs typeface="Arial"/>
                  <a:sym typeface="Arial"/>
                </a:endParaRPr>
              </a:p>
            </p:txBody>
          </p:sp>
          <p:sp>
            <p:nvSpPr>
              <p:cNvPr id="216" name="Google Shape;216;p133"/>
              <p:cNvSpPr/>
              <p:nvPr/>
            </p:nvSpPr>
            <p:spPr>
              <a:xfrm>
                <a:off x="5240216" y="5867142"/>
                <a:ext cx="211015" cy="106483"/>
              </a:xfrm>
              <a:prstGeom prst="rect">
                <a:avLst/>
              </a:prstGeom>
              <a:solidFill>
                <a:srgbClr val="7ABAE8"/>
              </a:solidFill>
              <a:ln>
                <a:noFill/>
              </a:ln>
              <a:effectLst>
                <a:outerShdw blurRad="38100" dist="23000" dir="5400000" rotWithShape="0">
                  <a:srgbClr val="000000">
                    <a:alpha val="3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1"/>
                  <a:buFont typeface="Arial"/>
                  <a:buNone/>
                </a:pPr>
                <a:endParaRPr sz="1351" b="0" i="0" u="none" strike="noStrike" cap="none">
                  <a:solidFill>
                    <a:schemeClr val="lt1"/>
                  </a:solidFill>
                  <a:latin typeface="Montserrat"/>
                  <a:ea typeface="Montserrat"/>
                  <a:cs typeface="Montserrat"/>
                  <a:sym typeface="Montserrat"/>
                </a:endParaRPr>
              </a:p>
            </p:txBody>
          </p:sp>
          <p:cxnSp>
            <p:nvCxnSpPr>
              <p:cNvPr id="217" name="Google Shape;217;p133"/>
              <p:cNvCxnSpPr/>
              <p:nvPr/>
            </p:nvCxnSpPr>
            <p:spPr>
              <a:xfrm rot="10800000">
                <a:off x="5249333" y="6082732"/>
                <a:ext cx="203200" cy="0"/>
              </a:xfrm>
              <a:prstGeom prst="straightConnector1">
                <a:avLst/>
              </a:prstGeom>
              <a:noFill/>
              <a:ln w="25400" cap="flat" cmpd="sng">
                <a:solidFill>
                  <a:srgbClr val="595959"/>
                </a:solidFill>
                <a:prstDash val="solid"/>
                <a:round/>
                <a:headEnd type="none" w="sm" len="sm"/>
                <a:tailEnd type="none" w="sm" len="sm"/>
              </a:ln>
              <a:effectLst>
                <a:outerShdw blurRad="38100" dist="23000" dir="5400000" rotWithShape="0">
                  <a:srgbClr val="000000">
                    <a:alpha val="34509"/>
                  </a:srgbClr>
                </a:outerShdw>
              </a:effectLst>
            </p:spPr>
          </p:cxnSp>
          <p:sp>
            <p:nvSpPr>
              <p:cNvPr id="218" name="Google Shape;218;p133"/>
              <p:cNvSpPr/>
              <p:nvPr/>
            </p:nvSpPr>
            <p:spPr>
              <a:xfrm>
                <a:off x="5317070" y="6046956"/>
                <a:ext cx="67733" cy="67732"/>
              </a:xfrm>
              <a:prstGeom prst="ellipse">
                <a:avLst/>
              </a:prstGeom>
              <a:solidFill>
                <a:srgbClr val="595959"/>
              </a:solidFill>
              <a:ln w="9525" cap="flat" cmpd="sng">
                <a:solidFill>
                  <a:srgbClr val="595959"/>
                </a:solidFill>
                <a:prstDash val="solid"/>
                <a:round/>
                <a:headEnd type="none" w="sm" len="sm"/>
                <a:tailEnd type="none" w="sm" len="sm"/>
              </a:ln>
              <a:effectLst>
                <a:outerShdw blurRad="38100" dist="23000" dir="5400000" rotWithShape="0">
                  <a:srgbClr val="000000">
                    <a:alpha val="3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1"/>
                  <a:buFont typeface="Arial"/>
                  <a:buNone/>
                </a:pPr>
                <a:endParaRPr sz="1351" b="0" i="0" u="none" strike="noStrike" cap="none">
                  <a:solidFill>
                    <a:schemeClr val="lt1"/>
                  </a:solidFill>
                  <a:latin typeface="Montserrat"/>
                  <a:ea typeface="Montserrat"/>
                  <a:cs typeface="Montserrat"/>
                  <a:sym typeface="Montserrat"/>
                </a:endParaRPr>
              </a:p>
            </p:txBody>
          </p:sp>
        </p:grpSp>
      </p:grpSp>
      <p:graphicFrame>
        <p:nvGraphicFramePr>
          <p:cNvPr id="219" name="Google Shape;219;p133"/>
          <p:cNvGraphicFramePr/>
          <p:nvPr/>
        </p:nvGraphicFramePr>
        <p:xfrm>
          <a:off x="5220072" y="4440877"/>
          <a:ext cx="3000000" cy="3000000"/>
        </p:xfrm>
        <a:graphic>
          <a:graphicData uri="http://schemas.openxmlformats.org/drawingml/2006/table">
            <a:tbl>
              <a:tblPr>
                <a:noFill/>
                <a:tableStyleId>{0396C456-3712-4996-B36A-7C689B23B4EA}</a:tableStyleId>
              </a:tblPr>
              <a:tblGrid>
                <a:gridCol w="283525">
                  <a:extLst>
                    <a:ext uri="{9D8B030D-6E8A-4147-A177-3AD203B41FA5}">
                      <a16:colId xmlns:a16="http://schemas.microsoft.com/office/drawing/2014/main" val="20000"/>
                    </a:ext>
                  </a:extLst>
                </a:gridCol>
                <a:gridCol w="283525">
                  <a:extLst>
                    <a:ext uri="{9D8B030D-6E8A-4147-A177-3AD203B41FA5}">
                      <a16:colId xmlns:a16="http://schemas.microsoft.com/office/drawing/2014/main" val="20001"/>
                    </a:ext>
                  </a:extLst>
                </a:gridCol>
                <a:gridCol w="283525">
                  <a:extLst>
                    <a:ext uri="{9D8B030D-6E8A-4147-A177-3AD203B41FA5}">
                      <a16:colId xmlns:a16="http://schemas.microsoft.com/office/drawing/2014/main" val="20002"/>
                    </a:ext>
                  </a:extLst>
                </a:gridCol>
                <a:gridCol w="283525">
                  <a:extLst>
                    <a:ext uri="{9D8B030D-6E8A-4147-A177-3AD203B41FA5}">
                      <a16:colId xmlns:a16="http://schemas.microsoft.com/office/drawing/2014/main" val="20003"/>
                    </a:ext>
                  </a:extLst>
                </a:gridCol>
                <a:gridCol w="283525">
                  <a:extLst>
                    <a:ext uri="{9D8B030D-6E8A-4147-A177-3AD203B41FA5}">
                      <a16:colId xmlns:a16="http://schemas.microsoft.com/office/drawing/2014/main" val="20004"/>
                    </a:ext>
                  </a:extLst>
                </a:gridCol>
                <a:gridCol w="283525">
                  <a:extLst>
                    <a:ext uri="{9D8B030D-6E8A-4147-A177-3AD203B41FA5}">
                      <a16:colId xmlns:a16="http://schemas.microsoft.com/office/drawing/2014/main" val="20005"/>
                    </a:ext>
                  </a:extLst>
                </a:gridCol>
                <a:gridCol w="283525">
                  <a:extLst>
                    <a:ext uri="{9D8B030D-6E8A-4147-A177-3AD203B41FA5}">
                      <a16:colId xmlns:a16="http://schemas.microsoft.com/office/drawing/2014/main" val="20006"/>
                    </a:ext>
                  </a:extLst>
                </a:gridCol>
                <a:gridCol w="283525">
                  <a:extLst>
                    <a:ext uri="{9D8B030D-6E8A-4147-A177-3AD203B41FA5}">
                      <a16:colId xmlns:a16="http://schemas.microsoft.com/office/drawing/2014/main" val="20007"/>
                    </a:ext>
                  </a:extLst>
                </a:gridCol>
                <a:gridCol w="283525">
                  <a:extLst>
                    <a:ext uri="{9D8B030D-6E8A-4147-A177-3AD203B41FA5}">
                      <a16:colId xmlns:a16="http://schemas.microsoft.com/office/drawing/2014/main" val="20008"/>
                    </a:ext>
                  </a:extLst>
                </a:gridCol>
                <a:gridCol w="283525">
                  <a:extLst>
                    <a:ext uri="{9D8B030D-6E8A-4147-A177-3AD203B41FA5}">
                      <a16:colId xmlns:a16="http://schemas.microsoft.com/office/drawing/2014/main" val="20009"/>
                    </a:ext>
                  </a:extLst>
                </a:gridCol>
                <a:gridCol w="283525">
                  <a:extLst>
                    <a:ext uri="{9D8B030D-6E8A-4147-A177-3AD203B41FA5}">
                      <a16:colId xmlns:a16="http://schemas.microsoft.com/office/drawing/2014/main" val="20010"/>
                    </a:ext>
                  </a:extLst>
                </a:gridCol>
                <a:gridCol w="283525">
                  <a:extLst>
                    <a:ext uri="{9D8B030D-6E8A-4147-A177-3AD203B41FA5}">
                      <a16:colId xmlns:a16="http://schemas.microsoft.com/office/drawing/2014/main" val="20011"/>
                    </a:ext>
                  </a:extLst>
                </a:gridCol>
              </a:tblGrid>
              <a:tr h="347175">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ENE</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FEB</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MAR</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ABR</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MAY</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JUN</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JUL</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AGO</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SEP</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OCT</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NOV</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DIC</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cxnSp>
        <p:nvCxnSpPr>
          <p:cNvPr id="220" name="Google Shape;220;p133"/>
          <p:cNvCxnSpPr/>
          <p:nvPr/>
        </p:nvCxnSpPr>
        <p:spPr>
          <a:xfrm>
            <a:off x="5220072" y="4440876"/>
            <a:ext cx="3402379" cy="0"/>
          </a:xfrm>
          <a:prstGeom prst="straightConnector1">
            <a:avLst/>
          </a:prstGeom>
          <a:noFill/>
          <a:ln w="12700" cap="flat" cmpd="sng">
            <a:solidFill>
              <a:srgbClr val="BFBFBF"/>
            </a:solidFill>
            <a:prstDash val="solid"/>
            <a:round/>
            <a:headEnd type="none" w="sm" len="sm"/>
            <a:tailEnd type="none" w="sm" len="sm"/>
          </a:ln>
        </p:spPr>
      </p:cxnSp>
      <p:graphicFrame>
        <p:nvGraphicFramePr>
          <p:cNvPr id="221" name="Google Shape;221;p133"/>
          <p:cNvGraphicFramePr/>
          <p:nvPr/>
        </p:nvGraphicFramePr>
        <p:xfrm>
          <a:off x="976684" y="4440877"/>
          <a:ext cx="3000000" cy="3000000"/>
        </p:xfrm>
        <a:graphic>
          <a:graphicData uri="http://schemas.openxmlformats.org/drawingml/2006/table">
            <a:tbl>
              <a:tblPr>
                <a:noFill/>
                <a:tableStyleId>{0396C456-3712-4996-B36A-7C689B23B4EA}</a:tableStyleId>
              </a:tblPr>
              <a:tblGrid>
                <a:gridCol w="283525">
                  <a:extLst>
                    <a:ext uri="{9D8B030D-6E8A-4147-A177-3AD203B41FA5}">
                      <a16:colId xmlns:a16="http://schemas.microsoft.com/office/drawing/2014/main" val="20000"/>
                    </a:ext>
                  </a:extLst>
                </a:gridCol>
                <a:gridCol w="283525">
                  <a:extLst>
                    <a:ext uri="{9D8B030D-6E8A-4147-A177-3AD203B41FA5}">
                      <a16:colId xmlns:a16="http://schemas.microsoft.com/office/drawing/2014/main" val="20001"/>
                    </a:ext>
                  </a:extLst>
                </a:gridCol>
                <a:gridCol w="283525">
                  <a:extLst>
                    <a:ext uri="{9D8B030D-6E8A-4147-A177-3AD203B41FA5}">
                      <a16:colId xmlns:a16="http://schemas.microsoft.com/office/drawing/2014/main" val="20002"/>
                    </a:ext>
                  </a:extLst>
                </a:gridCol>
                <a:gridCol w="283525">
                  <a:extLst>
                    <a:ext uri="{9D8B030D-6E8A-4147-A177-3AD203B41FA5}">
                      <a16:colId xmlns:a16="http://schemas.microsoft.com/office/drawing/2014/main" val="20003"/>
                    </a:ext>
                  </a:extLst>
                </a:gridCol>
                <a:gridCol w="283525">
                  <a:extLst>
                    <a:ext uri="{9D8B030D-6E8A-4147-A177-3AD203B41FA5}">
                      <a16:colId xmlns:a16="http://schemas.microsoft.com/office/drawing/2014/main" val="20004"/>
                    </a:ext>
                  </a:extLst>
                </a:gridCol>
                <a:gridCol w="283525">
                  <a:extLst>
                    <a:ext uri="{9D8B030D-6E8A-4147-A177-3AD203B41FA5}">
                      <a16:colId xmlns:a16="http://schemas.microsoft.com/office/drawing/2014/main" val="20005"/>
                    </a:ext>
                  </a:extLst>
                </a:gridCol>
                <a:gridCol w="283525">
                  <a:extLst>
                    <a:ext uri="{9D8B030D-6E8A-4147-A177-3AD203B41FA5}">
                      <a16:colId xmlns:a16="http://schemas.microsoft.com/office/drawing/2014/main" val="20006"/>
                    </a:ext>
                  </a:extLst>
                </a:gridCol>
                <a:gridCol w="283525">
                  <a:extLst>
                    <a:ext uri="{9D8B030D-6E8A-4147-A177-3AD203B41FA5}">
                      <a16:colId xmlns:a16="http://schemas.microsoft.com/office/drawing/2014/main" val="20007"/>
                    </a:ext>
                  </a:extLst>
                </a:gridCol>
                <a:gridCol w="283525">
                  <a:extLst>
                    <a:ext uri="{9D8B030D-6E8A-4147-A177-3AD203B41FA5}">
                      <a16:colId xmlns:a16="http://schemas.microsoft.com/office/drawing/2014/main" val="20008"/>
                    </a:ext>
                  </a:extLst>
                </a:gridCol>
                <a:gridCol w="283525">
                  <a:extLst>
                    <a:ext uri="{9D8B030D-6E8A-4147-A177-3AD203B41FA5}">
                      <a16:colId xmlns:a16="http://schemas.microsoft.com/office/drawing/2014/main" val="20009"/>
                    </a:ext>
                  </a:extLst>
                </a:gridCol>
                <a:gridCol w="283525">
                  <a:extLst>
                    <a:ext uri="{9D8B030D-6E8A-4147-A177-3AD203B41FA5}">
                      <a16:colId xmlns:a16="http://schemas.microsoft.com/office/drawing/2014/main" val="20010"/>
                    </a:ext>
                  </a:extLst>
                </a:gridCol>
                <a:gridCol w="283525">
                  <a:extLst>
                    <a:ext uri="{9D8B030D-6E8A-4147-A177-3AD203B41FA5}">
                      <a16:colId xmlns:a16="http://schemas.microsoft.com/office/drawing/2014/main" val="20011"/>
                    </a:ext>
                  </a:extLst>
                </a:gridCol>
              </a:tblGrid>
              <a:tr h="347175">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ENE</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FEB</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MAR</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ABR</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MAY</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JUN</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JUL</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AGO</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SEP</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OCT</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NOV</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DIC</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cxnSp>
        <p:nvCxnSpPr>
          <p:cNvPr id="222" name="Google Shape;222;p133"/>
          <p:cNvCxnSpPr/>
          <p:nvPr/>
        </p:nvCxnSpPr>
        <p:spPr>
          <a:xfrm>
            <a:off x="976684" y="4440876"/>
            <a:ext cx="3402379" cy="0"/>
          </a:xfrm>
          <a:prstGeom prst="straightConnector1">
            <a:avLst/>
          </a:prstGeom>
          <a:noFill/>
          <a:ln w="12700" cap="flat" cmpd="sng">
            <a:solidFill>
              <a:srgbClr val="BFBFBF"/>
            </a:solidFill>
            <a:prstDash val="solid"/>
            <a:round/>
            <a:headEnd type="none" w="sm" len="sm"/>
            <a:tailEnd type="none" w="sm" len="sm"/>
          </a:ln>
        </p:spPr>
      </p:cxnSp>
      <p:graphicFrame>
        <p:nvGraphicFramePr>
          <p:cNvPr id="223" name="Google Shape;223;p133"/>
          <p:cNvGraphicFramePr/>
          <p:nvPr/>
        </p:nvGraphicFramePr>
        <p:xfrm>
          <a:off x="5220072" y="2162021"/>
          <a:ext cx="3000000" cy="3000000"/>
        </p:xfrm>
        <a:graphic>
          <a:graphicData uri="http://schemas.openxmlformats.org/drawingml/2006/table">
            <a:tbl>
              <a:tblPr>
                <a:noFill/>
                <a:tableStyleId>{0396C456-3712-4996-B36A-7C689B23B4EA}</a:tableStyleId>
              </a:tblPr>
              <a:tblGrid>
                <a:gridCol w="283525">
                  <a:extLst>
                    <a:ext uri="{9D8B030D-6E8A-4147-A177-3AD203B41FA5}">
                      <a16:colId xmlns:a16="http://schemas.microsoft.com/office/drawing/2014/main" val="20000"/>
                    </a:ext>
                  </a:extLst>
                </a:gridCol>
                <a:gridCol w="283525">
                  <a:extLst>
                    <a:ext uri="{9D8B030D-6E8A-4147-A177-3AD203B41FA5}">
                      <a16:colId xmlns:a16="http://schemas.microsoft.com/office/drawing/2014/main" val="20001"/>
                    </a:ext>
                  </a:extLst>
                </a:gridCol>
                <a:gridCol w="283525">
                  <a:extLst>
                    <a:ext uri="{9D8B030D-6E8A-4147-A177-3AD203B41FA5}">
                      <a16:colId xmlns:a16="http://schemas.microsoft.com/office/drawing/2014/main" val="20002"/>
                    </a:ext>
                  </a:extLst>
                </a:gridCol>
                <a:gridCol w="283525">
                  <a:extLst>
                    <a:ext uri="{9D8B030D-6E8A-4147-A177-3AD203B41FA5}">
                      <a16:colId xmlns:a16="http://schemas.microsoft.com/office/drawing/2014/main" val="20003"/>
                    </a:ext>
                  </a:extLst>
                </a:gridCol>
                <a:gridCol w="283525">
                  <a:extLst>
                    <a:ext uri="{9D8B030D-6E8A-4147-A177-3AD203B41FA5}">
                      <a16:colId xmlns:a16="http://schemas.microsoft.com/office/drawing/2014/main" val="20004"/>
                    </a:ext>
                  </a:extLst>
                </a:gridCol>
                <a:gridCol w="283525">
                  <a:extLst>
                    <a:ext uri="{9D8B030D-6E8A-4147-A177-3AD203B41FA5}">
                      <a16:colId xmlns:a16="http://schemas.microsoft.com/office/drawing/2014/main" val="20005"/>
                    </a:ext>
                  </a:extLst>
                </a:gridCol>
                <a:gridCol w="283525">
                  <a:extLst>
                    <a:ext uri="{9D8B030D-6E8A-4147-A177-3AD203B41FA5}">
                      <a16:colId xmlns:a16="http://schemas.microsoft.com/office/drawing/2014/main" val="20006"/>
                    </a:ext>
                  </a:extLst>
                </a:gridCol>
                <a:gridCol w="283525">
                  <a:extLst>
                    <a:ext uri="{9D8B030D-6E8A-4147-A177-3AD203B41FA5}">
                      <a16:colId xmlns:a16="http://schemas.microsoft.com/office/drawing/2014/main" val="20007"/>
                    </a:ext>
                  </a:extLst>
                </a:gridCol>
                <a:gridCol w="283525">
                  <a:extLst>
                    <a:ext uri="{9D8B030D-6E8A-4147-A177-3AD203B41FA5}">
                      <a16:colId xmlns:a16="http://schemas.microsoft.com/office/drawing/2014/main" val="20008"/>
                    </a:ext>
                  </a:extLst>
                </a:gridCol>
                <a:gridCol w="283525">
                  <a:extLst>
                    <a:ext uri="{9D8B030D-6E8A-4147-A177-3AD203B41FA5}">
                      <a16:colId xmlns:a16="http://schemas.microsoft.com/office/drawing/2014/main" val="20009"/>
                    </a:ext>
                  </a:extLst>
                </a:gridCol>
                <a:gridCol w="283525">
                  <a:extLst>
                    <a:ext uri="{9D8B030D-6E8A-4147-A177-3AD203B41FA5}">
                      <a16:colId xmlns:a16="http://schemas.microsoft.com/office/drawing/2014/main" val="20010"/>
                    </a:ext>
                  </a:extLst>
                </a:gridCol>
                <a:gridCol w="283525">
                  <a:extLst>
                    <a:ext uri="{9D8B030D-6E8A-4147-A177-3AD203B41FA5}">
                      <a16:colId xmlns:a16="http://schemas.microsoft.com/office/drawing/2014/main" val="20011"/>
                    </a:ext>
                  </a:extLst>
                </a:gridCol>
              </a:tblGrid>
              <a:tr h="347175">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ENE</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FEB</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MAR</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ABR</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MAY</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JUN</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JUL</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AGO</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SEP</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OCT</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NOV</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2"/>
                        </a:buClr>
                        <a:buSzPts val="800"/>
                        <a:buFont typeface="Arial Narrow"/>
                        <a:buNone/>
                      </a:pPr>
                      <a:r>
                        <a:rPr lang="es-ES" sz="800" b="0" i="0" u="none" strike="noStrike" cap="none">
                          <a:solidFill>
                            <a:schemeClr val="dk2"/>
                          </a:solidFill>
                          <a:latin typeface="Arial Narrow"/>
                          <a:ea typeface="Arial Narrow"/>
                          <a:cs typeface="Arial Narrow"/>
                          <a:sym typeface="Arial Narrow"/>
                        </a:rPr>
                        <a:t>DIC</a:t>
                      </a:r>
                      <a:endParaRPr sz="1400" u="none" strike="noStrike" cap="none"/>
                    </a:p>
                  </a:txBody>
                  <a:tcPr marL="0" marR="0" marT="0" marB="0" anchor="b">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cxnSp>
        <p:nvCxnSpPr>
          <p:cNvPr id="224" name="Google Shape;224;p133"/>
          <p:cNvCxnSpPr/>
          <p:nvPr/>
        </p:nvCxnSpPr>
        <p:spPr>
          <a:xfrm>
            <a:off x="5220072" y="2162020"/>
            <a:ext cx="3402379" cy="0"/>
          </a:xfrm>
          <a:prstGeom prst="straightConnector1">
            <a:avLst/>
          </a:prstGeom>
          <a:noFill/>
          <a:ln w="12700" cap="flat" cmpd="sng">
            <a:solidFill>
              <a:srgbClr val="BFBFBF"/>
            </a:solidFill>
            <a:prstDash val="solid"/>
            <a:round/>
            <a:headEnd type="none" w="sm" len="sm"/>
            <a:tailEnd type="none" w="sm" len="sm"/>
          </a:ln>
        </p:spPr>
      </p:cxnSp>
      <p:grpSp>
        <p:nvGrpSpPr>
          <p:cNvPr id="225" name="Google Shape;225;p133"/>
          <p:cNvGrpSpPr/>
          <p:nvPr/>
        </p:nvGrpSpPr>
        <p:grpSpPr>
          <a:xfrm>
            <a:off x="4761549" y="4200926"/>
            <a:ext cx="404519" cy="415497"/>
            <a:chOff x="7424530" y="962099"/>
            <a:chExt cx="539359" cy="553997"/>
          </a:xfrm>
        </p:grpSpPr>
        <p:sp>
          <p:nvSpPr>
            <p:cNvPr id="226" name="Google Shape;226;p133"/>
            <p:cNvSpPr/>
            <p:nvPr/>
          </p:nvSpPr>
          <p:spPr>
            <a:xfrm>
              <a:off x="7424530" y="962110"/>
              <a:ext cx="467349" cy="307890"/>
            </a:xfrm>
            <a:prstGeom prst="rect">
              <a:avLst/>
            </a:prstGeom>
            <a:solidFill>
              <a:schemeClr val="lt1"/>
            </a:solidFill>
            <a:ln>
              <a:noFill/>
            </a:ln>
            <a:effectLst>
              <a:outerShdw blurRad="127000" dist="38100" sx="102000" sy="102000" algn="ctr" rotWithShape="0">
                <a:srgbClr val="7F7F7F">
                  <a:alpha val="3254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1"/>
                <a:buFont typeface="Arial"/>
                <a:buNone/>
              </a:pPr>
              <a:endParaRPr sz="1351" b="0" i="0" u="none" strike="noStrike" cap="none">
                <a:solidFill>
                  <a:schemeClr val="lt1"/>
                </a:solidFill>
                <a:latin typeface="Montserrat"/>
                <a:ea typeface="Montserrat"/>
                <a:cs typeface="Montserrat"/>
                <a:sym typeface="Montserrat"/>
              </a:endParaRPr>
            </a:p>
          </p:txBody>
        </p:sp>
        <p:grpSp>
          <p:nvGrpSpPr>
            <p:cNvPr id="227" name="Google Shape;227;p133"/>
            <p:cNvGrpSpPr/>
            <p:nvPr/>
          </p:nvGrpSpPr>
          <p:grpSpPr>
            <a:xfrm>
              <a:off x="7473075" y="962099"/>
              <a:ext cx="490814" cy="553997"/>
              <a:chOff x="5240216" y="5761672"/>
              <a:chExt cx="747983" cy="844270"/>
            </a:xfrm>
          </p:grpSpPr>
          <p:sp>
            <p:nvSpPr>
              <p:cNvPr id="228" name="Google Shape;228;p133"/>
              <p:cNvSpPr txBox="1"/>
              <p:nvPr/>
            </p:nvSpPr>
            <p:spPr>
              <a:xfrm>
                <a:off x="5391605" y="5761672"/>
                <a:ext cx="596594" cy="84427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525"/>
                  <a:buFont typeface="Arial"/>
                  <a:buNone/>
                </a:pPr>
                <a:r>
                  <a:rPr lang="es-ES" sz="525" b="0" i="0" u="none" strike="noStrike" cap="none">
                    <a:solidFill>
                      <a:srgbClr val="7F7F7F"/>
                    </a:solidFill>
                    <a:latin typeface="Arial Narrow"/>
                    <a:ea typeface="Arial Narrow"/>
                    <a:cs typeface="Arial Narrow"/>
                    <a:sym typeface="Arial Narrow"/>
                  </a:rPr>
                  <a:t>2020</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525"/>
                  <a:buFont typeface="Arial"/>
                  <a:buNone/>
                </a:pPr>
                <a:r>
                  <a:rPr lang="es-ES" sz="525" b="0" i="0" u="none" strike="noStrike" cap="none">
                    <a:solidFill>
                      <a:srgbClr val="7F7F7F"/>
                    </a:solidFill>
                    <a:latin typeface="Arial Narrow"/>
                    <a:ea typeface="Arial Narrow"/>
                    <a:cs typeface="Arial Narrow"/>
                    <a:sym typeface="Arial Narrow"/>
                  </a:rPr>
                  <a:t>2019</a:t>
                </a:r>
                <a:endParaRPr sz="1400" b="0" i="0" u="none" strike="noStrike" cap="none">
                  <a:solidFill>
                    <a:srgbClr val="000000"/>
                  </a:solidFill>
                  <a:latin typeface="Arial"/>
                  <a:ea typeface="Arial"/>
                  <a:cs typeface="Arial"/>
                  <a:sym typeface="Arial"/>
                </a:endParaRPr>
              </a:p>
            </p:txBody>
          </p:sp>
          <p:sp>
            <p:nvSpPr>
              <p:cNvPr id="229" name="Google Shape;229;p133"/>
              <p:cNvSpPr/>
              <p:nvPr/>
            </p:nvSpPr>
            <p:spPr>
              <a:xfrm>
                <a:off x="5240216" y="5867142"/>
                <a:ext cx="211015" cy="106483"/>
              </a:xfrm>
              <a:prstGeom prst="rect">
                <a:avLst/>
              </a:prstGeom>
              <a:solidFill>
                <a:srgbClr val="7ABAE8"/>
              </a:solidFill>
              <a:ln>
                <a:noFill/>
              </a:ln>
              <a:effectLst>
                <a:outerShdw blurRad="38100" dist="23000" dir="5400000" rotWithShape="0">
                  <a:srgbClr val="000000">
                    <a:alpha val="3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1"/>
                  <a:buFont typeface="Arial"/>
                  <a:buNone/>
                </a:pPr>
                <a:endParaRPr sz="1351" b="0" i="0" u="none" strike="noStrike" cap="none">
                  <a:solidFill>
                    <a:schemeClr val="lt1"/>
                  </a:solidFill>
                  <a:latin typeface="Montserrat"/>
                  <a:ea typeface="Montserrat"/>
                  <a:cs typeface="Montserrat"/>
                  <a:sym typeface="Montserrat"/>
                </a:endParaRPr>
              </a:p>
            </p:txBody>
          </p:sp>
          <p:cxnSp>
            <p:nvCxnSpPr>
              <p:cNvPr id="230" name="Google Shape;230;p133"/>
              <p:cNvCxnSpPr/>
              <p:nvPr/>
            </p:nvCxnSpPr>
            <p:spPr>
              <a:xfrm rot="10800000">
                <a:off x="5249333" y="6082732"/>
                <a:ext cx="203200" cy="0"/>
              </a:xfrm>
              <a:prstGeom prst="straightConnector1">
                <a:avLst/>
              </a:prstGeom>
              <a:noFill/>
              <a:ln w="25400" cap="flat" cmpd="sng">
                <a:solidFill>
                  <a:srgbClr val="595959"/>
                </a:solidFill>
                <a:prstDash val="solid"/>
                <a:round/>
                <a:headEnd type="none" w="sm" len="sm"/>
                <a:tailEnd type="none" w="sm" len="sm"/>
              </a:ln>
              <a:effectLst>
                <a:outerShdw blurRad="38100" dist="23000" dir="5400000" rotWithShape="0">
                  <a:srgbClr val="000000">
                    <a:alpha val="34509"/>
                  </a:srgbClr>
                </a:outerShdw>
              </a:effectLst>
            </p:spPr>
          </p:cxnSp>
          <p:sp>
            <p:nvSpPr>
              <p:cNvPr id="231" name="Google Shape;231;p133"/>
              <p:cNvSpPr/>
              <p:nvPr/>
            </p:nvSpPr>
            <p:spPr>
              <a:xfrm>
                <a:off x="5317070" y="6046956"/>
                <a:ext cx="67733" cy="67732"/>
              </a:xfrm>
              <a:prstGeom prst="ellipse">
                <a:avLst/>
              </a:prstGeom>
              <a:solidFill>
                <a:srgbClr val="595959"/>
              </a:solidFill>
              <a:ln w="9525" cap="flat" cmpd="sng">
                <a:solidFill>
                  <a:srgbClr val="595959"/>
                </a:solidFill>
                <a:prstDash val="solid"/>
                <a:round/>
                <a:headEnd type="none" w="sm" len="sm"/>
                <a:tailEnd type="none" w="sm" len="sm"/>
              </a:ln>
              <a:effectLst>
                <a:outerShdw blurRad="38100" dist="23000" dir="5400000" rotWithShape="0">
                  <a:srgbClr val="000000">
                    <a:alpha val="3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1"/>
                  <a:buFont typeface="Arial"/>
                  <a:buNone/>
                </a:pPr>
                <a:endParaRPr sz="1351" b="0" i="0" u="none" strike="noStrike" cap="none">
                  <a:solidFill>
                    <a:schemeClr val="lt1"/>
                  </a:solidFill>
                  <a:latin typeface="Montserrat"/>
                  <a:ea typeface="Montserrat"/>
                  <a:cs typeface="Montserrat"/>
                  <a:sym typeface="Montserrat"/>
                </a:endParaRPr>
              </a:p>
            </p:txBody>
          </p:sp>
        </p:grpSp>
      </p:grpSp>
      <p:grpSp>
        <p:nvGrpSpPr>
          <p:cNvPr id="232" name="Google Shape;232;p133"/>
          <p:cNvGrpSpPr/>
          <p:nvPr/>
        </p:nvGrpSpPr>
        <p:grpSpPr>
          <a:xfrm>
            <a:off x="8354073" y="748885"/>
            <a:ext cx="631611" cy="631610"/>
            <a:chOff x="695400" y="3756867"/>
            <a:chExt cx="936104" cy="936104"/>
          </a:xfrm>
        </p:grpSpPr>
        <p:pic>
          <p:nvPicPr>
            <p:cNvPr id="233" name="Google Shape;233;p133" descr="Imagen"/>
            <p:cNvPicPr preferRelativeResize="0"/>
            <p:nvPr/>
          </p:nvPicPr>
          <p:blipFill rotWithShape="1">
            <a:blip r:embed="rId3">
              <a:alphaModFix/>
            </a:blip>
            <a:srcRect/>
            <a:stretch/>
          </p:blipFill>
          <p:spPr>
            <a:xfrm>
              <a:off x="695400" y="3756867"/>
              <a:ext cx="936104" cy="936104"/>
            </a:xfrm>
            <a:prstGeom prst="rect">
              <a:avLst/>
            </a:prstGeom>
            <a:noFill/>
            <a:ln>
              <a:noFill/>
            </a:ln>
          </p:spPr>
        </p:pic>
        <p:sp>
          <p:nvSpPr>
            <p:cNvPr id="234" name="Google Shape;234;p133"/>
            <p:cNvSpPr/>
            <p:nvPr/>
          </p:nvSpPr>
          <p:spPr>
            <a:xfrm>
              <a:off x="781758" y="3902675"/>
              <a:ext cx="748240" cy="625661"/>
            </a:xfrm>
            <a:prstGeom prst="ellipse">
              <a:avLst/>
            </a:prstGeom>
            <a:solidFill>
              <a:srgbClr val="7F7F7F"/>
            </a:solidFill>
            <a:ln>
              <a:noFill/>
            </a:ln>
          </p:spPr>
          <p:txBody>
            <a:bodyPr spcFirstLastPara="1" wrap="square" lIns="45700" tIns="45700" rIns="45700" bIns="45700" anchor="ctr" anchorCtr="0">
              <a:spAutoFit/>
            </a:bodyPr>
            <a:lstStyle/>
            <a:p>
              <a:pPr marL="0" marR="0" lvl="0" indent="0" algn="l" rtl="0">
                <a:lnSpc>
                  <a:spcPct val="100000"/>
                </a:lnSpc>
                <a:spcBef>
                  <a:spcPts val="0"/>
                </a:spcBef>
                <a:spcAft>
                  <a:spcPts val="0"/>
                </a:spcAft>
                <a:buClr>
                  <a:schemeClr val="dk1"/>
                </a:buClr>
                <a:buSzPts val="1351"/>
                <a:buFont typeface="Montserrat"/>
                <a:buNone/>
              </a:pPr>
              <a:endParaRPr sz="1351" b="0" i="0" u="none" strike="noStrike" cap="none">
                <a:solidFill>
                  <a:srgbClr val="000000"/>
                </a:solidFill>
                <a:latin typeface="Helvetica Neue"/>
                <a:ea typeface="Helvetica Neue"/>
                <a:cs typeface="Helvetica Neue"/>
                <a:sym typeface="Helvetica Neue"/>
              </a:endParaRPr>
            </a:p>
          </p:txBody>
        </p:sp>
      </p:grpSp>
      <p:sp>
        <p:nvSpPr>
          <p:cNvPr id="235" name="Google Shape;235;p133"/>
          <p:cNvSpPr txBox="1"/>
          <p:nvPr/>
        </p:nvSpPr>
        <p:spPr>
          <a:xfrm>
            <a:off x="8365555" y="802708"/>
            <a:ext cx="620798" cy="288669"/>
          </a:xfrm>
          <a:prstGeom prst="rect">
            <a:avLst/>
          </a:prstGeom>
          <a:noFill/>
          <a:ln>
            <a:noFill/>
          </a:ln>
        </p:spPr>
        <p:txBody>
          <a:bodyPr spcFirstLastPara="1" wrap="square" lIns="91425" tIns="45700" rIns="91425" bIns="45700" anchor="t" anchorCtr="0">
            <a:spAutoFit/>
          </a:bodyPr>
          <a:lstStyle/>
          <a:p>
            <a:pPr marL="2381" marR="0" lvl="1" indent="0" algn="ctr" rtl="0">
              <a:lnSpc>
                <a:spcPct val="100000"/>
              </a:lnSpc>
              <a:spcBef>
                <a:spcPts val="0"/>
              </a:spcBef>
              <a:spcAft>
                <a:spcPts val="0"/>
              </a:spcAft>
              <a:buClr>
                <a:srgbClr val="000000"/>
              </a:buClr>
              <a:buSzPts val="300"/>
              <a:buFont typeface="Arial"/>
              <a:buNone/>
            </a:pPr>
            <a:r>
              <a:rPr lang="es-ES" sz="300" b="0" i="0" u="none" strike="noStrike" cap="none">
                <a:solidFill>
                  <a:schemeClr val="lt1"/>
                </a:solidFill>
                <a:latin typeface="Montserrat"/>
                <a:ea typeface="Montserrat"/>
                <a:cs typeface="Montserrat"/>
                <a:sym typeface="Montserrat"/>
              </a:rPr>
              <a:t> </a:t>
            </a:r>
            <a:r>
              <a:rPr lang="es-ES" sz="825" b="0" i="0" u="none" strike="noStrike" cap="none">
                <a:solidFill>
                  <a:schemeClr val="lt1"/>
                </a:solidFill>
                <a:latin typeface="Montserrat"/>
                <a:ea typeface="Montserrat"/>
                <a:cs typeface="Montserrat"/>
                <a:sym typeface="Montserrat"/>
              </a:rPr>
              <a:t>AC’20</a:t>
            </a:r>
            <a:endParaRPr sz="900" b="0" i="0" u="none" strike="noStrike" cap="none">
              <a:solidFill>
                <a:schemeClr val="lt1"/>
              </a:solidFill>
              <a:latin typeface="Montserrat"/>
              <a:ea typeface="Montserrat"/>
              <a:cs typeface="Montserrat"/>
              <a:sym typeface="Montserrat"/>
            </a:endParaRPr>
          </a:p>
          <a:p>
            <a:pPr marL="2381" marR="0" lvl="1" indent="0" algn="ctr" rtl="0">
              <a:lnSpc>
                <a:spcPct val="100000"/>
              </a:lnSpc>
              <a:spcBef>
                <a:spcPts val="0"/>
              </a:spcBef>
              <a:spcAft>
                <a:spcPts val="0"/>
              </a:spcAft>
              <a:buClr>
                <a:srgbClr val="000000"/>
              </a:buClr>
              <a:buSzPts val="451"/>
              <a:buFont typeface="Arial"/>
              <a:buNone/>
            </a:pPr>
            <a:r>
              <a:rPr lang="es-ES" sz="451" b="0" i="0" u="none" strike="noStrike" cap="none">
                <a:solidFill>
                  <a:schemeClr val="lt1"/>
                </a:solidFill>
                <a:latin typeface="Montserrat"/>
                <a:ea typeface="Montserrat"/>
                <a:cs typeface="Montserrat"/>
                <a:sym typeface="Montserrat"/>
              </a:rPr>
              <a:t>FORMALIZADAS</a:t>
            </a:r>
            <a:endParaRPr sz="1400" b="0" i="0" u="none" strike="noStrike" cap="none">
              <a:solidFill>
                <a:srgbClr val="000000"/>
              </a:solidFill>
              <a:latin typeface="Arial"/>
              <a:ea typeface="Arial"/>
              <a:cs typeface="Arial"/>
              <a:sym typeface="Arial"/>
            </a:endParaRPr>
          </a:p>
        </p:txBody>
      </p:sp>
      <p:pic>
        <p:nvPicPr>
          <p:cNvPr id="236" name="Google Shape;236;p133" descr="Imagen"/>
          <p:cNvPicPr preferRelativeResize="0"/>
          <p:nvPr/>
        </p:nvPicPr>
        <p:blipFill rotWithShape="1">
          <a:blip r:embed="rId3">
            <a:alphaModFix/>
          </a:blip>
          <a:srcRect/>
          <a:stretch/>
        </p:blipFill>
        <p:spPr>
          <a:xfrm>
            <a:off x="467546" y="2858243"/>
            <a:ext cx="631611" cy="631610"/>
          </a:xfrm>
          <a:prstGeom prst="rect">
            <a:avLst/>
          </a:prstGeom>
          <a:noFill/>
          <a:ln>
            <a:noFill/>
          </a:ln>
        </p:spPr>
      </p:pic>
      <p:sp>
        <p:nvSpPr>
          <p:cNvPr id="237" name="Google Shape;237;p133"/>
          <p:cNvSpPr/>
          <p:nvPr/>
        </p:nvSpPr>
        <p:spPr>
          <a:xfrm>
            <a:off x="525814" y="2972851"/>
            <a:ext cx="504855" cy="389688"/>
          </a:xfrm>
          <a:prstGeom prst="ellipse">
            <a:avLst/>
          </a:prstGeom>
          <a:solidFill>
            <a:srgbClr val="7F7F7F"/>
          </a:solidFill>
          <a:ln>
            <a:noFill/>
          </a:ln>
        </p:spPr>
        <p:txBody>
          <a:bodyPr spcFirstLastPara="1" wrap="square" lIns="34275" tIns="34275" rIns="34275" bIns="34275" anchor="ctr" anchorCtr="0">
            <a:spAutoFit/>
          </a:bodyPr>
          <a:lstStyle/>
          <a:p>
            <a:pPr marL="0" marR="0" lvl="0" indent="0" algn="l" rtl="0">
              <a:lnSpc>
                <a:spcPct val="100000"/>
              </a:lnSpc>
              <a:spcBef>
                <a:spcPts val="0"/>
              </a:spcBef>
              <a:spcAft>
                <a:spcPts val="0"/>
              </a:spcAft>
              <a:buClr>
                <a:schemeClr val="dk1"/>
              </a:buClr>
              <a:buSzPts val="1351"/>
              <a:buFont typeface="Montserrat"/>
              <a:buNone/>
            </a:pPr>
            <a:endParaRPr sz="1351" b="0" i="0" u="none" strike="noStrike" cap="none">
              <a:solidFill>
                <a:srgbClr val="000000"/>
              </a:solidFill>
              <a:latin typeface="Helvetica Neue"/>
              <a:ea typeface="Helvetica Neue"/>
              <a:cs typeface="Helvetica Neue"/>
              <a:sym typeface="Helvetica Neue"/>
            </a:endParaRPr>
          </a:p>
        </p:txBody>
      </p:sp>
      <p:pic>
        <p:nvPicPr>
          <p:cNvPr id="238" name="Google Shape;238;p133" descr="Imagen"/>
          <p:cNvPicPr preferRelativeResize="0"/>
          <p:nvPr/>
        </p:nvPicPr>
        <p:blipFill rotWithShape="1">
          <a:blip r:embed="rId3">
            <a:alphaModFix/>
          </a:blip>
          <a:srcRect/>
          <a:stretch/>
        </p:blipFill>
        <p:spPr>
          <a:xfrm>
            <a:off x="4696473" y="2858243"/>
            <a:ext cx="631611" cy="631610"/>
          </a:xfrm>
          <a:prstGeom prst="rect">
            <a:avLst/>
          </a:prstGeom>
          <a:noFill/>
          <a:ln>
            <a:noFill/>
          </a:ln>
        </p:spPr>
      </p:pic>
      <p:sp>
        <p:nvSpPr>
          <p:cNvPr id="239" name="Google Shape;239;p133"/>
          <p:cNvSpPr/>
          <p:nvPr/>
        </p:nvSpPr>
        <p:spPr>
          <a:xfrm>
            <a:off x="4754744" y="2972851"/>
            <a:ext cx="504855" cy="389688"/>
          </a:xfrm>
          <a:prstGeom prst="ellipse">
            <a:avLst/>
          </a:prstGeom>
          <a:solidFill>
            <a:srgbClr val="7F7F7F"/>
          </a:solidFill>
          <a:ln>
            <a:noFill/>
          </a:ln>
        </p:spPr>
        <p:txBody>
          <a:bodyPr spcFirstLastPara="1" wrap="square" lIns="34275" tIns="34275" rIns="34275" bIns="34275" anchor="ctr" anchorCtr="0">
            <a:spAutoFit/>
          </a:bodyPr>
          <a:lstStyle/>
          <a:p>
            <a:pPr marL="0" marR="0" lvl="0" indent="0" algn="l" rtl="0">
              <a:lnSpc>
                <a:spcPct val="100000"/>
              </a:lnSpc>
              <a:spcBef>
                <a:spcPts val="0"/>
              </a:spcBef>
              <a:spcAft>
                <a:spcPts val="0"/>
              </a:spcAft>
              <a:buClr>
                <a:schemeClr val="dk1"/>
              </a:buClr>
              <a:buSzPts val="1351"/>
              <a:buFont typeface="Montserrat"/>
              <a:buNone/>
            </a:pPr>
            <a:endParaRPr sz="1351" b="0" i="0" u="none" strike="noStrike" cap="none">
              <a:solidFill>
                <a:srgbClr val="000000"/>
              </a:solidFill>
              <a:latin typeface="Helvetica Neue"/>
              <a:ea typeface="Helvetica Neue"/>
              <a:cs typeface="Helvetica Neue"/>
              <a:sym typeface="Helvetica Neue"/>
            </a:endParaRPr>
          </a:p>
        </p:txBody>
      </p:sp>
      <p:sp>
        <p:nvSpPr>
          <p:cNvPr id="240" name="Google Shape;240;p133"/>
          <p:cNvSpPr txBox="1"/>
          <p:nvPr/>
        </p:nvSpPr>
        <p:spPr>
          <a:xfrm>
            <a:off x="504314" y="2956021"/>
            <a:ext cx="557296" cy="219291"/>
          </a:xfrm>
          <a:prstGeom prst="rect">
            <a:avLst/>
          </a:prstGeom>
          <a:noFill/>
          <a:ln>
            <a:noFill/>
          </a:ln>
        </p:spPr>
        <p:txBody>
          <a:bodyPr spcFirstLastPara="1" wrap="square" lIns="91425" tIns="45700" rIns="91425" bIns="45700" anchor="t" anchorCtr="0">
            <a:spAutoFit/>
          </a:bodyPr>
          <a:lstStyle/>
          <a:p>
            <a:pPr marL="2381" marR="0" lvl="1" indent="0" algn="ctr" rtl="0">
              <a:lnSpc>
                <a:spcPct val="100000"/>
              </a:lnSpc>
              <a:spcBef>
                <a:spcPts val="0"/>
              </a:spcBef>
              <a:spcAft>
                <a:spcPts val="0"/>
              </a:spcAft>
              <a:buClr>
                <a:srgbClr val="000000"/>
              </a:buClr>
              <a:buSzPts val="825"/>
              <a:buFont typeface="Arial"/>
              <a:buNone/>
            </a:pPr>
            <a:r>
              <a:rPr lang="es-ES" sz="825" b="0" i="0" u="none" strike="noStrike" cap="none">
                <a:solidFill>
                  <a:schemeClr val="lt1"/>
                </a:solidFill>
                <a:latin typeface="Montserrat"/>
                <a:ea typeface="Montserrat"/>
                <a:cs typeface="Montserrat"/>
                <a:sym typeface="Montserrat"/>
              </a:rPr>
              <a:t>AC’20</a:t>
            </a:r>
            <a:endParaRPr sz="1400" b="0" i="0" u="none" strike="noStrike" cap="none">
              <a:solidFill>
                <a:srgbClr val="000000"/>
              </a:solidFill>
              <a:latin typeface="Arial"/>
              <a:ea typeface="Arial"/>
              <a:cs typeface="Arial"/>
              <a:sym typeface="Arial"/>
            </a:endParaRPr>
          </a:p>
        </p:txBody>
      </p:sp>
      <p:sp>
        <p:nvSpPr>
          <p:cNvPr id="241" name="Google Shape;241;p133"/>
          <p:cNvSpPr txBox="1"/>
          <p:nvPr/>
        </p:nvSpPr>
        <p:spPr>
          <a:xfrm>
            <a:off x="4733414" y="2941733"/>
            <a:ext cx="557296" cy="219291"/>
          </a:xfrm>
          <a:prstGeom prst="rect">
            <a:avLst/>
          </a:prstGeom>
          <a:noFill/>
          <a:ln>
            <a:noFill/>
          </a:ln>
        </p:spPr>
        <p:txBody>
          <a:bodyPr spcFirstLastPara="1" wrap="square" lIns="91425" tIns="45700" rIns="91425" bIns="45700" anchor="t" anchorCtr="0">
            <a:spAutoFit/>
          </a:bodyPr>
          <a:lstStyle/>
          <a:p>
            <a:pPr marL="2381" marR="0" lvl="1" indent="0" algn="ctr" rtl="0">
              <a:lnSpc>
                <a:spcPct val="100000"/>
              </a:lnSpc>
              <a:spcBef>
                <a:spcPts val="0"/>
              </a:spcBef>
              <a:spcAft>
                <a:spcPts val="0"/>
              </a:spcAft>
              <a:buClr>
                <a:srgbClr val="000000"/>
              </a:buClr>
              <a:buSzPts val="825"/>
              <a:buFont typeface="Arial"/>
              <a:buNone/>
            </a:pPr>
            <a:r>
              <a:rPr lang="es-ES" sz="825" b="0" i="0" u="none" strike="noStrike" cap="none">
                <a:solidFill>
                  <a:schemeClr val="lt1"/>
                </a:solidFill>
                <a:latin typeface="Montserrat"/>
                <a:ea typeface="Montserrat"/>
                <a:cs typeface="Montserrat"/>
                <a:sym typeface="Montserrat"/>
              </a:rPr>
              <a:t>AC’20</a:t>
            </a:r>
            <a:endParaRPr sz="1400" b="0" i="0" u="none" strike="noStrike" cap="none">
              <a:solidFill>
                <a:srgbClr val="000000"/>
              </a:solidFill>
              <a:latin typeface="Arial"/>
              <a:ea typeface="Arial"/>
              <a:cs typeface="Arial"/>
              <a:sym typeface="Arial"/>
            </a:endParaRPr>
          </a:p>
        </p:txBody>
      </p:sp>
      <p:sp>
        <p:nvSpPr>
          <p:cNvPr id="242" name="Google Shape;242;p133"/>
          <p:cNvSpPr txBox="1"/>
          <p:nvPr/>
        </p:nvSpPr>
        <p:spPr>
          <a:xfrm>
            <a:off x="5039993" y="3235207"/>
            <a:ext cx="320667" cy="184666"/>
          </a:xfrm>
          <a:prstGeom prst="rect">
            <a:avLst/>
          </a:prstGeom>
          <a:noFill/>
          <a:ln>
            <a:noFill/>
          </a:ln>
        </p:spPr>
        <p:txBody>
          <a:bodyPr spcFirstLastPara="1" wrap="square" lIns="91425" tIns="45700" rIns="91425" bIns="45700" anchor="t" anchorCtr="0">
            <a:spAutoFit/>
          </a:bodyPr>
          <a:lstStyle/>
          <a:p>
            <a:pPr marL="2381" marR="0" lvl="1" indent="0" algn="l" rtl="0">
              <a:lnSpc>
                <a:spcPct val="100000"/>
              </a:lnSpc>
              <a:spcBef>
                <a:spcPts val="0"/>
              </a:spcBef>
              <a:spcAft>
                <a:spcPts val="0"/>
              </a:spcAft>
              <a:buClr>
                <a:srgbClr val="000000"/>
              </a:buClr>
              <a:buSzPts val="300"/>
              <a:buFont typeface="Arial"/>
              <a:buNone/>
            </a:pPr>
            <a:r>
              <a:rPr lang="es-ES" sz="300" b="1" i="0" u="none" strike="noStrike" cap="none">
                <a:solidFill>
                  <a:schemeClr val="lt1"/>
                </a:solidFill>
                <a:latin typeface="Montserrat"/>
                <a:ea typeface="Montserrat"/>
                <a:cs typeface="Montserrat"/>
                <a:sym typeface="Montserrat"/>
              </a:rPr>
              <a:t>PROY.</a:t>
            </a:r>
            <a:endParaRPr sz="1400" b="0" i="0" u="none" strike="noStrike" cap="none">
              <a:solidFill>
                <a:srgbClr val="000000"/>
              </a:solidFill>
              <a:latin typeface="Arial"/>
              <a:ea typeface="Arial"/>
              <a:cs typeface="Arial"/>
              <a:sym typeface="Arial"/>
            </a:endParaRPr>
          </a:p>
          <a:p>
            <a:pPr marL="2381" marR="0" lvl="1" indent="0" algn="l" rtl="0">
              <a:lnSpc>
                <a:spcPct val="100000"/>
              </a:lnSpc>
              <a:spcBef>
                <a:spcPts val="0"/>
              </a:spcBef>
              <a:spcAft>
                <a:spcPts val="0"/>
              </a:spcAft>
              <a:buClr>
                <a:srgbClr val="000000"/>
              </a:buClr>
              <a:buSzPts val="300"/>
              <a:buFont typeface="Arial"/>
              <a:buNone/>
            </a:pPr>
            <a:r>
              <a:rPr lang="es-ES" sz="300" b="1" i="0" u="none" strike="noStrike" cap="none">
                <a:solidFill>
                  <a:schemeClr val="lt1"/>
                </a:solidFill>
                <a:latin typeface="Montserrat"/>
                <a:ea typeface="Montserrat"/>
                <a:cs typeface="Montserrat"/>
                <a:sym typeface="Montserrat"/>
              </a:rPr>
              <a:t>RETO</a:t>
            </a:r>
            <a:endParaRPr sz="1400" b="0" i="0" u="none" strike="noStrike" cap="none">
              <a:solidFill>
                <a:srgbClr val="000000"/>
              </a:solidFill>
              <a:latin typeface="Arial"/>
              <a:ea typeface="Arial"/>
              <a:cs typeface="Arial"/>
              <a:sym typeface="Arial"/>
            </a:endParaRPr>
          </a:p>
        </p:txBody>
      </p:sp>
      <p:pic>
        <p:nvPicPr>
          <p:cNvPr id="243" name="Google Shape;243;p133"/>
          <p:cNvPicPr preferRelativeResize="0"/>
          <p:nvPr/>
        </p:nvPicPr>
        <p:blipFill rotWithShape="1">
          <a:blip r:embed="rId4">
            <a:alphaModFix/>
          </a:blip>
          <a:srcRect/>
          <a:stretch/>
        </p:blipFill>
        <p:spPr>
          <a:xfrm>
            <a:off x="7758355" y="237165"/>
            <a:ext cx="1201331" cy="239726"/>
          </a:xfrm>
          <a:prstGeom prst="rect">
            <a:avLst/>
          </a:prstGeom>
          <a:noFill/>
          <a:ln>
            <a:noFill/>
          </a:ln>
        </p:spPr>
      </p:pic>
      <p:sp>
        <p:nvSpPr>
          <p:cNvPr id="244" name="Google Shape;244;p133"/>
          <p:cNvSpPr txBox="1"/>
          <p:nvPr/>
        </p:nvSpPr>
        <p:spPr>
          <a:xfrm>
            <a:off x="3457134" y="4829024"/>
            <a:ext cx="2224968" cy="238527"/>
          </a:xfrm>
          <a:prstGeom prst="rect">
            <a:avLst/>
          </a:prstGeom>
          <a:noFill/>
          <a:ln>
            <a:noFill/>
          </a:ln>
        </p:spPr>
        <p:txBody>
          <a:bodyPr spcFirstLastPara="1" wrap="square" lIns="38100" tIns="38100" rIns="38100" bIns="38100" anchor="ctr" anchorCtr="0">
            <a:spAutoFit/>
          </a:bodyPr>
          <a:lstStyle/>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Open Sans SemiBold"/>
                <a:ea typeface="Open Sans SemiBold"/>
                <a:cs typeface="Open Sans SemiBold"/>
                <a:sym typeface="Open Sans SemiBold"/>
              </a:rPr>
              <a:t>© </a:t>
            </a:r>
            <a:r>
              <a:rPr lang="es-ES" sz="525" b="1" i="0" u="none" strike="noStrike" cap="none">
                <a:solidFill>
                  <a:srgbClr val="FFFFFF"/>
                </a:solidFill>
                <a:latin typeface="Montserrat"/>
                <a:ea typeface="Montserrat"/>
                <a:cs typeface="Montserrat"/>
                <a:sym typeface="Montserrat"/>
              </a:rPr>
              <a:t>Asociación de Voluntarios de CaixaBank, Barcelona, 2021.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Montserrat"/>
                <a:ea typeface="Montserrat"/>
                <a:cs typeface="Montserrat"/>
                <a:sym typeface="Montserrat"/>
              </a:rPr>
              <a:t>Se prohíbe su reproducción y comunicación o acceso a terceros no autorizados</a:t>
            </a:r>
            <a:endParaRPr sz="525" b="0" i="0" u="none" strike="noStrike" cap="none">
              <a:solidFill>
                <a:srgbClr val="FFFFFF"/>
              </a:solidFill>
              <a:latin typeface="Montserrat"/>
              <a:ea typeface="Montserrat"/>
              <a:cs typeface="Montserrat"/>
              <a:sym typeface="Montserrat"/>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lanc1">
  <p:cSld name="blanc1">
    <p:spTree>
      <p:nvGrpSpPr>
        <p:cNvPr id="1" name="Shape 251"/>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matchingName="Diapositiva de título" type="title">
  <p:cSld name="TITLE">
    <p:spTree>
      <p:nvGrpSpPr>
        <p:cNvPr id="1" name="Shape 252"/>
        <p:cNvGrpSpPr/>
        <p:nvPr/>
      </p:nvGrpSpPr>
      <p:grpSpPr>
        <a:xfrm>
          <a:off x="0" y="0"/>
          <a:ext cx="0" cy="0"/>
          <a:chOff x="0" y="0"/>
          <a:chExt cx="0" cy="0"/>
        </a:xfrm>
      </p:grpSpPr>
      <p:sp>
        <p:nvSpPr>
          <p:cNvPr id="253" name="Google Shape;253;p120"/>
          <p:cNvSpPr/>
          <p:nvPr/>
        </p:nvSpPr>
        <p:spPr>
          <a:xfrm>
            <a:off x="-2" y="4747719"/>
            <a:ext cx="9139238" cy="401140"/>
          </a:xfrm>
          <a:prstGeom prst="rect">
            <a:avLst/>
          </a:prstGeom>
          <a:solidFill>
            <a:srgbClr val="009FE3"/>
          </a:solidFill>
          <a:ln>
            <a:noFill/>
          </a:ln>
        </p:spPr>
        <p:txBody>
          <a:bodyPr spcFirstLastPara="1" wrap="square" lIns="34275" tIns="34275" rIns="34275" bIns="3427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Montserrat"/>
              <a:ea typeface="Montserrat"/>
              <a:cs typeface="Montserrat"/>
              <a:sym typeface="Montserrat"/>
            </a:endParaRPr>
          </a:p>
        </p:txBody>
      </p:sp>
      <p:sp>
        <p:nvSpPr>
          <p:cNvPr id="254" name="Google Shape;254;p120"/>
          <p:cNvSpPr txBox="1">
            <a:spLocks noGrp="1"/>
          </p:cNvSpPr>
          <p:nvPr>
            <p:ph type="sldNum" idx="12"/>
          </p:nvPr>
        </p:nvSpPr>
        <p:spPr>
          <a:xfrm>
            <a:off x="8722749" y="4747719"/>
            <a:ext cx="421252" cy="395781"/>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1pPr>
            <a:lvl2pPr marL="0" marR="0" lvl="1"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2pPr>
            <a:lvl3pPr marL="0" marR="0" lvl="2"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3pPr>
            <a:lvl4pPr marL="0" marR="0" lvl="3"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4pPr>
            <a:lvl5pPr marL="0" marR="0" lvl="4"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5pPr>
            <a:lvl6pPr marL="0" marR="0" lvl="5"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6pPr>
            <a:lvl7pPr marL="0" marR="0" lvl="6"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7pPr>
            <a:lvl8pPr marL="0" marR="0" lvl="7"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8pPr>
            <a:lvl9pPr marL="0" marR="0" lvl="8"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9pPr>
          </a:lstStyle>
          <a:p>
            <a:pPr marL="0" lvl="0" indent="0" algn="l" rtl="0">
              <a:spcBef>
                <a:spcPts val="0"/>
              </a:spcBef>
              <a:spcAft>
                <a:spcPts val="0"/>
              </a:spcAft>
              <a:buNone/>
            </a:pPr>
            <a:fld id="{00000000-1234-1234-1234-123412341234}" type="slidenum">
              <a:rPr lang="es-ES"/>
              <a:t>‹Nº›</a:t>
            </a:fld>
            <a:endParaRPr/>
          </a:p>
        </p:txBody>
      </p:sp>
      <p:pic>
        <p:nvPicPr>
          <p:cNvPr id="255" name="Google Shape;255;p120"/>
          <p:cNvPicPr preferRelativeResize="0"/>
          <p:nvPr/>
        </p:nvPicPr>
        <p:blipFill rotWithShape="1">
          <a:blip r:embed="rId2">
            <a:alphaModFix/>
          </a:blip>
          <a:srcRect/>
          <a:stretch/>
        </p:blipFill>
        <p:spPr>
          <a:xfrm>
            <a:off x="7704348" y="141480"/>
            <a:ext cx="1309344" cy="431098"/>
          </a:xfrm>
          <a:prstGeom prst="rect">
            <a:avLst/>
          </a:prstGeom>
          <a:noFill/>
          <a:ln>
            <a:noFill/>
          </a:ln>
        </p:spPr>
      </p:pic>
      <p:pic>
        <p:nvPicPr>
          <p:cNvPr id="256" name="Google Shape;256;p120"/>
          <p:cNvPicPr preferRelativeResize="0"/>
          <p:nvPr/>
        </p:nvPicPr>
        <p:blipFill rotWithShape="1">
          <a:blip r:embed="rId3">
            <a:alphaModFix/>
          </a:blip>
          <a:srcRect/>
          <a:stretch/>
        </p:blipFill>
        <p:spPr>
          <a:xfrm>
            <a:off x="43936" y="4791851"/>
            <a:ext cx="624724" cy="324828"/>
          </a:xfrm>
          <a:prstGeom prst="rect">
            <a:avLst/>
          </a:prstGeom>
          <a:noFill/>
          <a:ln>
            <a:noFill/>
          </a:ln>
        </p:spPr>
      </p:pic>
      <p:sp>
        <p:nvSpPr>
          <p:cNvPr id="257" name="Google Shape;257;p120"/>
          <p:cNvSpPr txBox="1">
            <a:spLocks noGrp="1"/>
          </p:cNvSpPr>
          <p:nvPr>
            <p:ph type="title"/>
          </p:nvPr>
        </p:nvSpPr>
        <p:spPr>
          <a:xfrm>
            <a:off x="685800" y="1597819"/>
            <a:ext cx="7772400" cy="1102520"/>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0"/>
              </a:spcBef>
              <a:spcAft>
                <a:spcPts val="0"/>
              </a:spcAft>
              <a:buClr>
                <a:srgbClr val="000000"/>
              </a:buClr>
              <a:buSzPts val="3300"/>
              <a:buFont typeface="Open Sans SemiBold"/>
              <a:buNone/>
              <a:defRPr sz="3300" b="0" i="0" u="none" strike="noStrike" cap="none">
                <a:solidFill>
                  <a:srgbClr val="000000"/>
                </a:solidFill>
                <a:latin typeface="Open Sans SemiBold"/>
                <a:ea typeface="Open Sans SemiBold"/>
                <a:cs typeface="Open Sans SemiBold"/>
                <a:sym typeface="Open Sans SemiBold"/>
              </a:defRPr>
            </a:lvl1pPr>
            <a:lvl2pPr marR="0" lvl="1"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2pPr>
            <a:lvl3pPr marR="0" lvl="2"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3pPr>
            <a:lvl4pPr marR="0" lvl="3"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4pPr>
            <a:lvl5pPr marR="0" lvl="4"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5pPr>
            <a:lvl6pPr marR="0" lvl="5"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6pPr>
            <a:lvl7pPr marR="0" lvl="6"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7pPr>
            <a:lvl8pPr marR="0" lvl="7"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8pPr>
            <a:lvl9pPr marR="0" lvl="8"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9pPr>
          </a:lstStyle>
          <a:p>
            <a:endParaRPr/>
          </a:p>
        </p:txBody>
      </p:sp>
      <p:sp>
        <p:nvSpPr>
          <p:cNvPr id="258" name="Google Shape;258;p120"/>
          <p:cNvSpPr txBox="1">
            <a:spLocks noGrp="1"/>
          </p:cNvSpPr>
          <p:nvPr>
            <p:ph type="body" idx="1"/>
          </p:nvPr>
        </p:nvSpPr>
        <p:spPr>
          <a:xfrm>
            <a:off x="1371600" y="2914650"/>
            <a:ext cx="6400800" cy="1314450"/>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100000"/>
              </a:lnSpc>
              <a:spcBef>
                <a:spcPts val="525"/>
              </a:spcBef>
              <a:spcAft>
                <a:spcPts val="0"/>
              </a:spcAft>
              <a:buClr>
                <a:srgbClr val="888888"/>
              </a:buClr>
              <a:buSzPts val="2400"/>
              <a:buFont typeface="Arial"/>
              <a:buNone/>
              <a:defRPr sz="2400" b="0" i="0" u="none" strike="noStrike" cap="none">
                <a:solidFill>
                  <a:srgbClr val="888888"/>
                </a:solidFill>
                <a:latin typeface="Open Sans Light"/>
                <a:ea typeface="Open Sans Light"/>
                <a:cs typeface="Open Sans Light"/>
                <a:sym typeface="Open Sans Light"/>
              </a:defRPr>
            </a:lvl1pPr>
            <a:lvl2pPr marL="914400" marR="0" lvl="1" indent="-228600" algn="ctr" rtl="0">
              <a:lnSpc>
                <a:spcPct val="100000"/>
              </a:lnSpc>
              <a:spcBef>
                <a:spcPts val="525"/>
              </a:spcBef>
              <a:spcAft>
                <a:spcPts val="0"/>
              </a:spcAft>
              <a:buClr>
                <a:srgbClr val="888888"/>
              </a:buClr>
              <a:buSzPts val="2400"/>
              <a:buFont typeface="Arial"/>
              <a:buNone/>
              <a:defRPr sz="2400" b="0" i="0" u="none" strike="noStrike" cap="none">
                <a:solidFill>
                  <a:srgbClr val="888888"/>
                </a:solidFill>
                <a:latin typeface="Open Sans Light"/>
                <a:ea typeface="Open Sans Light"/>
                <a:cs typeface="Open Sans Light"/>
                <a:sym typeface="Open Sans Light"/>
              </a:defRPr>
            </a:lvl2pPr>
            <a:lvl3pPr marL="1371600" marR="0" lvl="2" indent="-228600" algn="ctr" rtl="0">
              <a:lnSpc>
                <a:spcPct val="100000"/>
              </a:lnSpc>
              <a:spcBef>
                <a:spcPts val="525"/>
              </a:spcBef>
              <a:spcAft>
                <a:spcPts val="0"/>
              </a:spcAft>
              <a:buClr>
                <a:srgbClr val="888888"/>
              </a:buClr>
              <a:buSzPts val="2400"/>
              <a:buFont typeface="Arial"/>
              <a:buNone/>
              <a:defRPr sz="2400" b="0" i="0" u="none" strike="noStrike" cap="none">
                <a:solidFill>
                  <a:srgbClr val="888888"/>
                </a:solidFill>
                <a:latin typeface="Open Sans Light"/>
                <a:ea typeface="Open Sans Light"/>
                <a:cs typeface="Open Sans Light"/>
                <a:sym typeface="Open Sans Light"/>
              </a:defRPr>
            </a:lvl3pPr>
            <a:lvl4pPr marL="1828800" marR="0" lvl="3" indent="-228600" algn="ctr" rtl="0">
              <a:lnSpc>
                <a:spcPct val="100000"/>
              </a:lnSpc>
              <a:spcBef>
                <a:spcPts val="525"/>
              </a:spcBef>
              <a:spcAft>
                <a:spcPts val="0"/>
              </a:spcAft>
              <a:buClr>
                <a:srgbClr val="888888"/>
              </a:buClr>
              <a:buSzPts val="2400"/>
              <a:buFont typeface="Arial"/>
              <a:buNone/>
              <a:defRPr sz="2400" b="0" i="0" u="none" strike="noStrike" cap="none">
                <a:solidFill>
                  <a:srgbClr val="888888"/>
                </a:solidFill>
                <a:latin typeface="Open Sans Light"/>
                <a:ea typeface="Open Sans Light"/>
                <a:cs typeface="Open Sans Light"/>
                <a:sym typeface="Open Sans Light"/>
              </a:defRPr>
            </a:lvl4pPr>
            <a:lvl5pPr marL="2286000" marR="0" lvl="4" indent="-228600" algn="ctr" rtl="0">
              <a:lnSpc>
                <a:spcPct val="100000"/>
              </a:lnSpc>
              <a:spcBef>
                <a:spcPts val="525"/>
              </a:spcBef>
              <a:spcAft>
                <a:spcPts val="0"/>
              </a:spcAft>
              <a:buClr>
                <a:srgbClr val="888888"/>
              </a:buClr>
              <a:buSzPts val="2400"/>
              <a:buFont typeface="Arial"/>
              <a:buNone/>
              <a:defRPr sz="2400" b="0" i="0" u="none" strike="noStrike" cap="none">
                <a:solidFill>
                  <a:srgbClr val="888888"/>
                </a:solidFill>
                <a:latin typeface="Open Sans Light"/>
                <a:ea typeface="Open Sans Light"/>
                <a:cs typeface="Open Sans Light"/>
                <a:sym typeface="Open Sans Light"/>
              </a:defRPr>
            </a:lvl5pPr>
            <a:lvl6pPr marL="2743200" marR="0" lvl="5"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6pPr>
            <a:lvl7pPr marL="3200400" marR="0" lvl="6"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7pPr>
            <a:lvl8pPr marL="3657600" marR="0" lvl="7"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8pPr>
            <a:lvl9pPr marL="4114800" marR="0" lvl="8"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9pPr>
          </a:lstStyle>
          <a:p>
            <a:endParaRPr/>
          </a:p>
        </p:txBody>
      </p:sp>
      <p:sp>
        <p:nvSpPr>
          <p:cNvPr id="259" name="Google Shape;259;p120"/>
          <p:cNvSpPr txBox="1"/>
          <p:nvPr/>
        </p:nvSpPr>
        <p:spPr>
          <a:xfrm>
            <a:off x="3342519" y="4843933"/>
            <a:ext cx="2454198" cy="238527"/>
          </a:xfrm>
          <a:prstGeom prst="rect">
            <a:avLst/>
          </a:prstGeom>
          <a:noFill/>
          <a:ln>
            <a:noFill/>
          </a:ln>
        </p:spPr>
        <p:txBody>
          <a:bodyPr spcFirstLastPara="1" wrap="square" lIns="38100" tIns="38100" rIns="38100" bIns="38100" anchor="ctr" anchorCtr="0">
            <a:spAutoFit/>
          </a:bodyPr>
          <a:lstStyle/>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Open Sans SemiBold"/>
                <a:ea typeface="Open Sans SemiBold"/>
                <a:cs typeface="Open Sans SemiBold"/>
                <a:sym typeface="Open Sans SemiBold"/>
              </a:rPr>
              <a:t>© Voluntarios CaixaBank, Barcelona, 2021.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Open Sans Light"/>
                <a:ea typeface="Open Sans Light"/>
                <a:cs typeface="Open Sans Light"/>
                <a:sym typeface="Open Sans Light"/>
              </a:rPr>
              <a:t>Se prohíbe su reproducción y comunicación o acceso a terceros no autorizados.</a:t>
            </a:r>
            <a:endParaRPr sz="525" b="0" i="0" u="none" strike="noStrike" cap="none">
              <a:solidFill>
                <a:srgbClr val="FFFFFF"/>
              </a:solidFill>
              <a:latin typeface="Open Sans Light"/>
              <a:ea typeface="Open Sans Light"/>
              <a:cs typeface="Open Sans Light"/>
              <a:sym typeface="Open Sans Light"/>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25"/>
        <p:cNvGrpSpPr/>
        <p:nvPr/>
      </p:nvGrpSpPr>
      <p:grpSpPr>
        <a:xfrm>
          <a:off x="0" y="0"/>
          <a:ext cx="0" cy="0"/>
          <a:chOff x="0" y="0"/>
          <a:chExt cx="0" cy="0"/>
        </a:xfrm>
      </p:grpSpPr>
      <p:sp>
        <p:nvSpPr>
          <p:cNvPr id="26" name="Google Shape;26;p105"/>
          <p:cNvSpPr txBox="1">
            <a:spLocks noGrp="1"/>
          </p:cNvSpPr>
          <p:nvPr>
            <p:ph type="title"/>
          </p:nvPr>
        </p:nvSpPr>
        <p:spPr>
          <a:xfrm>
            <a:off x="623888" y="1282304"/>
            <a:ext cx="7886700" cy="2139553"/>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105"/>
          <p:cNvSpPr txBox="1">
            <a:spLocks noGrp="1"/>
          </p:cNvSpPr>
          <p:nvPr>
            <p:ph type="body" idx="1"/>
          </p:nvPr>
        </p:nvSpPr>
        <p:spPr>
          <a:xfrm>
            <a:off x="623888" y="3442098"/>
            <a:ext cx="7886700" cy="112514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rgbClr val="888888"/>
              </a:buClr>
              <a:buSzPts val="1800"/>
              <a:buNone/>
              <a:defRPr sz="1800">
                <a:solidFill>
                  <a:srgbClr val="888888"/>
                </a:solidFill>
              </a:defRPr>
            </a:lvl1pPr>
            <a:lvl2pPr marL="914400" lvl="1" indent="-228600" algn="l">
              <a:lnSpc>
                <a:spcPct val="90000"/>
              </a:lnSpc>
              <a:spcBef>
                <a:spcPts val="375"/>
              </a:spcBef>
              <a:spcAft>
                <a:spcPts val="0"/>
              </a:spcAft>
              <a:buClr>
                <a:srgbClr val="888888"/>
              </a:buClr>
              <a:buSzPts val="1500"/>
              <a:buNone/>
              <a:defRPr sz="1500">
                <a:solidFill>
                  <a:srgbClr val="888888"/>
                </a:solidFill>
              </a:defRPr>
            </a:lvl2pPr>
            <a:lvl3pPr marL="1371600" lvl="2" indent="-228600" algn="l">
              <a:lnSpc>
                <a:spcPct val="90000"/>
              </a:lnSpc>
              <a:spcBef>
                <a:spcPts val="375"/>
              </a:spcBef>
              <a:spcAft>
                <a:spcPts val="0"/>
              </a:spcAft>
              <a:buClr>
                <a:srgbClr val="888888"/>
              </a:buClr>
              <a:buSzPts val="1350"/>
              <a:buNone/>
              <a:defRPr sz="1350">
                <a:solidFill>
                  <a:srgbClr val="888888"/>
                </a:solidFill>
              </a:defRPr>
            </a:lvl3pPr>
            <a:lvl4pPr marL="1828800" lvl="3" indent="-228600" algn="l">
              <a:lnSpc>
                <a:spcPct val="90000"/>
              </a:lnSpc>
              <a:spcBef>
                <a:spcPts val="375"/>
              </a:spcBef>
              <a:spcAft>
                <a:spcPts val="0"/>
              </a:spcAft>
              <a:buClr>
                <a:srgbClr val="888888"/>
              </a:buClr>
              <a:buSzPts val="1200"/>
              <a:buNone/>
              <a:defRPr sz="1200">
                <a:solidFill>
                  <a:srgbClr val="888888"/>
                </a:solidFill>
              </a:defRPr>
            </a:lvl4pPr>
            <a:lvl5pPr marL="2286000" lvl="4" indent="-228600" algn="l">
              <a:lnSpc>
                <a:spcPct val="90000"/>
              </a:lnSpc>
              <a:spcBef>
                <a:spcPts val="375"/>
              </a:spcBef>
              <a:spcAft>
                <a:spcPts val="0"/>
              </a:spcAft>
              <a:buClr>
                <a:srgbClr val="888888"/>
              </a:buClr>
              <a:buSzPts val="1200"/>
              <a:buNone/>
              <a:defRPr sz="1200">
                <a:solidFill>
                  <a:srgbClr val="888888"/>
                </a:solidFill>
              </a:defRPr>
            </a:lvl5pPr>
            <a:lvl6pPr marL="2743200" lvl="5" indent="-228600" algn="l">
              <a:lnSpc>
                <a:spcPct val="90000"/>
              </a:lnSpc>
              <a:spcBef>
                <a:spcPts val="375"/>
              </a:spcBef>
              <a:spcAft>
                <a:spcPts val="0"/>
              </a:spcAft>
              <a:buClr>
                <a:srgbClr val="888888"/>
              </a:buClr>
              <a:buSzPts val="1200"/>
              <a:buNone/>
              <a:defRPr sz="1200">
                <a:solidFill>
                  <a:srgbClr val="888888"/>
                </a:solidFill>
              </a:defRPr>
            </a:lvl6pPr>
            <a:lvl7pPr marL="3200400" lvl="6" indent="-228600" algn="l">
              <a:lnSpc>
                <a:spcPct val="90000"/>
              </a:lnSpc>
              <a:spcBef>
                <a:spcPts val="375"/>
              </a:spcBef>
              <a:spcAft>
                <a:spcPts val="0"/>
              </a:spcAft>
              <a:buClr>
                <a:srgbClr val="888888"/>
              </a:buClr>
              <a:buSzPts val="1200"/>
              <a:buNone/>
              <a:defRPr sz="1200">
                <a:solidFill>
                  <a:srgbClr val="888888"/>
                </a:solidFill>
              </a:defRPr>
            </a:lvl7pPr>
            <a:lvl8pPr marL="3657600" lvl="7" indent="-228600" algn="l">
              <a:lnSpc>
                <a:spcPct val="90000"/>
              </a:lnSpc>
              <a:spcBef>
                <a:spcPts val="375"/>
              </a:spcBef>
              <a:spcAft>
                <a:spcPts val="0"/>
              </a:spcAft>
              <a:buClr>
                <a:srgbClr val="888888"/>
              </a:buClr>
              <a:buSzPts val="1200"/>
              <a:buNone/>
              <a:defRPr sz="1200">
                <a:solidFill>
                  <a:srgbClr val="888888"/>
                </a:solidFill>
              </a:defRPr>
            </a:lvl8pPr>
            <a:lvl9pPr marL="4114800" lvl="8" indent="-228600" algn="l">
              <a:lnSpc>
                <a:spcPct val="90000"/>
              </a:lnSpc>
              <a:spcBef>
                <a:spcPts val="375"/>
              </a:spcBef>
              <a:spcAft>
                <a:spcPts val="0"/>
              </a:spcAft>
              <a:buClr>
                <a:srgbClr val="888888"/>
              </a:buClr>
              <a:buSzPts val="1200"/>
              <a:buNone/>
              <a:defRPr sz="1200">
                <a:solidFill>
                  <a:srgbClr val="888888"/>
                </a:solidFill>
              </a:defRPr>
            </a:lvl9pPr>
          </a:lstStyle>
          <a:p>
            <a:endParaRPr/>
          </a:p>
        </p:txBody>
      </p:sp>
      <p:sp>
        <p:nvSpPr>
          <p:cNvPr id="28" name="Google Shape;28;p105"/>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105"/>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105"/>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matchingName="Diseño personalizado" type="tx">
  <p:cSld name="TITLE_AND_BODY">
    <p:spTree>
      <p:nvGrpSpPr>
        <p:cNvPr id="1" name="Shape 260"/>
        <p:cNvGrpSpPr/>
        <p:nvPr/>
      </p:nvGrpSpPr>
      <p:grpSpPr>
        <a:xfrm>
          <a:off x="0" y="0"/>
          <a:ext cx="0" cy="0"/>
          <a:chOff x="0" y="0"/>
          <a:chExt cx="0" cy="0"/>
        </a:xfrm>
      </p:grpSpPr>
      <p:sp>
        <p:nvSpPr>
          <p:cNvPr id="261" name="Google Shape;261;p121"/>
          <p:cNvSpPr/>
          <p:nvPr/>
        </p:nvSpPr>
        <p:spPr>
          <a:xfrm>
            <a:off x="-2" y="4747719"/>
            <a:ext cx="9139238" cy="401140"/>
          </a:xfrm>
          <a:prstGeom prst="rect">
            <a:avLst/>
          </a:prstGeom>
          <a:solidFill>
            <a:srgbClr val="009FE3"/>
          </a:solidFill>
          <a:ln>
            <a:noFill/>
          </a:ln>
        </p:spPr>
        <p:txBody>
          <a:bodyPr spcFirstLastPara="1" wrap="square" lIns="34275" tIns="34275" rIns="34275" bIns="3427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Montserrat"/>
              <a:ea typeface="Montserrat"/>
              <a:cs typeface="Montserrat"/>
              <a:sym typeface="Montserrat"/>
            </a:endParaRPr>
          </a:p>
        </p:txBody>
      </p:sp>
      <p:sp>
        <p:nvSpPr>
          <p:cNvPr id="262" name="Google Shape;262;p121"/>
          <p:cNvSpPr txBox="1">
            <a:spLocks noGrp="1"/>
          </p:cNvSpPr>
          <p:nvPr>
            <p:ph type="sldNum" idx="12"/>
          </p:nvPr>
        </p:nvSpPr>
        <p:spPr>
          <a:xfrm>
            <a:off x="8722749" y="4747719"/>
            <a:ext cx="421252" cy="395781"/>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1pPr>
            <a:lvl2pPr marL="0" marR="0" lvl="1"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2pPr>
            <a:lvl3pPr marL="0" marR="0" lvl="2"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3pPr>
            <a:lvl4pPr marL="0" marR="0" lvl="3"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4pPr>
            <a:lvl5pPr marL="0" marR="0" lvl="4"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5pPr>
            <a:lvl6pPr marL="0" marR="0" lvl="5"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6pPr>
            <a:lvl7pPr marL="0" marR="0" lvl="6"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7pPr>
            <a:lvl8pPr marL="0" marR="0" lvl="7"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8pPr>
            <a:lvl9pPr marL="0" marR="0" lvl="8"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9pPr>
          </a:lstStyle>
          <a:p>
            <a:pPr marL="0" lvl="0" indent="0" algn="l" rtl="0">
              <a:spcBef>
                <a:spcPts val="0"/>
              </a:spcBef>
              <a:spcAft>
                <a:spcPts val="0"/>
              </a:spcAft>
              <a:buNone/>
            </a:pPr>
            <a:fld id="{00000000-1234-1234-1234-123412341234}" type="slidenum">
              <a:rPr lang="es-ES"/>
              <a:t>‹Nº›</a:t>
            </a:fld>
            <a:endParaRPr/>
          </a:p>
        </p:txBody>
      </p:sp>
      <p:pic>
        <p:nvPicPr>
          <p:cNvPr id="263" name="Google Shape;263;p121"/>
          <p:cNvPicPr preferRelativeResize="0"/>
          <p:nvPr/>
        </p:nvPicPr>
        <p:blipFill rotWithShape="1">
          <a:blip r:embed="rId2">
            <a:alphaModFix/>
          </a:blip>
          <a:srcRect/>
          <a:stretch/>
        </p:blipFill>
        <p:spPr>
          <a:xfrm>
            <a:off x="7704348" y="141480"/>
            <a:ext cx="1309344" cy="431098"/>
          </a:xfrm>
          <a:prstGeom prst="rect">
            <a:avLst/>
          </a:prstGeom>
          <a:noFill/>
          <a:ln>
            <a:noFill/>
          </a:ln>
        </p:spPr>
      </p:pic>
      <p:pic>
        <p:nvPicPr>
          <p:cNvPr id="264" name="Google Shape;264;p121"/>
          <p:cNvPicPr preferRelativeResize="0"/>
          <p:nvPr/>
        </p:nvPicPr>
        <p:blipFill rotWithShape="1">
          <a:blip r:embed="rId3">
            <a:alphaModFix/>
          </a:blip>
          <a:srcRect/>
          <a:stretch/>
        </p:blipFill>
        <p:spPr>
          <a:xfrm>
            <a:off x="43936" y="4791851"/>
            <a:ext cx="624724" cy="324828"/>
          </a:xfrm>
          <a:prstGeom prst="rect">
            <a:avLst/>
          </a:prstGeom>
          <a:noFill/>
          <a:ln>
            <a:noFill/>
          </a:ln>
        </p:spPr>
      </p:pic>
      <p:sp>
        <p:nvSpPr>
          <p:cNvPr id="265" name="Google Shape;265;p121"/>
          <p:cNvSpPr txBox="1">
            <a:spLocks noGrp="1"/>
          </p:cNvSpPr>
          <p:nvPr>
            <p:ph type="title"/>
          </p:nvPr>
        </p:nvSpPr>
        <p:spPr>
          <a:xfrm>
            <a:off x="224690" y="263284"/>
            <a:ext cx="8229600" cy="6185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9AD8"/>
              </a:buClr>
              <a:buSzPts val="1800"/>
              <a:buFont typeface="Open Sans SemiBold"/>
              <a:buNone/>
              <a:defRPr sz="1800" b="0" i="0" u="none" strike="noStrike" cap="none">
                <a:solidFill>
                  <a:srgbClr val="009AD8"/>
                </a:solidFill>
                <a:latin typeface="Open Sans SemiBold"/>
                <a:ea typeface="Open Sans SemiBold"/>
                <a:cs typeface="Open Sans SemiBold"/>
                <a:sym typeface="Open Sans SemiBold"/>
              </a:defRPr>
            </a:lvl1pPr>
            <a:lvl2pPr marR="0" lvl="1"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2pPr>
            <a:lvl3pPr marR="0" lvl="2"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3pPr>
            <a:lvl4pPr marR="0" lvl="3"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4pPr>
            <a:lvl5pPr marR="0" lvl="4"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5pPr>
            <a:lvl6pPr marR="0" lvl="5"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6pPr>
            <a:lvl7pPr marR="0" lvl="6"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7pPr>
            <a:lvl8pPr marR="0" lvl="7"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8pPr>
            <a:lvl9pPr marR="0" lvl="8"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9pPr>
          </a:lstStyle>
          <a:p>
            <a:endParaRPr/>
          </a:p>
        </p:txBody>
      </p:sp>
      <p:sp>
        <p:nvSpPr>
          <p:cNvPr id="266" name="Google Shape;266;p121"/>
          <p:cNvSpPr txBox="1"/>
          <p:nvPr/>
        </p:nvSpPr>
        <p:spPr>
          <a:xfrm>
            <a:off x="3342519" y="4843933"/>
            <a:ext cx="2454198" cy="238527"/>
          </a:xfrm>
          <a:prstGeom prst="rect">
            <a:avLst/>
          </a:prstGeom>
          <a:noFill/>
          <a:ln>
            <a:noFill/>
          </a:ln>
        </p:spPr>
        <p:txBody>
          <a:bodyPr spcFirstLastPara="1" wrap="square" lIns="38100" tIns="38100" rIns="38100" bIns="38100" anchor="ctr" anchorCtr="0">
            <a:spAutoFit/>
          </a:bodyPr>
          <a:lstStyle/>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Open Sans SemiBold"/>
                <a:ea typeface="Open Sans SemiBold"/>
                <a:cs typeface="Open Sans SemiBold"/>
                <a:sym typeface="Open Sans SemiBold"/>
              </a:rPr>
              <a:t>© Voluntarios CaixaBank, Barcelona, 2021.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Open Sans Light"/>
                <a:ea typeface="Open Sans Light"/>
                <a:cs typeface="Open Sans Light"/>
                <a:sym typeface="Open Sans Light"/>
              </a:rPr>
              <a:t>Se prohíbe su reproducción y comunicación o acceso a terceros no autorizados.</a:t>
            </a:r>
            <a:endParaRPr sz="525" b="0" i="0" u="none" strike="noStrike" cap="none">
              <a:solidFill>
                <a:srgbClr val="FFFFFF"/>
              </a:solidFill>
              <a:latin typeface="Open Sans Light"/>
              <a:ea typeface="Open Sans Light"/>
              <a:cs typeface="Open Sans Light"/>
              <a:sym typeface="Open Sans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matchingName="Encabezado de sección">
  <p:cSld name="Encabezado de sección">
    <p:spTree>
      <p:nvGrpSpPr>
        <p:cNvPr id="1" name="Shape 267"/>
        <p:cNvGrpSpPr/>
        <p:nvPr/>
      </p:nvGrpSpPr>
      <p:grpSpPr>
        <a:xfrm>
          <a:off x="0" y="0"/>
          <a:ext cx="0" cy="0"/>
          <a:chOff x="0" y="0"/>
          <a:chExt cx="0" cy="0"/>
        </a:xfrm>
      </p:grpSpPr>
      <p:sp>
        <p:nvSpPr>
          <p:cNvPr id="268" name="Google Shape;268;p122"/>
          <p:cNvSpPr/>
          <p:nvPr/>
        </p:nvSpPr>
        <p:spPr>
          <a:xfrm>
            <a:off x="-2" y="4747719"/>
            <a:ext cx="9139238" cy="401140"/>
          </a:xfrm>
          <a:prstGeom prst="rect">
            <a:avLst/>
          </a:prstGeom>
          <a:solidFill>
            <a:srgbClr val="009FE3"/>
          </a:solidFill>
          <a:ln>
            <a:noFill/>
          </a:ln>
        </p:spPr>
        <p:txBody>
          <a:bodyPr spcFirstLastPara="1" wrap="square" lIns="34275" tIns="34275" rIns="34275" bIns="3427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Montserrat"/>
              <a:ea typeface="Montserrat"/>
              <a:cs typeface="Montserrat"/>
              <a:sym typeface="Montserrat"/>
            </a:endParaRPr>
          </a:p>
        </p:txBody>
      </p:sp>
      <p:sp>
        <p:nvSpPr>
          <p:cNvPr id="269" name="Google Shape;269;p122"/>
          <p:cNvSpPr txBox="1">
            <a:spLocks noGrp="1"/>
          </p:cNvSpPr>
          <p:nvPr>
            <p:ph type="sldNum" idx="12"/>
          </p:nvPr>
        </p:nvSpPr>
        <p:spPr>
          <a:xfrm>
            <a:off x="8722749" y="4747719"/>
            <a:ext cx="421252" cy="395781"/>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1pPr>
            <a:lvl2pPr marL="0" marR="0" lvl="1"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2pPr>
            <a:lvl3pPr marL="0" marR="0" lvl="2"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3pPr>
            <a:lvl4pPr marL="0" marR="0" lvl="3"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4pPr>
            <a:lvl5pPr marL="0" marR="0" lvl="4"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5pPr>
            <a:lvl6pPr marL="0" marR="0" lvl="5"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6pPr>
            <a:lvl7pPr marL="0" marR="0" lvl="6"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7pPr>
            <a:lvl8pPr marL="0" marR="0" lvl="7"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8pPr>
            <a:lvl9pPr marL="0" marR="0" lvl="8"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9pPr>
          </a:lstStyle>
          <a:p>
            <a:pPr marL="0" lvl="0" indent="0" algn="l" rtl="0">
              <a:spcBef>
                <a:spcPts val="0"/>
              </a:spcBef>
              <a:spcAft>
                <a:spcPts val="0"/>
              </a:spcAft>
              <a:buNone/>
            </a:pPr>
            <a:fld id="{00000000-1234-1234-1234-123412341234}" type="slidenum">
              <a:rPr lang="es-ES"/>
              <a:t>‹Nº›</a:t>
            </a:fld>
            <a:endParaRPr/>
          </a:p>
        </p:txBody>
      </p:sp>
      <p:pic>
        <p:nvPicPr>
          <p:cNvPr id="270" name="Google Shape;270;p122"/>
          <p:cNvPicPr preferRelativeResize="0"/>
          <p:nvPr/>
        </p:nvPicPr>
        <p:blipFill rotWithShape="1">
          <a:blip r:embed="rId2">
            <a:alphaModFix/>
          </a:blip>
          <a:srcRect/>
          <a:stretch/>
        </p:blipFill>
        <p:spPr>
          <a:xfrm>
            <a:off x="7704348" y="141480"/>
            <a:ext cx="1309344" cy="431098"/>
          </a:xfrm>
          <a:prstGeom prst="rect">
            <a:avLst/>
          </a:prstGeom>
          <a:noFill/>
          <a:ln>
            <a:noFill/>
          </a:ln>
        </p:spPr>
      </p:pic>
      <p:pic>
        <p:nvPicPr>
          <p:cNvPr id="271" name="Google Shape;271;p122"/>
          <p:cNvPicPr preferRelativeResize="0"/>
          <p:nvPr/>
        </p:nvPicPr>
        <p:blipFill rotWithShape="1">
          <a:blip r:embed="rId3">
            <a:alphaModFix/>
          </a:blip>
          <a:srcRect/>
          <a:stretch/>
        </p:blipFill>
        <p:spPr>
          <a:xfrm>
            <a:off x="43936" y="4791851"/>
            <a:ext cx="624724" cy="324828"/>
          </a:xfrm>
          <a:prstGeom prst="rect">
            <a:avLst/>
          </a:prstGeom>
          <a:noFill/>
          <a:ln>
            <a:noFill/>
          </a:ln>
        </p:spPr>
      </p:pic>
      <p:sp>
        <p:nvSpPr>
          <p:cNvPr id="272" name="Google Shape;272;p122"/>
          <p:cNvSpPr txBox="1">
            <a:spLocks noGrp="1"/>
          </p:cNvSpPr>
          <p:nvPr>
            <p:ph type="title"/>
          </p:nvPr>
        </p:nvSpPr>
        <p:spPr>
          <a:xfrm>
            <a:off x="722314" y="3305177"/>
            <a:ext cx="7772402" cy="102155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3000"/>
              <a:buFont typeface="Montserrat"/>
              <a:buNone/>
              <a:defRPr sz="3000" b="1" i="0" u="none" strike="noStrike" cap="none">
                <a:solidFill>
                  <a:srgbClr val="000000"/>
                </a:solidFill>
                <a:latin typeface="Montserrat"/>
                <a:ea typeface="Montserrat"/>
                <a:cs typeface="Montserrat"/>
                <a:sym typeface="Montserrat"/>
              </a:defRPr>
            </a:lvl1pPr>
            <a:lvl2pPr marR="0" lvl="1"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2pPr>
            <a:lvl3pPr marR="0" lvl="2"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3pPr>
            <a:lvl4pPr marR="0" lvl="3"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4pPr>
            <a:lvl5pPr marR="0" lvl="4"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5pPr>
            <a:lvl6pPr marR="0" lvl="5"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6pPr>
            <a:lvl7pPr marR="0" lvl="6"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7pPr>
            <a:lvl8pPr marR="0" lvl="7"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8pPr>
            <a:lvl9pPr marR="0" lvl="8"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9pPr>
          </a:lstStyle>
          <a:p>
            <a:endParaRPr/>
          </a:p>
        </p:txBody>
      </p:sp>
      <p:sp>
        <p:nvSpPr>
          <p:cNvPr id="273" name="Google Shape;273;p122"/>
          <p:cNvSpPr txBox="1">
            <a:spLocks noGrp="1"/>
          </p:cNvSpPr>
          <p:nvPr>
            <p:ph type="body" idx="1"/>
          </p:nvPr>
        </p:nvSpPr>
        <p:spPr>
          <a:xfrm>
            <a:off x="722314" y="2180036"/>
            <a:ext cx="7772402" cy="1125142"/>
          </a:xfrm>
          <a:prstGeom prst="rect">
            <a:avLst/>
          </a:prstGeom>
          <a:noFill/>
          <a:ln>
            <a:noFill/>
          </a:ln>
        </p:spPr>
        <p:txBody>
          <a:bodyPr spcFirstLastPara="1" wrap="square" lIns="91425" tIns="45700" rIns="91425" bIns="45700" anchor="b" anchorCtr="0">
            <a:noAutofit/>
          </a:bodyPr>
          <a:lstStyle>
            <a:lvl1pPr marL="457200" marR="0" lvl="0" indent="-228600" algn="l" rtl="0">
              <a:lnSpc>
                <a:spcPct val="100000"/>
              </a:lnSpc>
              <a:spcBef>
                <a:spcPts val="300"/>
              </a:spcBef>
              <a:spcAft>
                <a:spcPts val="0"/>
              </a:spcAft>
              <a:buClr>
                <a:srgbClr val="888888"/>
              </a:buClr>
              <a:buSzPts val="1500"/>
              <a:buFont typeface="Arial"/>
              <a:buNone/>
              <a:defRPr sz="1500" b="0" i="0" u="none" strike="noStrike" cap="none">
                <a:solidFill>
                  <a:srgbClr val="888888"/>
                </a:solidFill>
                <a:latin typeface="Montserrat"/>
                <a:ea typeface="Montserrat"/>
                <a:cs typeface="Montserrat"/>
                <a:sym typeface="Montserrat"/>
              </a:defRPr>
            </a:lvl1pPr>
            <a:lvl2pPr marL="914400" marR="0" lvl="1" indent="-228600" algn="l" rtl="0">
              <a:lnSpc>
                <a:spcPct val="100000"/>
              </a:lnSpc>
              <a:spcBef>
                <a:spcPts val="300"/>
              </a:spcBef>
              <a:spcAft>
                <a:spcPts val="0"/>
              </a:spcAft>
              <a:buClr>
                <a:srgbClr val="888888"/>
              </a:buClr>
              <a:buSzPts val="1500"/>
              <a:buFont typeface="Arial"/>
              <a:buNone/>
              <a:defRPr sz="1500" b="0" i="0" u="none" strike="noStrike" cap="none">
                <a:solidFill>
                  <a:srgbClr val="888888"/>
                </a:solidFill>
                <a:latin typeface="Montserrat"/>
                <a:ea typeface="Montserrat"/>
                <a:cs typeface="Montserrat"/>
                <a:sym typeface="Montserrat"/>
              </a:defRPr>
            </a:lvl2pPr>
            <a:lvl3pPr marL="1371600" marR="0" lvl="2" indent="-228600" algn="l" rtl="0">
              <a:lnSpc>
                <a:spcPct val="100000"/>
              </a:lnSpc>
              <a:spcBef>
                <a:spcPts val="300"/>
              </a:spcBef>
              <a:spcAft>
                <a:spcPts val="0"/>
              </a:spcAft>
              <a:buClr>
                <a:srgbClr val="888888"/>
              </a:buClr>
              <a:buSzPts val="1500"/>
              <a:buFont typeface="Arial"/>
              <a:buNone/>
              <a:defRPr sz="1500" b="0" i="0" u="none" strike="noStrike" cap="none">
                <a:solidFill>
                  <a:srgbClr val="888888"/>
                </a:solidFill>
                <a:latin typeface="Montserrat"/>
                <a:ea typeface="Montserrat"/>
                <a:cs typeface="Montserrat"/>
                <a:sym typeface="Montserrat"/>
              </a:defRPr>
            </a:lvl3pPr>
            <a:lvl4pPr marL="1828800" marR="0" lvl="3" indent="-228600" algn="l" rtl="0">
              <a:lnSpc>
                <a:spcPct val="100000"/>
              </a:lnSpc>
              <a:spcBef>
                <a:spcPts val="300"/>
              </a:spcBef>
              <a:spcAft>
                <a:spcPts val="0"/>
              </a:spcAft>
              <a:buClr>
                <a:srgbClr val="888888"/>
              </a:buClr>
              <a:buSzPts val="1500"/>
              <a:buFont typeface="Arial"/>
              <a:buNone/>
              <a:defRPr sz="1500" b="0" i="0" u="none" strike="noStrike" cap="none">
                <a:solidFill>
                  <a:srgbClr val="888888"/>
                </a:solidFill>
                <a:latin typeface="Montserrat"/>
                <a:ea typeface="Montserrat"/>
                <a:cs typeface="Montserrat"/>
                <a:sym typeface="Montserrat"/>
              </a:defRPr>
            </a:lvl4pPr>
            <a:lvl5pPr marL="2286000" marR="0" lvl="4" indent="-228600" algn="l" rtl="0">
              <a:lnSpc>
                <a:spcPct val="100000"/>
              </a:lnSpc>
              <a:spcBef>
                <a:spcPts val="300"/>
              </a:spcBef>
              <a:spcAft>
                <a:spcPts val="0"/>
              </a:spcAft>
              <a:buClr>
                <a:srgbClr val="888888"/>
              </a:buClr>
              <a:buSzPts val="1500"/>
              <a:buFont typeface="Arial"/>
              <a:buNone/>
              <a:defRPr sz="1500" b="0" i="0" u="none" strike="noStrike" cap="none">
                <a:solidFill>
                  <a:srgbClr val="888888"/>
                </a:solidFill>
                <a:latin typeface="Montserrat"/>
                <a:ea typeface="Montserrat"/>
                <a:cs typeface="Montserrat"/>
                <a:sym typeface="Montserrat"/>
              </a:defRPr>
            </a:lvl5pPr>
            <a:lvl6pPr marL="2743200" marR="0" lvl="5"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6pPr>
            <a:lvl7pPr marL="3200400" marR="0" lvl="6"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7pPr>
            <a:lvl8pPr marL="3657600" marR="0" lvl="7"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8pPr>
            <a:lvl9pPr marL="4114800" marR="0" lvl="8"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9pPr>
          </a:lstStyle>
          <a:p>
            <a:endParaRPr/>
          </a:p>
        </p:txBody>
      </p:sp>
      <p:sp>
        <p:nvSpPr>
          <p:cNvPr id="274" name="Google Shape;274;p122"/>
          <p:cNvSpPr txBox="1"/>
          <p:nvPr/>
        </p:nvSpPr>
        <p:spPr>
          <a:xfrm>
            <a:off x="3342519" y="4843933"/>
            <a:ext cx="2454198" cy="238527"/>
          </a:xfrm>
          <a:prstGeom prst="rect">
            <a:avLst/>
          </a:prstGeom>
          <a:noFill/>
          <a:ln>
            <a:noFill/>
          </a:ln>
        </p:spPr>
        <p:txBody>
          <a:bodyPr spcFirstLastPara="1" wrap="square" lIns="38100" tIns="38100" rIns="38100" bIns="38100" anchor="ctr" anchorCtr="0">
            <a:spAutoFit/>
          </a:bodyPr>
          <a:lstStyle/>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Open Sans SemiBold"/>
                <a:ea typeface="Open Sans SemiBold"/>
                <a:cs typeface="Open Sans SemiBold"/>
                <a:sym typeface="Open Sans SemiBold"/>
              </a:rPr>
              <a:t>© Voluntarios CaixaBank, Barcelona, 2021.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Open Sans Light"/>
                <a:ea typeface="Open Sans Light"/>
                <a:cs typeface="Open Sans Light"/>
                <a:sym typeface="Open Sans Light"/>
              </a:rPr>
              <a:t>Se prohíbe su reproducción y comunicación o acceso a terceros no autorizados.</a:t>
            </a:r>
            <a:endParaRPr sz="525" b="0" i="0" u="none" strike="noStrike" cap="none">
              <a:solidFill>
                <a:srgbClr val="FFFFFF"/>
              </a:solidFill>
              <a:latin typeface="Open Sans Light"/>
              <a:ea typeface="Open Sans Light"/>
              <a:cs typeface="Open Sans Light"/>
              <a:sym typeface="Open Sans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matchingName="Dos objetos">
  <p:cSld name="Dos objetos">
    <p:spTree>
      <p:nvGrpSpPr>
        <p:cNvPr id="1" name="Shape 275"/>
        <p:cNvGrpSpPr/>
        <p:nvPr/>
      </p:nvGrpSpPr>
      <p:grpSpPr>
        <a:xfrm>
          <a:off x="0" y="0"/>
          <a:ext cx="0" cy="0"/>
          <a:chOff x="0" y="0"/>
          <a:chExt cx="0" cy="0"/>
        </a:xfrm>
      </p:grpSpPr>
      <p:sp>
        <p:nvSpPr>
          <p:cNvPr id="276" name="Google Shape;276;p123"/>
          <p:cNvSpPr/>
          <p:nvPr/>
        </p:nvSpPr>
        <p:spPr>
          <a:xfrm>
            <a:off x="-2" y="4747719"/>
            <a:ext cx="9139238" cy="401140"/>
          </a:xfrm>
          <a:prstGeom prst="rect">
            <a:avLst/>
          </a:prstGeom>
          <a:solidFill>
            <a:srgbClr val="009FE3"/>
          </a:solidFill>
          <a:ln>
            <a:noFill/>
          </a:ln>
        </p:spPr>
        <p:txBody>
          <a:bodyPr spcFirstLastPara="1" wrap="square" lIns="34275" tIns="34275" rIns="34275" bIns="3427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Montserrat"/>
              <a:ea typeface="Montserrat"/>
              <a:cs typeface="Montserrat"/>
              <a:sym typeface="Montserrat"/>
            </a:endParaRPr>
          </a:p>
        </p:txBody>
      </p:sp>
      <p:sp>
        <p:nvSpPr>
          <p:cNvPr id="277" name="Google Shape;277;p123"/>
          <p:cNvSpPr txBox="1">
            <a:spLocks noGrp="1"/>
          </p:cNvSpPr>
          <p:nvPr>
            <p:ph type="sldNum" idx="12"/>
          </p:nvPr>
        </p:nvSpPr>
        <p:spPr>
          <a:xfrm>
            <a:off x="8722749" y="4747719"/>
            <a:ext cx="421252" cy="395781"/>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1pPr>
            <a:lvl2pPr marL="0" marR="0" lvl="1"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2pPr>
            <a:lvl3pPr marL="0" marR="0" lvl="2"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3pPr>
            <a:lvl4pPr marL="0" marR="0" lvl="3"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4pPr>
            <a:lvl5pPr marL="0" marR="0" lvl="4"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5pPr>
            <a:lvl6pPr marL="0" marR="0" lvl="5"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6pPr>
            <a:lvl7pPr marL="0" marR="0" lvl="6"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7pPr>
            <a:lvl8pPr marL="0" marR="0" lvl="7"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8pPr>
            <a:lvl9pPr marL="0" marR="0" lvl="8"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9pPr>
          </a:lstStyle>
          <a:p>
            <a:pPr marL="0" lvl="0" indent="0" algn="l" rtl="0">
              <a:spcBef>
                <a:spcPts val="0"/>
              </a:spcBef>
              <a:spcAft>
                <a:spcPts val="0"/>
              </a:spcAft>
              <a:buNone/>
            </a:pPr>
            <a:fld id="{00000000-1234-1234-1234-123412341234}" type="slidenum">
              <a:rPr lang="es-ES"/>
              <a:t>‹Nº›</a:t>
            </a:fld>
            <a:endParaRPr/>
          </a:p>
        </p:txBody>
      </p:sp>
      <p:pic>
        <p:nvPicPr>
          <p:cNvPr id="278" name="Google Shape;278;p123"/>
          <p:cNvPicPr preferRelativeResize="0"/>
          <p:nvPr/>
        </p:nvPicPr>
        <p:blipFill rotWithShape="1">
          <a:blip r:embed="rId2">
            <a:alphaModFix/>
          </a:blip>
          <a:srcRect/>
          <a:stretch/>
        </p:blipFill>
        <p:spPr>
          <a:xfrm>
            <a:off x="7704348" y="141480"/>
            <a:ext cx="1309344" cy="431098"/>
          </a:xfrm>
          <a:prstGeom prst="rect">
            <a:avLst/>
          </a:prstGeom>
          <a:noFill/>
          <a:ln>
            <a:noFill/>
          </a:ln>
        </p:spPr>
      </p:pic>
      <p:pic>
        <p:nvPicPr>
          <p:cNvPr id="279" name="Google Shape;279;p123"/>
          <p:cNvPicPr preferRelativeResize="0"/>
          <p:nvPr/>
        </p:nvPicPr>
        <p:blipFill rotWithShape="1">
          <a:blip r:embed="rId3">
            <a:alphaModFix/>
          </a:blip>
          <a:srcRect/>
          <a:stretch/>
        </p:blipFill>
        <p:spPr>
          <a:xfrm>
            <a:off x="43936" y="4791851"/>
            <a:ext cx="624724" cy="324828"/>
          </a:xfrm>
          <a:prstGeom prst="rect">
            <a:avLst/>
          </a:prstGeom>
          <a:noFill/>
          <a:ln>
            <a:noFill/>
          </a:ln>
        </p:spPr>
      </p:pic>
      <p:sp>
        <p:nvSpPr>
          <p:cNvPr id="280" name="Google Shape;280;p123"/>
          <p:cNvSpPr txBox="1">
            <a:spLocks noGrp="1"/>
          </p:cNvSpPr>
          <p:nvPr>
            <p:ph type="title"/>
          </p:nvPr>
        </p:nvSpPr>
        <p:spPr>
          <a:xfrm>
            <a:off x="457200" y="205979"/>
            <a:ext cx="8229600" cy="857251"/>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1pPr>
            <a:lvl2pPr marR="0" lvl="1"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2pPr>
            <a:lvl3pPr marR="0" lvl="2"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3pPr>
            <a:lvl4pPr marR="0" lvl="3"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4pPr>
            <a:lvl5pPr marR="0" lvl="4"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5pPr>
            <a:lvl6pPr marR="0" lvl="5"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6pPr>
            <a:lvl7pPr marR="0" lvl="6"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7pPr>
            <a:lvl8pPr marR="0" lvl="7"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8pPr>
            <a:lvl9pPr marR="0" lvl="8"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9pPr>
          </a:lstStyle>
          <a:p>
            <a:endParaRPr/>
          </a:p>
        </p:txBody>
      </p:sp>
      <p:sp>
        <p:nvSpPr>
          <p:cNvPr id="281" name="Google Shape;281;p123"/>
          <p:cNvSpPr txBox="1">
            <a:spLocks noGrp="1"/>
          </p:cNvSpPr>
          <p:nvPr>
            <p:ph type="body" idx="1"/>
          </p:nvPr>
        </p:nvSpPr>
        <p:spPr>
          <a:xfrm>
            <a:off x="457200" y="1200151"/>
            <a:ext cx="4038600" cy="3394474"/>
          </a:xfrm>
          <a:prstGeom prst="rect">
            <a:avLst/>
          </a:prstGeom>
          <a:noFill/>
          <a:ln>
            <a:noFill/>
          </a:ln>
        </p:spPr>
        <p:txBody>
          <a:bodyPr spcFirstLastPara="1" wrap="square" lIns="91425" tIns="45700" rIns="91425" bIns="45700" anchor="t" anchorCtr="0">
            <a:noAutofit/>
          </a:bodyPr>
          <a:lstStyle>
            <a:lvl1pPr marL="457200" marR="0" lvl="0" indent="-361950" algn="l" rtl="0">
              <a:lnSpc>
                <a:spcPct val="100000"/>
              </a:lnSpc>
              <a:spcBef>
                <a:spcPts val="451"/>
              </a:spcBef>
              <a:spcAft>
                <a:spcPts val="0"/>
              </a:spcAft>
              <a:buClr>
                <a:srgbClr val="000000"/>
              </a:buClr>
              <a:buSzPts val="2100"/>
              <a:buFont typeface="Arial"/>
              <a:buChar char="•"/>
              <a:defRPr sz="2100" b="0" i="0" u="none" strike="noStrike" cap="none">
                <a:solidFill>
                  <a:srgbClr val="000000"/>
                </a:solidFill>
                <a:latin typeface="Montserrat"/>
                <a:ea typeface="Montserrat"/>
                <a:cs typeface="Montserrat"/>
                <a:sym typeface="Montserrat"/>
              </a:defRPr>
            </a:lvl1pPr>
            <a:lvl2pPr marL="914400" marR="0" lvl="1" indent="-361950" algn="l" rtl="0">
              <a:lnSpc>
                <a:spcPct val="100000"/>
              </a:lnSpc>
              <a:spcBef>
                <a:spcPts val="451"/>
              </a:spcBef>
              <a:spcAft>
                <a:spcPts val="0"/>
              </a:spcAft>
              <a:buClr>
                <a:srgbClr val="000000"/>
              </a:buClr>
              <a:buSzPts val="2100"/>
              <a:buFont typeface="Arial"/>
              <a:buChar char="–"/>
              <a:defRPr sz="2100" b="0" i="0" u="none" strike="noStrike" cap="none">
                <a:solidFill>
                  <a:srgbClr val="000000"/>
                </a:solidFill>
                <a:latin typeface="Montserrat"/>
                <a:ea typeface="Montserrat"/>
                <a:cs typeface="Montserrat"/>
                <a:sym typeface="Montserrat"/>
              </a:defRPr>
            </a:lvl2pPr>
            <a:lvl3pPr marL="1371600" marR="0" lvl="2" indent="-361950" algn="l" rtl="0">
              <a:lnSpc>
                <a:spcPct val="100000"/>
              </a:lnSpc>
              <a:spcBef>
                <a:spcPts val="451"/>
              </a:spcBef>
              <a:spcAft>
                <a:spcPts val="0"/>
              </a:spcAft>
              <a:buClr>
                <a:srgbClr val="000000"/>
              </a:buClr>
              <a:buSzPts val="2100"/>
              <a:buFont typeface="Arial"/>
              <a:buChar char="•"/>
              <a:defRPr sz="2100" b="0" i="0" u="none" strike="noStrike" cap="none">
                <a:solidFill>
                  <a:srgbClr val="000000"/>
                </a:solidFill>
                <a:latin typeface="Montserrat"/>
                <a:ea typeface="Montserrat"/>
                <a:cs typeface="Montserrat"/>
                <a:sym typeface="Montserrat"/>
              </a:defRPr>
            </a:lvl3pPr>
            <a:lvl4pPr marL="1828800" marR="0" lvl="3" indent="-361950" algn="l" rtl="0">
              <a:lnSpc>
                <a:spcPct val="100000"/>
              </a:lnSpc>
              <a:spcBef>
                <a:spcPts val="451"/>
              </a:spcBef>
              <a:spcAft>
                <a:spcPts val="0"/>
              </a:spcAft>
              <a:buClr>
                <a:srgbClr val="000000"/>
              </a:buClr>
              <a:buSzPts val="2100"/>
              <a:buFont typeface="Arial"/>
              <a:buChar char="–"/>
              <a:defRPr sz="2100" b="0" i="0" u="none" strike="noStrike" cap="none">
                <a:solidFill>
                  <a:srgbClr val="000000"/>
                </a:solidFill>
                <a:latin typeface="Montserrat"/>
                <a:ea typeface="Montserrat"/>
                <a:cs typeface="Montserrat"/>
                <a:sym typeface="Montserrat"/>
              </a:defRPr>
            </a:lvl4pPr>
            <a:lvl5pPr marL="2286000" marR="0" lvl="4" indent="-361950" algn="l" rtl="0">
              <a:lnSpc>
                <a:spcPct val="100000"/>
              </a:lnSpc>
              <a:spcBef>
                <a:spcPts val="451"/>
              </a:spcBef>
              <a:spcAft>
                <a:spcPts val="0"/>
              </a:spcAft>
              <a:buClr>
                <a:srgbClr val="000000"/>
              </a:buClr>
              <a:buSzPts val="2100"/>
              <a:buFont typeface="Arial"/>
              <a:buChar char="»"/>
              <a:defRPr sz="2100" b="0" i="0" u="none" strike="noStrike" cap="none">
                <a:solidFill>
                  <a:srgbClr val="000000"/>
                </a:solidFill>
                <a:latin typeface="Montserrat"/>
                <a:ea typeface="Montserrat"/>
                <a:cs typeface="Montserrat"/>
                <a:sym typeface="Montserrat"/>
              </a:defRPr>
            </a:lvl5pPr>
            <a:lvl6pPr marL="2743200" marR="0" lvl="5"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6pPr>
            <a:lvl7pPr marL="3200400" marR="0" lvl="6"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7pPr>
            <a:lvl8pPr marL="3657600" marR="0" lvl="7"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8pPr>
            <a:lvl9pPr marL="4114800" marR="0" lvl="8"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9pPr>
          </a:lstStyle>
          <a:p>
            <a:endParaRPr/>
          </a:p>
        </p:txBody>
      </p:sp>
      <p:sp>
        <p:nvSpPr>
          <p:cNvPr id="282" name="Google Shape;282;p123"/>
          <p:cNvSpPr txBox="1"/>
          <p:nvPr/>
        </p:nvSpPr>
        <p:spPr>
          <a:xfrm>
            <a:off x="3342519" y="4843933"/>
            <a:ext cx="2454198" cy="238527"/>
          </a:xfrm>
          <a:prstGeom prst="rect">
            <a:avLst/>
          </a:prstGeom>
          <a:noFill/>
          <a:ln>
            <a:noFill/>
          </a:ln>
        </p:spPr>
        <p:txBody>
          <a:bodyPr spcFirstLastPara="1" wrap="square" lIns="38100" tIns="38100" rIns="38100" bIns="38100" anchor="ctr" anchorCtr="0">
            <a:spAutoFit/>
          </a:bodyPr>
          <a:lstStyle/>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Open Sans SemiBold"/>
                <a:ea typeface="Open Sans SemiBold"/>
                <a:cs typeface="Open Sans SemiBold"/>
                <a:sym typeface="Open Sans SemiBold"/>
              </a:rPr>
              <a:t>© Voluntarios CaixaBank, Barcelona, 2021.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Open Sans Light"/>
                <a:ea typeface="Open Sans Light"/>
                <a:cs typeface="Open Sans Light"/>
                <a:sym typeface="Open Sans Light"/>
              </a:rPr>
              <a:t>Se prohíbe su reproducción y comunicación o acceso a terceros no autorizados.</a:t>
            </a:r>
            <a:endParaRPr sz="525" b="0" i="0" u="none" strike="noStrike" cap="none">
              <a:solidFill>
                <a:srgbClr val="FFFFFF"/>
              </a:solidFill>
              <a:latin typeface="Open Sans Light"/>
              <a:ea typeface="Open Sans Light"/>
              <a:cs typeface="Open Sans Light"/>
              <a:sym typeface="Open Sans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matchingName="Sólo el título">
  <p:cSld name="Sólo el título">
    <p:spTree>
      <p:nvGrpSpPr>
        <p:cNvPr id="1" name="Shape 283"/>
        <p:cNvGrpSpPr/>
        <p:nvPr/>
      </p:nvGrpSpPr>
      <p:grpSpPr>
        <a:xfrm>
          <a:off x="0" y="0"/>
          <a:ext cx="0" cy="0"/>
          <a:chOff x="0" y="0"/>
          <a:chExt cx="0" cy="0"/>
        </a:xfrm>
      </p:grpSpPr>
      <p:sp>
        <p:nvSpPr>
          <p:cNvPr id="284" name="Google Shape;284;p124"/>
          <p:cNvSpPr/>
          <p:nvPr/>
        </p:nvSpPr>
        <p:spPr>
          <a:xfrm>
            <a:off x="-2" y="4747719"/>
            <a:ext cx="9139238" cy="401140"/>
          </a:xfrm>
          <a:prstGeom prst="rect">
            <a:avLst/>
          </a:prstGeom>
          <a:solidFill>
            <a:srgbClr val="009FE3"/>
          </a:solidFill>
          <a:ln>
            <a:noFill/>
          </a:ln>
        </p:spPr>
        <p:txBody>
          <a:bodyPr spcFirstLastPara="1" wrap="square" lIns="34275" tIns="34275" rIns="34275" bIns="3427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Montserrat"/>
              <a:ea typeface="Montserrat"/>
              <a:cs typeface="Montserrat"/>
              <a:sym typeface="Montserrat"/>
            </a:endParaRPr>
          </a:p>
        </p:txBody>
      </p:sp>
      <p:sp>
        <p:nvSpPr>
          <p:cNvPr id="285" name="Google Shape;285;p124"/>
          <p:cNvSpPr txBox="1">
            <a:spLocks noGrp="1"/>
          </p:cNvSpPr>
          <p:nvPr>
            <p:ph type="sldNum" idx="12"/>
          </p:nvPr>
        </p:nvSpPr>
        <p:spPr>
          <a:xfrm>
            <a:off x="8722749" y="4747719"/>
            <a:ext cx="421252" cy="395781"/>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1pPr>
            <a:lvl2pPr marL="0" marR="0" lvl="1"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2pPr>
            <a:lvl3pPr marL="0" marR="0" lvl="2"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3pPr>
            <a:lvl4pPr marL="0" marR="0" lvl="3"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4pPr>
            <a:lvl5pPr marL="0" marR="0" lvl="4"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5pPr>
            <a:lvl6pPr marL="0" marR="0" lvl="5"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6pPr>
            <a:lvl7pPr marL="0" marR="0" lvl="6"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7pPr>
            <a:lvl8pPr marL="0" marR="0" lvl="7"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8pPr>
            <a:lvl9pPr marL="0" marR="0" lvl="8"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9pPr>
          </a:lstStyle>
          <a:p>
            <a:pPr marL="0" lvl="0" indent="0" algn="l" rtl="0">
              <a:spcBef>
                <a:spcPts val="0"/>
              </a:spcBef>
              <a:spcAft>
                <a:spcPts val="0"/>
              </a:spcAft>
              <a:buNone/>
            </a:pPr>
            <a:fld id="{00000000-1234-1234-1234-123412341234}" type="slidenum">
              <a:rPr lang="es-ES"/>
              <a:t>‹Nº›</a:t>
            </a:fld>
            <a:endParaRPr/>
          </a:p>
        </p:txBody>
      </p:sp>
      <p:pic>
        <p:nvPicPr>
          <p:cNvPr id="286" name="Google Shape;286;p124"/>
          <p:cNvPicPr preferRelativeResize="0"/>
          <p:nvPr/>
        </p:nvPicPr>
        <p:blipFill rotWithShape="1">
          <a:blip r:embed="rId2">
            <a:alphaModFix/>
          </a:blip>
          <a:srcRect/>
          <a:stretch/>
        </p:blipFill>
        <p:spPr>
          <a:xfrm>
            <a:off x="7704348" y="141480"/>
            <a:ext cx="1309344" cy="431098"/>
          </a:xfrm>
          <a:prstGeom prst="rect">
            <a:avLst/>
          </a:prstGeom>
          <a:noFill/>
          <a:ln>
            <a:noFill/>
          </a:ln>
        </p:spPr>
      </p:pic>
      <p:pic>
        <p:nvPicPr>
          <p:cNvPr id="287" name="Google Shape;287;p124"/>
          <p:cNvPicPr preferRelativeResize="0"/>
          <p:nvPr/>
        </p:nvPicPr>
        <p:blipFill rotWithShape="1">
          <a:blip r:embed="rId3">
            <a:alphaModFix/>
          </a:blip>
          <a:srcRect/>
          <a:stretch/>
        </p:blipFill>
        <p:spPr>
          <a:xfrm>
            <a:off x="43936" y="4791851"/>
            <a:ext cx="624724" cy="324828"/>
          </a:xfrm>
          <a:prstGeom prst="rect">
            <a:avLst/>
          </a:prstGeom>
          <a:noFill/>
          <a:ln>
            <a:noFill/>
          </a:ln>
        </p:spPr>
      </p:pic>
      <p:sp>
        <p:nvSpPr>
          <p:cNvPr id="288" name="Google Shape;288;p124"/>
          <p:cNvSpPr txBox="1">
            <a:spLocks noGrp="1"/>
          </p:cNvSpPr>
          <p:nvPr>
            <p:ph type="title"/>
          </p:nvPr>
        </p:nvSpPr>
        <p:spPr>
          <a:xfrm>
            <a:off x="457200" y="205979"/>
            <a:ext cx="8229600" cy="857251"/>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1pPr>
            <a:lvl2pPr marR="0" lvl="1"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2pPr>
            <a:lvl3pPr marR="0" lvl="2"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3pPr>
            <a:lvl4pPr marR="0" lvl="3"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4pPr>
            <a:lvl5pPr marR="0" lvl="4"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5pPr>
            <a:lvl6pPr marR="0" lvl="5"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6pPr>
            <a:lvl7pPr marR="0" lvl="6"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7pPr>
            <a:lvl8pPr marR="0" lvl="7"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8pPr>
            <a:lvl9pPr marR="0" lvl="8"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9pPr>
          </a:lstStyle>
          <a:p>
            <a:endParaRPr/>
          </a:p>
        </p:txBody>
      </p:sp>
      <p:sp>
        <p:nvSpPr>
          <p:cNvPr id="289" name="Google Shape;289;p124"/>
          <p:cNvSpPr txBox="1"/>
          <p:nvPr/>
        </p:nvSpPr>
        <p:spPr>
          <a:xfrm>
            <a:off x="3342519" y="4843933"/>
            <a:ext cx="2454198" cy="238527"/>
          </a:xfrm>
          <a:prstGeom prst="rect">
            <a:avLst/>
          </a:prstGeom>
          <a:noFill/>
          <a:ln>
            <a:noFill/>
          </a:ln>
        </p:spPr>
        <p:txBody>
          <a:bodyPr spcFirstLastPara="1" wrap="square" lIns="38100" tIns="38100" rIns="38100" bIns="38100" anchor="ctr" anchorCtr="0">
            <a:spAutoFit/>
          </a:bodyPr>
          <a:lstStyle/>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Open Sans SemiBold"/>
                <a:ea typeface="Open Sans SemiBold"/>
                <a:cs typeface="Open Sans SemiBold"/>
                <a:sym typeface="Open Sans SemiBold"/>
              </a:rPr>
              <a:t>© Voluntarios CaixaBank, Barcelona, 2021.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Open Sans Light"/>
                <a:ea typeface="Open Sans Light"/>
                <a:cs typeface="Open Sans Light"/>
                <a:sym typeface="Open Sans Light"/>
              </a:rPr>
              <a:t>Se prohíbe su reproducción y comunicación o acceso a terceros no autorizados.</a:t>
            </a:r>
            <a:endParaRPr sz="525" b="0" i="0" u="none" strike="noStrike" cap="none">
              <a:solidFill>
                <a:srgbClr val="FFFFFF"/>
              </a:solidFill>
              <a:latin typeface="Open Sans Light"/>
              <a:ea typeface="Open Sans Light"/>
              <a:cs typeface="Open Sans Light"/>
              <a:sym typeface="Open Sans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matchingName="Contenido con título">
  <p:cSld name="Contenido con título">
    <p:spTree>
      <p:nvGrpSpPr>
        <p:cNvPr id="1" name="Shape 290"/>
        <p:cNvGrpSpPr/>
        <p:nvPr/>
      </p:nvGrpSpPr>
      <p:grpSpPr>
        <a:xfrm>
          <a:off x="0" y="0"/>
          <a:ext cx="0" cy="0"/>
          <a:chOff x="0" y="0"/>
          <a:chExt cx="0" cy="0"/>
        </a:xfrm>
      </p:grpSpPr>
      <p:sp>
        <p:nvSpPr>
          <p:cNvPr id="291" name="Google Shape;291;p125"/>
          <p:cNvSpPr/>
          <p:nvPr/>
        </p:nvSpPr>
        <p:spPr>
          <a:xfrm>
            <a:off x="-2" y="4747719"/>
            <a:ext cx="9139238" cy="401140"/>
          </a:xfrm>
          <a:prstGeom prst="rect">
            <a:avLst/>
          </a:prstGeom>
          <a:solidFill>
            <a:srgbClr val="009FE3"/>
          </a:solidFill>
          <a:ln>
            <a:noFill/>
          </a:ln>
        </p:spPr>
        <p:txBody>
          <a:bodyPr spcFirstLastPara="1" wrap="square" lIns="34275" tIns="34275" rIns="34275" bIns="3427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Montserrat"/>
              <a:ea typeface="Montserrat"/>
              <a:cs typeface="Montserrat"/>
              <a:sym typeface="Montserrat"/>
            </a:endParaRPr>
          </a:p>
        </p:txBody>
      </p:sp>
      <p:sp>
        <p:nvSpPr>
          <p:cNvPr id="292" name="Google Shape;292;p125"/>
          <p:cNvSpPr txBox="1">
            <a:spLocks noGrp="1"/>
          </p:cNvSpPr>
          <p:nvPr>
            <p:ph type="sldNum" idx="12"/>
          </p:nvPr>
        </p:nvSpPr>
        <p:spPr>
          <a:xfrm>
            <a:off x="8722749" y="4747719"/>
            <a:ext cx="421252" cy="395781"/>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1pPr>
            <a:lvl2pPr marL="0" marR="0" lvl="1"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2pPr>
            <a:lvl3pPr marL="0" marR="0" lvl="2"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3pPr>
            <a:lvl4pPr marL="0" marR="0" lvl="3"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4pPr>
            <a:lvl5pPr marL="0" marR="0" lvl="4"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5pPr>
            <a:lvl6pPr marL="0" marR="0" lvl="5"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6pPr>
            <a:lvl7pPr marL="0" marR="0" lvl="6"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7pPr>
            <a:lvl8pPr marL="0" marR="0" lvl="7"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8pPr>
            <a:lvl9pPr marL="0" marR="0" lvl="8"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9pPr>
          </a:lstStyle>
          <a:p>
            <a:pPr marL="0" lvl="0" indent="0" algn="l" rtl="0">
              <a:spcBef>
                <a:spcPts val="0"/>
              </a:spcBef>
              <a:spcAft>
                <a:spcPts val="0"/>
              </a:spcAft>
              <a:buNone/>
            </a:pPr>
            <a:fld id="{00000000-1234-1234-1234-123412341234}" type="slidenum">
              <a:rPr lang="es-ES"/>
              <a:t>‹Nº›</a:t>
            </a:fld>
            <a:endParaRPr/>
          </a:p>
        </p:txBody>
      </p:sp>
      <p:pic>
        <p:nvPicPr>
          <p:cNvPr id="293" name="Google Shape;293;p125"/>
          <p:cNvPicPr preferRelativeResize="0"/>
          <p:nvPr/>
        </p:nvPicPr>
        <p:blipFill rotWithShape="1">
          <a:blip r:embed="rId2">
            <a:alphaModFix/>
          </a:blip>
          <a:srcRect/>
          <a:stretch/>
        </p:blipFill>
        <p:spPr>
          <a:xfrm>
            <a:off x="7704348" y="141480"/>
            <a:ext cx="1309344" cy="431098"/>
          </a:xfrm>
          <a:prstGeom prst="rect">
            <a:avLst/>
          </a:prstGeom>
          <a:noFill/>
          <a:ln>
            <a:noFill/>
          </a:ln>
        </p:spPr>
      </p:pic>
      <p:pic>
        <p:nvPicPr>
          <p:cNvPr id="294" name="Google Shape;294;p125"/>
          <p:cNvPicPr preferRelativeResize="0"/>
          <p:nvPr/>
        </p:nvPicPr>
        <p:blipFill rotWithShape="1">
          <a:blip r:embed="rId3">
            <a:alphaModFix/>
          </a:blip>
          <a:srcRect/>
          <a:stretch/>
        </p:blipFill>
        <p:spPr>
          <a:xfrm>
            <a:off x="43936" y="4791851"/>
            <a:ext cx="624724" cy="324828"/>
          </a:xfrm>
          <a:prstGeom prst="rect">
            <a:avLst/>
          </a:prstGeom>
          <a:noFill/>
          <a:ln>
            <a:noFill/>
          </a:ln>
        </p:spPr>
      </p:pic>
      <p:sp>
        <p:nvSpPr>
          <p:cNvPr id="295" name="Google Shape;295;p125"/>
          <p:cNvSpPr txBox="1">
            <a:spLocks noGrp="1"/>
          </p:cNvSpPr>
          <p:nvPr>
            <p:ph type="title"/>
          </p:nvPr>
        </p:nvSpPr>
        <p:spPr>
          <a:xfrm>
            <a:off x="457201" y="204787"/>
            <a:ext cx="3008313" cy="871538"/>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500"/>
              <a:buFont typeface="Montserrat"/>
              <a:buNone/>
              <a:defRPr sz="1500" b="1" i="0" u="none" strike="noStrike" cap="none">
                <a:solidFill>
                  <a:srgbClr val="000000"/>
                </a:solidFill>
                <a:latin typeface="Montserrat"/>
                <a:ea typeface="Montserrat"/>
                <a:cs typeface="Montserrat"/>
                <a:sym typeface="Montserrat"/>
              </a:defRPr>
            </a:lvl1pPr>
            <a:lvl2pPr marR="0" lvl="1"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2pPr>
            <a:lvl3pPr marR="0" lvl="2"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3pPr>
            <a:lvl4pPr marR="0" lvl="3"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4pPr>
            <a:lvl5pPr marR="0" lvl="4"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5pPr>
            <a:lvl6pPr marR="0" lvl="5"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6pPr>
            <a:lvl7pPr marR="0" lvl="6"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7pPr>
            <a:lvl8pPr marR="0" lvl="7"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8pPr>
            <a:lvl9pPr marR="0" lvl="8" algn="ctr" rtl="0">
              <a:lnSpc>
                <a:spcPct val="100000"/>
              </a:lnSpc>
              <a:spcBef>
                <a:spcPts val="0"/>
              </a:spcBef>
              <a:spcAft>
                <a:spcPts val="0"/>
              </a:spcAft>
              <a:buClr>
                <a:srgbClr val="000000"/>
              </a:buClr>
              <a:buSzPts val="3300"/>
              <a:buFont typeface="Montserrat"/>
              <a:buNone/>
              <a:defRPr sz="3300" b="0" i="0" u="none" strike="noStrike" cap="none">
                <a:solidFill>
                  <a:srgbClr val="000000"/>
                </a:solidFill>
                <a:latin typeface="Montserrat"/>
                <a:ea typeface="Montserrat"/>
                <a:cs typeface="Montserrat"/>
                <a:sym typeface="Montserrat"/>
              </a:defRPr>
            </a:lvl9pPr>
          </a:lstStyle>
          <a:p>
            <a:endParaRPr/>
          </a:p>
        </p:txBody>
      </p:sp>
      <p:sp>
        <p:nvSpPr>
          <p:cNvPr id="296" name="Google Shape;296;p125"/>
          <p:cNvSpPr txBox="1">
            <a:spLocks noGrp="1"/>
          </p:cNvSpPr>
          <p:nvPr>
            <p:ph type="body" idx="1"/>
          </p:nvPr>
        </p:nvSpPr>
        <p:spPr>
          <a:xfrm>
            <a:off x="3575050" y="204789"/>
            <a:ext cx="5111751" cy="4389836"/>
          </a:xfrm>
          <a:prstGeom prst="rect">
            <a:avLst/>
          </a:prstGeom>
          <a:noFill/>
          <a:ln>
            <a:noFill/>
          </a:ln>
        </p:spPr>
        <p:txBody>
          <a:bodyPr spcFirstLastPara="1" wrap="square" lIns="91425" tIns="45700" rIns="91425" bIns="45700" anchor="t" anchorCtr="0">
            <a:noAutofit/>
          </a:bodyPr>
          <a:lstStyle>
            <a:lvl1pPr marL="457200" marR="0" lvl="0"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1pPr>
            <a:lvl2pPr marL="914400" marR="0" lvl="1"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2pPr>
            <a:lvl3pPr marL="1371600" marR="0" lvl="2"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3pPr>
            <a:lvl4pPr marL="1828800" marR="0" lvl="3"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4pPr>
            <a:lvl5pPr marL="2286000" marR="0" lvl="4"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5pPr>
            <a:lvl6pPr marL="2743200" marR="0" lvl="5"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6pPr>
            <a:lvl7pPr marL="3200400" marR="0" lvl="6"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7pPr>
            <a:lvl8pPr marL="3657600" marR="0" lvl="7"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8pPr>
            <a:lvl9pPr marL="4114800" marR="0" lvl="8"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9pPr>
          </a:lstStyle>
          <a:p>
            <a:endParaRPr/>
          </a:p>
        </p:txBody>
      </p:sp>
      <p:sp>
        <p:nvSpPr>
          <p:cNvPr id="297" name="Google Shape;297;p125"/>
          <p:cNvSpPr txBox="1">
            <a:spLocks noGrp="1"/>
          </p:cNvSpPr>
          <p:nvPr>
            <p:ph type="body" idx="2"/>
          </p:nvPr>
        </p:nvSpPr>
        <p:spPr>
          <a:xfrm>
            <a:off x="457200" y="1076326"/>
            <a:ext cx="3008315" cy="3518297"/>
          </a:xfrm>
          <a:prstGeom prst="rect">
            <a:avLst/>
          </a:prstGeom>
          <a:noFill/>
          <a:ln>
            <a:noFill/>
          </a:ln>
        </p:spPr>
        <p:txBody>
          <a:bodyPr spcFirstLastPara="1" wrap="square" lIns="91425" tIns="45700" rIns="91425" bIns="45700" anchor="t" anchorCtr="0">
            <a:noAutofit/>
          </a:bodyPr>
          <a:lstStyle>
            <a:lvl1pPr marL="457200" marR="0" lvl="0"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1pPr>
            <a:lvl2pPr marL="914400" marR="0" lvl="1"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2pPr>
            <a:lvl3pPr marL="1371600" marR="0" lvl="2"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3pPr>
            <a:lvl4pPr marL="1828800" marR="0" lvl="3"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4pPr>
            <a:lvl5pPr marL="2286000" marR="0" lvl="4"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5pPr>
            <a:lvl6pPr marL="2743200" marR="0" lvl="5"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6pPr>
            <a:lvl7pPr marL="3200400" marR="0" lvl="6"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7pPr>
            <a:lvl8pPr marL="3657600" marR="0" lvl="7"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8pPr>
            <a:lvl9pPr marL="4114800" marR="0" lvl="8" indent="-381000" algn="l" rtl="0">
              <a:lnSpc>
                <a:spcPct val="100000"/>
              </a:lnSpc>
              <a:spcBef>
                <a:spcPts val="525"/>
              </a:spcBef>
              <a:spcAft>
                <a:spcPts val="0"/>
              </a:spcAft>
              <a:buClr>
                <a:srgbClr val="000000"/>
              </a:buClr>
              <a:buSzPts val="2400"/>
              <a:buFont typeface="Arial"/>
              <a:buChar char="•"/>
              <a:defRPr sz="2400" b="0" i="0" u="none" strike="noStrike" cap="none">
                <a:solidFill>
                  <a:srgbClr val="000000"/>
                </a:solidFill>
                <a:latin typeface="Montserrat"/>
                <a:ea typeface="Montserrat"/>
                <a:cs typeface="Montserrat"/>
                <a:sym typeface="Montserrat"/>
              </a:defRPr>
            </a:lvl9pPr>
          </a:lstStyle>
          <a:p>
            <a:endParaRPr/>
          </a:p>
        </p:txBody>
      </p:sp>
      <p:sp>
        <p:nvSpPr>
          <p:cNvPr id="298" name="Google Shape;298;p125"/>
          <p:cNvSpPr txBox="1"/>
          <p:nvPr/>
        </p:nvSpPr>
        <p:spPr>
          <a:xfrm>
            <a:off x="3342519" y="4843933"/>
            <a:ext cx="2454198" cy="238527"/>
          </a:xfrm>
          <a:prstGeom prst="rect">
            <a:avLst/>
          </a:prstGeom>
          <a:noFill/>
          <a:ln>
            <a:noFill/>
          </a:ln>
        </p:spPr>
        <p:txBody>
          <a:bodyPr spcFirstLastPara="1" wrap="square" lIns="38100" tIns="38100" rIns="38100" bIns="38100" anchor="ctr" anchorCtr="0">
            <a:spAutoFit/>
          </a:bodyPr>
          <a:lstStyle/>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Open Sans SemiBold"/>
                <a:ea typeface="Open Sans SemiBold"/>
                <a:cs typeface="Open Sans SemiBold"/>
                <a:sym typeface="Open Sans SemiBold"/>
              </a:rPr>
              <a:t>© Voluntarios CaixaBank, Barcelona, 2021.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Open Sans Light"/>
                <a:ea typeface="Open Sans Light"/>
                <a:cs typeface="Open Sans Light"/>
                <a:sym typeface="Open Sans Light"/>
              </a:rPr>
              <a:t>Se prohíbe su reproducción y comunicación o acceso a terceros no autorizados.</a:t>
            </a:r>
            <a:endParaRPr sz="525" b="0" i="0" u="none" strike="noStrike" cap="none">
              <a:solidFill>
                <a:srgbClr val="FFFFFF"/>
              </a:solidFill>
              <a:latin typeface="Open Sans Light"/>
              <a:ea typeface="Open Sans Light"/>
              <a:cs typeface="Open Sans Light"/>
              <a:sym typeface="Open Sans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matchingName="Imagen con título">
  <p:cSld name="Imagen con título">
    <p:spTree>
      <p:nvGrpSpPr>
        <p:cNvPr id="1" name="Shape 299"/>
        <p:cNvGrpSpPr/>
        <p:nvPr/>
      </p:nvGrpSpPr>
      <p:grpSpPr>
        <a:xfrm>
          <a:off x="0" y="0"/>
          <a:ext cx="0" cy="0"/>
          <a:chOff x="0" y="0"/>
          <a:chExt cx="0" cy="0"/>
        </a:xfrm>
      </p:grpSpPr>
      <p:sp>
        <p:nvSpPr>
          <p:cNvPr id="300" name="Google Shape;300;p126"/>
          <p:cNvSpPr/>
          <p:nvPr/>
        </p:nvSpPr>
        <p:spPr>
          <a:xfrm>
            <a:off x="-2" y="4747719"/>
            <a:ext cx="9139238" cy="401140"/>
          </a:xfrm>
          <a:prstGeom prst="rect">
            <a:avLst/>
          </a:prstGeom>
          <a:solidFill>
            <a:srgbClr val="009FE3"/>
          </a:solidFill>
          <a:ln>
            <a:noFill/>
          </a:ln>
        </p:spPr>
        <p:txBody>
          <a:bodyPr spcFirstLastPara="1" wrap="square" lIns="34275" tIns="34275" rIns="34275" bIns="3427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Montserrat"/>
              <a:ea typeface="Montserrat"/>
              <a:cs typeface="Montserrat"/>
              <a:sym typeface="Montserrat"/>
            </a:endParaRPr>
          </a:p>
        </p:txBody>
      </p:sp>
      <p:sp>
        <p:nvSpPr>
          <p:cNvPr id="301" name="Google Shape;301;p126"/>
          <p:cNvSpPr txBox="1">
            <a:spLocks noGrp="1"/>
          </p:cNvSpPr>
          <p:nvPr>
            <p:ph type="sldNum" idx="12"/>
          </p:nvPr>
        </p:nvSpPr>
        <p:spPr>
          <a:xfrm>
            <a:off x="8722749" y="4747719"/>
            <a:ext cx="421252" cy="395781"/>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1pPr>
            <a:lvl2pPr marL="0" marR="0" lvl="1"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2pPr>
            <a:lvl3pPr marL="0" marR="0" lvl="2"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3pPr>
            <a:lvl4pPr marL="0" marR="0" lvl="3"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4pPr>
            <a:lvl5pPr marL="0" marR="0" lvl="4"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5pPr>
            <a:lvl6pPr marL="0" marR="0" lvl="5"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6pPr>
            <a:lvl7pPr marL="0" marR="0" lvl="6"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7pPr>
            <a:lvl8pPr marL="0" marR="0" lvl="7"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8pPr>
            <a:lvl9pPr marL="0" marR="0" lvl="8" indent="0" algn="l">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9pPr>
          </a:lstStyle>
          <a:p>
            <a:pPr marL="0" lvl="0" indent="0" algn="l" rtl="0">
              <a:spcBef>
                <a:spcPts val="0"/>
              </a:spcBef>
              <a:spcAft>
                <a:spcPts val="0"/>
              </a:spcAft>
              <a:buNone/>
            </a:pPr>
            <a:fld id="{00000000-1234-1234-1234-123412341234}" type="slidenum">
              <a:rPr lang="es-ES"/>
              <a:t>‹Nº›</a:t>
            </a:fld>
            <a:endParaRPr/>
          </a:p>
        </p:txBody>
      </p:sp>
      <p:pic>
        <p:nvPicPr>
          <p:cNvPr id="302" name="Google Shape;302;p126"/>
          <p:cNvPicPr preferRelativeResize="0"/>
          <p:nvPr/>
        </p:nvPicPr>
        <p:blipFill rotWithShape="1">
          <a:blip r:embed="rId2">
            <a:alphaModFix/>
          </a:blip>
          <a:srcRect/>
          <a:stretch/>
        </p:blipFill>
        <p:spPr>
          <a:xfrm>
            <a:off x="7704348" y="141480"/>
            <a:ext cx="1309344" cy="431098"/>
          </a:xfrm>
          <a:prstGeom prst="rect">
            <a:avLst/>
          </a:prstGeom>
          <a:noFill/>
          <a:ln>
            <a:noFill/>
          </a:ln>
        </p:spPr>
      </p:pic>
      <p:pic>
        <p:nvPicPr>
          <p:cNvPr id="303" name="Google Shape;303;p126"/>
          <p:cNvPicPr preferRelativeResize="0"/>
          <p:nvPr/>
        </p:nvPicPr>
        <p:blipFill rotWithShape="1">
          <a:blip r:embed="rId3">
            <a:alphaModFix/>
          </a:blip>
          <a:srcRect/>
          <a:stretch/>
        </p:blipFill>
        <p:spPr>
          <a:xfrm>
            <a:off x="43936" y="4791851"/>
            <a:ext cx="624724" cy="324828"/>
          </a:xfrm>
          <a:prstGeom prst="rect">
            <a:avLst/>
          </a:prstGeom>
          <a:noFill/>
          <a:ln>
            <a:noFill/>
          </a:ln>
        </p:spPr>
      </p:pic>
      <p:sp>
        <p:nvSpPr>
          <p:cNvPr id="304" name="Google Shape;304;p126"/>
          <p:cNvSpPr txBox="1"/>
          <p:nvPr/>
        </p:nvSpPr>
        <p:spPr>
          <a:xfrm>
            <a:off x="3335306" y="4843933"/>
            <a:ext cx="2468626" cy="238527"/>
          </a:xfrm>
          <a:prstGeom prst="rect">
            <a:avLst/>
          </a:prstGeom>
          <a:noFill/>
          <a:ln>
            <a:noFill/>
          </a:ln>
        </p:spPr>
        <p:txBody>
          <a:bodyPr spcFirstLastPara="1" wrap="square" lIns="38100" tIns="38100" rIns="38100" bIns="38100" anchor="ctr" anchorCtr="0">
            <a:spAutoFit/>
          </a:bodyPr>
          <a:lstStyle/>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Open Sans SemiBold"/>
                <a:ea typeface="Open Sans SemiBold"/>
                <a:cs typeface="Open Sans SemiBold"/>
                <a:sym typeface="Open Sans SemiBold"/>
              </a:rPr>
              <a:t>© Voluntarios CaixaBank, Barcelona, 2021.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Open Sans Light"/>
                <a:ea typeface="Open Sans Light"/>
                <a:cs typeface="Open Sans Light"/>
                <a:sym typeface="Open Sans Light"/>
              </a:rPr>
              <a:t>Se prohíbe su reproducción y comunicación o acceso a terceros no autorizados..</a:t>
            </a:r>
            <a:endParaRPr sz="525" b="0" i="0" u="none" strike="noStrike" cap="none">
              <a:solidFill>
                <a:srgbClr val="FFFFFF"/>
              </a:solidFill>
              <a:latin typeface="Open Sans Light"/>
              <a:ea typeface="Open Sans Light"/>
              <a:cs typeface="Open Sans Light"/>
              <a:sym typeface="Open Sans Light"/>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31"/>
        <p:cNvGrpSpPr/>
        <p:nvPr/>
      </p:nvGrpSpPr>
      <p:grpSpPr>
        <a:xfrm>
          <a:off x="0" y="0"/>
          <a:ext cx="0" cy="0"/>
          <a:chOff x="0" y="0"/>
          <a:chExt cx="0" cy="0"/>
        </a:xfrm>
      </p:grpSpPr>
      <p:sp>
        <p:nvSpPr>
          <p:cNvPr id="32" name="Google Shape;32;p108"/>
          <p:cNvSpPr txBox="1">
            <a:spLocks noGrp="1"/>
          </p:cNvSpPr>
          <p:nvPr>
            <p:ph type="title"/>
          </p:nvPr>
        </p:nvSpPr>
        <p:spPr>
          <a:xfrm>
            <a:off x="628650" y="273844"/>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108"/>
          <p:cNvSpPr txBox="1">
            <a:spLocks noGrp="1"/>
          </p:cNvSpPr>
          <p:nvPr>
            <p:ph type="body" idx="1"/>
          </p:nvPr>
        </p:nvSpPr>
        <p:spPr>
          <a:xfrm>
            <a:off x="628650" y="1369219"/>
            <a:ext cx="7886700" cy="326350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4" name="Google Shape;34;p108"/>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108"/>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108"/>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37"/>
        <p:cNvGrpSpPr/>
        <p:nvPr/>
      </p:nvGrpSpPr>
      <p:grpSpPr>
        <a:xfrm>
          <a:off x="0" y="0"/>
          <a:ext cx="0" cy="0"/>
          <a:chOff x="0" y="0"/>
          <a:chExt cx="0" cy="0"/>
        </a:xfrm>
      </p:grpSpPr>
      <p:sp>
        <p:nvSpPr>
          <p:cNvPr id="38" name="Google Shape;38;p113"/>
          <p:cNvSpPr txBox="1">
            <a:spLocks noGrp="1"/>
          </p:cNvSpPr>
          <p:nvPr>
            <p:ph type="title"/>
          </p:nvPr>
        </p:nvSpPr>
        <p:spPr>
          <a:xfrm>
            <a:off x="628650" y="273844"/>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113"/>
          <p:cNvSpPr txBox="1">
            <a:spLocks noGrp="1"/>
          </p:cNvSpPr>
          <p:nvPr>
            <p:ph type="body" idx="1"/>
          </p:nvPr>
        </p:nvSpPr>
        <p:spPr>
          <a:xfrm>
            <a:off x="628650" y="1369219"/>
            <a:ext cx="3886200" cy="326350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0" name="Google Shape;40;p113"/>
          <p:cNvSpPr txBox="1">
            <a:spLocks noGrp="1"/>
          </p:cNvSpPr>
          <p:nvPr>
            <p:ph type="body" idx="2"/>
          </p:nvPr>
        </p:nvSpPr>
        <p:spPr>
          <a:xfrm>
            <a:off x="4629150" y="1369219"/>
            <a:ext cx="3886200" cy="326350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1" name="Google Shape;41;p113"/>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113"/>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113"/>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44"/>
        <p:cNvGrpSpPr/>
        <p:nvPr/>
      </p:nvGrpSpPr>
      <p:grpSpPr>
        <a:xfrm>
          <a:off x="0" y="0"/>
          <a:ext cx="0" cy="0"/>
          <a:chOff x="0" y="0"/>
          <a:chExt cx="0" cy="0"/>
        </a:xfrm>
      </p:grpSpPr>
      <p:sp>
        <p:nvSpPr>
          <p:cNvPr id="45" name="Google Shape;45;p114"/>
          <p:cNvSpPr txBox="1">
            <a:spLocks noGrp="1"/>
          </p:cNvSpPr>
          <p:nvPr>
            <p:ph type="title"/>
          </p:nvPr>
        </p:nvSpPr>
        <p:spPr>
          <a:xfrm>
            <a:off x="629841" y="273844"/>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114"/>
          <p:cNvSpPr txBox="1">
            <a:spLocks noGrp="1"/>
          </p:cNvSpPr>
          <p:nvPr>
            <p:ph type="body" idx="1"/>
          </p:nvPr>
        </p:nvSpPr>
        <p:spPr>
          <a:xfrm>
            <a:off x="629842" y="1260872"/>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750"/>
              </a:spcBef>
              <a:spcAft>
                <a:spcPts val="0"/>
              </a:spcAft>
              <a:buClr>
                <a:schemeClr val="dk1"/>
              </a:buClr>
              <a:buSzPts val="1800"/>
              <a:buNone/>
              <a:defRPr sz="1800" b="1"/>
            </a:lvl1pPr>
            <a:lvl2pPr marL="914400" lvl="1" indent="-228600" algn="l">
              <a:lnSpc>
                <a:spcPct val="90000"/>
              </a:lnSpc>
              <a:spcBef>
                <a:spcPts val="375"/>
              </a:spcBef>
              <a:spcAft>
                <a:spcPts val="0"/>
              </a:spcAft>
              <a:buClr>
                <a:schemeClr val="dk1"/>
              </a:buClr>
              <a:buSzPts val="1500"/>
              <a:buNone/>
              <a:defRPr sz="1500" b="1"/>
            </a:lvl2pPr>
            <a:lvl3pPr marL="1371600" lvl="2" indent="-228600" algn="l">
              <a:lnSpc>
                <a:spcPct val="90000"/>
              </a:lnSpc>
              <a:spcBef>
                <a:spcPts val="375"/>
              </a:spcBef>
              <a:spcAft>
                <a:spcPts val="0"/>
              </a:spcAft>
              <a:buClr>
                <a:schemeClr val="dk1"/>
              </a:buClr>
              <a:buSzPts val="1350"/>
              <a:buNone/>
              <a:defRPr sz="1350" b="1"/>
            </a:lvl3pPr>
            <a:lvl4pPr marL="1828800" lvl="3" indent="-228600" algn="l">
              <a:lnSpc>
                <a:spcPct val="90000"/>
              </a:lnSpc>
              <a:spcBef>
                <a:spcPts val="375"/>
              </a:spcBef>
              <a:spcAft>
                <a:spcPts val="0"/>
              </a:spcAft>
              <a:buClr>
                <a:schemeClr val="dk1"/>
              </a:buClr>
              <a:buSzPts val="1200"/>
              <a:buNone/>
              <a:defRPr sz="1200" b="1"/>
            </a:lvl4pPr>
            <a:lvl5pPr marL="2286000" lvl="4" indent="-228600" algn="l">
              <a:lnSpc>
                <a:spcPct val="90000"/>
              </a:lnSpc>
              <a:spcBef>
                <a:spcPts val="375"/>
              </a:spcBef>
              <a:spcAft>
                <a:spcPts val="0"/>
              </a:spcAft>
              <a:buClr>
                <a:schemeClr val="dk1"/>
              </a:buClr>
              <a:buSzPts val="120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47" name="Google Shape;47;p114"/>
          <p:cNvSpPr txBox="1">
            <a:spLocks noGrp="1"/>
          </p:cNvSpPr>
          <p:nvPr>
            <p:ph type="body" idx="2"/>
          </p:nvPr>
        </p:nvSpPr>
        <p:spPr>
          <a:xfrm>
            <a:off x="629842" y="1878806"/>
            <a:ext cx="3868340" cy="276344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8" name="Google Shape;48;p114"/>
          <p:cNvSpPr txBox="1">
            <a:spLocks noGrp="1"/>
          </p:cNvSpPr>
          <p:nvPr>
            <p:ph type="body" idx="3"/>
          </p:nvPr>
        </p:nvSpPr>
        <p:spPr>
          <a:xfrm>
            <a:off x="4629150" y="1260872"/>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750"/>
              </a:spcBef>
              <a:spcAft>
                <a:spcPts val="0"/>
              </a:spcAft>
              <a:buClr>
                <a:schemeClr val="dk1"/>
              </a:buClr>
              <a:buSzPts val="1800"/>
              <a:buNone/>
              <a:defRPr sz="1800" b="1"/>
            </a:lvl1pPr>
            <a:lvl2pPr marL="914400" lvl="1" indent="-228600" algn="l">
              <a:lnSpc>
                <a:spcPct val="90000"/>
              </a:lnSpc>
              <a:spcBef>
                <a:spcPts val="375"/>
              </a:spcBef>
              <a:spcAft>
                <a:spcPts val="0"/>
              </a:spcAft>
              <a:buClr>
                <a:schemeClr val="dk1"/>
              </a:buClr>
              <a:buSzPts val="1500"/>
              <a:buNone/>
              <a:defRPr sz="1500" b="1"/>
            </a:lvl2pPr>
            <a:lvl3pPr marL="1371600" lvl="2" indent="-228600" algn="l">
              <a:lnSpc>
                <a:spcPct val="90000"/>
              </a:lnSpc>
              <a:spcBef>
                <a:spcPts val="375"/>
              </a:spcBef>
              <a:spcAft>
                <a:spcPts val="0"/>
              </a:spcAft>
              <a:buClr>
                <a:schemeClr val="dk1"/>
              </a:buClr>
              <a:buSzPts val="1350"/>
              <a:buNone/>
              <a:defRPr sz="1350" b="1"/>
            </a:lvl3pPr>
            <a:lvl4pPr marL="1828800" lvl="3" indent="-228600" algn="l">
              <a:lnSpc>
                <a:spcPct val="90000"/>
              </a:lnSpc>
              <a:spcBef>
                <a:spcPts val="375"/>
              </a:spcBef>
              <a:spcAft>
                <a:spcPts val="0"/>
              </a:spcAft>
              <a:buClr>
                <a:schemeClr val="dk1"/>
              </a:buClr>
              <a:buSzPts val="1200"/>
              <a:buNone/>
              <a:defRPr sz="1200" b="1"/>
            </a:lvl4pPr>
            <a:lvl5pPr marL="2286000" lvl="4" indent="-228600" algn="l">
              <a:lnSpc>
                <a:spcPct val="90000"/>
              </a:lnSpc>
              <a:spcBef>
                <a:spcPts val="375"/>
              </a:spcBef>
              <a:spcAft>
                <a:spcPts val="0"/>
              </a:spcAft>
              <a:buClr>
                <a:schemeClr val="dk1"/>
              </a:buClr>
              <a:buSzPts val="120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49" name="Google Shape;49;p114"/>
          <p:cNvSpPr txBox="1">
            <a:spLocks noGrp="1"/>
          </p:cNvSpPr>
          <p:nvPr>
            <p:ph type="body" idx="4"/>
          </p:nvPr>
        </p:nvSpPr>
        <p:spPr>
          <a:xfrm>
            <a:off x="4629150" y="1878806"/>
            <a:ext cx="3887391" cy="276344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50" name="Google Shape;50;p114"/>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114"/>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114"/>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53"/>
        <p:cNvGrpSpPr/>
        <p:nvPr/>
      </p:nvGrpSpPr>
      <p:grpSpPr>
        <a:xfrm>
          <a:off x="0" y="0"/>
          <a:ext cx="0" cy="0"/>
          <a:chOff x="0" y="0"/>
          <a:chExt cx="0" cy="0"/>
        </a:xfrm>
      </p:grpSpPr>
      <p:sp>
        <p:nvSpPr>
          <p:cNvPr id="54" name="Google Shape;54;p115"/>
          <p:cNvSpPr txBox="1">
            <a:spLocks noGrp="1"/>
          </p:cNvSpPr>
          <p:nvPr>
            <p:ph type="title"/>
          </p:nvPr>
        </p:nvSpPr>
        <p:spPr>
          <a:xfrm>
            <a:off x="628650" y="273844"/>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115"/>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15"/>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115"/>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58"/>
        <p:cNvGrpSpPr/>
        <p:nvPr/>
      </p:nvGrpSpPr>
      <p:grpSpPr>
        <a:xfrm>
          <a:off x="0" y="0"/>
          <a:ext cx="0" cy="0"/>
          <a:chOff x="0" y="0"/>
          <a:chExt cx="0" cy="0"/>
        </a:xfrm>
      </p:grpSpPr>
      <p:sp>
        <p:nvSpPr>
          <p:cNvPr id="59" name="Google Shape;59;p116"/>
          <p:cNvSpPr txBox="1">
            <a:spLocks noGrp="1"/>
          </p:cNvSpPr>
          <p:nvPr>
            <p:ph type="title"/>
          </p:nvPr>
        </p:nvSpPr>
        <p:spPr>
          <a:xfrm>
            <a:off x="629841" y="342900"/>
            <a:ext cx="2949178" cy="120015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116"/>
          <p:cNvSpPr txBox="1">
            <a:spLocks noGrp="1"/>
          </p:cNvSpPr>
          <p:nvPr>
            <p:ph type="body" idx="1"/>
          </p:nvPr>
        </p:nvSpPr>
        <p:spPr>
          <a:xfrm>
            <a:off x="3887391" y="740569"/>
            <a:ext cx="4629150" cy="3655219"/>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750"/>
              </a:spcBef>
              <a:spcAft>
                <a:spcPts val="0"/>
              </a:spcAft>
              <a:buClr>
                <a:schemeClr val="dk1"/>
              </a:buClr>
              <a:buSzPts val="2400"/>
              <a:buChar char="•"/>
              <a:defRPr sz="2400"/>
            </a:lvl1pPr>
            <a:lvl2pPr marL="914400" lvl="1" indent="-361950" algn="l">
              <a:lnSpc>
                <a:spcPct val="90000"/>
              </a:lnSpc>
              <a:spcBef>
                <a:spcPts val="375"/>
              </a:spcBef>
              <a:spcAft>
                <a:spcPts val="0"/>
              </a:spcAft>
              <a:buClr>
                <a:schemeClr val="dk1"/>
              </a:buClr>
              <a:buSzPts val="2100"/>
              <a:buChar char="•"/>
              <a:defRPr sz="2100"/>
            </a:lvl2pPr>
            <a:lvl3pPr marL="1371600" lvl="2" indent="-342900" algn="l">
              <a:lnSpc>
                <a:spcPct val="90000"/>
              </a:lnSpc>
              <a:spcBef>
                <a:spcPts val="375"/>
              </a:spcBef>
              <a:spcAft>
                <a:spcPts val="0"/>
              </a:spcAft>
              <a:buClr>
                <a:schemeClr val="dk1"/>
              </a:buClr>
              <a:buSzPts val="1800"/>
              <a:buChar char="•"/>
              <a:defRPr sz="1800"/>
            </a:lvl3pPr>
            <a:lvl4pPr marL="1828800" lvl="3" indent="-323850" algn="l">
              <a:lnSpc>
                <a:spcPct val="90000"/>
              </a:lnSpc>
              <a:spcBef>
                <a:spcPts val="375"/>
              </a:spcBef>
              <a:spcAft>
                <a:spcPts val="0"/>
              </a:spcAft>
              <a:buClr>
                <a:schemeClr val="dk1"/>
              </a:buClr>
              <a:buSzPts val="1500"/>
              <a:buChar char="•"/>
              <a:defRPr sz="1500"/>
            </a:lvl4pPr>
            <a:lvl5pPr marL="2286000" lvl="4" indent="-323850" algn="l">
              <a:lnSpc>
                <a:spcPct val="90000"/>
              </a:lnSpc>
              <a:spcBef>
                <a:spcPts val="375"/>
              </a:spcBef>
              <a:spcAft>
                <a:spcPts val="0"/>
              </a:spcAft>
              <a:buClr>
                <a:schemeClr val="dk1"/>
              </a:buClr>
              <a:buSzPts val="1500"/>
              <a:buChar char="•"/>
              <a:defRPr sz="1500"/>
            </a:lvl5pPr>
            <a:lvl6pPr marL="2743200" lvl="5" indent="-323850" algn="l">
              <a:lnSpc>
                <a:spcPct val="90000"/>
              </a:lnSpc>
              <a:spcBef>
                <a:spcPts val="375"/>
              </a:spcBef>
              <a:spcAft>
                <a:spcPts val="0"/>
              </a:spcAft>
              <a:buClr>
                <a:schemeClr val="dk1"/>
              </a:buClr>
              <a:buSzPts val="1500"/>
              <a:buChar char="•"/>
              <a:defRPr sz="1500"/>
            </a:lvl6pPr>
            <a:lvl7pPr marL="3200400" lvl="6" indent="-323850" algn="l">
              <a:lnSpc>
                <a:spcPct val="90000"/>
              </a:lnSpc>
              <a:spcBef>
                <a:spcPts val="375"/>
              </a:spcBef>
              <a:spcAft>
                <a:spcPts val="0"/>
              </a:spcAft>
              <a:buClr>
                <a:schemeClr val="dk1"/>
              </a:buClr>
              <a:buSzPts val="1500"/>
              <a:buChar char="•"/>
              <a:defRPr sz="1500"/>
            </a:lvl7pPr>
            <a:lvl8pPr marL="3657600" lvl="7" indent="-323850" algn="l">
              <a:lnSpc>
                <a:spcPct val="90000"/>
              </a:lnSpc>
              <a:spcBef>
                <a:spcPts val="375"/>
              </a:spcBef>
              <a:spcAft>
                <a:spcPts val="0"/>
              </a:spcAft>
              <a:buClr>
                <a:schemeClr val="dk1"/>
              </a:buClr>
              <a:buSzPts val="1500"/>
              <a:buChar char="•"/>
              <a:defRPr sz="1500"/>
            </a:lvl8pPr>
            <a:lvl9pPr marL="4114800" lvl="8" indent="-323850" algn="l">
              <a:lnSpc>
                <a:spcPct val="90000"/>
              </a:lnSpc>
              <a:spcBef>
                <a:spcPts val="375"/>
              </a:spcBef>
              <a:spcAft>
                <a:spcPts val="0"/>
              </a:spcAft>
              <a:buClr>
                <a:schemeClr val="dk1"/>
              </a:buClr>
              <a:buSzPts val="1500"/>
              <a:buChar char="•"/>
              <a:defRPr sz="1500"/>
            </a:lvl9pPr>
          </a:lstStyle>
          <a:p>
            <a:endParaRPr/>
          </a:p>
        </p:txBody>
      </p:sp>
      <p:sp>
        <p:nvSpPr>
          <p:cNvPr id="61" name="Google Shape;61;p116"/>
          <p:cNvSpPr txBox="1">
            <a:spLocks noGrp="1"/>
          </p:cNvSpPr>
          <p:nvPr>
            <p:ph type="body" idx="2"/>
          </p:nvPr>
        </p:nvSpPr>
        <p:spPr>
          <a:xfrm>
            <a:off x="629841" y="1543050"/>
            <a:ext cx="2949178" cy="285869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200"/>
              <a:buNone/>
              <a:defRPr sz="1200"/>
            </a:lvl1pPr>
            <a:lvl2pPr marL="914400" lvl="1" indent="-228600" algn="l">
              <a:lnSpc>
                <a:spcPct val="90000"/>
              </a:lnSpc>
              <a:spcBef>
                <a:spcPts val="375"/>
              </a:spcBef>
              <a:spcAft>
                <a:spcPts val="0"/>
              </a:spcAft>
              <a:buClr>
                <a:schemeClr val="dk1"/>
              </a:buClr>
              <a:buSzPts val="1050"/>
              <a:buNone/>
              <a:defRPr sz="1050"/>
            </a:lvl2pPr>
            <a:lvl3pPr marL="1371600" lvl="2" indent="-228600" algn="l">
              <a:lnSpc>
                <a:spcPct val="90000"/>
              </a:lnSpc>
              <a:spcBef>
                <a:spcPts val="375"/>
              </a:spcBef>
              <a:spcAft>
                <a:spcPts val="0"/>
              </a:spcAft>
              <a:buClr>
                <a:schemeClr val="dk1"/>
              </a:buClr>
              <a:buSzPts val="900"/>
              <a:buNone/>
              <a:defRPr sz="900"/>
            </a:lvl3pPr>
            <a:lvl4pPr marL="1828800" lvl="3" indent="-228600" algn="l">
              <a:lnSpc>
                <a:spcPct val="90000"/>
              </a:lnSpc>
              <a:spcBef>
                <a:spcPts val="375"/>
              </a:spcBef>
              <a:spcAft>
                <a:spcPts val="0"/>
              </a:spcAft>
              <a:buClr>
                <a:schemeClr val="dk1"/>
              </a:buClr>
              <a:buSzPts val="750"/>
              <a:buNone/>
              <a:defRPr sz="750"/>
            </a:lvl4pPr>
            <a:lvl5pPr marL="2286000" lvl="4" indent="-228600" algn="l">
              <a:lnSpc>
                <a:spcPct val="90000"/>
              </a:lnSpc>
              <a:spcBef>
                <a:spcPts val="375"/>
              </a:spcBef>
              <a:spcAft>
                <a:spcPts val="0"/>
              </a:spcAft>
              <a:buClr>
                <a:schemeClr val="dk1"/>
              </a:buClr>
              <a:buSzPts val="750"/>
              <a:buNone/>
              <a:defRPr sz="750"/>
            </a:lvl5pPr>
            <a:lvl6pPr marL="2743200" lvl="5" indent="-228600" algn="l">
              <a:lnSpc>
                <a:spcPct val="90000"/>
              </a:lnSpc>
              <a:spcBef>
                <a:spcPts val="375"/>
              </a:spcBef>
              <a:spcAft>
                <a:spcPts val="0"/>
              </a:spcAft>
              <a:buClr>
                <a:schemeClr val="dk1"/>
              </a:buClr>
              <a:buSzPts val="750"/>
              <a:buNone/>
              <a:defRPr sz="750"/>
            </a:lvl6pPr>
            <a:lvl7pPr marL="3200400" lvl="6" indent="-228600" algn="l">
              <a:lnSpc>
                <a:spcPct val="90000"/>
              </a:lnSpc>
              <a:spcBef>
                <a:spcPts val="375"/>
              </a:spcBef>
              <a:spcAft>
                <a:spcPts val="0"/>
              </a:spcAft>
              <a:buClr>
                <a:schemeClr val="dk1"/>
              </a:buClr>
              <a:buSzPts val="750"/>
              <a:buNone/>
              <a:defRPr sz="750"/>
            </a:lvl7pPr>
            <a:lvl8pPr marL="3657600" lvl="7" indent="-228600" algn="l">
              <a:lnSpc>
                <a:spcPct val="90000"/>
              </a:lnSpc>
              <a:spcBef>
                <a:spcPts val="375"/>
              </a:spcBef>
              <a:spcAft>
                <a:spcPts val="0"/>
              </a:spcAft>
              <a:buClr>
                <a:schemeClr val="dk1"/>
              </a:buClr>
              <a:buSzPts val="750"/>
              <a:buNone/>
              <a:defRPr sz="750"/>
            </a:lvl8pPr>
            <a:lvl9pPr marL="4114800" lvl="8" indent="-228600" algn="l">
              <a:lnSpc>
                <a:spcPct val="90000"/>
              </a:lnSpc>
              <a:spcBef>
                <a:spcPts val="375"/>
              </a:spcBef>
              <a:spcAft>
                <a:spcPts val="0"/>
              </a:spcAft>
              <a:buClr>
                <a:schemeClr val="dk1"/>
              </a:buClr>
              <a:buSzPts val="750"/>
              <a:buNone/>
              <a:defRPr sz="750"/>
            </a:lvl9pPr>
          </a:lstStyle>
          <a:p>
            <a:endParaRPr/>
          </a:p>
        </p:txBody>
      </p:sp>
      <p:sp>
        <p:nvSpPr>
          <p:cNvPr id="62" name="Google Shape;62;p116"/>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16"/>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16"/>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65"/>
        <p:cNvGrpSpPr/>
        <p:nvPr/>
      </p:nvGrpSpPr>
      <p:grpSpPr>
        <a:xfrm>
          <a:off x="0" y="0"/>
          <a:ext cx="0" cy="0"/>
          <a:chOff x="0" y="0"/>
          <a:chExt cx="0" cy="0"/>
        </a:xfrm>
      </p:grpSpPr>
      <p:sp>
        <p:nvSpPr>
          <p:cNvPr id="66" name="Google Shape;66;p117"/>
          <p:cNvSpPr txBox="1">
            <a:spLocks noGrp="1"/>
          </p:cNvSpPr>
          <p:nvPr>
            <p:ph type="title"/>
          </p:nvPr>
        </p:nvSpPr>
        <p:spPr>
          <a:xfrm>
            <a:off x="629841" y="342900"/>
            <a:ext cx="2949178" cy="120015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117"/>
          <p:cNvSpPr>
            <a:spLocks noGrp="1"/>
          </p:cNvSpPr>
          <p:nvPr>
            <p:ph type="pic" idx="2"/>
          </p:nvPr>
        </p:nvSpPr>
        <p:spPr>
          <a:xfrm>
            <a:off x="3887391" y="740569"/>
            <a:ext cx="4629150" cy="3655219"/>
          </a:xfrm>
          <a:prstGeom prst="rect">
            <a:avLst/>
          </a:prstGeom>
          <a:noFill/>
          <a:ln>
            <a:noFill/>
          </a:ln>
        </p:spPr>
      </p:sp>
      <p:sp>
        <p:nvSpPr>
          <p:cNvPr id="68" name="Google Shape;68;p117"/>
          <p:cNvSpPr txBox="1">
            <a:spLocks noGrp="1"/>
          </p:cNvSpPr>
          <p:nvPr>
            <p:ph type="body" idx="1"/>
          </p:nvPr>
        </p:nvSpPr>
        <p:spPr>
          <a:xfrm>
            <a:off x="629841" y="1543050"/>
            <a:ext cx="2949178" cy="285869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200"/>
              <a:buNone/>
              <a:defRPr sz="1200"/>
            </a:lvl1pPr>
            <a:lvl2pPr marL="914400" lvl="1" indent="-228600" algn="l">
              <a:lnSpc>
                <a:spcPct val="90000"/>
              </a:lnSpc>
              <a:spcBef>
                <a:spcPts val="375"/>
              </a:spcBef>
              <a:spcAft>
                <a:spcPts val="0"/>
              </a:spcAft>
              <a:buClr>
                <a:schemeClr val="dk1"/>
              </a:buClr>
              <a:buSzPts val="1050"/>
              <a:buNone/>
              <a:defRPr sz="1050"/>
            </a:lvl2pPr>
            <a:lvl3pPr marL="1371600" lvl="2" indent="-228600" algn="l">
              <a:lnSpc>
                <a:spcPct val="90000"/>
              </a:lnSpc>
              <a:spcBef>
                <a:spcPts val="375"/>
              </a:spcBef>
              <a:spcAft>
                <a:spcPts val="0"/>
              </a:spcAft>
              <a:buClr>
                <a:schemeClr val="dk1"/>
              </a:buClr>
              <a:buSzPts val="900"/>
              <a:buNone/>
              <a:defRPr sz="900"/>
            </a:lvl3pPr>
            <a:lvl4pPr marL="1828800" lvl="3" indent="-228600" algn="l">
              <a:lnSpc>
                <a:spcPct val="90000"/>
              </a:lnSpc>
              <a:spcBef>
                <a:spcPts val="375"/>
              </a:spcBef>
              <a:spcAft>
                <a:spcPts val="0"/>
              </a:spcAft>
              <a:buClr>
                <a:schemeClr val="dk1"/>
              </a:buClr>
              <a:buSzPts val="750"/>
              <a:buNone/>
              <a:defRPr sz="750"/>
            </a:lvl4pPr>
            <a:lvl5pPr marL="2286000" lvl="4" indent="-228600" algn="l">
              <a:lnSpc>
                <a:spcPct val="90000"/>
              </a:lnSpc>
              <a:spcBef>
                <a:spcPts val="375"/>
              </a:spcBef>
              <a:spcAft>
                <a:spcPts val="0"/>
              </a:spcAft>
              <a:buClr>
                <a:schemeClr val="dk1"/>
              </a:buClr>
              <a:buSzPts val="750"/>
              <a:buNone/>
              <a:defRPr sz="750"/>
            </a:lvl5pPr>
            <a:lvl6pPr marL="2743200" lvl="5" indent="-228600" algn="l">
              <a:lnSpc>
                <a:spcPct val="90000"/>
              </a:lnSpc>
              <a:spcBef>
                <a:spcPts val="375"/>
              </a:spcBef>
              <a:spcAft>
                <a:spcPts val="0"/>
              </a:spcAft>
              <a:buClr>
                <a:schemeClr val="dk1"/>
              </a:buClr>
              <a:buSzPts val="750"/>
              <a:buNone/>
              <a:defRPr sz="750"/>
            </a:lvl6pPr>
            <a:lvl7pPr marL="3200400" lvl="6" indent="-228600" algn="l">
              <a:lnSpc>
                <a:spcPct val="90000"/>
              </a:lnSpc>
              <a:spcBef>
                <a:spcPts val="375"/>
              </a:spcBef>
              <a:spcAft>
                <a:spcPts val="0"/>
              </a:spcAft>
              <a:buClr>
                <a:schemeClr val="dk1"/>
              </a:buClr>
              <a:buSzPts val="750"/>
              <a:buNone/>
              <a:defRPr sz="750"/>
            </a:lvl7pPr>
            <a:lvl8pPr marL="3657600" lvl="7" indent="-228600" algn="l">
              <a:lnSpc>
                <a:spcPct val="90000"/>
              </a:lnSpc>
              <a:spcBef>
                <a:spcPts val="375"/>
              </a:spcBef>
              <a:spcAft>
                <a:spcPts val="0"/>
              </a:spcAft>
              <a:buClr>
                <a:schemeClr val="dk1"/>
              </a:buClr>
              <a:buSzPts val="750"/>
              <a:buNone/>
              <a:defRPr sz="750"/>
            </a:lvl8pPr>
            <a:lvl9pPr marL="4114800" lvl="8" indent="-228600" algn="l">
              <a:lnSpc>
                <a:spcPct val="90000"/>
              </a:lnSpc>
              <a:spcBef>
                <a:spcPts val="375"/>
              </a:spcBef>
              <a:spcAft>
                <a:spcPts val="0"/>
              </a:spcAft>
              <a:buClr>
                <a:schemeClr val="dk1"/>
              </a:buClr>
              <a:buSzPts val="750"/>
              <a:buNone/>
              <a:defRPr sz="750"/>
            </a:lvl9pPr>
          </a:lstStyle>
          <a:p>
            <a:endParaRPr/>
          </a:p>
        </p:txBody>
      </p:sp>
      <p:sp>
        <p:nvSpPr>
          <p:cNvPr id="69" name="Google Shape;69;p117"/>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17"/>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17"/>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image" Target="../media/image2.png"/><Relationship Id="rId5" Type="http://schemas.openxmlformats.org/officeDocument/2006/relationships/slideLayout" Target="../slideLayouts/slideLayout16.xml"/><Relationship Id="rId10" Type="http://schemas.openxmlformats.org/officeDocument/2006/relationships/image" Target="../media/image1.jp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image" Target="../media/image4.png"/><Relationship Id="rId5" Type="http://schemas.openxmlformats.org/officeDocument/2006/relationships/slideLayout" Target="../slideLayouts/slideLayout24.xml"/><Relationship Id="rId10" Type="http://schemas.openxmlformats.org/officeDocument/2006/relationships/image" Target="../media/image3.png"/><Relationship Id="rId4" Type="http://schemas.openxmlformats.org/officeDocument/2006/relationships/slideLayout" Target="../slideLayouts/slideLayout23.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image" Target="../media/image7.png"/><Relationship Id="rId5" Type="http://schemas.openxmlformats.org/officeDocument/2006/relationships/slideLayout" Target="../slideLayouts/slideLayout32.xml"/><Relationship Id="rId10" Type="http://schemas.openxmlformats.org/officeDocument/2006/relationships/image" Target="../media/image6.jpg"/><Relationship Id="rId4" Type="http://schemas.openxmlformats.org/officeDocument/2006/relationships/slideLayout" Target="../slideLayouts/slideLayout31.xml"/><Relationship Id="rId9"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02"/>
          <p:cNvSpPr txBox="1">
            <a:spLocks noGrp="1"/>
          </p:cNvSpPr>
          <p:nvPr>
            <p:ph type="title"/>
          </p:nvPr>
        </p:nvSpPr>
        <p:spPr>
          <a:xfrm>
            <a:off x="628650" y="273844"/>
            <a:ext cx="7886700" cy="994172"/>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02"/>
          <p:cNvSpPr txBox="1">
            <a:spLocks noGrp="1"/>
          </p:cNvSpPr>
          <p:nvPr>
            <p:ph type="body" idx="1"/>
          </p:nvPr>
        </p:nvSpPr>
        <p:spPr>
          <a:xfrm>
            <a:off x="628650" y="1369219"/>
            <a:ext cx="7886700" cy="3263504"/>
          </a:xfrm>
          <a:prstGeom prst="rect">
            <a:avLst/>
          </a:prstGeom>
          <a:noFill/>
          <a:ln>
            <a:noFill/>
          </a:ln>
        </p:spPr>
        <p:txBody>
          <a:bodyPr spcFirstLastPara="1" wrap="square" lIns="91425" tIns="45700" rIns="91425" bIns="45700" anchor="t" anchorCtr="0">
            <a:normAutofit/>
          </a:bodyPr>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12" name="Google Shape;12;p102"/>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02"/>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02"/>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S"/>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84"/>
        <p:cNvGrpSpPr/>
        <p:nvPr/>
      </p:nvGrpSpPr>
      <p:grpSpPr>
        <a:xfrm>
          <a:off x="0" y="0"/>
          <a:ext cx="0" cy="0"/>
          <a:chOff x="0" y="0"/>
          <a:chExt cx="0" cy="0"/>
        </a:xfrm>
      </p:grpSpPr>
      <p:sp>
        <p:nvSpPr>
          <p:cNvPr id="85" name="Google Shape;85;p106"/>
          <p:cNvSpPr/>
          <p:nvPr/>
        </p:nvSpPr>
        <p:spPr>
          <a:xfrm>
            <a:off x="-2" y="4747719"/>
            <a:ext cx="9139238" cy="401140"/>
          </a:xfrm>
          <a:prstGeom prst="rect">
            <a:avLst/>
          </a:prstGeom>
          <a:solidFill>
            <a:srgbClr val="009FE3"/>
          </a:solidFill>
          <a:ln>
            <a:noFill/>
          </a:ln>
        </p:spPr>
        <p:txBody>
          <a:bodyPr spcFirstLastPara="1" wrap="square" lIns="34275" tIns="34275" rIns="34275" bIns="34275" anchor="ctr" anchorCtr="0">
            <a:noAutofit/>
          </a:bodyPr>
          <a:lstStyle/>
          <a:p>
            <a:pPr marL="0" marR="0" lvl="0" indent="0" algn="ctr"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Montserrat"/>
              <a:ea typeface="Montserrat"/>
              <a:cs typeface="Montserrat"/>
              <a:sym typeface="Montserrat"/>
            </a:endParaRPr>
          </a:p>
        </p:txBody>
      </p:sp>
      <p:sp>
        <p:nvSpPr>
          <p:cNvPr id="86" name="Google Shape;86;p106"/>
          <p:cNvSpPr txBox="1">
            <a:spLocks noGrp="1"/>
          </p:cNvSpPr>
          <p:nvPr>
            <p:ph type="sldNum" idx="12"/>
          </p:nvPr>
        </p:nvSpPr>
        <p:spPr>
          <a:xfrm>
            <a:off x="8722749" y="4747719"/>
            <a:ext cx="421252" cy="395781"/>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1pPr>
            <a:lvl2pPr marL="0" marR="0" lvl="1" indent="0" algn="l" rtl="0">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2pPr>
            <a:lvl3pPr marL="0" marR="0" lvl="2" indent="0" algn="l" rtl="0">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3pPr>
            <a:lvl4pPr marL="0" marR="0" lvl="3" indent="0" algn="l" rtl="0">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4pPr>
            <a:lvl5pPr marL="0" marR="0" lvl="4" indent="0" algn="l" rtl="0">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5pPr>
            <a:lvl6pPr marL="0" marR="0" lvl="5" indent="0" algn="l" rtl="0">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6pPr>
            <a:lvl7pPr marL="0" marR="0" lvl="6" indent="0" algn="l" rtl="0">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7pPr>
            <a:lvl8pPr marL="0" marR="0" lvl="7" indent="0" algn="l" rtl="0">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8pPr>
            <a:lvl9pPr marL="0" marR="0" lvl="8" indent="0" algn="l" rtl="0">
              <a:lnSpc>
                <a:spcPct val="100000"/>
              </a:lnSpc>
              <a:spcBef>
                <a:spcPts val="0"/>
              </a:spcBef>
              <a:spcAft>
                <a:spcPts val="0"/>
              </a:spcAft>
              <a:buClr>
                <a:schemeClr val="lt1"/>
              </a:buClr>
              <a:buSzPts val="750"/>
              <a:buFont typeface="Open Sans Light"/>
              <a:buNone/>
              <a:defRPr sz="750" b="0" i="0" u="none" strike="noStrike" cap="none">
                <a:solidFill>
                  <a:schemeClr val="lt1"/>
                </a:solidFill>
                <a:latin typeface="Open Sans Light"/>
                <a:ea typeface="Open Sans Light"/>
                <a:cs typeface="Open Sans Light"/>
                <a:sym typeface="Open Sans Light"/>
              </a:defRPr>
            </a:lvl9pPr>
          </a:lstStyle>
          <a:p>
            <a:pPr marL="0" lvl="0" indent="0" algn="l" rtl="0">
              <a:spcBef>
                <a:spcPts val="0"/>
              </a:spcBef>
              <a:spcAft>
                <a:spcPts val="0"/>
              </a:spcAft>
              <a:buNone/>
            </a:pPr>
            <a:fld id="{00000000-1234-1234-1234-123412341234}" type="slidenum">
              <a:rPr lang="es-ES"/>
              <a:t>‹Nº›</a:t>
            </a:fld>
            <a:endParaRPr/>
          </a:p>
        </p:txBody>
      </p:sp>
      <p:sp>
        <p:nvSpPr>
          <p:cNvPr id="87" name="Google Shape;87;p106"/>
          <p:cNvSpPr txBox="1"/>
          <p:nvPr/>
        </p:nvSpPr>
        <p:spPr>
          <a:xfrm>
            <a:off x="3321079" y="4843933"/>
            <a:ext cx="2497079" cy="238527"/>
          </a:xfrm>
          <a:prstGeom prst="rect">
            <a:avLst/>
          </a:prstGeom>
          <a:noFill/>
          <a:ln>
            <a:noFill/>
          </a:ln>
        </p:spPr>
        <p:txBody>
          <a:bodyPr spcFirstLastPara="1" wrap="square" lIns="38100" tIns="38100" rIns="38100" bIns="38100" anchor="ctr" anchorCtr="0">
            <a:spAutoFit/>
          </a:bodyPr>
          <a:lstStyle/>
          <a:p>
            <a:pPr marL="0" marR="0" lvl="0" indent="0" algn="ctr" rtl="0">
              <a:lnSpc>
                <a:spcPct val="100000"/>
              </a:lnSpc>
              <a:spcBef>
                <a:spcPts val="0"/>
              </a:spcBef>
              <a:spcAft>
                <a:spcPts val="0"/>
              </a:spcAft>
              <a:buClr>
                <a:srgbClr val="FFFFFF"/>
              </a:buClr>
              <a:buSzPts val="525"/>
              <a:buFont typeface="Open Sans SemiBold"/>
              <a:buNone/>
            </a:pPr>
            <a:r>
              <a:rPr lang="es-ES" sz="525" b="0" i="0" u="none" strike="noStrike" cap="none">
                <a:solidFill>
                  <a:srgbClr val="FFFFFF"/>
                </a:solidFill>
                <a:latin typeface="Open Sans SemiBold"/>
                <a:ea typeface="Open Sans SemiBold"/>
                <a:cs typeface="Open Sans SemiBold"/>
                <a:sym typeface="Open Sans SemiBold"/>
              </a:rPr>
              <a:t>© Voluntarios CaixaBank, Barcelona, 2021. </a:t>
            </a:r>
            <a:endParaRPr sz="1350" b="0"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FFFFFF"/>
              </a:buClr>
              <a:buSzPts val="525"/>
              <a:buFont typeface="Open Sans Light"/>
              <a:buNone/>
            </a:pPr>
            <a:r>
              <a:rPr lang="es-ES" sz="525" b="0" i="0" u="none" strike="noStrike" cap="none">
                <a:solidFill>
                  <a:srgbClr val="FFFFFF"/>
                </a:solidFill>
                <a:latin typeface="Open Sans Light"/>
                <a:ea typeface="Open Sans Light"/>
                <a:cs typeface="Open Sans Light"/>
                <a:sym typeface="Open Sans Light"/>
              </a:rPr>
              <a:t>Se prohíbe su reproducción y comunicación o acceso a terceros no autorizados</a:t>
            </a:r>
            <a:endParaRPr sz="525" b="0" i="0" u="none" strike="noStrike" cap="none">
              <a:solidFill>
                <a:srgbClr val="FFFFFF"/>
              </a:solidFill>
              <a:latin typeface="Open Sans Light"/>
              <a:ea typeface="Open Sans Light"/>
              <a:cs typeface="Open Sans Light"/>
              <a:sym typeface="Open Sans Light"/>
            </a:endParaRPr>
          </a:p>
        </p:txBody>
      </p:sp>
      <p:pic>
        <p:nvPicPr>
          <p:cNvPr id="88" name="Google Shape;88;p106"/>
          <p:cNvPicPr preferRelativeResize="0"/>
          <p:nvPr/>
        </p:nvPicPr>
        <p:blipFill rotWithShape="1">
          <a:blip r:embed="rId10">
            <a:alphaModFix/>
          </a:blip>
          <a:srcRect/>
          <a:stretch/>
        </p:blipFill>
        <p:spPr>
          <a:xfrm>
            <a:off x="7704348" y="141480"/>
            <a:ext cx="1309344" cy="431098"/>
          </a:xfrm>
          <a:prstGeom prst="rect">
            <a:avLst/>
          </a:prstGeom>
          <a:noFill/>
          <a:ln>
            <a:noFill/>
          </a:ln>
        </p:spPr>
      </p:pic>
      <p:pic>
        <p:nvPicPr>
          <p:cNvPr id="89" name="Google Shape;89;p106"/>
          <p:cNvPicPr preferRelativeResize="0"/>
          <p:nvPr/>
        </p:nvPicPr>
        <p:blipFill rotWithShape="1">
          <a:blip r:embed="rId11">
            <a:alphaModFix/>
          </a:blip>
          <a:srcRect/>
          <a:stretch/>
        </p:blipFill>
        <p:spPr>
          <a:xfrm>
            <a:off x="43936" y="4791851"/>
            <a:ext cx="624724" cy="324828"/>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756">
          <p15:clr>
            <a:srgbClr val="F26B43"/>
          </p15:clr>
        </p15:guide>
        <p15:guide id="2" pos="6924">
          <p15:clr>
            <a:srgbClr val="F26B43"/>
          </p15:clr>
        </p15:guide>
        <p15:guide id="3" orient="horz" pos="210">
          <p15:clr>
            <a:srgbClr val="F26B43"/>
          </p15:clr>
        </p15:guide>
        <p15:guide id="4" pos="3840">
          <p15:clr>
            <a:srgbClr val="F26B43"/>
          </p15:clr>
        </p15:guide>
        <p15:guide id="5" pos="3612">
          <p15:clr>
            <a:srgbClr val="F26B43"/>
          </p15:clr>
        </p15:guide>
        <p15:guide id="6" pos="4068">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44"/>
        <p:cNvGrpSpPr/>
        <p:nvPr/>
      </p:nvGrpSpPr>
      <p:grpSpPr>
        <a:xfrm>
          <a:off x="0" y="0"/>
          <a:ext cx="0" cy="0"/>
          <a:chOff x="0" y="0"/>
          <a:chExt cx="0" cy="0"/>
        </a:xfrm>
      </p:grpSpPr>
      <p:sp>
        <p:nvSpPr>
          <p:cNvPr id="145" name="Google Shape;145;p109"/>
          <p:cNvSpPr/>
          <p:nvPr/>
        </p:nvSpPr>
        <p:spPr>
          <a:xfrm>
            <a:off x="-1" y="4747719"/>
            <a:ext cx="9139237" cy="401140"/>
          </a:xfrm>
          <a:prstGeom prst="rect">
            <a:avLst/>
          </a:prstGeom>
          <a:solidFill>
            <a:srgbClr val="009AD8"/>
          </a:solidFill>
          <a:ln>
            <a:noFill/>
          </a:ln>
        </p:spPr>
        <p:txBody>
          <a:bodyPr spcFirstLastPara="1" wrap="square" lIns="34275" tIns="34275" rIns="34275" bIns="3427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FFFFFF"/>
              </a:solidFill>
              <a:latin typeface="Montserrat"/>
              <a:ea typeface="Montserrat"/>
              <a:cs typeface="Montserrat"/>
              <a:sym typeface="Montserrat"/>
            </a:endParaRPr>
          </a:p>
        </p:txBody>
      </p:sp>
      <p:pic>
        <p:nvPicPr>
          <p:cNvPr id="146" name="Google Shape;146;p109"/>
          <p:cNvPicPr preferRelativeResize="0"/>
          <p:nvPr/>
        </p:nvPicPr>
        <p:blipFill rotWithShape="1">
          <a:blip r:embed="rId10">
            <a:alphaModFix/>
          </a:blip>
          <a:srcRect r="80004"/>
          <a:stretch/>
        </p:blipFill>
        <p:spPr>
          <a:xfrm>
            <a:off x="89502" y="4838781"/>
            <a:ext cx="324036" cy="323372"/>
          </a:xfrm>
          <a:prstGeom prst="rect">
            <a:avLst/>
          </a:prstGeom>
          <a:noFill/>
          <a:ln>
            <a:noFill/>
          </a:ln>
        </p:spPr>
      </p:pic>
      <p:sp>
        <p:nvSpPr>
          <p:cNvPr id="147" name="Google Shape;147;p109"/>
          <p:cNvSpPr txBox="1">
            <a:spLocks noGrp="1"/>
          </p:cNvSpPr>
          <p:nvPr>
            <p:ph type="sldNum" idx="12"/>
          </p:nvPr>
        </p:nvSpPr>
        <p:spPr>
          <a:xfrm>
            <a:off x="8722749" y="4747719"/>
            <a:ext cx="421252" cy="395781"/>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1pPr>
            <a:lvl2pPr marL="0" marR="0" lvl="1" indent="0" algn="l" rtl="0">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2pPr>
            <a:lvl3pPr marL="0" marR="0" lvl="2" indent="0" algn="l" rtl="0">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3pPr>
            <a:lvl4pPr marL="0" marR="0" lvl="3" indent="0" algn="l" rtl="0">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4pPr>
            <a:lvl5pPr marL="0" marR="0" lvl="4" indent="0" algn="l" rtl="0">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5pPr>
            <a:lvl6pPr marL="0" marR="0" lvl="5" indent="0" algn="l" rtl="0">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6pPr>
            <a:lvl7pPr marL="0" marR="0" lvl="6" indent="0" algn="l" rtl="0">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7pPr>
            <a:lvl8pPr marL="0" marR="0" lvl="7" indent="0" algn="l" rtl="0">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8pPr>
            <a:lvl9pPr marL="0" marR="0" lvl="8" indent="0" algn="l" rtl="0">
              <a:lnSpc>
                <a:spcPct val="100000"/>
              </a:lnSpc>
              <a:spcBef>
                <a:spcPts val="0"/>
              </a:spcBef>
              <a:spcAft>
                <a:spcPts val="0"/>
              </a:spcAft>
              <a:buClr>
                <a:srgbClr val="000000"/>
              </a:buClr>
              <a:buSzPts val="900"/>
              <a:buFont typeface="Arial"/>
              <a:buNone/>
              <a:defRPr sz="900" b="0" i="0" u="none" strike="noStrike" cap="none">
                <a:solidFill>
                  <a:schemeClr val="lt1"/>
                </a:solidFill>
                <a:latin typeface="Montserrat"/>
                <a:ea typeface="Montserrat"/>
                <a:cs typeface="Montserrat"/>
                <a:sym typeface="Montserrat"/>
              </a:defRPr>
            </a:lvl9pPr>
          </a:lstStyle>
          <a:p>
            <a:pPr marL="0" lvl="0" indent="0" algn="l" rtl="0">
              <a:spcBef>
                <a:spcPts val="0"/>
              </a:spcBef>
              <a:spcAft>
                <a:spcPts val="0"/>
              </a:spcAft>
              <a:buNone/>
            </a:pPr>
            <a:fld id="{00000000-1234-1234-1234-123412341234}" type="slidenum">
              <a:rPr lang="es-ES"/>
              <a:t>‹Nº›</a:t>
            </a:fld>
            <a:endParaRPr/>
          </a:p>
        </p:txBody>
      </p:sp>
      <p:sp>
        <p:nvSpPr>
          <p:cNvPr id="148" name="Google Shape;148;p109"/>
          <p:cNvSpPr txBox="1"/>
          <p:nvPr/>
        </p:nvSpPr>
        <p:spPr>
          <a:xfrm>
            <a:off x="3457134" y="4829024"/>
            <a:ext cx="2224968" cy="238527"/>
          </a:xfrm>
          <a:prstGeom prst="rect">
            <a:avLst/>
          </a:prstGeom>
          <a:noFill/>
          <a:ln>
            <a:noFill/>
          </a:ln>
        </p:spPr>
        <p:txBody>
          <a:bodyPr spcFirstLastPara="1" wrap="square" lIns="38100" tIns="38100" rIns="38100" bIns="38100" anchor="ctr" anchorCtr="0">
            <a:spAutoFit/>
          </a:bodyPr>
          <a:lstStyle/>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Open Sans SemiBold"/>
                <a:ea typeface="Open Sans SemiBold"/>
                <a:cs typeface="Open Sans SemiBold"/>
                <a:sym typeface="Open Sans SemiBold"/>
              </a:rPr>
              <a:t>© </a:t>
            </a:r>
            <a:r>
              <a:rPr lang="es-ES" sz="525" b="1" i="0" u="none" strike="noStrike" cap="none">
                <a:solidFill>
                  <a:srgbClr val="FFFFFF"/>
                </a:solidFill>
                <a:latin typeface="Montserrat"/>
                <a:ea typeface="Montserrat"/>
                <a:cs typeface="Montserrat"/>
                <a:sym typeface="Montserrat"/>
              </a:rPr>
              <a:t>Asociación de Voluntarios de CaixaBank, Barcelona, 2021.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Montserrat"/>
                <a:ea typeface="Montserrat"/>
                <a:cs typeface="Montserrat"/>
                <a:sym typeface="Montserrat"/>
              </a:rPr>
              <a:t>Se prohíbe su reproducción y comunicación o acceso a terceros no autorizados</a:t>
            </a:r>
            <a:endParaRPr sz="525" b="0" i="0" u="none" strike="noStrike" cap="none">
              <a:solidFill>
                <a:srgbClr val="FFFFFF"/>
              </a:solidFill>
              <a:latin typeface="Montserrat"/>
              <a:ea typeface="Montserrat"/>
              <a:cs typeface="Montserrat"/>
              <a:sym typeface="Montserrat"/>
            </a:endParaRPr>
          </a:p>
        </p:txBody>
      </p:sp>
      <p:pic>
        <p:nvPicPr>
          <p:cNvPr id="149" name="Google Shape;149;p109"/>
          <p:cNvPicPr preferRelativeResize="0"/>
          <p:nvPr/>
        </p:nvPicPr>
        <p:blipFill rotWithShape="1">
          <a:blip r:embed="rId11">
            <a:alphaModFix/>
          </a:blip>
          <a:srcRect/>
          <a:stretch/>
        </p:blipFill>
        <p:spPr>
          <a:xfrm>
            <a:off x="7758355" y="237165"/>
            <a:ext cx="1201331" cy="239726"/>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756">
          <p15:clr>
            <a:srgbClr val="F26B43"/>
          </p15:clr>
        </p15:guide>
        <p15:guide id="2" pos="6924">
          <p15:clr>
            <a:srgbClr val="F26B43"/>
          </p15:clr>
        </p15:guide>
        <p15:guide id="3" orient="horz" pos="210">
          <p15:clr>
            <a:srgbClr val="F26B43"/>
          </p15:clr>
        </p15:guide>
        <p15:guide id="4" pos="3840">
          <p15:clr>
            <a:srgbClr val="F26B43"/>
          </p15:clr>
        </p15:guide>
        <p15:guide id="5" pos="3612">
          <p15:clr>
            <a:srgbClr val="F26B43"/>
          </p15:clr>
        </p15:guide>
        <p15:guide id="6" pos="406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45"/>
        <p:cNvGrpSpPr/>
        <p:nvPr/>
      </p:nvGrpSpPr>
      <p:grpSpPr>
        <a:xfrm>
          <a:off x="0" y="0"/>
          <a:ext cx="0" cy="0"/>
          <a:chOff x="0" y="0"/>
          <a:chExt cx="0" cy="0"/>
        </a:xfrm>
      </p:grpSpPr>
      <p:sp>
        <p:nvSpPr>
          <p:cNvPr id="246" name="Google Shape;246;p111"/>
          <p:cNvSpPr/>
          <p:nvPr/>
        </p:nvSpPr>
        <p:spPr>
          <a:xfrm>
            <a:off x="-2" y="4747719"/>
            <a:ext cx="9139238" cy="401140"/>
          </a:xfrm>
          <a:prstGeom prst="rect">
            <a:avLst/>
          </a:prstGeom>
          <a:solidFill>
            <a:srgbClr val="009FE3"/>
          </a:solidFill>
          <a:ln>
            <a:noFill/>
          </a:ln>
        </p:spPr>
        <p:txBody>
          <a:bodyPr spcFirstLastPara="1" wrap="square" lIns="34275" tIns="34275" rIns="34275" bIns="3427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Montserrat"/>
              <a:ea typeface="Montserrat"/>
              <a:cs typeface="Montserrat"/>
              <a:sym typeface="Montserrat"/>
            </a:endParaRPr>
          </a:p>
        </p:txBody>
      </p:sp>
      <p:sp>
        <p:nvSpPr>
          <p:cNvPr id="247" name="Google Shape;247;p111"/>
          <p:cNvSpPr txBox="1">
            <a:spLocks noGrp="1"/>
          </p:cNvSpPr>
          <p:nvPr>
            <p:ph type="sldNum" idx="12"/>
          </p:nvPr>
        </p:nvSpPr>
        <p:spPr>
          <a:xfrm>
            <a:off x="8722749" y="4747719"/>
            <a:ext cx="421252" cy="395781"/>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1pPr>
            <a:lvl2pPr marL="0" marR="0" lvl="1" indent="0" algn="l" rtl="0">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2pPr>
            <a:lvl3pPr marL="0" marR="0" lvl="2" indent="0" algn="l" rtl="0">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3pPr>
            <a:lvl4pPr marL="0" marR="0" lvl="3" indent="0" algn="l" rtl="0">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4pPr>
            <a:lvl5pPr marL="0" marR="0" lvl="4" indent="0" algn="l" rtl="0">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5pPr>
            <a:lvl6pPr marL="0" marR="0" lvl="5" indent="0" algn="l" rtl="0">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6pPr>
            <a:lvl7pPr marL="0" marR="0" lvl="6" indent="0" algn="l" rtl="0">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7pPr>
            <a:lvl8pPr marL="0" marR="0" lvl="7" indent="0" algn="l" rtl="0">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8pPr>
            <a:lvl9pPr marL="0" marR="0" lvl="8" indent="0" algn="l" rtl="0">
              <a:lnSpc>
                <a:spcPct val="100000"/>
              </a:lnSpc>
              <a:spcBef>
                <a:spcPts val="0"/>
              </a:spcBef>
              <a:spcAft>
                <a:spcPts val="0"/>
              </a:spcAft>
              <a:buClr>
                <a:srgbClr val="000000"/>
              </a:buClr>
              <a:buSzPts val="750"/>
              <a:buFont typeface="Arial"/>
              <a:buNone/>
              <a:defRPr sz="750" b="0" i="0" u="none" strike="noStrike" cap="none">
                <a:solidFill>
                  <a:schemeClr val="lt1"/>
                </a:solidFill>
                <a:latin typeface="Open Sans Light"/>
                <a:ea typeface="Open Sans Light"/>
                <a:cs typeface="Open Sans Light"/>
                <a:sym typeface="Open Sans Light"/>
              </a:defRPr>
            </a:lvl9pPr>
          </a:lstStyle>
          <a:p>
            <a:pPr marL="0" lvl="0" indent="0" algn="l" rtl="0">
              <a:spcBef>
                <a:spcPts val="0"/>
              </a:spcBef>
              <a:spcAft>
                <a:spcPts val="0"/>
              </a:spcAft>
              <a:buNone/>
            </a:pPr>
            <a:fld id="{00000000-1234-1234-1234-123412341234}" type="slidenum">
              <a:rPr lang="es-ES"/>
              <a:t>‹Nº›</a:t>
            </a:fld>
            <a:endParaRPr/>
          </a:p>
        </p:txBody>
      </p:sp>
      <p:sp>
        <p:nvSpPr>
          <p:cNvPr id="248" name="Google Shape;248;p111"/>
          <p:cNvSpPr txBox="1"/>
          <p:nvPr/>
        </p:nvSpPr>
        <p:spPr>
          <a:xfrm>
            <a:off x="3349733" y="4843933"/>
            <a:ext cx="2439771" cy="238527"/>
          </a:xfrm>
          <a:prstGeom prst="rect">
            <a:avLst/>
          </a:prstGeom>
          <a:noFill/>
          <a:ln>
            <a:noFill/>
          </a:ln>
        </p:spPr>
        <p:txBody>
          <a:bodyPr spcFirstLastPara="1" wrap="square" lIns="38100" tIns="38100" rIns="38100" bIns="38100" anchor="ctr" anchorCtr="0">
            <a:spAutoFit/>
          </a:bodyPr>
          <a:lstStyle/>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Open Sans SemiBold"/>
                <a:ea typeface="Open Sans SemiBold"/>
                <a:cs typeface="Open Sans SemiBold"/>
                <a:sym typeface="Open Sans SemiBold"/>
              </a:rPr>
              <a:t>© Voluntarios CaixaBank, Barcelona, 2021.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525"/>
              <a:buFont typeface="Arial"/>
              <a:buNone/>
            </a:pPr>
            <a:r>
              <a:rPr lang="es-ES" sz="525" b="0" i="0" u="none" strike="noStrike" cap="none">
                <a:solidFill>
                  <a:srgbClr val="FFFFFF"/>
                </a:solidFill>
                <a:latin typeface="Open Sans Light"/>
                <a:ea typeface="Open Sans Light"/>
                <a:cs typeface="Open Sans Light"/>
                <a:sym typeface="Open Sans Light"/>
              </a:rPr>
              <a:t>Se prohíbe su reproducción y comunicación o acceso a terceros no autorizados</a:t>
            </a:r>
            <a:endParaRPr sz="525" b="0" i="0" u="none" strike="noStrike" cap="none">
              <a:solidFill>
                <a:srgbClr val="FFFFFF"/>
              </a:solidFill>
              <a:latin typeface="Open Sans Light"/>
              <a:ea typeface="Open Sans Light"/>
              <a:cs typeface="Open Sans Light"/>
              <a:sym typeface="Open Sans Light"/>
            </a:endParaRPr>
          </a:p>
        </p:txBody>
      </p:sp>
      <p:pic>
        <p:nvPicPr>
          <p:cNvPr id="249" name="Google Shape;249;p111"/>
          <p:cNvPicPr preferRelativeResize="0"/>
          <p:nvPr/>
        </p:nvPicPr>
        <p:blipFill rotWithShape="1">
          <a:blip r:embed="rId10">
            <a:alphaModFix/>
          </a:blip>
          <a:srcRect/>
          <a:stretch/>
        </p:blipFill>
        <p:spPr>
          <a:xfrm>
            <a:off x="7704348" y="141480"/>
            <a:ext cx="1309344" cy="431098"/>
          </a:xfrm>
          <a:prstGeom prst="rect">
            <a:avLst/>
          </a:prstGeom>
          <a:noFill/>
          <a:ln>
            <a:noFill/>
          </a:ln>
        </p:spPr>
      </p:pic>
      <p:pic>
        <p:nvPicPr>
          <p:cNvPr id="250" name="Google Shape;250;p111"/>
          <p:cNvPicPr preferRelativeResize="0"/>
          <p:nvPr/>
        </p:nvPicPr>
        <p:blipFill rotWithShape="1">
          <a:blip r:embed="rId11">
            <a:alphaModFix/>
          </a:blip>
          <a:srcRect/>
          <a:stretch/>
        </p:blipFill>
        <p:spPr>
          <a:xfrm>
            <a:off x="43936" y="4791851"/>
            <a:ext cx="624724" cy="324828"/>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756">
          <p15:clr>
            <a:srgbClr val="F26B43"/>
          </p15:clr>
        </p15:guide>
        <p15:guide id="2" pos="6924">
          <p15:clr>
            <a:srgbClr val="F26B43"/>
          </p15:clr>
        </p15:guide>
        <p15:guide id="3" orient="horz" pos="210">
          <p15:clr>
            <a:srgbClr val="F26B43"/>
          </p15:clr>
        </p15:guide>
        <p15:guide id="4" pos="3840">
          <p15:clr>
            <a:srgbClr val="F26B43"/>
          </p15:clr>
        </p15:guide>
        <p15:guide id="5" pos="3612">
          <p15:clr>
            <a:srgbClr val="F26B43"/>
          </p15:clr>
        </p15:guide>
        <p15:guide id="6" pos="406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00.xml.rels><?xml version="1.0" encoding="UTF-8" standalone="yes"?>
<Relationships xmlns="http://schemas.openxmlformats.org/package/2006/relationships"><Relationship Id="rId3" Type="http://schemas.openxmlformats.org/officeDocument/2006/relationships/image" Target="../media/image132.jpg"/><Relationship Id="rId7" Type="http://schemas.openxmlformats.org/officeDocument/2006/relationships/image" Target="../media/image9.png"/><Relationship Id="rId2" Type="http://schemas.openxmlformats.org/officeDocument/2006/relationships/notesSlide" Target="../notesSlides/notesSlide100.xml"/><Relationship Id="rId1" Type="http://schemas.openxmlformats.org/officeDocument/2006/relationships/slideLayout" Target="../slideLayouts/slideLayout1.xml"/><Relationship Id="rId6" Type="http://schemas.openxmlformats.org/officeDocument/2006/relationships/image" Target="../media/image120.gif"/><Relationship Id="rId5" Type="http://schemas.openxmlformats.org/officeDocument/2006/relationships/image" Target="../media/image133.png"/><Relationship Id="rId4" Type="http://schemas.openxmlformats.org/officeDocument/2006/relationships/image" Target="../media/image119.png"/></Relationships>
</file>

<file path=ppt/slides/_rels/slide101.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101.xml"/><Relationship Id="rId1" Type="http://schemas.openxmlformats.org/officeDocument/2006/relationships/slideLayout" Target="../slideLayouts/slideLayout28.xml"/><Relationship Id="rId4" Type="http://schemas.openxmlformats.org/officeDocument/2006/relationships/image" Target="../media/image135.png"/></Relationships>
</file>

<file path=ppt/slides/_rels/slide1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23.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26.jpg"/><Relationship Id="rId4" Type="http://schemas.openxmlformats.org/officeDocument/2006/relationships/image" Target="../media/image25.jpg"/></Relationships>
</file>

<file path=ppt/slides/_rels/slide1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31.jpg"/><Relationship Id="rId4" Type="http://schemas.openxmlformats.org/officeDocument/2006/relationships/image" Target="../media/image30.jpg"/></Relationships>
</file>

<file path=ppt/slides/_rels/slide16.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36.jpg"/><Relationship Id="rId4" Type="http://schemas.openxmlformats.org/officeDocument/2006/relationships/image" Target="../media/image35.jpg"/></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0.png"/><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2.jpg"/><Relationship Id="rId4" Type="http://schemas.openxmlformats.org/officeDocument/2006/relationships/image" Target="../media/image41.jpg"/></Relationships>
</file>

<file path=ppt/slides/_rels/slide25.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5.jpg"/><Relationship Id="rId4" Type="http://schemas.openxmlformats.org/officeDocument/2006/relationships/image" Target="../media/image44.jpg"/></Relationships>
</file>

<file path=ppt/slides/_rels/slide26.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47.jpg"/></Relationships>
</file>

<file path=ppt/slides/_rels/slide27.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0.png"/><Relationship Id="rId4" Type="http://schemas.openxmlformats.org/officeDocument/2006/relationships/image" Target="../media/image50.png"/></Relationships>
</file>

<file path=ppt/slides/_rels/slide2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9.xml"/><Relationship Id="rId1" Type="http://schemas.openxmlformats.org/officeDocument/2006/relationships/slideLayout" Target="../slideLayouts/slideLayout4.xml"/><Relationship Id="rId5" Type="http://schemas.openxmlformats.org/officeDocument/2006/relationships/image" Target="../media/image9.png"/><Relationship Id="rId4" Type="http://schemas.openxmlformats.org/officeDocument/2006/relationships/image" Target="../media/image52.pn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31.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31.xml"/><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32.xml"/><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3.xml"/><Relationship Id="rId1" Type="http://schemas.openxmlformats.org/officeDocument/2006/relationships/slideLayout" Target="../slideLayouts/slideLayout20.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3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5.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3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3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3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3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9.xml"/><Relationship Id="rId1" Type="http://schemas.openxmlformats.org/officeDocument/2006/relationships/slideLayout" Target="../slideLayouts/slideLayout4.xml"/><Relationship Id="rId5" Type="http://schemas.openxmlformats.org/officeDocument/2006/relationships/image" Target="../media/image9.png"/><Relationship Id="rId4" Type="http://schemas.openxmlformats.org/officeDocument/2006/relationships/image" Target="../media/image65.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0.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4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1.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4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4.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4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4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7.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4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8.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49.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49.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8.png"/></Relationships>
</file>

<file path=ppt/slides/_rels/slide5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5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5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72.png"/><Relationship Id="rId7" Type="http://schemas.openxmlformats.org/officeDocument/2006/relationships/image" Target="../media/image9.png"/><Relationship Id="rId2" Type="http://schemas.openxmlformats.org/officeDocument/2006/relationships/notesSlide" Target="../notesSlides/notesSlide56.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74.png"/><Relationship Id="rId4" Type="http://schemas.openxmlformats.org/officeDocument/2006/relationships/image" Target="../media/image73.png"/></Relationships>
</file>

<file path=ppt/slides/_rels/slide5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8.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5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9.xml"/><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10.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60.xml"/><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10.png"/><Relationship Id="rId4" Type="http://schemas.openxmlformats.org/officeDocument/2006/relationships/image" Target="../media/image78.png"/></Relationships>
</file>

<file path=ppt/slides/_rels/slide61.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61.xml"/><Relationship Id="rId1" Type="http://schemas.openxmlformats.org/officeDocument/2006/relationships/slideLayout" Target="../slideLayouts/slideLayout4.xml"/><Relationship Id="rId5" Type="http://schemas.openxmlformats.org/officeDocument/2006/relationships/image" Target="../media/image9.png"/><Relationship Id="rId4" Type="http://schemas.openxmlformats.org/officeDocument/2006/relationships/image" Target="../media/image10.png"/></Relationships>
</file>

<file path=ppt/slides/_rels/slide6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63.xml"/><Relationship Id="rId1" Type="http://schemas.openxmlformats.org/officeDocument/2006/relationships/slideLayout" Target="../slideLayouts/slideLayout4.xml"/><Relationship Id="rId5" Type="http://schemas.openxmlformats.org/officeDocument/2006/relationships/image" Target="../media/image9.png"/><Relationship Id="rId4" Type="http://schemas.openxmlformats.org/officeDocument/2006/relationships/image" Target="../media/image81.png"/></Relationships>
</file>

<file path=ppt/slides/_rels/slide6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6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3.png"/></Relationships>
</file>

<file path=ppt/slides/_rels/slide6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66.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5.png"/></Relationships>
</file>

<file path=ppt/slides/_rels/slide67.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67.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8.png"/><Relationship Id="rId4" Type="http://schemas.openxmlformats.org/officeDocument/2006/relationships/image" Target="../media/image87.png"/></Relationships>
</file>

<file path=ppt/slides/_rels/slide6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68.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3.png"/></Relationships>
</file>

<file path=ppt/slides/_rels/slide6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69.xml"/><Relationship Id="rId1" Type="http://schemas.openxmlformats.org/officeDocument/2006/relationships/slideLayout" Target="../slideLayouts/slideLayout4.xml"/><Relationship Id="rId5" Type="http://schemas.openxmlformats.org/officeDocument/2006/relationships/image" Target="../media/image9.png"/><Relationship Id="rId4" Type="http://schemas.openxmlformats.org/officeDocument/2006/relationships/image" Target="../media/image91.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70.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7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71.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72.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72.xml"/><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10.png"/><Relationship Id="rId4" Type="http://schemas.openxmlformats.org/officeDocument/2006/relationships/image" Target="../media/image95.png"/></Relationships>
</file>

<file path=ppt/slides/_rels/slide7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73.xml"/><Relationship Id="rId1" Type="http://schemas.openxmlformats.org/officeDocument/2006/relationships/slideLayout" Target="../slideLayouts/slideLayout4.xml"/><Relationship Id="rId5" Type="http://schemas.openxmlformats.org/officeDocument/2006/relationships/image" Target="../media/image9.png"/><Relationship Id="rId4" Type="http://schemas.openxmlformats.org/officeDocument/2006/relationships/image" Target="../media/image96.png"/></Relationships>
</file>

<file path=ppt/slides/_rels/slide7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7.xml.rels><?xml version="1.0" encoding="UTF-8" standalone="yes"?>
<Relationships xmlns="http://schemas.openxmlformats.org/package/2006/relationships"><Relationship Id="rId3" Type="http://schemas.openxmlformats.org/officeDocument/2006/relationships/image" Target="../media/image97.png"/><Relationship Id="rId7" Type="http://schemas.openxmlformats.org/officeDocument/2006/relationships/image" Target="../media/image9.png"/><Relationship Id="rId2" Type="http://schemas.openxmlformats.org/officeDocument/2006/relationships/notesSlide" Target="../notesSlides/notesSlide77.xml"/><Relationship Id="rId1" Type="http://schemas.openxmlformats.org/officeDocument/2006/relationships/slideLayout" Target="../slideLayouts/slideLayout1.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s>
</file>

<file path=ppt/slides/_rels/slide78.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78.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79.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79.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03.jp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10.png"/></Relationships>
</file>

<file path=ppt/slides/_rels/slide80.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80.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06.jpg"/><Relationship Id="rId4" Type="http://schemas.openxmlformats.org/officeDocument/2006/relationships/image" Target="../media/image105.jpg"/></Relationships>
</file>

<file path=ppt/slides/_rels/slide8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83.xml.rels><?xml version="1.0" encoding="UTF-8" standalone="yes"?>
<Relationships xmlns="http://schemas.openxmlformats.org/package/2006/relationships"><Relationship Id="rId3" Type="http://schemas.openxmlformats.org/officeDocument/2006/relationships/image" Target="../media/image107.jpg"/><Relationship Id="rId7" Type="http://schemas.openxmlformats.org/officeDocument/2006/relationships/image" Target="../media/image9.png"/><Relationship Id="rId2" Type="http://schemas.openxmlformats.org/officeDocument/2006/relationships/notesSlide" Target="../notesSlides/notesSlide83.xml"/><Relationship Id="rId1" Type="http://schemas.openxmlformats.org/officeDocument/2006/relationships/slideLayout" Target="../slideLayouts/slideLayout1.xml"/><Relationship Id="rId6" Type="http://schemas.openxmlformats.org/officeDocument/2006/relationships/image" Target="../media/image110.png"/><Relationship Id="rId5" Type="http://schemas.openxmlformats.org/officeDocument/2006/relationships/image" Target="../media/image109.jpg"/><Relationship Id="rId4" Type="http://schemas.openxmlformats.org/officeDocument/2006/relationships/image" Target="../media/image108.jpg"/></Relationships>
</file>

<file path=ppt/slides/_rels/slide8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notesSlide" Target="../notesSlides/notesSlide85.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13.jpg"/><Relationship Id="rId4" Type="http://schemas.openxmlformats.org/officeDocument/2006/relationships/image" Target="../media/image112.jpg"/></Relationships>
</file>

<file path=ppt/slides/_rels/slide8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7.xml.rels><?xml version="1.0" encoding="UTF-8" standalone="yes"?>
<Relationships xmlns="http://schemas.openxmlformats.org/package/2006/relationships"><Relationship Id="rId3" Type="http://schemas.openxmlformats.org/officeDocument/2006/relationships/image" Target="../media/image114.png"/><Relationship Id="rId7" Type="http://schemas.openxmlformats.org/officeDocument/2006/relationships/image" Target="../media/image9.png"/><Relationship Id="rId2" Type="http://schemas.openxmlformats.org/officeDocument/2006/relationships/notesSlide" Target="../notesSlides/notesSlide87.xml"/><Relationship Id="rId1" Type="http://schemas.openxmlformats.org/officeDocument/2006/relationships/slideLayout" Target="../slideLayouts/slideLayout1.xml"/><Relationship Id="rId6" Type="http://schemas.openxmlformats.org/officeDocument/2006/relationships/image" Target="../media/image117.png"/><Relationship Id="rId5" Type="http://schemas.openxmlformats.org/officeDocument/2006/relationships/image" Target="../media/image116.png"/><Relationship Id="rId4" Type="http://schemas.openxmlformats.org/officeDocument/2006/relationships/image" Target="../media/image115.png"/></Relationships>
</file>

<file path=ppt/slides/_rels/slide8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18.jpg"/><Relationship Id="rId7" Type="http://schemas.openxmlformats.org/officeDocument/2006/relationships/image" Target="../media/image122.png"/><Relationship Id="rId2" Type="http://schemas.openxmlformats.org/officeDocument/2006/relationships/notesSlide" Target="../notesSlides/notesSlide89.xml"/><Relationship Id="rId1" Type="http://schemas.openxmlformats.org/officeDocument/2006/relationships/slideLayout" Target="../slideLayouts/slideLayout4.xml"/><Relationship Id="rId6" Type="http://schemas.openxmlformats.org/officeDocument/2006/relationships/image" Target="../media/image121.jpg"/><Relationship Id="rId5" Type="http://schemas.openxmlformats.org/officeDocument/2006/relationships/image" Target="../media/image120.gif"/><Relationship Id="rId4" Type="http://schemas.openxmlformats.org/officeDocument/2006/relationships/image" Target="../media/image119.png"/><Relationship Id="rId9"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0.png"/><Relationship Id="rId4" Type="http://schemas.openxmlformats.org/officeDocument/2006/relationships/image" Target="../media/image20.png"/></Relationships>
</file>

<file path=ppt/slides/_rels/slide9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image" Target="../media/image123.png"/><Relationship Id="rId7" Type="http://schemas.openxmlformats.org/officeDocument/2006/relationships/image" Target="../media/image9.png"/><Relationship Id="rId2" Type="http://schemas.openxmlformats.org/officeDocument/2006/relationships/notesSlide" Target="../notesSlides/notesSlide92.xml"/><Relationship Id="rId1" Type="http://schemas.openxmlformats.org/officeDocument/2006/relationships/slideLayout" Target="../slideLayouts/slideLayout1.xml"/><Relationship Id="rId6" Type="http://schemas.openxmlformats.org/officeDocument/2006/relationships/image" Target="../media/image126.png"/><Relationship Id="rId5" Type="http://schemas.openxmlformats.org/officeDocument/2006/relationships/image" Target="../media/image125.png"/><Relationship Id="rId4" Type="http://schemas.openxmlformats.org/officeDocument/2006/relationships/image" Target="../media/image124.png"/></Relationships>
</file>

<file path=ppt/slides/_rels/slide9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9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95.xml.rels><?xml version="1.0" encoding="UTF-8" standalone="yes"?>
<Relationships xmlns="http://schemas.openxmlformats.org/package/2006/relationships"><Relationship Id="rId3" Type="http://schemas.openxmlformats.org/officeDocument/2006/relationships/image" Target="../media/image127.jpg"/><Relationship Id="rId2" Type="http://schemas.openxmlformats.org/officeDocument/2006/relationships/notesSlide" Target="../notesSlides/notesSlide9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0.png"/></Relationships>
</file>

<file path=ppt/slides/_rels/slide96.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96.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97.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97.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98.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98.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31.png"/><Relationship Id="rId4" Type="http://schemas.openxmlformats.org/officeDocument/2006/relationships/image" Target="../media/image130.png"/></Relationships>
</file>

<file path=ppt/slides/_rels/slide9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9.xml"/><Relationship Id="rId1" Type="http://schemas.openxmlformats.org/officeDocument/2006/relationships/slideLayout" Target="../slideLayouts/slideLayout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pic>
        <p:nvPicPr>
          <p:cNvPr id="310" name="Google Shape;310;p1" descr="Líneas se unen bajo una chincheta"/>
          <p:cNvPicPr preferRelativeResize="0"/>
          <p:nvPr/>
        </p:nvPicPr>
        <p:blipFill rotWithShape="1">
          <a:blip r:embed="rId3">
            <a:alphaModFix/>
          </a:blip>
          <a:srcRect/>
          <a:stretch/>
        </p:blipFill>
        <p:spPr>
          <a:xfrm>
            <a:off x="21" y="7566"/>
            <a:ext cx="9143979" cy="5143490"/>
          </a:xfrm>
          <a:prstGeom prst="rect">
            <a:avLst/>
          </a:prstGeom>
          <a:noFill/>
          <a:ln>
            <a:noFill/>
          </a:ln>
        </p:spPr>
      </p:pic>
      <p:sp>
        <p:nvSpPr>
          <p:cNvPr id="311" name="Google Shape;311;p1"/>
          <p:cNvSpPr/>
          <p:nvPr/>
        </p:nvSpPr>
        <p:spPr>
          <a:xfrm>
            <a:off x="0" y="371787"/>
            <a:ext cx="4764147" cy="4764147"/>
          </a:xfrm>
          <a:prstGeom prst="ellipse">
            <a:avLst/>
          </a:prstGeom>
          <a:solidFill>
            <a:schemeClr val="lt1">
              <a:alpha val="7647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12" name="Google Shape;312;p1"/>
          <p:cNvSpPr txBox="1"/>
          <p:nvPr/>
        </p:nvSpPr>
        <p:spPr>
          <a:xfrm>
            <a:off x="949834" y="1986467"/>
            <a:ext cx="5222366" cy="196488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2800"/>
              <a:buFont typeface="Arial"/>
              <a:buNone/>
            </a:pPr>
            <a:r>
              <a:rPr lang="es-ES" sz="2800" b="1" i="0" u="none" strike="noStrike" cap="none" dirty="0">
                <a:solidFill>
                  <a:schemeClr val="dk1"/>
                </a:solidFill>
                <a:latin typeface="Calibri"/>
                <a:ea typeface="Calibri"/>
                <a:cs typeface="Calibri"/>
                <a:sym typeface="Calibri"/>
              </a:rPr>
              <a:t>- PLAN DE NEGOCIO</a:t>
            </a:r>
            <a:br>
              <a:rPr lang="es-ES" sz="2800" b="1" i="0" u="none" strike="noStrike" cap="none" dirty="0">
                <a:solidFill>
                  <a:schemeClr val="dk1"/>
                </a:solidFill>
                <a:latin typeface="Calibri"/>
                <a:ea typeface="Calibri"/>
                <a:cs typeface="Calibri"/>
                <a:sym typeface="Calibri"/>
              </a:rPr>
            </a:br>
            <a:r>
              <a:rPr lang="es-ES" sz="2800" b="1" i="0" u="none" strike="noStrike" cap="none" dirty="0">
                <a:solidFill>
                  <a:schemeClr val="dk1"/>
                </a:solidFill>
                <a:latin typeface="Calibri"/>
                <a:ea typeface="Calibri"/>
                <a:cs typeface="Calibri"/>
                <a:sym typeface="Calibri"/>
              </a:rPr>
              <a:t>- MICROCRÉDITOS</a:t>
            </a:r>
            <a:br>
              <a:rPr lang="es-ES" sz="2800" b="1" i="0" u="none" strike="noStrike" cap="none" dirty="0">
                <a:solidFill>
                  <a:schemeClr val="dk1"/>
                </a:solidFill>
                <a:latin typeface="Calibri"/>
                <a:ea typeface="Calibri"/>
                <a:cs typeface="Calibri"/>
                <a:sym typeface="Calibri"/>
              </a:rPr>
            </a:br>
            <a:r>
              <a:rPr lang="es-ES" sz="2800" b="1" i="0" u="none" strike="noStrike" cap="none" dirty="0">
                <a:solidFill>
                  <a:schemeClr val="dk1"/>
                </a:solidFill>
                <a:latin typeface="Calibri"/>
                <a:ea typeface="Calibri"/>
                <a:cs typeface="Calibri"/>
                <a:sym typeface="Calibri"/>
              </a:rPr>
              <a:t>- LISTAS DE MOROSOS</a:t>
            </a:r>
            <a:br>
              <a:rPr lang="es-ES" sz="2800" b="1" i="0" u="none" strike="noStrike" cap="none" dirty="0">
                <a:solidFill>
                  <a:schemeClr val="dk1"/>
                </a:solidFill>
                <a:latin typeface="Calibri"/>
                <a:ea typeface="Calibri"/>
                <a:cs typeface="Calibri"/>
                <a:sym typeface="Calibri"/>
              </a:rPr>
            </a:br>
            <a:endParaRPr sz="2800" b="1" i="0" u="none" strike="noStrike" cap="none" dirty="0">
              <a:solidFill>
                <a:schemeClr val="dk1"/>
              </a:solidFill>
              <a:latin typeface="Calibri"/>
              <a:ea typeface="Calibri"/>
              <a:cs typeface="Calibri"/>
              <a:sym typeface="Calibri"/>
            </a:endParaRPr>
          </a:p>
        </p:txBody>
      </p:sp>
      <p:pic>
        <p:nvPicPr>
          <p:cNvPr id="313" name="Google Shape;313;p1" descr="Forma&#10;&#10;Descripción generada automáticamente con confianza media"/>
          <p:cNvPicPr preferRelativeResize="0"/>
          <p:nvPr/>
        </p:nvPicPr>
        <p:blipFill rotWithShape="1">
          <a:blip r:embed="rId4">
            <a:alphaModFix/>
          </a:blip>
          <a:srcRect/>
          <a:stretch/>
        </p:blipFill>
        <p:spPr>
          <a:xfrm>
            <a:off x="6539273" y="267499"/>
            <a:ext cx="2244675" cy="447925"/>
          </a:xfrm>
          <a:prstGeom prst="rect">
            <a:avLst/>
          </a:prstGeom>
          <a:noFill/>
          <a:ln>
            <a:noFill/>
          </a:ln>
        </p:spPr>
      </p:pic>
      <p:sp>
        <p:nvSpPr>
          <p:cNvPr id="2" name="CuadroTexto 1">
            <a:extLst>
              <a:ext uri="{FF2B5EF4-FFF2-40B4-BE49-F238E27FC236}">
                <a16:creationId xmlns:a16="http://schemas.microsoft.com/office/drawing/2014/main" id="{1DF0F923-A7E6-4DFE-9F45-9EFE8FE877DA}"/>
              </a:ext>
            </a:extLst>
          </p:cNvPr>
          <p:cNvSpPr txBox="1"/>
          <p:nvPr/>
        </p:nvSpPr>
        <p:spPr>
          <a:xfrm>
            <a:off x="8024189" y="4858935"/>
            <a:ext cx="1519518" cy="276999"/>
          </a:xfrm>
          <a:prstGeom prst="rect">
            <a:avLst/>
          </a:prstGeom>
          <a:noFill/>
        </p:spPr>
        <p:txBody>
          <a:bodyPr wrap="square" rtlCol="0">
            <a:spAutoFit/>
          </a:bodyPr>
          <a:lstStyle/>
          <a:p>
            <a:r>
              <a:rPr lang="es-ES" sz="1200" i="1" dirty="0"/>
              <a:t>Marzo-2023</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2F2F2">
            <a:alpha val="49411"/>
          </a:srgbClr>
        </a:solidFill>
        <a:effectLst/>
      </p:bgPr>
    </p:bg>
    <p:spTree>
      <p:nvGrpSpPr>
        <p:cNvPr id="1" name="Shape 452"/>
        <p:cNvGrpSpPr/>
        <p:nvPr/>
      </p:nvGrpSpPr>
      <p:grpSpPr>
        <a:xfrm>
          <a:off x="0" y="0"/>
          <a:ext cx="0" cy="0"/>
          <a:chOff x="0" y="0"/>
          <a:chExt cx="0" cy="0"/>
        </a:xfrm>
      </p:grpSpPr>
      <p:sp>
        <p:nvSpPr>
          <p:cNvPr id="453" name="Google Shape;453;p10"/>
          <p:cNvSpPr/>
          <p:nvPr/>
        </p:nvSpPr>
        <p:spPr>
          <a:xfrm>
            <a:off x="0" y="0"/>
            <a:ext cx="9143999" cy="5143023"/>
          </a:xfrm>
          <a:prstGeom prst="rect">
            <a:avLst/>
          </a:prstGeom>
          <a:solidFill>
            <a:srgbClr val="F2F2F2">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54" name="Google Shape;454;p10"/>
          <p:cNvSpPr/>
          <p:nvPr/>
        </p:nvSpPr>
        <p:spPr>
          <a:xfrm rot="5400000">
            <a:off x="-952744" y="2526955"/>
            <a:ext cx="2400300" cy="11428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55" name="Google Shape;455;p10"/>
          <p:cNvSpPr/>
          <p:nvPr/>
        </p:nvSpPr>
        <p:spPr>
          <a:xfrm rot="-5400000">
            <a:off x="4780856" y="780353"/>
            <a:ext cx="5143502" cy="3582785"/>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56" name="Google Shape;456;p10"/>
          <p:cNvSpPr/>
          <p:nvPr/>
        </p:nvSpPr>
        <p:spPr>
          <a:xfrm>
            <a:off x="290935" y="643339"/>
            <a:ext cx="8300268" cy="3906699"/>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57" name="Google Shape;457;p10"/>
          <p:cNvSpPr txBox="1">
            <a:spLocks noGrp="1"/>
          </p:cNvSpPr>
          <p:nvPr>
            <p:ph type="ctrTitle"/>
          </p:nvPr>
        </p:nvSpPr>
        <p:spPr>
          <a:xfrm>
            <a:off x="740766" y="2303387"/>
            <a:ext cx="7432722" cy="194252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F3F3F"/>
              </a:buClr>
              <a:buSzPts val="4000"/>
              <a:buFont typeface="Poppins"/>
              <a:buNone/>
            </a:pPr>
            <a:r>
              <a:rPr lang="es-ES" sz="4000" b="1" cap="none">
                <a:solidFill>
                  <a:srgbClr val="3F3F3F"/>
                </a:solidFill>
                <a:latin typeface="Poppins"/>
                <a:ea typeface="Poppins"/>
                <a:cs typeface="Poppins"/>
                <a:sym typeface="Poppins"/>
              </a:rPr>
              <a:t>ASPECTOS INTERNOS</a:t>
            </a:r>
            <a:br>
              <a:rPr lang="es-ES" sz="4000" b="1" cap="none">
                <a:solidFill>
                  <a:srgbClr val="3F3F3F"/>
                </a:solidFill>
                <a:latin typeface="Poppins"/>
                <a:ea typeface="Poppins"/>
                <a:cs typeface="Poppins"/>
                <a:sym typeface="Poppins"/>
              </a:rPr>
            </a:br>
            <a:endParaRPr/>
          </a:p>
        </p:txBody>
      </p:sp>
      <p:sp>
        <p:nvSpPr>
          <p:cNvPr id="458" name="Google Shape;458;p10"/>
          <p:cNvSpPr txBox="1">
            <a:spLocks noGrp="1"/>
          </p:cNvSpPr>
          <p:nvPr>
            <p:ph type="subTitle" idx="1"/>
          </p:nvPr>
        </p:nvSpPr>
        <p:spPr>
          <a:xfrm>
            <a:off x="740766" y="1165138"/>
            <a:ext cx="7432721" cy="9613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rgbClr val="3F3F3F"/>
              </a:buClr>
              <a:buSzPts val="2000"/>
              <a:buNone/>
            </a:pPr>
            <a:r>
              <a:rPr lang="es-ES" sz="2000" b="1" cap="none">
                <a:solidFill>
                  <a:srgbClr val="3F3F3F"/>
                </a:solidFill>
                <a:latin typeface="Poppins"/>
                <a:ea typeface="Poppins"/>
                <a:cs typeface="Poppins"/>
                <a:sym typeface="Poppins"/>
              </a:rPr>
              <a:t>PLAN DE NEGOCIOS</a:t>
            </a:r>
            <a:br>
              <a:rPr lang="es-ES" sz="2000" b="1" cap="none">
                <a:solidFill>
                  <a:srgbClr val="3F3F3F"/>
                </a:solidFill>
                <a:latin typeface="Poppins"/>
                <a:ea typeface="Poppins"/>
                <a:cs typeface="Poppins"/>
                <a:sym typeface="Poppins"/>
              </a:rPr>
            </a:br>
            <a:endParaRPr/>
          </a:p>
        </p:txBody>
      </p:sp>
      <p:sp>
        <p:nvSpPr>
          <p:cNvPr id="459" name="Google Shape;459;p10"/>
          <p:cNvSpPr/>
          <p:nvPr/>
        </p:nvSpPr>
        <p:spPr>
          <a:xfrm rot="5400000">
            <a:off x="-1143007" y="2524594"/>
            <a:ext cx="2400300" cy="11428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60" name="Google Shape;460;p10"/>
          <p:cNvPicPr preferRelativeResize="0"/>
          <p:nvPr/>
        </p:nvPicPr>
        <p:blipFill rotWithShape="1">
          <a:blip r:embed="rId3">
            <a:alphaModFix/>
          </a:blip>
          <a:srcRect/>
          <a:stretch/>
        </p:blipFill>
        <p:spPr>
          <a:xfrm>
            <a:off x="0" y="4771553"/>
            <a:ext cx="9144000" cy="381000"/>
          </a:xfrm>
          <a:prstGeom prst="rect">
            <a:avLst/>
          </a:prstGeom>
          <a:noFill/>
          <a:ln>
            <a:noFill/>
          </a:ln>
        </p:spPr>
      </p:pic>
      <p:pic>
        <p:nvPicPr>
          <p:cNvPr id="461" name="Google Shape;461;p10" descr="Forma&#10;&#10;Descripción generada automáticamente con confianza media"/>
          <p:cNvPicPr preferRelativeResize="0"/>
          <p:nvPr/>
        </p:nvPicPr>
        <p:blipFill rotWithShape="1">
          <a:blip r:embed="rId4">
            <a:alphaModFix/>
          </a:blip>
          <a:srcRect/>
          <a:stretch/>
        </p:blipFill>
        <p:spPr>
          <a:xfrm>
            <a:off x="304548" y="195424"/>
            <a:ext cx="2244675" cy="447925"/>
          </a:xfrm>
          <a:prstGeom prst="rect">
            <a:avLst/>
          </a:prstGeom>
          <a:noFill/>
          <a:ln>
            <a:noFill/>
          </a:ln>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943"/>
        <p:cNvGrpSpPr/>
        <p:nvPr/>
      </p:nvGrpSpPr>
      <p:grpSpPr>
        <a:xfrm>
          <a:off x="0" y="0"/>
          <a:ext cx="0" cy="0"/>
          <a:chOff x="0" y="0"/>
          <a:chExt cx="0" cy="0"/>
        </a:xfrm>
      </p:grpSpPr>
      <p:sp>
        <p:nvSpPr>
          <p:cNvPr id="1944" name="Google Shape;1944;p100"/>
          <p:cNvSpPr/>
          <p:nvPr/>
        </p:nvSpPr>
        <p:spPr>
          <a:xfrm>
            <a:off x="0" y="0"/>
            <a:ext cx="9144000"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45" name="Google Shape;1945;p100"/>
          <p:cNvSpPr txBox="1"/>
          <p:nvPr/>
        </p:nvSpPr>
        <p:spPr>
          <a:xfrm>
            <a:off x="630936" y="192024"/>
            <a:ext cx="7879842" cy="761238"/>
          </a:xfrm>
          <a:prstGeom prst="rect">
            <a:avLst/>
          </a:prstGeom>
          <a:noFill/>
          <a:ln>
            <a:noFill/>
          </a:ln>
        </p:spPr>
        <p:txBody>
          <a:bodyPr spcFirstLastPara="1" wrap="square" lIns="91425" tIns="45700" rIns="91425" bIns="45700" anchor="b" anchorCtr="0">
            <a:normAutofit lnSpcReduction="10000"/>
          </a:bodyPr>
          <a:lstStyle/>
          <a:p>
            <a:pPr marL="0" marR="0" lvl="0" indent="0" algn="l" rtl="0">
              <a:lnSpc>
                <a:spcPct val="90000"/>
              </a:lnSpc>
              <a:spcBef>
                <a:spcPts val="0"/>
              </a:spcBef>
              <a:spcAft>
                <a:spcPts val="0"/>
              </a:spcAft>
              <a:buClr>
                <a:srgbClr val="000000"/>
              </a:buClr>
              <a:buSzPts val="2500"/>
              <a:buFont typeface="Arial"/>
              <a:buNone/>
            </a:pPr>
            <a:r>
              <a:rPr lang="es-ES" sz="2500" b="0" i="0" u="none" strike="noStrike" cap="none">
                <a:solidFill>
                  <a:schemeClr val="dk1"/>
                </a:solidFill>
                <a:latin typeface="Poppins"/>
                <a:ea typeface="Poppins"/>
                <a:cs typeface="Poppins"/>
                <a:sym typeface="Poppins"/>
              </a:rPr>
              <a:t>LISTAS DE MOROSIDAD Y SOLVENCIA: características</a:t>
            </a:r>
            <a:endParaRPr sz="2500" b="0" i="0" u="none" strike="noStrike" cap="none">
              <a:solidFill>
                <a:schemeClr val="dk1"/>
              </a:solidFill>
              <a:latin typeface="Poppins"/>
              <a:ea typeface="Poppins"/>
              <a:cs typeface="Poppins"/>
              <a:sym typeface="Poppins"/>
            </a:endParaRPr>
          </a:p>
        </p:txBody>
      </p:sp>
      <p:sp>
        <p:nvSpPr>
          <p:cNvPr id="1946" name="Google Shape;1946;p100"/>
          <p:cNvSpPr/>
          <p:nvPr/>
        </p:nvSpPr>
        <p:spPr>
          <a:xfrm>
            <a:off x="649464" y="1225876"/>
            <a:ext cx="7838694" cy="13716"/>
          </a:xfrm>
          <a:prstGeom prst="rect">
            <a:avLst/>
          </a:prstGeom>
          <a:solidFill>
            <a:srgbClr val="D5D5D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1947" name="Google Shape;1947;p100"/>
          <p:cNvSpPr/>
          <p:nvPr/>
        </p:nvSpPr>
        <p:spPr>
          <a:xfrm rot="10800000" flipH="1">
            <a:off x="630936" y="1153632"/>
            <a:ext cx="1405092" cy="8236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pic>
        <p:nvPicPr>
          <p:cNvPr id="1948" name="Google Shape;1948;p100" descr="Logotipo, nombre de la empresa&#10;&#10;Descripción generada automáticamente"/>
          <p:cNvPicPr preferRelativeResize="0"/>
          <p:nvPr/>
        </p:nvPicPr>
        <p:blipFill rotWithShape="1">
          <a:blip r:embed="rId3">
            <a:alphaModFix/>
          </a:blip>
          <a:srcRect/>
          <a:stretch/>
        </p:blipFill>
        <p:spPr>
          <a:xfrm>
            <a:off x="309986" y="3580516"/>
            <a:ext cx="1539250" cy="593356"/>
          </a:xfrm>
          <a:prstGeom prst="rect">
            <a:avLst/>
          </a:prstGeom>
          <a:noFill/>
          <a:ln>
            <a:noFill/>
          </a:ln>
        </p:spPr>
      </p:pic>
      <p:pic>
        <p:nvPicPr>
          <p:cNvPr id="1949" name="Google Shape;1949;p100" descr="Imagen que contiene Icono&#10;&#10;Descripción generada automáticamente"/>
          <p:cNvPicPr preferRelativeResize="0"/>
          <p:nvPr/>
        </p:nvPicPr>
        <p:blipFill rotWithShape="1">
          <a:blip r:embed="rId4">
            <a:alphaModFix/>
          </a:blip>
          <a:srcRect/>
          <a:stretch/>
        </p:blipFill>
        <p:spPr>
          <a:xfrm>
            <a:off x="7452320" y="4371950"/>
            <a:ext cx="1691680" cy="704709"/>
          </a:xfrm>
          <a:prstGeom prst="rect">
            <a:avLst/>
          </a:prstGeom>
          <a:noFill/>
          <a:ln>
            <a:noFill/>
          </a:ln>
        </p:spPr>
      </p:pic>
      <p:pic>
        <p:nvPicPr>
          <p:cNvPr id="1950" name="Google Shape;1950;p100" descr="Logotipo&#10;&#10;Descripción generada automáticamente"/>
          <p:cNvPicPr preferRelativeResize="0"/>
          <p:nvPr/>
        </p:nvPicPr>
        <p:blipFill rotWithShape="1">
          <a:blip r:embed="rId5">
            <a:alphaModFix/>
          </a:blip>
          <a:srcRect/>
          <a:stretch/>
        </p:blipFill>
        <p:spPr>
          <a:xfrm>
            <a:off x="7359466" y="2512643"/>
            <a:ext cx="1784534" cy="593357"/>
          </a:xfrm>
          <a:prstGeom prst="rect">
            <a:avLst/>
          </a:prstGeom>
          <a:noFill/>
          <a:ln>
            <a:noFill/>
          </a:ln>
        </p:spPr>
      </p:pic>
      <p:cxnSp>
        <p:nvCxnSpPr>
          <p:cNvPr id="1951" name="Google Shape;1951;p100"/>
          <p:cNvCxnSpPr/>
          <p:nvPr/>
        </p:nvCxnSpPr>
        <p:spPr>
          <a:xfrm rot="10800000">
            <a:off x="-29380" y="2355726"/>
            <a:ext cx="9173380" cy="0"/>
          </a:xfrm>
          <a:prstGeom prst="straightConnector1">
            <a:avLst/>
          </a:prstGeom>
          <a:noFill/>
          <a:ln w="19050" cap="flat" cmpd="sng">
            <a:solidFill>
              <a:schemeClr val="accent1"/>
            </a:solidFill>
            <a:prstDash val="solid"/>
            <a:miter lim="800000"/>
            <a:headEnd type="none" w="sm" len="sm"/>
            <a:tailEnd type="none" w="sm" len="sm"/>
          </a:ln>
        </p:spPr>
      </p:cxnSp>
      <p:cxnSp>
        <p:nvCxnSpPr>
          <p:cNvPr id="1952" name="Google Shape;1952;p100"/>
          <p:cNvCxnSpPr/>
          <p:nvPr/>
        </p:nvCxnSpPr>
        <p:spPr>
          <a:xfrm rot="10800000">
            <a:off x="-17879" y="3363838"/>
            <a:ext cx="9173380" cy="0"/>
          </a:xfrm>
          <a:prstGeom prst="straightConnector1">
            <a:avLst/>
          </a:prstGeom>
          <a:noFill/>
          <a:ln w="19050" cap="flat" cmpd="sng">
            <a:solidFill>
              <a:schemeClr val="accent1"/>
            </a:solidFill>
            <a:prstDash val="solid"/>
            <a:miter lim="800000"/>
            <a:headEnd type="none" w="sm" len="sm"/>
            <a:tailEnd type="none" w="sm" len="sm"/>
          </a:ln>
        </p:spPr>
      </p:cxnSp>
      <p:cxnSp>
        <p:nvCxnSpPr>
          <p:cNvPr id="1953" name="Google Shape;1953;p100"/>
          <p:cNvCxnSpPr/>
          <p:nvPr/>
        </p:nvCxnSpPr>
        <p:spPr>
          <a:xfrm rot="10800000">
            <a:off x="0" y="4299942"/>
            <a:ext cx="9173380" cy="0"/>
          </a:xfrm>
          <a:prstGeom prst="straightConnector1">
            <a:avLst/>
          </a:prstGeom>
          <a:noFill/>
          <a:ln w="19050" cap="flat" cmpd="sng">
            <a:solidFill>
              <a:schemeClr val="accent1"/>
            </a:solidFill>
            <a:prstDash val="solid"/>
            <a:miter lim="800000"/>
            <a:headEnd type="none" w="sm" len="sm"/>
            <a:tailEnd type="none" w="sm" len="sm"/>
          </a:ln>
        </p:spPr>
      </p:cxnSp>
      <p:sp>
        <p:nvSpPr>
          <p:cNvPr id="1954" name="Google Shape;1954;p100"/>
          <p:cNvSpPr/>
          <p:nvPr/>
        </p:nvSpPr>
        <p:spPr>
          <a:xfrm>
            <a:off x="59077" y="2324283"/>
            <a:ext cx="7189279" cy="954107"/>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400"/>
              <a:buFont typeface="Arial"/>
              <a:buNone/>
            </a:pPr>
            <a:r>
              <a:rPr lang="es-ES" sz="1400" b="0" i="0" u="none" strike="noStrike" cap="none">
                <a:solidFill>
                  <a:srgbClr val="595959"/>
                </a:solidFill>
                <a:latin typeface="Poppins"/>
                <a:ea typeface="Poppins"/>
                <a:cs typeface="Poppins"/>
                <a:sym typeface="Poppins"/>
              </a:rPr>
              <a:t>Es el otro mayor fichero de morosos de España. También contiene datos de bancos, financieras, empresas de telecomunicaciones, desuministros, aseguradoras, ... El importe mínimo es de 50 € para particulares y de 300 € para empresas.  La deuda debe ser cierta, vencida, exigible y reclamada de forma fidedigna.  Debemos ser notificados de la inclusión. </a:t>
            </a:r>
            <a:endParaRPr sz="1400" b="0" i="0" u="none" strike="noStrike" cap="none">
              <a:solidFill>
                <a:srgbClr val="595959"/>
              </a:solidFill>
              <a:latin typeface="Poppins"/>
              <a:ea typeface="Poppins"/>
              <a:cs typeface="Poppins"/>
              <a:sym typeface="Poppins"/>
            </a:endParaRPr>
          </a:p>
        </p:txBody>
      </p:sp>
      <p:sp>
        <p:nvSpPr>
          <p:cNvPr id="1955" name="Google Shape;1955;p100"/>
          <p:cNvSpPr/>
          <p:nvPr/>
        </p:nvSpPr>
        <p:spPr>
          <a:xfrm>
            <a:off x="1864426" y="3446290"/>
            <a:ext cx="7053178" cy="954107"/>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400"/>
              <a:buFont typeface="Arial"/>
              <a:buNone/>
            </a:pPr>
            <a:r>
              <a:rPr lang="es-ES" sz="1400" b="0" i="0" u="none" strike="noStrike" cap="none">
                <a:solidFill>
                  <a:srgbClr val="595959"/>
                </a:solidFill>
                <a:latin typeface="Poppins"/>
                <a:ea typeface="Poppins"/>
                <a:cs typeface="Poppins"/>
                <a:sym typeface="Poppins"/>
              </a:rPr>
              <a:t>Archivo privado, abierto a profesionales y particulares. Consultas previo pago. Hemos de aceptar la inclusión. Deudas impagadas por alquileres de cuantía determinada y exigible. Requerida. Estancia máxima: 6 años.</a:t>
            </a:r>
            <a:br>
              <a:rPr lang="es-ES" sz="1400" b="0" i="0" u="none" strike="noStrike" cap="none">
                <a:solidFill>
                  <a:srgbClr val="595959"/>
                </a:solidFill>
                <a:latin typeface="Poppins"/>
                <a:ea typeface="Poppins"/>
                <a:cs typeface="Poppins"/>
                <a:sym typeface="Poppins"/>
              </a:rPr>
            </a:br>
            <a:endParaRPr sz="1400" b="0" i="0" u="none" strike="noStrike" cap="none">
              <a:solidFill>
                <a:srgbClr val="595959"/>
              </a:solidFill>
              <a:latin typeface="Poppins"/>
              <a:ea typeface="Poppins"/>
              <a:cs typeface="Poppins"/>
              <a:sym typeface="Poppins"/>
            </a:endParaRPr>
          </a:p>
        </p:txBody>
      </p:sp>
      <p:sp>
        <p:nvSpPr>
          <p:cNvPr id="1956" name="Google Shape;1956;p100"/>
          <p:cNvSpPr/>
          <p:nvPr/>
        </p:nvSpPr>
        <p:spPr>
          <a:xfrm>
            <a:off x="59077" y="4252129"/>
            <a:ext cx="7363863" cy="954107"/>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400"/>
              <a:buFont typeface="Arial"/>
              <a:buNone/>
            </a:pPr>
            <a:r>
              <a:rPr lang="es-ES" sz="1400" b="0" i="0" u="none" strike="noStrike" cap="none">
                <a:solidFill>
                  <a:srgbClr val="595959"/>
                </a:solidFill>
                <a:latin typeface="Poppins"/>
                <a:ea typeface="Poppins"/>
                <a:cs typeface="Poppins"/>
                <a:sym typeface="Poppins"/>
              </a:rPr>
              <a:t>Base de datos del Banco de España, que recopila información sobre préstamos, créditos, avales y garantías vivas en entidades de crédito. También informa de la evolución de la deuda y la morosidad. Deudas superiores a 9.000 euros. Actualización mensual. Debemos autorizar la consulta de nuestros datos.</a:t>
            </a:r>
            <a:endParaRPr sz="1800" b="0" i="0" u="none" strike="noStrike" cap="none">
              <a:solidFill>
                <a:schemeClr val="lt1"/>
              </a:solidFill>
              <a:latin typeface="Calibri"/>
              <a:ea typeface="Calibri"/>
              <a:cs typeface="Calibri"/>
              <a:sym typeface="Calibri"/>
            </a:endParaRPr>
          </a:p>
        </p:txBody>
      </p:sp>
      <p:sp>
        <p:nvSpPr>
          <p:cNvPr id="1957" name="Google Shape;1957;p100"/>
          <p:cNvSpPr/>
          <p:nvPr/>
        </p:nvSpPr>
        <p:spPr>
          <a:xfrm>
            <a:off x="1718921" y="1331539"/>
            <a:ext cx="7366002" cy="1169551"/>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400"/>
              <a:buFont typeface="Arial"/>
              <a:buNone/>
            </a:pPr>
            <a:r>
              <a:rPr lang="es-ES" sz="1400" b="0" i="0" u="none" strike="noStrike" cap="none">
                <a:solidFill>
                  <a:srgbClr val="595959"/>
                </a:solidFill>
                <a:latin typeface="Poppins"/>
                <a:ea typeface="Poppins"/>
                <a:cs typeface="Poppins"/>
                <a:sym typeface="Poppins"/>
              </a:rPr>
              <a:t>Mayor fichero de morosos de España. Contiene datos de bancos, financieras, empresas de telecomunicaciones, de suministros, aseguradoras, ... El importe mínimo es de 50 € para particulares y de 300 € para las empresas.  La deuda debe ser cierta, vencida, exigible y reclamada de forma fidedigna.  Debemos ser notificados de la inclusión.</a:t>
            </a:r>
            <a:br>
              <a:rPr lang="es-ES" sz="1400" b="0" i="0" u="none" strike="noStrike" cap="none">
                <a:solidFill>
                  <a:srgbClr val="595959"/>
                </a:solidFill>
                <a:latin typeface="Poppins"/>
                <a:ea typeface="Poppins"/>
                <a:cs typeface="Poppins"/>
                <a:sym typeface="Poppins"/>
              </a:rPr>
            </a:br>
            <a:endParaRPr sz="1400" b="0" i="0" u="none" strike="noStrike" cap="none">
              <a:solidFill>
                <a:srgbClr val="595959"/>
              </a:solidFill>
              <a:latin typeface="Poppins"/>
              <a:ea typeface="Poppins"/>
              <a:cs typeface="Poppins"/>
              <a:sym typeface="Poppins"/>
            </a:endParaRPr>
          </a:p>
        </p:txBody>
      </p:sp>
      <p:pic>
        <p:nvPicPr>
          <p:cNvPr id="1958" name="Google Shape;1958;p100" descr="Logotipo, nombre de la empresa&#10;&#10;Descripción generada automáticamente"/>
          <p:cNvPicPr preferRelativeResize="0"/>
          <p:nvPr/>
        </p:nvPicPr>
        <p:blipFill rotWithShape="1">
          <a:blip r:embed="rId6">
            <a:alphaModFix/>
          </a:blip>
          <a:srcRect l="23520" r="21684"/>
          <a:stretch/>
        </p:blipFill>
        <p:spPr>
          <a:xfrm>
            <a:off x="539552" y="1343926"/>
            <a:ext cx="1080118" cy="854884"/>
          </a:xfrm>
          <a:prstGeom prst="rect">
            <a:avLst/>
          </a:prstGeom>
          <a:noFill/>
          <a:ln>
            <a:noFill/>
          </a:ln>
        </p:spPr>
      </p:pic>
      <p:pic>
        <p:nvPicPr>
          <p:cNvPr id="1959" name="Google Shape;1959;p100" descr="Forma&#10;&#10;Descripción generada automáticamente con confianza media"/>
          <p:cNvPicPr preferRelativeResize="0"/>
          <p:nvPr/>
        </p:nvPicPr>
        <p:blipFill rotWithShape="1">
          <a:blip r:embed="rId7">
            <a:alphaModFix/>
          </a:blip>
          <a:srcRect/>
          <a:stretch/>
        </p:blipFill>
        <p:spPr>
          <a:xfrm>
            <a:off x="6774298" y="146624"/>
            <a:ext cx="2244675" cy="447925"/>
          </a:xfrm>
          <a:prstGeom prst="rect">
            <a:avLst/>
          </a:prstGeom>
          <a:noFill/>
          <a:ln>
            <a:noFill/>
          </a:ln>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1963"/>
        <p:cNvGrpSpPr/>
        <p:nvPr/>
      </p:nvGrpSpPr>
      <p:grpSpPr>
        <a:xfrm>
          <a:off x="0" y="0"/>
          <a:ext cx="0" cy="0"/>
          <a:chOff x="0" y="0"/>
          <a:chExt cx="0" cy="0"/>
        </a:xfrm>
      </p:grpSpPr>
      <p:pic>
        <p:nvPicPr>
          <p:cNvPr id="1964" name="Google Shape;1964;p101"/>
          <p:cNvPicPr preferRelativeResize="0"/>
          <p:nvPr/>
        </p:nvPicPr>
        <p:blipFill rotWithShape="1">
          <a:blip r:embed="rId3">
            <a:alphaModFix/>
          </a:blip>
          <a:srcRect/>
          <a:stretch/>
        </p:blipFill>
        <p:spPr>
          <a:xfrm>
            <a:off x="-36513" y="-20538"/>
            <a:ext cx="9217025" cy="5184576"/>
          </a:xfrm>
          <a:prstGeom prst="rect">
            <a:avLst/>
          </a:prstGeom>
          <a:noFill/>
          <a:ln>
            <a:noFill/>
          </a:ln>
        </p:spPr>
      </p:pic>
      <p:pic>
        <p:nvPicPr>
          <p:cNvPr id="1965" name="Google Shape;1965;p101" descr="Dibujo con letras blancas&#10;&#10;Descripción generada automáticamente con confianza media"/>
          <p:cNvPicPr preferRelativeResize="0"/>
          <p:nvPr/>
        </p:nvPicPr>
        <p:blipFill rotWithShape="1">
          <a:blip r:embed="rId4">
            <a:alphaModFix/>
          </a:blip>
          <a:srcRect/>
          <a:stretch/>
        </p:blipFill>
        <p:spPr>
          <a:xfrm>
            <a:off x="1925706" y="2083712"/>
            <a:ext cx="4891384" cy="97607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66"/>
        <p:cNvGrpSpPr/>
        <p:nvPr/>
      </p:nvGrpSpPr>
      <p:grpSpPr>
        <a:xfrm>
          <a:off x="0" y="0"/>
          <a:ext cx="0" cy="0"/>
          <a:chOff x="0" y="0"/>
          <a:chExt cx="0" cy="0"/>
        </a:xfrm>
      </p:grpSpPr>
      <p:sp>
        <p:nvSpPr>
          <p:cNvPr id="467" name="Google Shape;467;p11"/>
          <p:cNvSpPr/>
          <p:nvPr/>
        </p:nvSpPr>
        <p:spPr>
          <a:xfrm>
            <a:off x="1143" y="0"/>
            <a:ext cx="9141714"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68" name="Google Shape;468;p11" descr="Persona trabaja en una mesa"/>
          <p:cNvPicPr preferRelativeResize="0"/>
          <p:nvPr/>
        </p:nvPicPr>
        <p:blipFill rotWithShape="1">
          <a:blip r:embed="rId3">
            <a:alphaModFix/>
          </a:blip>
          <a:srcRect t="17470" b="24942"/>
          <a:stretch/>
        </p:blipFill>
        <p:spPr>
          <a:xfrm>
            <a:off x="144395" y="140764"/>
            <a:ext cx="2844951" cy="2813509"/>
          </a:xfrm>
          <a:prstGeom prst="rect">
            <a:avLst/>
          </a:prstGeom>
          <a:noFill/>
          <a:ln>
            <a:noFill/>
          </a:ln>
        </p:spPr>
      </p:pic>
      <p:pic>
        <p:nvPicPr>
          <p:cNvPr id="469" name="Google Shape;469;p11" descr="Una pieza de rompecabezas une dos curvas de rompecabezas"/>
          <p:cNvPicPr preferRelativeResize="0"/>
          <p:nvPr/>
        </p:nvPicPr>
        <p:blipFill rotWithShape="1">
          <a:blip r:embed="rId4">
            <a:alphaModFix/>
          </a:blip>
          <a:srcRect b="42415"/>
          <a:stretch/>
        </p:blipFill>
        <p:spPr>
          <a:xfrm>
            <a:off x="6145098" y="140764"/>
            <a:ext cx="2867193" cy="2813509"/>
          </a:xfrm>
          <a:prstGeom prst="rect">
            <a:avLst/>
          </a:prstGeom>
          <a:noFill/>
          <a:ln>
            <a:noFill/>
          </a:ln>
        </p:spPr>
      </p:pic>
      <p:pic>
        <p:nvPicPr>
          <p:cNvPr id="470" name="Google Shape;470;p11" descr="Notas adhesivas en pared de vidrio"/>
          <p:cNvPicPr preferRelativeResize="0"/>
          <p:nvPr/>
        </p:nvPicPr>
        <p:blipFill rotWithShape="1">
          <a:blip r:embed="rId5">
            <a:alphaModFix/>
          </a:blip>
          <a:srcRect b="42569"/>
          <a:stretch/>
        </p:blipFill>
        <p:spPr>
          <a:xfrm>
            <a:off x="3132600" y="140765"/>
            <a:ext cx="2849255" cy="2805982"/>
          </a:xfrm>
          <a:prstGeom prst="rect">
            <a:avLst/>
          </a:prstGeom>
          <a:noFill/>
          <a:ln>
            <a:noFill/>
          </a:ln>
        </p:spPr>
      </p:pic>
      <p:sp>
        <p:nvSpPr>
          <p:cNvPr id="471" name="Google Shape;471;p11"/>
          <p:cNvSpPr txBox="1"/>
          <p:nvPr/>
        </p:nvSpPr>
        <p:spPr>
          <a:xfrm>
            <a:off x="6163036" y="2190177"/>
            <a:ext cx="2849255" cy="764096"/>
          </a:xfrm>
          <a:prstGeom prst="rect">
            <a:avLst/>
          </a:prstGeom>
          <a:solidFill>
            <a:srgbClr val="000000">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1" i="0" u="none" strike="noStrike" cap="none">
              <a:solidFill>
                <a:schemeClr val="lt1"/>
              </a:solidFill>
              <a:latin typeface="Poppins"/>
              <a:ea typeface="Poppins"/>
              <a:cs typeface="Poppins"/>
              <a:sym typeface="Poppins"/>
            </a:endParaRPr>
          </a:p>
          <a:p>
            <a:pPr marL="0" marR="0" lvl="0" indent="0" algn="ctr" rtl="0">
              <a:lnSpc>
                <a:spcPct val="100000"/>
              </a:lnSpc>
              <a:spcBef>
                <a:spcPts val="450"/>
              </a:spcBef>
              <a:spcAft>
                <a:spcPts val="0"/>
              </a:spcAft>
              <a:buClr>
                <a:srgbClr val="000000"/>
              </a:buClr>
              <a:buSzPts val="2500"/>
              <a:buFont typeface="Arial"/>
              <a:buNone/>
            </a:pPr>
            <a:r>
              <a:rPr lang="es-ES" sz="2500" b="1" i="0" u="none" strike="noStrike" cap="none">
                <a:solidFill>
                  <a:schemeClr val="lt1"/>
                </a:solidFill>
                <a:latin typeface="Poppins"/>
                <a:ea typeface="Poppins"/>
                <a:cs typeface="Poppins"/>
                <a:sym typeface="Poppins"/>
              </a:rPr>
              <a:t>PRIORIZAR</a:t>
            </a:r>
            <a:br>
              <a:rPr lang="es-ES" sz="2500" b="1" i="0" u="none" strike="noStrike" cap="none">
                <a:solidFill>
                  <a:schemeClr val="lt1"/>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472" name="Google Shape;472;p11"/>
          <p:cNvSpPr txBox="1"/>
          <p:nvPr/>
        </p:nvSpPr>
        <p:spPr>
          <a:xfrm>
            <a:off x="3132594" y="2182651"/>
            <a:ext cx="2836888" cy="764096"/>
          </a:xfrm>
          <a:prstGeom prst="rect">
            <a:avLst/>
          </a:prstGeom>
          <a:solidFill>
            <a:srgbClr val="000000">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1" i="0" u="none" strike="noStrike" cap="none" dirty="0">
              <a:solidFill>
                <a:schemeClr val="lt1"/>
              </a:solidFill>
              <a:latin typeface="Poppins"/>
              <a:ea typeface="Poppins"/>
              <a:cs typeface="Poppins"/>
              <a:sym typeface="Poppins"/>
            </a:endParaRPr>
          </a:p>
          <a:p>
            <a:pPr marL="0" marR="0" lvl="0" indent="0" algn="ctr" rtl="0">
              <a:lnSpc>
                <a:spcPct val="100000"/>
              </a:lnSpc>
              <a:spcBef>
                <a:spcPts val="450"/>
              </a:spcBef>
              <a:spcAft>
                <a:spcPts val="0"/>
              </a:spcAft>
              <a:buClr>
                <a:srgbClr val="000000"/>
              </a:buClr>
              <a:buSzPts val="2500"/>
              <a:buFont typeface="Arial"/>
              <a:buNone/>
            </a:pPr>
            <a:r>
              <a:rPr lang="es-ES" sz="2500" b="1" i="0" u="none" strike="noStrike" cap="none" dirty="0">
                <a:solidFill>
                  <a:schemeClr val="lt1"/>
                </a:solidFill>
                <a:latin typeface="Poppins"/>
                <a:ea typeface="Poppins"/>
                <a:cs typeface="Poppins"/>
                <a:sym typeface="Poppins"/>
              </a:rPr>
              <a:t>POR DÓNDE EMPEZAR</a:t>
            </a:r>
            <a:br>
              <a:rPr lang="es-ES" sz="2500" b="1" i="0" u="none" strike="noStrike" cap="none" dirty="0">
                <a:solidFill>
                  <a:schemeClr val="lt1"/>
                </a:solidFill>
                <a:latin typeface="Poppins"/>
                <a:ea typeface="Poppins"/>
                <a:cs typeface="Poppins"/>
                <a:sym typeface="Poppins"/>
              </a:rPr>
            </a:br>
            <a:endParaRPr sz="1400" b="0" i="0" u="none" strike="noStrike" cap="none" dirty="0">
              <a:solidFill>
                <a:srgbClr val="000000"/>
              </a:solidFill>
              <a:latin typeface="Arial"/>
              <a:ea typeface="Arial"/>
              <a:cs typeface="Arial"/>
              <a:sym typeface="Arial"/>
            </a:endParaRPr>
          </a:p>
        </p:txBody>
      </p:sp>
      <p:sp>
        <p:nvSpPr>
          <p:cNvPr id="473" name="Google Shape;473;p11"/>
          <p:cNvSpPr txBox="1"/>
          <p:nvPr/>
        </p:nvSpPr>
        <p:spPr>
          <a:xfrm>
            <a:off x="144393" y="2182651"/>
            <a:ext cx="2844951" cy="764096"/>
          </a:xfrm>
          <a:prstGeom prst="rect">
            <a:avLst/>
          </a:prstGeom>
          <a:solidFill>
            <a:srgbClr val="000000">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1" i="0" u="none" strike="noStrike" cap="none" dirty="0">
              <a:solidFill>
                <a:schemeClr val="lt1"/>
              </a:solidFill>
              <a:latin typeface="Poppins"/>
              <a:ea typeface="Poppins"/>
              <a:cs typeface="Poppins"/>
              <a:sym typeface="Poppins"/>
            </a:endParaRPr>
          </a:p>
          <a:p>
            <a:pPr marL="0" marR="0" lvl="0" indent="0" algn="ctr" rtl="0">
              <a:lnSpc>
                <a:spcPct val="100000"/>
              </a:lnSpc>
              <a:spcBef>
                <a:spcPts val="450"/>
              </a:spcBef>
              <a:spcAft>
                <a:spcPts val="0"/>
              </a:spcAft>
              <a:buClr>
                <a:srgbClr val="000000"/>
              </a:buClr>
              <a:buSzPts val="2500"/>
              <a:buFont typeface="Arial"/>
              <a:buNone/>
            </a:pPr>
            <a:r>
              <a:rPr lang="es-ES" sz="2500" b="1" i="0" u="none" strike="noStrike" cap="none" dirty="0">
                <a:solidFill>
                  <a:schemeClr val="lt1"/>
                </a:solidFill>
                <a:latin typeface="Poppins"/>
                <a:ea typeface="Poppins"/>
                <a:cs typeface="Poppins"/>
                <a:sym typeface="Poppins"/>
              </a:rPr>
              <a:t>¿QUÉ QUIERO?</a:t>
            </a:r>
            <a:br>
              <a:rPr lang="es-ES" sz="2500" b="1" i="0" u="none" strike="noStrike" cap="none" dirty="0">
                <a:solidFill>
                  <a:schemeClr val="lt1"/>
                </a:solidFill>
                <a:latin typeface="Poppins"/>
                <a:ea typeface="Poppins"/>
                <a:cs typeface="Poppins"/>
                <a:sym typeface="Poppins"/>
              </a:rPr>
            </a:br>
            <a:endParaRPr sz="1400" b="0" i="0" u="none" strike="noStrike" cap="none" dirty="0">
              <a:solidFill>
                <a:srgbClr val="000000"/>
              </a:solidFill>
              <a:latin typeface="Arial"/>
              <a:ea typeface="Arial"/>
              <a:cs typeface="Arial"/>
              <a:sym typeface="Arial"/>
            </a:endParaRPr>
          </a:p>
        </p:txBody>
      </p:sp>
      <p:sp>
        <p:nvSpPr>
          <p:cNvPr id="474" name="Google Shape;474;p11"/>
          <p:cNvSpPr txBox="1"/>
          <p:nvPr/>
        </p:nvSpPr>
        <p:spPr>
          <a:xfrm>
            <a:off x="144394" y="3091625"/>
            <a:ext cx="2844951" cy="1897009"/>
          </a:xfrm>
          <a:prstGeom prst="rect">
            <a:avLst/>
          </a:prstGeom>
          <a:solidFill>
            <a:srgbClr val="F2F2F2">
              <a:alpha val="49411"/>
            </a:srgbClr>
          </a:solidFill>
          <a:ln>
            <a:noFill/>
          </a:ln>
        </p:spPr>
        <p:txBody>
          <a:bodyPr spcFirstLastPara="1" wrap="square" lIns="91425" tIns="45700" rIns="91425" bIns="45700" anchor="ctr" anchorCtr="0">
            <a:noAutofit/>
          </a:bodyPr>
          <a:lstStyle/>
          <a:p>
            <a:pPr marL="342900" marR="0" lvl="0" indent="-342900" algn="l" rtl="0">
              <a:lnSpc>
                <a:spcPct val="100000"/>
              </a:lnSpc>
              <a:spcBef>
                <a:spcPts val="0"/>
              </a:spcBef>
              <a:spcAft>
                <a:spcPts val="0"/>
              </a:spcAft>
              <a:buClr>
                <a:srgbClr val="3F3F3F"/>
              </a:buClr>
              <a:buSzPts val="2000"/>
              <a:buFont typeface="Arial"/>
              <a:buChar char="•"/>
            </a:pPr>
            <a:r>
              <a:rPr lang="es-ES" sz="2000" b="0" i="0" u="none" strike="noStrike" cap="none">
                <a:solidFill>
                  <a:srgbClr val="3F3F3F"/>
                </a:solidFill>
                <a:latin typeface="Poppins"/>
                <a:ea typeface="Poppins"/>
                <a:cs typeface="Poppins"/>
                <a:sym typeface="Poppins"/>
              </a:rPr>
              <a:t>Idea inicial de negocio </a:t>
            </a:r>
            <a:br>
              <a:rPr lang="es-ES" sz="2000" b="0" i="0" u="none" strike="noStrike" cap="none">
                <a:solidFill>
                  <a:srgbClr val="3F3F3F"/>
                </a:solidFill>
                <a:latin typeface="Poppins"/>
                <a:ea typeface="Poppins"/>
                <a:cs typeface="Poppins"/>
                <a:sym typeface="Poppins"/>
              </a:rPr>
            </a:br>
            <a:r>
              <a:rPr lang="es-ES" sz="2000" b="0" i="0" u="none" strike="noStrike" cap="none">
                <a:solidFill>
                  <a:srgbClr val="3F3F3F"/>
                </a:solidFill>
                <a:latin typeface="Poppins"/>
                <a:ea typeface="Poppins"/>
                <a:cs typeface="Poppins"/>
                <a:sym typeface="Poppins"/>
              </a:rPr>
              <a:t>Ser realistas</a:t>
            </a:r>
            <a:br>
              <a:rPr lang="es-ES" sz="2000" b="0" i="0" u="none" strike="noStrike" cap="none">
                <a:solidFill>
                  <a:srgbClr val="3F3F3F"/>
                </a:solidFill>
                <a:latin typeface="Poppins"/>
                <a:ea typeface="Poppins"/>
                <a:cs typeface="Poppins"/>
                <a:sym typeface="Poppins"/>
              </a:rPr>
            </a:br>
            <a:r>
              <a:rPr lang="es-ES" sz="2000" b="0" i="0" u="none" strike="noStrike" cap="none">
                <a:solidFill>
                  <a:srgbClr val="3F3F3F"/>
                </a:solidFill>
                <a:latin typeface="Poppins"/>
                <a:ea typeface="Poppins"/>
                <a:cs typeface="Poppins"/>
                <a:sym typeface="Poppins"/>
              </a:rPr>
              <a:t>Compartir la idea</a:t>
            </a:r>
            <a:endParaRPr sz="2000" b="0" i="0" u="none" strike="noStrike" cap="none">
              <a:solidFill>
                <a:schemeClr val="dk1"/>
              </a:solidFill>
              <a:latin typeface="Poppins"/>
              <a:ea typeface="Poppins"/>
              <a:cs typeface="Poppins"/>
              <a:sym typeface="Poppins"/>
            </a:endParaRPr>
          </a:p>
        </p:txBody>
      </p:sp>
      <p:sp>
        <p:nvSpPr>
          <p:cNvPr id="475" name="Google Shape;475;p11"/>
          <p:cNvSpPr txBox="1"/>
          <p:nvPr/>
        </p:nvSpPr>
        <p:spPr>
          <a:xfrm>
            <a:off x="3114197" y="3087512"/>
            <a:ext cx="2844951" cy="1897009"/>
          </a:xfrm>
          <a:prstGeom prst="rect">
            <a:avLst/>
          </a:prstGeom>
          <a:solidFill>
            <a:srgbClr val="F2F2F2">
              <a:alpha val="49411"/>
            </a:srgbClr>
          </a:solidFill>
          <a:ln>
            <a:noFill/>
          </a:ln>
        </p:spPr>
        <p:txBody>
          <a:bodyPr spcFirstLastPara="1" wrap="square" lIns="91425" tIns="45700" rIns="91425" bIns="45700" anchor="ctr" anchorCtr="0">
            <a:noAutofit/>
          </a:bodyPr>
          <a:lstStyle/>
          <a:p>
            <a:pPr marL="342900" marR="0" lvl="0" indent="-342900" algn="l" rtl="0">
              <a:lnSpc>
                <a:spcPct val="100000"/>
              </a:lnSpc>
              <a:spcBef>
                <a:spcPts val="0"/>
              </a:spcBef>
              <a:spcAft>
                <a:spcPts val="0"/>
              </a:spcAft>
              <a:buClr>
                <a:srgbClr val="3F3F3F"/>
              </a:buClr>
              <a:buSzPts val="2000"/>
              <a:buFont typeface="Arial"/>
              <a:buChar char="•"/>
            </a:pPr>
            <a:r>
              <a:rPr lang="es-ES" sz="2000" b="0" i="0" u="none" strike="noStrike" cap="none">
                <a:solidFill>
                  <a:srgbClr val="3F3F3F"/>
                </a:solidFill>
                <a:latin typeface="Poppins"/>
                <a:ea typeface="Poppins"/>
                <a:cs typeface="Poppins"/>
                <a:sym typeface="Poppins"/>
              </a:rPr>
              <a:t>Habilidades requeridas</a:t>
            </a:r>
            <a:br>
              <a:rPr lang="es-ES" sz="2000" b="0" i="0" u="none" strike="noStrike" cap="none">
                <a:solidFill>
                  <a:srgbClr val="3F3F3F"/>
                </a:solidFill>
                <a:latin typeface="Poppins"/>
                <a:ea typeface="Poppins"/>
                <a:cs typeface="Poppins"/>
                <a:sym typeface="Poppins"/>
              </a:rPr>
            </a:br>
            <a:r>
              <a:rPr lang="es-ES" sz="2000" b="0" i="0" u="none" strike="noStrike" cap="none">
                <a:solidFill>
                  <a:srgbClr val="3F3F3F"/>
                </a:solidFill>
                <a:latin typeface="Poppins"/>
                <a:ea typeface="Poppins"/>
                <a:cs typeface="Poppins"/>
                <a:sym typeface="Poppins"/>
              </a:rPr>
              <a:t>¿Qué tengo que hacer y ser para tener éxito?</a:t>
            </a:r>
            <a:endParaRPr sz="2000" b="0" i="0" u="none" strike="noStrike" cap="none">
              <a:solidFill>
                <a:schemeClr val="dk1"/>
              </a:solidFill>
              <a:latin typeface="Poppins"/>
              <a:ea typeface="Poppins"/>
              <a:cs typeface="Poppins"/>
              <a:sym typeface="Poppins"/>
            </a:endParaRPr>
          </a:p>
        </p:txBody>
      </p:sp>
      <p:sp>
        <p:nvSpPr>
          <p:cNvPr id="476" name="Google Shape;476;p11"/>
          <p:cNvSpPr txBox="1"/>
          <p:nvPr/>
        </p:nvSpPr>
        <p:spPr>
          <a:xfrm>
            <a:off x="6151822" y="3101761"/>
            <a:ext cx="2844951" cy="1897009"/>
          </a:xfrm>
          <a:prstGeom prst="rect">
            <a:avLst/>
          </a:prstGeom>
          <a:solidFill>
            <a:srgbClr val="F2F2F2">
              <a:alpha val="49411"/>
            </a:srgbClr>
          </a:solidFill>
          <a:ln>
            <a:noFill/>
          </a:ln>
        </p:spPr>
        <p:txBody>
          <a:bodyPr spcFirstLastPara="1" wrap="square" lIns="91425" tIns="45700" rIns="91425" bIns="45700" anchor="ctr" anchorCtr="0">
            <a:noAutofit/>
          </a:bodyPr>
          <a:lstStyle/>
          <a:p>
            <a:pPr marL="342900" marR="0" lvl="0" indent="-342900" algn="l" rtl="0">
              <a:lnSpc>
                <a:spcPct val="100000"/>
              </a:lnSpc>
              <a:spcBef>
                <a:spcPts val="0"/>
              </a:spcBef>
              <a:spcAft>
                <a:spcPts val="0"/>
              </a:spcAft>
              <a:buClr>
                <a:srgbClr val="3F3F3F"/>
              </a:buClr>
              <a:buSzPts val="2000"/>
              <a:buFont typeface="Arial"/>
              <a:buChar char="•"/>
            </a:pPr>
            <a:r>
              <a:rPr lang="es-ES" sz="2000" b="0" i="0" u="none" strike="noStrike" cap="none">
                <a:solidFill>
                  <a:srgbClr val="3F3F3F"/>
                </a:solidFill>
                <a:latin typeface="Poppins"/>
                <a:ea typeface="Poppins"/>
                <a:cs typeface="Poppins"/>
                <a:sym typeface="Poppins"/>
              </a:rPr>
              <a:t>Programar acciones</a:t>
            </a:r>
            <a:br>
              <a:rPr lang="es-ES" sz="2000" b="0" i="0" u="none" strike="noStrike" cap="none">
                <a:solidFill>
                  <a:srgbClr val="3F3F3F"/>
                </a:solidFill>
                <a:latin typeface="Poppins"/>
                <a:ea typeface="Poppins"/>
                <a:cs typeface="Poppins"/>
                <a:sym typeface="Poppins"/>
              </a:rPr>
            </a:br>
            <a:r>
              <a:rPr lang="es-ES" sz="2000" b="0" i="0" u="none" strike="noStrike" cap="none">
                <a:solidFill>
                  <a:srgbClr val="3F3F3F"/>
                </a:solidFill>
                <a:latin typeface="Poppins"/>
                <a:ea typeface="Poppins"/>
                <a:cs typeface="Poppins"/>
                <a:sym typeface="Poppins"/>
              </a:rPr>
              <a:t>Regla del 80/20</a:t>
            </a:r>
            <a:endParaRPr sz="2000" b="0" i="0" u="none" strike="noStrike" cap="none">
              <a:solidFill>
                <a:schemeClr val="dk1"/>
              </a:solidFill>
              <a:latin typeface="Poppins"/>
              <a:ea typeface="Poppins"/>
              <a:cs typeface="Poppins"/>
              <a:sym typeface="Poppins"/>
            </a:endParaRPr>
          </a:p>
        </p:txBody>
      </p:sp>
      <p:pic>
        <p:nvPicPr>
          <p:cNvPr id="477" name="Google Shape;477;p11" descr="Forma&#10;&#10;Descripción generada automáticamente con confianza media"/>
          <p:cNvPicPr preferRelativeResize="0"/>
          <p:nvPr/>
        </p:nvPicPr>
        <p:blipFill rotWithShape="1">
          <a:blip r:embed="rId6">
            <a:alphaModFix/>
          </a:blip>
          <a:srcRect/>
          <a:stretch/>
        </p:blipFill>
        <p:spPr>
          <a:xfrm>
            <a:off x="6791823" y="96174"/>
            <a:ext cx="2244675" cy="4479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82"/>
        <p:cNvGrpSpPr/>
        <p:nvPr/>
      </p:nvGrpSpPr>
      <p:grpSpPr>
        <a:xfrm>
          <a:off x="0" y="0"/>
          <a:ext cx="0" cy="0"/>
          <a:chOff x="0" y="0"/>
          <a:chExt cx="0" cy="0"/>
        </a:xfrm>
      </p:grpSpPr>
      <p:sp>
        <p:nvSpPr>
          <p:cNvPr id="483" name="Google Shape;483;p12"/>
          <p:cNvSpPr/>
          <p:nvPr/>
        </p:nvSpPr>
        <p:spPr>
          <a:xfrm>
            <a:off x="1143" y="0"/>
            <a:ext cx="9141714"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84" name="Google Shape;484;p12" descr="Lupa resalta un rendimiento económico decreciente"/>
          <p:cNvPicPr preferRelativeResize="0"/>
          <p:nvPr/>
        </p:nvPicPr>
        <p:blipFill rotWithShape="1">
          <a:blip r:embed="rId3">
            <a:alphaModFix/>
          </a:blip>
          <a:srcRect t="29367" b="11787"/>
          <a:stretch/>
        </p:blipFill>
        <p:spPr>
          <a:xfrm>
            <a:off x="3141925" y="128787"/>
            <a:ext cx="2844951" cy="2875011"/>
          </a:xfrm>
          <a:prstGeom prst="rect">
            <a:avLst/>
          </a:prstGeom>
          <a:noFill/>
          <a:ln>
            <a:noFill/>
          </a:ln>
        </p:spPr>
      </p:pic>
      <p:pic>
        <p:nvPicPr>
          <p:cNvPr id="485" name="Google Shape;485;p12" descr="Calendario vacío con lápiz"/>
          <p:cNvPicPr preferRelativeResize="0"/>
          <p:nvPr/>
        </p:nvPicPr>
        <p:blipFill rotWithShape="1">
          <a:blip r:embed="rId4">
            <a:alphaModFix/>
          </a:blip>
          <a:srcRect t="41158" b="-2"/>
          <a:stretch/>
        </p:blipFill>
        <p:spPr>
          <a:xfrm>
            <a:off x="133274" y="128787"/>
            <a:ext cx="2867193" cy="2875011"/>
          </a:xfrm>
          <a:prstGeom prst="rect">
            <a:avLst/>
          </a:prstGeom>
          <a:noFill/>
          <a:ln>
            <a:noFill/>
          </a:ln>
        </p:spPr>
      </p:pic>
      <p:pic>
        <p:nvPicPr>
          <p:cNvPr id="486" name="Google Shape;486;p12" descr="Engranajes de máquina"/>
          <p:cNvPicPr preferRelativeResize="0"/>
          <p:nvPr/>
        </p:nvPicPr>
        <p:blipFill rotWithShape="1">
          <a:blip r:embed="rId5">
            <a:alphaModFix/>
          </a:blip>
          <a:srcRect t="19160" b="21994"/>
          <a:stretch/>
        </p:blipFill>
        <p:spPr>
          <a:xfrm>
            <a:off x="6128332" y="128787"/>
            <a:ext cx="2849255" cy="2875011"/>
          </a:xfrm>
          <a:prstGeom prst="rect">
            <a:avLst/>
          </a:prstGeom>
          <a:noFill/>
          <a:ln>
            <a:noFill/>
          </a:ln>
        </p:spPr>
      </p:pic>
      <p:sp>
        <p:nvSpPr>
          <p:cNvPr id="487" name="Google Shape;487;p12"/>
          <p:cNvSpPr txBox="1"/>
          <p:nvPr/>
        </p:nvSpPr>
        <p:spPr>
          <a:xfrm>
            <a:off x="6141024" y="2239702"/>
            <a:ext cx="2849255" cy="764096"/>
          </a:xfrm>
          <a:prstGeom prst="rect">
            <a:avLst/>
          </a:prstGeom>
          <a:solidFill>
            <a:srgbClr val="000000">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1" i="0" u="none" strike="noStrike" cap="none">
              <a:solidFill>
                <a:schemeClr val="lt1"/>
              </a:solidFill>
              <a:latin typeface="Poppins"/>
              <a:ea typeface="Poppins"/>
              <a:cs typeface="Poppins"/>
              <a:sym typeface="Poppins"/>
            </a:endParaRPr>
          </a:p>
          <a:p>
            <a:pPr marL="0" marR="0" lvl="0" indent="0" algn="ctr" rtl="0">
              <a:lnSpc>
                <a:spcPct val="100000"/>
              </a:lnSpc>
              <a:spcBef>
                <a:spcPts val="450"/>
              </a:spcBef>
              <a:spcAft>
                <a:spcPts val="0"/>
              </a:spcAft>
              <a:buClr>
                <a:srgbClr val="000000"/>
              </a:buClr>
              <a:buSzPts val="2500"/>
              <a:buFont typeface="Arial"/>
              <a:buNone/>
            </a:pPr>
            <a:r>
              <a:rPr lang="es-ES" sz="2500" b="1" i="0" u="none" strike="noStrike" cap="none">
                <a:solidFill>
                  <a:schemeClr val="lt1"/>
                </a:solidFill>
                <a:latin typeface="Poppins"/>
                <a:ea typeface="Poppins"/>
                <a:cs typeface="Poppins"/>
                <a:sym typeface="Poppins"/>
              </a:rPr>
              <a:t>FLEXIBILIDAD Y PERSISTENCIA</a:t>
            </a:r>
            <a:br>
              <a:rPr lang="es-ES" sz="2500" b="1" i="0" u="none" strike="noStrike" cap="none">
                <a:solidFill>
                  <a:schemeClr val="lt1"/>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488" name="Google Shape;488;p12"/>
          <p:cNvSpPr txBox="1"/>
          <p:nvPr/>
        </p:nvSpPr>
        <p:spPr>
          <a:xfrm>
            <a:off x="3143495" y="2239702"/>
            <a:ext cx="2844951" cy="764096"/>
          </a:xfrm>
          <a:prstGeom prst="rect">
            <a:avLst/>
          </a:prstGeom>
          <a:solidFill>
            <a:srgbClr val="000000">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1" i="0" u="none" strike="noStrike" cap="none">
              <a:solidFill>
                <a:schemeClr val="lt1"/>
              </a:solidFill>
              <a:latin typeface="Poppins"/>
              <a:ea typeface="Poppins"/>
              <a:cs typeface="Poppins"/>
              <a:sym typeface="Poppins"/>
            </a:endParaRPr>
          </a:p>
          <a:p>
            <a:pPr marL="0" marR="0" lvl="0" indent="0" algn="ctr" rtl="0">
              <a:lnSpc>
                <a:spcPct val="100000"/>
              </a:lnSpc>
              <a:spcBef>
                <a:spcPts val="450"/>
              </a:spcBef>
              <a:spcAft>
                <a:spcPts val="0"/>
              </a:spcAft>
              <a:buClr>
                <a:srgbClr val="000000"/>
              </a:buClr>
              <a:buSzPts val="2500"/>
              <a:buFont typeface="Arial"/>
              <a:buNone/>
            </a:pPr>
            <a:r>
              <a:rPr lang="es-ES" sz="2500" b="1" i="0" u="none" strike="noStrike" cap="none">
                <a:solidFill>
                  <a:schemeClr val="lt1"/>
                </a:solidFill>
                <a:latin typeface="Poppins"/>
                <a:ea typeface="Poppins"/>
                <a:cs typeface="Poppins"/>
                <a:sym typeface="Poppins"/>
              </a:rPr>
              <a:t>EVALUAMOS LOS AVANCES</a:t>
            </a:r>
            <a:br>
              <a:rPr lang="es-ES" sz="2500" b="1" i="0" u="none" strike="noStrike" cap="none">
                <a:solidFill>
                  <a:schemeClr val="lt1"/>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489" name="Google Shape;489;p12"/>
          <p:cNvSpPr txBox="1"/>
          <p:nvPr/>
        </p:nvSpPr>
        <p:spPr>
          <a:xfrm>
            <a:off x="144396" y="2239702"/>
            <a:ext cx="2844951" cy="764096"/>
          </a:xfrm>
          <a:prstGeom prst="rect">
            <a:avLst/>
          </a:prstGeom>
          <a:solidFill>
            <a:srgbClr val="000000">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1" i="0" u="none" strike="noStrike" cap="none">
              <a:solidFill>
                <a:schemeClr val="lt1"/>
              </a:solidFill>
              <a:latin typeface="Poppins"/>
              <a:ea typeface="Poppins"/>
              <a:cs typeface="Poppins"/>
              <a:sym typeface="Poppins"/>
            </a:endParaRPr>
          </a:p>
          <a:p>
            <a:pPr marL="0" marR="0" lvl="0" indent="0" algn="ctr" rtl="0">
              <a:lnSpc>
                <a:spcPct val="100000"/>
              </a:lnSpc>
              <a:spcBef>
                <a:spcPts val="450"/>
              </a:spcBef>
              <a:spcAft>
                <a:spcPts val="0"/>
              </a:spcAft>
              <a:buClr>
                <a:srgbClr val="000000"/>
              </a:buClr>
              <a:buSzPts val="2500"/>
              <a:buFont typeface="Arial"/>
              <a:buNone/>
            </a:pPr>
            <a:r>
              <a:rPr lang="es-ES" sz="2500" b="1" i="0" u="none" strike="noStrike" cap="none">
                <a:solidFill>
                  <a:schemeClr val="lt1"/>
                </a:solidFill>
                <a:latin typeface="Poppins"/>
                <a:ea typeface="Poppins"/>
                <a:cs typeface="Poppins"/>
                <a:sym typeface="Poppins"/>
              </a:rPr>
              <a:t>CALENDARIO DE ACCIONES</a:t>
            </a:r>
            <a:br>
              <a:rPr lang="es-ES" sz="2500" b="1" i="0" u="none" strike="noStrike" cap="none">
                <a:solidFill>
                  <a:schemeClr val="lt1"/>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490" name="Google Shape;490;p12"/>
          <p:cNvSpPr txBox="1"/>
          <p:nvPr/>
        </p:nvSpPr>
        <p:spPr>
          <a:xfrm>
            <a:off x="144394" y="3091625"/>
            <a:ext cx="2844951" cy="1897009"/>
          </a:xfrm>
          <a:prstGeom prst="rect">
            <a:avLst/>
          </a:prstGeom>
          <a:solidFill>
            <a:srgbClr val="F2F2F2">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Poppins"/>
              <a:ea typeface="Poppins"/>
              <a:cs typeface="Poppins"/>
              <a:sym typeface="Poppins"/>
            </a:endParaRPr>
          </a:p>
          <a:p>
            <a:pPr marL="342900" marR="0" lvl="0" indent="-342900" algn="l" rtl="0">
              <a:lnSpc>
                <a:spcPct val="100000"/>
              </a:lnSpc>
              <a:spcBef>
                <a:spcPts val="450"/>
              </a:spcBef>
              <a:spcAft>
                <a:spcPts val="0"/>
              </a:spcAft>
              <a:buClr>
                <a:srgbClr val="3F3F3F"/>
              </a:buClr>
              <a:buSzPts val="2000"/>
              <a:buFont typeface="Arial"/>
              <a:buChar char="•"/>
            </a:pPr>
            <a:r>
              <a:rPr lang="es-ES" sz="2000" b="0" i="0" u="none" strike="noStrike" cap="none" dirty="0">
                <a:solidFill>
                  <a:srgbClr val="3F3F3F"/>
                </a:solidFill>
                <a:latin typeface="Poppins"/>
                <a:ea typeface="Poppins"/>
                <a:cs typeface="Poppins"/>
                <a:sym typeface="Poppins"/>
              </a:rPr>
              <a:t>Acciones a realizar</a:t>
            </a:r>
            <a:br>
              <a:rPr lang="es-ES" sz="2000" b="0" i="0" u="none" strike="noStrike" cap="none" dirty="0">
                <a:solidFill>
                  <a:srgbClr val="3F3F3F"/>
                </a:solidFill>
                <a:latin typeface="Poppins"/>
                <a:ea typeface="Poppins"/>
                <a:cs typeface="Poppins"/>
                <a:sym typeface="Poppins"/>
              </a:rPr>
            </a:br>
            <a:r>
              <a:rPr lang="es-ES" sz="2000" b="0" i="0" u="none" strike="noStrike" cap="none" dirty="0">
                <a:solidFill>
                  <a:srgbClr val="3F3F3F"/>
                </a:solidFill>
                <a:latin typeface="Poppins"/>
                <a:ea typeface="Poppins"/>
                <a:cs typeface="Poppins"/>
                <a:sym typeface="Poppins"/>
              </a:rPr>
              <a:t>Fecha inicio–fecha fin</a:t>
            </a:r>
            <a:endParaRPr sz="1400" b="0" i="0" u="none" strike="noStrike" cap="none" dirty="0">
              <a:solidFill>
                <a:srgbClr val="000000"/>
              </a:solidFill>
              <a:latin typeface="Arial"/>
              <a:ea typeface="Arial"/>
              <a:cs typeface="Arial"/>
              <a:sym typeface="Arial"/>
            </a:endParaRPr>
          </a:p>
          <a:p>
            <a:pPr marL="342900" marR="0" lvl="0" indent="-342900" algn="l" rtl="0">
              <a:lnSpc>
                <a:spcPct val="100000"/>
              </a:lnSpc>
              <a:spcBef>
                <a:spcPts val="450"/>
              </a:spcBef>
              <a:spcAft>
                <a:spcPts val="0"/>
              </a:spcAft>
              <a:buClr>
                <a:srgbClr val="3F3F3F"/>
              </a:buClr>
              <a:buSzPts val="2000"/>
              <a:buFont typeface="Arial"/>
              <a:buChar char="•"/>
            </a:pPr>
            <a:r>
              <a:rPr lang="es-ES" sz="2000" b="0" i="0" u="none" strike="noStrike" cap="none" dirty="0">
                <a:solidFill>
                  <a:srgbClr val="3F3F3F"/>
                </a:solidFill>
                <a:latin typeface="Poppins"/>
                <a:ea typeface="Poppins"/>
                <a:cs typeface="Poppins"/>
                <a:sym typeface="Poppins"/>
              </a:rPr>
              <a:t>∆ Compromiso</a:t>
            </a:r>
            <a:endParaRPr sz="2000" b="0" i="0" u="none" strike="noStrike" cap="none" dirty="0">
              <a:solidFill>
                <a:schemeClr val="dk1"/>
              </a:solidFill>
              <a:latin typeface="Poppins"/>
              <a:ea typeface="Poppins"/>
              <a:cs typeface="Poppins"/>
              <a:sym typeface="Poppins"/>
            </a:endParaRPr>
          </a:p>
        </p:txBody>
      </p:sp>
      <p:sp>
        <p:nvSpPr>
          <p:cNvPr id="491" name="Google Shape;491;p12"/>
          <p:cNvSpPr txBox="1"/>
          <p:nvPr/>
        </p:nvSpPr>
        <p:spPr>
          <a:xfrm>
            <a:off x="3141923" y="3093845"/>
            <a:ext cx="2844951" cy="1897009"/>
          </a:xfrm>
          <a:prstGeom prst="rect">
            <a:avLst/>
          </a:prstGeom>
          <a:solidFill>
            <a:srgbClr val="F2F2F2">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endParaRPr sz="2000" b="0" i="0" u="none" strike="noStrike" cap="none">
              <a:solidFill>
                <a:schemeClr val="dk1"/>
              </a:solidFill>
              <a:latin typeface="Poppins"/>
              <a:ea typeface="Poppins"/>
              <a:cs typeface="Poppins"/>
              <a:sym typeface="Poppins"/>
            </a:endParaRPr>
          </a:p>
          <a:p>
            <a:pPr marL="342900" marR="0" lvl="0" indent="-342900" algn="l" rtl="0">
              <a:lnSpc>
                <a:spcPct val="100000"/>
              </a:lnSpc>
              <a:spcBef>
                <a:spcPts val="450"/>
              </a:spcBef>
              <a:spcAft>
                <a:spcPts val="0"/>
              </a:spcAft>
              <a:buClr>
                <a:srgbClr val="3F3F3F"/>
              </a:buClr>
              <a:buSzPts val="2000"/>
              <a:buFont typeface="Arial"/>
              <a:buChar char="•"/>
            </a:pPr>
            <a:r>
              <a:rPr lang="es-ES" sz="2000" b="0" i="0" u="none" strike="noStrike" cap="none">
                <a:solidFill>
                  <a:srgbClr val="3F3F3F"/>
                </a:solidFill>
                <a:latin typeface="Poppins"/>
                <a:ea typeface="Poppins"/>
                <a:cs typeface="Poppins"/>
                <a:sym typeface="Poppins"/>
              </a:rPr>
              <a:t>Evaluar plazos</a:t>
            </a:r>
            <a:br>
              <a:rPr lang="es-ES" sz="2000" b="0" i="0" u="none" strike="noStrike" cap="none">
                <a:solidFill>
                  <a:srgbClr val="3F3F3F"/>
                </a:solidFill>
                <a:latin typeface="Poppins"/>
                <a:ea typeface="Poppins"/>
                <a:cs typeface="Poppins"/>
                <a:sym typeface="Poppins"/>
              </a:rPr>
            </a:br>
            <a:r>
              <a:rPr lang="es-ES" sz="2000" b="0" i="0" u="none" strike="noStrike" cap="none">
                <a:solidFill>
                  <a:srgbClr val="3F3F3F"/>
                </a:solidFill>
                <a:latin typeface="Poppins"/>
                <a:ea typeface="Poppins"/>
                <a:cs typeface="Poppins"/>
                <a:sym typeface="Poppins"/>
              </a:rPr>
              <a:t>Analizar desviaciones</a:t>
            </a:r>
            <a:br>
              <a:rPr lang="es-ES" sz="2000" b="0" i="0" u="none" strike="noStrike" cap="none">
                <a:solidFill>
                  <a:srgbClr val="3F3F3F"/>
                </a:solidFill>
                <a:latin typeface="Poppins"/>
                <a:ea typeface="Poppins"/>
                <a:cs typeface="Poppins"/>
                <a:sym typeface="Poppins"/>
              </a:rPr>
            </a:br>
            <a:r>
              <a:rPr lang="es-ES" sz="2000" b="0" i="0" u="none" strike="noStrike" cap="none">
                <a:solidFill>
                  <a:srgbClr val="3F3F3F"/>
                </a:solidFill>
                <a:latin typeface="Poppins"/>
                <a:ea typeface="Poppins"/>
                <a:cs typeface="Poppins"/>
                <a:sym typeface="Poppins"/>
              </a:rPr>
              <a:t>Nuevas tareas</a:t>
            </a:r>
            <a:endParaRPr sz="2000" b="0" i="0" u="none" strike="noStrike" cap="none">
              <a:solidFill>
                <a:schemeClr val="dk1"/>
              </a:solidFill>
              <a:latin typeface="Poppins"/>
              <a:ea typeface="Poppins"/>
              <a:cs typeface="Poppins"/>
              <a:sym typeface="Poppins"/>
            </a:endParaRPr>
          </a:p>
        </p:txBody>
      </p:sp>
      <p:sp>
        <p:nvSpPr>
          <p:cNvPr id="492" name="Google Shape;492;p12"/>
          <p:cNvSpPr txBox="1"/>
          <p:nvPr/>
        </p:nvSpPr>
        <p:spPr>
          <a:xfrm>
            <a:off x="6139452" y="3091624"/>
            <a:ext cx="2844951" cy="1897009"/>
          </a:xfrm>
          <a:prstGeom prst="rect">
            <a:avLst/>
          </a:prstGeom>
          <a:solidFill>
            <a:srgbClr val="F2F2F2">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endParaRPr sz="2000" b="0" i="0" u="none" strike="noStrike" cap="none">
              <a:solidFill>
                <a:schemeClr val="dk1"/>
              </a:solidFill>
              <a:latin typeface="Poppins"/>
              <a:ea typeface="Poppins"/>
              <a:cs typeface="Poppins"/>
              <a:sym typeface="Poppins"/>
            </a:endParaRPr>
          </a:p>
          <a:p>
            <a:pPr marL="342900" marR="0" lvl="0" indent="-342900" algn="l" rtl="0">
              <a:lnSpc>
                <a:spcPct val="100000"/>
              </a:lnSpc>
              <a:spcBef>
                <a:spcPts val="450"/>
              </a:spcBef>
              <a:spcAft>
                <a:spcPts val="0"/>
              </a:spcAft>
              <a:buClr>
                <a:srgbClr val="3F3F3F"/>
              </a:buClr>
              <a:buSzPts val="2000"/>
              <a:buFont typeface="Arial"/>
              <a:buChar char="•"/>
            </a:pPr>
            <a:r>
              <a:rPr lang="es-ES" sz="2000" b="0" i="0" u="none" strike="noStrike" cap="none">
                <a:solidFill>
                  <a:srgbClr val="3F3F3F"/>
                </a:solidFill>
                <a:latin typeface="Poppins"/>
                <a:ea typeface="Poppins"/>
                <a:cs typeface="Poppins"/>
                <a:sym typeface="Poppins"/>
              </a:rPr>
              <a:t>Nunca se hace bien a la primera</a:t>
            </a:r>
            <a:br>
              <a:rPr lang="es-ES" sz="2000" b="0" i="0" u="none" strike="noStrike" cap="none">
                <a:solidFill>
                  <a:srgbClr val="3F3F3F"/>
                </a:solidFill>
                <a:latin typeface="Poppins"/>
                <a:ea typeface="Poppins"/>
                <a:cs typeface="Poppins"/>
                <a:sym typeface="Poppins"/>
              </a:rPr>
            </a:br>
            <a:r>
              <a:rPr lang="es-ES" sz="2000" b="0" i="0" u="none" strike="noStrike" cap="none">
                <a:solidFill>
                  <a:srgbClr val="3F3F3F"/>
                </a:solidFill>
                <a:latin typeface="Poppins"/>
                <a:ea typeface="Poppins"/>
                <a:cs typeface="Poppins"/>
                <a:sym typeface="Poppins"/>
              </a:rPr>
              <a:t>Perseverar y adaptarse es esencial</a:t>
            </a:r>
            <a:endParaRPr sz="2000" b="0" i="0" u="none" strike="noStrike" cap="none">
              <a:solidFill>
                <a:schemeClr val="dk1"/>
              </a:solidFill>
              <a:latin typeface="Poppins"/>
              <a:ea typeface="Poppins"/>
              <a:cs typeface="Poppins"/>
              <a:sym typeface="Poppins"/>
            </a:endParaRPr>
          </a:p>
        </p:txBody>
      </p:sp>
      <p:pic>
        <p:nvPicPr>
          <p:cNvPr id="493" name="Google Shape;493;p12" descr="Forma&#10;&#10;Descripción generada automáticamente con confianza media"/>
          <p:cNvPicPr preferRelativeResize="0"/>
          <p:nvPr/>
        </p:nvPicPr>
        <p:blipFill rotWithShape="1">
          <a:blip r:embed="rId6">
            <a:alphaModFix/>
          </a:blip>
          <a:srcRect/>
          <a:stretch/>
        </p:blipFill>
        <p:spPr>
          <a:xfrm>
            <a:off x="144398" y="128774"/>
            <a:ext cx="2244675" cy="4479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sp>
        <p:nvSpPr>
          <p:cNvPr id="499" name="Google Shape;499;p13"/>
          <p:cNvSpPr txBox="1"/>
          <p:nvPr/>
        </p:nvSpPr>
        <p:spPr>
          <a:xfrm>
            <a:off x="237642" y="125829"/>
            <a:ext cx="5832675" cy="400101"/>
          </a:xfrm>
          <a:prstGeom prst="rect">
            <a:avLst/>
          </a:prstGeom>
          <a:noFill/>
          <a:ln>
            <a:noFill/>
          </a:ln>
        </p:spPr>
        <p:txBody>
          <a:bodyPr spcFirstLastPara="1" wrap="square" lIns="60950" tIns="60950" rIns="60950" bIns="6095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s-ES" sz="1800" b="0" i="0" u="none" strike="noStrike" cap="none">
                <a:solidFill>
                  <a:srgbClr val="009AD8"/>
                </a:solidFill>
                <a:latin typeface="Open Sans SemiBold"/>
                <a:ea typeface="Open Sans SemiBold"/>
                <a:cs typeface="Open Sans SemiBold"/>
                <a:sym typeface="Open Sans SemiBold"/>
              </a:rPr>
              <a:t>Análisis de nuestras capacidades.</a:t>
            </a:r>
            <a:endParaRPr sz="1800" b="0" i="0" u="none" strike="noStrike" cap="none">
              <a:solidFill>
                <a:srgbClr val="009AD8"/>
              </a:solidFill>
              <a:latin typeface="Open Sans SemiBold"/>
              <a:ea typeface="Open Sans SemiBold"/>
              <a:cs typeface="Open Sans SemiBold"/>
              <a:sym typeface="Open Sans SemiBold"/>
            </a:endParaRPr>
          </a:p>
        </p:txBody>
      </p:sp>
      <p:cxnSp>
        <p:nvCxnSpPr>
          <p:cNvPr id="500" name="Google Shape;500;p13"/>
          <p:cNvCxnSpPr/>
          <p:nvPr/>
        </p:nvCxnSpPr>
        <p:spPr>
          <a:xfrm>
            <a:off x="337080" y="4474702"/>
            <a:ext cx="3776195" cy="0"/>
          </a:xfrm>
          <a:prstGeom prst="straightConnector1">
            <a:avLst/>
          </a:prstGeom>
          <a:noFill/>
          <a:ln w="9525" cap="flat" cmpd="sng">
            <a:solidFill>
              <a:srgbClr val="009FE3"/>
            </a:solidFill>
            <a:prstDash val="dot"/>
            <a:round/>
            <a:headEnd type="none" w="sm" len="sm"/>
            <a:tailEnd type="none" w="sm" len="sm"/>
          </a:ln>
        </p:spPr>
      </p:cxnSp>
      <p:pic>
        <p:nvPicPr>
          <p:cNvPr id="501" name="Google Shape;501;p13" descr="Logotipo&#10;&#10;Descripción generada automáticamente con confianza media"/>
          <p:cNvPicPr preferRelativeResize="0"/>
          <p:nvPr/>
        </p:nvPicPr>
        <p:blipFill rotWithShape="1">
          <a:blip r:embed="rId3">
            <a:alphaModFix/>
          </a:blip>
          <a:srcRect/>
          <a:stretch/>
        </p:blipFill>
        <p:spPr>
          <a:xfrm>
            <a:off x="7383820" y="18915"/>
            <a:ext cx="1760180" cy="754363"/>
          </a:xfrm>
          <a:prstGeom prst="rect">
            <a:avLst/>
          </a:prstGeom>
          <a:noFill/>
          <a:ln>
            <a:noFill/>
          </a:ln>
        </p:spPr>
      </p:pic>
      <p:pic>
        <p:nvPicPr>
          <p:cNvPr id="502" name="Google Shape;502;p13"/>
          <p:cNvPicPr preferRelativeResize="0"/>
          <p:nvPr/>
        </p:nvPicPr>
        <p:blipFill rotWithShape="1">
          <a:blip r:embed="rId4">
            <a:alphaModFix/>
          </a:blip>
          <a:srcRect/>
          <a:stretch/>
        </p:blipFill>
        <p:spPr>
          <a:xfrm>
            <a:off x="1172497" y="1482201"/>
            <a:ext cx="6211324" cy="2992501"/>
          </a:xfrm>
          <a:prstGeom prst="rect">
            <a:avLst/>
          </a:prstGeom>
          <a:noFill/>
          <a:ln>
            <a:noFill/>
          </a:ln>
        </p:spPr>
      </p:pic>
      <p:sp>
        <p:nvSpPr>
          <p:cNvPr id="503" name="Google Shape;503;p13"/>
          <p:cNvSpPr/>
          <p:nvPr/>
        </p:nvSpPr>
        <p:spPr>
          <a:xfrm rot="10800000">
            <a:off x="2225178" y="1004552"/>
            <a:ext cx="2498272" cy="550187"/>
          </a:xfrm>
          <a:prstGeom prst="rightArrow">
            <a:avLst>
              <a:gd name="adj1" fmla="val 50000"/>
              <a:gd name="adj2" fmla="val 50000"/>
            </a:avLst>
          </a:prstGeom>
          <a:solidFill>
            <a:srgbClr val="FFFFFF"/>
          </a:solidFill>
          <a:ln w="25400" cap="flat" cmpd="sng">
            <a:solidFill>
              <a:srgbClr val="B6DDE7"/>
            </a:solidFill>
            <a:prstDash val="solid"/>
            <a:round/>
            <a:headEnd type="none" w="sm" len="sm"/>
            <a:tailEnd type="none" w="sm" len="sm"/>
          </a:ln>
          <a:effectLst>
            <a:outerShdw blurRad="38100" dist="23000" dir="5400000" rotWithShape="0">
              <a:srgbClr val="000000">
                <a:alpha val="34117"/>
              </a:srgbClr>
            </a:outerShdw>
          </a:effectLst>
        </p:spPr>
        <p:txBody>
          <a:bodyPr spcFirstLastPara="1" wrap="square" lIns="34275" tIns="34275" rIns="34275" bIns="34275" anchor="ctr" anchorCtr="0">
            <a:sp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Helvetica Neue"/>
              <a:ea typeface="Helvetica Neue"/>
              <a:cs typeface="Helvetica Neue"/>
              <a:sym typeface="Helvetica Neue"/>
            </a:endParaRPr>
          </a:p>
        </p:txBody>
      </p:sp>
      <p:sp>
        <p:nvSpPr>
          <p:cNvPr id="504" name="Google Shape;504;p13"/>
          <p:cNvSpPr/>
          <p:nvPr/>
        </p:nvSpPr>
        <p:spPr>
          <a:xfrm>
            <a:off x="4821154" y="1004552"/>
            <a:ext cx="2498272" cy="550187"/>
          </a:xfrm>
          <a:prstGeom prst="rightArrow">
            <a:avLst>
              <a:gd name="adj1" fmla="val 50000"/>
              <a:gd name="adj2" fmla="val 50000"/>
            </a:avLst>
          </a:prstGeom>
          <a:solidFill>
            <a:srgbClr val="FFFFFF"/>
          </a:solidFill>
          <a:ln w="25400" cap="flat" cmpd="sng">
            <a:solidFill>
              <a:schemeClr val="accent1"/>
            </a:solidFill>
            <a:prstDash val="solid"/>
            <a:round/>
            <a:headEnd type="none" w="sm" len="sm"/>
            <a:tailEnd type="none" w="sm" len="sm"/>
          </a:ln>
          <a:effectLst>
            <a:outerShdw blurRad="38100" dist="23000" dir="5400000" rotWithShape="0">
              <a:srgbClr val="000000">
                <a:alpha val="34117"/>
              </a:srgbClr>
            </a:outerShdw>
          </a:effectLst>
        </p:spPr>
        <p:txBody>
          <a:bodyPr spcFirstLastPara="1" wrap="square" lIns="34275" tIns="34275" rIns="34275" bIns="34275" anchor="ctr" anchorCtr="0">
            <a:spAutoFit/>
          </a:bodyPr>
          <a:lstStyle/>
          <a:p>
            <a:pPr marL="0" marR="0" lvl="0" indent="0" algn="l" rtl="0">
              <a:lnSpc>
                <a:spcPct val="100000"/>
              </a:lnSpc>
              <a:spcBef>
                <a:spcPts val="0"/>
              </a:spcBef>
              <a:spcAft>
                <a:spcPts val="0"/>
              </a:spcAft>
              <a:buClr>
                <a:srgbClr val="000000"/>
              </a:buClr>
              <a:buSzPts val="1350"/>
              <a:buFont typeface="Arial"/>
              <a:buNone/>
            </a:pPr>
            <a:endParaRPr sz="1350" b="0" i="0" u="none" strike="noStrike" cap="none">
              <a:solidFill>
                <a:srgbClr val="000000"/>
              </a:solidFill>
              <a:latin typeface="Helvetica Neue"/>
              <a:ea typeface="Helvetica Neue"/>
              <a:cs typeface="Helvetica Neue"/>
              <a:sym typeface="Helvetica Neue"/>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2F2F2">
            <a:alpha val="49411"/>
          </a:srgbClr>
        </a:solidFill>
        <a:effectLst/>
      </p:bgPr>
    </p:bg>
    <p:spTree>
      <p:nvGrpSpPr>
        <p:cNvPr id="1" name="Shape 509"/>
        <p:cNvGrpSpPr/>
        <p:nvPr/>
      </p:nvGrpSpPr>
      <p:grpSpPr>
        <a:xfrm>
          <a:off x="0" y="0"/>
          <a:ext cx="0" cy="0"/>
          <a:chOff x="0" y="0"/>
          <a:chExt cx="0" cy="0"/>
        </a:xfrm>
      </p:grpSpPr>
      <p:sp>
        <p:nvSpPr>
          <p:cNvPr id="510" name="Google Shape;510;p14"/>
          <p:cNvSpPr/>
          <p:nvPr/>
        </p:nvSpPr>
        <p:spPr>
          <a:xfrm>
            <a:off x="0" y="0"/>
            <a:ext cx="9143999" cy="5143023"/>
          </a:xfrm>
          <a:prstGeom prst="rect">
            <a:avLst/>
          </a:prstGeom>
          <a:solidFill>
            <a:srgbClr val="F2F2F2">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11" name="Google Shape;511;p14"/>
          <p:cNvSpPr/>
          <p:nvPr/>
        </p:nvSpPr>
        <p:spPr>
          <a:xfrm rot="5400000">
            <a:off x="-952744" y="2526955"/>
            <a:ext cx="2400300" cy="11428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12" name="Google Shape;512;p14"/>
          <p:cNvSpPr/>
          <p:nvPr/>
        </p:nvSpPr>
        <p:spPr>
          <a:xfrm rot="-5400000">
            <a:off x="4780856" y="780353"/>
            <a:ext cx="5143502" cy="3582785"/>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13" name="Google Shape;513;p14"/>
          <p:cNvSpPr/>
          <p:nvPr/>
        </p:nvSpPr>
        <p:spPr>
          <a:xfrm>
            <a:off x="290935" y="643339"/>
            <a:ext cx="8300268" cy="3906699"/>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14" name="Google Shape;514;p14"/>
          <p:cNvSpPr txBox="1">
            <a:spLocks noGrp="1"/>
          </p:cNvSpPr>
          <p:nvPr>
            <p:ph type="ctrTitle"/>
          </p:nvPr>
        </p:nvSpPr>
        <p:spPr>
          <a:xfrm>
            <a:off x="740766" y="2303387"/>
            <a:ext cx="7432722" cy="194252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F3F3F"/>
              </a:buClr>
              <a:buSzPts val="4000"/>
              <a:buFont typeface="Poppins"/>
              <a:buNone/>
            </a:pPr>
            <a:r>
              <a:rPr lang="es-ES" sz="4000" b="1" cap="none">
                <a:solidFill>
                  <a:srgbClr val="3F3F3F"/>
                </a:solidFill>
                <a:latin typeface="Poppins"/>
                <a:ea typeface="Poppins"/>
                <a:cs typeface="Poppins"/>
                <a:sym typeface="Poppins"/>
              </a:rPr>
              <a:t>ASPECTOS EXTERNOS</a:t>
            </a:r>
            <a:br>
              <a:rPr lang="es-ES" sz="4000" b="1" cap="none">
                <a:solidFill>
                  <a:srgbClr val="3F3F3F"/>
                </a:solidFill>
                <a:latin typeface="Poppins"/>
                <a:ea typeface="Poppins"/>
                <a:cs typeface="Poppins"/>
                <a:sym typeface="Poppins"/>
              </a:rPr>
            </a:br>
            <a:endParaRPr/>
          </a:p>
        </p:txBody>
      </p:sp>
      <p:sp>
        <p:nvSpPr>
          <p:cNvPr id="515" name="Google Shape;515;p14"/>
          <p:cNvSpPr txBox="1">
            <a:spLocks noGrp="1"/>
          </p:cNvSpPr>
          <p:nvPr>
            <p:ph type="subTitle" idx="1"/>
          </p:nvPr>
        </p:nvSpPr>
        <p:spPr>
          <a:xfrm>
            <a:off x="740766" y="1165138"/>
            <a:ext cx="7432721" cy="9613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rgbClr val="3F3F3F"/>
              </a:buClr>
              <a:buSzPts val="2000"/>
              <a:buNone/>
            </a:pPr>
            <a:r>
              <a:rPr lang="es-ES" sz="2000" b="1" cap="none">
                <a:solidFill>
                  <a:srgbClr val="3F3F3F"/>
                </a:solidFill>
                <a:latin typeface="Poppins"/>
                <a:ea typeface="Poppins"/>
                <a:cs typeface="Poppins"/>
                <a:sym typeface="Poppins"/>
              </a:rPr>
              <a:t>PLAN DE NEGOCIOS</a:t>
            </a:r>
            <a:br>
              <a:rPr lang="es-ES" sz="2000" b="1" cap="none">
                <a:solidFill>
                  <a:srgbClr val="3F3F3F"/>
                </a:solidFill>
                <a:latin typeface="Poppins"/>
                <a:ea typeface="Poppins"/>
                <a:cs typeface="Poppins"/>
                <a:sym typeface="Poppins"/>
              </a:rPr>
            </a:br>
            <a:endParaRPr/>
          </a:p>
        </p:txBody>
      </p:sp>
      <p:sp>
        <p:nvSpPr>
          <p:cNvPr id="516" name="Google Shape;516;p14"/>
          <p:cNvSpPr/>
          <p:nvPr/>
        </p:nvSpPr>
        <p:spPr>
          <a:xfrm rot="5400000">
            <a:off x="-1143007" y="2524594"/>
            <a:ext cx="2400300" cy="11428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17" name="Google Shape;517;p14"/>
          <p:cNvPicPr preferRelativeResize="0"/>
          <p:nvPr/>
        </p:nvPicPr>
        <p:blipFill rotWithShape="1">
          <a:blip r:embed="rId3">
            <a:alphaModFix/>
          </a:blip>
          <a:srcRect/>
          <a:stretch/>
        </p:blipFill>
        <p:spPr>
          <a:xfrm>
            <a:off x="0" y="4771553"/>
            <a:ext cx="9144000" cy="381000"/>
          </a:xfrm>
          <a:prstGeom prst="rect">
            <a:avLst/>
          </a:prstGeom>
          <a:noFill/>
          <a:ln>
            <a:noFill/>
          </a:ln>
        </p:spPr>
      </p:pic>
      <p:pic>
        <p:nvPicPr>
          <p:cNvPr id="518" name="Google Shape;518;p14" descr="Forma&#10;&#10;Descripción generada automáticamente con confianza media"/>
          <p:cNvPicPr preferRelativeResize="0"/>
          <p:nvPr/>
        </p:nvPicPr>
        <p:blipFill rotWithShape="1">
          <a:blip r:embed="rId4">
            <a:alphaModFix/>
          </a:blip>
          <a:srcRect/>
          <a:stretch/>
        </p:blipFill>
        <p:spPr>
          <a:xfrm>
            <a:off x="304548" y="195424"/>
            <a:ext cx="2244675" cy="4479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23"/>
        <p:cNvGrpSpPr/>
        <p:nvPr/>
      </p:nvGrpSpPr>
      <p:grpSpPr>
        <a:xfrm>
          <a:off x="0" y="0"/>
          <a:ext cx="0" cy="0"/>
          <a:chOff x="0" y="0"/>
          <a:chExt cx="0" cy="0"/>
        </a:xfrm>
      </p:grpSpPr>
      <p:sp>
        <p:nvSpPr>
          <p:cNvPr id="524" name="Google Shape;524;p15"/>
          <p:cNvSpPr/>
          <p:nvPr/>
        </p:nvSpPr>
        <p:spPr>
          <a:xfrm>
            <a:off x="1143" y="0"/>
            <a:ext cx="9141714"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25" name="Google Shape;525;p15" descr="Se escribe una cita en una agenda de papel"/>
          <p:cNvPicPr preferRelativeResize="0"/>
          <p:nvPr/>
        </p:nvPicPr>
        <p:blipFill rotWithShape="1">
          <a:blip r:embed="rId3">
            <a:alphaModFix/>
          </a:blip>
          <a:srcRect t="20418" b="20631"/>
          <a:stretch/>
        </p:blipFill>
        <p:spPr>
          <a:xfrm>
            <a:off x="144395" y="130027"/>
            <a:ext cx="2844951" cy="2880320"/>
          </a:xfrm>
          <a:prstGeom prst="rect">
            <a:avLst/>
          </a:prstGeom>
          <a:noFill/>
          <a:ln>
            <a:noFill/>
          </a:ln>
        </p:spPr>
      </p:pic>
      <p:pic>
        <p:nvPicPr>
          <p:cNvPr id="526" name="Google Shape;526;p15" descr="Paraguas azul entre una multitud de paraguas blancos"/>
          <p:cNvPicPr preferRelativeResize="0"/>
          <p:nvPr/>
        </p:nvPicPr>
        <p:blipFill rotWithShape="1">
          <a:blip r:embed="rId4">
            <a:alphaModFix/>
          </a:blip>
          <a:srcRect t="13156" b="27999"/>
          <a:stretch/>
        </p:blipFill>
        <p:spPr>
          <a:xfrm>
            <a:off x="6149253" y="128787"/>
            <a:ext cx="2867193" cy="2875011"/>
          </a:xfrm>
          <a:prstGeom prst="rect">
            <a:avLst/>
          </a:prstGeom>
          <a:noFill/>
          <a:ln>
            <a:noFill/>
          </a:ln>
        </p:spPr>
      </p:pic>
      <p:pic>
        <p:nvPicPr>
          <p:cNvPr id="527" name="Google Shape;527;p15" descr="Una sala de sillas de colores"/>
          <p:cNvPicPr preferRelativeResize="0"/>
          <p:nvPr/>
        </p:nvPicPr>
        <p:blipFill rotWithShape="1">
          <a:blip r:embed="rId5">
            <a:alphaModFix/>
          </a:blip>
          <a:srcRect t="24773" b="16381"/>
          <a:stretch/>
        </p:blipFill>
        <p:spPr>
          <a:xfrm>
            <a:off x="3141792" y="128787"/>
            <a:ext cx="2849255" cy="2875011"/>
          </a:xfrm>
          <a:prstGeom prst="rect">
            <a:avLst/>
          </a:prstGeom>
          <a:noFill/>
          <a:ln>
            <a:noFill/>
          </a:ln>
        </p:spPr>
      </p:pic>
      <p:sp>
        <p:nvSpPr>
          <p:cNvPr id="528" name="Google Shape;528;p15"/>
          <p:cNvSpPr txBox="1"/>
          <p:nvPr/>
        </p:nvSpPr>
        <p:spPr>
          <a:xfrm>
            <a:off x="6139301" y="2246251"/>
            <a:ext cx="2867193" cy="764096"/>
          </a:xfrm>
          <a:prstGeom prst="rect">
            <a:avLst/>
          </a:prstGeom>
          <a:solidFill>
            <a:srgbClr val="000000">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500"/>
              <a:buFont typeface="Arial"/>
              <a:buNone/>
            </a:pPr>
            <a:r>
              <a:rPr lang="es-ES" sz="2500" b="1" i="0" u="none" strike="noStrike" cap="none" dirty="0">
                <a:solidFill>
                  <a:schemeClr val="lt1"/>
                </a:solidFill>
                <a:latin typeface="Poppins"/>
                <a:ea typeface="Poppins"/>
                <a:cs typeface="Poppins"/>
                <a:sym typeface="Poppins"/>
              </a:rPr>
              <a:t>CÓMO ME DIFERENCIARÉ</a:t>
            </a:r>
            <a:endParaRPr sz="1400" b="0" i="0" u="none" strike="noStrike" cap="none" dirty="0">
              <a:solidFill>
                <a:srgbClr val="000000"/>
              </a:solidFill>
              <a:latin typeface="Arial"/>
              <a:ea typeface="Arial"/>
              <a:cs typeface="Arial"/>
              <a:sym typeface="Arial"/>
            </a:endParaRPr>
          </a:p>
        </p:txBody>
      </p:sp>
      <p:sp>
        <p:nvSpPr>
          <p:cNvPr id="529" name="Google Shape;529;p15"/>
          <p:cNvSpPr txBox="1"/>
          <p:nvPr/>
        </p:nvSpPr>
        <p:spPr>
          <a:xfrm>
            <a:off x="3131840" y="2246251"/>
            <a:ext cx="2849255" cy="764096"/>
          </a:xfrm>
          <a:prstGeom prst="rect">
            <a:avLst/>
          </a:prstGeom>
          <a:solidFill>
            <a:srgbClr val="000000">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1" i="0" u="none" strike="noStrike" cap="none" dirty="0">
              <a:solidFill>
                <a:schemeClr val="lt1"/>
              </a:solidFill>
              <a:latin typeface="Poppins"/>
              <a:ea typeface="Poppins"/>
              <a:cs typeface="Poppins"/>
              <a:sym typeface="Poppins"/>
            </a:endParaRPr>
          </a:p>
          <a:p>
            <a:pPr marL="0" marR="0" lvl="0" indent="0" algn="ctr" rtl="0">
              <a:lnSpc>
                <a:spcPct val="100000"/>
              </a:lnSpc>
              <a:spcBef>
                <a:spcPts val="450"/>
              </a:spcBef>
              <a:spcAft>
                <a:spcPts val="0"/>
              </a:spcAft>
              <a:buClr>
                <a:srgbClr val="000000"/>
              </a:buClr>
              <a:buSzPts val="2500"/>
              <a:buFont typeface="Arial"/>
              <a:buNone/>
            </a:pPr>
            <a:r>
              <a:rPr lang="es-ES" sz="2500" b="1" dirty="0">
                <a:solidFill>
                  <a:schemeClr val="lt1"/>
                </a:solidFill>
                <a:latin typeface="Poppins"/>
                <a:cs typeface="Poppins"/>
                <a:sym typeface="Poppins"/>
              </a:rPr>
              <a:t>ANÁLISIS DE COMPETENCIA</a:t>
            </a:r>
            <a:br>
              <a:rPr lang="es-ES" sz="2500" b="1" i="0" u="none" strike="noStrike" cap="none" dirty="0">
                <a:solidFill>
                  <a:schemeClr val="lt1"/>
                </a:solidFill>
                <a:latin typeface="Poppins"/>
                <a:ea typeface="Poppins"/>
                <a:cs typeface="Poppins"/>
                <a:sym typeface="Poppins"/>
              </a:rPr>
            </a:br>
            <a:endParaRPr sz="1400" b="0" i="0" u="none" strike="noStrike" cap="none" dirty="0">
              <a:solidFill>
                <a:srgbClr val="000000"/>
              </a:solidFill>
              <a:latin typeface="Arial"/>
              <a:ea typeface="Arial"/>
              <a:cs typeface="Arial"/>
              <a:sym typeface="Arial"/>
            </a:endParaRPr>
          </a:p>
        </p:txBody>
      </p:sp>
      <p:sp>
        <p:nvSpPr>
          <p:cNvPr id="530" name="Google Shape;530;p15"/>
          <p:cNvSpPr txBox="1"/>
          <p:nvPr/>
        </p:nvSpPr>
        <p:spPr>
          <a:xfrm>
            <a:off x="144394" y="2239702"/>
            <a:ext cx="2844951" cy="764096"/>
          </a:xfrm>
          <a:prstGeom prst="rect">
            <a:avLst/>
          </a:prstGeom>
          <a:solidFill>
            <a:srgbClr val="000000">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1" i="0" u="none" strike="noStrike" cap="none" dirty="0">
              <a:solidFill>
                <a:schemeClr val="lt1"/>
              </a:solidFill>
              <a:latin typeface="Poppins"/>
              <a:ea typeface="Poppins"/>
              <a:cs typeface="Poppins"/>
              <a:sym typeface="Poppins"/>
            </a:endParaRPr>
          </a:p>
          <a:p>
            <a:pPr marL="0" marR="0" lvl="0" indent="0" algn="ctr" rtl="0">
              <a:lnSpc>
                <a:spcPct val="100000"/>
              </a:lnSpc>
              <a:spcBef>
                <a:spcPts val="450"/>
              </a:spcBef>
              <a:spcAft>
                <a:spcPts val="0"/>
              </a:spcAft>
              <a:buClr>
                <a:srgbClr val="000000"/>
              </a:buClr>
              <a:buSzPts val="2500"/>
              <a:buFont typeface="Arial"/>
              <a:buNone/>
            </a:pPr>
            <a:r>
              <a:rPr lang="es-ES" sz="2500" b="1" i="0" u="none" strike="noStrike" cap="none" dirty="0">
                <a:solidFill>
                  <a:schemeClr val="lt1"/>
                </a:solidFill>
                <a:latin typeface="Poppins"/>
                <a:ea typeface="Poppins"/>
                <a:cs typeface="Poppins"/>
                <a:sym typeface="Poppins"/>
              </a:rPr>
              <a:t>RESUMEN/ DESCRIPCIÓN </a:t>
            </a:r>
            <a:br>
              <a:rPr lang="es-ES" sz="2500" b="1" i="0" u="none" strike="noStrike" cap="none" dirty="0">
                <a:solidFill>
                  <a:schemeClr val="lt1"/>
                </a:solidFill>
                <a:latin typeface="Poppins"/>
                <a:ea typeface="Poppins"/>
                <a:cs typeface="Poppins"/>
                <a:sym typeface="Poppins"/>
              </a:rPr>
            </a:br>
            <a:endParaRPr sz="1400" b="0" i="0" u="none" strike="noStrike" cap="none" dirty="0">
              <a:solidFill>
                <a:srgbClr val="000000"/>
              </a:solidFill>
              <a:latin typeface="Arial"/>
              <a:ea typeface="Arial"/>
              <a:cs typeface="Arial"/>
              <a:sym typeface="Arial"/>
            </a:endParaRPr>
          </a:p>
        </p:txBody>
      </p:sp>
      <p:sp>
        <p:nvSpPr>
          <p:cNvPr id="531" name="Google Shape;531;p15"/>
          <p:cNvSpPr txBox="1"/>
          <p:nvPr/>
        </p:nvSpPr>
        <p:spPr>
          <a:xfrm>
            <a:off x="144394" y="3091625"/>
            <a:ext cx="2844951" cy="1897009"/>
          </a:xfrm>
          <a:prstGeom prst="rect">
            <a:avLst/>
          </a:prstGeom>
          <a:solidFill>
            <a:srgbClr val="F2F2F2">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Poppins"/>
              <a:ea typeface="Poppins"/>
              <a:cs typeface="Poppins"/>
              <a:sym typeface="Poppins"/>
            </a:endParaRPr>
          </a:p>
          <a:p>
            <a:pPr marL="342900" marR="0" lvl="0" indent="-342900" algn="l" rtl="0">
              <a:lnSpc>
                <a:spcPct val="100000"/>
              </a:lnSpc>
              <a:spcBef>
                <a:spcPts val="450"/>
              </a:spcBef>
              <a:spcAft>
                <a:spcPts val="0"/>
              </a:spcAft>
              <a:buClr>
                <a:srgbClr val="3F3F3F"/>
              </a:buClr>
              <a:buSzPts val="1800"/>
              <a:buFont typeface="Arial"/>
              <a:buChar char="•"/>
            </a:pPr>
            <a:r>
              <a:rPr lang="es-ES" sz="1800" b="0" i="0" u="none" strike="noStrike" cap="none">
                <a:solidFill>
                  <a:srgbClr val="3F3F3F"/>
                </a:solidFill>
                <a:latin typeface="Poppins"/>
                <a:ea typeface="Poppins"/>
                <a:cs typeface="Poppins"/>
                <a:sym typeface="Poppins"/>
              </a:rPr>
              <a:t>Es el más importante</a:t>
            </a:r>
            <a:br>
              <a:rPr lang="es-ES" sz="1800" b="0" i="0" u="none" strike="noStrike" cap="none">
                <a:solidFill>
                  <a:srgbClr val="3F3F3F"/>
                </a:solidFill>
                <a:latin typeface="Poppins"/>
                <a:ea typeface="Poppins"/>
                <a:cs typeface="Poppins"/>
                <a:sym typeface="Poppins"/>
              </a:rPr>
            </a:br>
            <a:r>
              <a:rPr lang="es-ES" sz="1800" b="0" i="0" u="none" strike="noStrike" cap="none">
                <a:solidFill>
                  <a:srgbClr val="3F3F3F"/>
                </a:solidFill>
                <a:latin typeface="Poppins"/>
                <a:ea typeface="Poppins"/>
                <a:cs typeface="Poppins"/>
                <a:sym typeface="Poppins"/>
              </a:rPr>
              <a:t>Atraer la atención de los lectores</a:t>
            </a:r>
            <a:br>
              <a:rPr lang="es-ES" sz="1800" b="0" i="0" u="none" strike="noStrike" cap="none">
                <a:solidFill>
                  <a:srgbClr val="3F3F3F"/>
                </a:solidFill>
                <a:latin typeface="Poppins"/>
                <a:ea typeface="Poppins"/>
                <a:cs typeface="Poppins"/>
                <a:sym typeface="Poppins"/>
              </a:rPr>
            </a:br>
            <a:r>
              <a:rPr lang="es-ES" sz="1800" b="0" i="0" u="none" strike="noStrike" cap="none">
                <a:solidFill>
                  <a:srgbClr val="3F3F3F"/>
                </a:solidFill>
                <a:latin typeface="Poppins"/>
                <a:ea typeface="Poppins"/>
                <a:cs typeface="Poppins"/>
                <a:sym typeface="Poppins"/>
              </a:rPr>
              <a:t>Sintetizar</a:t>
            </a:r>
            <a:endParaRPr sz="1800" b="0" i="0" u="none" strike="noStrike" cap="none">
              <a:solidFill>
                <a:schemeClr val="dk1"/>
              </a:solidFill>
              <a:latin typeface="Poppins"/>
              <a:ea typeface="Poppins"/>
              <a:cs typeface="Poppins"/>
              <a:sym typeface="Poppins"/>
            </a:endParaRPr>
          </a:p>
        </p:txBody>
      </p:sp>
      <p:sp>
        <p:nvSpPr>
          <p:cNvPr id="532" name="Google Shape;532;p15"/>
          <p:cNvSpPr txBox="1"/>
          <p:nvPr/>
        </p:nvSpPr>
        <p:spPr>
          <a:xfrm>
            <a:off x="3131840" y="3091625"/>
            <a:ext cx="2844951" cy="1897009"/>
          </a:xfrm>
          <a:prstGeom prst="rect">
            <a:avLst/>
          </a:prstGeom>
          <a:solidFill>
            <a:srgbClr val="F2F2F2">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Poppins"/>
              <a:ea typeface="Poppins"/>
              <a:cs typeface="Poppins"/>
              <a:sym typeface="Poppins"/>
            </a:endParaRPr>
          </a:p>
          <a:p>
            <a:pPr marL="342900" marR="0" lvl="0" indent="-342900" algn="l" rtl="0">
              <a:lnSpc>
                <a:spcPct val="100000"/>
              </a:lnSpc>
              <a:spcBef>
                <a:spcPts val="450"/>
              </a:spcBef>
              <a:spcAft>
                <a:spcPts val="0"/>
              </a:spcAft>
              <a:buClr>
                <a:srgbClr val="3F3F3F"/>
              </a:buClr>
              <a:buSzPts val="1800"/>
              <a:buFont typeface="Arial"/>
              <a:buChar char="•"/>
            </a:pPr>
            <a:r>
              <a:rPr lang="es-ES" sz="1800" b="0" i="0" u="none" strike="noStrike" cap="none">
                <a:solidFill>
                  <a:srgbClr val="3F3F3F"/>
                </a:solidFill>
                <a:latin typeface="Poppins"/>
                <a:ea typeface="Poppins"/>
                <a:cs typeface="Poppins"/>
                <a:sym typeface="Poppins"/>
              </a:rPr>
              <a:t>Estudio de mercado</a:t>
            </a:r>
            <a:br>
              <a:rPr lang="es-ES" sz="1800" b="0" i="0" u="none" strike="noStrike" cap="none">
                <a:solidFill>
                  <a:srgbClr val="3F3F3F"/>
                </a:solidFill>
                <a:latin typeface="Poppins"/>
                <a:ea typeface="Poppins"/>
                <a:cs typeface="Poppins"/>
                <a:sym typeface="Poppins"/>
              </a:rPr>
            </a:br>
            <a:r>
              <a:rPr lang="es-ES" sz="1800" b="0" i="0" u="none" strike="noStrike" cap="none">
                <a:solidFill>
                  <a:srgbClr val="3F3F3F"/>
                </a:solidFill>
                <a:latin typeface="Poppins"/>
                <a:ea typeface="Poppins"/>
                <a:cs typeface="Poppins"/>
                <a:sym typeface="Poppins"/>
              </a:rPr>
              <a:t>Conocer la competencia</a:t>
            </a:r>
            <a:br>
              <a:rPr lang="es-ES" sz="1800" b="0" i="0" u="none" strike="noStrike" cap="none">
                <a:solidFill>
                  <a:srgbClr val="3F3F3F"/>
                </a:solidFill>
                <a:latin typeface="Poppins"/>
                <a:ea typeface="Poppins"/>
                <a:cs typeface="Poppins"/>
                <a:sym typeface="Poppins"/>
              </a:rPr>
            </a:br>
            <a:r>
              <a:rPr lang="es-ES" sz="1800" b="0" i="0" u="none" strike="noStrike" cap="none">
                <a:solidFill>
                  <a:srgbClr val="3F3F3F"/>
                </a:solidFill>
                <a:latin typeface="Poppins"/>
                <a:ea typeface="Poppins"/>
                <a:cs typeface="Poppins"/>
                <a:sym typeface="Poppins"/>
              </a:rPr>
              <a:t>Clientes potenciales</a:t>
            </a:r>
            <a:endParaRPr sz="1800" b="0" i="0" u="none" strike="noStrike" cap="none">
              <a:solidFill>
                <a:schemeClr val="dk1"/>
              </a:solidFill>
              <a:latin typeface="Poppins"/>
              <a:ea typeface="Poppins"/>
              <a:cs typeface="Poppins"/>
              <a:sym typeface="Poppins"/>
            </a:endParaRPr>
          </a:p>
        </p:txBody>
      </p:sp>
      <p:sp>
        <p:nvSpPr>
          <p:cNvPr id="533" name="Google Shape;533;p15"/>
          <p:cNvSpPr txBox="1"/>
          <p:nvPr/>
        </p:nvSpPr>
        <p:spPr>
          <a:xfrm>
            <a:off x="6139190" y="3093845"/>
            <a:ext cx="2844951" cy="1897009"/>
          </a:xfrm>
          <a:prstGeom prst="rect">
            <a:avLst/>
          </a:prstGeom>
          <a:solidFill>
            <a:srgbClr val="F2F2F2">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Poppins"/>
              <a:ea typeface="Poppins"/>
              <a:cs typeface="Poppins"/>
              <a:sym typeface="Poppins"/>
            </a:endParaRPr>
          </a:p>
          <a:p>
            <a:pPr marL="342900" marR="0" lvl="0" indent="-342900" algn="l" rtl="0">
              <a:lnSpc>
                <a:spcPct val="100000"/>
              </a:lnSpc>
              <a:spcBef>
                <a:spcPts val="450"/>
              </a:spcBef>
              <a:spcAft>
                <a:spcPts val="0"/>
              </a:spcAft>
              <a:buClr>
                <a:srgbClr val="3F3F3F"/>
              </a:buClr>
              <a:buSzPts val="1800"/>
              <a:buFont typeface="Arial"/>
              <a:buChar char="•"/>
            </a:pPr>
            <a:r>
              <a:rPr lang="es-ES" sz="1800" b="0" i="0" u="none" strike="noStrike" cap="none">
                <a:solidFill>
                  <a:srgbClr val="3F3F3F"/>
                </a:solidFill>
                <a:latin typeface="Poppins"/>
                <a:ea typeface="Poppins"/>
                <a:cs typeface="Poppins"/>
                <a:sym typeface="Poppins"/>
              </a:rPr>
              <a:t>Aspecto clave</a:t>
            </a:r>
            <a:br>
              <a:rPr lang="es-ES" sz="1800" b="0" i="0" u="none" strike="noStrike" cap="none">
                <a:solidFill>
                  <a:srgbClr val="3F3F3F"/>
                </a:solidFill>
                <a:latin typeface="Poppins"/>
                <a:ea typeface="Poppins"/>
                <a:cs typeface="Poppins"/>
                <a:sym typeface="Poppins"/>
              </a:rPr>
            </a:br>
            <a:r>
              <a:rPr lang="es-ES" sz="1800" b="0" i="0" u="none" strike="noStrike" cap="none">
                <a:solidFill>
                  <a:srgbClr val="3F3F3F"/>
                </a:solidFill>
                <a:latin typeface="Poppins"/>
                <a:ea typeface="Poppins"/>
                <a:cs typeface="Poppins"/>
                <a:sym typeface="Poppins"/>
              </a:rPr>
              <a:t>Diferenciación de la  competencia</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450"/>
              </a:spcBef>
              <a:spcAft>
                <a:spcPts val="0"/>
              </a:spcAft>
              <a:buClr>
                <a:srgbClr val="000000"/>
              </a:buClr>
              <a:buSzPts val="2000"/>
              <a:buFont typeface="Arial"/>
              <a:buNone/>
            </a:pPr>
            <a:endParaRPr sz="2000" b="0" i="0" u="none" strike="noStrike" cap="none">
              <a:solidFill>
                <a:schemeClr val="dk1"/>
              </a:solidFill>
              <a:latin typeface="Poppins"/>
              <a:ea typeface="Poppins"/>
              <a:cs typeface="Poppins"/>
              <a:sym typeface="Poppins"/>
            </a:endParaRPr>
          </a:p>
        </p:txBody>
      </p:sp>
      <p:pic>
        <p:nvPicPr>
          <p:cNvPr id="534" name="Google Shape;534;p15" descr="Forma&#10;&#10;Descripción generada automáticamente con confianza media"/>
          <p:cNvPicPr preferRelativeResize="0"/>
          <p:nvPr/>
        </p:nvPicPr>
        <p:blipFill rotWithShape="1">
          <a:blip r:embed="rId6">
            <a:alphaModFix/>
          </a:blip>
          <a:srcRect/>
          <a:stretch/>
        </p:blipFill>
        <p:spPr>
          <a:xfrm>
            <a:off x="6774298" y="146624"/>
            <a:ext cx="2244675" cy="4479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39"/>
        <p:cNvGrpSpPr/>
        <p:nvPr/>
      </p:nvGrpSpPr>
      <p:grpSpPr>
        <a:xfrm>
          <a:off x="0" y="0"/>
          <a:ext cx="0" cy="0"/>
          <a:chOff x="0" y="0"/>
          <a:chExt cx="0" cy="0"/>
        </a:xfrm>
      </p:grpSpPr>
      <p:pic>
        <p:nvPicPr>
          <p:cNvPr id="540" name="Google Shape;540;p16" descr="Paraguas azul entre una multitud de paraguas blancos"/>
          <p:cNvPicPr preferRelativeResize="0"/>
          <p:nvPr/>
        </p:nvPicPr>
        <p:blipFill rotWithShape="1">
          <a:blip r:embed="rId3">
            <a:alphaModFix/>
          </a:blip>
          <a:srcRect/>
          <a:stretch/>
        </p:blipFill>
        <p:spPr>
          <a:xfrm>
            <a:off x="-1" y="7"/>
            <a:ext cx="9144000" cy="5143493"/>
          </a:xfrm>
          <a:prstGeom prst="rect">
            <a:avLst/>
          </a:prstGeom>
          <a:noFill/>
          <a:ln>
            <a:noFill/>
          </a:ln>
        </p:spPr>
      </p:pic>
      <p:sp>
        <p:nvSpPr>
          <p:cNvPr id="541" name="Google Shape;541;p16"/>
          <p:cNvSpPr/>
          <p:nvPr/>
        </p:nvSpPr>
        <p:spPr>
          <a:xfrm flipH="1">
            <a:off x="0" y="748631"/>
            <a:ext cx="4512879" cy="4394869"/>
          </a:xfrm>
          <a:custGeom>
            <a:avLst/>
            <a:gdLst/>
            <a:ahLst/>
            <a:cxnLst/>
            <a:rect l="l" t="t" r="r" b="b"/>
            <a:pathLst>
              <a:path w="1333" h="1298" extrusionOk="0">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lt1">
              <a:alpha val="74509"/>
            </a:schemeClr>
          </a:solid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dk1"/>
              </a:buClr>
              <a:buSzPts val="1600"/>
              <a:buFont typeface="Arial"/>
              <a:buNone/>
            </a:pPr>
            <a:endParaRPr sz="1600" b="0" i="0" u="none" strike="noStrike" cap="none">
              <a:solidFill>
                <a:schemeClr val="dk1"/>
              </a:solidFill>
              <a:latin typeface="Calibri"/>
              <a:ea typeface="Calibri"/>
              <a:cs typeface="Calibri"/>
              <a:sym typeface="Calibri"/>
            </a:endParaRPr>
          </a:p>
        </p:txBody>
      </p:sp>
      <p:sp>
        <p:nvSpPr>
          <p:cNvPr id="542" name="Google Shape;542;p16"/>
          <p:cNvSpPr txBox="1">
            <a:spLocks noGrp="1"/>
          </p:cNvSpPr>
          <p:nvPr>
            <p:ph type="title"/>
          </p:nvPr>
        </p:nvSpPr>
        <p:spPr>
          <a:xfrm>
            <a:off x="504908" y="1129190"/>
            <a:ext cx="3823890" cy="1007066"/>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595959"/>
              </a:buClr>
              <a:buSzPct val="100000"/>
              <a:buFont typeface="Poppins"/>
              <a:buNone/>
            </a:pPr>
            <a:r>
              <a:rPr lang="es-ES" sz="2800" dirty="0">
                <a:solidFill>
                  <a:srgbClr val="595959"/>
                </a:solidFill>
                <a:latin typeface="Poppins"/>
                <a:ea typeface="Poppins"/>
                <a:cs typeface="Poppins"/>
                <a:sym typeface="Poppins"/>
              </a:rPr>
              <a:t>¿CÓMO ME DIFERENCIARÉ DE LA COMPETENCIA?</a:t>
            </a:r>
            <a:endParaRPr dirty="0"/>
          </a:p>
        </p:txBody>
      </p:sp>
      <p:cxnSp>
        <p:nvCxnSpPr>
          <p:cNvPr id="543" name="Google Shape;543;p16"/>
          <p:cNvCxnSpPr/>
          <p:nvPr/>
        </p:nvCxnSpPr>
        <p:spPr>
          <a:xfrm>
            <a:off x="1715288" y="2502854"/>
            <a:ext cx="701565" cy="0"/>
          </a:xfrm>
          <a:prstGeom prst="straightConnector1">
            <a:avLst/>
          </a:prstGeom>
          <a:noFill/>
          <a:ln w="25400" cap="sq" cmpd="sng">
            <a:solidFill>
              <a:srgbClr val="262626"/>
            </a:solidFill>
            <a:prstDash val="solid"/>
            <a:bevel/>
            <a:headEnd type="none" w="sm" len="sm"/>
            <a:tailEnd type="none" w="sm" len="sm"/>
          </a:ln>
        </p:spPr>
      </p:cxnSp>
      <p:sp>
        <p:nvSpPr>
          <p:cNvPr id="544" name="Google Shape;544;p16"/>
          <p:cNvSpPr txBox="1">
            <a:spLocks noGrp="1"/>
          </p:cNvSpPr>
          <p:nvPr>
            <p:ph type="body" idx="1"/>
          </p:nvPr>
        </p:nvSpPr>
        <p:spPr>
          <a:xfrm>
            <a:off x="394136" y="2563179"/>
            <a:ext cx="4010339" cy="196488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595959"/>
              </a:buClr>
              <a:buSzPts val="1800"/>
              <a:buNone/>
            </a:pPr>
            <a:r>
              <a:rPr lang="es-ES" sz="1800" dirty="0">
                <a:solidFill>
                  <a:srgbClr val="595959"/>
                </a:solidFill>
                <a:latin typeface="Poppins"/>
                <a:ea typeface="Poppins"/>
                <a:cs typeface="Poppins"/>
                <a:sym typeface="Poppins"/>
              </a:rPr>
              <a:t>Hacemos hincapié en cómo me  diferencio de la competencia, proporcionando un modelo que nos permite trabajar en este aspecto.</a:t>
            </a:r>
            <a:br>
              <a:rPr lang="es-ES" sz="1800" dirty="0">
                <a:solidFill>
                  <a:srgbClr val="595959"/>
                </a:solidFill>
                <a:latin typeface="Poppins"/>
                <a:ea typeface="Poppins"/>
                <a:cs typeface="Poppins"/>
                <a:sym typeface="Poppins"/>
              </a:rPr>
            </a:br>
            <a:endParaRPr sz="1400" dirty="0"/>
          </a:p>
        </p:txBody>
      </p:sp>
      <p:pic>
        <p:nvPicPr>
          <p:cNvPr id="545" name="Google Shape;545;p16" descr="Forma&#10;&#10;Descripción generada automáticamente con confianza media"/>
          <p:cNvPicPr preferRelativeResize="0"/>
          <p:nvPr/>
        </p:nvPicPr>
        <p:blipFill rotWithShape="1">
          <a:blip r:embed="rId4">
            <a:alphaModFix/>
          </a:blip>
          <a:srcRect/>
          <a:stretch/>
        </p:blipFill>
        <p:spPr>
          <a:xfrm>
            <a:off x="6774298" y="146624"/>
            <a:ext cx="2244675" cy="4479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50"/>
        <p:cNvGrpSpPr/>
        <p:nvPr/>
      </p:nvGrpSpPr>
      <p:grpSpPr>
        <a:xfrm>
          <a:off x="0" y="0"/>
          <a:ext cx="0" cy="0"/>
          <a:chOff x="0" y="0"/>
          <a:chExt cx="0" cy="0"/>
        </a:xfrm>
      </p:grpSpPr>
      <p:sp>
        <p:nvSpPr>
          <p:cNvPr id="551" name="Google Shape;551;p17"/>
          <p:cNvSpPr/>
          <p:nvPr/>
        </p:nvSpPr>
        <p:spPr>
          <a:xfrm>
            <a:off x="0" y="0"/>
            <a:ext cx="9143999" cy="5143023"/>
          </a:xfrm>
          <a:prstGeom prst="rect">
            <a:avLst/>
          </a:prstGeom>
          <a:solidFill>
            <a:schemeClr val="lt1"/>
          </a:solidFill>
          <a:ln>
            <a:noFill/>
          </a:ln>
        </p:spPr>
        <p:txBody>
          <a:bodyPr spcFirstLastPara="1" wrap="square" lIns="91425" tIns="45700" rIns="91425" bIns="45700" anchor="ctr" anchorCtr="0">
            <a:noAutofit/>
          </a:bodyPr>
          <a:lstStyle/>
          <a:p>
            <a:pPr marL="285750" marR="0" lvl="0" indent="-285750" algn="ctr" rtl="0">
              <a:lnSpc>
                <a:spcPct val="100000"/>
              </a:lnSpc>
              <a:spcBef>
                <a:spcPts val="0"/>
              </a:spcBef>
              <a:spcAft>
                <a:spcPts val="0"/>
              </a:spcAft>
              <a:buClr>
                <a:srgbClr val="000000"/>
              </a:buClr>
              <a:buSzPts val="1800"/>
              <a:buFont typeface="Wingdings" panose="05000000000000000000" pitchFamily="2" charset="2"/>
              <a:buChar char="§"/>
            </a:pPr>
            <a:endParaRPr sz="1800" b="0" i="0" u="none" strike="noStrike" cap="none" dirty="0">
              <a:solidFill>
                <a:schemeClr val="lt1"/>
              </a:solidFill>
              <a:latin typeface="Calibri"/>
              <a:ea typeface="Calibri"/>
              <a:cs typeface="Calibri"/>
              <a:sym typeface="Calibri"/>
            </a:endParaRPr>
          </a:p>
        </p:txBody>
      </p:sp>
      <p:sp>
        <p:nvSpPr>
          <p:cNvPr id="552" name="Google Shape;552;p17"/>
          <p:cNvSpPr txBox="1">
            <a:spLocks noGrp="1"/>
          </p:cNvSpPr>
          <p:nvPr>
            <p:ph type="title"/>
          </p:nvPr>
        </p:nvSpPr>
        <p:spPr>
          <a:xfrm>
            <a:off x="442169" y="642135"/>
            <a:ext cx="3621313" cy="846051"/>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ct val="100000"/>
              <a:buFont typeface="Poppins"/>
              <a:buNone/>
            </a:pPr>
            <a:r>
              <a:rPr lang="es-ES" sz="2400" dirty="0">
                <a:latin typeface="Poppins"/>
                <a:ea typeface="Poppins"/>
                <a:cs typeface="Poppins"/>
                <a:sym typeface="Poppins"/>
              </a:rPr>
              <a:t>¿Cómo me diferenciaré de la competencia?</a:t>
            </a:r>
            <a:endParaRPr sz="2400" dirty="0"/>
          </a:p>
        </p:txBody>
      </p:sp>
      <p:grpSp>
        <p:nvGrpSpPr>
          <p:cNvPr id="553" name="Google Shape;553;p17"/>
          <p:cNvGrpSpPr/>
          <p:nvPr/>
        </p:nvGrpSpPr>
        <p:grpSpPr>
          <a:xfrm>
            <a:off x="0" y="812613"/>
            <a:ext cx="266396" cy="505095"/>
            <a:chOff x="0" y="823811"/>
            <a:chExt cx="355196" cy="673460"/>
          </a:xfrm>
        </p:grpSpPr>
        <p:sp>
          <p:nvSpPr>
            <p:cNvPr id="554" name="Google Shape;554;p17"/>
            <p:cNvSpPr/>
            <p:nvPr/>
          </p:nvSpPr>
          <p:spPr>
            <a:xfrm>
              <a:off x="0" y="823811"/>
              <a:ext cx="87363" cy="67346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55" name="Google Shape;555;p17"/>
            <p:cNvSpPr/>
            <p:nvPr/>
          </p:nvSpPr>
          <p:spPr>
            <a:xfrm>
              <a:off x="159341" y="823811"/>
              <a:ext cx="195855" cy="67346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556" name="Google Shape;556;p17"/>
          <p:cNvSpPr/>
          <p:nvPr/>
        </p:nvSpPr>
        <p:spPr>
          <a:xfrm flipH="1">
            <a:off x="498813" y="1567926"/>
            <a:ext cx="3223260" cy="2057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57" name="Google Shape;557;p17"/>
          <p:cNvSpPr txBox="1">
            <a:spLocks noGrp="1"/>
          </p:cNvSpPr>
          <p:nvPr>
            <p:ph type="body" idx="1"/>
          </p:nvPr>
        </p:nvSpPr>
        <p:spPr>
          <a:xfrm>
            <a:off x="372618" y="1757664"/>
            <a:ext cx="3891739" cy="3269606"/>
          </a:xfrm>
          <a:prstGeom prst="rect">
            <a:avLst/>
          </a:prstGeom>
          <a:noFill/>
          <a:ln>
            <a:noFill/>
          </a:ln>
        </p:spPr>
        <p:txBody>
          <a:bodyPr spcFirstLastPara="1" wrap="square" lIns="91425" tIns="45700" rIns="91425" bIns="45700" anchor="ctr" anchorCtr="0">
            <a:normAutofit/>
          </a:bodyPr>
          <a:lstStyle/>
          <a:p>
            <a:pPr marL="0" lvl="0" indent="0" rtl="0">
              <a:lnSpc>
                <a:spcPct val="90000"/>
              </a:lnSpc>
              <a:spcBef>
                <a:spcPts val="0"/>
              </a:spcBef>
              <a:spcAft>
                <a:spcPts val="0"/>
              </a:spcAft>
              <a:buClr>
                <a:srgbClr val="9CC2E5"/>
              </a:buClr>
              <a:buSzPts val="1800"/>
              <a:buNone/>
            </a:pPr>
            <a:r>
              <a:rPr lang="es-ES" sz="1800" dirty="0">
                <a:solidFill>
                  <a:srgbClr val="595959"/>
                </a:solidFill>
                <a:latin typeface="Poppins"/>
                <a:ea typeface="Poppins"/>
                <a:cs typeface="Poppins"/>
                <a:sym typeface="Poppins"/>
              </a:rPr>
              <a:t>En primer lugar, es necesario identificar los factores competitivos en los que se basa la competencia (precio, servicio, imagen, diseño, calidad,...). </a:t>
            </a:r>
          </a:p>
          <a:p>
            <a:pPr marL="0" lvl="0" indent="0" rtl="0">
              <a:lnSpc>
                <a:spcPct val="90000"/>
              </a:lnSpc>
              <a:spcBef>
                <a:spcPts val="0"/>
              </a:spcBef>
              <a:spcAft>
                <a:spcPts val="0"/>
              </a:spcAft>
              <a:buClr>
                <a:srgbClr val="9CC2E5"/>
              </a:buClr>
              <a:buSzPts val="1800"/>
              <a:buNone/>
            </a:pPr>
            <a:endParaRPr lang="es-ES" sz="1800" dirty="0">
              <a:solidFill>
                <a:srgbClr val="595959"/>
              </a:solidFill>
              <a:latin typeface="Poppins"/>
              <a:ea typeface="Poppins"/>
              <a:cs typeface="Poppins"/>
              <a:sym typeface="Poppins"/>
            </a:endParaRPr>
          </a:p>
          <a:p>
            <a:pPr marL="0" lvl="0" indent="0" rtl="0">
              <a:lnSpc>
                <a:spcPct val="90000"/>
              </a:lnSpc>
              <a:spcBef>
                <a:spcPts val="0"/>
              </a:spcBef>
              <a:spcAft>
                <a:spcPts val="0"/>
              </a:spcAft>
              <a:buClr>
                <a:srgbClr val="9CC2E5"/>
              </a:buClr>
              <a:buSzPts val="1800"/>
              <a:buNone/>
            </a:pPr>
            <a:r>
              <a:rPr lang="es-ES" sz="1800" dirty="0">
                <a:solidFill>
                  <a:srgbClr val="595959"/>
                </a:solidFill>
                <a:latin typeface="Poppins"/>
                <a:ea typeface="Poppins"/>
                <a:cs typeface="Poppins"/>
                <a:sym typeface="Poppins"/>
              </a:rPr>
              <a:t>Estos son los factores en los que las empresas invierten para que los clientes les compren.</a:t>
            </a:r>
            <a:br>
              <a:rPr lang="es-ES" sz="2000" dirty="0">
                <a:solidFill>
                  <a:srgbClr val="595959"/>
                </a:solidFill>
                <a:latin typeface="Poppins"/>
                <a:ea typeface="Poppins"/>
                <a:cs typeface="Poppins"/>
                <a:sym typeface="Poppins"/>
              </a:rPr>
            </a:br>
            <a:endParaRPr sz="2000" dirty="0">
              <a:solidFill>
                <a:srgbClr val="595959"/>
              </a:solidFill>
              <a:latin typeface="Poppins"/>
              <a:ea typeface="Poppins"/>
              <a:cs typeface="Poppins"/>
              <a:sym typeface="Poppins"/>
            </a:endParaRPr>
          </a:p>
          <a:p>
            <a:pPr marL="0" lvl="0" indent="0" rtl="0">
              <a:lnSpc>
                <a:spcPct val="90000"/>
              </a:lnSpc>
              <a:spcBef>
                <a:spcPts val="750"/>
              </a:spcBef>
              <a:spcAft>
                <a:spcPts val="0"/>
              </a:spcAft>
              <a:buClr>
                <a:schemeClr val="dk1"/>
              </a:buClr>
              <a:buSzPts val="2000"/>
              <a:buNone/>
            </a:pPr>
            <a:endParaRPr sz="2000" dirty="0"/>
          </a:p>
        </p:txBody>
      </p:sp>
      <p:sp>
        <p:nvSpPr>
          <p:cNvPr id="558" name="Google Shape;558;p17"/>
          <p:cNvSpPr/>
          <p:nvPr/>
        </p:nvSpPr>
        <p:spPr>
          <a:xfrm flipH="1">
            <a:off x="8023252" y="0"/>
            <a:ext cx="1120748" cy="51435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59" name="Google Shape;559;p17"/>
          <p:cNvSpPr/>
          <p:nvPr/>
        </p:nvSpPr>
        <p:spPr>
          <a:xfrm>
            <a:off x="4264357" y="385389"/>
            <a:ext cx="4507025" cy="4375933"/>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60" name="Google Shape;560;p17" descr="Paraguas azul entre una multitud de paraguas blancos"/>
          <p:cNvPicPr preferRelativeResize="0"/>
          <p:nvPr/>
        </p:nvPicPr>
        <p:blipFill rotWithShape="1">
          <a:blip r:embed="rId3">
            <a:alphaModFix amt="70000"/>
          </a:blip>
          <a:srcRect/>
          <a:stretch/>
        </p:blipFill>
        <p:spPr>
          <a:xfrm>
            <a:off x="4483341" y="599514"/>
            <a:ext cx="4069057" cy="3944472"/>
          </a:xfrm>
          <a:prstGeom prst="rect">
            <a:avLst/>
          </a:prstGeom>
          <a:noFill/>
          <a:ln>
            <a:noFill/>
          </a:ln>
        </p:spPr>
      </p:pic>
      <p:pic>
        <p:nvPicPr>
          <p:cNvPr id="561" name="Google Shape;561;p17" descr="Forma&#10;&#10;Descripción generada automáticamente con confianza media"/>
          <p:cNvPicPr preferRelativeResize="0"/>
          <p:nvPr/>
        </p:nvPicPr>
        <p:blipFill rotWithShape="1">
          <a:blip r:embed="rId4">
            <a:alphaModFix/>
          </a:blip>
          <a:srcRect/>
          <a:stretch/>
        </p:blipFill>
        <p:spPr>
          <a:xfrm>
            <a:off x="6774298" y="146624"/>
            <a:ext cx="2244675" cy="4479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66"/>
        <p:cNvGrpSpPr/>
        <p:nvPr/>
      </p:nvGrpSpPr>
      <p:grpSpPr>
        <a:xfrm>
          <a:off x="0" y="0"/>
          <a:ext cx="0" cy="0"/>
          <a:chOff x="0" y="0"/>
          <a:chExt cx="0" cy="0"/>
        </a:xfrm>
      </p:grpSpPr>
      <p:sp>
        <p:nvSpPr>
          <p:cNvPr id="567" name="Google Shape;567;p18"/>
          <p:cNvSpPr/>
          <p:nvPr/>
        </p:nvSpPr>
        <p:spPr>
          <a:xfrm>
            <a:off x="0" y="0"/>
            <a:ext cx="9143999" cy="514302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68" name="Google Shape;568;p18"/>
          <p:cNvSpPr txBox="1">
            <a:spLocks noGrp="1"/>
          </p:cNvSpPr>
          <p:nvPr>
            <p:ph type="title"/>
          </p:nvPr>
        </p:nvSpPr>
        <p:spPr>
          <a:xfrm>
            <a:off x="442170" y="502353"/>
            <a:ext cx="3574301" cy="846051"/>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ct val="100000"/>
              <a:buFont typeface="Poppins"/>
              <a:buNone/>
            </a:pPr>
            <a:r>
              <a:rPr lang="es-ES" sz="2400" dirty="0">
                <a:latin typeface="Poppins"/>
                <a:ea typeface="Poppins"/>
                <a:cs typeface="Poppins"/>
                <a:sym typeface="Poppins"/>
              </a:rPr>
              <a:t>¿Cómo me diferenciaré de la competencia?</a:t>
            </a:r>
            <a:endParaRPr sz="2400" dirty="0"/>
          </a:p>
        </p:txBody>
      </p:sp>
      <p:grpSp>
        <p:nvGrpSpPr>
          <p:cNvPr id="569" name="Google Shape;569;p18"/>
          <p:cNvGrpSpPr/>
          <p:nvPr/>
        </p:nvGrpSpPr>
        <p:grpSpPr>
          <a:xfrm>
            <a:off x="0" y="812613"/>
            <a:ext cx="266396" cy="505095"/>
            <a:chOff x="0" y="823811"/>
            <a:chExt cx="355196" cy="673460"/>
          </a:xfrm>
        </p:grpSpPr>
        <p:sp>
          <p:nvSpPr>
            <p:cNvPr id="570" name="Google Shape;570;p18"/>
            <p:cNvSpPr/>
            <p:nvPr/>
          </p:nvSpPr>
          <p:spPr>
            <a:xfrm>
              <a:off x="0" y="823811"/>
              <a:ext cx="87363" cy="67346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71" name="Google Shape;571;p18"/>
            <p:cNvSpPr/>
            <p:nvPr/>
          </p:nvSpPr>
          <p:spPr>
            <a:xfrm>
              <a:off x="159341" y="823811"/>
              <a:ext cx="195855" cy="67346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572" name="Google Shape;572;p18"/>
          <p:cNvSpPr/>
          <p:nvPr/>
        </p:nvSpPr>
        <p:spPr>
          <a:xfrm flipH="1">
            <a:off x="498813" y="1567926"/>
            <a:ext cx="3223260" cy="2057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73" name="Google Shape;573;p18"/>
          <p:cNvSpPr txBox="1">
            <a:spLocks noGrp="1"/>
          </p:cNvSpPr>
          <p:nvPr>
            <p:ph type="body" idx="1"/>
          </p:nvPr>
        </p:nvSpPr>
        <p:spPr>
          <a:xfrm>
            <a:off x="74072" y="1689445"/>
            <a:ext cx="3880731" cy="3269606"/>
          </a:xfrm>
          <a:prstGeom prst="rect">
            <a:avLst/>
          </a:prstGeom>
          <a:noFill/>
          <a:ln>
            <a:noFill/>
          </a:ln>
        </p:spPr>
        <p:txBody>
          <a:bodyPr spcFirstLastPara="1" wrap="square" lIns="91425" tIns="45700" rIns="91425" bIns="45700" anchor="ctr" anchorCtr="0">
            <a:noAutofit/>
          </a:bodyPr>
          <a:lstStyle/>
          <a:p>
            <a:pPr marL="342900" lvl="0" indent="-342900" algn="just" rtl="0">
              <a:lnSpc>
                <a:spcPct val="90000"/>
              </a:lnSpc>
              <a:spcBef>
                <a:spcPts val="0"/>
              </a:spcBef>
              <a:spcAft>
                <a:spcPts val="0"/>
              </a:spcAft>
              <a:buClr>
                <a:srgbClr val="9CC2E5"/>
              </a:buClr>
              <a:buSzPts val="1800"/>
              <a:buFont typeface="Arial"/>
              <a:buChar char="•"/>
            </a:pPr>
            <a:r>
              <a:rPr lang="es-ES" sz="1700" dirty="0">
                <a:solidFill>
                  <a:srgbClr val="595959"/>
                </a:solidFill>
                <a:latin typeface="Poppins"/>
                <a:ea typeface="Poppins"/>
                <a:cs typeface="Poppins"/>
                <a:sym typeface="Poppins"/>
              </a:rPr>
              <a:t>Una vez identificados los factores, es necesario evaluarlos, para ver qué factores potenciar y cuáles no. Cuanto más se potencie un factor, más inversión se le dedicará.</a:t>
            </a:r>
            <a:endParaRPr sz="1700" dirty="0">
              <a:solidFill>
                <a:srgbClr val="595959"/>
              </a:solidFill>
              <a:latin typeface="Poppins"/>
              <a:ea typeface="Poppins"/>
              <a:cs typeface="Poppins"/>
              <a:sym typeface="Poppins"/>
            </a:endParaRPr>
          </a:p>
          <a:p>
            <a:pPr marL="342900" lvl="0" indent="-342900" algn="just" rtl="0">
              <a:lnSpc>
                <a:spcPct val="90000"/>
              </a:lnSpc>
              <a:spcBef>
                <a:spcPts val="750"/>
              </a:spcBef>
              <a:spcAft>
                <a:spcPts val="0"/>
              </a:spcAft>
              <a:buClr>
                <a:srgbClr val="9CC2E5"/>
              </a:buClr>
              <a:buSzPts val="1800"/>
              <a:buFont typeface="Arial"/>
              <a:buChar char="•"/>
            </a:pPr>
            <a:r>
              <a:rPr lang="es-ES" sz="1700" dirty="0">
                <a:solidFill>
                  <a:srgbClr val="595959"/>
                </a:solidFill>
                <a:latin typeface="Poppins"/>
                <a:ea typeface="Poppins"/>
                <a:cs typeface="Poppins"/>
                <a:sym typeface="Poppins"/>
              </a:rPr>
              <a:t>Una vez identificados y evaluados los factores, ya podemos hacer </a:t>
            </a:r>
            <a:r>
              <a:rPr lang="es-ES" sz="1700" b="1" dirty="0">
                <a:solidFill>
                  <a:srgbClr val="595959"/>
                </a:solidFill>
                <a:latin typeface="Poppins"/>
                <a:ea typeface="Poppins"/>
                <a:cs typeface="Poppins"/>
                <a:sym typeface="Poppins"/>
              </a:rPr>
              <a:t>la curva de valor</a:t>
            </a:r>
            <a:r>
              <a:rPr lang="es-ES" sz="1700" dirty="0">
                <a:solidFill>
                  <a:srgbClr val="595959"/>
                </a:solidFill>
                <a:latin typeface="Poppins"/>
                <a:ea typeface="Poppins"/>
                <a:cs typeface="Poppins"/>
                <a:sym typeface="Poppins"/>
              </a:rPr>
              <a:t> de la competencia, y ya podemos crear nuestra estrategia de diferenciación.</a:t>
            </a:r>
            <a:br>
              <a:rPr lang="es-ES" sz="1700" dirty="0">
                <a:solidFill>
                  <a:srgbClr val="595959"/>
                </a:solidFill>
                <a:latin typeface="Poppins"/>
                <a:ea typeface="Poppins"/>
                <a:cs typeface="Poppins"/>
                <a:sym typeface="Poppins"/>
              </a:rPr>
            </a:br>
            <a:endParaRPr sz="1700" dirty="0">
              <a:solidFill>
                <a:srgbClr val="595959"/>
              </a:solidFill>
              <a:latin typeface="Poppins"/>
              <a:ea typeface="Poppins"/>
              <a:cs typeface="Poppins"/>
              <a:sym typeface="Poppins"/>
            </a:endParaRPr>
          </a:p>
        </p:txBody>
      </p:sp>
      <p:sp>
        <p:nvSpPr>
          <p:cNvPr id="574" name="Google Shape;574;p18"/>
          <p:cNvSpPr/>
          <p:nvPr/>
        </p:nvSpPr>
        <p:spPr>
          <a:xfrm flipH="1">
            <a:off x="8023252" y="0"/>
            <a:ext cx="1120748" cy="51435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75" name="Google Shape;575;p18"/>
          <p:cNvSpPr/>
          <p:nvPr/>
        </p:nvSpPr>
        <p:spPr>
          <a:xfrm>
            <a:off x="4264357" y="385389"/>
            <a:ext cx="4507025" cy="4375933"/>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76" name="Google Shape;576;p18" descr="Paraguas azul entre una multitud de paraguas blancos"/>
          <p:cNvPicPr preferRelativeResize="0"/>
          <p:nvPr/>
        </p:nvPicPr>
        <p:blipFill rotWithShape="1">
          <a:blip r:embed="rId3">
            <a:alphaModFix amt="70000"/>
          </a:blip>
          <a:srcRect/>
          <a:stretch/>
        </p:blipFill>
        <p:spPr>
          <a:xfrm>
            <a:off x="4483341" y="599514"/>
            <a:ext cx="4069057" cy="3944472"/>
          </a:xfrm>
          <a:prstGeom prst="rect">
            <a:avLst/>
          </a:prstGeom>
          <a:noFill/>
          <a:ln>
            <a:noFill/>
          </a:ln>
        </p:spPr>
      </p:pic>
      <p:pic>
        <p:nvPicPr>
          <p:cNvPr id="577" name="Google Shape;577;p18" descr="Forma&#10;&#10;Descripción generada automáticamente con confianza media"/>
          <p:cNvPicPr preferRelativeResize="0"/>
          <p:nvPr/>
        </p:nvPicPr>
        <p:blipFill rotWithShape="1">
          <a:blip r:embed="rId4">
            <a:alphaModFix/>
          </a:blip>
          <a:srcRect/>
          <a:stretch/>
        </p:blipFill>
        <p:spPr>
          <a:xfrm>
            <a:off x="6774298" y="146624"/>
            <a:ext cx="2244675" cy="4479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82"/>
        <p:cNvGrpSpPr/>
        <p:nvPr/>
      </p:nvGrpSpPr>
      <p:grpSpPr>
        <a:xfrm>
          <a:off x="0" y="0"/>
          <a:ext cx="0" cy="0"/>
          <a:chOff x="0" y="0"/>
          <a:chExt cx="0" cy="0"/>
        </a:xfrm>
      </p:grpSpPr>
      <p:sp>
        <p:nvSpPr>
          <p:cNvPr id="583" name="Google Shape;583;p19"/>
          <p:cNvSpPr/>
          <p:nvPr/>
        </p:nvSpPr>
        <p:spPr>
          <a:xfrm>
            <a:off x="0" y="0"/>
            <a:ext cx="9143999" cy="514302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84" name="Google Shape;584;p19"/>
          <p:cNvSpPr/>
          <p:nvPr/>
        </p:nvSpPr>
        <p:spPr>
          <a:xfrm rot="-5400000">
            <a:off x="2575480" y="-620425"/>
            <a:ext cx="1286609" cy="643756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85" name="Google Shape;585;p19"/>
          <p:cNvSpPr/>
          <p:nvPr/>
        </p:nvSpPr>
        <p:spPr>
          <a:xfrm>
            <a:off x="226563" y="498231"/>
            <a:ext cx="6061974" cy="4200255"/>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86" name="Google Shape;586;p19"/>
          <p:cNvSpPr/>
          <p:nvPr/>
        </p:nvSpPr>
        <p:spPr>
          <a:xfrm rot="5400000">
            <a:off x="5962835" y="2544073"/>
            <a:ext cx="1289304" cy="11428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87" name="Google Shape;587;p19"/>
          <p:cNvSpPr txBox="1"/>
          <p:nvPr/>
        </p:nvSpPr>
        <p:spPr>
          <a:xfrm>
            <a:off x="6704275" y="2330592"/>
            <a:ext cx="2400080" cy="427809"/>
          </a:xfrm>
          <a:prstGeom prst="rect">
            <a:avLst/>
          </a:prstGeom>
          <a:noFill/>
          <a:ln>
            <a:noFill/>
          </a:ln>
        </p:spPr>
        <p:txBody>
          <a:bodyPr spcFirstLastPara="1" wrap="square" lIns="91425" tIns="45700" rIns="91425" bIns="45700" anchor="t" anchorCtr="0">
            <a:spAutoFit/>
          </a:bodyPr>
          <a:lstStyle/>
          <a:p>
            <a:pPr marL="0" marR="0" lvl="0" indent="0" algn="ctr" rtl="0">
              <a:lnSpc>
                <a:spcPct val="90000"/>
              </a:lnSpc>
              <a:spcBef>
                <a:spcPts val="0"/>
              </a:spcBef>
              <a:spcAft>
                <a:spcPts val="0"/>
              </a:spcAft>
              <a:buClr>
                <a:srgbClr val="000000"/>
              </a:buClr>
              <a:buSzPts val="2400"/>
              <a:buFont typeface="Arial"/>
              <a:buNone/>
            </a:pPr>
            <a:r>
              <a:rPr lang="es-ES" sz="2400" b="1" i="0" u="none" strike="noStrike" cap="none">
                <a:solidFill>
                  <a:schemeClr val="dk1"/>
                </a:solidFill>
                <a:latin typeface="Poppins"/>
                <a:ea typeface="Poppins"/>
                <a:cs typeface="Poppins"/>
                <a:sym typeface="Poppins"/>
              </a:rPr>
              <a:t>El caso “IKEA”</a:t>
            </a:r>
            <a:endParaRPr sz="1400" b="0" i="0" u="none" strike="noStrike" cap="none">
              <a:solidFill>
                <a:srgbClr val="000000"/>
              </a:solidFill>
              <a:latin typeface="Arial"/>
              <a:ea typeface="Arial"/>
              <a:cs typeface="Arial"/>
              <a:sym typeface="Arial"/>
            </a:endParaRPr>
          </a:p>
        </p:txBody>
      </p:sp>
      <p:graphicFrame>
        <p:nvGraphicFramePr>
          <p:cNvPr id="588" name="Google Shape;588;p19"/>
          <p:cNvGraphicFramePr/>
          <p:nvPr/>
        </p:nvGraphicFramePr>
        <p:xfrm>
          <a:off x="467544" y="1333108"/>
          <a:ext cx="5286180" cy="2890059"/>
        </p:xfrm>
        <a:graphic>
          <a:graphicData uri="http://schemas.openxmlformats.org/drawingml/2006/chart">
            <c:chart xmlns:c="http://schemas.openxmlformats.org/drawingml/2006/chart" xmlns:r="http://schemas.openxmlformats.org/officeDocument/2006/relationships" r:id="rId3"/>
          </a:graphicData>
        </a:graphic>
      </p:graphicFrame>
      <p:sp>
        <p:nvSpPr>
          <p:cNvPr id="589" name="Google Shape;589;p19"/>
          <p:cNvSpPr txBox="1"/>
          <p:nvPr/>
        </p:nvSpPr>
        <p:spPr>
          <a:xfrm>
            <a:off x="4067943" y="3905473"/>
            <a:ext cx="504056"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IKEA</a:t>
            </a:r>
            <a:endParaRPr sz="900" b="0" i="0" u="none" strike="noStrike" cap="none">
              <a:solidFill>
                <a:schemeClr val="dk1"/>
              </a:solidFill>
              <a:latin typeface="Calibri"/>
              <a:ea typeface="Calibri"/>
              <a:cs typeface="Calibri"/>
              <a:sym typeface="Calibri"/>
            </a:endParaRPr>
          </a:p>
        </p:txBody>
      </p:sp>
      <p:sp>
        <p:nvSpPr>
          <p:cNvPr id="590" name="Google Shape;590;p19"/>
          <p:cNvSpPr txBox="1"/>
          <p:nvPr/>
        </p:nvSpPr>
        <p:spPr>
          <a:xfrm>
            <a:off x="2199491" y="3905473"/>
            <a:ext cx="1759943"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Empresa muebles tradicional</a:t>
            </a:r>
            <a:endParaRPr sz="900" b="0" i="0" u="none" strike="noStrike" cap="none">
              <a:solidFill>
                <a:schemeClr val="dk1"/>
              </a:solidFill>
              <a:latin typeface="Calibri"/>
              <a:ea typeface="Calibri"/>
              <a:cs typeface="Calibri"/>
              <a:sym typeface="Calibri"/>
            </a:endParaRPr>
          </a:p>
        </p:txBody>
      </p:sp>
      <p:sp>
        <p:nvSpPr>
          <p:cNvPr id="591" name="Google Shape;591;p19"/>
          <p:cNvSpPr txBox="1"/>
          <p:nvPr/>
        </p:nvSpPr>
        <p:spPr>
          <a:xfrm rot="-2749509">
            <a:off x="-165649" y="3457443"/>
            <a:ext cx="1759943"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Atención personalizada</a:t>
            </a:r>
            <a:endParaRPr sz="900" b="0" i="0" u="none" strike="noStrike" cap="none">
              <a:solidFill>
                <a:schemeClr val="dk1"/>
              </a:solidFill>
              <a:latin typeface="Calibri"/>
              <a:ea typeface="Calibri"/>
              <a:cs typeface="Calibri"/>
              <a:sym typeface="Calibri"/>
            </a:endParaRPr>
          </a:p>
        </p:txBody>
      </p:sp>
      <p:sp>
        <p:nvSpPr>
          <p:cNvPr id="592" name="Google Shape;592;p19"/>
          <p:cNvSpPr txBox="1"/>
          <p:nvPr/>
        </p:nvSpPr>
        <p:spPr>
          <a:xfrm rot="-2749509">
            <a:off x="373542" y="3457443"/>
            <a:ext cx="1759943"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Vista muebles catálogo</a:t>
            </a:r>
            <a:endParaRPr sz="900" b="0" i="0" u="none" strike="noStrike" cap="none">
              <a:solidFill>
                <a:schemeClr val="dk1"/>
              </a:solidFill>
              <a:latin typeface="Calibri"/>
              <a:ea typeface="Calibri"/>
              <a:cs typeface="Calibri"/>
              <a:sym typeface="Calibri"/>
            </a:endParaRPr>
          </a:p>
        </p:txBody>
      </p:sp>
      <p:sp>
        <p:nvSpPr>
          <p:cNvPr id="593" name="Google Shape;593;p19"/>
          <p:cNvSpPr txBox="1"/>
          <p:nvPr/>
        </p:nvSpPr>
        <p:spPr>
          <a:xfrm rot="-2749509">
            <a:off x="771319" y="3491860"/>
            <a:ext cx="1759943"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Servicio toma medidas</a:t>
            </a:r>
            <a:endParaRPr sz="900" b="0" i="0" u="none" strike="noStrike" cap="none">
              <a:solidFill>
                <a:schemeClr val="dk1"/>
              </a:solidFill>
              <a:latin typeface="Calibri"/>
              <a:ea typeface="Calibri"/>
              <a:cs typeface="Calibri"/>
              <a:sym typeface="Calibri"/>
            </a:endParaRPr>
          </a:p>
        </p:txBody>
      </p:sp>
      <p:sp>
        <p:nvSpPr>
          <p:cNvPr id="594" name="Google Shape;594;p19"/>
          <p:cNvSpPr txBox="1"/>
          <p:nvPr/>
        </p:nvSpPr>
        <p:spPr>
          <a:xfrm rot="-2749509">
            <a:off x="1241113" y="3456883"/>
            <a:ext cx="1759943"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Distribución a domicilio</a:t>
            </a:r>
            <a:endParaRPr sz="900" b="0" i="0" u="none" strike="noStrike" cap="none">
              <a:solidFill>
                <a:schemeClr val="dk1"/>
              </a:solidFill>
              <a:latin typeface="Calibri"/>
              <a:ea typeface="Calibri"/>
              <a:cs typeface="Calibri"/>
              <a:sym typeface="Calibri"/>
            </a:endParaRPr>
          </a:p>
        </p:txBody>
      </p:sp>
      <p:sp>
        <p:nvSpPr>
          <p:cNvPr id="595" name="Google Shape;595;p19"/>
          <p:cNvSpPr txBox="1"/>
          <p:nvPr/>
        </p:nvSpPr>
        <p:spPr>
          <a:xfrm rot="-2749509">
            <a:off x="2318270" y="3245670"/>
            <a:ext cx="1044839"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Montaje</a:t>
            </a:r>
            <a:endParaRPr sz="900" b="0" i="0" u="none" strike="noStrike" cap="none">
              <a:solidFill>
                <a:schemeClr val="dk1"/>
              </a:solidFill>
              <a:latin typeface="Calibri"/>
              <a:ea typeface="Calibri"/>
              <a:cs typeface="Calibri"/>
              <a:sym typeface="Calibri"/>
            </a:endParaRPr>
          </a:p>
        </p:txBody>
      </p:sp>
      <p:sp>
        <p:nvSpPr>
          <p:cNvPr id="596" name="Google Shape;596;p19"/>
          <p:cNvSpPr txBox="1"/>
          <p:nvPr/>
        </p:nvSpPr>
        <p:spPr>
          <a:xfrm rot="-2749509">
            <a:off x="2765096" y="3192508"/>
            <a:ext cx="1044839"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Precio</a:t>
            </a:r>
            <a:endParaRPr sz="900" b="0" i="0" u="none" strike="noStrike" cap="none">
              <a:solidFill>
                <a:schemeClr val="dk1"/>
              </a:solidFill>
              <a:latin typeface="Calibri"/>
              <a:ea typeface="Calibri"/>
              <a:cs typeface="Calibri"/>
              <a:sym typeface="Calibri"/>
            </a:endParaRPr>
          </a:p>
        </p:txBody>
      </p:sp>
      <p:sp>
        <p:nvSpPr>
          <p:cNvPr id="597" name="Google Shape;597;p19"/>
          <p:cNvSpPr txBox="1"/>
          <p:nvPr/>
        </p:nvSpPr>
        <p:spPr>
          <a:xfrm rot="-2749509">
            <a:off x="2904741" y="3298474"/>
            <a:ext cx="1403996"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Experiencia IKEA (tienda)</a:t>
            </a:r>
            <a:endParaRPr sz="900" b="0" i="0" u="none" strike="noStrike" cap="none">
              <a:solidFill>
                <a:schemeClr val="dk1"/>
              </a:solidFill>
              <a:latin typeface="Calibri"/>
              <a:ea typeface="Calibri"/>
              <a:cs typeface="Calibri"/>
              <a:sym typeface="Calibri"/>
            </a:endParaRPr>
          </a:p>
        </p:txBody>
      </p:sp>
      <p:sp>
        <p:nvSpPr>
          <p:cNvPr id="598" name="Google Shape;598;p19"/>
          <p:cNvSpPr txBox="1"/>
          <p:nvPr/>
        </p:nvSpPr>
        <p:spPr>
          <a:xfrm rot="-2749509">
            <a:off x="3425239" y="3298474"/>
            <a:ext cx="1364756"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IKEA Family (Fidelización)</a:t>
            </a:r>
            <a:endParaRPr sz="900" b="0" i="0" u="none" strike="noStrike" cap="none">
              <a:solidFill>
                <a:schemeClr val="dk1"/>
              </a:solidFill>
              <a:latin typeface="Calibri"/>
              <a:ea typeface="Calibri"/>
              <a:cs typeface="Calibri"/>
              <a:sym typeface="Calibri"/>
            </a:endParaRPr>
          </a:p>
        </p:txBody>
      </p:sp>
      <p:sp>
        <p:nvSpPr>
          <p:cNvPr id="599" name="Google Shape;599;p19"/>
          <p:cNvSpPr txBox="1"/>
          <p:nvPr/>
        </p:nvSpPr>
        <p:spPr>
          <a:xfrm rot="-2749509">
            <a:off x="4100682" y="3207673"/>
            <a:ext cx="1082310"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Restaurante</a:t>
            </a:r>
            <a:endParaRPr sz="900" b="0" i="0" u="none" strike="noStrike" cap="none">
              <a:solidFill>
                <a:schemeClr val="dk1"/>
              </a:solidFill>
              <a:latin typeface="Calibri"/>
              <a:ea typeface="Calibri"/>
              <a:cs typeface="Calibri"/>
              <a:sym typeface="Calibri"/>
            </a:endParaRPr>
          </a:p>
        </p:txBody>
      </p:sp>
      <p:sp>
        <p:nvSpPr>
          <p:cNvPr id="600" name="Google Shape;600;p19"/>
          <p:cNvSpPr txBox="1"/>
          <p:nvPr/>
        </p:nvSpPr>
        <p:spPr>
          <a:xfrm rot="-2749509">
            <a:off x="4289654" y="3298474"/>
            <a:ext cx="1403996"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Animación para niños</a:t>
            </a:r>
            <a:endParaRPr sz="900" b="0" i="0" u="none" strike="noStrike" cap="none">
              <a:solidFill>
                <a:schemeClr val="dk1"/>
              </a:solidFill>
              <a:latin typeface="Calibri"/>
              <a:ea typeface="Calibri"/>
              <a:cs typeface="Calibri"/>
              <a:sym typeface="Calibri"/>
            </a:endParaRPr>
          </a:p>
        </p:txBody>
      </p:sp>
      <p:pic>
        <p:nvPicPr>
          <p:cNvPr id="601" name="Google Shape;601;p19" descr="Forma&#10;&#10;Descripción generada automáticamente con confianza media"/>
          <p:cNvPicPr preferRelativeResize="0"/>
          <p:nvPr/>
        </p:nvPicPr>
        <p:blipFill rotWithShape="1">
          <a:blip r:embed="rId4">
            <a:alphaModFix/>
          </a:blip>
          <a:srcRect/>
          <a:stretch/>
        </p:blipFill>
        <p:spPr>
          <a:xfrm>
            <a:off x="6774298" y="146624"/>
            <a:ext cx="2244675" cy="4479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2F2F2">
            <a:alpha val="49411"/>
          </a:srgbClr>
        </a:solidFill>
        <a:effectLst/>
      </p:bgPr>
    </p:bg>
    <p:spTree>
      <p:nvGrpSpPr>
        <p:cNvPr id="1" name="Shape 318"/>
        <p:cNvGrpSpPr/>
        <p:nvPr/>
      </p:nvGrpSpPr>
      <p:grpSpPr>
        <a:xfrm>
          <a:off x="0" y="0"/>
          <a:ext cx="0" cy="0"/>
          <a:chOff x="0" y="0"/>
          <a:chExt cx="0" cy="0"/>
        </a:xfrm>
      </p:grpSpPr>
      <p:sp>
        <p:nvSpPr>
          <p:cNvPr id="319" name="Google Shape;319;p2"/>
          <p:cNvSpPr/>
          <p:nvPr/>
        </p:nvSpPr>
        <p:spPr>
          <a:xfrm>
            <a:off x="0" y="0"/>
            <a:ext cx="9143999" cy="5143023"/>
          </a:xfrm>
          <a:prstGeom prst="rect">
            <a:avLst/>
          </a:prstGeom>
          <a:solidFill>
            <a:srgbClr val="F2F2F2">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0" name="Google Shape;320;p2"/>
          <p:cNvSpPr/>
          <p:nvPr/>
        </p:nvSpPr>
        <p:spPr>
          <a:xfrm rot="5400000">
            <a:off x="-952744" y="2526955"/>
            <a:ext cx="2400300" cy="11428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1" name="Google Shape;321;p2"/>
          <p:cNvSpPr/>
          <p:nvPr/>
        </p:nvSpPr>
        <p:spPr>
          <a:xfrm rot="-5400000">
            <a:off x="4780856" y="780353"/>
            <a:ext cx="5143502" cy="3582785"/>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2" name="Google Shape;322;p2"/>
          <p:cNvSpPr/>
          <p:nvPr/>
        </p:nvSpPr>
        <p:spPr>
          <a:xfrm>
            <a:off x="290935" y="643339"/>
            <a:ext cx="8300268" cy="3906699"/>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3" name="Google Shape;323;p2"/>
          <p:cNvSpPr txBox="1">
            <a:spLocks noGrp="1"/>
          </p:cNvSpPr>
          <p:nvPr>
            <p:ph type="ctrTitle"/>
          </p:nvPr>
        </p:nvSpPr>
        <p:spPr>
          <a:xfrm>
            <a:off x="855638" y="1003525"/>
            <a:ext cx="7432722" cy="3186325"/>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F3F3F"/>
              </a:buClr>
              <a:buSzPts val="4800"/>
              <a:buFont typeface="Calibri"/>
              <a:buNone/>
            </a:pPr>
            <a:r>
              <a:rPr lang="es-ES" sz="4800" b="1" cap="none">
                <a:solidFill>
                  <a:srgbClr val="3F3F3F"/>
                </a:solidFill>
                <a:latin typeface="Calibri"/>
                <a:ea typeface="Calibri"/>
                <a:cs typeface="Calibri"/>
                <a:sym typeface="Calibri"/>
              </a:rPr>
              <a:t>TALLER 1</a:t>
            </a:r>
            <a:br>
              <a:rPr lang="es-ES" sz="4800" b="1" cap="none">
                <a:solidFill>
                  <a:srgbClr val="3F3F3F"/>
                </a:solidFill>
                <a:latin typeface="Calibri"/>
                <a:ea typeface="Calibri"/>
                <a:cs typeface="Calibri"/>
                <a:sym typeface="Calibri"/>
              </a:rPr>
            </a:br>
            <a:br>
              <a:rPr lang="es-ES" sz="4800" b="1" cap="none">
                <a:solidFill>
                  <a:srgbClr val="3F3F3F"/>
                </a:solidFill>
                <a:latin typeface="Calibri"/>
                <a:ea typeface="Calibri"/>
                <a:cs typeface="Calibri"/>
                <a:sym typeface="Calibri"/>
              </a:rPr>
            </a:br>
            <a:r>
              <a:rPr lang="es-ES" sz="4800" b="1" cap="none">
                <a:solidFill>
                  <a:srgbClr val="3F3F3F"/>
                </a:solidFill>
                <a:latin typeface="Calibri"/>
                <a:ea typeface="Calibri"/>
                <a:cs typeface="Calibri"/>
                <a:sym typeface="Calibri"/>
              </a:rPr>
              <a:t>PLAN DE NEGOCIOS</a:t>
            </a:r>
            <a:br>
              <a:rPr lang="es-ES" sz="4800" b="1" cap="none">
                <a:solidFill>
                  <a:srgbClr val="3F3F3F"/>
                </a:solidFill>
                <a:latin typeface="Calibri"/>
                <a:ea typeface="Calibri"/>
                <a:cs typeface="Calibri"/>
                <a:sym typeface="Calibri"/>
              </a:rPr>
            </a:br>
            <a:endParaRPr sz="4000" b="1" cap="none">
              <a:solidFill>
                <a:srgbClr val="3F3F3F"/>
              </a:solidFill>
              <a:latin typeface="Calibri"/>
              <a:ea typeface="Calibri"/>
              <a:cs typeface="Calibri"/>
              <a:sym typeface="Calibri"/>
            </a:endParaRPr>
          </a:p>
        </p:txBody>
      </p:sp>
      <p:sp>
        <p:nvSpPr>
          <p:cNvPr id="324" name="Google Shape;324;p2"/>
          <p:cNvSpPr/>
          <p:nvPr/>
        </p:nvSpPr>
        <p:spPr>
          <a:xfrm rot="5400000">
            <a:off x="-1143007" y="2524594"/>
            <a:ext cx="2400300" cy="11428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25" name="Google Shape;325;p2"/>
          <p:cNvPicPr preferRelativeResize="0"/>
          <p:nvPr/>
        </p:nvPicPr>
        <p:blipFill rotWithShape="1">
          <a:blip r:embed="rId3">
            <a:alphaModFix/>
          </a:blip>
          <a:srcRect/>
          <a:stretch/>
        </p:blipFill>
        <p:spPr>
          <a:xfrm>
            <a:off x="0" y="4771553"/>
            <a:ext cx="9144000" cy="381000"/>
          </a:xfrm>
          <a:prstGeom prst="rect">
            <a:avLst/>
          </a:prstGeom>
          <a:noFill/>
          <a:ln>
            <a:noFill/>
          </a:ln>
        </p:spPr>
      </p:pic>
      <p:pic>
        <p:nvPicPr>
          <p:cNvPr id="326" name="Google Shape;326;p2" descr="Forma&#10;&#10;Descripción generada automáticamente con confianza media"/>
          <p:cNvPicPr preferRelativeResize="0"/>
          <p:nvPr/>
        </p:nvPicPr>
        <p:blipFill rotWithShape="1">
          <a:blip r:embed="rId4">
            <a:alphaModFix/>
          </a:blip>
          <a:srcRect/>
          <a:stretch/>
        </p:blipFill>
        <p:spPr>
          <a:xfrm>
            <a:off x="304548" y="195424"/>
            <a:ext cx="2244675" cy="44792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06"/>
        <p:cNvGrpSpPr/>
        <p:nvPr/>
      </p:nvGrpSpPr>
      <p:grpSpPr>
        <a:xfrm>
          <a:off x="0" y="0"/>
          <a:ext cx="0" cy="0"/>
          <a:chOff x="0" y="0"/>
          <a:chExt cx="0" cy="0"/>
        </a:xfrm>
      </p:grpSpPr>
      <p:pic>
        <p:nvPicPr>
          <p:cNvPr id="607" name="Google Shape;607;p20" descr="Mantel rojo sobre fondo blanco"/>
          <p:cNvPicPr preferRelativeResize="0"/>
          <p:nvPr/>
        </p:nvPicPr>
        <p:blipFill rotWithShape="1">
          <a:blip r:embed="rId3">
            <a:alphaModFix amt="70000"/>
          </a:blip>
          <a:srcRect/>
          <a:stretch/>
        </p:blipFill>
        <p:spPr>
          <a:xfrm>
            <a:off x="848010" y="1059582"/>
            <a:ext cx="1605600" cy="1605599"/>
          </a:xfrm>
          <a:custGeom>
            <a:avLst/>
            <a:gdLst/>
            <a:ahLst/>
            <a:cxnLst/>
            <a:rect l="l" t="t" r="r" b="b"/>
            <a:pathLst>
              <a:path w="2849586" h="2849586" extrusionOk="0">
                <a:moveTo>
                  <a:pt x="1424793" y="0"/>
                </a:moveTo>
                <a:cubicBezTo>
                  <a:pt x="2211684" y="0"/>
                  <a:pt x="2849586" y="637902"/>
                  <a:pt x="2849586" y="1424793"/>
                </a:cubicBezTo>
                <a:cubicBezTo>
                  <a:pt x="2849586" y="2211684"/>
                  <a:pt x="2211684" y="2849586"/>
                  <a:pt x="1424793" y="2849586"/>
                </a:cubicBezTo>
                <a:cubicBezTo>
                  <a:pt x="637902" y="2849586"/>
                  <a:pt x="0" y="2211684"/>
                  <a:pt x="0" y="1424793"/>
                </a:cubicBezTo>
                <a:cubicBezTo>
                  <a:pt x="0" y="637902"/>
                  <a:pt x="637902" y="0"/>
                  <a:pt x="1424793" y="0"/>
                </a:cubicBezTo>
                <a:close/>
              </a:path>
            </a:pathLst>
          </a:custGeom>
          <a:noFill/>
          <a:ln>
            <a:noFill/>
          </a:ln>
        </p:spPr>
      </p:pic>
      <p:pic>
        <p:nvPicPr>
          <p:cNvPr id="608" name="Google Shape;608;p20" descr="Restaurante de cena"/>
          <p:cNvPicPr preferRelativeResize="0"/>
          <p:nvPr/>
        </p:nvPicPr>
        <p:blipFill rotWithShape="1">
          <a:blip r:embed="rId4">
            <a:alphaModFix amt="50000"/>
          </a:blip>
          <a:srcRect b="-4"/>
          <a:stretch/>
        </p:blipFill>
        <p:spPr>
          <a:xfrm>
            <a:off x="6913542" y="1059582"/>
            <a:ext cx="1605600" cy="1605600"/>
          </a:xfrm>
          <a:custGeom>
            <a:avLst/>
            <a:gdLst/>
            <a:ahLst/>
            <a:cxnLst/>
            <a:rect l="l" t="t" r="r" b="b"/>
            <a:pathLst>
              <a:path w="2849586" h="2849586" extrusionOk="0">
                <a:moveTo>
                  <a:pt x="1424793" y="0"/>
                </a:moveTo>
                <a:cubicBezTo>
                  <a:pt x="2211684" y="0"/>
                  <a:pt x="2849586" y="637902"/>
                  <a:pt x="2849586" y="1424793"/>
                </a:cubicBezTo>
                <a:cubicBezTo>
                  <a:pt x="2849586" y="2211684"/>
                  <a:pt x="2211684" y="2849586"/>
                  <a:pt x="1424793" y="2849586"/>
                </a:cubicBezTo>
                <a:cubicBezTo>
                  <a:pt x="637902" y="2849586"/>
                  <a:pt x="0" y="2211684"/>
                  <a:pt x="0" y="1424793"/>
                </a:cubicBezTo>
                <a:cubicBezTo>
                  <a:pt x="0" y="637902"/>
                  <a:pt x="637902" y="0"/>
                  <a:pt x="1424793" y="0"/>
                </a:cubicBezTo>
                <a:close/>
              </a:path>
            </a:pathLst>
          </a:custGeom>
          <a:noFill/>
          <a:ln>
            <a:noFill/>
          </a:ln>
        </p:spPr>
      </p:pic>
      <p:pic>
        <p:nvPicPr>
          <p:cNvPr id="609" name="Google Shape;609;p20" descr="Vista en primer plano de unas sardinas a la parrilla servidas en aceite con patatas asadas"/>
          <p:cNvPicPr preferRelativeResize="0"/>
          <p:nvPr/>
        </p:nvPicPr>
        <p:blipFill rotWithShape="1">
          <a:blip r:embed="rId5">
            <a:alphaModFix amt="50000"/>
          </a:blip>
          <a:srcRect b="-4"/>
          <a:stretch/>
        </p:blipFill>
        <p:spPr>
          <a:xfrm>
            <a:off x="3927997" y="1059582"/>
            <a:ext cx="1607208" cy="1607208"/>
          </a:xfrm>
          <a:custGeom>
            <a:avLst/>
            <a:gdLst/>
            <a:ahLst/>
            <a:cxnLst/>
            <a:rect l="l" t="t" r="r" b="b"/>
            <a:pathLst>
              <a:path w="2849586" h="2849586" extrusionOk="0">
                <a:moveTo>
                  <a:pt x="1424793" y="0"/>
                </a:moveTo>
                <a:cubicBezTo>
                  <a:pt x="2211684" y="0"/>
                  <a:pt x="2849586" y="637902"/>
                  <a:pt x="2849586" y="1424793"/>
                </a:cubicBezTo>
                <a:cubicBezTo>
                  <a:pt x="2849586" y="2211684"/>
                  <a:pt x="2211684" y="2849586"/>
                  <a:pt x="1424793" y="2849586"/>
                </a:cubicBezTo>
                <a:cubicBezTo>
                  <a:pt x="637902" y="2849586"/>
                  <a:pt x="0" y="2211684"/>
                  <a:pt x="0" y="1424793"/>
                </a:cubicBezTo>
                <a:cubicBezTo>
                  <a:pt x="0" y="637902"/>
                  <a:pt x="637902" y="0"/>
                  <a:pt x="1424793" y="0"/>
                </a:cubicBezTo>
                <a:close/>
              </a:path>
            </a:pathLst>
          </a:custGeom>
          <a:noFill/>
          <a:ln>
            <a:noFill/>
          </a:ln>
        </p:spPr>
      </p:pic>
      <p:sp>
        <p:nvSpPr>
          <p:cNvPr id="610" name="Google Shape;610;p20"/>
          <p:cNvSpPr txBox="1"/>
          <p:nvPr/>
        </p:nvSpPr>
        <p:spPr>
          <a:xfrm>
            <a:off x="904394" y="2739674"/>
            <a:ext cx="1988405"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s-ES" sz="2400" b="1" i="0" u="none" strike="noStrike" cap="none" dirty="0">
                <a:solidFill>
                  <a:schemeClr val="dk1"/>
                </a:solidFill>
                <a:latin typeface="Poppins"/>
                <a:ea typeface="Poppins"/>
                <a:cs typeface="Poppins"/>
                <a:sym typeface="Poppins"/>
              </a:rPr>
              <a:t>Casa PEPE</a:t>
            </a:r>
            <a:endParaRPr sz="1400" b="0" i="0" u="none" strike="noStrike" cap="none" dirty="0">
              <a:solidFill>
                <a:srgbClr val="000000"/>
              </a:solidFill>
              <a:latin typeface="Arial"/>
              <a:ea typeface="Arial"/>
              <a:cs typeface="Arial"/>
              <a:sym typeface="Arial"/>
            </a:endParaRPr>
          </a:p>
        </p:txBody>
      </p:sp>
      <p:sp>
        <p:nvSpPr>
          <p:cNvPr id="611" name="Google Shape;611;p20"/>
          <p:cNvSpPr txBox="1"/>
          <p:nvPr/>
        </p:nvSpPr>
        <p:spPr>
          <a:xfrm>
            <a:off x="4179878" y="2736148"/>
            <a:ext cx="1737251"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s-ES" sz="2400" b="1" i="0" u="none" strike="noStrike" cap="none" dirty="0" err="1">
                <a:solidFill>
                  <a:schemeClr val="dk1"/>
                </a:solidFill>
                <a:latin typeface="Poppins"/>
                <a:ea typeface="Poppins"/>
                <a:cs typeface="Poppins"/>
                <a:sym typeface="Poppins"/>
              </a:rPr>
              <a:t>Cósmic</a:t>
            </a:r>
            <a:endParaRPr sz="3200" b="1" i="0" u="none" strike="noStrike" cap="none" dirty="0">
              <a:solidFill>
                <a:schemeClr val="dk1"/>
              </a:solidFill>
              <a:latin typeface="Poppins"/>
              <a:ea typeface="Poppins"/>
              <a:cs typeface="Poppins"/>
              <a:sym typeface="Poppins"/>
            </a:endParaRPr>
          </a:p>
        </p:txBody>
      </p:sp>
      <p:sp>
        <p:nvSpPr>
          <p:cNvPr id="612" name="Google Shape;612;p20"/>
          <p:cNvSpPr txBox="1"/>
          <p:nvPr/>
        </p:nvSpPr>
        <p:spPr>
          <a:xfrm>
            <a:off x="6439680" y="2739674"/>
            <a:ext cx="2579269" cy="8309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s-ES" sz="2400" b="1" i="0" u="none" strike="noStrike" cap="none" dirty="0">
                <a:solidFill>
                  <a:schemeClr val="dk1"/>
                </a:solidFill>
                <a:latin typeface="Poppins"/>
                <a:ea typeface="Poppins"/>
                <a:cs typeface="Poppins"/>
                <a:sym typeface="Poppins"/>
              </a:rPr>
              <a:t>Restaurant Propio</a:t>
            </a:r>
            <a:endParaRPr sz="2400" b="1" i="0" u="none" strike="noStrike" cap="none" dirty="0">
              <a:solidFill>
                <a:schemeClr val="dk1"/>
              </a:solidFill>
              <a:latin typeface="Poppins"/>
              <a:ea typeface="Poppins"/>
              <a:cs typeface="Poppins"/>
              <a:sym typeface="Poppins"/>
            </a:endParaRPr>
          </a:p>
        </p:txBody>
      </p:sp>
      <p:sp>
        <p:nvSpPr>
          <p:cNvPr id="613" name="Google Shape;613;p20"/>
          <p:cNvSpPr txBox="1"/>
          <p:nvPr/>
        </p:nvSpPr>
        <p:spPr>
          <a:xfrm>
            <a:off x="437921" y="3242005"/>
            <a:ext cx="2628426" cy="1692731"/>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s-ES" sz="1800" b="0" i="0" u="none" strike="noStrike" cap="none" dirty="0">
                <a:solidFill>
                  <a:srgbClr val="595959"/>
                </a:solidFill>
                <a:latin typeface="Poppins"/>
                <a:ea typeface="Poppins"/>
                <a:cs typeface="Poppins"/>
                <a:sym typeface="Poppins"/>
              </a:rPr>
              <a:t>Restaurante donde hacen menús baratos y tapas. Busca rotación y precio barato</a:t>
            </a:r>
            <a:br>
              <a:rPr lang="es-ES" sz="1800" b="0" i="0" u="none" strike="noStrike" cap="none" dirty="0">
                <a:solidFill>
                  <a:srgbClr val="595959"/>
                </a:solidFill>
                <a:latin typeface="Poppins"/>
                <a:ea typeface="Poppins"/>
                <a:cs typeface="Poppins"/>
                <a:sym typeface="Poppins"/>
              </a:rPr>
            </a:br>
            <a:endParaRPr sz="1400" b="0" i="0" u="none" strike="noStrike" cap="none" dirty="0">
              <a:solidFill>
                <a:srgbClr val="000000"/>
              </a:solidFill>
              <a:latin typeface="Arial"/>
              <a:ea typeface="Arial"/>
              <a:cs typeface="Arial"/>
              <a:sym typeface="Arial"/>
            </a:endParaRPr>
          </a:p>
        </p:txBody>
      </p:sp>
      <p:sp>
        <p:nvSpPr>
          <p:cNvPr id="614" name="Google Shape;614;p20"/>
          <p:cNvSpPr txBox="1"/>
          <p:nvPr/>
        </p:nvSpPr>
        <p:spPr>
          <a:xfrm>
            <a:off x="3449399" y="3155472"/>
            <a:ext cx="2762934" cy="2246729"/>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s-ES" sz="1800" b="0" i="0" u="none" strike="noStrike" cap="none" dirty="0">
                <a:solidFill>
                  <a:srgbClr val="595959"/>
                </a:solidFill>
                <a:latin typeface="Poppins"/>
                <a:ea typeface="Poppins"/>
                <a:cs typeface="Poppins"/>
                <a:sym typeface="Poppins"/>
              </a:rPr>
              <a:t>Restaurante de menús exclusivos, de alta calidad, reconocido chef, que busca una experiencia de cliente excepcional.</a:t>
            </a:r>
            <a:br>
              <a:rPr lang="es-ES" sz="1800" b="0" i="0" u="none" strike="noStrike" cap="none" dirty="0">
                <a:solidFill>
                  <a:srgbClr val="595959"/>
                </a:solidFill>
                <a:latin typeface="Poppins"/>
                <a:ea typeface="Poppins"/>
                <a:cs typeface="Poppins"/>
                <a:sym typeface="Poppins"/>
              </a:rPr>
            </a:br>
            <a:endParaRPr sz="1400" b="0" i="0" u="none" strike="noStrike" cap="none" dirty="0">
              <a:solidFill>
                <a:srgbClr val="000000"/>
              </a:solidFill>
              <a:latin typeface="Arial"/>
              <a:ea typeface="Arial"/>
              <a:cs typeface="Arial"/>
              <a:sym typeface="Arial"/>
            </a:endParaRPr>
          </a:p>
        </p:txBody>
      </p:sp>
      <p:sp>
        <p:nvSpPr>
          <p:cNvPr id="615" name="Google Shape;615;p20"/>
          <p:cNvSpPr txBox="1"/>
          <p:nvPr/>
        </p:nvSpPr>
        <p:spPr>
          <a:xfrm>
            <a:off x="6452362" y="3570971"/>
            <a:ext cx="2450273" cy="1415732"/>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s-ES" sz="1800" b="0" i="0" u="none" strike="noStrike" cap="none" dirty="0">
                <a:solidFill>
                  <a:srgbClr val="595959"/>
                </a:solidFill>
                <a:latin typeface="Poppins"/>
                <a:ea typeface="Poppins"/>
                <a:cs typeface="Poppins"/>
                <a:sym typeface="Poppins"/>
              </a:rPr>
              <a:t>Restaurante que busca calidad y ofrece música en vivo por la noche</a:t>
            </a:r>
            <a:br>
              <a:rPr lang="es-ES" sz="1800" b="0" i="0" u="none" strike="noStrike" cap="none" dirty="0">
                <a:solidFill>
                  <a:srgbClr val="595959"/>
                </a:solidFill>
                <a:latin typeface="Poppins"/>
                <a:ea typeface="Poppins"/>
                <a:cs typeface="Poppins"/>
                <a:sym typeface="Poppins"/>
              </a:rPr>
            </a:br>
            <a:endParaRPr sz="1400" b="0" i="0" u="none" strike="noStrike" cap="none" dirty="0">
              <a:solidFill>
                <a:srgbClr val="000000"/>
              </a:solidFill>
              <a:latin typeface="Arial"/>
              <a:ea typeface="Arial"/>
              <a:cs typeface="Arial"/>
              <a:sym typeface="Arial"/>
            </a:endParaRPr>
          </a:p>
        </p:txBody>
      </p:sp>
      <p:cxnSp>
        <p:nvCxnSpPr>
          <p:cNvPr id="616" name="Google Shape;616;p20"/>
          <p:cNvCxnSpPr/>
          <p:nvPr/>
        </p:nvCxnSpPr>
        <p:spPr>
          <a:xfrm>
            <a:off x="3275856" y="1041479"/>
            <a:ext cx="0" cy="3129657"/>
          </a:xfrm>
          <a:prstGeom prst="straightConnector1">
            <a:avLst/>
          </a:prstGeom>
          <a:noFill/>
          <a:ln w="38100" cap="flat" cmpd="sng">
            <a:solidFill>
              <a:srgbClr val="019EE2"/>
            </a:solidFill>
            <a:prstDash val="solid"/>
            <a:miter lim="800000"/>
            <a:headEnd type="none" w="sm" len="sm"/>
            <a:tailEnd type="none" w="sm" len="sm"/>
          </a:ln>
        </p:spPr>
      </p:cxnSp>
      <p:cxnSp>
        <p:nvCxnSpPr>
          <p:cNvPr id="617" name="Google Shape;617;p20"/>
          <p:cNvCxnSpPr/>
          <p:nvPr/>
        </p:nvCxnSpPr>
        <p:spPr>
          <a:xfrm>
            <a:off x="6300192" y="1059582"/>
            <a:ext cx="0" cy="3129657"/>
          </a:xfrm>
          <a:prstGeom prst="straightConnector1">
            <a:avLst/>
          </a:prstGeom>
          <a:noFill/>
          <a:ln w="38100" cap="flat" cmpd="sng">
            <a:solidFill>
              <a:srgbClr val="019EE2"/>
            </a:solidFill>
            <a:prstDash val="solid"/>
            <a:miter lim="800000"/>
            <a:headEnd type="none" w="sm" len="sm"/>
            <a:tailEnd type="none" w="sm" len="sm"/>
          </a:ln>
        </p:spPr>
      </p:cxnSp>
      <p:sp>
        <p:nvSpPr>
          <p:cNvPr id="618" name="Google Shape;618;p20"/>
          <p:cNvSpPr txBox="1"/>
          <p:nvPr/>
        </p:nvSpPr>
        <p:spPr>
          <a:xfrm>
            <a:off x="78727" y="195247"/>
            <a:ext cx="7157565" cy="984885"/>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s-ES" sz="3200" b="1" i="0" u="none" strike="noStrike" cap="none" dirty="0">
                <a:solidFill>
                  <a:schemeClr val="dk1"/>
                </a:solidFill>
                <a:latin typeface="Poppins"/>
                <a:ea typeface="Poppins"/>
                <a:cs typeface="Poppins"/>
                <a:sym typeface="Poppins"/>
              </a:rPr>
              <a:t>El caso "Restaurantes de mi barrio"</a:t>
            </a:r>
            <a:br>
              <a:rPr lang="es-ES" sz="3200" b="1" i="0" u="none" strike="noStrike" cap="none" dirty="0">
                <a:solidFill>
                  <a:schemeClr val="dk1"/>
                </a:solidFill>
                <a:latin typeface="Poppins"/>
                <a:ea typeface="Poppins"/>
                <a:cs typeface="Poppins"/>
                <a:sym typeface="Poppins"/>
              </a:rPr>
            </a:br>
            <a:endParaRPr sz="3200" b="1" i="0" u="none" strike="noStrike" cap="none" dirty="0">
              <a:solidFill>
                <a:schemeClr val="dk1"/>
              </a:solidFill>
              <a:latin typeface="Poppins"/>
              <a:ea typeface="Poppins"/>
              <a:cs typeface="Poppins"/>
              <a:sym typeface="Poppins"/>
            </a:endParaRPr>
          </a:p>
        </p:txBody>
      </p:sp>
      <p:cxnSp>
        <p:nvCxnSpPr>
          <p:cNvPr id="619" name="Google Shape;619;p20"/>
          <p:cNvCxnSpPr/>
          <p:nvPr/>
        </p:nvCxnSpPr>
        <p:spPr>
          <a:xfrm rot="10800000">
            <a:off x="0" y="843558"/>
            <a:ext cx="1298592" cy="0"/>
          </a:xfrm>
          <a:prstGeom prst="straightConnector1">
            <a:avLst/>
          </a:prstGeom>
          <a:noFill/>
          <a:ln w="76200" cap="flat" cmpd="sng">
            <a:solidFill>
              <a:schemeClr val="accent1"/>
            </a:solidFill>
            <a:prstDash val="solid"/>
            <a:miter lim="800000"/>
            <a:headEnd type="none" w="sm" len="sm"/>
            <a:tailEnd type="none" w="sm" len="sm"/>
          </a:ln>
        </p:spPr>
      </p:cxnSp>
      <p:pic>
        <p:nvPicPr>
          <p:cNvPr id="620" name="Google Shape;620;p20" descr="Forma&#10;&#10;Descripción generada automáticamente con confianza media"/>
          <p:cNvPicPr preferRelativeResize="0"/>
          <p:nvPr/>
        </p:nvPicPr>
        <p:blipFill rotWithShape="1">
          <a:blip r:embed="rId6">
            <a:alphaModFix/>
          </a:blip>
          <a:srcRect/>
          <a:stretch/>
        </p:blipFill>
        <p:spPr>
          <a:xfrm>
            <a:off x="6774298" y="146624"/>
            <a:ext cx="2244675" cy="4479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25"/>
        <p:cNvGrpSpPr/>
        <p:nvPr/>
      </p:nvGrpSpPr>
      <p:grpSpPr>
        <a:xfrm>
          <a:off x="0" y="0"/>
          <a:ext cx="0" cy="0"/>
          <a:chOff x="0" y="0"/>
          <a:chExt cx="0" cy="0"/>
        </a:xfrm>
      </p:grpSpPr>
      <p:sp>
        <p:nvSpPr>
          <p:cNvPr id="626" name="Google Shape;626;p21"/>
          <p:cNvSpPr/>
          <p:nvPr/>
        </p:nvSpPr>
        <p:spPr>
          <a:xfrm>
            <a:off x="0" y="0"/>
            <a:ext cx="9143999" cy="514302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27" name="Google Shape;627;p21"/>
          <p:cNvSpPr txBox="1"/>
          <p:nvPr/>
        </p:nvSpPr>
        <p:spPr>
          <a:xfrm>
            <a:off x="6664130" y="1517332"/>
            <a:ext cx="2455933" cy="2134553"/>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000000"/>
              </a:buClr>
              <a:buSzPts val="2400"/>
              <a:buFont typeface="Arial"/>
              <a:buNone/>
            </a:pPr>
            <a:r>
              <a:rPr lang="es-ES" sz="2400" b="1" i="0" u="none" strike="noStrike" cap="none">
                <a:solidFill>
                  <a:schemeClr val="dk1"/>
                </a:solidFill>
                <a:latin typeface="Poppins"/>
                <a:ea typeface="Poppins"/>
                <a:cs typeface="Poppins"/>
                <a:sym typeface="Poppins"/>
              </a:rPr>
              <a:t>Restaurantes de mi barrio</a:t>
            </a:r>
            <a:endParaRPr sz="1400" b="0" i="0" u="none" strike="noStrike" cap="none">
              <a:solidFill>
                <a:srgbClr val="000000"/>
              </a:solidFill>
              <a:latin typeface="Arial"/>
              <a:ea typeface="Arial"/>
              <a:cs typeface="Arial"/>
              <a:sym typeface="Arial"/>
            </a:endParaRPr>
          </a:p>
        </p:txBody>
      </p:sp>
      <p:sp>
        <p:nvSpPr>
          <p:cNvPr id="628" name="Google Shape;628;p21"/>
          <p:cNvSpPr/>
          <p:nvPr/>
        </p:nvSpPr>
        <p:spPr>
          <a:xfrm rot="-5400000">
            <a:off x="2575480" y="-620425"/>
            <a:ext cx="1286609" cy="643756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29" name="Google Shape;629;p21"/>
          <p:cNvSpPr/>
          <p:nvPr/>
        </p:nvSpPr>
        <p:spPr>
          <a:xfrm>
            <a:off x="226563" y="498231"/>
            <a:ext cx="6061974" cy="4200255"/>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30" name="Google Shape;630;p21"/>
          <p:cNvSpPr/>
          <p:nvPr/>
        </p:nvSpPr>
        <p:spPr>
          <a:xfrm rot="5400000">
            <a:off x="5962835" y="2544073"/>
            <a:ext cx="1289304" cy="11428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631" name="Google Shape;631;p21" descr="Gráfico, Gráfico de líneas&#10;&#10;Descripción generada automáticamente"/>
          <p:cNvPicPr preferRelativeResize="0"/>
          <p:nvPr/>
        </p:nvPicPr>
        <p:blipFill rotWithShape="1">
          <a:blip r:embed="rId3">
            <a:alphaModFix/>
          </a:blip>
          <a:srcRect b="1616"/>
          <a:stretch/>
        </p:blipFill>
        <p:spPr>
          <a:xfrm>
            <a:off x="246984" y="1059582"/>
            <a:ext cx="5943600" cy="2736304"/>
          </a:xfrm>
          <a:prstGeom prst="rect">
            <a:avLst/>
          </a:prstGeom>
          <a:noFill/>
          <a:ln>
            <a:noFill/>
          </a:ln>
        </p:spPr>
      </p:pic>
      <p:sp>
        <p:nvSpPr>
          <p:cNvPr id="632" name="Google Shape;632;p21"/>
          <p:cNvSpPr txBox="1"/>
          <p:nvPr/>
        </p:nvSpPr>
        <p:spPr>
          <a:xfrm>
            <a:off x="1115616" y="1062276"/>
            <a:ext cx="4680520" cy="338554"/>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s-ES" sz="1600" b="0" i="0" u="none" strike="noStrike" cap="none">
                <a:solidFill>
                  <a:schemeClr val="dk1"/>
                </a:solidFill>
                <a:latin typeface="Calibri"/>
                <a:ea typeface="Calibri"/>
                <a:cs typeface="Calibri"/>
                <a:sym typeface="Calibri"/>
              </a:rPr>
              <a:t>Factores competitivos competencia restauración</a:t>
            </a:r>
            <a:endParaRPr sz="1600" b="0" i="0" u="none" strike="noStrike" cap="none">
              <a:solidFill>
                <a:schemeClr val="dk1"/>
              </a:solidFill>
              <a:latin typeface="Calibri"/>
              <a:ea typeface="Calibri"/>
              <a:cs typeface="Calibri"/>
              <a:sym typeface="Calibri"/>
            </a:endParaRPr>
          </a:p>
        </p:txBody>
      </p:sp>
      <p:sp>
        <p:nvSpPr>
          <p:cNvPr id="633" name="Google Shape;633;p21"/>
          <p:cNvSpPr txBox="1"/>
          <p:nvPr/>
        </p:nvSpPr>
        <p:spPr>
          <a:xfrm>
            <a:off x="4344457" y="3554723"/>
            <a:ext cx="1220381"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Restaurant Propio</a:t>
            </a:r>
            <a:endParaRPr sz="900" b="0" i="0" u="none" strike="noStrike" cap="none">
              <a:solidFill>
                <a:schemeClr val="dk1"/>
              </a:solidFill>
              <a:latin typeface="Calibri"/>
              <a:ea typeface="Calibri"/>
              <a:cs typeface="Calibri"/>
              <a:sym typeface="Calibri"/>
            </a:endParaRPr>
          </a:p>
        </p:txBody>
      </p:sp>
      <p:sp>
        <p:nvSpPr>
          <p:cNvPr id="634" name="Google Shape;634;p21"/>
          <p:cNvSpPr txBox="1"/>
          <p:nvPr/>
        </p:nvSpPr>
        <p:spPr>
          <a:xfrm>
            <a:off x="395537" y="3125051"/>
            <a:ext cx="792088"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Localización</a:t>
            </a:r>
            <a:endParaRPr sz="900" b="0" i="0" u="none" strike="noStrike" cap="none">
              <a:solidFill>
                <a:schemeClr val="dk1"/>
              </a:solidFill>
              <a:latin typeface="Calibri"/>
              <a:ea typeface="Calibri"/>
              <a:cs typeface="Calibri"/>
              <a:sym typeface="Calibri"/>
            </a:endParaRPr>
          </a:p>
        </p:txBody>
      </p:sp>
      <p:sp>
        <p:nvSpPr>
          <p:cNvPr id="635" name="Google Shape;635;p21"/>
          <p:cNvSpPr txBox="1"/>
          <p:nvPr/>
        </p:nvSpPr>
        <p:spPr>
          <a:xfrm>
            <a:off x="1181023" y="3125363"/>
            <a:ext cx="792088"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Decoración</a:t>
            </a:r>
            <a:endParaRPr sz="900" b="0" i="0" u="none" strike="noStrike" cap="none">
              <a:solidFill>
                <a:schemeClr val="dk1"/>
              </a:solidFill>
              <a:latin typeface="Calibri"/>
              <a:ea typeface="Calibri"/>
              <a:cs typeface="Calibri"/>
              <a:sym typeface="Calibri"/>
            </a:endParaRPr>
          </a:p>
        </p:txBody>
      </p:sp>
      <p:sp>
        <p:nvSpPr>
          <p:cNvPr id="636" name="Google Shape;636;p21"/>
          <p:cNvSpPr txBox="1"/>
          <p:nvPr/>
        </p:nvSpPr>
        <p:spPr>
          <a:xfrm>
            <a:off x="1936197" y="3125051"/>
            <a:ext cx="792088" cy="369332"/>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Calidad comida</a:t>
            </a:r>
            <a:endParaRPr sz="900" b="0" i="0" u="none" strike="noStrike" cap="none">
              <a:solidFill>
                <a:schemeClr val="dk1"/>
              </a:solidFill>
              <a:latin typeface="Calibri"/>
              <a:ea typeface="Calibri"/>
              <a:cs typeface="Calibri"/>
              <a:sym typeface="Calibri"/>
            </a:endParaRPr>
          </a:p>
        </p:txBody>
      </p:sp>
      <p:sp>
        <p:nvSpPr>
          <p:cNvPr id="637" name="Google Shape;637;p21"/>
          <p:cNvSpPr txBox="1"/>
          <p:nvPr/>
        </p:nvSpPr>
        <p:spPr>
          <a:xfrm>
            <a:off x="2536736" y="3161582"/>
            <a:ext cx="792088"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Chef famoso</a:t>
            </a:r>
            <a:endParaRPr sz="900" b="0" i="0" u="none" strike="noStrike" cap="none">
              <a:solidFill>
                <a:schemeClr val="dk1"/>
              </a:solidFill>
              <a:latin typeface="Calibri"/>
              <a:ea typeface="Calibri"/>
              <a:cs typeface="Calibri"/>
              <a:sym typeface="Calibri"/>
            </a:endParaRPr>
          </a:p>
        </p:txBody>
      </p:sp>
      <p:sp>
        <p:nvSpPr>
          <p:cNvPr id="638" name="Google Shape;638;p21"/>
          <p:cNvSpPr txBox="1"/>
          <p:nvPr/>
        </p:nvSpPr>
        <p:spPr>
          <a:xfrm>
            <a:off x="3291910" y="3150078"/>
            <a:ext cx="792088" cy="369332"/>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Rapidez servicio</a:t>
            </a:r>
            <a:endParaRPr sz="900" b="0" i="0" u="none" strike="noStrike" cap="none">
              <a:solidFill>
                <a:schemeClr val="dk1"/>
              </a:solidFill>
              <a:latin typeface="Calibri"/>
              <a:ea typeface="Calibri"/>
              <a:cs typeface="Calibri"/>
              <a:sym typeface="Calibri"/>
            </a:endParaRPr>
          </a:p>
        </p:txBody>
      </p:sp>
      <p:sp>
        <p:nvSpPr>
          <p:cNvPr id="639" name="Google Shape;639;p21"/>
          <p:cNvSpPr txBox="1"/>
          <p:nvPr/>
        </p:nvSpPr>
        <p:spPr>
          <a:xfrm>
            <a:off x="4019151" y="3120942"/>
            <a:ext cx="792088" cy="369332"/>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Facilidad parking</a:t>
            </a:r>
            <a:endParaRPr sz="900" b="0" i="0" u="none" strike="noStrike" cap="none">
              <a:solidFill>
                <a:schemeClr val="dk1"/>
              </a:solidFill>
              <a:latin typeface="Calibri"/>
              <a:ea typeface="Calibri"/>
              <a:cs typeface="Calibri"/>
              <a:sym typeface="Calibri"/>
            </a:endParaRPr>
          </a:p>
        </p:txBody>
      </p:sp>
      <p:sp>
        <p:nvSpPr>
          <p:cNvPr id="640" name="Google Shape;640;p21"/>
          <p:cNvSpPr txBox="1"/>
          <p:nvPr/>
        </p:nvSpPr>
        <p:spPr>
          <a:xfrm>
            <a:off x="4767723" y="3132373"/>
            <a:ext cx="792088" cy="369332"/>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Música en vivo noches</a:t>
            </a:r>
            <a:endParaRPr sz="900" b="0" i="0" u="none" strike="noStrike" cap="none">
              <a:solidFill>
                <a:schemeClr val="dk1"/>
              </a:solidFill>
              <a:latin typeface="Calibri"/>
              <a:ea typeface="Calibri"/>
              <a:cs typeface="Calibri"/>
              <a:sym typeface="Calibri"/>
            </a:endParaRPr>
          </a:p>
        </p:txBody>
      </p:sp>
      <p:sp>
        <p:nvSpPr>
          <p:cNvPr id="641" name="Google Shape;641;p21"/>
          <p:cNvSpPr txBox="1"/>
          <p:nvPr/>
        </p:nvSpPr>
        <p:spPr>
          <a:xfrm>
            <a:off x="5526516" y="3133070"/>
            <a:ext cx="717020"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Precio</a:t>
            </a:r>
            <a:endParaRPr sz="900" b="0" i="0" u="none" strike="noStrike" cap="none">
              <a:solidFill>
                <a:schemeClr val="dk1"/>
              </a:solidFill>
              <a:latin typeface="Calibri"/>
              <a:ea typeface="Calibri"/>
              <a:cs typeface="Calibri"/>
              <a:sym typeface="Calibri"/>
            </a:endParaRPr>
          </a:p>
        </p:txBody>
      </p:sp>
      <p:pic>
        <p:nvPicPr>
          <p:cNvPr id="642" name="Google Shape;642;p21" descr="Forma&#10;&#10;Descripción generada automáticamente con confianza media"/>
          <p:cNvPicPr preferRelativeResize="0"/>
          <p:nvPr/>
        </p:nvPicPr>
        <p:blipFill rotWithShape="1">
          <a:blip r:embed="rId4">
            <a:alphaModFix/>
          </a:blip>
          <a:srcRect/>
          <a:stretch/>
        </p:blipFill>
        <p:spPr>
          <a:xfrm>
            <a:off x="6774298" y="146624"/>
            <a:ext cx="2244675" cy="4479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47"/>
        <p:cNvGrpSpPr/>
        <p:nvPr/>
      </p:nvGrpSpPr>
      <p:grpSpPr>
        <a:xfrm>
          <a:off x="0" y="0"/>
          <a:ext cx="0" cy="0"/>
          <a:chOff x="0" y="0"/>
          <a:chExt cx="0" cy="0"/>
        </a:xfrm>
      </p:grpSpPr>
      <p:grpSp>
        <p:nvGrpSpPr>
          <p:cNvPr id="648" name="Google Shape;648;p22"/>
          <p:cNvGrpSpPr/>
          <p:nvPr/>
        </p:nvGrpSpPr>
        <p:grpSpPr>
          <a:xfrm>
            <a:off x="976385" y="1635358"/>
            <a:ext cx="3768321" cy="861976"/>
            <a:chOff x="0" y="986505"/>
            <a:chExt cx="3768321" cy="861976"/>
          </a:xfrm>
        </p:grpSpPr>
        <p:sp>
          <p:nvSpPr>
            <p:cNvPr id="649" name="Google Shape;649;p22"/>
            <p:cNvSpPr/>
            <p:nvPr/>
          </p:nvSpPr>
          <p:spPr>
            <a:xfrm>
              <a:off x="0" y="1001713"/>
              <a:ext cx="2116922" cy="846768"/>
            </a:xfrm>
            <a:prstGeom prst="homePlate">
              <a:avLst>
                <a:gd name="adj" fmla="val 50000"/>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50" name="Google Shape;650;p22"/>
            <p:cNvSpPr txBox="1"/>
            <p:nvPr/>
          </p:nvSpPr>
          <p:spPr>
            <a:xfrm>
              <a:off x="0" y="1001713"/>
              <a:ext cx="1905230" cy="846768"/>
            </a:xfrm>
            <a:prstGeom prst="rect">
              <a:avLst/>
            </a:prstGeom>
            <a:noFill/>
            <a:ln>
              <a:noFill/>
            </a:ln>
          </p:spPr>
          <p:txBody>
            <a:bodyPr spcFirstLastPara="1" wrap="square" lIns="144000" tIns="72000" rIns="36000" bIns="72000" anchor="ctr" anchorCtr="0">
              <a:noAutofit/>
            </a:bodyPr>
            <a:lstStyle/>
            <a:p>
              <a:pPr marL="0" marR="0" lvl="0" indent="0" algn="ctr" rtl="0">
                <a:lnSpc>
                  <a:spcPct val="90000"/>
                </a:lnSpc>
                <a:spcBef>
                  <a:spcPts val="0"/>
                </a:spcBef>
                <a:spcAft>
                  <a:spcPts val="0"/>
                </a:spcAft>
                <a:buClr>
                  <a:schemeClr val="lt1"/>
                </a:buClr>
                <a:buSzPts val="2700"/>
                <a:buFont typeface="Calibri"/>
                <a:buNone/>
              </a:pPr>
              <a:r>
                <a:rPr lang="es-ES" sz="2700" b="0" i="0" u="none" strike="noStrike" cap="none">
                  <a:solidFill>
                    <a:schemeClr val="lt1"/>
                  </a:solidFill>
                  <a:latin typeface="Calibri"/>
                  <a:ea typeface="Calibri"/>
                  <a:cs typeface="Calibri"/>
                  <a:sym typeface="Calibri"/>
                </a:rPr>
                <a:t>+ Valor</a:t>
              </a:r>
              <a:endParaRPr sz="1400" b="0" i="0" u="none" strike="noStrike" cap="none">
                <a:solidFill>
                  <a:srgbClr val="000000"/>
                </a:solidFill>
                <a:latin typeface="Arial"/>
                <a:ea typeface="Arial"/>
                <a:cs typeface="Arial"/>
                <a:sym typeface="Arial"/>
              </a:endParaRPr>
            </a:p>
          </p:txBody>
        </p:sp>
        <p:sp>
          <p:nvSpPr>
            <p:cNvPr id="651" name="Google Shape;651;p22"/>
            <p:cNvSpPr/>
            <p:nvPr/>
          </p:nvSpPr>
          <p:spPr>
            <a:xfrm>
              <a:off x="1651399" y="986505"/>
              <a:ext cx="2116922" cy="822364"/>
            </a:xfrm>
            <a:prstGeom prst="chevron">
              <a:avLst>
                <a:gd name="adj" fmla="val 50000"/>
              </a:avLst>
            </a:prstGeom>
            <a:solidFill>
              <a:schemeClr val="dk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52" name="Google Shape;652;p22"/>
            <p:cNvSpPr txBox="1"/>
            <p:nvPr/>
          </p:nvSpPr>
          <p:spPr>
            <a:xfrm>
              <a:off x="2062581" y="986505"/>
              <a:ext cx="1294558" cy="822364"/>
            </a:xfrm>
            <a:prstGeom prst="rect">
              <a:avLst/>
            </a:prstGeom>
            <a:noFill/>
            <a:ln>
              <a:noFill/>
            </a:ln>
          </p:spPr>
          <p:txBody>
            <a:bodyPr spcFirstLastPara="1" wrap="square" lIns="108000" tIns="72000" rIns="36000" bIns="72000" anchor="ctr" anchorCtr="0">
              <a:noAutofit/>
            </a:bodyPr>
            <a:lstStyle/>
            <a:p>
              <a:pPr marL="0" marR="0" lvl="0" indent="0" algn="ctr" rtl="0">
                <a:lnSpc>
                  <a:spcPct val="90000"/>
                </a:lnSpc>
                <a:spcBef>
                  <a:spcPts val="0"/>
                </a:spcBef>
                <a:spcAft>
                  <a:spcPts val="0"/>
                </a:spcAft>
                <a:buClr>
                  <a:schemeClr val="lt1"/>
                </a:buClr>
                <a:buSzPts val="2700"/>
                <a:buFont typeface="Calibri"/>
                <a:buNone/>
              </a:pPr>
              <a:r>
                <a:rPr lang="es-ES" sz="2700" b="0" i="0" u="none" strike="noStrike" cap="none">
                  <a:solidFill>
                    <a:schemeClr val="lt1"/>
                  </a:solidFill>
                  <a:latin typeface="Calibri"/>
                  <a:ea typeface="Calibri"/>
                  <a:cs typeface="Calibri"/>
                  <a:sym typeface="Calibri"/>
                </a:rPr>
                <a:t>+ Precio</a:t>
              </a:r>
              <a:endParaRPr sz="1400" b="0" i="0" u="none" strike="noStrike" cap="none">
                <a:solidFill>
                  <a:srgbClr val="000000"/>
                </a:solidFill>
                <a:latin typeface="Arial"/>
                <a:ea typeface="Arial"/>
                <a:cs typeface="Arial"/>
                <a:sym typeface="Arial"/>
              </a:endParaRPr>
            </a:p>
          </p:txBody>
        </p:sp>
      </p:grpSp>
      <p:grpSp>
        <p:nvGrpSpPr>
          <p:cNvPr id="653" name="Google Shape;653;p22"/>
          <p:cNvGrpSpPr/>
          <p:nvPr/>
        </p:nvGrpSpPr>
        <p:grpSpPr>
          <a:xfrm>
            <a:off x="1974632" y="2922327"/>
            <a:ext cx="3951392" cy="878722"/>
            <a:chOff x="3094" y="996452"/>
            <a:chExt cx="3951392" cy="878722"/>
          </a:xfrm>
        </p:grpSpPr>
        <p:sp>
          <p:nvSpPr>
            <p:cNvPr id="654" name="Google Shape;654;p22"/>
            <p:cNvSpPr/>
            <p:nvPr/>
          </p:nvSpPr>
          <p:spPr>
            <a:xfrm>
              <a:off x="3094" y="996452"/>
              <a:ext cx="2196807" cy="878722"/>
            </a:xfrm>
            <a:prstGeom prst="homePlate">
              <a:avLst>
                <a:gd name="adj" fmla="val 50000"/>
              </a:avLst>
            </a:prstGeom>
            <a:solidFill>
              <a:schemeClr val="accent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55" name="Google Shape;655;p22"/>
            <p:cNvSpPr txBox="1"/>
            <p:nvPr/>
          </p:nvSpPr>
          <p:spPr>
            <a:xfrm>
              <a:off x="3094" y="996452"/>
              <a:ext cx="1977127" cy="878722"/>
            </a:xfrm>
            <a:prstGeom prst="rect">
              <a:avLst/>
            </a:prstGeom>
            <a:noFill/>
            <a:ln>
              <a:noFill/>
            </a:ln>
          </p:spPr>
          <p:txBody>
            <a:bodyPr spcFirstLastPara="1" wrap="square" lIns="154675" tIns="77325" rIns="38650" bIns="77325" anchor="ctr" anchorCtr="0">
              <a:noAutofit/>
            </a:bodyPr>
            <a:lstStyle/>
            <a:p>
              <a:pPr marL="0" marR="0" lvl="0" indent="0" algn="ctr" rtl="0">
                <a:lnSpc>
                  <a:spcPct val="90000"/>
                </a:lnSpc>
                <a:spcBef>
                  <a:spcPts val="0"/>
                </a:spcBef>
                <a:spcAft>
                  <a:spcPts val="0"/>
                </a:spcAft>
                <a:buClr>
                  <a:schemeClr val="lt1"/>
                </a:buClr>
                <a:buSzPts val="2900"/>
                <a:buFont typeface="Calibri"/>
                <a:buNone/>
              </a:pPr>
              <a:r>
                <a:rPr lang="es-ES" sz="2900" b="0" i="0" u="none" strike="noStrike" cap="none">
                  <a:solidFill>
                    <a:schemeClr val="lt1"/>
                  </a:solidFill>
                  <a:latin typeface="Calibri"/>
                  <a:ea typeface="Calibri"/>
                  <a:cs typeface="Calibri"/>
                  <a:sym typeface="Calibri"/>
                </a:rPr>
                <a:t>- Valor</a:t>
              </a:r>
              <a:endParaRPr sz="1400" b="0" i="0" u="none" strike="noStrike" cap="none">
                <a:solidFill>
                  <a:srgbClr val="000000"/>
                </a:solidFill>
                <a:latin typeface="Arial"/>
                <a:ea typeface="Arial"/>
                <a:cs typeface="Arial"/>
                <a:sym typeface="Arial"/>
              </a:endParaRPr>
            </a:p>
          </p:txBody>
        </p:sp>
        <p:sp>
          <p:nvSpPr>
            <p:cNvPr id="656" name="Google Shape;656;p22"/>
            <p:cNvSpPr/>
            <p:nvPr/>
          </p:nvSpPr>
          <p:spPr>
            <a:xfrm>
              <a:off x="1757679" y="996452"/>
              <a:ext cx="2196807" cy="878722"/>
            </a:xfrm>
            <a:prstGeom prst="chevron">
              <a:avLst>
                <a:gd name="adj" fmla="val 50000"/>
              </a:avLst>
            </a:prstGeom>
            <a:solidFill>
              <a:srgbClr val="8296B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57" name="Google Shape;657;p22"/>
            <p:cNvSpPr txBox="1"/>
            <p:nvPr/>
          </p:nvSpPr>
          <p:spPr>
            <a:xfrm>
              <a:off x="2197040" y="996452"/>
              <a:ext cx="1318085" cy="878722"/>
            </a:xfrm>
            <a:prstGeom prst="rect">
              <a:avLst/>
            </a:prstGeom>
            <a:noFill/>
            <a:ln>
              <a:noFill/>
            </a:ln>
          </p:spPr>
          <p:txBody>
            <a:bodyPr spcFirstLastPara="1" wrap="square" lIns="116000" tIns="77325" rIns="38650" bIns="77325" anchor="ctr" anchorCtr="0">
              <a:noAutofit/>
            </a:bodyPr>
            <a:lstStyle/>
            <a:p>
              <a:pPr marL="0" marR="0" lvl="0" indent="0" algn="ctr" rtl="0">
                <a:lnSpc>
                  <a:spcPct val="90000"/>
                </a:lnSpc>
                <a:spcBef>
                  <a:spcPts val="0"/>
                </a:spcBef>
                <a:spcAft>
                  <a:spcPts val="0"/>
                </a:spcAft>
                <a:buClr>
                  <a:schemeClr val="lt1"/>
                </a:buClr>
                <a:buSzPts val="2900"/>
                <a:buFont typeface="Calibri"/>
                <a:buNone/>
              </a:pPr>
              <a:r>
                <a:rPr lang="es-ES" sz="2900" b="0" i="0" u="none" strike="noStrike" cap="none">
                  <a:solidFill>
                    <a:schemeClr val="lt1"/>
                  </a:solidFill>
                  <a:latin typeface="Calibri"/>
                  <a:ea typeface="Calibri"/>
                  <a:cs typeface="Calibri"/>
                  <a:sym typeface="Calibri"/>
                </a:rPr>
                <a:t>- Precio</a:t>
              </a:r>
              <a:endParaRPr sz="1400" b="0" i="0" u="none" strike="noStrike" cap="none">
                <a:solidFill>
                  <a:srgbClr val="000000"/>
                </a:solidFill>
                <a:latin typeface="Arial"/>
                <a:ea typeface="Arial"/>
                <a:cs typeface="Arial"/>
                <a:sym typeface="Arial"/>
              </a:endParaRPr>
            </a:p>
          </p:txBody>
        </p:sp>
      </p:grpSp>
      <p:grpSp>
        <p:nvGrpSpPr>
          <p:cNvPr id="658" name="Google Shape;658;p22"/>
          <p:cNvGrpSpPr/>
          <p:nvPr/>
        </p:nvGrpSpPr>
        <p:grpSpPr>
          <a:xfrm>
            <a:off x="3800729" y="4059615"/>
            <a:ext cx="3929828" cy="873295"/>
            <a:chOff x="3074" y="724955"/>
            <a:chExt cx="3929828" cy="873295"/>
          </a:xfrm>
        </p:grpSpPr>
        <p:sp>
          <p:nvSpPr>
            <p:cNvPr id="659" name="Google Shape;659;p22"/>
            <p:cNvSpPr/>
            <p:nvPr/>
          </p:nvSpPr>
          <p:spPr>
            <a:xfrm>
              <a:off x="3074" y="724955"/>
              <a:ext cx="2183237" cy="873295"/>
            </a:xfrm>
            <a:prstGeom prst="homePlate">
              <a:avLst>
                <a:gd name="adj" fmla="val 50000"/>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0" name="Google Shape;660;p22"/>
            <p:cNvSpPr txBox="1"/>
            <p:nvPr/>
          </p:nvSpPr>
          <p:spPr>
            <a:xfrm>
              <a:off x="3074" y="724955"/>
              <a:ext cx="1964913" cy="873295"/>
            </a:xfrm>
            <a:prstGeom prst="rect">
              <a:avLst/>
            </a:prstGeom>
            <a:noFill/>
            <a:ln>
              <a:noFill/>
            </a:ln>
          </p:spPr>
          <p:txBody>
            <a:bodyPr spcFirstLastPara="1" wrap="square" lIns="154675" tIns="77325" rIns="38650" bIns="77325" anchor="ctr" anchorCtr="0">
              <a:noAutofit/>
            </a:bodyPr>
            <a:lstStyle/>
            <a:p>
              <a:pPr marL="0" marR="0" lvl="0" indent="0" algn="ctr" rtl="0">
                <a:lnSpc>
                  <a:spcPct val="90000"/>
                </a:lnSpc>
                <a:spcBef>
                  <a:spcPts val="0"/>
                </a:spcBef>
                <a:spcAft>
                  <a:spcPts val="0"/>
                </a:spcAft>
                <a:buClr>
                  <a:schemeClr val="lt1"/>
                </a:buClr>
                <a:buSzPts val="2900"/>
                <a:buFont typeface="Calibri"/>
                <a:buNone/>
              </a:pPr>
              <a:r>
                <a:rPr lang="es-ES" sz="2900" b="0" i="0" u="none" strike="noStrike" cap="none">
                  <a:solidFill>
                    <a:schemeClr val="lt1"/>
                  </a:solidFill>
                  <a:latin typeface="Calibri"/>
                  <a:ea typeface="Calibri"/>
                  <a:cs typeface="Calibri"/>
                  <a:sym typeface="Calibri"/>
                </a:rPr>
                <a:t>+ Valor</a:t>
              </a:r>
              <a:endParaRPr sz="1400" b="0" i="0" u="none" strike="noStrike" cap="none">
                <a:solidFill>
                  <a:srgbClr val="000000"/>
                </a:solidFill>
                <a:latin typeface="Arial"/>
                <a:ea typeface="Arial"/>
                <a:cs typeface="Arial"/>
                <a:sym typeface="Arial"/>
              </a:endParaRPr>
            </a:p>
          </p:txBody>
        </p:sp>
        <p:sp>
          <p:nvSpPr>
            <p:cNvPr id="661" name="Google Shape;661;p22"/>
            <p:cNvSpPr/>
            <p:nvPr/>
          </p:nvSpPr>
          <p:spPr>
            <a:xfrm>
              <a:off x="1749665" y="724955"/>
              <a:ext cx="2183237" cy="873295"/>
            </a:xfrm>
            <a:prstGeom prst="chevron">
              <a:avLst>
                <a:gd name="adj" fmla="val 50000"/>
              </a:avLst>
            </a:prstGeom>
            <a:solidFill>
              <a:srgbClr val="8296B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2" name="Google Shape;662;p22"/>
            <p:cNvSpPr txBox="1"/>
            <p:nvPr/>
          </p:nvSpPr>
          <p:spPr>
            <a:xfrm>
              <a:off x="2186313" y="724955"/>
              <a:ext cx="1309942" cy="873295"/>
            </a:xfrm>
            <a:prstGeom prst="rect">
              <a:avLst/>
            </a:prstGeom>
            <a:noFill/>
            <a:ln>
              <a:noFill/>
            </a:ln>
          </p:spPr>
          <p:txBody>
            <a:bodyPr spcFirstLastPara="1" wrap="square" lIns="116000" tIns="77325" rIns="38650" bIns="77325" anchor="ctr" anchorCtr="0">
              <a:noAutofit/>
            </a:bodyPr>
            <a:lstStyle/>
            <a:p>
              <a:pPr marL="0" marR="0" lvl="0" indent="0" algn="ctr" rtl="0">
                <a:lnSpc>
                  <a:spcPct val="90000"/>
                </a:lnSpc>
                <a:spcBef>
                  <a:spcPts val="0"/>
                </a:spcBef>
                <a:spcAft>
                  <a:spcPts val="0"/>
                </a:spcAft>
                <a:buClr>
                  <a:schemeClr val="lt1"/>
                </a:buClr>
                <a:buSzPts val="2900"/>
                <a:buFont typeface="Calibri"/>
                <a:buNone/>
              </a:pPr>
              <a:r>
                <a:rPr lang="es-ES" sz="2900" b="0" i="0" u="none" strike="noStrike" cap="none">
                  <a:solidFill>
                    <a:schemeClr val="lt1"/>
                  </a:solidFill>
                  <a:latin typeface="Calibri"/>
                  <a:ea typeface="Calibri"/>
                  <a:cs typeface="Calibri"/>
                  <a:sym typeface="Calibri"/>
                </a:rPr>
                <a:t>- Precio</a:t>
              </a:r>
              <a:endParaRPr sz="1400" b="0" i="0" u="none" strike="noStrike" cap="none">
                <a:solidFill>
                  <a:srgbClr val="000000"/>
                </a:solidFill>
                <a:latin typeface="Arial"/>
                <a:ea typeface="Arial"/>
                <a:cs typeface="Arial"/>
                <a:sym typeface="Arial"/>
              </a:endParaRPr>
            </a:p>
          </p:txBody>
        </p:sp>
      </p:grpSp>
      <p:sp>
        <p:nvSpPr>
          <p:cNvPr id="663" name="Google Shape;663;p22"/>
          <p:cNvSpPr txBox="1"/>
          <p:nvPr/>
        </p:nvSpPr>
        <p:spPr>
          <a:xfrm>
            <a:off x="0" y="292979"/>
            <a:ext cx="9144000" cy="430887"/>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s-ES" sz="2800" b="1" i="0" u="none" strike="noStrike" cap="none">
                <a:solidFill>
                  <a:schemeClr val="dk1"/>
                </a:solidFill>
                <a:latin typeface="Poppins"/>
                <a:ea typeface="Poppins"/>
                <a:cs typeface="Poppins"/>
                <a:sym typeface="Poppins"/>
              </a:rPr>
              <a:t>HACER EL PLAN DE NEGOCIOS: </a:t>
            </a:r>
            <a:r>
              <a:rPr lang="es-ES" sz="2400" b="1" i="0" u="none" strike="noStrike" cap="none">
                <a:solidFill>
                  <a:schemeClr val="dk1"/>
                </a:solidFill>
                <a:latin typeface="Poppins"/>
                <a:ea typeface="Poppins"/>
                <a:cs typeface="Poppins"/>
                <a:sym typeface="Poppins"/>
              </a:rPr>
              <a:t>ASPECTOS EXTERNOS</a:t>
            </a:r>
            <a:endParaRPr sz="3200" b="1" i="0" u="none" strike="noStrike" cap="none">
              <a:solidFill>
                <a:schemeClr val="dk1"/>
              </a:solidFill>
              <a:latin typeface="Poppins"/>
              <a:ea typeface="Poppins"/>
              <a:cs typeface="Poppins"/>
              <a:sym typeface="Poppins"/>
            </a:endParaRPr>
          </a:p>
        </p:txBody>
      </p:sp>
      <p:cxnSp>
        <p:nvCxnSpPr>
          <p:cNvPr id="664" name="Google Shape;664;p22"/>
          <p:cNvCxnSpPr/>
          <p:nvPr/>
        </p:nvCxnSpPr>
        <p:spPr>
          <a:xfrm rot="10800000">
            <a:off x="0" y="843558"/>
            <a:ext cx="1298592" cy="0"/>
          </a:xfrm>
          <a:prstGeom prst="straightConnector1">
            <a:avLst/>
          </a:prstGeom>
          <a:noFill/>
          <a:ln w="76200" cap="flat" cmpd="sng">
            <a:solidFill>
              <a:schemeClr val="accent1"/>
            </a:solidFill>
            <a:prstDash val="solid"/>
            <a:miter lim="800000"/>
            <a:headEnd type="none" w="sm" len="sm"/>
            <a:tailEnd type="none" w="sm" len="sm"/>
          </a:ln>
        </p:spPr>
      </p:cxnSp>
      <p:pic>
        <p:nvPicPr>
          <p:cNvPr id="665" name="Google Shape;665;p22" descr="Marca de verificación con relleno sólido"/>
          <p:cNvPicPr preferRelativeResize="0"/>
          <p:nvPr/>
        </p:nvPicPr>
        <p:blipFill rotWithShape="1">
          <a:blip r:embed="rId3">
            <a:alphaModFix/>
          </a:blip>
          <a:srcRect/>
          <a:stretch/>
        </p:blipFill>
        <p:spPr>
          <a:xfrm>
            <a:off x="4919984" y="1787981"/>
            <a:ext cx="781456" cy="781456"/>
          </a:xfrm>
          <a:prstGeom prst="rect">
            <a:avLst/>
          </a:prstGeom>
          <a:noFill/>
          <a:ln>
            <a:noFill/>
          </a:ln>
        </p:spPr>
      </p:pic>
      <p:pic>
        <p:nvPicPr>
          <p:cNvPr id="666" name="Google Shape;666;p22" descr="Cerrar con relleno sólido"/>
          <p:cNvPicPr preferRelativeResize="0"/>
          <p:nvPr/>
        </p:nvPicPr>
        <p:blipFill rotWithShape="1">
          <a:blip r:embed="rId4">
            <a:alphaModFix/>
          </a:blip>
          <a:srcRect/>
          <a:stretch/>
        </p:blipFill>
        <p:spPr>
          <a:xfrm>
            <a:off x="7813681" y="4136223"/>
            <a:ext cx="720080" cy="720080"/>
          </a:xfrm>
          <a:prstGeom prst="rect">
            <a:avLst/>
          </a:prstGeom>
          <a:noFill/>
          <a:ln>
            <a:noFill/>
          </a:ln>
        </p:spPr>
      </p:pic>
      <p:pic>
        <p:nvPicPr>
          <p:cNvPr id="667" name="Google Shape;667;p22" descr="Marca de verificación con relleno sólido"/>
          <p:cNvPicPr preferRelativeResize="0"/>
          <p:nvPr/>
        </p:nvPicPr>
        <p:blipFill rotWithShape="1">
          <a:blip r:embed="rId3">
            <a:alphaModFix/>
          </a:blip>
          <a:srcRect/>
          <a:stretch/>
        </p:blipFill>
        <p:spPr>
          <a:xfrm>
            <a:off x="6228184" y="2943931"/>
            <a:ext cx="781456" cy="781456"/>
          </a:xfrm>
          <a:prstGeom prst="rect">
            <a:avLst/>
          </a:prstGeom>
          <a:noFill/>
          <a:ln>
            <a:noFill/>
          </a:ln>
        </p:spPr>
      </p:pic>
      <p:sp>
        <p:nvSpPr>
          <p:cNvPr id="668" name="Google Shape;668;p22"/>
          <p:cNvSpPr txBox="1"/>
          <p:nvPr/>
        </p:nvSpPr>
        <p:spPr>
          <a:xfrm>
            <a:off x="146291" y="1041531"/>
            <a:ext cx="4425709" cy="413639"/>
          </a:xfrm>
          <a:prstGeom prst="rect">
            <a:avLst/>
          </a:prstGeom>
          <a:noFill/>
          <a:ln>
            <a:noFill/>
          </a:ln>
        </p:spPr>
        <p:txBody>
          <a:bodyPr spcFirstLastPara="1" wrap="square" lIns="0" tIns="0" rIns="0" bIns="0" anchor="t" anchorCtr="0">
            <a:spAutoFit/>
          </a:bodyPr>
          <a:lstStyle/>
          <a:p>
            <a:pPr marL="0" marR="0" lvl="0" indent="0" algn="ctr" rtl="0">
              <a:lnSpc>
                <a:spcPct val="112458"/>
              </a:lnSpc>
              <a:spcBef>
                <a:spcPts val="0"/>
              </a:spcBef>
              <a:spcAft>
                <a:spcPts val="0"/>
              </a:spcAft>
              <a:buClr>
                <a:srgbClr val="000000"/>
              </a:buClr>
              <a:buSzPts val="2400"/>
              <a:buFont typeface="Arial"/>
              <a:buNone/>
            </a:pPr>
            <a:r>
              <a:rPr lang="es-ES" sz="2400" b="1" i="0" u="none" strike="noStrike" cap="none">
                <a:solidFill>
                  <a:srgbClr val="595959"/>
                </a:solidFill>
                <a:latin typeface="Poppins"/>
                <a:ea typeface="Poppins"/>
                <a:cs typeface="Poppins"/>
                <a:sym typeface="Poppins"/>
              </a:rPr>
              <a:t>¿Cómo me diferenciaré? </a:t>
            </a:r>
            <a:endParaRPr sz="1400" b="0" i="0" u="none" strike="noStrike" cap="none">
              <a:solidFill>
                <a:srgbClr val="000000"/>
              </a:solidFill>
              <a:latin typeface="Arial"/>
              <a:ea typeface="Arial"/>
              <a:cs typeface="Arial"/>
              <a:sym typeface="Arial"/>
            </a:endParaRPr>
          </a:p>
        </p:txBody>
      </p:sp>
      <p:pic>
        <p:nvPicPr>
          <p:cNvPr id="669" name="Google Shape;669;p22"/>
          <p:cNvPicPr preferRelativeResize="0"/>
          <p:nvPr/>
        </p:nvPicPr>
        <p:blipFill rotWithShape="1">
          <a:blip r:embed="rId5">
            <a:alphaModFix/>
          </a:blip>
          <a:srcRect/>
          <a:stretch/>
        </p:blipFill>
        <p:spPr>
          <a:xfrm>
            <a:off x="0" y="4771553"/>
            <a:ext cx="9144000" cy="381000"/>
          </a:xfrm>
          <a:prstGeom prst="rect">
            <a:avLst/>
          </a:prstGeom>
          <a:noFill/>
          <a:ln>
            <a:noFill/>
          </a:ln>
        </p:spPr>
      </p:pic>
      <p:pic>
        <p:nvPicPr>
          <p:cNvPr id="670" name="Google Shape;670;p22" descr="Forma&#10;&#10;Descripción generada automáticamente con confianza media"/>
          <p:cNvPicPr preferRelativeResize="0"/>
          <p:nvPr/>
        </p:nvPicPr>
        <p:blipFill rotWithShape="1">
          <a:blip r:embed="rId6">
            <a:alphaModFix/>
          </a:blip>
          <a:srcRect/>
          <a:stretch/>
        </p:blipFill>
        <p:spPr>
          <a:xfrm>
            <a:off x="146298" y="4226049"/>
            <a:ext cx="2244675" cy="44792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75"/>
        <p:cNvGrpSpPr/>
        <p:nvPr/>
      </p:nvGrpSpPr>
      <p:grpSpPr>
        <a:xfrm>
          <a:off x="0" y="0"/>
          <a:ext cx="0" cy="0"/>
          <a:chOff x="0" y="0"/>
          <a:chExt cx="0" cy="0"/>
        </a:xfrm>
      </p:grpSpPr>
      <p:grpSp>
        <p:nvGrpSpPr>
          <p:cNvPr id="676" name="Google Shape;676;p23"/>
          <p:cNvGrpSpPr/>
          <p:nvPr/>
        </p:nvGrpSpPr>
        <p:grpSpPr>
          <a:xfrm>
            <a:off x="160685" y="1280334"/>
            <a:ext cx="8822630" cy="3324256"/>
            <a:chOff x="160685" y="1280334"/>
            <a:chExt cx="8822630" cy="3324256"/>
          </a:xfrm>
        </p:grpSpPr>
        <p:sp>
          <p:nvSpPr>
            <p:cNvPr id="677" name="Google Shape;677;p23"/>
            <p:cNvSpPr/>
            <p:nvPr/>
          </p:nvSpPr>
          <p:spPr>
            <a:xfrm>
              <a:off x="160685" y="2311535"/>
              <a:ext cx="1790434" cy="1790434"/>
            </a:xfrm>
            <a:custGeom>
              <a:avLst/>
              <a:gdLst/>
              <a:ahLst/>
              <a:cxnLst/>
              <a:rect l="l" t="t" r="r" b="b"/>
              <a:pathLst>
                <a:path w="1054386" h="1054386" extrusionOk="0">
                  <a:moveTo>
                    <a:pt x="0" y="527193"/>
                  </a:moveTo>
                  <a:cubicBezTo>
                    <a:pt x="0" y="236032"/>
                    <a:pt x="236032" y="0"/>
                    <a:pt x="527193" y="0"/>
                  </a:cubicBezTo>
                  <a:cubicBezTo>
                    <a:pt x="818354" y="0"/>
                    <a:pt x="1054386" y="236032"/>
                    <a:pt x="1054386" y="527193"/>
                  </a:cubicBezTo>
                  <a:cubicBezTo>
                    <a:pt x="1054386" y="818354"/>
                    <a:pt x="818354" y="1054386"/>
                    <a:pt x="527193" y="1054386"/>
                  </a:cubicBezTo>
                  <a:cubicBezTo>
                    <a:pt x="236032" y="1054386"/>
                    <a:pt x="0" y="818354"/>
                    <a:pt x="0" y="527193"/>
                  </a:cubicBezTo>
                  <a:close/>
                </a:path>
              </a:pathLst>
            </a:custGeom>
            <a:solidFill>
              <a:srgbClr val="48B0EB"/>
            </a:solidFill>
            <a:ln w="12700" cap="flat" cmpd="sng">
              <a:solidFill>
                <a:schemeClr val="lt1"/>
              </a:solidFill>
              <a:prstDash val="solid"/>
              <a:miter lim="800000"/>
              <a:headEnd type="none" w="sm" len="sm"/>
              <a:tailEnd type="none" w="sm" len="sm"/>
            </a:ln>
          </p:spPr>
          <p:txBody>
            <a:bodyPr spcFirstLastPara="1" wrap="square" lIns="177250" tIns="177250" rIns="177250" bIns="177250" anchor="ctr" anchorCtr="0">
              <a:noAutofit/>
            </a:bodyPr>
            <a:lstStyle/>
            <a:p>
              <a:pPr marL="0" marR="0" lvl="0" indent="0" algn="ctr" rtl="0">
                <a:lnSpc>
                  <a:spcPct val="90000"/>
                </a:lnSpc>
                <a:spcBef>
                  <a:spcPts val="0"/>
                </a:spcBef>
                <a:spcAft>
                  <a:spcPts val="0"/>
                </a:spcAft>
                <a:buClr>
                  <a:schemeClr val="lt1"/>
                </a:buClr>
                <a:buSzPts val="1800"/>
                <a:buFont typeface="Poppins"/>
                <a:buNone/>
              </a:pPr>
              <a:r>
                <a:rPr lang="es-ES" sz="1800" b="1" i="0" u="none" strike="noStrike" cap="none">
                  <a:solidFill>
                    <a:schemeClr val="lt1"/>
                  </a:solidFill>
                  <a:latin typeface="Poppins"/>
                  <a:ea typeface="Poppins"/>
                  <a:cs typeface="Poppins"/>
                  <a:sym typeface="Poppins"/>
                </a:rPr>
                <a:t>Diferenciación</a:t>
              </a:r>
              <a:endParaRPr sz="1400" b="0" i="0" u="none" strike="noStrike" cap="none">
                <a:solidFill>
                  <a:srgbClr val="000000"/>
                </a:solidFill>
                <a:latin typeface="Arial"/>
                <a:ea typeface="Arial"/>
                <a:cs typeface="Arial"/>
                <a:sym typeface="Arial"/>
              </a:endParaRPr>
            </a:p>
          </p:txBody>
        </p:sp>
        <p:sp>
          <p:nvSpPr>
            <p:cNvPr id="678" name="Google Shape;678;p23"/>
            <p:cNvSpPr/>
            <p:nvPr/>
          </p:nvSpPr>
          <p:spPr>
            <a:xfrm>
              <a:off x="1969371" y="2748749"/>
              <a:ext cx="916001" cy="916001"/>
            </a:xfrm>
            <a:custGeom>
              <a:avLst/>
              <a:gdLst/>
              <a:ahLst/>
              <a:cxnLst/>
              <a:rect l="l" t="t" r="r" b="b"/>
              <a:pathLst>
                <a:path w="611544" h="611544" extrusionOk="0">
                  <a:moveTo>
                    <a:pt x="81060" y="233854"/>
                  </a:moveTo>
                  <a:lnTo>
                    <a:pt x="233854" y="233854"/>
                  </a:lnTo>
                  <a:lnTo>
                    <a:pt x="233854" y="81060"/>
                  </a:lnTo>
                  <a:lnTo>
                    <a:pt x="377690" y="81060"/>
                  </a:lnTo>
                  <a:lnTo>
                    <a:pt x="377690" y="233854"/>
                  </a:lnTo>
                  <a:lnTo>
                    <a:pt x="530484" y="233854"/>
                  </a:lnTo>
                  <a:lnTo>
                    <a:pt x="530484" y="377690"/>
                  </a:lnTo>
                  <a:lnTo>
                    <a:pt x="377690" y="377690"/>
                  </a:lnTo>
                  <a:lnTo>
                    <a:pt x="377690" y="530484"/>
                  </a:lnTo>
                  <a:lnTo>
                    <a:pt x="233854" y="530484"/>
                  </a:lnTo>
                  <a:lnTo>
                    <a:pt x="233854" y="377690"/>
                  </a:lnTo>
                  <a:lnTo>
                    <a:pt x="81060" y="377690"/>
                  </a:lnTo>
                  <a:lnTo>
                    <a:pt x="81060" y="233854"/>
                  </a:lnTo>
                  <a:close/>
                </a:path>
              </a:pathLst>
            </a:custGeom>
            <a:solidFill>
              <a:srgbClr val="BFD7E7"/>
            </a:solidFill>
            <a:ln>
              <a:noFill/>
            </a:ln>
          </p:spPr>
          <p:txBody>
            <a:bodyPr spcFirstLastPara="1" wrap="square" lIns="81050" tIns="233850" rIns="81050" bIns="233850" anchor="ctr" anchorCtr="0">
              <a:noAutofit/>
            </a:bodyPr>
            <a:lstStyle/>
            <a:p>
              <a:pPr marL="0" marR="0" lvl="0" indent="0" algn="ctr" rtl="0">
                <a:lnSpc>
                  <a:spcPct val="90000"/>
                </a:lnSpc>
                <a:spcBef>
                  <a:spcPts val="0"/>
                </a:spcBef>
                <a:spcAft>
                  <a:spcPts val="0"/>
                </a:spcAft>
                <a:buClr>
                  <a:schemeClr val="dk1"/>
                </a:buClr>
                <a:buSzPts val="1000"/>
                <a:buFont typeface="Calibri"/>
                <a:buNone/>
              </a:pPr>
              <a:endParaRPr sz="1000" b="0" i="0" u="none" strike="noStrike" cap="none">
                <a:solidFill>
                  <a:schemeClr val="lt1"/>
                </a:solidFill>
                <a:latin typeface="Calibri"/>
                <a:ea typeface="Calibri"/>
                <a:cs typeface="Calibri"/>
                <a:sym typeface="Calibri"/>
              </a:endParaRPr>
            </a:p>
          </p:txBody>
        </p:sp>
        <p:sp>
          <p:nvSpPr>
            <p:cNvPr id="679" name="Google Shape;679;p23"/>
            <p:cNvSpPr/>
            <p:nvPr/>
          </p:nvSpPr>
          <p:spPr>
            <a:xfrm>
              <a:off x="2926824" y="2311534"/>
              <a:ext cx="1932923" cy="1790434"/>
            </a:xfrm>
            <a:custGeom>
              <a:avLst/>
              <a:gdLst/>
              <a:ahLst/>
              <a:cxnLst/>
              <a:rect l="l" t="t" r="r" b="b"/>
              <a:pathLst>
                <a:path w="1054386" h="1054386" extrusionOk="0">
                  <a:moveTo>
                    <a:pt x="0" y="527193"/>
                  </a:moveTo>
                  <a:cubicBezTo>
                    <a:pt x="0" y="236032"/>
                    <a:pt x="236032" y="0"/>
                    <a:pt x="527193" y="0"/>
                  </a:cubicBezTo>
                  <a:cubicBezTo>
                    <a:pt x="818354" y="0"/>
                    <a:pt x="1054386" y="236032"/>
                    <a:pt x="1054386" y="527193"/>
                  </a:cubicBezTo>
                  <a:cubicBezTo>
                    <a:pt x="1054386" y="818354"/>
                    <a:pt x="818354" y="1054386"/>
                    <a:pt x="527193" y="1054386"/>
                  </a:cubicBezTo>
                  <a:cubicBezTo>
                    <a:pt x="236032" y="1054386"/>
                    <a:pt x="0" y="818354"/>
                    <a:pt x="0" y="527193"/>
                  </a:cubicBezTo>
                  <a:close/>
                </a:path>
              </a:pathLst>
            </a:custGeom>
            <a:solidFill>
              <a:srgbClr val="8497B0"/>
            </a:solidFill>
            <a:ln w="12700" cap="flat" cmpd="sng">
              <a:solidFill>
                <a:schemeClr val="lt1"/>
              </a:solidFill>
              <a:prstDash val="solid"/>
              <a:miter lim="800000"/>
              <a:headEnd type="none" w="sm" len="sm"/>
              <a:tailEnd type="none" w="sm" len="sm"/>
            </a:ln>
          </p:spPr>
          <p:txBody>
            <a:bodyPr spcFirstLastPara="1" wrap="square" lIns="168375" tIns="168375" rIns="168375" bIns="168375" anchor="ctr" anchorCtr="0">
              <a:noAutofit/>
            </a:bodyPr>
            <a:lstStyle/>
            <a:p>
              <a:pPr marL="0" marR="0" lvl="0" indent="0" algn="ctr" rtl="0">
                <a:lnSpc>
                  <a:spcPct val="90000"/>
                </a:lnSpc>
                <a:spcBef>
                  <a:spcPts val="0"/>
                </a:spcBef>
                <a:spcAft>
                  <a:spcPts val="0"/>
                </a:spcAft>
                <a:buClr>
                  <a:schemeClr val="lt1"/>
                </a:buClr>
                <a:buSzPts val="1800"/>
                <a:buFont typeface="Poppins"/>
                <a:buNone/>
              </a:pPr>
              <a:r>
                <a:rPr lang="es-ES" sz="1800" b="1" i="0" u="none" strike="noStrike" cap="none">
                  <a:solidFill>
                    <a:schemeClr val="lt1"/>
                  </a:solidFill>
                  <a:latin typeface="Poppins"/>
                  <a:ea typeface="Poppins"/>
                  <a:cs typeface="Poppins"/>
                  <a:sym typeface="Poppins"/>
                </a:rPr>
                <a:t>Posicionamiento</a:t>
              </a:r>
              <a:endParaRPr sz="1400" b="0" i="0" u="none" strike="noStrike" cap="none">
                <a:solidFill>
                  <a:srgbClr val="000000"/>
                </a:solidFill>
                <a:latin typeface="Arial"/>
                <a:ea typeface="Arial"/>
                <a:cs typeface="Arial"/>
                <a:sym typeface="Arial"/>
              </a:endParaRPr>
            </a:p>
          </p:txBody>
        </p:sp>
        <p:sp>
          <p:nvSpPr>
            <p:cNvPr id="680" name="Google Shape;680;p23"/>
            <p:cNvSpPr/>
            <p:nvPr/>
          </p:nvSpPr>
          <p:spPr>
            <a:xfrm>
              <a:off x="4942654" y="2816382"/>
              <a:ext cx="667406" cy="780737"/>
            </a:xfrm>
            <a:custGeom>
              <a:avLst/>
              <a:gdLst/>
              <a:ahLst/>
              <a:cxnLst/>
              <a:rect l="l" t="t" r="r" b="b"/>
              <a:pathLst>
                <a:path w="335295" h="392231" extrusionOk="0">
                  <a:moveTo>
                    <a:pt x="0" y="78446"/>
                  </a:moveTo>
                  <a:lnTo>
                    <a:pt x="167648" y="78446"/>
                  </a:lnTo>
                  <a:lnTo>
                    <a:pt x="167648" y="0"/>
                  </a:lnTo>
                  <a:lnTo>
                    <a:pt x="335295" y="196116"/>
                  </a:lnTo>
                  <a:lnTo>
                    <a:pt x="167648" y="392231"/>
                  </a:lnTo>
                  <a:lnTo>
                    <a:pt x="167648" y="313785"/>
                  </a:lnTo>
                  <a:lnTo>
                    <a:pt x="0" y="313785"/>
                  </a:lnTo>
                  <a:lnTo>
                    <a:pt x="0" y="78446"/>
                  </a:lnTo>
                  <a:close/>
                </a:path>
              </a:pathLst>
            </a:custGeom>
            <a:solidFill>
              <a:schemeClr val="accent3"/>
            </a:solidFill>
            <a:ln>
              <a:noFill/>
            </a:ln>
          </p:spPr>
          <p:txBody>
            <a:bodyPr spcFirstLastPara="1" wrap="square" lIns="0" tIns="78425" rIns="100575" bIns="78425" anchor="ctr" anchorCtr="0">
              <a:noAutofit/>
            </a:bodyPr>
            <a:lstStyle/>
            <a:p>
              <a:pPr marL="0" marR="0" lvl="0" indent="0" algn="ctr" rtl="0">
                <a:lnSpc>
                  <a:spcPct val="90000"/>
                </a:lnSpc>
                <a:spcBef>
                  <a:spcPts val="0"/>
                </a:spcBef>
                <a:spcAft>
                  <a:spcPts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p:txBody>
        </p:sp>
        <p:sp>
          <p:nvSpPr>
            <p:cNvPr id="681" name="Google Shape;681;p23"/>
            <p:cNvSpPr/>
            <p:nvPr/>
          </p:nvSpPr>
          <p:spPr>
            <a:xfrm>
              <a:off x="5610060" y="1280334"/>
              <a:ext cx="3373255" cy="3324256"/>
            </a:xfrm>
            <a:custGeom>
              <a:avLst/>
              <a:gdLst/>
              <a:ahLst/>
              <a:cxnLst/>
              <a:rect l="l" t="t" r="r" b="b"/>
              <a:pathLst>
                <a:path w="2764644" h="2793134" extrusionOk="0">
                  <a:moveTo>
                    <a:pt x="0" y="1396567"/>
                  </a:moveTo>
                  <a:cubicBezTo>
                    <a:pt x="0" y="625264"/>
                    <a:pt x="618887" y="0"/>
                    <a:pt x="1382322" y="0"/>
                  </a:cubicBezTo>
                  <a:cubicBezTo>
                    <a:pt x="2145757" y="0"/>
                    <a:pt x="2764644" y="625264"/>
                    <a:pt x="2764644" y="1396567"/>
                  </a:cubicBezTo>
                  <a:cubicBezTo>
                    <a:pt x="2764644" y="2167870"/>
                    <a:pt x="2145757" y="2793134"/>
                    <a:pt x="1382322" y="2793134"/>
                  </a:cubicBezTo>
                  <a:cubicBezTo>
                    <a:pt x="618887" y="2793134"/>
                    <a:pt x="0" y="2167870"/>
                    <a:pt x="0" y="1396567"/>
                  </a:cubicBezTo>
                  <a:close/>
                </a:path>
              </a:pathLst>
            </a:custGeom>
            <a:solidFill>
              <a:srgbClr val="44536A"/>
            </a:solidFill>
            <a:ln w="12700" cap="flat" cmpd="sng">
              <a:solidFill>
                <a:schemeClr val="lt1"/>
              </a:solidFill>
              <a:prstDash val="solid"/>
              <a:miter lim="800000"/>
              <a:headEnd type="none" w="sm" len="sm"/>
              <a:tailEnd type="none" w="sm" len="sm"/>
            </a:ln>
          </p:spPr>
          <p:txBody>
            <a:bodyPr spcFirstLastPara="1" wrap="square" lIns="442950" tIns="447125" rIns="442950" bIns="447125" anchor="ctr" anchorCtr="0">
              <a:noAutofit/>
            </a:bodyPr>
            <a:lstStyle/>
            <a:p>
              <a:pPr marL="0" marR="0" lvl="0" indent="0" algn="ctr" rtl="0">
                <a:lnSpc>
                  <a:spcPct val="90000"/>
                </a:lnSpc>
                <a:spcBef>
                  <a:spcPts val="0"/>
                </a:spcBef>
                <a:spcAft>
                  <a:spcPts val="0"/>
                </a:spcAft>
                <a:buClr>
                  <a:schemeClr val="lt1"/>
                </a:buClr>
                <a:buSzPts val="3600"/>
                <a:buFont typeface="Poppins"/>
                <a:buNone/>
              </a:pPr>
              <a:r>
                <a:rPr lang="es-ES" sz="3600" b="1" i="0" u="none" strike="noStrike" cap="none">
                  <a:solidFill>
                    <a:schemeClr val="lt1"/>
                  </a:solidFill>
                  <a:latin typeface="Poppins"/>
                  <a:ea typeface="Poppins"/>
                  <a:cs typeface="Poppins"/>
                  <a:sym typeface="Poppins"/>
                </a:rPr>
                <a:t>Política de precios y promociones</a:t>
              </a:r>
              <a:endParaRPr sz="1400" b="0" i="0" u="none" strike="noStrike" cap="none">
                <a:solidFill>
                  <a:srgbClr val="000000"/>
                </a:solidFill>
                <a:latin typeface="Arial"/>
                <a:ea typeface="Arial"/>
                <a:cs typeface="Arial"/>
                <a:sym typeface="Arial"/>
              </a:endParaRPr>
            </a:p>
          </p:txBody>
        </p:sp>
      </p:grpSp>
      <p:cxnSp>
        <p:nvCxnSpPr>
          <p:cNvPr id="682" name="Google Shape;682;p23"/>
          <p:cNvCxnSpPr/>
          <p:nvPr/>
        </p:nvCxnSpPr>
        <p:spPr>
          <a:xfrm rot="10800000">
            <a:off x="0" y="843558"/>
            <a:ext cx="1298592" cy="0"/>
          </a:xfrm>
          <a:prstGeom prst="straightConnector1">
            <a:avLst/>
          </a:prstGeom>
          <a:noFill/>
          <a:ln w="76200" cap="flat" cmpd="sng">
            <a:solidFill>
              <a:schemeClr val="accent1"/>
            </a:solidFill>
            <a:prstDash val="solid"/>
            <a:miter lim="800000"/>
            <a:headEnd type="none" w="sm" len="sm"/>
            <a:tailEnd type="none" w="sm" len="sm"/>
          </a:ln>
        </p:spPr>
      </p:cxnSp>
      <p:sp>
        <p:nvSpPr>
          <p:cNvPr id="683" name="Google Shape;683;p23"/>
          <p:cNvSpPr txBox="1"/>
          <p:nvPr/>
        </p:nvSpPr>
        <p:spPr>
          <a:xfrm>
            <a:off x="146291" y="1041531"/>
            <a:ext cx="3194301" cy="346249"/>
          </a:xfrm>
          <a:prstGeom prst="rect">
            <a:avLst/>
          </a:prstGeom>
          <a:noFill/>
          <a:ln>
            <a:noFill/>
          </a:ln>
        </p:spPr>
        <p:txBody>
          <a:bodyPr spcFirstLastPara="1" wrap="square" lIns="0" tIns="0" rIns="0" bIns="0" anchor="t" anchorCtr="0">
            <a:spAutoFit/>
          </a:bodyPr>
          <a:lstStyle/>
          <a:p>
            <a:pPr marL="0" marR="0" lvl="0" indent="0" algn="ctr" rtl="0">
              <a:lnSpc>
                <a:spcPct val="112458"/>
              </a:lnSpc>
              <a:spcBef>
                <a:spcPts val="0"/>
              </a:spcBef>
              <a:spcAft>
                <a:spcPts val="0"/>
              </a:spcAft>
              <a:buClr>
                <a:srgbClr val="000000"/>
              </a:buClr>
              <a:buSzPts val="2400"/>
              <a:buFont typeface="Arial"/>
              <a:buNone/>
            </a:pPr>
            <a:r>
              <a:rPr lang="es-ES" sz="2400" b="1" i="0" u="none" strike="noStrike" cap="none">
                <a:solidFill>
                  <a:srgbClr val="595959"/>
                </a:solidFill>
                <a:latin typeface="Poppins"/>
                <a:ea typeface="Poppins"/>
                <a:cs typeface="Poppins"/>
                <a:sym typeface="Poppins"/>
              </a:rPr>
              <a:t>¿Cómo me diferenciaré?</a:t>
            </a:r>
            <a:endParaRPr sz="1400" b="0" i="0" u="none" strike="noStrike" cap="none">
              <a:solidFill>
                <a:srgbClr val="000000"/>
              </a:solidFill>
              <a:latin typeface="Arial"/>
              <a:ea typeface="Arial"/>
              <a:cs typeface="Arial"/>
              <a:sym typeface="Arial"/>
            </a:endParaRPr>
          </a:p>
        </p:txBody>
      </p:sp>
      <p:pic>
        <p:nvPicPr>
          <p:cNvPr id="684" name="Google Shape;684;p23"/>
          <p:cNvPicPr preferRelativeResize="0"/>
          <p:nvPr/>
        </p:nvPicPr>
        <p:blipFill rotWithShape="1">
          <a:blip r:embed="rId3">
            <a:alphaModFix/>
          </a:blip>
          <a:srcRect/>
          <a:stretch/>
        </p:blipFill>
        <p:spPr>
          <a:xfrm>
            <a:off x="0" y="4771553"/>
            <a:ext cx="9144000" cy="381000"/>
          </a:xfrm>
          <a:prstGeom prst="rect">
            <a:avLst/>
          </a:prstGeom>
          <a:noFill/>
          <a:ln>
            <a:noFill/>
          </a:ln>
        </p:spPr>
      </p:pic>
      <p:sp>
        <p:nvSpPr>
          <p:cNvPr id="685" name="Google Shape;685;p23"/>
          <p:cNvSpPr txBox="1"/>
          <p:nvPr/>
        </p:nvSpPr>
        <p:spPr>
          <a:xfrm>
            <a:off x="0" y="265001"/>
            <a:ext cx="9144000" cy="430887"/>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s-ES" sz="2800" b="1" i="0" u="none" strike="noStrike" cap="none">
                <a:solidFill>
                  <a:schemeClr val="dk1"/>
                </a:solidFill>
                <a:latin typeface="Poppins"/>
                <a:ea typeface="Poppins"/>
                <a:cs typeface="Poppins"/>
                <a:sym typeface="Poppins"/>
              </a:rPr>
              <a:t>HACER EL PLAN DE NEGOCIOS: </a:t>
            </a:r>
            <a:r>
              <a:rPr lang="es-ES" sz="2400" b="1" i="0" u="none" strike="noStrike" cap="none">
                <a:solidFill>
                  <a:schemeClr val="dk1"/>
                </a:solidFill>
                <a:latin typeface="Poppins"/>
                <a:ea typeface="Poppins"/>
                <a:cs typeface="Poppins"/>
                <a:sym typeface="Poppins"/>
              </a:rPr>
              <a:t>ASPECTOS EXTERNOS</a:t>
            </a:r>
            <a:endParaRPr sz="3200" b="1" i="0" u="none" strike="noStrike" cap="none">
              <a:solidFill>
                <a:schemeClr val="dk1"/>
              </a:solidFill>
              <a:latin typeface="Poppins"/>
              <a:ea typeface="Poppins"/>
              <a:cs typeface="Poppins"/>
              <a:sym typeface="Poppins"/>
            </a:endParaRPr>
          </a:p>
        </p:txBody>
      </p:sp>
      <p:pic>
        <p:nvPicPr>
          <p:cNvPr id="686" name="Google Shape;686;p23" descr="Forma&#10;&#10;Descripción generada automáticamente con confianza media"/>
          <p:cNvPicPr preferRelativeResize="0"/>
          <p:nvPr/>
        </p:nvPicPr>
        <p:blipFill rotWithShape="1">
          <a:blip r:embed="rId4">
            <a:alphaModFix/>
          </a:blip>
          <a:srcRect/>
          <a:stretch/>
        </p:blipFill>
        <p:spPr>
          <a:xfrm>
            <a:off x="271273" y="4258649"/>
            <a:ext cx="2244675" cy="44792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91"/>
        <p:cNvGrpSpPr/>
        <p:nvPr/>
      </p:nvGrpSpPr>
      <p:grpSpPr>
        <a:xfrm>
          <a:off x="0" y="0"/>
          <a:ext cx="0" cy="0"/>
          <a:chOff x="0" y="0"/>
          <a:chExt cx="0" cy="0"/>
        </a:xfrm>
      </p:grpSpPr>
      <p:sp>
        <p:nvSpPr>
          <p:cNvPr id="692" name="Google Shape;692;p24"/>
          <p:cNvSpPr/>
          <p:nvPr/>
        </p:nvSpPr>
        <p:spPr>
          <a:xfrm>
            <a:off x="1143" y="0"/>
            <a:ext cx="9141714"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693" name="Google Shape;693;p24" descr="Viajeros a pie"/>
          <p:cNvPicPr preferRelativeResize="0"/>
          <p:nvPr/>
        </p:nvPicPr>
        <p:blipFill rotWithShape="1">
          <a:blip r:embed="rId3">
            <a:alphaModFix/>
          </a:blip>
          <a:srcRect b="41306"/>
          <a:stretch/>
        </p:blipFill>
        <p:spPr>
          <a:xfrm>
            <a:off x="3156342" y="136157"/>
            <a:ext cx="2844951" cy="2867641"/>
          </a:xfrm>
          <a:prstGeom prst="rect">
            <a:avLst/>
          </a:prstGeom>
          <a:noFill/>
          <a:ln>
            <a:noFill/>
          </a:ln>
        </p:spPr>
      </p:pic>
      <p:pic>
        <p:nvPicPr>
          <p:cNvPr id="694" name="Google Shape;694;p24" descr="Primer plano de un teclado numérico de calculadora"/>
          <p:cNvPicPr preferRelativeResize="0"/>
          <p:nvPr/>
        </p:nvPicPr>
        <p:blipFill rotWithShape="1">
          <a:blip r:embed="rId4">
            <a:alphaModFix/>
          </a:blip>
          <a:srcRect b="41155"/>
          <a:stretch/>
        </p:blipFill>
        <p:spPr>
          <a:xfrm>
            <a:off x="153720" y="128784"/>
            <a:ext cx="2868576" cy="2876400"/>
          </a:xfrm>
          <a:prstGeom prst="rect">
            <a:avLst/>
          </a:prstGeom>
          <a:noFill/>
          <a:ln>
            <a:noFill/>
          </a:ln>
        </p:spPr>
      </p:pic>
      <p:pic>
        <p:nvPicPr>
          <p:cNvPr id="695" name="Google Shape;695;p24" descr="Paquetes en correa transportadora"/>
          <p:cNvPicPr preferRelativeResize="0"/>
          <p:nvPr/>
        </p:nvPicPr>
        <p:blipFill rotWithShape="1">
          <a:blip r:embed="rId5">
            <a:alphaModFix/>
          </a:blip>
          <a:srcRect t="30841" b="10315"/>
          <a:stretch/>
        </p:blipFill>
        <p:spPr>
          <a:xfrm>
            <a:off x="6128879" y="128785"/>
            <a:ext cx="2849255" cy="2875013"/>
          </a:xfrm>
          <a:prstGeom prst="rect">
            <a:avLst/>
          </a:prstGeom>
          <a:noFill/>
          <a:ln>
            <a:noFill/>
          </a:ln>
        </p:spPr>
      </p:pic>
      <p:sp>
        <p:nvSpPr>
          <p:cNvPr id="696" name="Google Shape;696;p24"/>
          <p:cNvSpPr txBox="1"/>
          <p:nvPr/>
        </p:nvSpPr>
        <p:spPr>
          <a:xfrm>
            <a:off x="6141024" y="2235520"/>
            <a:ext cx="2849255" cy="764096"/>
          </a:xfrm>
          <a:prstGeom prst="rect">
            <a:avLst/>
          </a:prstGeom>
          <a:solidFill>
            <a:srgbClr val="000000">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1" i="0" u="none" strike="noStrike" cap="none">
              <a:solidFill>
                <a:schemeClr val="lt1"/>
              </a:solidFill>
              <a:latin typeface="Poppins"/>
              <a:ea typeface="Poppins"/>
              <a:cs typeface="Poppins"/>
              <a:sym typeface="Poppins"/>
            </a:endParaRPr>
          </a:p>
          <a:p>
            <a:pPr marL="0" marR="0" lvl="0" indent="0" algn="ctr" rtl="0">
              <a:lnSpc>
                <a:spcPct val="100000"/>
              </a:lnSpc>
              <a:spcBef>
                <a:spcPts val="450"/>
              </a:spcBef>
              <a:spcAft>
                <a:spcPts val="0"/>
              </a:spcAft>
              <a:buClr>
                <a:srgbClr val="000000"/>
              </a:buClr>
              <a:buSzPts val="2500"/>
              <a:buFont typeface="Arial"/>
              <a:buNone/>
            </a:pPr>
            <a:r>
              <a:rPr lang="es-ES" sz="2500" b="1" i="0" u="none" strike="noStrike" cap="none">
                <a:solidFill>
                  <a:schemeClr val="lt1"/>
                </a:solidFill>
                <a:latin typeface="Poppins"/>
                <a:ea typeface="Poppins"/>
                <a:cs typeface="Poppins"/>
                <a:sym typeface="Poppins"/>
              </a:rPr>
              <a:t>PRODUCTOS Y SERVICIOS</a:t>
            </a:r>
            <a:br>
              <a:rPr lang="es-ES" sz="2500" b="1" i="0" u="none" strike="noStrike" cap="none">
                <a:solidFill>
                  <a:schemeClr val="lt1"/>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697" name="Google Shape;697;p24"/>
          <p:cNvSpPr txBox="1"/>
          <p:nvPr/>
        </p:nvSpPr>
        <p:spPr>
          <a:xfrm>
            <a:off x="3149649" y="2235520"/>
            <a:ext cx="2867193" cy="764096"/>
          </a:xfrm>
          <a:prstGeom prst="rect">
            <a:avLst/>
          </a:prstGeom>
          <a:solidFill>
            <a:srgbClr val="000000">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1" i="0" u="none" strike="noStrike" cap="none">
              <a:solidFill>
                <a:schemeClr val="lt1"/>
              </a:solidFill>
              <a:latin typeface="Poppins"/>
              <a:ea typeface="Poppins"/>
              <a:cs typeface="Poppins"/>
              <a:sym typeface="Poppins"/>
            </a:endParaRPr>
          </a:p>
          <a:p>
            <a:pPr marL="0" marR="0" lvl="0" indent="0" algn="ctr" rtl="0">
              <a:lnSpc>
                <a:spcPct val="100000"/>
              </a:lnSpc>
              <a:spcBef>
                <a:spcPts val="450"/>
              </a:spcBef>
              <a:spcAft>
                <a:spcPts val="0"/>
              </a:spcAft>
              <a:buClr>
                <a:srgbClr val="000000"/>
              </a:buClr>
              <a:buSzPts val="2500"/>
              <a:buFont typeface="Arial"/>
              <a:buNone/>
            </a:pPr>
            <a:r>
              <a:rPr lang="es-ES" sz="2500" b="1" i="0" u="none" strike="noStrike" cap="none">
                <a:solidFill>
                  <a:schemeClr val="lt1"/>
                </a:solidFill>
                <a:latin typeface="Poppins"/>
                <a:ea typeface="Poppins"/>
                <a:cs typeface="Poppins"/>
                <a:sym typeface="Poppins"/>
              </a:rPr>
              <a:t>PÚBLICO OBJETIVO</a:t>
            </a:r>
            <a:br>
              <a:rPr lang="es-ES" sz="2500" b="1" i="0" u="none" strike="noStrike" cap="none">
                <a:solidFill>
                  <a:schemeClr val="lt1"/>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698" name="Google Shape;698;p24"/>
          <p:cNvSpPr txBox="1"/>
          <p:nvPr/>
        </p:nvSpPr>
        <p:spPr>
          <a:xfrm>
            <a:off x="165866" y="2239702"/>
            <a:ext cx="2844951" cy="764096"/>
          </a:xfrm>
          <a:prstGeom prst="rect">
            <a:avLst/>
          </a:prstGeom>
          <a:solidFill>
            <a:srgbClr val="000000">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1" i="0" u="none" strike="noStrike" cap="none">
              <a:solidFill>
                <a:schemeClr val="lt1"/>
              </a:solidFill>
              <a:latin typeface="Poppins"/>
              <a:ea typeface="Poppins"/>
              <a:cs typeface="Poppins"/>
              <a:sym typeface="Poppins"/>
            </a:endParaRPr>
          </a:p>
          <a:p>
            <a:pPr marL="0" marR="0" lvl="0" indent="0" algn="ctr" rtl="0">
              <a:lnSpc>
                <a:spcPct val="100000"/>
              </a:lnSpc>
              <a:spcBef>
                <a:spcPts val="450"/>
              </a:spcBef>
              <a:spcAft>
                <a:spcPts val="0"/>
              </a:spcAft>
              <a:buClr>
                <a:srgbClr val="000000"/>
              </a:buClr>
              <a:buSzPts val="2500"/>
              <a:buFont typeface="Arial"/>
              <a:buNone/>
            </a:pPr>
            <a:r>
              <a:rPr lang="es-ES" sz="2500" b="1" i="0" u="none" strike="noStrike" cap="none">
                <a:solidFill>
                  <a:schemeClr val="lt1"/>
                </a:solidFill>
                <a:latin typeface="Poppins"/>
                <a:ea typeface="Poppins"/>
                <a:cs typeface="Poppins"/>
                <a:sym typeface="Poppins"/>
              </a:rPr>
              <a:t>MODELO DE NEGOCIO</a:t>
            </a:r>
            <a:br>
              <a:rPr lang="es-ES" sz="2500" b="1" i="0" u="none" strike="noStrike" cap="none">
                <a:solidFill>
                  <a:schemeClr val="lt1"/>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699" name="Google Shape;699;p24"/>
          <p:cNvSpPr txBox="1"/>
          <p:nvPr/>
        </p:nvSpPr>
        <p:spPr>
          <a:xfrm>
            <a:off x="164841" y="3117706"/>
            <a:ext cx="2844951" cy="1897009"/>
          </a:xfrm>
          <a:prstGeom prst="rect">
            <a:avLst/>
          </a:prstGeom>
          <a:solidFill>
            <a:srgbClr val="F2F2F2">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endParaRPr sz="2000" b="0" i="0" u="none" strike="noStrike" cap="none">
              <a:solidFill>
                <a:schemeClr val="dk1"/>
              </a:solidFill>
              <a:latin typeface="Poppins"/>
              <a:ea typeface="Poppins"/>
              <a:cs typeface="Poppins"/>
              <a:sym typeface="Poppins"/>
            </a:endParaRPr>
          </a:p>
          <a:p>
            <a:pPr marL="342900" marR="0" lvl="0" indent="-342900" algn="l" rtl="0">
              <a:lnSpc>
                <a:spcPct val="100000"/>
              </a:lnSpc>
              <a:spcBef>
                <a:spcPts val="450"/>
              </a:spcBef>
              <a:spcAft>
                <a:spcPts val="0"/>
              </a:spcAft>
              <a:buClr>
                <a:srgbClr val="3F3F3F"/>
              </a:buClr>
              <a:buSzPts val="2000"/>
              <a:buFont typeface="Arial"/>
              <a:buChar char="•"/>
            </a:pPr>
            <a:r>
              <a:rPr lang="es-ES" sz="2000" b="0" i="0" u="none" strike="noStrike" cap="none">
                <a:solidFill>
                  <a:srgbClr val="3F3F3F"/>
                </a:solidFill>
                <a:latin typeface="Poppins"/>
                <a:ea typeface="Poppins"/>
                <a:cs typeface="Poppins"/>
                <a:sym typeface="Poppins"/>
              </a:rPr>
              <a:t>¿Cómo vamos a ganar dinero?</a:t>
            </a:r>
            <a:br>
              <a:rPr lang="es-ES" sz="2000" b="0" i="0" u="none" strike="noStrike" cap="none">
                <a:solidFill>
                  <a:srgbClr val="3F3F3F"/>
                </a:solidFill>
                <a:latin typeface="Poppins"/>
                <a:ea typeface="Poppins"/>
                <a:cs typeface="Poppins"/>
                <a:sym typeface="Poppins"/>
              </a:rPr>
            </a:br>
            <a:r>
              <a:rPr lang="es-ES" sz="2000" b="0" i="0" u="none" strike="noStrike" cap="none">
                <a:solidFill>
                  <a:srgbClr val="3F3F3F"/>
                </a:solidFill>
                <a:latin typeface="Poppins"/>
                <a:ea typeface="Poppins"/>
                <a:cs typeface="Poppins"/>
                <a:sym typeface="Poppins"/>
              </a:rPr>
              <a:t>Negocio viable /Negocio sostenible</a:t>
            </a:r>
            <a:endParaRPr sz="2000" b="0" i="0" u="none" strike="noStrike" cap="none">
              <a:solidFill>
                <a:schemeClr val="dk1"/>
              </a:solidFill>
              <a:latin typeface="Poppins"/>
              <a:ea typeface="Poppins"/>
              <a:cs typeface="Poppins"/>
              <a:sym typeface="Poppins"/>
            </a:endParaRPr>
          </a:p>
        </p:txBody>
      </p:sp>
      <p:sp>
        <p:nvSpPr>
          <p:cNvPr id="700" name="Google Shape;700;p24"/>
          <p:cNvSpPr txBox="1"/>
          <p:nvPr/>
        </p:nvSpPr>
        <p:spPr>
          <a:xfrm>
            <a:off x="3171891" y="3125144"/>
            <a:ext cx="2844951" cy="1897009"/>
          </a:xfrm>
          <a:prstGeom prst="rect">
            <a:avLst/>
          </a:prstGeom>
          <a:solidFill>
            <a:srgbClr val="F2F2F2">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endParaRPr sz="2000" b="0" i="0" u="none" strike="noStrike" cap="none">
              <a:solidFill>
                <a:schemeClr val="dk1"/>
              </a:solidFill>
              <a:latin typeface="Poppins"/>
              <a:ea typeface="Poppins"/>
              <a:cs typeface="Poppins"/>
              <a:sym typeface="Poppins"/>
            </a:endParaRPr>
          </a:p>
          <a:p>
            <a:pPr marL="342900" marR="0" lvl="0" indent="-342900" algn="l" rtl="0">
              <a:lnSpc>
                <a:spcPct val="100000"/>
              </a:lnSpc>
              <a:spcBef>
                <a:spcPts val="450"/>
              </a:spcBef>
              <a:spcAft>
                <a:spcPts val="0"/>
              </a:spcAft>
              <a:buClr>
                <a:srgbClr val="3F3F3F"/>
              </a:buClr>
              <a:buSzPts val="2000"/>
              <a:buFont typeface="Arial"/>
              <a:buChar char="•"/>
            </a:pPr>
            <a:r>
              <a:rPr lang="es-ES" sz="2000" b="0" i="0" u="none" strike="noStrike" cap="none">
                <a:solidFill>
                  <a:srgbClr val="3F3F3F"/>
                </a:solidFill>
                <a:latin typeface="Poppins"/>
                <a:ea typeface="Poppins"/>
                <a:cs typeface="Poppins"/>
                <a:sym typeface="Poppins"/>
              </a:rPr>
              <a:t>Cliente ideal</a:t>
            </a:r>
            <a:br>
              <a:rPr lang="es-ES" sz="2000" b="0" i="0" u="none" strike="noStrike" cap="none">
                <a:solidFill>
                  <a:srgbClr val="3F3F3F"/>
                </a:solidFill>
                <a:latin typeface="Poppins"/>
                <a:ea typeface="Poppins"/>
                <a:cs typeface="Poppins"/>
                <a:sym typeface="Poppins"/>
              </a:rPr>
            </a:br>
            <a:r>
              <a:rPr lang="es-ES" sz="2000" b="0" i="0" u="none" strike="noStrike" cap="none">
                <a:solidFill>
                  <a:srgbClr val="3F3F3F"/>
                </a:solidFill>
                <a:latin typeface="Poppins"/>
                <a:ea typeface="Poppins"/>
                <a:cs typeface="Poppins"/>
                <a:sym typeface="Poppins"/>
              </a:rPr>
              <a:t>Centrar esfuerzos</a:t>
            </a:r>
            <a:br>
              <a:rPr lang="es-ES" sz="2000" b="0" i="0" u="none" strike="noStrike" cap="none">
                <a:solidFill>
                  <a:srgbClr val="3F3F3F"/>
                </a:solidFill>
                <a:latin typeface="Poppins"/>
                <a:ea typeface="Poppins"/>
                <a:cs typeface="Poppins"/>
                <a:sym typeface="Poppins"/>
              </a:rPr>
            </a:br>
            <a:r>
              <a:rPr lang="es-ES" sz="2000" b="0" i="0" u="none" strike="noStrike" cap="none">
                <a:solidFill>
                  <a:srgbClr val="3F3F3F"/>
                </a:solidFill>
                <a:latin typeface="Poppins"/>
                <a:ea typeface="Poppins"/>
                <a:cs typeface="Poppins"/>
                <a:sym typeface="Poppins"/>
              </a:rPr>
              <a:t>Acciones comerciales</a:t>
            </a:r>
            <a:endParaRPr sz="2000" b="0" i="0" u="none" strike="noStrike" cap="none">
              <a:solidFill>
                <a:schemeClr val="dk1"/>
              </a:solidFill>
              <a:latin typeface="Poppins"/>
              <a:ea typeface="Poppins"/>
              <a:cs typeface="Poppins"/>
              <a:sym typeface="Poppins"/>
            </a:endParaRPr>
          </a:p>
        </p:txBody>
      </p:sp>
      <p:sp>
        <p:nvSpPr>
          <p:cNvPr id="701" name="Google Shape;701;p24"/>
          <p:cNvSpPr txBox="1"/>
          <p:nvPr/>
        </p:nvSpPr>
        <p:spPr>
          <a:xfrm>
            <a:off x="6145328" y="3117705"/>
            <a:ext cx="2844951" cy="1897009"/>
          </a:xfrm>
          <a:prstGeom prst="rect">
            <a:avLst/>
          </a:prstGeom>
          <a:solidFill>
            <a:srgbClr val="F2F2F2">
              <a:alpha val="49411"/>
            </a:srgbClr>
          </a:solidFill>
          <a:ln>
            <a:noFill/>
          </a:ln>
        </p:spPr>
        <p:txBody>
          <a:bodyPr spcFirstLastPara="1" wrap="square" lIns="91425" tIns="45700" rIns="91425" bIns="45700" anchor="ctr" anchorCtr="0">
            <a:noAutofit/>
          </a:bodyPr>
          <a:lstStyle/>
          <a:p>
            <a:pPr marL="342900" marR="0" lvl="0" indent="-342900" algn="l" rtl="0">
              <a:lnSpc>
                <a:spcPct val="100000"/>
              </a:lnSpc>
              <a:spcBef>
                <a:spcPts val="0"/>
              </a:spcBef>
              <a:spcAft>
                <a:spcPts val="0"/>
              </a:spcAft>
              <a:buClr>
                <a:srgbClr val="3F3F3F"/>
              </a:buClr>
              <a:buSzPts val="2000"/>
              <a:buFont typeface="Arial"/>
              <a:buChar char="•"/>
            </a:pPr>
            <a:r>
              <a:rPr lang="es-ES" sz="2000" b="0" i="0" u="none" strike="noStrike" cap="none">
                <a:solidFill>
                  <a:srgbClr val="3F3F3F"/>
                </a:solidFill>
                <a:latin typeface="Poppins"/>
                <a:ea typeface="Poppins"/>
                <a:cs typeface="Poppins"/>
                <a:sym typeface="Poppins"/>
              </a:rPr>
              <a:t>Descripción concreta</a:t>
            </a:r>
            <a:br>
              <a:rPr lang="es-ES" sz="2000" b="0" i="0" u="none" strike="noStrike" cap="none">
                <a:solidFill>
                  <a:srgbClr val="3F3F3F"/>
                </a:solidFill>
                <a:latin typeface="Poppins"/>
                <a:ea typeface="Poppins"/>
                <a:cs typeface="Poppins"/>
                <a:sym typeface="Poppins"/>
              </a:rPr>
            </a:br>
            <a:r>
              <a:rPr lang="es-ES" sz="2000" b="0" i="0" u="none" strike="noStrike" cap="none">
                <a:solidFill>
                  <a:srgbClr val="3F3F3F"/>
                </a:solidFill>
                <a:latin typeface="Poppins"/>
                <a:ea typeface="Poppins"/>
                <a:cs typeface="Poppins"/>
                <a:sym typeface="Poppins"/>
              </a:rPr>
              <a:t>¿Qué vendemos?</a:t>
            </a:r>
            <a:br>
              <a:rPr lang="es-ES" sz="2000" b="0" i="0" u="none" strike="noStrike" cap="none">
                <a:solidFill>
                  <a:srgbClr val="3F3F3F"/>
                </a:solidFill>
                <a:latin typeface="Poppins"/>
                <a:ea typeface="Poppins"/>
                <a:cs typeface="Poppins"/>
                <a:sym typeface="Poppins"/>
              </a:rPr>
            </a:br>
            <a:r>
              <a:rPr lang="es-ES" sz="2000" b="0" i="0" u="none" strike="noStrike" cap="none">
                <a:solidFill>
                  <a:srgbClr val="3F3F3F"/>
                </a:solidFill>
                <a:latin typeface="Poppins"/>
                <a:ea typeface="Poppins"/>
                <a:cs typeface="Poppins"/>
                <a:sym typeface="Poppins"/>
              </a:rPr>
              <a:t>¿Qué fabricamos?</a:t>
            </a:r>
            <a:endParaRPr sz="2000" b="0" i="0" u="none" strike="noStrike" cap="none">
              <a:solidFill>
                <a:schemeClr val="dk1"/>
              </a:solidFill>
              <a:latin typeface="Poppins"/>
              <a:ea typeface="Poppins"/>
              <a:cs typeface="Poppins"/>
              <a:sym typeface="Poppins"/>
            </a:endParaRPr>
          </a:p>
        </p:txBody>
      </p:sp>
      <p:pic>
        <p:nvPicPr>
          <p:cNvPr id="702" name="Google Shape;702;p24" descr="Forma&#10;&#10;Descripción generada automáticamente con confianza media"/>
          <p:cNvPicPr preferRelativeResize="0"/>
          <p:nvPr/>
        </p:nvPicPr>
        <p:blipFill rotWithShape="1">
          <a:blip r:embed="rId6">
            <a:alphaModFix/>
          </a:blip>
          <a:srcRect/>
          <a:stretch/>
        </p:blipFill>
        <p:spPr>
          <a:xfrm>
            <a:off x="6774298" y="146624"/>
            <a:ext cx="2244675" cy="44792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07"/>
        <p:cNvGrpSpPr/>
        <p:nvPr/>
      </p:nvGrpSpPr>
      <p:grpSpPr>
        <a:xfrm>
          <a:off x="0" y="0"/>
          <a:ext cx="0" cy="0"/>
          <a:chOff x="0" y="0"/>
          <a:chExt cx="0" cy="0"/>
        </a:xfrm>
      </p:grpSpPr>
      <p:sp>
        <p:nvSpPr>
          <p:cNvPr id="708" name="Google Shape;708;p25"/>
          <p:cNvSpPr/>
          <p:nvPr/>
        </p:nvSpPr>
        <p:spPr>
          <a:xfrm>
            <a:off x="1143" y="0"/>
            <a:ext cx="9141714"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709" name="Google Shape;709;p25" descr="Un grupo de personas que debaten sobre el trabajo en una reunión en la sala de conferencias"/>
          <p:cNvPicPr preferRelativeResize="0"/>
          <p:nvPr/>
        </p:nvPicPr>
        <p:blipFill rotWithShape="1">
          <a:blip r:embed="rId3">
            <a:alphaModFix/>
          </a:blip>
          <a:srcRect t="18076" b="23079"/>
          <a:stretch/>
        </p:blipFill>
        <p:spPr>
          <a:xfrm>
            <a:off x="6136720" y="128770"/>
            <a:ext cx="2844951" cy="2875027"/>
          </a:xfrm>
          <a:prstGeom prst="rect">
            <a:avLst/>
          </a:prstGeom>
          <a:noFill/>
          <a:ln>
            <a:noFill/>
          </a:ln>
        </p:spPr>
      </p:pic>
      <p:pic>
        <p:nvPicPr>
          <p:cNvPr id="710" name="Google Shape;710;p25" descr="Fondo desenfocado de tienda por departamento"/>
          <p:cNvPicPr preferRelativeResize="0"/>
          <p:nvPr/>
        </p:nvPicPr>
        <p:blipFill rotWithShape="1">
          <a:blip r:embed="rId4">
            <a:alphaModFix/>
          </a:blip>
          <a:srcRect b="41155"/>
          <a:stretch/>
        </p:blipFill>
        <p:spPr>
          <a:xfrm>
            <a:off x="144867" y="128771"/>
            <a:ext cx="2867193" cy="2875027"/>
          </a:xfrm>
          <a:prstGeom prst="rect">
            <a:avLst/>
          </a:prstGeom>
          <a:noFill/>
          <a:ln>
            <a:noFill/>
          </a:ln>
        </p:spPr>
      </p:pic>
      <p:pic>
        <p:nvPicPr>
          <p:cNvPr id="711" name="Google Shape;711;p25" descr="Red de cables que muestra las conexiones entre grupos e individuos"/>
          <p:cNvPicPr preferRelativeResize="0"/>
          <p:nvPr/>
        </p:nvPicPr>
        <p:blipFill rotWithShape="1">
          <a:blip r:embed="rId5">
            <a:alphaModFix/>
          </a:blip>
          <a:srcRect b="41155"/>
          <a:stretch/>
        </p:blipFill>
        <p:spPr>
          <a:xfrm>
            <a:off x="3156341" y="128770"/>
            <a:ext cx="2849255" cy="2875027"/>
          </a:xfrm>
          <a:prstGeom prst="rect">
            <a:avLst/>
          </a:prstGeom>
          <a:noFill/>
          <a:ln>
            <a:noFill/>
          </a:ln>
        </p:spPr>
      </p:pic>
      <p:sp>
        <p:nvSpPr>
          <p:cNvPr id="712" name="Google Shape;712;p25"/>
          <p:cNvSpPr txBox="1"/>
          <p:nvPr/>
        </p:nvSpPr>
        <p:spPr>
          <a:xfrm>
            <a:off x="6154101" y="2239701"/>
            <a:ext cx="2849255" cy="764096"/>
          </a:xfrm>
          <a:prstGeom prst="rect">
            <a:avLst/>
          </a:prstGeom>
          <a:solidFill>
            <a:srgbClr val="000000">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1" i="0" u="none" strike="noStrike" cap="none">
              <a:solidFill>
                <a:schemeClr val="lt1"/>
              </a:solidFill>
              <a:latin typeface="Poppins"/>
              <a:ea typeface="Poppins"/>
              <a:cs typeface="Poppins"/>
              <a:sym typeface="Poppins"/>
            </a:endParaRPr>
          </a:p>
          <a:p>
            <a:pPr marL="0" marR="0" lvl="0" indent="0" algn="ctr" rtl="0">
              <a:lnSpc>
                <a:spcPct val="100000"/>
              </a:lnSpc>
              <a:spcBef>
                <a:spcPts val="450"/>
              </a:spcBef>
              <a:spcAft>
                <a:spcPts val="0"/>
              </a:spcAft>
              <a:buClr>
                <a:srgbClr val="000000"/>
              </a:buClr>
              <a:buSzPts val="2500"/>
              <a:buFont typeface="Arial"/>
              <a:buNone/>
            </a:pPr>
            <a:r>
              <a:rPr lang="es-ES" sz="2500" b="1" i="0" u="none" strike="noStrike" cap="none">
                <a:solidFill>
                  <a:schemeClr val="lt1"/>
                </a:solidFill>
                <a:latin typeface="Poppins"/>
                <a:ea typeface="Poppins"/>
                <a:cs typeface="Poppins"/>
                <a:sym typeface="Poppins"/>
              </a:rPr>
              <a:t>ORGANIZACIÓN</a:t>
            </a:r>
            <a:br>
              <a:rPr lang="es-ES" sz="2500" b="1" i="0" u="none" strike="noStrike" cap="none">
                <a:solidFill>
                  <a:schemeClr val="lt1"/>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713" name="Google Shape;713;p25"/>
          <p:cNvSpPr txBox="1"/>
          <p:nvPr/>
        </p:nvSpPr>
        <p:spPr>
          <a:xfrm>
            <a:off x="3155784" y="2239701"/>
            <a:ext cx="2867193" cy="764096"/>
          </a:xfrm>
          <a:prstGeom prst="rect">
            <a:avLst/>
          </a:prstGeom>
          <a:solidFill>
            <a:srgbClr val="000000">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1" i="0" u="none" strike="noStrike" cap="none">
              <a:solidFill>
                <a:schemeClr val="lt1"/>
              </a:solidFill>
              <a:latin typeface="Poppins"/>
              <a:ea typeface="Poppins"/>
              <a:cs typeface="Poppins"/>
              <a:sym typeface="Poppins"/>
            </a:endParaRPr>
          </a:p>
          <a:p>
            <a:pPr marL="0" marR="0" lvl="0" indent="0" algn="ctr" rtl="0">
              <a:lnSpc>
                <a:spcPct val="100000"/>
              </a:lnSpc>
              <a:spcBef>
                <a:spcPts val="450"/>
              </a:spcBef>
              <a:spcAft>
                <a:spcPts val="0"/>
              </a:spcAft>
              <a:buClr>
                <a:srgbClr val="000000"/>
              </a:buClr>
              <a:buSzPts val="2500"/>
              <a:buFont typeface="Arial"/>
              <a:buNone/>
            </a:pPr>
            <a:r>
              <a:rPr lang="es-ES" sz="2500" b="1" i="0" u="none" strike="noStrike" cap="none">
                <a:solidFill>
                  <a:schemeClr val="lt1"/>
                </a:solidFill>
                <a:latin typeface="Poppins"/>
                <a:ea typeface="Poppins"/>
                <a:cs typeface="Poppins"/>
                <a:sym typeface="Poppins"/>
              </a:rPr>
              <a:t>RELACIÓN CON LOS CLIENTES</a:t>
            </a:r>
            <a:br>
              <a:rPr lang="es-ES" sz="2500" b="1" i="0" u="none" strike="noStrike" cap="none">
                <a:solidFill>
                  <a:schemeClr val="lt1"/>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714" name="Google Shape;714;p25"/>
          <p:cNvSpPr txBox="1"/>
          <p:nvPr/>
        </p:nvSpPr>
        <p:spPr>
          <a:xfrm>
            <a:off x="144867" y="2239702"/>
            <a:ext cx="2844951" cy="764096"/>
          </a:xfrm>
          <a:prstGeom prst="rect">
            <a:avLst/>
          </a:prstGeom>
          <a:solidFill>
            <a:srgbClr val="000000">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1" i="0" u="none" strike="noStrike" cap="none">
              <a:solidFill>
                <a:schemeClr val="lt1"/>
              </a:solidFill>
              <a:latin typeface="Poppins"/>
              <a:ea typeface="Poppins"/>
              <a:cs typeface="Poppins"/>
              <a:sym typeface="Poppins"/>
            </a:endParaRPr>
          </a:p>
          <a:p>
            <a:pPr marL="0" marR="0" lvl="0" indent="0" algn="ctr" rtl="0">
              <a:lnSpc>
                <a:spcPct val="100000"/>
              </a:lnSpc>
              <a:spcBef>
                <a:spcPts val="450"/>
              </a:spcBef>
              <a:spcAft>
                <a:spcPts val="0"/>
              </a:spcAft>
              <a:buClr>
                <a:srgbClr val="000000"/>
              </a:buClr>
              <a:buSzPts val="2500"/>
              <a:buFont typeface="Arial"/>
              <a:buNone/>
            </a:pPr>
            <a:r>
              <a:rPr lang="es-ES" sz="2500" b="1" i="0" u="none" strike="noStrike" cap="none">
                <a:solidFill>
                  <a:schemeClr val="lt1"/>
                </a:solidFill>
                <a:latin typeface="Poppins"/>
                <a:ea typeface="Poppins"/>
                <a:cs typeface="Poppins"/>
                <a:sym typeface="Poppins"/>
              </a:rPr>
              <a:t>CANALES DE VENTA</a:t>
            </a:r>
            <a:br>
              <a:rPr lang="es-ES" sz="2500" b="1" i="0" u="none" strike="noStrike" cap="none">
                <a:solidFill>
                  <a:schemeClr val="lt1"/>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715" name="Google Shape;715;p25"/>
          <p:cNvSpPr txBox="1"/>
          <p:nvPr/>
        </p:nvSpPr>
        <p:spPr>
          <a:xfrm>
            <a:off x="144394" y="3091625"/>
            <a:ext cx="2844951" cy="1897009"/>
          </a:xfrm>
          <a:prstGeom prst="rect">
            <a:avLst/>
          </a:prstGeom>
          <a:solidFill>
            <a:srgbClr val="F2F2F2">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endParaRPr sz="2000" b="0" i="0" u="none" strike="noStrike" cap="none">
              <a:solidFill>
                <a:schemeClr val="dk1"/>
              </a:solidFill>
              <a:latin typeface="Poppins"/>
              <a:ea typeface="Poppins"/>
              <a:cs typeface="Poppins"/>
              <a:sym typeface="Poppins"/>
            </a:endParaRPr>
          </a:p>
          <a:p>
            <a:pPr marL="342900" marR="0" lvl="0" indent="-342900" algn="l" rtl="0">
              <a:lnSpc>
                <a:spcPct val="100000"/>
              </a:lnSpc>
              <a:spcBef>
                <a:spcPts val="450"/>
              </a:spcBef>
              <a:spcAft>
                <a:spcPts val="0"/>
              </a:spcAft>
              <a:buClr>
                <a:srgbClr val="3F3F3F"/>
              </a:buClr>
              <a:buSzPts val="2000"/>
              <a:buFont typeface="Arial"/>
              <a:buChar char="•"/>
            </a:pPr>
            <a:r>
              <a:rPr lang="es-ES" sz="2000" b="0" i="0" u="none" strike="noStrike" cap="none">
                <a:solidFill>
                  <a:srgbClr val="3F3F3F"/>
                </a:solidFill>
                <a:latin typeface="Poppins"/>
                <a:ea typeface="Poppins"/>
                <a:cs typeface="Poppins"/>
                <a:sym typeface="Poppins"/>
              </a:rPr>
              <a:t>Canales de relación</a:t>
            </a:r>
            <a:br>
              <a:rPr lang="es-ES" sz="2000" b="0" i="0" u="none" strike="noStrike" cap="none">
                <a:solidFill>
                  <a:srgbClr val="3F3F3F"/>
                </a:solidFill>
                <a:latin typeface="Poppins"/>
                <a:ea typeface="Poppins"/>
                <a:cs typeface="Poppins"/>
                <a:sym typeface="Poppins"/>
              </a:rPr>
            </a:br>
            <a:r>
              <a:rPr lang="es-ES" sz="2000" b="0" i="0" u="none" strike="noStrike" cap="none">
                <a:solidFill>
                  <a:srgbClr val="3F3F3F"/>
                </a:solidFill>
                <a:latin typeface="Poppins"/>
                <a:ea typeface="Poppins"/>
                <a:cs typeface="Poppins"/>
                <a:sym typeface="Poppins"/>
              </a:rPr>
              <a:t>Tienda, web...</a:t>
            </a:r>
            <a:br>
              <a:rPr lang="es-ES" sz="2000" b="0" i="0" u="none" strike="noStrike" cap="none">
                <a:solidFill>
                  <a:srgbClr val="3F3F3F"/>
                </a:solidFill>
                <a:latin typeface="Poppins"/>
                <a:ea typeface="Poppins"/>
                <a:cs typeface="Poppins"/>
                <a:sym typeface="Poppins"/>
              </a:rPr>
            </a:br>
            <a:r>
              <a:rPr lang="es-ES" sz="2000" b="0" i="0" u="none" strike="noStrike" cap="none">
                <a:solidFill>
                  <a:srgbClr val="3F3F3F"/>
                </a:solidFill>
                <a:latin typeface="Poppins"/>
                <a:ea typeface="Poppins"/>
                <a:cs typeface="Poppins"/>
                <a:sym typeface="Poppins"/>
              </a:rPr>
              <a:t>Difusión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450"/>
              </a:spcBef>
              <a:spcAft>
                <a:spcPts val="0"/>
              </a:spcAft>
              <a:buClr>
                <a:srgbClr val="000000"/>
              </a:buClr>
              <a:buSzPts val="2000"/>
              <a:buFont typeface="Arial"/>
              <a:buNone/>
            </a:pPr>
            <a:endParaRPr sz="2000" b="0" i="0" u="none" strike="noStrike" cap="none">
              <a:solidFill>
                <a:schemeClr val="dk1"/>
              </a:solidFill>
              <a:latin typeface="Poppins"/>
              <a:ea typeface="Poppins"/>
              <a:cs typeface="Poppins"/>
              <a:sym typeface="Poppins"/>
            </a:endParaRPr>
          </a:p>
        </p:txBody>
      </p:sp>
      <p:sp>
        <p:nvSpPr>
          <p:cNvPr id="716" name="Google Shape;716;p25"/>
          <p:cNvSpPr txBox="1"/>
          <p:nvPr/>
        </p:nvSpPr>
        <p:spPr>
          <a:xfrm>
            <a:off x="3012061" y="3091624"/>
            <a:ext cx="3124660" cy="1897009"/>
          </a:xfrm>
          <a:prstGeom prst="rect">
            <a:avLst/>
          </a:prstGeom>
          <a:solidFill>
            <a:srgbClr val="F2F2F2">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endParaRPr sz="2000" b="0" i="0" u="none" strike="noStrike" cap="none">
              <a:solidFill>
                <a:schemeClr val="dk1"/>
              </a:solidFill>
              <a:latin typeface="Poppins"/>
              <a:ea typeface="Poppins"/>
              <a:cs typeface="Poppins"/>
              <a:sym typeface="Poppins"/>
            </a:endParaRPr>
          </a:p>
          <a:p>
            <a:pPr marL="342900" marR="0" lvl="0" indent="-342900" algn="l" rtl="0">
              <a:lnSpc>
                <a:spcPct val="100000"/>
              </a:lnSpc>
              <a:spcBef>
                <a:spcPts val="450"/>
              </a:spcBef>
              <a:spcAft>
                <a:spcPts val="0"/>
              </a:spcAft>
              <a:buClr>
                <a:srgbClr val="3F3F3F"/>
              </a:buClr>
              <a:buSzPts val="2000"/>
              <a:buFont typeface="Arial"/>
              <a:buChar char="•"/>
            </a:pPr>
            <a:r>
              <a:rPr lang="es-ES" sz="2000" b="0" i="0" u="none" strike="noStrike" cap="none">
                <a:solidFill>
                  <a:srgbClr val="3F3F3F"/>
                </a:solidFill>
                <a:latin typeface="Poppins"/>
                <a:ea typeface="Poppins"/>
                <a:cs typeface="Poppins"/>
                <a:sym typeface="Poppins"/>
              </a:rPr>
              <a:t>¿Cómo me relacionaré?</a:t>
            </a:r>
            <a:br>
              <a:rPr lang="es-ES" sz="2000" b="0" i="0" u="none" strike="noStrike" cap="none">
                <a:solidFill>
                  <a:srgbClr val="3F3F3F"/>
                </a:solidFill>
                <a:latin typeface="Poppins"/>
                <a:ea typeface="Poppins"/>
                <a:cs typeface="Poppins"/>
                <a:sym typeface="Poppins"/>
              </a:rPr>
            </a:br>
            <a:r>
              <a:rPr lang="es-ES" sz="2000" b="0" i="0" u="none" strike="noStrike" cap="none">
                <a:solidFill>
                  <a:srgbClr val="3F3F3F"/>
                </a:solidFill>
                <a:latin typeface="Poppins"/>
                <a:ea typeface="Poppins"/>
                <a:cs typeface="Poppins"/>
                <a:sym typeface="Poppins"/>
              </a:rPr>
              <a:t>¿Cómo captaré clientes?</a:t>
            </a:r>
            <a:br>
              <a:rPr lang="es-ES" sz="2000" b="0" i="0" u="none" strike="noStrike" cap="none">
                <a:solidFill>
                  <a:srgbClr val="3F3F3F"/>
                </a:solidFill>
                <a:latin typeface="Poppins"/>
                <a:ea typeface="Poppins"/>
                <a:cs typeface="Poppins"/>
                <a:sym typeface="Poppins"/>
              </a:rPr>
            </a:br>
            <a:r>
              <a:rPr lang="es-ES" sz="2000" b="0" i="0" u="none" strike="noStrike" cap="none">
                <a:solidFill>
                  <a:srgbClr val="3F3F3F"/>
                </a:solidFill>
                <a:latin typeface="Poppins"/>
                <a:ea typeface="Poppins"/>
                <a:cs typeface="Poppins"/>
                <a:sym typeface="Poppins"/>
              </a:rPr>
              <a:t>¿Cómo fidelizaré clientes?</a:t>
            </a:r>
            <a:endParaRPr sz="2000" b="0" i="0" u="none" strike="noStrike" cap="none">
              <a:solidFill>
                <a:schemeClr val="dk1"/>
              </a:solidFill>
              <a:latin typeface="Poppins"/>
              <a:ea typeface="Poppins"/>
              <a:cs typeface="Poppins"/>
              <a:sym typeface="Poppins"/>
            </a:endParaRPr>
          </a:p>
        </p:txBody>
      </p:sp>
      <p:sp>
        <p:nvSpPr>
          <p:cNvPr id="717" name="Google Shape;717;p25"/>
          <p:cNvSpPr txBox="1"/>
          <p:nvPr/>
        </p:nvSpPr>
        <p:spPr>
          <a:xfrm>
            <a:off x="6156252" y="3091623"/>
            <a:ext cx="2844951" cy="1897009"/>
          </a:xfrm>
          <a:prstGeom prst="rect">
            <a:avLst/>
          </a:prstGeom>
          <a:solidFill>
            <a:srgbClr val="F2F2F2">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endParaRPr sz="2000" b="0" i="0" u="none" strike="noStrike" cap="none">
              <a:solidFill>
                <a:schemeClr val="dk1"/>
              </a:solidFill>
              <a:latin typeface="Poppins"/>
              <a:ea typeface="Poppins"/>
              <a:cs typeface="Poppins"/>
              <a:sym typeface="Poppins"/>
            </a:endParaRPr>
          </a:p>
          <a:p>
            <a:pPr marL="342900" marR="0" lvl="0" indent="-342900" algn="l" rtl="0">
              <a:lnSpc>
                <a:spcPct val="100000"/>
              </a:lnSpc>
              <a:spcBef>
                <a:spcPts val="450"/>
              </a:spcBef>
              <a:spcAft>
                <a:spcPts val="0"/>
              </a:spcAft>
              <a:buClr>
                <a:srgbClr val="3F3F3F"/>
              </a:buClr>
              <a:buSzPts val="2000"/>
              <a:buFont typeface="Arial"/>
              <a:buChar char="•"/>
            </a:pPr>
            <a:r>
              <a:rPr lang="es-ES" sz="2000" b="0" i="0" u="none" strike="noStrike" cap="none">
                <a:solidFill>
                  <a:srgbClr val="3F3F3F"/>
                </a:solidFill>
                <a:latin typeface="Poppins"/>
                <a:ea typeface="Poppins"/>
                <a:cs typeface="Poppins"/>
                <a:sym typeface="Poppins"/>
              </a:rPr>
              <a:t>Tareas/Actividades</a:t>
            </a:r>
            <a:br>
              <a:rPr lang="es-ES" sz="2000" b="0" i="0" u="none" strike="noStrike" cap="none">
                <a:solidFill>
                  <a:srgbClr val="3F3F3F"/>
                </a:solidFill>
                <a:latin typeface="Poppins"/>
                <a:ea typeface="Poppins"/>
                <a:cs typeface="Poppins"/>
                <a:sym typeface="Poppins"/>
              </a:rPr>
            </a:br>
            <a:r>
              <a:rPr lang="es-ES" sz="2000" b="0" i="0" u="none" strike="noStrike" cap="none">
                <a:solidFill>
                  <a:srgbClr val="3F3F3F"/>
                </a:solidFill>
                <a:latin typeface="Poppins"/>
                <a:ea typeface="Poppins"/>
                <a:cs typeface="Poppins"/>
                <a:sym typeface="Poppins"/>
              </a:rPr>
              <a:t>Jerarquía</a:t>
            </a:r>
            <a:br>
              <a:rPr lang="es-ES" sz="2000" b="0" i="0" u="none" strike="noStrike" cap="none">
                <a:solidFill>
                  <a:srgbClr val="3F3F3F"/>
                </a:solidFill>
                <a:latin typeface="Poppins"/>
                <a:ea typeface="Poppins"/>
                <a:cs typeface="Poppins"/>
                <a:sym typeface="Poppins"/>
              </a:rPr>
            </a:br>
            <a:r>
              <a:rPr lang="es-ES" sz="2000" b="0" i="0" u="none" strike="noStrike" cap="none">
                <a:solidFill>
                  <a:srgbClr val="3F3F3F"/>
                </a:solidFill>
                <a:latin typeface="Poppins"/>
                <a:ea typeface="Poppins"/>
                <a:cs typeface="Poppins"/>
                <a:sym typeface="Poppins"/>
              </a:rPr>
              <a:t>Definir procesos</a:t>
            </a:r>
            <a:endParaRPr sz="2000" b="0" i="0" u="none" strike="noStrike" cap="none">
              <a:solidFill>
                <a:schemeClr val="dk1"/>
              </a:solidFill>
              <a:latin typeface="Poppins"/>
              <a:ea typeface="Poppins"/>
              <a:cs typeface="Poppins"/>
              <a:sym typeface="Poppins"/>
            </a:endParaRPr>
          </a:p>
        </p:txBody>
      </p:sp>
      <p:pic>
        <p:nvPicPr>
          <p:cNvPr id="718" name="Google Shape;718;p25" descr="Forma&#10;&#10;Descripción generada automáticamente con confianza media"/>
          <p:cNvPicPr preferRelativeResize="0"/>
          <p:nvPr/>
        </p:nvPicPr>
        <p:blipFill rotWithShape="1">
          <a:blip r:embed="rId6">
            <a:alphaModFix/>
          </a:blip>
          <a:srcRect/>
          <a:stretch/>
        </p:blipFill>
        <p:spPr>
          <a:xfrm>
            <a:off x="6774298" y="146624"/>
            <a:ext cx="2244675" cy="44792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23"/>
        <p:cNvGrpSpPr/>
        <p:nvPr/>
      </p:nvGrpSpPr>
      <p:grpSpPr>
        <a:xfrm>
          <a:off x="0" y="0"/>
          <a:ext cx="0" cy="0"/>
          <a:chOff x="0" y="0"/>
          <a:chExt cx="0" cy="0"/>
        </a:xfrm>
      </p:grpSpPr>
      <p:sp>
        <p:nvSpPr>
          <p:cNvPr id="724" name="Google Shape;724;p26"/>
          <p:cNvSpPr/>
          <p:nvPr/>
        </p:nvSpPr>
        <p:spPr>
          <a:xfrm>
            <a:off x="1143" y="0"/>
            <a:ext cx="9141714"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725" name="Google Shape;725;p26" descr="Flecha iluminada hacia arriba al lado de flechas hacia abajo sin iluminar en fondo verde pastel"/>
          <p:cNvPicPr preferRelativeResize="0"/>
          <p:nvPr/>
        </p:nvPicPr>
        <p:blipFill rotWithShape="1">
          <a:blip r:embed="rId3">
            <a:alphaModFix/>
          </a:blip>
          <a:srcRect t="33136" b="-1"/>
          <a:stretch/>
        </p:blipFill>
        <p:spPr>
          <a:xfrm>
            <a:off x="4653517" y="331041"/>
            <a:ext cx="4251513" cy="2880320"/>
          </a:xfrm>
          <a:prstGeom prst="rect">
            <a:avLst/>
          </a:prstGeom>
          <a:noFill/>
          <a:ln>
            <a:noFill/>
          </a:ln>
        </p:spPr>
      </p:pic>
      <p:pic>
        <p:nvPicPr>
          <p:cNvPr id="726" name="Google Shape;726;p26" descr="Muchos carretes unen sus hilos en una sola línea"/>
          <p:cNvPicPr preferRelativeResize="0"/>
          <p:nvPr/>
        </p:nvPicPr>
        <p:blipFill rotWithShape="1">
          <a:blip r:embed="rId4">
            <a:alphaModFix/>
          </a:blip>
          <a:srcRect t="8272" b="24861"/>
          <a:stretch/>
        </p:blipFill>
        <p:spPr>
          <a:xfrm>
            <a:off x="245955" y="341594"/>
            <a:ext cx="4256170" cy="2880320"/>
          </a:xfrm>
          <a:prstGeom prst="rect">
            <a:avLst/>
          </a:prstGeom>
          <a:noFill/>
          <a:ln>
            <a:noFill/>
          </a:ln>
        </p:spPr>
      </p:pic>
      <p:sp>
        <p:nvSpPr>
          <p:cNvPr id="727" name="Google Shape;727;p26"/>
          <p:cNvSpPr txBox="1"/>
          <p:nvPr/>
        </p:nvSpPr>
        <p:spPr>
          <a:xfrm>
            <a:off x="4651189" y="2433998"/>
            <a:ext cx="4256170" cy="764096"/>
          </a:xfrm>
          <a:prstGeom prst="rect">
            <a:avLst/>
          </a:prstGeom>
          <a:solidFill>
            <a:srgbClr val="000000">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1" i="0" u="none" strike="noStrike" cap="none">
              <a:solidFill>
                <a:schemeClr val="lt1"/>
              </a:solidFill>
              <a:latin typeface="Poppins"/>
              <a:ea typeface="Poppins"/>
              <a:cs typeface="Poppins"/>
              <a:sym typeface="Poppins"/>
            </a:endParaRPr>
          </a:p>
          <a:p>
            <a:pPr marL="0" marR="0" lvl="0" indent="0" algn="ctr" rtl="0">
              <a:lnSpc>
                <a:spcPct val="100000"/>
              </a:lnSpc>
              <a:spcBef>
                <a:spcPts val="450"/>
              </a:spcBef>
              <a:spcAft>
                <a:spcPts val="0"/>
              </a:spcAft>
              <a:buClr>
                <a:srgbClr val="000000"/>
              </a:buClr>
              <a:buSzPts val="2500"/>
              <a:buFont typeface="Arial"/>
              <a:buNone/>
            </a:pPr>
            <a:r>
              <a:rPr lang="es-ES" sz="2500" b="1" i="0" u="none" strike="noStrike" cap="none">
                <a:solidFill>
                  <a:schemeClr val="lt1"/>
                </a:solidFill>
                <a:latin typeface="Poppins"/>
                <a:ea typeface="Poppins"/>
                <a:cs typeface="Poppins"/>
                <a:sym typeface="Poppins"/>
              </a:rPr>
              <a:t>PLAN ECONÓMICO</a:t>
            </a:r>
            <a:br>
              <a:rPr lang="es-ES" sz="2500" b="1" i="0" u="none" strike="noStrike" cap="none">
                <a:solidFill>
                  <a:schemeClr val="lt1"/>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728" name="Google Shape;728;p26"/>
          <p:cNvSpPr txBox="1"/>
          <p:nvPr/>
        </p:nvSpPr>
        <p:spPr>
          <a:xfrm>
            <a:off x="245955" y="2433998"/>
            <a:ext cx="4246855" cy="764096"/>
          </a:xfrm>
          <a:prstGeom prst="rect">
            <a:avLst/>
          </a:prstGeom>
          <a:solidFill>
            <a:srgbClr val="000000">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1" i="0" u="none" strike="noStrike" cap="none">
              <a:solidFill>
                <a:schemeClr val="lt1"/>
              </a:solidFill>
              <a:latin typeface="Poppins"/>
              <a:ea typeface="Poppins"/>
              <a:cs typeface="Poppins"/>
              <a:sym typeface="Poppins"/>
            </a:endParaRPr>
          </a:p>
          <a:p>
            <a:pPr marL="0" marR="0" lvl="0" indent="0" algn="ctr" rtl="0">
              <a:lnSpc>
                <a:spcPct val="100000"/>
              </a:lnSpc>
              <a:spcBef>
                <a:spcPts val="450"/>
              </a:spcBef>
              <a:spcAft>
                <a:spcPts val="0"/>
              </a:spcAft>
              <a:buClr>
                <a:srgbClr val="000000"/>
              </a:buClr>
              <a:buSzPts val="2500"/>
              <a:buFont typeface="Arial"/>
              <a:buNone/>
            </a:pPr>
            <a:r>
              <a:rPr lang="es-ES" sz="2500" b="1" i="0" u="none" strike="noStrike" cap="none">
                <a:solidFill>
                  <a:schemeClr val="lt1"/>
                </a:solidFill>
                <a:latin typeface="Poppins"/>
                <a:ea typeface="Poppins"/>
                <a:cs typeface="Poppins"/>
                <a:sym typeface="Poppins"/>
              </a:rPr>
              <a:t>EQUIPO</a:t>
            </a:r>
            <a:br>
              <a:rPr lang="es-ES" sz="2500" b="1" i="0" u="none" strike="noStrike" cap="none">
                <a:solidFill>
                  <a:schemeClr val="lt1"/>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729" name="Google Shape;729;p26"/>
          <p:cNvSpPr txBox="1"/>
          <p:nvPr/>
        </p:nvSpPr>
        <p:spPr>
          <a:xfrm>
            <a:off x="255270" y="3256000"/>
            <a:ext cx="4246855" cy="1552788"/>
          </a:xfrm>
          <a:prstGeom prst="rect">
            <a:avLst/>
          </a:prstGeom>
          <a:solidFill>
            <a:srgbClr val="F2F2F2">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chemeClr val="dk1"/>
              </a:solidFill>
              <a:latin typeface="Poppins"/>
              <a:ea typeface="Poppins"/>
              <a:cs typeface="Poppins"/>
              <a:sym typeface="Poppins"/>
            </a:endParaRPr>
          </a:p>
          <a:p>
            <a:pPr marL="342900" marR="0" lvl="0" indent="-342900" algn="l" rtl="0">
              <a:lnSpc>
                <a:spcPct val="100000"/>
              </a:lnSpc>
              <a:spcBef>
                <a:spcPts val="450"/>
              </a:spcBef>
              <a:spcAft>
                <a:spcPts val="0"/>
              </a:spcAft>
              <a:buClr>
                <a:srgbClr val="3F3F3F"/>
              </a:buClr>
              <a:buSzPts val="1800"/>
              <a:buFont typeface="Arial"/>
              <a:buChar char="•"/>
            </a:pPr>
            <a:r>
              <a:rPr lang="es-ES" sz="1800" b="0" i="0" u="none" strike="noStrike" cap="none">
                <a:solidFill>
                  <a:srgbClr val="3F3F3F"/>
                </a:solidFill>
                <a:latin typeface="Poppins"/>
                <a:ea typeface="Poppins"/>
                <a:cs typeface="Poppins"/>
                <a:sym typeface="Poppins"/>
              </a:rPr>
              <a:t>Número de personas que necesito</a:t>
            </a:r>
            <a:br>
              <a:rPr lang="es-ES" sz="1800" b="0" i="0" u="none" strike="noStrike" cap="none">
                <a:solidFill>
                  <a:srgbClr val="3F3F3F"/>
                </a:solidFill>
                <a:latin typeface="Poppins"/>
                <a:ea typeface="Poppins"/>
                <a:cs typeface="Poppins"/>
                <a:sym typeface="Poppins"/>
              </a:rPr>
            </a:br>
            <a:r>
              <a:rPr lang="es-ES" sz="1800" b="0" i="0" u="none" strike="noStrike" cap="none">
                <a:solidFill>
                  <a:srgbClr val="3F3F3F"/>
                </a:solidFill>
                <a:latin typeface="Poppins"/>
                <a:ea typeface="Poppins"/>
                <a:cs typeface="Poppins"/>
                <a:sym typeface="Poppins"/>
              </a:rPr>
              <a:t>Funciones de cada persona</a:t>
            </a:r>
            <a:br>
              <a:rPr lang="es-ES" sz="1800" b="0" i="0" u="none" strike="noStrike" cap="none">
                <a:solidFill>
                  <a:srgbClr val="3F3F3F"/>
                </a:solidFill>
                <a:latin typeface="Poppins"/>
                <a:ea typeface="Poppins"/>
                <a:cs typeface="Poppins"/>
                <a:sym typeface="Poppins"/>
              </a:rPr>
            </a:br>
            <a:r>
              <a:rPr lang="es-ES" sz="1800" b="0" i="0" u="none" strike="noStrike" cap="none">
                <a:solidFill>
                  <a:srgbClr val="3F3F3F"/>
                </a:solidFill>
                <a:latin typeface="Poppins"/>
                <a:ea typeface="Poppins"/>
                <a:cs typeface="Poppins"/>
                <a:sym typeface="Poppins"/>
              </a:rPr>
              <a:t>Selección y entrenamiento del equipo</a:t>
            </a:r>
            <a:endParaRPr sz="1800" b="1" i="0" u="none" strike="noStrike" cap="none">
              <a:solidFill>
                <a:schemeClr val="dk1"/>
              </a:solidFill>
              <a:latin typeface="Poppins"/>
              <a:ea typeface="Poppins"/>
              <a:cs typeface="Poppins"/>
              <a:sym typeface="Poppins"/>
            </a:endParaRPr>
          </a:p>
        </p:txBody>
      </p:sp>
      <p:sp>
        <p:nvSpPr>
          <p:cNvPr id="730" name="Google Shape;730;p26"/>
          <p:cNvSpPr txBox="1"/>
          <p:nvPr/>
        </p:nvSpPr>
        <p:spPr>
          <a:xfrm>
            <a:off x="4651189" y="3256000"/>
            <a:ext cx="4385307" cy="1552788"/>
          </a:xfrm>
          <a:prstGeom prst="rect">
            <a:avLst/>
          </a:prstGeom>
          <a:solidFill>
            <a:srgbClr val="F2F2F2">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Poppins"/>
              <a:ea typeface="Poppins"/>
              <a:cs typeface="Poppins"/>
              <a:sym typeface="Poppins"/>
            </a:endParaRPr>
          </a:p>
          <a:p>
            <a:pPr marL="342900" marR="0" lvl="0" indent="-342900" algn="l" rtl="0">
              <a:lnSpc>
                <a:spcPct val="100000"/>
              </a:lnSpc>
              <a:spcBef>
                <a:spcPts val="450"/>
              </a:spcBef>
              <a:spcAft>
                <a:spcPts val="0"/>
              </a:spcAft>
              <a:buClr>
                <a:srgbClr val="3F3F3F"/>
              </a:buClr>
              <a:buSzPts val="1800"/>
              <a:buFont typeface="Arial"/>
              <a:buChar char="•"/>
            </a:pPr>
            <a:r>
              <a:rPr lang="es-ES" sz="1800" b="0" i="0" u="none" strike="noStrike" cap="none">
                <a:solidFill>
                  <a:srgbClr val="3F3F3F"/>
                </a:solidFill>
                <a:latin typeface="Poppins"/>
                <a:ea typeface="Poppins"/>
                <a:cs typeface="Poppins"/>
                <a:sym typeface="Poppins"/>
              </a:rPr>
              <a:t>Inversión necesaria y cómo financiarla</a:t>
            </a:r>
            <a:br>
              <a:rPr lang="es-ES" sz="1800" b="0" i="0" u="none" strike="noStrike" cap="none">
                <a:solidFill>
                  <a:srgbClr val="3F3F3F"/>
                </a:solidFill>
                <a:latin typeface="Poppins"/>
                <a:ea typeface="Poppins"/>
                <a:cs typeface="Poppins"/>
                <a:sym typeface="Poppins"/>
              </a:rPr>
            </a:br>
            <a:r>
              <a:rPr lang="es-ES" sz="1800" b="0" i="0" u="none" strike="noStrike" cap="none">
                <a:solidFill>
                  <a:srgbClr val="3F3F3F"/>
                </a:solidFill>
                <a:latin typeface="Poppins"/>
                <a:ea typeface="Poppins"/>
                <a:cs typeface="Poppins"/>
                <a:sym typeface="Poppins"/>
              </a:rPr>
              <a:t>¿Cuánto tengo que vender para empezar a obtener ganancias?</a:t>
            </a:r>
            <a:br>
              <a:rPr lang="es-ES" sz="1800" b="0" i="0" u="none" strike="noStrike" cap="none">
                <a:solidFill>
                  <a:srgbClr val="3F3F3F"/>
                </a:solidFill>
                <a:latin typeface="Poppins"/>
                <a:ea typeface="Poppins"/>
                <a:cs typeface="Poppins"/>
                <a:sym typeface="Poppins"/>
              </a:rPr>
            </a:br>
            <a:r>
              <a:rPr lang="es-ES" sz="1800" b="0" i="0" u="none" strike="noStrike" cap="none">
                <a:solidFill>
                  <a:srgbClr val="3F3F3F"/>
                </a:solidFill>
                <a:latin typeface="Poppins"/>
                <a:ea typeface="Poppins"/>
                <a:cs typeface="Poppins"/>
                <a:sym typeface="Poppins"/>
              </a:rPr>
              <a:t>Apóyate en tu Ayuntamiento</a:t>
            </a:r>
            <a:endParaRPr sz="1800" b="0" i="0" u="none" strike="noStrike" cap="none">
              <a:solidFill>
                <a:schemeClr val="dk1"/>
              </a:solidFill>
              <a:latin typeface="Poppins"/>
              <a:ea typeface="Poppins"/>
              <a:cs typeface="Poppins"/>
              <a:sym typeface="Poppins"/>
            </a:endParaRPr>
          </a:p>
        </p:txBody>
      </p:sp>
      <p:pic>
        <p:nvPicPr>
          <p:cNvPr id="731" name="Google Shape;731;p26" descr="Forma&#10;&#10;Descripción generada automáticamente con confianza media"/>
          <p:cNvPicPr preferRelativeResize="0"/>
          <p:nvPr/>
        </p:nvPicPr>
        <p:blipFill rotWithShape="1">
          <a:blip r:embed="rId5">
            <a:alphaModFix/>
          </a:blip>
          <a:srcRect/>
          <a:stretch/>
        </p:blipFill>
        <p:spPr>
          <a:xfrm>
            <a:off x="6774298" y="146624"/>
            <a:ext cx="2244675" cy="44792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36"/>
        <p:cNvGrpSpPr/>
        <p:nvPr/>
      </p:nvGrpSpPr>
      <p:grpSpPr>
        <a:xfrm>
          <a:off x="0" y="0"/>
          <a:ext cx="0" cy="0"/>
          <a:chOff x="0" y="0"/>
          <a:chExt cx="0" cy="0"/>
        </a:xfrm>
      </p:grpSpPr>
      <p:pic>
        <p:nvPicPr>
          <p:cNvPr id="737" name="Google Shape;737;p27" descr="Flecha iluminada hacia arriba al lado de flechas hacia abajo sin iluminar en fondo verde pastel"/>
          <p:cNvPicPr preferRelativeResize="0"/>
          <p:nvPr/>
        </p:nvPicPr>
        <p:blipFill rotWithShape="1">
          <a:blip r:embed="rId3">
            <a:alphaModFix amt="70000"/>
          </a:blip>
          <a:srcRect/>
          <a:stretch/>
        </p:blipFill>
        <p:spPr>
          <a:xfrm>
            <a:off x="20" y="10"/>
            <a:ext cx="9143979" cy="5143490"/>
          </a:xfrm>
          <a:prstGeom prst="rect">
            <a:avLst/>
          </a:prstGeom>
          <a:noFill/>
          <a:ln>
            <a:noFill/>
          </a:ln>
        </p:spPr>
      </p:pic>
      <p:sp>
        <p:nvSpPr>
          <p:cNvPr id="738" name="Google Shape;738;p27"/>
          <p:cNvSpPr/>
          <p:nvPr/>
        </p:nvSpPr>
        <p:spPr>
          <a:xfrm flipH="1">
            <a:off x="0" y="748631"/>
            <a:ext cx="4512879" cy="4394869"/>
          </a:xfrm>
          <a:custGeom>
            <a:avLst/>
            <a:gdLst/>
            <a:ahLst/>
            <a:cxnLst/>
            <a:rect l="l" t="t" r="r" b="b"/>
            <a:pathLst>
              <a:path w="1333" h="1298" extrusionOk="0">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lt1">
              <a:alpha val="74509"/>
            </a:schemeClr>
          </a:solid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dk1"/>
              </a:buClr>
              <a:buSzPts val="1600"/>
              <a:buFont typeface="Arial"/>
              <a:buNone/>
            </a:pPr>
            <a:endParaRPr sz="1600" b="0" i="0" u="none" strike="noStrike" cap="none">
              <a:solidFill>
                <a:schemeClr val="dk1"/>
              </a:solidFill>
              <a:latin typeface="Calibri"/>
              <a:ea typeface="Calibri"/>
              <a:cs typeface="Calibri"/>
              <a:sym typeface="Calibri"/>
            </a:endParaRPr>
          </a:p>
        </p:txBody>
      </p:sp>
      <p:sp>
        <p:nvSpPr>
          <p:cNvPr id="739" name="Google Shape;739;p27"/>
          <p:cNvSpPr txBox="1">
            <a:spLocks noGrp="1"/>
          </p:cNvSpPr>
          <p:nvPr>
            <p:ph type="title"/>
          </p:nvPr>
        </p:nvSpPr>
        <p:spPr>
          <a:xfrm>
            <a:off x="532086" y="1435462"/>
            <a:ext cx="3153102" cy="1007066"/>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rgbClr val="595959"/>
              </a:buClr>
              <a:buSzPct val="100000"/>
              <a:buFont typeface="Poppins"/>
              <a:buNone/>
            </a:pPr>
            <a:r>
              <a:rPr lang="es-ES" sz="2800">
                <a:solidFill>
                  <a:srgbClr val="595959"/>
                </a:solidFill>
                <a:latin typeface="Poppins"/>
                <a:ea typeface="Poppins"/>
                <a:cs typeface="Poppins"/>
                <a:sym typeface="Poppins"/>
              </a:rPr>
              <a:t>EL PLAN ECONÓMICO</a:t>
            </a:r>
            <a:br>
              <a:rPr lang="es-ES" sz="2800">
                <a:solidFill>
                  <a:srgbClr val="595959"/>
                </a:solidFill>
                <a:latin typeface="Poppins"/>
                <a:ea typeface="Poppins"/>
                <a:cs typeface="Poppins"/>
                <a:sym typeface="Poppins"/>
              </a:rPr>
            </a:br>
            <a:endParaRPr/>
          </a:p>
        </p:txBody>
      </p:sp>
      <p:cxnSp>
        <p:nvCxnSpPr>
          <p:cNvPr id="740" name="Google Shape;740;p27"/>
          <p:cNvCxnSpPr/>
          <p:nvPr/>
        </p:nvCxnSpPr>
        <p:spPr>
          <a:xfrm>
            <a:off x="1715288" y="2502854"/>
            <a:ext cx="701565" cy="0"/>
          </a:xfrm>
          <a:prstGeom prst="straightConnector1">
            <a:avLst/>
          </a:prstGeom>
          <a:noFill/>
          <a:ln w="25400" cap="sq" cmpd="sng">
            <a:solidFill>
              <a:srgbClr val="262626"/>
            </a:solidFill>
            <a:prstDash val="solid"/>
            <a:bevel/>
            <a:headEnd type="none" w="sm" len="sm"/>
            <a:tailEnd type="none" w="sm" len="sm"/>
          </a:ln>
        </p:spPr>
      </p:cxnSp>
      <p:sp>
        <p:nvSpPr>
          <p:cNvPr id="741" name="Google Shape;741;p27"/>
          <p:cNvSpPr txBox="1">
            <a:spLocks noGrp="1"/>
          </p:cNvSpPr>
          <p:nvPr>
            <p:ph type="body" idx="1"/>
          </p:nvPr>
        </p:nvSpPr>
        <p:spPr>
          <a:xfrm>
            <a:off x="394137" y="2563178"/>
            <a:ext cx="3889831" cy="2384831"/>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595959"/>
              </a:buClr>
              <a:buSzPts val="1800"/>
              <a:buNone/>
            </a:pPr>
            <a:r>
              <a:rPr lang="es-ES" sz="1800">
                <a:solidFill>
                  <a:srgbClr val="595959"/>
                </a:solidFill>
              </a:rPr>
              <a:t>El Plan Económico tiene dos propósitos: por un lado, conocer la inversión inicial que necesitamos para convertir nuestra idea de negocio en realidad, así como saber como financiaremos esta inversión. Por otro, saber cuántos ingresos tiene que generar el negocio para cubrir los gastos.</a:t>
            </a:r>
            <a:br>
              <a:rPr lang="es-ES" sz="1800">
                <a:solidFill>
                  <a:srgbClr val="595959"/>
                </a:solidFill>
                <a:latin typeface="Poppins"/>
                <a:ea typeface="Poppins"/>
                <a:cs typeface="Poppins"/>
                <a:sym typeface="Poppins"/>
              </a:rPr>
            </a:br>
            <a:endParaRPr sz="1800" b="1">
              <a:solidFill>
                <a:srgbClr val="595959"/>
              </a:solidFill>
              <a:latin typeface="Poppins"/>
              <a:ea typeface="Poppins"/>
              <a:cs typeface="Poppins"/>
              <a:sym typeface="Poppins"/>
            </a:endParaRPr>
          </a:p>
        </p:txBody>
      </p:sp>
      <p:pic>
        <p:nvPicPr>
          <p:cNvPr id="742" name="Google Shape;742;p27" descr="Forma&#10;&#10;Descripción generada automáticamente con confianza media"/>
          <p:cNvPicPr preferRelativeResize="0"/>
          <p:nvPr/>
        </p:nvPicPr>
        <p:blipFill rotWithShape="1">
          <a:blip r:embed="rId4">
            <a:alphaModFix/>
          </a:blip>
          <a:srcRect/>
          <a:stretch/>
        </p:blipFill>
        <p:spPr>
          <a:xfrm>
            <a:off x="6774298" y="146624"/>
            <a:ext cx="2244675" cy="44792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47"/>
        <p:cNvGrpSpPr/>
        <p:nvPr/>
      </p:nvGrpSpPr>
      <p:grpSpPr>
        <a:xfrm>
          <a:off x="0" y="0"/>
          <a:ext cx="0" cy="0"/>
          <a:chOff x="0" y="0"/>
          <a:chExt cx="0" cy="0"/>
        </a:xfrm>
      </p:grpSpPr>
      <p:sp>
        <p:nvSpPr>
          <p:cNvPr id="748" name="Google Shape;748;p28"/>
          <p:cNvSpPr txBox="1"/>
          <p:nvPr/>
        </p:nvSpPr>
        <p:spPr>
          <a:xfrm>
            <a:off x="751781" y="1068504"/>
            <a:ext cx="3418820" cy="1107996"/>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s-ES" sz="1800" b="1" i="0" u="none" strike="noStrike" cap="none">
                <a:solidFill>
                  <a:schemeClr val="dk1"/>
                </a:solidFill>
                <a:latin typeface="Poppins"/>
                <a:ea typeface="Poppins"/>
                <a:cs typeface="Poppins"/>
                <a:sym typeface="Poppins"/>
              </a:rPr>
              <a:t>¿Cómo financiaremos las inversiones y los primeros gastos para empezar?</a:t>
            </a:r>
            <a:br>
              <a:rPr lang="es-ES" sz="1800" b="1" i="0" u="none" strike="noStrike" cap="none">
                <a:solidFill>
                  <a:schemeClr val="dk1"/>
                </a:solidFill>
                <a:latin typeface="Poppins"/>
                <a:ea typeface="Poppins"/>
                <a:cs typeface="Poppins"/>
                <a:sym typeface="Poppins"/>
              </a:rPr>
            </a:br>
            <a:endParaRPr sz="1800" b="1" i="0" u="none" strike="noStrike" cap="none">
              <a:solidFill>
                <a:schemeClr val="dk1"/>
              </a:solidFill>
              <a:latin typeface="Poppins"/>
              <a:ea typeface="Poppins"/>
              <a:cs typeface="Poppins"/>
              <a:sym typeface="Poppins"/>
            </a:endParaRPr>
          </a:p>
        </p:txBody>
      </p:sp>
      <p:grpSp>
        <p:nvGrpSpPr>
          <p:cNvPr id="749" name="Google Shape;749;p28"/>
          <p:cNvGrpSpPr/>
          <p:nvPr/>
        </p:nvGrpSpPr>
        <p:grpSpPr>
          <a:xfrm>
            <a:off x="5434139" y="2325611"/>
            <a:ext cx="2876238" cy="2479263"/>
            <a:chOff x="387364" y="27407"/>
            <a:chExt cx="2876238" cy="2479263"/>
          </a:xfrm>
        </p:grpSpPr>
        <p:sp>
          <p:nvSpPr>
            <p:cNvPr id="750" name="Google Shape;750;p28"/>
            <p:cNvSpPr/>
            <p:nvPr/>
          </p:nvSpPr>
          <p:spPr>
            <a:xfrm>
              <a:off x="522905" y="27407"/>
              <a:ext cx="1255628" cy="501334"/>
            </a:xfrm>
            <a:prstGeom prst="roundRect">
              <a:avLst>
                <a:gd name="adj" fmla="val 10000"/>
              </a:avLst>
            </a:prstGeom>
            <a:solidFill>
              <a:srgbClr val="BED4E7"/>
            </a:solidFill>
            <a:ln w="12700" cap="flat" cmpd="sng">
              <a:solidFill>
                <a:srgbClr val="E7EFF7">
                  <a:alpha val="89411"/>
                </a:srgbClr>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1" name="Google Shape;751;p28"/>
            <p:cNvSpPr txBox="1"/>
            <p:nvPr/>
          </p:nvSpPr>
          <p:spPr>
            <a:xfrm>
              <a:off x="537589" y="42091"/>
              <a:ext cx="1226260" cy="471966"/>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rgbClr val="000000"/>
                </a:buClr>
                <a:buSzPts val="1600"/>
                <a:buFont typeface="Poppins"/>
                <a:buNone/>
              </a:pPr>
              <a:r>
                <a:rPr lang="es-ES" sz="1600" b="1" i="0" u="none" strike="noStrike" cap="none">
                  <a:solidFill>
                    <a:srgbClr val="000000"/>
                  </a:solidFill>
                  <a:latin typeface="Poppins"/>
                  <a:ea typeface="Poppins"/>
                  <a:cs typeface="Poppins"/>
                  <a:sym typeface="Poppins"/>
                </a:rPr>
                <a:t>Ingresos</a:t>
              </a:r>
              <a:endParaRPr sz="1400" b="0" i="0" u="none" strike="noStrike" cap="none">
                <a:solidFill>
                  <a:srgbClr val="000000"/>
                </a:solidFill>
                <a:latin typeface="Arial"/>
                <a:ea typeface="Arial"/>
                <a:cs typeface="Arial"/>
                <a:sym typeface="Arial"/>
              </a:endParaRPr>
            </a:p>
          </p:txBody>
        </p:sp>
        <p:sp>
          <p:nvSpPr>
            <p:cNvPr id="752" name="Google Shape;752;p28"/>
            <p:cNvSpPr/>
            <p:nvPr/>
          </p:nvSpPr>
          <p:spPr>
            <a:xfrm>
              <a:off x="1901490" y="39620"/>
              <a:ext cx="1289414" cy="501334"/>
            </a:xfrm>
            <a:prstGeom prst="roundRect">
              <a:avLst>
                <a:gd name="adj" fmla="val 10000"/>
              </a:avLst>
            </a:prstGeom>
            <a:solidFill>
              <a:srgbClr val="E0E0E0">
                <a:alpha val="89411"/>
              </a:srgbClr>
            </a:solidFill>
            <a:ln w="12700" cap="flat" cmpd="sng">
              <a:solidFill>
                <a:srgbClr val="E0E0E0">
                  <a:alpha val="89411"/>
                </a:srgbClr>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3" name="Google Shape;753;p28"/>
            <p:cNvSpPr txBox="1"/>
            <p:nvPr/>
          </p:nvSpPr>
          <p:spPr>
            <a:xfrm>
              <a:off x="1916174" y="54304"/>
              <a:ext cx="1260046" cy="471966"/>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rgbClr val="000000"/>
                </a:buClr>
                <a:buSzPts val="1600"/>
                <a:buFont typeface="Poppins"/>
                <a:buNone/>
              </a:pPr>
              <a:r>
                <a:rPr lang="es-ES" sz="1600" b="1" i="0" u="none" strike="noStrike" cap="none">
                  <a:solidFill>
                    <a:srgbClr val="000000"/>
                  </a:solidFill>
                  <a:latin typeface="Poppins"/>
                  <a:ea typeface="Poppins"/>
                  <a:cs typeface="Poppins"/>
                  <a:sym typeface="Poppins"/>
                </a:rPr>
                <a:t>Gastos</a:t>
              </a:r>
              <a:endParaRPr sz="1400" b="0" i="0" u="none" strike="noStrike" cap="none">
                <a:solidFill>
                  <a:srgbClr val="000000"/>
                </a:solidFill>
                <a:latin typeface="Arial"/>
                <a:ea typeface="Arial"/>
                <a:cs typeface="Arial"/>
                <a:sym typeface="Arial"/>
              </a:endParaRPr>
            </a:p>
          </p:txBody>
        </p:sp>
        <p:sp>
          <p:nvSpPr>
            <p:cNvPr id="754" name="Google Shape;754;p28"/>
            <p:cNvSpPr/>
            <p:nvPr/>
          </p:nvSpPr>
          <p:spPr>
            <a:xfrm>
              <a:off x="1645948" y="2130670"/>
              <a:ext cx="376000" cy="376000"/>
            </a:xfrm>
            <a:prstGeom prst="triangle">
              <a:avLst>
                <a:gd name="adj" fmla="val 50000"/>
              </a:avLst>
            </a:prstGeom>
            <a:solidFill>
              <a:srgbClr val="019EE2">
                <a:alpha val="89411"/>
              </a:srgbClr>
            </a:solidFill>
            <a:ln w="12700" cap="flat" cmpd="sng">
              <a:solidFill>
                <a:srgbClr val="CADEF3">
                  <a:alpha val="89411"/>
                </a:srgbClr>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5" name="Google Shape;755;p28"/>
            <p:cNvSpPr/>
            <p:nvPr/>
          </p:nvSpPr>
          <p:spPr>
            <a:xfrm>
              <a:off x="387364" y="1938496"/>
              <a:ext cx="2859011" cy="221745"/>
            </a:xfrm>
            <a:prstGeom prst="rect">
              <a:avLst/>
            </a:prstGeom>
            <a:solidFill>
              <a:srgbClr val="019EE2">
                <a:alpha val="89411"/>
              </a:srgbClr>
            </a:solidFill>
            <a:ln w="12700" cap="flat" cmpd="sng">
              <a:solidFill>
                <a:srgbClr val="CFDEEF">
                  <a:alpha val="89411"/>
                </a:srgbClr>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6" name="Google Shape;756;p28"/>
            <p:cNvSpPr/>
            <p:nvPr/>
          </p:nvSpPr>
          <p:spPr>
            <a:xfrm>
              <a:off x="454991" y="586153"/>
              <a:ext cx="1368176" cy="1343575"/>
            </a:xfrm>
            <a:prstGeom prst="roundRect">
              <a:avLst>
                <a:gd name="adj" fmla="val 16667"/>
              </a:avLst>
            </a:prstGeom>
            <a:solidFill>
              <a:srgbClr val="8497B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7" name="Google Shape;757;p28"/>
            <p:cNvSpPr txBox="1"/>
            <p:nvPr/>
          </p:nvSpPr>
          <p:spPr>
            <a:xfrm>
              <a:off x="520579" y="651741"/>
              <a:ext cx="1237000" cy="1212399"/>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Poppins"/>
                <a:buNone/>
              </a:pPr>
              <a:r>
                <a:rPr lang="es-ES" sz="1400" b="1" i="0" u="none" strike="noStrike" cap="none">
                  <a:solidFill>
                    <a:schemeClr val="lt1"/>
                  </a:solidFill>
                  <a:latin typeface="Poppins"/>
                  <a:ea typeface="Poppins"/>
                  <a:cs typeface="Poppins"/>
                  <a:sym typeface="Poppins"/>
                </a:rPr>
                <a:t>Ingresos</a:t>
              </a:r>
              <a:endParaRPr sz="1400" b="0" i="0" u="none" strike="noStrike" cap="none">
                <a:solidFill>
                  <a:srgbClr val="000000"/>
                </a:solidFill>
                <a:latin typeface="Arial"/>
                <a:ea typeface="Arial"/>
                <a:cs typeface="Arial"/>
                <a:sym typeface="Arial"/>
              </a:endParaRPr>
            </a:p>
          </p:txBody>
        </p:sp>
        <p:sp>
          <p:nvSpPr>
            <p:cNvPr id="758" name="Google Shape;758;p28"/>
            <p:cNvSpPr/>
            <p:nvPr/>
          </p:nvSpPr>
          <p:spPr>
            <a:xfrm>
              <a:off x="1894343" y="600717"/>
              <a:ext cx="1369259" cy="1343575"/>
            </a:xfrm>
            <a:prstGeom prst="roundRect">
              <a:avLst>
                <a:gd name="adj" fmla="val 16667"/>
              </a:avLst>
            </a:prstGeom>
            <a:solidFill>
              <a:srgbClr val="44536A"/>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9" name="Google Shape;759;p28"/>
            <p:cNvSpPr txBox="1"/>
            <p:nvPr/>
          </p:nvSpPr>
          <p:spPr>
            <a:xfrm>
              <a:off x="1959931" y="666305"/>
              <a:ext cx="1238083" cy="1212399"/>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rgbClr val="FFFFFF"/>
                </a:buClr>
                <a:buSzPts val="1400"/>
                <a:buFont typeface="Poppins"/>
                <a:buNone/>
              </a:pPr>
              <a:r>
                <a:rPr lang="es-ES" sz="1400" b="1" i="0" u="none" strike="noStrike" cap="none">
                  <a:solidFill>
                    <a:srgbClr val="FFFFFF"/>
                  </a:solidFill>
                  <a:latin typeface="Poppins"/>
                  <a:ea typeface="Poppins"/>
                  <a:cs typeface="Poppins"/>
                  <a:sym typeface="Poppins"/>
                </a:rPr>
                <a:t>Gastos fijos + gastos variables</a:t>
              </a:r>
              <a:endParaRPr sz="1400" b="0" i="0" u="none" strike="noStrike" cap="none">
                <a:solidFill>
                  <a:srgbClr val="000000"/>
                </a:solidFill>
                <a:latin typeface="Arial"/>
                <a:ea typeface="Arial"/>
                <a:cs typeface="Arial"/>
                <a:sym typeface="Arial"/>
              </a:endParaRPr>
            </a:p>
          </p:txBody>
        </p:sp>
      </p:grpSp>
      <p:sp>
        <p:nvSpPr>
          <p:cNvPr id="760" name="Google Shape;760;p28"/>
          <p:cNvSpPr txBox="1"/>
          <p:nvPr/>
        </p:nvSpPr>
        <p:spPr>
          <a:xfrm>
            <a:off x="5276689" y="1068505"/>
            <a:ext cx="3332225" cy="1107996"/>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s-ES" sz="1800" b="1" i="0" u="none" strike="noStrike" cap="none">
                <a:solidFill>
                  <a:schemeClr val="dk1"/>
                </a:solidFill>
                <a:latin typeface="Poppins"/>
                <a:ea typeface="Poppins"/>
                <a:cs typeface="Poppins"/>
                <a:sym typeface="Poppins"/>
              </a:rPr>
              <a:t>¿Qué nivel de ingresos necesito para cubrir todos los gastos?</a:t>
            </a:r>
            <a:br>
              <a:rPr lang="es-ES" sz="1800" b="1" i="0" u="none" strike="noStrike" cap="none">
                <a:solidFill>
                  <a:schemeClr val="dk1"/>
                </a:solidFill>
                <a:latin typeface="Poppins"/>
                <a:ea typeface="Poppins"/>
                <a:cs typeface="Poppins"/>
                <a:sym typeface="Poppins"/>
              </a:rPr>
            </a:br>
            <a:endParaRPr sz="1800" b="1" i="0" u="none" strike="noStrike" cap="none">
              <a:solidFill>
                <a:schemeClr val="dk1"/>
              </a:solidFill>
              <a:latin typeface="Poppins"/>
              <a:ea typeface="Poppins"/>
              <a:cs typeface="Poppins"/>
              <a:sym typeface="Poppins"/>
            </a:endParaRPr>
          </a:p>
        </p:txBody>
      </p:sp>
      <p:sp>
        <p:nvSpPr>
          <p:cNvPr id="761" name="Google Shape;761;p28"/>
          <p:cNvSpPr txBox="1"/>
          <p:nvPr/>
        </p:nvSpPr>
        <p:spPr>
          <a:xfrm>
            <a:off x="335042" y="267289"/>
            <a:ext cx="7733633" cy="430887"/>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s-ES" sz="2800" b="1" i="0" u="none" strike="noStrike" cap="none">
                <a:solidFill>
                  <a:schemeClr val="dk1"/>
                </a:solidFill>
                <a:latin typeface="Poppins"/>
                <a:ea typeface="Poppins"/>
                <a:cs typeface="Poppins"/>
                <a:sym typeface="Poppins"/>
              </a:rPr>
              <a:t>EL PLAN ECONÓMICO: inversión inicial</a:t>
            </a:r>
            <a:endParaRPr sz="2800" b="1" i="0" u="none" strike="noStrike" cap="none">
              <a:solidFill>
                <a:schemeClr val="dk1"/>
              </a:solidFill>
              <a:latin typeface="Poppins"/>
              <a:ea typeface="Poppins"/>
              <a:cs typeface="Poppins"/>
              <a:sym typeface="Poppins"/>
            </a:endParaRPr>
          </a:p>
        </p:txBody>
      </p:sp>
      <p:cxnSp>
        <p:nvCxnSpPr>
          <p:cNvPr id="762" name="Google Shape;762;p28"/>
          <p:cNvCxnSpPr/>
          <p:nvPr/>
        </p:nvCxnSpPr>
        <p:spPr>
          <a:xfrm rot="10800000">
            <a:off x="0" y="843558"/>
            <a:ext cx="1298592" cy="0"/>
          </a:xfrm>
          <a:prstGeom prst="straightConnector1">
            <a:avLst/>
          </a:prstGeom>
          <a:noFill/>
          <a:ln w="76200" cap="flat" cmpd="sng">
            <a:solidFill>
              <a:schemeClr val="accent1"/>
            </a:solidFill>
            <a:prstDash val="solid"/>
            <a:miter lim="800000"/>
            <a:headEnd type="none" w="sm" len="sm"/>
            <a:tailEnd type="none" w="sm" len="sm"/>
          </a:ln>
        </p:spPr>
      </p:cxnSp>
      <p:pic>
        <p:nvPicPr>
          <p:cNvPr id="763" name="Google Shape;763;p28" descr="Calculadora con relleno sólido"/>
          <p:cNvPicPr preferRelativeResize="0"/>
          <p:nvPr/>
        </p:nvPicPr>
        <p:blipFill rotWithShape="1">
          <a:blip r:embed="rId3">
            <a:alphaModFix/>
          </a:blip>
          <a:srcRect/>
          <a:stretch/>
        </p:blipFill>
        <p:spPr>
          <a:xfrm>
            <a:off x="4586750" y="1068505"/>
            <a:ext cx="604800" cy="604800"/>
          </a:xfrm>
          <a:prstGeom prst="rect">
            <a:avLst/>
          </a:prstGeom>
          <a:noFill/>
          <a:ln>
            <a:noFill/>
          </a:ln>
        </p:spPr>
      </p:pic>
      <p:pic>
        <p:nvPicPr>
          <p:cNvPr id="764" name="Google Shape;764;p28" descr="Calculadora contorno"/>
          <p:cNvPicPr preferRelativeResize="0"/>
          <p:nvPr/>
        </p:nvPicPr>
        <p:blipFill rotWithShape="1">
          <a:blip r:embed="rId4">
            <a:alphaModFix/>
          </a:blip>
          <a:srcRect/>
          <a:stretch/>
        </p:blipFill>
        <p:spPr>
          <a:xfrm>
            <a:off x="129800" y="1068504"/>
            <a:ext cx="599057" cy="599057"/>
          </a:xfrm>
          <a:prstGeom prst="rect">
            <a:avLst/>
          </a:prstGeom>
          <a:noFill/>
          <a:ln>
            <a:noFill/>
          </a:ln>
        </p:spPr>
      </p:pic>
      <p:grpSp>
        <p:nvGrpSpPr>
          <p:cNvPr id="765" name="Google Shape;765;p28"/>
          <p:cNvGrpSpPr/>
          <p:nvPr/>
        </p:nvGrpSpPr>
        <p:grpSpPr>
          <a:xfrm>
            <a:off x="434779" y="2298203"/>
            <a:ext cx="3472485" cy="2506670"/>
            <a:chOff x="39243" y="0"/>
            <a:chExt cx="3472485" cy="2506670"/>
          </a:xfrm>
        </p:grpSpPr>
        <p:sp>
          <p:nvSpPr>
            <p:cNvPr id="766" name="Google Shape;766;p28"/>
            <p:cNvSpPr/>
            <p:nvPr/>
          </p:nvSpPr>
          <p:spPr>
            <a:xfrm>
              <a:off x="39243" y="0"/>
              <a:ext cx="1581648" cy="501334"/>
            </a:xfrm>
            <a:prstGeom prst="roundRect">
              <a:avLst>
                <a:gd name="adj" fmla="val 10000"/>
              </a:avLst>
            </a:prstGeom>
            <a:solidFill>
              <a:srgbClr val="BED4E7"/>
            </a:solidFill>
            <a:ln w="12700" cap="flat" cmpd="sng">
              <a:solidFill>
                <a:srgbClr val="E7EFF7">
                  <a:alpha val="89411"/>
                </a:srgbClr>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7" name="Google Shape;767;p28"/>
            <p:cNvSpPr txBox="1"/>
            <p:nvPr/>
          </p:nvSpPr>
          <p:spPr>
            <a:xfrm>
              <a:off x="53927" y="14684"/>
              <a:ext cx="1552280" cy="471966"/>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dk1"/>
                </a:buClr>
                <a:buSzPts val="1600"/>
                <a:buFont typeface="Poppins"/>
                <a:buNone/>
              </a:pPr>
              <a:r>
                <a:rPr lang="es-ES" sz="1600" b="1" i="0" u="none" strike="noStrike" cap="none">
                  <a:solidFill>
                    <a:schemeClr val="dk1"/>
                  </a:solidFill>
                  <a:latin typeface="Poppins"/>
                  <a:ea typeface="Poppins"/>
                  <a:cs typeface="Poppins"/>
                  <a:sym typeface="Poppins"/>
                </a:rPr>
                <a:t>Inversiones</a:t>
              </a:r>
              <a:endParaRPr sz="1400" b="0" i="0" u="none" strike="noStrike" cap="none">
                <a:solidFill>
                  <a:srgbClr val="000000"/>
                </a:solidFill>
                <a:latin typeface="Arial"/>
                <a:ea typeface="Arial"/>
                <a:cs typeface="Arial"/>
                <a:sym typeface="Arial"/>
              </a:endParaRPr>
            </a:p>
          </p:txBody>
        </p:sp>
        <p:sp>
          <p:nvSpPr>
            <p:cNvPr id="768" name="Google Shape;768;p28"/>
            <p:cNvSpPr/>
            <p:nvPr/>
          </p:nvSpPr>
          <p:spPr>
            <a:xfrm>
              <a:off x="1800198" y="0"/>
              <a:ext cx="1711530" cy="501334"/>
            </a:xfrm>
            <a:prstGeom prst="roundRect">
              <a:avLst>
                <a:gd name="adj" fmla="val 10000"/>
              </a:avLst>
            </a:prstGeom>
            <a:solidFill>
              <a:srgbClr val="E0E0E0">
                <a:alpha val="89411"/>
              </a:srgbClr>
            </a:solidFill>
            <a:ln w="12700" cap="flat" cmpd="sng">
              <a:solidFill>
                <a:srgbClr val="E0E0E0">
                  <a:alpha val="89411"/>
                </a:srgbClr>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9" name="Google Shape;769;p28"/>
            <p:cNvSpPr txBox="1"/>
            <p:nvPr/>
          </p:nvSpPr>
          <p:spPr>
            <a:xfrm>
              <a:off x="1814882" y="14684"/>
              <a:ext cx="1682162" cy="471966"/>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rgbClr val="000000"/>
                </a:buClr>
                <a:buSzPts val="1600"/>
                <a:buFont typeface="Poppins"/>
                <a:buNone/>
              </a:pPr>
              <a:r>
                <a:rPr lang="es-ES" sz="1600" b="1" i="0" u="none" strike="noStrike" cap="none">
                  <a:solidFill>
                    <a:srgbClr val="000000"/>
                  </a:solidFill>
                  <a:latin typeface="Poppins"/>
                  <a:ea typeface="Poppins"/>
                  <a:cs typeface="Poppins"/>
                  <a:sym typeface="Poppins"/>
                </a:rPr>
                <a:t>Financiación</a:t>
              </a:r>
              <a:endParaRPr sz="1400" b="0" i="0" u="none" strike="noStrike" cap="none">
                <a:solidFill>
                  <a:srgbClr val="000000"/>
                </a:solidFill>
                <a:latin typeface="Arial"/>
                <a:ea typeface="Arial"/>
                <a:cs typeface="Arial"/>
                <a:sym typeface="Arial"/>
              </a:endParaRPr>
            </a:p>
          </p:txBody>
        </p:sp>
        <p:sp>
          <p:nvSpPr>
            <p:cNvPr id="770" name="Google Shape;770;p28"/>
            <p:cNvSpPr/>
            <p:nvPr/>
          </p:nvSpPr>
          <p:spPr>
            <a:xfrm>
              <a:off x="1584175" y="2130670"/>
              <a:ext cx="376000" cy="376000"/>
            </a:xfrm>
            <a:prstGeom prst="triangle">
              <a:avLst>
                <a:gd name="adj" fmla="val 50000"/>
              </a:avLst>
            </a:prstGeom>
            <a:solidFill>
              <a:srgbClr val="019EE2">
                <a:alpha val="89411"/>
              </a:srgbClr>
            </a:solidFill>
            <a:ln w="12700" cap="flat" cmpd="sng">
              <a:solidFill>
                <a:srgbClr val="CADEF3">
                  <a:alpha val="89411"/>
                </a:srgbClr>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1" name="Google Shape;771;p28"/>
            <p:cNvSpPr/>
            <p:nvPr/>
          </p:nvSpPr>
          <p:spPr>
            <a:xfrm>
              <a:off x="253764" y="1952982"/>
              <a:ext cx="3126212" cy="192773"/>
            </a:xfrm>
            <a:prstGeom prst="rect">
              <a:avLst/>
            </a:prstGeom>
            <a:solidFill>
              <a:srgbClr val="019EE2">
                <a:alpha val="89411"/>
              </a:srgbClr>
            </a:solidFill>
            <a:ln w="12700" cap="flat" cmpd="sng">
              <a:solidFill>
                <a:srgbClr val="CFDEEF">
                  <a:alpha val="89411"/>
                </a:srgbClr>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2" name="Google Shape;772;p28"/>
            <p:cNvSpPr/>
            <p:nvPr/>
          </p:nvSpPr>
          <p:spPr>
            <a:xfrm>
              <a:off x="242629" y="586153"/>
              <a:ext cx="1368176" cy="1343575"/>
            </a:xfrm>
            <a:prstGeom prst="roundRect">
              <a:avLst>
                <a:gd name="adj" fmla="val 16667"/>
              </a:avLst>
            </a:prstGeom>
            <a:solidFill>
              <a:srgbClr val="8497B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3" name="Google Shape;773;p28"/>
            <p:cNvSpPr txBox="1"/>
            <p:nvPr/>
          </p:nvSpPr>
          <p:spPr>
            <a:xfrm>
              <a:off x="308217" y="651741"/>
              <a:ext cx="1237000" cy="1212399"/>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lt1"/>
                </a:buClr>
                <a:buSzPts val="1400"/>
                <a:buFont typeface="Poppins"/>
                <a:buNone/>
              </a:pPr>
              <a:r>
                <a:rPr lang="es-ES" sz="1400" b="1" i="0" u="none" strike="noStrike" cap="none">
                  <a:solidFill>
                    <a:schemeClr val="lt1"/>
                  </a:solidFill>
                  <a:latin typeface="Poppins"/>
                  <a:ea typeface="Poppins"/>
                  <a:cs typeface="Poppins"/>
                  <a:sym typeface="Poppins"/>
                </a:rPr>
                <a:t>Inversión necesaria</a:t>
              </a:r>
              <a:br>
                <a:rPr lang="es-ES" sz="1400" b="1" i="0" u="none" strike="noStrike" cap="none">
                  <a:solidFill>
                    <a:schemeClr val="lt1"/>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774" name="Google Shape;774;p28"/>
            <p:cNvSpPr/>
            <p:nvPr/>
          </p:nvSpPr>
          <p:spPr>
            <a:xfrm>
              <a:off x="1701559" y="586153"/>
              <a:ext cx="1754828" cy="1343575"/>
            </a:xfrm>
            <a:prstGeom prst="roundRect">
              <a:avLst>
                <a:gd name="adj" fmla="val 16667"/>
              </a:avLst>
            </a:prstGeom>
            <a:solidFill>
              <a:srgbClr val="44536A"/>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5" name="Google Shape;775;p28"/>
            <p:cNvSpPr txBox="1"/>
            <p:nvPr/>
          </p:nvSpPr>
          <p:spPr>
            <a:xfrm>
              <a:off x="1767147" y="651741"/>
              <a:ext cx="1623652" cy="1212399"/>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rgbClr val="FFFFFF"/>
                </a:buClr>
                <a:buSzPts val="1400"/>
                <a:buFont typeface="Poppins"/>
                <a:buNone/>
              </a:pPr>
              <a:r>
                <a:rPr lang="es-ES" sz="1400" b="1" i="0" u="none" strike="noStrike" cap="none">
                  <a:solidFill>
                    <a:srgbClr val="FFFFFF"/>
                  </a:solidFill>
                  <a:latin typeface="Poppins"/>
                  <a:ea typeface="Poppins"/>
                  <a:cs typeface="Poppins"/>
                  <a:sym typeface="Poppins"/>
                </a:rPr>
                <a:t>Contribuciones propias + financiación</a:t>
              </a:r>
              <a:br>
                <a:rPr lang="es-ES" sz="1400" b="1" i="0" u="none" strike="noStrike" cap="none">
                  <a:solidFill>
                    <a:srgbClr val="FFFFFF"/>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grpSp>
      <p:pic>
        <p:nvPicPr>
          <p:cNvPr id="776" name="Google Shape;776;p28"/>
          <p:cNvPicPr preferRelativeResize="0"/>
          <p:nvPr/>
        </p:nvPicPr>
        <p:blipFill rotWithShape="1">
          <a:blip r:embed="rId5">
            <a:alphaModFix/>
          </a:blip>
          <a:srcRect/>
          <a:stretch/>
        </p:blipFill>
        <p:spPr>
          <a:xfrm>
            <a:off x="0" y="4771553"/>
            <a:ext cx="9144000" cy="381000"/>
          </a:xfrm>
          <a:prstGeom prst="rect">
            <a:avLst/>
          </a:prstGeom>
          <a:noFill/>
          <a:ln>
            <a:noFill/>
          </a:ln>
        </p:spPr>
      </p:pic>
      <p:pic>
        <p:nvPicPr>
          <p:cNvPr id="777" name="Google Shape;777;p28" descr="Forma&#10;&#10;Descripción generada automáticamente con confianza media"/>
          <p:cNvPicPr preferRelativeResize="0"/>
          <p:nvPr/>
        </p:nvPicPr>
        <p:blipFill rotWithShape="1">
          <a:blip r:embed="rId6">
            <a:alphaModFix/>
          </a:blip>
          <a:srcRect/>
          <a:stretch/>
        </p:blipFill>
        <p:spPr>
          <a:xfrm>
            <a:off x="3692725" y="4423875"/>
            <a:ext cx="1909296" cy="3810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82"/>
        <p:cNvGrpSpPr/>
        <p:nvPr/>
      </p:nvGrpSpPr>
      <p:grpSpPr>
        <a:xfrm>
          <a:off x="0" y="0"/>
          <a:ext cx="0" cy="0"/>
          <a:chOff x="0" y="0"/>
          <a:chExt cx="0" cy="0"/>
        </a:xfrm>
      </p:grpSpPr>
      <p:sp>
        <p:nvSpPr>
          <p:cNvPr id="783" name="Google Shape;783;p29"/>
          <p:cNvSpPr/>
          <p:nvPr/>
        </p:nvSpPr>
        <p:spPr>
          <a:xfrm>
            <a:off x="0" y="0"/>
            <a:ext cx="9144000"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84" name="Google Shape;784;p29"/>
          <p:cNvSpPr/>
          <p:nvPr/>
        </p:nvSpPr>
        <p:spPr>
          <a:xfrm>
            <a:off x="415812" y="273843"/>
            <a:ext cx="8375585" cy="1566988"/>
          </a:xfrm>
          <a:prstGeom prst="rect">
            <a:avLst/>
          </a:prstGeom>
          <a:solidFill>
            <a:schemeClr val="lt1"/>
          </a:solidFill>
          <a:ln w="12700" cap="flat" cmpd="sng">
            <a:solidFill>
              <a:srgbClr val="DEDEDE"/>
            </a:solidFill>
            <a:prstDash val="solid"/>
            <a:miter lim="800000"/>
            <a:headEnd type="none" w="sm" len="sm"/>
            <a:tailEnd type="none" w="sm" len="sm"/>
          </a:ln>
          <a:effectLst>
            <a:outerShdw blurRad="50800" dist="38100" dir="2700000" algn="tl" rotWithShape="0">
              <a:srgbClr val="C5C2C2">
                <a:alpha val="4941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785" name="Google Shape;785;p29"/>
          <p:cNvSpPr txBox="1">
            <a:spLocks noGrp="1"/>
          </p:cNvSpPr>
          <p:nvPr>
            <p:ph type="title"/>
          </p:nvPr>
        </p:nvSpPr>
        <p:spPr>
          <a:xfrm>
            <a:off x="788670" y="440116"/>
            <a:ext cx="2743200" cy="123444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00000"/>
              <a:buFont typeface="Poppins"/>
              <a:buNone/>
            </a:pPr>
            <a:r>
              <a:rPr lang="es-ES" sz="2800">
                <a:latin typeface="Poppins"/>
                <a:ea typeface="Poppins"/>
                <a:cs typeface="Poppins"/>
                <a:sym typeface="Poppins"/>
              </a:rPr>
              <a:t>EL PLAN ECONÓMICO: inversión inicial</a:t>
            </a:r>
            <a:endParaRPr/>
          </a:p>
        </p:txBody>
      </p:sp>
      <p:sp>
        <p:nvSpPr>
          <p:cNvPr id="786" name="Google Shape;786;p29"/>
          <p:cNvSpPr/>
          <p:nvPr/>
        </p:nvSpPr>
        <p:spPr>
          <a:xfrm>
            <a:off x="367806" y="793304"/>
            <a:ext cx="96012" cy="528066"/>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787" name="Google Shape;787;p29"/>
          <p:cNvSpPr/>
          <p:nvPr/>
        </p:nvSpPr>
        <p:spPr>
          <a:xfrm rot="5400000">
            <a:off x="3182656" y="1050479"/>
            <a:ext cx="1097280" cy="13716"/>
          </a:xfrm>
          <a:prstGeom prst="rect">
            <a:avLst/>
          </a:prstGeom>
          <a:solidFill>
            <a:srgbClr val="D5D5D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788" name="Google Shape;788;p29"/>
          <p:cNvSpPr txBox="1"/>
          <p:nvPr/>
        </p:nvSpPr>
        <p:spPr>
          <a:xfrm>
            <a:off x="3937579" y="440116"/>
            <a:ext cx="4653449" cy="123444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dk1"/>
              </a:buClr>
              <a:buSzPts val="1800"/>
              <a:buFont typeface="Poppins"/>
              <a:buNone/>
            </a:pPr>
            <a:r>
              <a:rPr lang="es-ES" sz="1800" b="0" i="0" u="none" strike="noStrike" cap="none">
                <a:solidFill>
                  <a:schemeClr val="dk1"/>
                </a:solidFill>
                <a:latin typeface="Poppins"/>
                <a:ea typeface="Poppins"/>
                <a:cs typeface="Poppins"/>
                <a:sym typeface="Poppins"/>
              </a:rPr>
              <a:t>Inversiones + Gastos iniciales – Aportación de  dinero propio = </a:t>
            </a:r>
            <a:r>
              <a:rPr lang="es-ES" sz="1800" b="1" i="0" u="none" strike="noStrike" cap="none">
                <a:solidFill>
                  <a:schemeClr val="dk1"/>
                </a:solidFill>
                <a:latin typeface="Poppins"/>
                <a:ea typeface="Poppins"/>
                <a:cs typeface="Poppins"/>
                <a:sym typeface="Poppins"/>
              </a:rPr>
              <a:t>Financiación que necesitamos</a:t>
            </a:r>
            <a:endParaRPr sz="1400" b="0" i="0" u="none" strike="noStrike" cap="none">
              <a:solidFill>
                <a:schemeClr val="dk1"/>
              </a:solidFill>
              <a:latin typeface="Calibri"/>
              <a:ea typeface="Calibri"/>
              <a:cs typeface="Calibri"/>
              <a:sym typeface="Calibri"/>
            </a:endParaRPr>
          </a:p>
        </p:txBody>
      </p:sp>
      <p:cxnSp>
        <p:nvCxnSpPr>
          <p:cNvPr id="789" name="Google Shape;789;p29"/>
          <p:cNvCxnSpPr/>
          <p:nvPr/>
        </p:nvCxnSpPr>
        <p:spPr>
          <a:xfrm>
            <a:off x="415812" y="793304"/>
            <a:ext cx="0" cy="528067"/>
          </a:xfrm>
          <a:prstGeom prst="straightConnector1">
            <a:avLst/>
          </a:prstGeom>
          <a:noFill/>
          <a:ln w="101600" cap="flat" cmpd="sng">
            <a:solidFill>
              <a:srgbClr val="009DE1"/>
            </a:solidFill>
            <a:prstDash val="solid"/>
            <a:miter lim="800000"/>
            <a:headEnd type="none" w="sm" len="sm"/>
            <a:tailEnd type="none" w="sm" len="sm"/>
          </a:ln>
        </p:spPr>
      </p:cxnSp>
      <p:pic>
        <p:nvPicPr>
          <p:cNvPr id="790" name="Google Shape;790;p29"/>
          <p:cNvPicPr preferRelativeResize="0"/>
          <p:nvPr/>
        </p:nvPicPr>
        <p:blipFill rotWithShape="1">
          <a:blip r:embed="rId3">
            <a:alphaModFix/>
          </a:blip>
          <a:srcRect/>
          <a:stretch/>
        </p:blipFill>
        <p:spPr>
          <a:xfrm>
            <a:off x="208608" y="2253039"/>
            <a:ext cx="4203528" cy="2381763"/>
          </a:xfrm>
          <a:prstGeom prst="rect">
            <a:avLst/>
          </a:prstGeom>
          <a:noFill/>
          <a:ln>
            <a:noFill/>
          </a:ln>
        </p:spPr>
      </p:pic>
      <p:pic>
        <p:nvPicPr>
          <p:cNvPr id="791" name="Google Shape;791;p29"/>
          <p:cNvPicPr preferRelativeResize="0"/>
          <p:nvPr/>
        </p:nvPicPr>
        <p:blipFill rotWithShape="1">
          <a:blip r:embed="rId4">
            <a:alphaModFix/>
          </a:blip>
          <a:srcRect/>
          <a:stretch/>
        </p:blipFill>
        <p:spPr>
          <a:xfrm>
            <a:off x="4545066" y="2277260"/>
            <a:ext cx="4310549" cy="2166698"/>
          </a:xfrm>
          <a:prstGeom prst="rect">
            <a:avLst/>
          </a:prstGeom>
          <a:noFill/>
          <a:ln>
            <a:noFill/>
          </a:ln>
        </p:spPr>
      </p:pic>
      <p:pic>
        <p:nvPicPr>
          <p:cNvPr id="792" name="Google Shape;792;p29" descr="Forma&#10;&#10;Descripción generada automáticamente con confianza media"/>
          <p:cNvPicPr preferRelativeResize="0"/>
          <p:nvPr/>
        </p:nvPicPr>
        <p:blipFill rotWithShape="1">
          <a:blip r:embed="rId5">
            <a:alphaModFix/>
          </a:blip>
          <a:srcRect/>
          <a:stretch/>
        </p:blipFill>
        <p:spPr>
          <a:xfrm>
            <a:off x="6774298" y="146624"/>
            <a:ext cx="2244675" cy="4479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grpSp>
        <p:nvGrpSpPr>
          <p:cNvPr id="332" name="Google Shape;332;p3"/>
          <p:cNvGrpSpPr/>
          <p:nvPr/>
        </p:nvGrpSpPr>
        <p:grpSpPr>
          <a:xfrm>
            <a:off x="465480" y="2619460"/>
            <a:ext cx="1511697" cy="2037627"/>
            <a:chOff x="-8469" y="969783"/>
            <a:chExt cx="5050331" cy="5433668"/>
          </a:xfrm>
        </p:grpSpPr>
        <p:sp>
          <p:nvSpPr>
            <p:cNvPr id="333" name="Google Shape;333;p3"/>
            <p:cNvSpPr txBox="1"/>
            <p:nvPr/>
          </p:nvSpPr>
          <p:spPr>
            <a:xfrm>
              <a:off x="16935" y="969783"/>
              <a:ext cx="4999530" cy="2061417"/>
            </a:xfrm>
            <a:prstGeom prst="rect">
              <a:avLst/>
            </a:prstGeom>
            <a:noFill/>
            <a:ln>
              <a:noFill/>
            </a:ln>
          </p:spPr>
          <p:txBody>
            <a:bodyPr spcFirstLastPara="1" wrap="square" lIns="0" tIns="0" rIns="0" bIns="0" anchor="t" anchorCtr="0">
              <a:spAutoFit/>
            </a:bodyPr>
            <a:lstStyle/>
            <a:p>
              <a:pPr marL="0" marR="0" lvl="0" indent="0" algn="l" rtl="0">
                <a:lnSpc>
                  <a:spcPct val="100100"/>
                </a:lnSpc>
                <a:spcBef>
                  <a:spcPts val="0"/>
                </a:spcBef>
                <a:spcAft>
                  <a:spcPts val="0"/>
                </a:spcAft>
                <a:buClr>
                  <a:srgbClr val="000000"/>
                </a:buClr>
                <a:buSzPts val="2000"/>
                <a:buFont typeface="Arial"/>
                <a:buNone/>
              </a:pPr>
              <a:r>
                <a:rPr lang="es-ES" sz="2000" b="1" i="0" u="none" strike="noStrike" cap="none">
                  <a:solidFill>
                    <a:srgbClr val="019EE2"/>
                  </a:solidFill>
                  <a:latin typeface="Poppins"/>
                  <a:ea typeface="Poppins"/>
                  <a:cs typeface="Poppins"/>
                  <a:sym typeface="Poppins"/>
                </a:rPr>
                <a:t>La idea de negocio</a:t>
              </a:r>
              <a:br>
                <a:rPr lang="es-ES" sz="2000" b="1" i="0" u="none" strike="noStrike" cap="none">
                  <a:solidFill>
                    <a:srgbClr val="019EE2"/>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334" name="Google Shape;334;p3"/>
            <p:cNvSpPr txBox="1"/>
            <p:nvPr/>
          </p:nvSpPr>
          <p:spPr>
            <a:xfrm>
              <a:off x="-8469" y="2956355"/>
              <a:ext cx="5050331" cy="3447096"/>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s-ES" b="0" i="0" u="none" strike="noStrike" cap="none" dirty="0">
                  <a:solidFill>
                    <a:srgbClr val="595959"/>
                  </a:solidFill>
                  <a:latin typeface="Poppins"/>
                  <a:ea typeface="Poppins"/>
                  <a:cs typeface="Poppins"/>
                  <a:sym typeface="Poppins"/>
                </a:rPr>
                <a:t>Reflexiones que un empresario debe hacer cuando tiene una idea de negocio</a:t>
              </a:r>
              <a:r>
                <a:rPr lang="es-ES" sz="1050" b="0" i="0" u="none" strike="noStrike" cap="none" dirty="0">
                  <a:solidFill>
                    <a:srgbClr val="323F4F"/>
                  </a:solidFill>
                  <a:latin typeface="Roboto"/>
                  <a:ea typeface="Roboto"/>
                  <a:cs typeface="Roboto"/>
                  <a:sym typeface="Roboto"/>
                </a:rPr>
                <a:t> </a:t>
              </a:r>
              <a:endParaRPr sz="1400" b="0" i="0" u="none" strike="noStrike" cap="none" dirty="0">
                <a:solidFill>
                  <a:srgbClr val="000000"/>
                </a:solidFill>
                <a:latin typeface="Arial"/>
                <a:ea typeface="Arial"/>
                <a:cs typeface="Arial"/>
                <a:sym typeface="Arial"/>
              </a:endParaRPr>
            </a:p>
          </p:txBody>
        </p:sp>
      </p:grpSp>
      <p:grpSp>
        <p:nvGrpSpPr>
          <p:cNvPr id="335" name="Google Shape;335;p3"/>
          <p:cNvGrpSpPr/>
          <p:nvPr/>
        </p:nvGrpSpPr>
        <p:grpSpPr>
          <a:xfrm>
            <a:off x="3917600" y="2591393"/>
            <a:ext cx="1740848" cy="2155316"/>
            <a:chOff x="16390" y="969783"/>
            <a:chExt cx="4507991" cy="5747506"/>
          </a:xfrm>
        </p:grpSpPr>
        <p:sp>
          <p:nvSpPr>
            <p:cNvPr id="336" name="Google Shape;336;p3"/>
            <p:cNvSpPr txBox="1"/>
            <p:nvPr/>
          </p:nvSpPr>
          <p:spPr>
            <a:xfrm>
              <a:off x="16933" y="969783"/>
              <a:ext cx="3914596" cy="2061417"/>
            </a:xfrm>
            <a:prstGeom prst="rect">
              <a:avLst/>
            </a:prstGeom>
            <a:noFill/>
            <a:ln>
              <a:noFill/>
            </a:ln>
          </p:spPr>
          <p:txBody>
            <a:bodyPr spcFirstLastPara="1" wrap="square" lIns="0" tIns="0" rIns="0" bIns="0" anchor="t" anchorCtr="0">
              <a:spAutoFit/>
            </a:bodyPr>
            <a:lstStyle/>
            <a:p>
              <a:pPr marL="0" marR="0" lvl="0" indent="0" algn="l" rtl="0">
                <a:lnSpc>
                  <a:spcPct val="100100"/>
                </a:lnSpc>
                <a:spcBef>
                  <a:spcPts val="0"/>
                </a:spcBef>
                <a:spcAft>
                  <a:spcPts val="0"/>
                </a:spcAft>
                <a:buClr>
                  <a:srgbClr val="000000"/>
                </a:buClr>
                <a:buSzPts val="2000"/>
                <a:buFont typeface="Arial"/>
                <a:buNone/>
              </a:pPr>
              <a:r>
                <a:rPr lang="es-ES" sz="2000" b="1" i="0" u="none" strike="noStrike" cap="none">
                  <a:solidFill>
                    <a:srgbClr val="019EE2"/>
                  </a:solidFill>
                  <a:latin typeface="Poppins"/>
                  <a:ea typeface="Poppins"/>
                  <a:cs typeface="Poppins"/>
                  <a:sym typeface="Poppins"/>
                </a:rPr>
                <a:t>El Plan Económico</a:t>
              </a:r>
              <a:br>
                <a:rPr lang="es-ES" sz="2000" b="1" i="0" u="none" strike="noStrike" cap="none">
                  <a:solidFill>
                    <a:srgbClr val="019EE2"/>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337" name="Google Shape;337;p3"/>
            <p:cNvSpPr txBox="1"/>
            <p:nvPr/>
          </p:nvSpPr>
          <p:spPr>
            <a:xfrm>
              <a:off x="16390" y="3106046"/>
              <a:ext cx="4507991" cy="3611243"/>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s-ES" b="0" i="0" u="none" strike="noStrike" cap="none" dirty="0">
                  <a:solidFill>
                    <a:srgbClr val="595959"/>
                  </a:solidFill>
                  <a:latin typeface="Poppins"/>
                  <a:ea typeface="Poppins"/>
                  <a:cs typeface="Poppins"/>
                  <a:sym typeface="Poppins"/>
                </a:rPr>
                <a:t>Inversiones necesarias, como las financiaremos, proyección de resultados</a:t>
              </a:r>
              <a:br>
                <a:rPr lang="es-ES" sz="1800" b="0" i="0" u="none" strike="noStrike" cap="none" dirty="0">
                  <a:solidFill>
                    <a:srgbClr val="595959"/>
                  </a:solidFill>
                  <a:latin typeface="Poppins"/>
                  <a:ea typeface="Poppins"/>
                  <a:cs typeface="Poppins"/>
                  <a:sym typeface="Poppins"/>
                </a:rPr>
              </a:br>
              <a:endParaRPr sz="1800" b="0" i="0" u="none" strike="noStrike" cap="none" dirty="0">
                <a:solidFill>
                  <a:srgbClr val="595959"/>
                </a:solidFill>
                <a:latin typeface="Poppins"/>
                <a:ea typeface="Poppins"/>
                <a:cs typeface="Poppins"/>
                <a:sym typeface="Poppins"/>
              </a:endParaRPr>
            </a:p>
          </p:txBody>
        </p:sp>
      </p:grpSp>
      <p:grpSp>
        <p:nvGrpSpPr>
          <p:cNvPr id="338" name="Google Shape;338;p3"/>
          <p:cNvGrpSpPr/>
          <p:nvPr/>
        </p:nvGrpSpPr>
        <p:grpSpPr>
          <a:xfrm>
            <a:off x="2267744" y="2591393"/>
            <a:ext cx="1399795" cy="2339982"/>
            <a:chOff x="-367055" y="969783"/>
            <a:chExt cx="5417386" cy="6239946"/>
          </a:xfrm>
        </p:grpSpPr>
        <p:sp>
          <p:nvSpPr>
            <p:cNvPr id="339" name="Google Shape;339;p3"/>
            <p:cNvSpPr txBox="1"/>
            <p:nvPr/>
          </p:nvSpPr>
          <p:spPr>
            <a:xfrm>
              <a:off x="-367055" y="969783"/>
              <a:ext cx="4999532" cy="2061416"/>
            </a:xfrm>
            <a:prstGeom prst="rect">
              <a:avLst/>
            </a:prstGeom>
            <a:noFill/>
            <a:ln>
              <a:noFill/>
            </a:ln>
          </p:spPr>
          <p:txBody>
            <a:bodyPr spcFirstLastPara="1" wrap="square" lIns="0" tIns="0" rIns="0" bIns="0" anchor="t" anchorCtr="0">
              <a:spAutoFit/>
            </a:bodyPr>
            <a:lstStyle/>
            <a:p>
              <a:pPr marL="0" marR="0" lvl="0" indent="0" algn="l" rtl="0">
                <a:lnSpc>
                  <a:spcPct val="100100"/>
                </a:lnSpc>
                <a:spcBef>
                  <a:spcPts val="0"/>
                </a:spcBef>
                <a:spcAft>
                  <a:spcPts val="0"/>
                </a:spcAft>
                <a:buClr>
                  <a:srgbClr val="000000"/>
                </a:buClr>
                <a:buSzPts val="2000"/>
                <a:buFont typeface="Arial"/>
                <a:buNone/>
              </a:pPr>
              <a:r>
                <a:rPr lang="es-ES" sz="2000" b="1" i="0" u="none" strike="noStrike" cap="none">
                  <a:solidFill>
                    <a:srgbClr val="019EE2"/>
                  </a:solidFill>
                  <a:latin typeface="Poppins"/>
                  <a:ea typeface="Poppins"/>
                  <a:cs typeface="Poppins"/>
                  <a:sym typeface="Poppins"/>
                </a:rPr>
                <a:t>El plan de negocio</a:t>
              </a:r>
              <a:br>
                <a:rPr lang="es-ES" sz="2000" b="1" i="0" u="none" strike="noStrike" cap="none">
                  <a:solidFill>
                    <a:srgbClr val="019EE2"/>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340" name="Google Shape;340;p3"/>
            <p:cNvSpPr txBox="1"/>
            <p:nvPr/>
          </p:nvSpPr>
          <p:spPr>
            <a:xfrm>
              <a:off x="-367055" y="3106045"/>
              <a:ext cx="5417386" cy="4103684"/>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s-ES" b="0" i="0" u="none" strike="noStrike" cap="none" dirty="0">
                  <a:solidFill>
                    <a:srgbClr val="595959"/>
                  </a:solidFill>
                  <a:latin typeface="Poppins"/>
                  <a:ea typeface="Poppins"/>
                  <a:cs typeface="Poppins"/>
                  <a:sym typeface="Poppins"/>
                </a:rPr>
                <a:t>Aspectos internos y externos para llevar a cabo el plan de negocio</a:t>
              </a:r>
              <a:br>
                <a:rPr lang="es-ES" sz="1600" b="0" i="0" u="none" strike="noStrike" cap="none" dirty="0">
                  <a:solidFill>
                    <a:srgbClr val="595959"/>
                  </a:solidFill>
                  <a:latin typeface="Poppins"/>
                  <a:ea typeface="Poppins"/>
                  <a:cs typeface="Poppins"/>
                  <a:sym typeface="Poppins"/>
                </a:rPr>
              </a:br>
              <a:endParaRPr sz="1600" b="0" i="0" u="none" strike="noStrike" cap="none" dirty="0">
                <a:solidFill>
                  <a:srgbClr val="595959"/>
                </a:solidFill>
                <a:latin typeface="Poppins"/>
                <a:ea typeface="Poppins"/>
                <a:cs typeface="Poppins"/>
                <a:sym typeface="Poppins"/>
              </a:endParaRPr>
            </a:p>
          </p:txBody>
        </p:sp>
      </p:grpSp>
      <p:grpSp>
        <p:nvGrpSpPr>
          <p:cNvPr id="341" name="Google Shape;341;p3"/>
          <p:cNvGrpSpPr/>
          <p:nvPr/>
        </p:nvGrpSpPr>
        <p:grpSpPr>
          <a:xfrm>
            <a:off x="5724128" y="2598769"/>
            <a:ext cx="1573744" cy="1656269"/>
            <a:chOff x="-92532" y="969783"/>
            <a:chExt cx="5108996" cy="4416713"/>
          </a:xfrm>
        </p:grpSpPr>
        <p:sp>
          <p:nvSpPr>
            <p:cNvPr id="342" name="Google Shape;342;p3"/>
            <p:cNvSpPr txBox="1"/>
            <p:nvPr/>
          </p:nvSpPr>
          <p:spPr>
            <a:xfrm>
              <a:off x="16933" y="969783"/>
              <a:ext cx="4999531" cy="2061417"/>
            </a:xfrm>
            <a:prstGeom prst="rect">
              <a:avLst/>
            </a:prstGeom>
            <a:noFill/>
            <a:ln>
              <a:noFill/>
            </a:ln>
          </p:spPr>
          <p:txBody>
            <a:bodyPr spcFirstLastPara="1" wrap="square" lIns="0" tIns="0" rIns="0" bIns="0" anchor="t" anchorCtr="0">
              <a:spAutoFit/>
            </a:bodyPr>
            <a:lstStyle/>
            <a:p>
              <a:pPr marL="0" marR="0" lvl="0" indent="0" algn="l" rtl="0">
                <a:lnSpc>
                  <a:spcPct val="100100"/>
                </a:lnSpc>
                <a:spcBef>
                  <a:spcPts val="0"/>
                </a:spcBef>
                <a:spcAft>
                  <a:spcPts val="0"/>
                </a:spcAft>
                <a:buClr>
                  <a:srgbClr val="000000"/>
                </a:buClr>
                <a:buSzPts val="2000"/>
                <a:buFont typeface="Arial"/>
                <a:buNone/>
              </a:pPr>
              <a:r>
                <a:rPr lang="es-ES" sz="2000" b="1" i="0" u="none" strike="noStrike" cap="none">
                  <a:solidFill>
                    <a:srgbClr val="019EE2"/>
                  </a:solidFill>
                  <a:latin typeface="Poppins"/>
                  <a:ea typeface="Poppins"/>
                  <a:cs typeface="Poppins"/>
                  <a:sym typeface="Poppins"/>
                </a:rPr>
                <a:t>Un análisis DAFO</a:t>
              </a:r>
              <a:br>
                <a:rPr lang="es-ES" sz="2000" b="1" i="0" u="none" strike="noStrike" cap="none">
                  <a:solidFill>
                    <a:srgbClr val="019EE2"/>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343" name="Google Shape;343;p3"/>
            <p:cNvSpPr txBox="1"/>
            <p:nvPr/>
          </p:nvSpPr>
          <p:spPr>
            <a:xfrm>
              <a:off x="-92532" y="3088434"/>
              <a:ext cx="5050331" cy="2298062"/>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s-ES" b="0" i="0" u="none" strike="noStrike" cap="none" dirty="0">
                  <a:solidFill>
                    <a:srgbClr val="595959"/>
                  </a:solidFill>
                  <a:latin typeface="Poppins"/>
                  <a:ea typeface="Poppins"/>
                  <a:cs typeface="Poppins"/>
                  <a:sym typeface="Poppins"/>
                </a:rPr>
                <a:t>Modelo DAFO para analizar nuestro negocio</a:t>
              </a:r>
              <a:br>
                <a:rPr lang="es-ES" sz="1800" b="0" i="0" u="none" strike="noStrike" cap="none" dirty="0">
                  <a:solidFill>
                    <a:srgbClr val="595959"/>
                  </a:solidFill>
                  <a:latin typeface="Poppins"/>
                  <a:ea typeface="Poppins"/>
                  <a:cs typeface="Poppins"/>
                  <a:sym typeface="Poppins"/>
                </a:rPr>
              </a:br>
              <a:endParaRPr sz="1400" b="0" i="0" u="none" strike="noStrike" cap="none" dirty="0">
                <a:solidFill>
                  <a:srgbClr val="000000"/>
                </a:solidFill>
                <a:latin typeface="Arial"/>
                <a:ea typeface="Arial"/>
                <a:cs typeface="Arial"/>
                <a:sym typeface="Arial"/>
              </a:endParaRPr>
            </a:p>
          </p:txBody>
        </p:sp>
      </p:grpSp>
      <p:sp>
        <p:nvSpPr>
          <p:cNvPr id="344" name="Google Shape;344;p3"/>
          <p:cNvSpPr/>
          <p:nvPr/>
        </p:nvSpPr>
        <p:spPr>
          <a:xfrm>
            <a:off x="4106655" y="2298833"/>
            <a:ext cx="365056" cy="177577"/>
          </a:xfrm>
          <a:custGeom>
            <a:avLst/>
            <a:gdLst/>
            <a:ahLst/>
            <a:cxnLst/>
            <a:rect l="l" t="t" r="r" b="b"/>
            <a:pathLst>
              <a:path w="1930400" h="1297940" extrusionOk="0">
                <a:moveTo>
                  <a:pt x="0" y="0"/>
                </a:moveTo>
                <a:lnTo>
                  <a:pt x="965200" y="1297940"/>
                </a:lnTo>
                <a:lnTo>
                  <a:pt x="1930400" y="0"/>
                </a:lnTo>
                <a:close/>
              </a:path>
            </a:pathLst>
          </a:custGeom>
          <a:solidFill>
            <a:srgbClr val="FFCB0B"/>
          </a:solidFill>
          <a:ln>
            <a:noFill/>
          </a:ln>
        </p:spPr>
      </p:sp>
      <p:sp>
        <p:nvSpPr>
          <p:cNvPr id="345" name="Google Shape;345;p3"/>
          <p:cNvSpPr/>
          <p:nvPr/>
        </p:nvSpPr>
        <p:spPr>
          <a:xfrm>
            <a:off x="630116" y="2326900"/>
            <a:ext cx="365056" cy="177577"/>
          </a:xfrm>
          <a:custGeom>
            <a:avLst/>
            <a:gdLst/>
            <a:ahLst/>
            <a:cxnLst/>
            <a:rect l="l" t="t" r="r" b="b"/>
            <a:pathLst>
              <a:path w="1930400" h="1297940" extrusionOk="0">
                <a:moveTo>
                  <a:pt x="0" y="0"/>
                </a:moveTo>
                <a:lnTo>
                  <a:pt x="965200" y="1297940"/>
                </a:lnTo>
                <a:lnTo>
                  <a:pt x="1930400" y="0"/>
                </a:lnTo>
                <a:close/>
              </a:path>
            </a:pathLst>
          </a:custGeom>
          <a:solidFill>
            <a:srgbClr val="FFCB0B"/>
          </a:solidFill>
          <a:ln>
            <a:noFill/>
          </a:ln>
        </p:spPr>
      </p:sp>
      <p:sp>
        <p:nvSpPr>
          <p:cNvPr id="346" name="Google Shape;346;p3"/>
          <p:cNvSpPr/>
          <p:nvPr/>
        </p:nvSpPr>
        <p:spPr>
          <a:xfrm>
            <a:off x="2530995" y="2298833"/>
            <a:ext cx="365056" cy="177577"/>
          </a:xfrm>
          <a:custGeom>
            <a:avLst/>
            <a:gdLst/>
            <a:ahLst/>
            <a:cxnLst/>
            <a:rect l="l" t="t" r="r" b="b"/>
            <a:pathLst>
              <a:path w="1930400" h="1297940" extrusionOk="0">
                <a:moveTo>
                  <a:pt x="0" y="0"/>
                </a:moveTo>
                <a:lnTo>
                  <a:pt x="965200" y="1297940"/>
                </a:lnTo>
                <a:lnTo>
                  <a:pt x="1930400" y="0"/>
                </a:lnTo>
                <a:close/>
              </a:path>
            </a:pathLst>
          </a:custGeom>
          <a:solidFill>
            <a:srgbClr val="FFCB0B"/>
          </a:solidFill>
          <a:ln>
            <a:noFill/>
          </a:ln>
        </p:spPr>
      </p:sp>
      <p:sp>
        <p:nvSpPr>
          <p:cNvPr id="347" name="Google Shape;347;p3"/>
          <p:cNvSpPr/>
          <p:nvPr/>
        </p:nvSpPr>
        <p:spPr>
          <a:xfrm>
            <a:off x="5991880" y="2324009"/>
            <a:ext cx="365056" cy="177577"/>
          </a:xfrm>
          <a:custGeom>
            <a:avLst/>
            <a:gdLst/>
            <a:ahLst/>
            <a:cxnLst/>
            <a:rect l="l" t="t" r="r" b="b"/>
            <a:pathLst>
              <a:path w="1930400" h="1297940" extrusionOk="0">
                <a:moveTo>
                  <a:pt x="0" y="0"/>
                </a:moveTo>
                <a:lnTo>
                  <a:pt x="965200" y="1297940"/>
                </a:lnTo>
                <a:lnTo>
                  <a:pt x="1930400" y="0"/>
                </a:lnTo>
                <a:close/>
              </a:path>
            </a:pathLst>
          </a:custGeom>
          <a:solidFill>
            <a:srgbClr val="FFCB0B"/>
          </a:solidFill>
          <a:ln>
            <a:noFill/>
          </a:ln>
        </p:spPr>
      </p:sp>
      <p:cxnSp>
        <p:nvCxnSpPr>
          <p:cNvPr id="348" name="Google Shape;348;p3"/>
          <p:cNvCxnSpPr/>
          <p:nvPr/>
        </p:nvCxnSpPr>
        <p:spPr>
          <a:xfrm>
            <a:off x="-35496" y="2226825"/>
            <a:ext cx="9144000" cy="0"/>
          </a:xfrm>
          <a:prstGeom prst="straightConnector1">
            <a:avLst/>
          </a:prstGeom>
          <a:noFill/>
          <a:ln w="28575" cap="flat" cmpd="sng">
            <a:solidFill>
              <a:srgbClr val="019EE2"/>
            </a:solidFill>
            <a:prstDash val="solid"/>
            <a:miter lim="800000"/>
            <a:headEnd type="none" w="sm" len="sm"/>
            <a:tailEnd type="none" w="sm" len="sm"/>
          </a:ln>
          <a:effectLst>
            <a:reflection endPos="65000" sy="-100000" algn="bl" rotWithShape="0"/>
          </a:effectLst>
        </p:spPr>
      </p:cxnSp>
      <p:pic>
        <p:nvPicPr>
          <p:cNvPr id="349" name="Google Shape;349;p3" descr="Idea"/>
          <p:cNvPicPr preferRelativeResize="0"/>
          <p:nvPr/>
        </p:nvPicPr>
        <p:blipFill rotWithShape="1">
          <a:blip r:embed="rId3">
            <a:alphaModFix/>
          </a:blip>
          <a:srcRect/>
          <a:stretch/>
        </p:blipFill>
        <p:spPr>
          <a:xfrm>
            <a:off x="417240" y="1218713"/>
            <a:ext cx="914400" cy="914400"/>
          </a:xfrm>
          <a:prstGeom prst="rect">
            <a:avLst/>
          </a:prstGeom>
          <a:noFill/>
          <a:ln>
            <a:noFill/>
          </a:ln>
        </p:spPr>
      </p:pic>
      <p:pic>
        <p:nvPicPr>
          <p:cNvPr id="350" name="Google Shape;350;p3" descr="Crecimiento empresarial"/>
          <p:cNvPicPr preferRelativeResize="0"/>
          <p:nvPr/>
        </p:nvPicPr>
        <p:blipFill rotWithShape="1">
          <a:blip r:embed="rId4">
            <a:alphaModFix/>
          </a:blip>
          <a:srcRect/>
          <a:stretch/>
        </p:blipFill>
        <p:spPr>
          <a:xfrm>
            <a:off x="2267744" y="1203598"/>
            <a:ext cx="914400" cy="914400"/>
          </a:xfrm>
          <a:prstGeom prst="rect">
            <a:avLst/>
          </a:prstGeom>
          <a:noFill/>
          <a:ln>
            <a:noFill/>
          </a:ln>
        </p:spPr>
      </p:pic>
      <p:pic>
        <p:nvPicPr>
          <p:cNvPr id="351" name="Google Shape;351;p3" descr="Oferta y demanda"/>
          <p:cNvPicPr preferRelativeResize="0"/>
          <p:nvPr/>
        </p:nvPicPr>
        <p:blipFill rotWithShape="1">
          <a:blip r:embed="rId5">
            <a:alphaModFix/>
          </a:blip>
          <a:srcRect/>
          <a:stretch/>
        </p:blipFill>
        <p:spPr>
          <a:xfrm>
            <a:off x="3873624" y="1208232"/>
            <a:ext cx="914400" cy="914400"/>
          </a:xfrm>
          <a:prstGeom prst="rect">
            <a:avLst/>
          </a:prstGeom>
          <a:noFill/>
          <a:ln>
            <a:noFill/>
          </a:ln>
        </p:spPr>
      </p:pic>
      <p:pic>
        <p:nvPicPr>
          <p:cNvPr id="352" name="Google Shape;352;p3" descr="Diagrama de Venn"/>
          <p:cNvPicPr preferRelativeResize="0"/>
          <p:nvPr/>
        </p:nvPicPr>
        <p:blipFill rotWithShape="1">
          <a:blip r:embed="rId6">
            <a:alphaModFix/>
          </a:blip>
          <a:srcRect/>
          <a:stretch/>
        </p:blipFill>
        <p:spPr>
          <a:xfrm>
            <a:off x="5724128" y="1227025"/>
            <a:ext cx="914400" cy="914400"/>
          </a:xfrm>
          <a:prstGeom prst="rect">
            <a:avLst/>
          </a:prstGeom>
          <a:noFill/>
          <a:ln>
            <a:noFill/>
          </a:ln>
        </p:spPr>
      </p:pic>
      <p:sp>
        <p:nvSpPr>
          <p:cNvPr id="353" name="Google Shape;353;p3"/>
          <p:cNvSpPr txBox="1"/>
          <p:nvPr/>
        </p:nvSpPr>
        <p:spPr>
          <a:xfrm>
            <a:off x="78727" y="195247"/>
            <a:ext cx="3223321" cy="984885"/>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s-ES" sz="3200" b="1" i="0" u="none" strike="noStrike" cap="none">
                <a:solidFill>
                  <a:schemeClr val="dk1"/>
                </a:solidFill>
                <a:latin typeface="Calibri"/>
                <a:ea typeface="Calibri"/>
                <a:cs typeface="Calibri"/>
                <a:sym typeface="Calibri"/>
              </a:rPr>
              <a:t>PLAN DE NEGOCIO</a:t>
            </a:r>
            <a:br>
              <a:rPr lang="es-ES" sz="3200" b="1" i="0" u="none" strike="noStrike" cap="none">
                <a:solidFill>
                  <a:schemeClr val="dk1"/>
                </a:solidFill>
                <a:latin typeface="Calibri"/>
                <a:ea typeface="Calibri"/>
                <a:cs typeface="Calibri"/>
                <a:sym typeface="Calibri"/>
              </a:rPr>
            </a:br>
            <a:endParaRPr sz="1400" b="0" i="0" u="none" strike="noStrike" cap="none">
              <a:solidFill>
                <a:srgbClr val="000000"/>
              </a:solidFill>
              <a:latin typeface="Arial"/>
              <a:ea typeface="Arial"/>
              <a:cs typeface="Arial"/>
              <a:sym typeface="Arial"/>
            </a:endParaRPr>
          </a:p>
        </p:txBody>
      </p:sp>
      <p:cxnSp>
        <p:nvCxnSpPr>
          <p:cNvPr id="354" name="Google Shape;354;p3"/>
          <p:cNvCxnSpPr/>
          <p:nvPr/>
        </p:nvCxnSpPr>
        <p:spPr>
          <a:xfrm rot="10800000">
            <a:off x="0" y="843558"/>
            <a:ext cx="1298592" cy="0"/>
          </a:xfrm>
          <a:prstGeom prst="straightConnector1">
            <a:avLst/>
          </a:prstGeom>
          <a:noFill/>
          <a:ln w="76200" cap="flat" cmpd="sng">
            <a:solidFill>
              <a:schemeClr val="accent1"/>
            </a:solidFill>
            <a:prstDash val="solid"/>
            <a:miter lim="800000"/>
            <a:headEnd type="none" w="sm" len="sm"/>
            <a:tailEnd type="none" w="sm" len="sm"/>
          </a:ln>
        </p:spPr>
      </p:cxnSp>
      <p:grpSp>
        <p:nvGrpSpPr>
          <p:cNvPr id="355" name="Google Shape;355;p3"/>
          <p:cNvGrpSpPr/>
          <p:nvPr/>
        </p:nvGrpSpPr>
        <p:grpSpPr>
          <a:xfrm>
            <a:off x="7480823" y="2590457"/>
            <a:ext cx="1555673" cy="2128185"/>
            <a:chOff x="0" y="969783"/>
            <a:chExt cx="5050331" cy="5675156"/>
          </a:xfrm>
        </p:grpSpPr>
        <p:sp>
          <p:nvSpPr>
            <p:cNvPr id="356" name="Google Shape;356;p3"/>
            <p:cNvSpPr txBox="1"/>
            <p:nvPr/>
          </p:nvSpPr>
          <p:spPr>
            <a:xfrm>
              <a:off x="16933" y="969783"/>
              <a:ext cx="4999531" cy="1377471"/>
            </a:xfrm>
            <a:prstGeom prst="rect">
              <a:avLst/>
            </a:prstGeom>
            <a:noFill/>
            <a:ln>
              <a:noFill/>
            </a:ln>
          </p:spPr>
          <p:txBody>
            <a:bodyPr spcFirstLastPara="1" wrap="square" lIns="0" tIns="0" rIns="0" bIns="0" anchor="t" anchorCtr="0">
              <a:spAutoFit/>
            </a:bodyPr>
            <a:lstStyle/>
            <a:p>
              <a:pPr marL="0" marR="0" lvl="0" indent="0" algn="l" rtl="0">
                <a:lnSpc>
                  <a:spcPct val="100100"/>
                </a:lnSpc>
                <a:spcBef>
                  <a:spcPts val="0"/>
                </a:spcBef>
                <a:spcAft>
                  <a:spcPts val="0"/>
                </a:spcAft>
                <a:buClr>
                  <a:srgbClr val="000000"/>
                </a:buClr>
                <a:buSzPts val="2000"/>
                <a:buFont typeface="Arial"/>
                <a:buNone/>
              </a:pPr>
              <a:r>
                <a:rPr lang="es-ES" sz="2000" b="1" i="0" u="none" strike="noStrike" cap="none">
                  <a:solidFill>
                    <a:srgbClr val="019EE2"/>
                  </a:solidFill>
                  <a:latin typeface="Poppins"/>
                  <a:ea typeface="Poppins"/>
                  <a:cs typeface="Poppins"/>
                  <a:sym typeface="Poppins"/>
                </a:rPr>
                <a:t>Caso práctico</a:t>
              </a:r>
              <a:br>
                <a:rPr lang="es-ES" sz="2000" b="1" i="0" u="none" strike="noStrike" cap="none">
                  <a:solidFill>
                    <a:srgbClr val="019EE2"/>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357" name="Google Shape;357;p3"/>
            <p:cNvSpPr txBox="1"/>
            <p:nvPr/>
          </p:nvSpPr>
          <p:spPr>
            <a:xfrm>
              <a:off x="0" y="3033696"/>
              <a:ext cx="5050331" cy="3611243"/>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s-ES" b="0" i="0" u="none" strike="noStrike" cap="none" dirty="0">
                  <a:solidFill>
                    <a:srgbClr val="595959"/>
                  </a:solidFill>
                  <a:latin typeface="Poppins"/>
                  <a:ea typeface="Poppins"/>
                  <a:cs typeface="Poppins"/>
                  <a:sym typeface="Poppins"/>
                </a:rPr>
                <a:t>Caso práctico de un empresario que quiere crear un nuevo negocio</a:t>
              </a:r>
              <a:br>
                <a:rPr lang="es-ES" sz="1800" b="0" i="0" u="none" strike="noStrike" cap="none" dirty="0">
                  <a:solidFill>
                    <a:srgbClr val="595959"/>
                  </a:solidFill>
                  <a:latin typeface="Poppins"/>
                  <a:ea typeface="Poppins"/>
                  <a:cs typeface="Poppins"/>
                  <a:sym typeface="Poppins"/>
                </a:rPr>
              </a:br>
              <a:endParaRPr sz="1800" b="0" i="0" u="none" strike="noStrike" cap="none" dirty="0">
                <a:solidFill>
                  <a:srgbClr val="595959"/>
                </a:solidFill>
                <a:latin typeface="Poppins"/>
                <a:ea typeface="Poppins"/>
                <a:cs typeface="Poppins"/>
                <a:sym typeface="Poppins"/>
              </a:endParaRPr>
            </a:p>
          </p:txBody>
        </p:sp>
      </p:grpSp>
      <p:sp>
        <p:nvSpPr>
          <p:cNvPr id="358" name="Google Shape;358;p3"/>
          <p:cNvSpPr/>
          <p:nvPr/>
        </p:nvSpPr>
        <p:spPr>
          <a:xfrm>
            <a:off x="7720072" y="2315697"/>
            <a:ext cx="365056" cy="177577"/>
          </a:xfrm>
          <a:custGeom>
            <a:avLst/>
            <a:gdLst/>
            <a:ahLst/>
            <a:cxnLst/>
            <a:rect l="l" t="t" r="r" b="b"/>
            <a:pathLst>
              <a:path w="1930400" h="1297940" extrusionOk="0">
                <a:moveTo>
                  <a:pt x="0" y="0"/>
                </a:moveTo>
                <a:lnTo>
                  <a:pt x="965200" y="1297940"/>
                </a:lnTo>
                <a:lnTo>
                  <a:pt x="1930400" y="0"/>
                </a:lnTo>
                <a:close/>
              </a:path>
            </a:pathLst>
          </a:custGeom>
          <a:solidFill>
            <a:srgbClr val="FFCB0B"/>
          </a:solidFill>
          <a:ln>
            <a:noFill/>
          </a:ln>
        </p:spPr>
      </p:sp>
      <p:pic>
        <p:nvPicPr>
          <p:cNvPr id="359" name="Google Shape;359;p3" descr="Chateo contorno"/>
          <p:cNvPicPr preferRelativeResize="0"/>
          <p:nvPr/>
        </p:nvPicPr>
        <p:blipFill rotWithShape="1">
          <a:blip r:embed="rId7">
            <a:alphaModFix/>
          </a:blip>
          <a:srcRect/>
          <a:stretch/>
        </p:blipFill>
        <p:spPr>
          <a:xfrm>
            <a:off x="7480823" y="1227025"/>
            <a:ext cx="1016599" cy="1016599"/>
          </a:xfrm>
          <a:prstGeom prst="rect">
            <a:avLst/>
          </a:prstGeom>
          <a:noFill/>
          <a:ln>
            <a:noFill/>
          </a:ln>
        </p:spPr>
      </p:pic>
      <p:pic>
        <p:nvPicPr>
          <p:cNvPr id="360" name="Google Shape;360;p3" descr="Forma&#10;&#10;Descripción generada automáticamente con confianza media"/>
          <p:cNvPicPr preferRelativeResize="0"/>
          <p:nvPr/>
        </p:nvPicPr>
        <p:blipFill rotWithShape="1">
          <a:blip r:embed="rId8">
            <a:alphaModFix/>
          </a:blip>
          <a:srcRect/>
          <a:stretch/>
        </p:blipFill>
        <p:spPr>
          <a:xfrm>
            <a:off x="6791823" y="96174"/>
            <a:ext cx="2244675" cy="44792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97"/>
        <p:cNvGrpSpPr/>
        <p:nvPr/>
      </p:nvGrpSpPr>
      <p:grpSpPr>
        <a:xfrm>
          <a:off x="0" y="0"/>
          <a:ext cx="0" cy="0"/>
          <a:chOff x="0" y="0"/>
          <a:chExt cx="0" cy="0"/>
        </a:xfrm>
      </p:grpSpPr>
      <p:sp>
        <p:nvSpPr>
          <p:cNvPr id="798" name="Google Shape;798;p30"/>
          <p:cNvSpPr/>
          <p:nvPr/>
        </p:nvSpPr>
        <p:spPr>
          <a:xfrm>
            <a:off x="0" y="0"/>
            <a:ext cx="9143999" cy="514302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99" name="Google Shape;799;p30"/>
          <p:cNvSpPr txBox="1">
            <a:spLocks noGrp="1"/>
          </p:cNvSpPr>
          <p:nvPr>
            <p:ph type="title"/>
          </p:nvPr>
        </p:nvSpPr>
        <p:spPr>
          <a:xfrm>
            <a:off x="835357" y="2347530"/>
            <a:ext cx="3027251" cy="1790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2500"/>
              <a:buFont typeface="Poppins"/>
              <a:buNone/>
            </a:pPr>
            <a:r>
              <a:rPr lang="es-ES" sz="2500">
                <a:latin typeface="Poppins"/>
                <a:ea typeface="Poppins"/>
                <a:cs typeface="Poppins"/>
                <a:sym typeface="Poppins"/>
              </a:rPr>
              <a:t>EL PLAN ECONÓMICO: inversión inicial</a:t>
            </a:r>
            <a:endParaRPr/>
          </a:p>
        </p:txBody>
      </p:sp>
      <p:grpSp>
        <p:nvGrpSpPr>
          <p:cNvPr id="800" name="Google Shape;800;p30"/>
          <p:cNvGrpSpPr/>
          <p:nvPr/>
        </p:nvGrpSpPr>
        <p:grpSpPr>
          <a:xfrm>
            <a:off x="-2" y="2365737"/>
            <a:ext cx="548639" cy="505095"/>
            <a:chOff x="3940602" y="308034"/>
            <a:chExt cx="2116791" cy="3428999"/>
          </a:xfrm>
        </p:grpSpPr>
        <p:sp>
          <p:nvSpPr>
            <p:cNvPr id="801" name="Google Shape;801;p30"/>
            <p:cNvSpPr/>
            <p:nvPr/>
          </p:nvSpPr>
          <p:spPr>
            <a:xfrm>
              <a:off x="3940602" y="308034"/>
              <a:ext cx="566743" cy="3428999"/>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02" name="Google Shape;802;p30"/>
            <p:cNvSpPr/>
            <p:nvPr/>
          </p:nvSpPr>
          <p:spPr>
            <a:xfrm>
              <a:off x="4715626" y="308034"/>
              <a:ext cx="566743" cy="3428999"/>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03" name="Google Shape;803;p30"/>
            <p:cNvSpPr/>
            <p:nvPr/>
          </p:nvSpPr>
          <p:spPr>
            <a:xfrm>
              <a:off x="5490650" y="308034"/>
              <a:ext cx="566743" cy="3428999"/>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804" name="Google Shape;804;p30"/>
          <p:cNvSpPr/>
          <p:nvPr/>
        </p:nvSpPr>
        <p:spPr>
          <a:xfrm>
            <a:off x="4264357" y="509799"/>
            <a:ext cx="4507025" cy="4067910"/>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05" name="Google Shape;805;p30"/>
          <p:cNvSpPr/>
          <p:nvPr/>
        </p:nvSpPr>
        <p:spPr>
          <a:xfrm flipH="1">
            <a:off x="4265676" y="4766304"/>
            <a:ext cx="4505706" cy="3429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06" name="Google Shape;806;p30"/>
          <p:cNvPicPr preferRelativeResize="0"/>
          <p:nvPr/>
        </p:nvPicPr>
        <p:blipFill rotWithShape="1">
          <a:blip r:embed="rId3">
            <a:alphaModFix/>
          </a:blip>
          <a:srcRect/>
          <a:stretch/>
        </p:blipFill>
        <p:spPr>
          <a:xfrm>
            <a:off x="4268181" y="565791"/>
            <a:ext cx="4474073" cy="4031010"/>
          </a:xfrm>
          <a:prstGeom prst="rect">
            <a:avLst/>
          </a:prstGeom>
          <a:noFill/>
          <a:ln>
            <a:noFill/>
          </a:ln>
        </p:spPr>
      </p:pic>
      <p:pic>
        <p:nvPicPr>
          <p:cNvPr id="807" name="Google Shape;807;p30" descr="Forma&#10;&#10;Descripción generada automáticamente con confianza media"/>
          <p:cNvPicPr preferRelativeResize="0"/>
          <p:nvPr/>
        </p:nvPicPr>
        <p:blipFill rotWithShape="1">
          <a:blip r:embed="rId4">
            <a:alphaModFix/>
          </a:blip>
          <a:srcRect/>
          <a:stretch/>
        </p:blipFill>
        <p:spPr>
          <a:xfrm>
            <a:off x="6774298" y="146624"/>
            <a:ext cx="2244675" cy="44792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811"/>
        <p:cNvGrpSpPr/>
        <p:nvPr/>
      </p:nvGrpSpPr>
      <p:grpSpPr>
        <a:xfrm>
          <a:off x="0" y="0"/>
          <a:ext cx="0" cy="0"/>
          <a:chOff x="0" y="0"/>
          <a:chExt cx="0" cy="0"/>
        </a:xfrm>
      </p:grpSpPr>
      <p:sp>
        <p:nvSpPr>
          <p:cNvPr id="812" name="Google Shape;812;p31"/>
          <p:cNvSpPr txBox="1"/>
          <p:nvPr/>
        </p:nvSpPr>
        <p:spPr>
          <a:xfrm>
            <a:off x="286410" y="260096"/>
            <a:ext cx="4285590" cy="492436"/>
          </a:xfrm>
          <a:prstGeom prst="rect">
            <a:avLst/>
          </a:prstGeom>
          <a:noFill/>
          <a:ln>
            <a:noFill/>
          </a:ln>
        </p:spPr>
        <p:txBody>
          <a:bodyPr spcFirstLastPara="1" wrap="square" lIns="60950" tIns="60950" rIns="60950" bIns="6095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s-ES" sz="2400" b="0" i="0" u="none" strike="noStrike" cap="none">
                <a:solidFill>
                  <a:srgbClr val="009AD8"/>
                </a:solidFill>
                <a:latin typeface="Open Sans SemiBold"/>
                <a:ea typeface="Open Sans SemiBold"/>
                <a:cs typeface="Open Sans SemiBold"/>
                <a:sym typeface="Open Sans SemiBold"/>
              </a:rPr>
              <a:t>Viabilidad técnica</a:t>
            </a:r>
            <a:endParaRPr sz="1400" b="0" i="0" u="none" strike="noStrike" cap="none">
              <a:solidFill>
                <a:srgbClr val="000000"/>
              </a:solidFill>
              <a:latin typeface="Arial"/>
              <a:ea typeface="Arial"/>
              <a:cs typeface="Arial"/>
              <a:sym typeface="Arial"/>
            </a:endParaRPr>
          </a:p>
        </p:txBody>
      </p:sp>
      <p:pic>
        <p:nvPicPr>
          <p:cNvPr id="813" name="Google Shape;813;p31"/>
          <p:cNvPicPr preferRelativeResize="0"/>
          <p:nvPr/>
        </p:nvPicPr>
        <p:blipFill rotWithShape="1">
          <a:blip r:embed="rId3">
            <a:alphaModFix/>
          </a:blip>
          <a:srcRect/>
          <a:stretch/>
        </p:blipFill>
        <p:spPr>
          <a:xfrm>
            <a:off x="295284" y="1059582"/>
            <a:ext cx="3752116" cy="2538282"/>
          </a:xfrm>
          <a:prstGeom prst="rect">
            <a:avLst/>
          </a:prstGeom>
          <a:noFill/>
          <a:ln>
            <a:noFill/>
          </a:ln>
        </p:spPr>
      </p:pic>
      <p:sp>
        <p:nvSpPr>
          <p:cNvPr id="814" name="Google Shape;814;p31"/>
          <p:cNvSpPr txBox="1"/>
          <p:nvPr/>
        </p:nvSpPr>
        <p:spPr>
          <a:xfrm>
            <a:off x="4572000" y="1167594"/>
            <a:ext cx="3888432" cy="276997"/>
          </a:xfrm>
          <a:prstGeom prst="rect">
            <a:avLst/>
          </a:prstGeom>
          <a:noFill/>
          <a:ln>
            <a:noFill/>
          </a:ln>
        </p:spPr>
        <p:txBody>
          <a:bodyPr spcFirstLastPara="1" wrap="square" lIns="34275" tIns="34275" rIns="34275" bIns="34275" anchor="t" anchorCtr="0">
            <a:spAutoFit/>
          </a:bodyPr>
          <a:lstStyle/>
          <a:p>
            <a:pPr marL="0" marR="0" lvl="0" indent="0" algn="ctr" rtl="0">
              <a:lnSpc>
                <a:spcPct val="100000"/>
              </a:lnSpc>
              <a:spcBef>
                <a:spcPts val="0"/>
              </a:spcBef>
              <a:spcAft>
                <a:spcPts val="0"/>
              </a:spcAft>
              <a:buClr>
                <a:srgbClr val="000000"/>
              </a:buClr>
              <a:buSzPts val="1350"/>
              <a:buFont typeface="Arial"/>
              <a:buNone/>
            </a:pPr>
            <a:r>
              <a:rPr lang="es-ES" sz="1350" b="1" i="0" u="sng" strike="noStrike" cap="none">
                <a:solidFill>
                  <a:srgbClr val="0070C0"/>
                </a:solidFill>
                <a:latin typeface="Helvetica Neue"/>
                <a:ea typeface="Helvetica Neue"/>
                <a:cs typeface="Helvetica Neue"/>
                <a:sym typeface="Helvetica Neue"/>
              </a:rPr>
              <a:t>PROCESOS OPERATIVOS</a:t>
            </a:r>
            <a:endParaRPr sz="1400" b="0" i="0" u="none" strike="noStrike" cap="none">
              <a:solidFill>
                <a:srgbClr val="000000"/>
              </a:solidFill>
              <a:latin typeface="Arial"/>
              <a:ea typeface="Arial"/>
              <a:cs typeface="Arial"/>
              <a:sym typeface="Arial"/>
            </a:endParaRPr>
          </a:p>
        </p:txBody>
      </p:sp>
      <p:sp>
        <p:nvSpPr>
          <p:cNvPr id="815" name="Google Shape;815;p31"/>
          <p:cNvSpPr txBox="1"/>
          <p:nvPr/>
        </p:nvSpPr>
        <p:spPr>
          <a:xfrm>
            <a:off x="4572000" y="1807446"/>
            <a:ext cx="3888432" cy="1523492"/>
          </a:xfrm>
          <a:prstGeom prst="rect">
            <a:avLst/>
          </a:prstGeom>
          <a:noFill/>
          <a:ln>
            <a:noFill/>
          </a:ln>
        </p:spPr>
        <p:txBody>
          <a:bodyPr spcFirstLastPara="1" wrap="square" lIns="34275" tIns="34275" rIns="34275" bIns="34275" anchor="t" anchorCtr="0">
            <a:spAutoFit/>
          </a:bodyPr>
          <a:lstStyle/>
          <a:p>
            <a:pPr marL="214313" marR="0" lvl="0" indent="-214313" algn="l" rtl="0">
              <a:lnSpc>
                <a:spcPct val="100000"/>
              </a:lnSpc>
              <a:spcBef>
                <a:spcPts val="0"/>
              </a:spcBef>
              <a:spcAft>
                <a:spcPts val="0"/>
              </a:spcAft>
              <a:buClr>
                <a:srgbClr val="0070C0"/>
              </a:buClr>
              <a:buSzPts val="1350"/>
              <a:buFont typeface="Helvetica Neue"/>
              <a:buChar char="-"/>
            </a:pPr>
            <a:r>
              <a:rPr lang="es-ES" sz="1350" b="1" i="0" u="none" strike="noStrike" cap="none">
                <a:solidFill>
                  <a:srgbClr val="0070C0"/>
                </a:solidFill>
                <a:latin typeface="Helvetica Neue"/>
                <a:ea typeface="Helvetica Neue"/>
                <a:cs typeface="Helvetica Neue"/>
                <a:sym typeface="Helvetica Neue"/>
              </a:rPr>
              <a:t>Viabilidad de las operaciones.</a:t>
            </a:r>
            <a:endParaRPr sz="1400" b="0" i="0" u="none" strike="noStrike" cap="none">
              <a:solidFill>
                <a:srgbClr val="000000"/>
              </a:solidFill>
              <a:latin typeface="Arial"/>
              <a:ea typeface="Arial"/>
              <a:cs typeface="Arial"/>
              <a:sym typeface="Arial"/>
            </a:endParaRPr>
          </a:p>
          <a:p>
            <a:pPr marL="214313" marR="0" lvl="0" indent="-128588" algn="l" rtl="0">
              <a:lnSpc>
                <a:spcPct val="100000"/>
              </a:lnSpc>
              <a:spcBef>
                <a:spcPts val="0"/>
              </a:spcBef>
              <a:spcAft>
                <a:spcPts val="0"/>
              </a:spcAft>
              <a:buClr>
                <a:schemeClr val="dk1"/>
              </a:buClr>
              <a:buSzPts val="1350"/>
              <a:buFont typeface="Montserrat"/>
              <a:buNone/>
            </a:pPr>
            <a:endParaRPr sz="1350" b="1" i="0" u="none" strike="noStrike" cap="none">
              <a:solidFill>
                <a:srgbClr val="0070C0"/>
              </a:solidFill>
              <a:latin typeface="Helvetica Neue"/>
              <a:ea typeface="Helvetica Neue"/>
              <a:cs typeface="Helvetica Neue"/>
              <a:sym typeface="Helvetica Neue"/>
            </a:endParaRPr>
          </a:p>
          <a:p>
            <a:pPr marL="214313" marR="0" lvl="0" indent="-128588" algn="l" rtl="0">
              <a:lnSpc>
                <a:spcPct val="100000"/>
              </a:lnSpc>
              <a:spcBef>
                <a:spcPts val="0"/>
              </a:spcBef>
              <a:spcAft>
                <a:spcPts val="0"/>
              </a:spcAft>
              <a:buClr>
                <a:schemeClr val="dk1"/>
              </a:buClr>
              <a:buSzPts val="1350"/>
              <a:buFont typeface="Montserrat"/>
              <a:buNone/>
            </a:pPr>
            <a:endParaRPr sz="1350" b="1" i="0" u="none" strike="noStrike" cap="none">
              <a:solidFill>
                <a:srgbClr val="0070C0"/>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1350"/>
              <a:buFont typeface="Arial"/>
              <a:buNone/>
            </a:pPr>
            <a:endParaRPr sz="1350" b="1" i="0" u="none" strike="noStrike" cap="none">
              <a:solidFill>
                <a:srgbClr val="0070C0"/>
              </a:solidFill>
              <a:latin typeface="Helvetica Neue"/>
              <a:ea typeface="Helvetica Neue"/>
              <a:cs typeface="Helvetica Neue"/>
              <a:sym typeface="Helvetica Neue"/>
            </a:endParaRPr>
          </a:p>
          <a:p>
            <a:pPr marL="214313" marR="0" lvl="0" indent="-214313" algn="ctr" rtl="0">
              <a:lnSpc>
                <a:spcPct val="100000"/>
              </a:lnSpc>
              <a:spcBef>
                <a:spcPts val="0"/>
              </a:spcBef>
              <a:spcAft>
                <a:spcPts val="0"/>
              </a:spcAft>
              <a:buClr>
                <a:srgbClr val="0070C0"/>
              </a:buClr>
              <a:buSzPts val="1350"/>
              <a:buFont typeface="Helvetica Neue"/>
              <a:buChar char="-"/>
            </a:pPr>
            <a:r>
              <a:rPr lang="es-ES" sz="1350" b="1" i="0" u="none" strike="noStrike" cap="none">
                <a:solidFill>
                  <a:srgbClr val="0070C0"/>
                </a:solidFill>
                <a:latin typeface="Helvetica Neue"/>
                <a:ea typeface="Helvetica Neue"/>
                <a:cs typeface="Helvetica Neue"/>
                <a:sym typeface="Helvetica Neue"/>
              </a:rPr>
              <a:t>Capacidad de realizar el producto /servicio.</a:t>
            </a:r>
            <a:endParaRPr sz="1400" b="0" i="0" u="none" strike="noStrike" cap="none">
              <a:solidFill>
                <a:srgbClr val="000000"/>
              </a:solidFill>
              <a:latin typeface="Arial"/>
              <a:ea typeface="Arial"/>
              <a:cs typeface="Arial"/>
              <a:sym typeface="Arial"/>
            </a:endParaRPr>
          </a:p>
          <a:p>
            <a:pPr marL="214313" marR="0" lvl="0" indent="-128588" algn="ctr" rtl="0">
              <a:lnSpc>
                <a:spcPct val="100000"/>
              </a:lnSpc>
              <a:spcBef>
                <a:spcPts val="0"/>
              </a:spcBef>
              <a:spcAft>
                <a:spcPts val="0"/>
              </a:spcAft>
              <a:buClr>
                <a:schemeClr val="dk1"/>
              </a:buClr>
              <a:buSzPts val="1350"/>
              <a:buFont typeface="Montserrat"/>
              <a:buNone/>
            </a:pPr>
            <a:endParaRPr sz="1350" b="1" i="0" u="none" strike="noStrike" cap="none">
              <a:solidFill>
                <a:srgbClr val="0070C0"/>
              </a:solidFill>
              <a:latin typeface="Helvetica Neue"/>
              <a:ea typeface="Helvetica Neue"/>
              <a:cs typeface="Helvetica Neue"/>
              <a:sym typeface="Helvetica Neue"/>
            </a:endParaRPr>
          </a:p>
          <a:p>
            <a:pPr marL="214313" marR="0" lvl="0" indent="-128588" algn="ctr" rtl="0">
              <a:lnSpc>
                <a:spcPct val="100000"/>
              </a:lnSpc>
              <a:spcBef>
                <a:spcPts val="0"/>
              </a:spcBef>
              <a:spcAft>
                <a:spcPts val="0"/>
              </a:spcAft>
              <a:buClr>
                <a:schemeClr val="dk1"/>
              </a:buClr>
              <a:buSzPts val="1350"/>
              <a:buFont typeface="Montserrat"/>
              <a:buNone/>
            </a:pPr>
            <a:endParaRPr sz="1350" b="1" i="0" u="none" strike="noStrike" cap="none">
              <a:solidFill>
                <a:srgbClr val="0070C0"/>
              </a:solidFill>
              <a:latin typeface="Helvetica Neue"/>
              <a:ea typeface="Helvetica Neue"/>
              <a:cs typeface="Helvetica Neue"/>
              <a:sym typeface="Helvetica Neue"/>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819"/>
        <p:cNvGrpSpPr/>
        <p:nvPr/>
      </p:nvGrpSpPr>
      <p:grpSpPr>
        <a:xfrm>
          <a:off x="0" y="0"/>
          <a:ext cx="0" cy="0"/>
          <a:chOff x="0" y="0"/>
          <a:chExt cx="0" cy="0"/>
        </a:xfrm>
      </p:grpSpPr>
      <p:sp>
        <p:nvSpPr>
          <p:cNvPr id="820" name="Google Shape;820;p32"/>
          <p:cNvSpPr txBox="1"/>
          <p:nvPr/>
        </p:nvSpPr>
        <p:spPr>
          <a:xfrm>
            <a:off x="251520" y="109767"/>
            <a:ext cx="5832648" cy="400103"/>
          </a:xfrm>
          <a:prstGeom prst="rect">
            <a:avLst/>
          </a:prstGeom>
          <a:noFill/>
          <a:ln>
            <a:noFill/>
          </a:ln>
        </p:spPr>
        <p:txBody>
          <a:bodyPr spcFirstLastPara="1" wrap="square" lIns="60950" tIns="60950" rIns="60950" bIns="6095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s-ES" sz="1800" b="0" i="0" u="none" strike="noStrike" cap="none">
                <a:solidFill>
                  <a:srgbClr val="009AD8"/>
                </a:solidFill>
                <a:latin typeface="Open Sans SemiBold"/>
                <a:ea typeface="Open Sans SemiBold"/>
                <a:cs typeface="Open Sans SemiBold"/>
                <a:sym typeface="Open Sans SemiBold"/>
              </a:rPr>
              <a:t>VIABILIDAD TÉCNICA</a:t>
            </a:r>
            <a:r>
              <a:rPr lang="es-ES" sz="900" b="0" i="0" u="none" strike="noStrike" cap="none">
                <a:solidFill>
                  <a:srgbClr val="009AD8"/>
                </a:solidFill>
                <a:latin typeface="Open Sans SemiBold"/>
                <a:ea typeface="Open Sans SemiBold"/>
                <a:cs typeface="Open Sans SemiBold"/>
                <a:sym typeface="Open Sans SemiBold"/>
              </a:rPr>
              <a:t> </a:t>
            </a:r>
            <a:endParaRPr sz="1400" b="0" i="0" u="none" strike="noStrike" cap="none">
              <a:solidFill>
                <a:srgbClr val="000000"/>
              </a:solidFill>
              <a:latin typeface="Arial"/>
              <a:ea typeface="Arial"/>
              <a:cs typeface="Arial"/>
              <a:sym typeface="Arial"/>
            </a:endParaRPr>
          </a:p>
        </p:txBody>
      </p:sp>
      <p:sp>
        <p:nvSpPr>
          <p:cNvPr id="821" name="Google Shape;821;p32"/>
          <p:cNvSpPr/>
          <p:nvPr/>
        </p:nvSpPr>
        <p:spPr>
          <a:xfrm>
            <a:off x="2952285" y="1113588"/>
            <a:ext cx="5832648" cy="2952050"/>
          </a:xfrm>
          <a:prstGeom prst="rect">
            <a:avLst/>
          </a:prstGeom>
          <a:noFill/>
          <a:ln>
            <a:noFill/>
          </a:ln>
        </p:spPr>
        <p:txBody>
          <a:bodyPr spcFirstLastPara="1" wrap="square" lIns="91425" tIns="45700" rIns="91425" bIns="45700" anchor="t" anchorCtr="0">
            <a:spAutoFit/>
          </a:bodyPr>
          <a:lstStyle/>
          <a:p>
            <a:pPr marL="214313" marR="0" lvl="0" indent="-214313" algn="l" rtl="0">
              <a:lnSpc>
                <a:spcPct val="100000"/>
              </a:lnSpc>
              <a:spcBef>
                <a:spcPts val="0"/>
              </a:spcBef>
              <a:spcAft>
                <a:spcPts val="0"/>
              </a:spcAft>
              <a:buClr>
                <a:srgbClr val="000000"/>
              </a:buClr>
              <a:buSzPts val="1350"/>
              <a:buFont typeface="Helvetica Neue"/>
              <a:buChar char="-"/>
            </a:pPr>
            <a:r>
              <a:rPr lang="es-ES" sz="1350" b="0" i="0" u="none" strike="noStrike" cap="none" dirty="0">
                <a:solidFill>
                  <a:srgbClr val="000000"/>
                </a:solidFill>
                <a:latin typeface="Helvetica Neue"/>
                <a:ea typeface="Helvetica Neue"/>
                <a:cs typeface="Helvetica Neue"/>
                <a:sym typeface="Helvetica Neue"/>
              </a:rPr>
              <a:t>700 bolsas al mes de 50gr de chuches.</a:t>
            </a:r>
            <a:endParaRPr sz="1400" b="0" i="0" u="none" strike="noStrike" cap="none" dirty="0">
              <a:solidFill>
                <a:srgbClr val="000000"/>
              </a:solidFill>
              <a:latin typeface="Arial"/>
              <a:ea typeface="Arial"/>
              <a:cs typeface="Arial"/>
              <a:sym typeface="Arial"/>
            </a:endParaRPr>
          </a:p>
          <a:p>
            <a:pPr lvl="5">
              <a:spcBef>
                <a:spcPts val="750"/>
              </a:spcBef>
              <a:buSzPts val="1200"/>
            </a:pPr>
            <a:r>
              <a:rPr lang="es-ES" sz="1200" dirty="0">
                <a:latin typeface="Helvetica Neue"/>
                <a:sym typeface="Helvetica Neue"/>
              </a:rPr>
              <a:t>	200 bolsas con chuches rojas.</a:t>
            </a:r>
            <a:endParaRPr lang="es-ES" sz="1200" dirty="0">
              <a:latin typeface="Helvetica Neue"/>
            </a:endParaRPr>
          </a:p>
          <a:p>
            <a:pPr lvl="5">
              <a:spcBef>
                <a:spcPts val="750"/>
              </a:spcBef>
              <a:buSzPts val="1200"/>
            </a:pPr>
            <a:r>
              <a:rPr lang="es-ES" sz="1200" dirty="0">
                <a:latin typeface="Helvetica Neue"/>
                <a:sym typeface="Helvetica Neue"/>
              </a:rPr>
              <a:t>	2</a:t>
            </a:r>
            <a:r>
              <a:rPr lang="es-ES" sz="1200" b="0" i="0" u="none" strike="noStrike" cap="none" dirty="0">
                <a:solidFill>
                  <a:srgbClr val="000000"/>
                </a:solidFill>
                <a:latin typeface="Helvetica Neue"/>
                <a:ea typeface="Helvetica Neue"/>
                <a:cs typeface="Helvetica Neue"/>
                <a:sym typeface="Helvetica Neue"/>
              </a:rPr>
              <a:t>00 bolsas con chuches amarillas</a:t>
            </a:r>
            <a:endParaRPr b="0" i="0" u="none" strike="noStrike" cap="none" dirty="0">
              <a:solidFill>
                <a:srgbClr val="000000"/>
              </a:solidFill>
              <a:latin typeface="Arial"/>
              <a:ea typeface="Arial"/>
              <a:cs typeface="Arial"/>
              <a:sym typeface="Arial"/>
            </a:endParaRPr>
          </a:p>
          <a:p>
            <a:pPr lvl="5">
              <a:buSzPts val="1200"/>
            </a:pPr>
            <a:r>
              <a:rPr lang="es-ES" sz="1200" b="0" i="0" u="none" strike="noStrike" cap="none" dirty="0">
                <a:solidFill>
                  <a:srgbClr val="000000"/>
                </a:solidFill>
                <a:latin typeface="Helvetica Neue"/>
                <a:ea typeface="Helvetica Neue"/>
                <a:cs typeface="Helvetica Neue"/>
                <a:sym typeface="Helvetica Neue"/>
              </a:rPr>
              <a:t>	300 bolsas con mezcla de chuches rojas y amarillas. </a:t>
            </a:r>
            <a:endParaRPr b="0" i="0" u="none" strike="noStrike" cap="none" dirty="0">
              <a:solidFill>
                <a:srgbClr val="000000"/>
              </a:solidFill>
              <a:latin typeface="Arial"/>
              <a:ea typeface="Arial"/>
              <a:cs typeface="Arial"/>
              <a:sym typeface="Arial"/>
            </a:endParaRPr>
          </a:p>
          <a:p>
            <a:pPr marL="214313" marR="0" lvl="0" indent="-214313" algn="l" rtl="0">
              <a:lnSpc>
                <a:spcPct val="100000"/>
              </a:lnSpc>
              <a:spcBef>
                <a:spcPts val="750"/>
              </a:spcBef>
              <a:spcAft>
                <a:spcPts val="0"/>
              </a:spcAft>
              <a:buClr>
                <a:srgbClr val="000000"/>
              </a:buClr>
              <a:buSzPts val="1350"/>
              <a:buFont typeface="Helvetica Neue"/>
              <a:buChar char="-"/>
            </a:pPr>
            <a:r>
              <a:rPr lang="es-ES" sz="1350" b="0" i="0" u="none" strike="noStrike" cap="none" dirty="0">
                <a:solidFill>
                  <a:srgbClr val="000000"/>
                </a:solidFill>
                <a:latin typeface="Helvetica Neue"/>
                <a:ea typeface="Helvetica Neue"/>
                <a:cs typeface="Helvetica Neue"/>
                <a:sym typeface="Helvetica Neue"/>
              </a:rPr>
              <a:t>Nos entregan bolsas, chuches y máquina de empaquetar.</a:t>
            </a:r>
          </a:p>
          <a:p>
            <a:pPr marL="214313" marR="0" lvl="0" indent="-214313" algn="l" rtl="0">
              <a:lnSpc>
                <a:spcPct val="100000"/>
              </a:lnSpc>
              <a:spcBef>
                <a:spcPts val="750"/>
              </a:spcBef>
              <a:spcAft>
                <a:spcPts val="0"/>
              </a:spcAft>
              <a:buClr>
                <a:srgbClr val="000000"/>
              </a:buClr>
              <a:buSzPts val="1350"/>
              <a:buFont typeface="Helvetica Neue"/>
              <a:buChar char="-"/>
            </a:pPr>
            <a:endParaRPr sz="1400" b="0" i="0" u="none" strike="noStrike" cap="none" dirty="0">
              <a:solidFill>
                <a:srgbClr val="000000"/>
              </a:solidFill>
              <a:latin typeface="Arial"/>
              <a:ea typeface="Arial"/>
              <a:cs typeface="Arial"/>
              <a:sym typeface="Arial"/>
            </a:endParaRPr>
          </a:p>
          <a:p>
            <a:pPr marL="214313" marR="0" lvl="0" indent="-214313" algn="l" rtl="0">
              <a:lnSpc>
                <a:spcPct val="100000"/>
              </a:lnSpc>
              <a:spcBef>
                <a:spcPts val="750"/>
              </a:spcBef>
              <a:spcAft>
                <a:spcPts val="0"/>
              </a:spcAft>
              <a:buClr>
                <a:srgbClr val="000000"/>
              </a:buClr>
              <a:buSzPts val="1350"/>
              <a:buFont typeface="Helvetica Neue"/>
              <a:buChar char="-"/>
            </a:pPr>
            <a:r>
              <a:rPr lang="es-ES" sz="1350" b="0" i="0" u="none" strike="noStrike" cap="none" dirty="0">
                <a:solidFill>
                  <a:srgbClr val="000000"/>
                </a:solidFill>
                <a:latin typeface="Helvetica Neue"/>
                <a:ea typeface="Helvetica Neue"/>
                <a:cs typeface="Helvetica Neue"/>
                <a:sym typeface="Helvetica Neue"/>
              </a:rPr>
              <a:t>Petición semanal de bolsas por correo electrónico.</a:t>
            </a:r>
            <a:endParaRPr sz="1350" b="0" i="0" u="none" strike="noStrike" cap="none" dirty="0">
              <a:solidFill>
                <a:srgbClr val="000000"/>
              </a:solidFill>
              <a:highlight>
                <a:srgbClr val="FFFF00"/>
              </a:highlight>
              <a:latin typeface="Helvetica Neue"/>
              <a:ea typeface="Helvetica Neue"/>
              <a:cs typeface="Helvetica Neue"/>
              <a:sym typeface="Helvetica Neue"/>
            </a:endParaRPr>
          </a:p>
          <a:p>
            <a:pPr marL="214313" marR="0" lvl="0" indent="-128588" algn="l" rtl="0">
              <a:lnSpc>
                <a:spcPct val="100000"/>
              </a:lnSpc>
              <a:spcBef>
                <a:spcPts val="750"/>
              </a:spcBef>
              <a:spcAft>
                <a:spcPts val="0"/>
              </a:spcAft>
              <a:buClr>
                <a:schemeClr val="dk1"/>
              </a:buClr>
              <a:buSzPts val="1350"/>
              <a:buFont typeface="Montserrat"/>
              <a:buNone/>
            </a:pPr>
            <a:endParaRPr sz="1350" b="0" i="0" u="none" strike="noStrike" cap="none" dirty="0">
              <a:solidFill>
                <a:srgbClr val="000000"/>
              </a:solidFill>
              <a:latin typeface="Helvetica Neue"/>
              <a:ea typeface="Helvetica Neue"/>
              <a:cs typeface="Helvetica Neue"/>
              <a:sym typeface="Helvetica Neue"/>
            </a:endParaRPr>
          </a:p>
          <a:p>
            <a:pPr marL="214313" marR="0" lvl="0" indent="-214313" algn="l" rtl="0">
              <a:lnSpc>
                <a:spcPct val="100000"/>
              </a:lnSpc>
              <a:spcBef>
                <a:spcPts val="750"/>
              </a:spcBef>
              <a:spcAft>
                <a:spcPts val="0"/>
              </a:spcAft>
              <a:buClr>
                <a:srgbClr val="000000"/>
              </a:buClr>
              <a:buSzPts val="1350"/>
              <a:buFont typeface="Helvetica Neue"/>
              <a:buChar char="-"/>
            </a:pPr>
            <a:r>
              <a:rPr lang="es-ES" sz="1350" b="0" i="0" u="none" strike="noStrike" cap="none" dirty="0">
                <a:solidFill>
                  <a:srgbClr val="000000"/>
                </a:solidFill>
                <a:latin typeface="Helvetica Neue"/>
                <a:ea typeface="Helvetica Neue"/>
                <a:cs typeface="Helvetica Neue"/>
                <a:sym typeface="Helvetica Neue"/>
              </a:rPr>
              <a:t>Facturaremos mensualmente a través de correo electrónico. </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750"/>
              </a:spcBef>
              <a:spcAft>
                <a:spcPts val="0"/>
              </a:spcAft>
              <a:buClr>
                <a:srgbClr val="000000"/>
              </a:buClr>
              <a:buSzPts val="1500"/>
              <a:buFont typeface="Arial"/>
              <a:buNone/>
            </a:pPr>
            <a:endParaRPr sz="1500" b="0" i="0" u="none" strike="noStrike" cap="none" dirty="0">
              <a:solidFill>
                <a:srgbClr val="4C4C4C"/>
              </a:solidFill>
              <a:latin typeface="Open Sans Light"/>
              <a:ea typeface="Open Sans Light"/>
              <a:cs typeface="Open Sans Light"/>
              <a:sym typeface="Open Sans Light"/>
            </a:endParaRPr>
          </a:p>
        </p:txBody>
      </p:sp>
      <p:sp>
        <p:nvSpPr>
          <p:cNvPr id="822" name="Google Shape;822;p32"/>
          <p:cNvSpPr/>
          <p:nvPr/>
        </p:nvSpPr>
        <p:spPr>
          <a:xfrm>
            <a:off x="350958" y="611472"/>
            <a:ext cx="5407249" cy="30008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350"/>
              <a:buFont typeface="Arial"/>
              <a:buNone/>
            </a:pPr>
            <a:r>
              <a:rPr lang="es-ES" sz="1350" b="1" i="0" u="none" strike="noStrike" cap="none">
                <a:solidFill>
                  <a:srgbClr val="0070C0"/>
                </a:solidFill>
                <a:latin typeface="Helvetica Neue"/>
                <a:ea typeface="Helvetica Neue"/>
                <a:cs typeface="Helvetica Neue"/>
                <a:sym typeface="Helvetica Neue"/>
              </a:rPr>
              <a:t>Ejemplo: pedido extraordinario en nuestra TIENDA DE DULCES</a:t>
            </a:r>
            <a:endParaRPr sz="1350" b="0" i="0" u="none" strike="noStrike" cap="none">
              <a:solidFill>
                <a:srgbClr val="0070C0"/>
              </a:solidFill>
              <a:latin typeface="Helvetica Neue"/>
              <a:ea typeface="Helvetica Neue"/>
              <a:cs typeface="Helvetica Neue"/>
              <a:sym typeface="Helvetica Neue"/>
            </a:endParaRPr>
          </a:p>
        </p:txBody>
      </p:sp>
      <p:sp>
        <p:nvSpPr>
          <p:cNvPr id="823" name="Google Shape;823;p32"/>
          <p:cNvSpPr txBox="1"/>
          <p:nvPr/>
        </p:nvSpPr>
        <p:spPr>
          <a:xfrm>
            <a:off x="2033718" y="4137924"/>
            <a:ext cx="5076564" cy="346247"/>
          </a:xfrm>
          <a:prstGeom prst="rect">
            <a:avLst/>
          </a:prstGeom>
          <a:noFill/>
          <a:ln>
            <a:noFill/>
          </a:ln>
        </p:spPr>
        <p:txBody>
          <a:bodyPr spcFirstLastPara="1" wrap="square" lIns="34275" tIns="34275" rIns="34275" bIns="34275"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s-ES" sz="1800" b="1" i="0" u="none" strike="noStrike" cap="none">
                <a:solidFill>
                  <a:srgbClr val="0070C0"/>
                </a:solidFill>
                <a:latin typeface="Helvetica Neue"/>
                <a:ea typeface="Helvetica Neue"/>
                <a:cs typeface="Helvetica Neue"/>
                <a:sym typeface="Helvetica Neue"/>
              </a:rPr>
              <a:t>¿Puedo atender este pedido?</a:t>
            </a:r>
            <a:endParaRPr sz="1400" b="0" i="0" u="none" strike="noStrike" cap="none">
              <a:solidFill>
                <a:srgbClr val="000000"/>
              </a:solidFill>
              <a:latin typeface="Arial"/>
              <a:ea typeface="Arial"/>
              <a:cs typeface="Arial"/>
              <a:sym typeface="Arial"/>
            </a:endParaRPr>
          </a:p>
        </p:txBody>
      </p:sp>
      <p:pic>
        <p:nvPicPr>
          <p:cNvPr id="824" name="Google Shape;824;p32"/>
          <p:cNvPicPr preferRelativeResize="0"/>
          <p:nvPr/>
        </p:nvPicPr>
        <p:blipFill rotWithShape="1">
          <a:blip r:embed="rId3">
            <a:alphaModFix/>
          </a:blip>
          <a:srcRect/>
          <a:stretch/>
        </p:blipFill>
        <p:spPr>
          <a:xfrm>
            <a:off x="226413" y="997104"/>
            <a:ext cx="2376264" cy="3124758"/>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828"/>
        <p:cNvGrpSpPr/>
        <p:nvPr/>
      </p:nvGrpSpPr>
      <p:grpSpPr>
        <a:xfrm>
          <a:off x="0" y="0"/>
          <a:ext cx="0" cy="0"/>
          <a:chOff x="0" y="0"/>
          <a:chExt cx="0" cy="0"/>
        </a:xfrm>
      </p:grpSpPr>
      <p:sp>
        <p:nvSpPr>
          <p:cNvPr id="829" name="Google Shape;829;p33"/>
          <p:cNvSpPr txBox="1"/>
          <p:nvPr/>
        </p:nvSpPr>
        <p:spPr>
          <a:xfrm>
            <a:off x="226026" y="131059"/>
            <a:ext cx="5832648" cy="400103"/>
          </a:xfrm>
          <a:prstGeom prst="rect">
            <a:avLst/>
          </a:prstGeom>
          <a:noFill/>
          <a:ln>
            <a:noFill/>
          </a:ln>
        </p:spPr>
        <p:txBody>
          <a:bodyPr spcFirstLastPara="1" wrap="square" lIns="60950" tIns="60950" rIns="60950" bIns="6095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s-ES" sz="1800" b="0" i="0" u="none" strike="noStrike" cap="none">
                <a:solidFill>
                  <a:srgbClr val="009AD8"/>
                </a:solidFill>
                <a:latin typeface="Open Sans SemiBold"/>
                <a:ea typeface="Open Sans SemiBold"/>
                <a:cs typeface="Open Sans SemiBold"/>
                <a:sym typeface="Open Sans SemiBold"/>
              </a:rPr>
              <a:t>VIABILIDAD TÉCNICA</a:t>
            </a:r>
            <a:r>
              <a:rPr lang="es-ES" sz="900" b="0" i="0" u="none" strike="noStrike" cap="none">
                <a:solidFill>
                  <a:srgbClr val="009AD8"/>
                </a:solidFill>
                <a:latin typeface="Open Sans SemiBold"/>
                <a:ea typeface="Open Sans SemiBold"/>
                <a:cs typeface="Open Sans SemiBold"/>
                <a:sym typeface="Open Sans SemiBold"/>
              </a:rPr>
              <a:t> </a:t>
            </a:r>
            <a:endParaRPr sz="1400" b="0" i="0" u="none" strike="noStrike" cap="none">
              <a:solidFill>
                <a:srgbClr val="000000"/>
              </a:solidFill>
              <a:latin typeface="Arial"/>
              <a:ea typeface="Arial"/>
              <a:cs typeface="Arial"/>
              <a:sym typeface="Arial"/>
            </a:endParaRPr>
          </a:p>
        </p:txBody>
      </p:sp>
      <p:sp>
        <p:nvSpPr>
          <p:cNvPr id="830" name="Google Shape;830;p33"/>
          <p:cNvSpPr/>
          <p:nvPr/>
        </p:nvSpPr>
        <p:spPr>
          <a:xfrm>
            <a:off x="-313336" y="1219372"/>
            <a:ext cx="4519328" cy="1015663"/>
          </a:xfrm>
          <a:prstGeom prst="rect">
            <a:avLst/>
          </a:prstGeom>
          <a:noFill/>
          <a:ln>
            <a:noFill/>
          </a:ln>
        </p:spPr>
        <p:txBody>
          <a:bodyPr spcFirstLastPara="1" wrap="square" lIns="91425" tIns="45700" rIns="91425" bIns="45700" anchor="t" anchorCtr="0">
            <a:spAutoFit/>
          </a:bodyPr>
          <a:lstStyle/>
          <a:p>
            <a:pPr marL="742950" marR="0" lvl="0" indent="-342900" algn="l" rtl="0">
              <a:lnSpc>
                <a:spcPct val="100000"/>
              </a:lnSpc>
              <a:spcBef>
                <a:spcPts val="0"/>
              </a:spcBef>
              <a:spcAft>
                <a:spcPts val="0"/>
              </a:spcAft>
              <a:buClr>
                <a:srgbClr val="00B0F0"/>
              </a:buClr>
              <a:buSzPts val="1200"/>
              <a:buFont typeface="Helvetica Neue"/>
              <a:buAutoNum type="arabicPeriod"/>
            </a:pPr>
            <a:r>
              <a:rPr lang="es-ES" sz="1200" b="0" i="0" u="none" strike="noStrike" cap="none">
                <a:solidFill>
                  <a:srgbClr val="00B0F0"/>
                </a:solidFill>
                <a:latin typeface="Helvetica Neue"/>
                <a:ea typeface="Helvetica Neue"/>
                <a:cs typeface="Helvetica Neue"/>
                <a:sym typeface="Helvetica Neue"/>
              </a:rPr>
              <a:t>Proceso operativo con y sin el nuevo trabajo</a:t>
            </a:r>
            <a:endParaRPr sz="1400" b="0" i="0" u="none" strike="noStrike" cap="none">
              <a:solidFill>
                <a:srgbClr val="000000"/>
              </a:solidFill>
              <a:latin typeface="Arial"/>
              <a:ea typeface="Arial"/>
              <a:cs typeface="Arial"/>
              <a:sym typeface="Arial"/>
            </a:endParaRPr>
          </a:p>
          <a:p>
            <a:pPr marL="742950" marR="0" lvl="0" indent="-342900" algn="l" rtl="0">
              <a:lnSpc>
                <a:spcPct val="100000"/>
              </a:lnSpc>
              <a:spcBef>
                <a:spcPts val="0"/>
              </a:spcBef>
              <a:spcAft>
                <a:spcPts val="0"/>
              </a:spcAft>
              <a:buClr>
                <a:srgbClr val="00B0F0"/>
              </a:buClr>
              <a:buSzPts val="1200"/>
              <a:buFont typeface="Helvetica Neue"/>
              <a:buAutoNum type="arabicPeriod"/>
            </a:pPr>
            <a:r>
              <a:rPr lang="es-ES" sz="1200" b="0" i="0" u="none" strike="noStrike" cap="none">
                <a:solidFill>
                  <a:srgbClr val="00B0F0"/>
                </a:solidFill>
                <a:latin typeface="Helvetica Neue"/>
                <a:ea typeface="Helvetica Neue"/>
                <a:cs typeface="Helvetica Neue"/>
                <a:sym typeface="Helvetica Neue"/>
              </a:rPr>
              <a:t>Disponibilidad de espacio</a:t>
            </a:r>
            <a:endParaRPr sz="1400" b="0" i="0" u="none" strike="noStrike" cap="none">
              <a:solidFill>
                <a:srgbClr val="000000"/>
              </a:solidFill>
              <a:latin typeface="Arial"/>
              <a:ea typeface="Arial"/>
              <a:cs typeface="Arial"/>
              <a:sym typeface="Arial"/>
            </a:endParaRPr>
          </a:p>
          <a:p>
            <a:pPr marL="742950" marR="0" lvl="0" indent="-342900" algn="l" rtl="0">
              <a:lnSpc>
                <a:spcPct val="100000"/>
              </a:lnSpc>
              <a:spcBef>
                <a:spcPts val="0"/>
              </a:spcBef>
              <a:spcAft>
                <a:spcPts val="0"/>
              </a:spcAft>
              <a:buClr>
                <a:srgbClr val="00B0F0"/>
              </a:buClr>
              <a:buSzPts val="1200"/>
              <a:buFont typeface="Helvetica Neue"/>
              <a:buAutoNum type="arabicPeriod"/>
            </a:pPr>
            <a:r>
              <a:rPr lang="es-ES" sz="1200" b="0" i="0" u="none" strike="noStrike" cap="none">
                <a:solidFill>
                  <a:srgbClr val="00B0F0"/>
                </a:solidFill>
                <a:latin typeface="Helvetica Neue"/>
                <a:ea typeface="Helvetica Neue"/>
                <a:cs typeface="Helvetica Neue"/>
                <a:sym typeface="Helvetica Neue"/>
              </a:rPr>
              <a:t>Medios necesarios</a:t>
            </a:r>
            <a:endParaRPr sz="1400" b="0" i="0" u="none" strike="noStrike" cap="none">
              <a:solidFill>
                <a:srgbClr val="000000"/>
              </a:solidFill>
              <a:latin typeface="Arial"/>
              <a:ea typeface="Arial"/>
              <a:cs typeface="Arial"/>
              <a:sym typeface="Arial"/>
            </a:endParaRPr>
          </a:p>
          <a:p>
            <a:pPr marL="742950" marR="0" lvl="0" indent="-342900" algn="l" rtl="0">
              <a:lnSpc>
                <a:spcPct val="100000"/>
              </a:lnSpc>
              <a:spcBef>
                <a:spcPts val="0"/>
              </a:spcBef>
              <a:spcAft>
                <a:spcPts val="0"/>
              </a:spcAft>
              <a:buClr>
                <a:srgbClr val="00B0F0"/>
              </a:buClr>
              <a:buSzPts val="1200"/>
              <a:buFont typeface="Helvetica Neue"/>
              <a:buAutoNum type="arabicPeriod"/>
            </a:pPr>
            <a:r>
              <a:rPr lang="es-ES" sz="1200" b="0" i="0" u="none" strike="noStrike" cap="none">
                <a:solidFill>
                  <a:srgbClr val="00B0F0"/>
                </a:solidFill>
                <a:latin typeface="Helvetica Neue"/>
                <a:ea typeface="Helvetica Neue"/>
                <a:cs typeface="Helvetica Neue"/>
                <a:sym typeface="Helvetica Neue"/>
              </a:rPr>
              <a:t>Tiempo de la operación vs tiempo de ocupación </a:t>
            </a:r>
            <a:endParaRPr sz="1400" b="0" i="0" u="none" strike="noStrike" cap="none">
              <a:solidFill>
                <a:srgbClr val="000000"/>
              </a:solidFill>
              <a:latin typeface="Arial"/>
              <a:ea typeface="Arial"/>
              <a:cs typeface="Arial"/>
              <a:sym typeface="Arial"/>
            </a:endParaRPr>
          </a:p>
          <a:p>
            <a:pPr marL="742950" marR="0" lvl="0" indent="-342900" algn="l" rtl="0">
              <a:lnSpc>
                <a:spcPct val="100000"/>
              </a:lnSpc>
              <a:spcBef>
                <a:spcPts val="0"/>
              </a:spcBef>
              <a:spcAft>
                <a:spcPts val="0"/>
              </a:spcAft>
              <a:buClr>
                <a:srgbClr val="00B0F0"/>
              </a:buClr>
              <a:buSzPts val="1200"/>
              <a:buFont typeface="Helvetica Neue"/>
              <a:buAutoNum type="arabicPeriod"/>
            </a:pPr>
            <a:r>
              <a:rPr lang="es-ES" sz="1200" b="0" i="0" u="none" strike="noStrike" cap="none">
                <a:solidFill>
                  <a:srgbClr val="00B0F0"/>
                </a:solidFill>
                <a:latin typeface="Helvetica Neue"/>
                <a:ea typeface="Helvetica Neue"/>
                <a:cs typeface="Helvetica Neue"/>
                <a:sym typeface="Helvetica Neue"/>
              </a:rPr>
              <a:t>Conocimientos necesarios para el nuevo trabajo</a:t>
            </a:r>
            <a:endParaRPr sz="1200" b="0" i="0" u="none" strike="noStrike" cap="none">
              <a:solidFill>
                <a:srgbClr val="00B0F0"/>
              </a:solidFill>
              <a:latin typeface="Open Sans Light"/>
              <a:ea typeface="Open Sans Light"/>
              <a:cs typeface="Open Sans Light"/>
              <a:sym typeface="Open Sans Light"/>
            </a:endParaRPr>
          </a:p>
        </p:txBody>
      </p:sp>
      <p:sp>
        <p:nvSpPr>
          <p:cNvPr id="831" name="Google Shape;831;p33"/>
          <p:cNvSpPr/>
          <p:nvPr/>
        </p:nvSpPr>
        <p:spPr>
          <a:xfrm>
            <a:off x="89502" y="897564"/>
            <a:ext cx="2185214" cy="30008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350"/>
              <a:buFont typeface="Arial"/>
              <a:buNone/>
            </a:pPr>
            <a:r>
              <a:rPr lang="es-ES" sz="1350" b="0" i="0" u="sng" strike="noStrike" cap="none">
                <a:solidFill>
                  <a:srgbClr val="0070C0"/>
                </a:solidFill>
                <a:latin typeface="Helvetica Neue"/>
                <a:ea typeface="Helvetica Neue"/>
                <a:cs typeface="Helvetica Neue"/>
                <a:sym typeface="Helvetica Neue"/>
              </a:rPr>
              <a:t>Análisis de 5 puntos clave</a:t>
            </a:r>
            <a:endParaRPr sz="1350" b="0" i="0" u="sng" strike="noStrike" cap="none">
              <a:solidFill>
                <a:srgbClr val="0070C0"/>
              </a:solidFill>
              <a:latin typeface="Helvetica Neue"/>
              <a:ea typeface="Helvetica Neue"/>
              <a:cs typeface="Helvetica Neue"/>
              <a:sym typeface="Helvetica Neue"/>
            </a:endParaRPr>
          </a:p>
        </p:txBody>
      </p:sp>
      <p:sp>
        <p:nvSpPr>
          <p:cNvPr id="832" name="Google Shape;832;p33"/>
          <p:cNvSpPr txBox="1"/>
          <p:nvPr/>
        </p:nvSpPr>
        <p:spPr>
          <a:xfrm>
            <a:off x="-504564" y="422552"/>
            <a:ext cx="5076564" cy="300080"/>
          </a:xfrm>
          <a:prstGeom prst="rect">
            <a:avLst/>
          </a:prstGeom>
          <a:noFill/>
          <a:ln>
            <a:noFill/>
          </a:ln>
        </p:spPr>
        <p:txBody>
          <a:bodyPr spcFirstLastPara="1" wrap="square" lIns="34275" tIns="34275" rIns="34275" bIns="34275" anchor="t" anchorCtr="0">
            <a:spAutoFit/>
          </a:bodyPr>
          <a:lstStyle/>
          <a:p>
            <a:pPr marL="0" marR="0" lvl="0" indent="0" algn="ctr" rtl="0">
              <a:lnSpc>
                <a:spcPct val="100000"/>
              </a:lnSpc>
              <a:spcBef>
                <a:spcPts val="0"/>
              </a:spcBef>
              <a:spcAft>
                <a:spcPts val="0"/>
              </a:spcAft>
              <a:buClr>
                <a:srgbClr val="000000"/>
              </a:buClr>
              <a:buSzPts val="1500"/>
              <a:buFont typeface="Arial"/>
              <a:buNone/>
            </a:pPr>
            <a:r>
              <a:rPr lang="es-ES" sz="1500" b="0" i="0" u="none" strike="noStrike" cap="none">
                <a:solidFill>
                  <a:srgbClr val="0070C0"/>
                </a:solidFill>
                <a:latin typeface="Helvetica Neue"/>
                <a:ea typeface="Helvetica Neue"/>
                <a:cs typeface="Helvetica Neue"/>
                <a:sym typeface="Helvetica Neue"/>
              </a:rPr>
              <a:t>¿Puedo atender este pedido extraordinario?</a:t>
            </a:r>
            <a:endParaRPr sz="1400" b="0" i="0" u="none" strike="noStrike" cap="none">
              <a:solidFill>
                <a:srgbClr val="000000"/>
              </a:solidFill>
              <a:latin typeface="Arial"/>
              <a:ea typeface="Arial"/>
              <a:cs typeface="Arial"/>
              <a:sym typeface="Arial"/>
            </a:endParaRPr>
          </a:p>
        </p:txBody>
      </p:sp>
      <p:grpSp>
        <p:nvGrpSpPr>
          <p:cNvPr id="833" name="Google Shape;833;p33"/>
          <p:cNvGrpSpPr/>
          <p:nvPr/>
        </p:nvGrpSpPr>
        <p:grpSpPr>
          <a:xfrm>
            <a:off x="5696972" y="3396102"/>
            <a:ext cx="3284553" cy="1080119"/>
            <a:chOff x="6744072" y="4725145"/>
            <a:chExt cx="4379404" cy="1440159"/>
          </a:xfrm>
        </p:grpSpPr>
        <p:sp>
          <p:nvSpPr>
            <p:cNvPr id="834" name="Google Shape;834;p33"/>
            <p:cNvSpPr/>
            <p:nvPr/>
          </p:nvSpPr>
          <p:spPr>
            <a:xfrm>
              <a:off x="6744072" y="4725145"/>
              <a:ext cx="4379404" cy="1427860"/>
            </a:xfrm>
            <a:prstGeom prst="rect">
              <a:avLst/>
            </a:prstGeom>
            <a:solidFill>
              <a:srgbClr val="FFFFFF"/>
            </a:solidFill>
            <a:ln>
              <a:noFill/>
            </a:ln>
            <a:effectLst>
              <a:outerShdw blurRad="177800" dist="23000" dir="5400000" rotWithShape="0">
                <a:srgbClr val="000000">
                  <a:alpha val="13725"/>
                </a:srgbClr>
              </a:outerShdw>
            </a:effectLst>
          </p:spPr>
          <p:txBody>
            <a:bodyPr spcFirstLastPara="1" wrap="square" lIns="34275" tIns="34275" rIns="34275" bIns="34275" anchor="ctr" anchorCtr="0">
              <a:noAutofit/>
            </a:bodyPr>
            <a:lstStyle/>
            <a:p>
              <a:pPr marL="0" marR="0" lvl="0" indent="0" algn="l" rtl="0">
                <a:lnSpc>
                  <a:spcPct val="100000"/>
                </a:lnSpc>
                <a:spcBef>
                  <a:spcPts val="0"/>
                </a:spcBef>
                <a:spcAft>
                  <a:spcPts val="0"/>
                </a:spcAft>
                <a:buClr>
                  <a:srgbClr val="000000"/>
                </a:buClr>
                <a:buSzPts val="1050"/>
                <a:buFont typeface="Arial"/>
                <a:buNone/>
              </a:pPr>
              <a:endParaRPr sz="1050" b="0" i="0" u="none" strike="noStrike" cap="none">
                <a:solidFill>
                  <a:srgbClr val="000000"/>
                </a:solidFill>
                <a:latin typeface="Montserrat"/>
                <a:ea typeface="Montserrat"/>
                <a:cs typeface="Montserrat"/>
                <a:sym typeface="Montserrat"/>
              </a:endParaRPr>
            </a:p>
          </p:txBody>
        </p:sp>
        <p:pic>
          <p:nvPicPr>
            <p:cNvPr id="835" name="Google Shape;835;p33"/>
            <p:cNvPicPr preferRelativeResize="0"/>
            <p:nvPr/>
          </p:nvPicPr>
          <p:blipFill rotWithShape="1">
            <a:blip r:embed="rId3">
              <a:alphaModFix/>
            </a:blip>
            <a:srcRect l="27648" t="51563" r="30061" b="25562"/>
            <a:stretch/>
          </p:blipFill>
          <p:spPr>
            <a:xfrm>
              <a:off x="6990978" y="4908508"/>
              <a:ext cx="4132498" cy="1256796"/>
            </a:xfrm>
            <a:prstGeom prst="rect">
              <a:avLst/>
            </a:prstGeom>
            <a:noFill/>
            <a:ln>
              <a:noFill/>
            </a:ln>
          </p:spPr>
        </p:pic>
        <p:sp>
          <p:nvSpPr>
            <p:cNvPr id="836" name="Google Shape;836;p33"/>
            <p:cNvSpPr/>
            <p:nvPr/>
          </p:nvSpPr>
          <p:spPr>
            <a:xfrm>
              <a:off x="10124603" y="4953476"/>
              <a:ext cx="286916" cy="360041"/>
            </a:xfrm>
            <a:prstGeom prst="octagon">
              <a:avLst>
                <a:gd name="adj" fmla="val 29289"/>
              </a:avLst>
            </a:prstGeom>
            <a:solidFill>
              <a:schemeClr val="accent1"/>
            </a:solidFill>
            <a:ln w="25400" cap="flat" cmpd="sng">
              <a:solidFill>
                <a:schemeClr val="accent1"/>
              </a:solidFill>
              <a:prstDash val="solid"/>
              <a:round/>
              <a:headEnd type="none" w="sm" len="sm"/>
              <a:tailEnd type="none" w="sm" len="sm"/>
            </a:ln>
            <a:effectLst>
              <a:outerShdw blurRad="38100" dist="23000" dir="5400000" rotWithShape="0">
                <a:srgbClr val="000000">
                  <a:alpha val="34509"/>
                </a:srgbClr>
              </a:outerShdw>
            </a:effectLst>
          </p:spPr>
          <p:txBody>
            <a:bodyPr spcFirstLastPara="1" wrap="square" lIns="34275" tIns="34275" rIns="34275" bIns="34275" anchor="ctr" anchorCtr="0">
              <a:spAutoFit/>
            </a:bodyPr>
            <a:lstStyle/>
            <a:p>
              <a:pPr marL="0" marR="0" lvl="0" indent="0" algn="ctr" rtl="0">
                <a:lnSpc>
                  <a:spcPct val="100000"/>
                </a:lnSpc>
                <a:spcBef>
                  <a:spcPts val="0"/>
                </a:spcBef>
                <a:spcAft>
                  <a:spcPts val="0"/>
                </a:spcAft>
                <a:buClr>
                  <a:srgbClr val="000000"/>
                </a:buClr>
                <a:buSzPts val="900"/>
                <a:buFont typeface="Arial"/>
                <a:buNone/>
              </a:pPr>
              <a:r>
                <a:rPr lang="es-ES" sz="900" b="1" i="0" u="none" strike="noStrike" cap="none">
                  <a:solidFill>
                    <a:srgbClr val="FFFFFF"/>
                  </a:solidFill>
                  <a:latin typeface="Helvetica Neue"/>
                  <a:ea typeface="Helvetica Neue"/>
                  <a:cs typeface="Helvetica Neue"/>
                  <a:sym typeface="Helvetica Neue"/>
                </a:rPr>
                <a:t>5</a:t>
              </a:r>
              <a:endParaRPr sz="1400" b="0" i="0" u="none" strike="noStrike" cap="none">
                <a:solidFill>
                  <a:srgbClr val="000000"/>
                </a:solidFill>
                <a:latin typeface="Arial"/>
                <a:ea typeface="Arial"/>
                <a:cs typeface="Arial"/>
                <a:sym typeface="Arial"/>
              </a:endParaRPr>
            </a:p>
          </p:txBody>
        </p:sp>
      </p:grpSp>
      <p:grpSp>
        <p:nvGrpSpPr>
          <p:cNvPr id="837" name="Google Shape;837;p33"/>
          <p:cNvGrpSpPr/>
          <p:nvPr/>
        </p:nvGrpSpPr>
        <p:grpSpPr>
          <a:xfrm>
            <a:off x="5380464" y="559659"/>
            <a:ext cx="3615397" cy="2372238"/>
            <a:chOff x="7254304" y="1494953"/>
            <a:chExt cx="4098280" cy="2853017"/>
          </a:xfrm>
        </p:grpSpPr>
        <p:sp>
          <p:nvSpPr>
            <p:cNvPr id="838" name="Google Shape;838;p33"/>
            <p:cNvSpPr/>
            <p:nvPr/>
          </p:nvSpPr>
          <p:spPr>
            <a:xfrm>
              <a:off x="7254304" y="1494953"/>
              <a:ext cx="4098280" cy="2853017"/>
            </a:xfrm>
            <a:prstGeom prst="rect">
              <a:avLst/>
            </a:prstGeom>
            <a:solidFill>
              <a:srgbClr val="FFFFFF"/>
            </a:solidFill>
            <a:ln>
              <a:noFill/>
            </a:ln>
            <a:effectLst>
              <a:outerShdw blurRad="177800" dist="23000" dir="5400000" rotWithShape="0">
                <a:srgbClr val="000000">
                  <a:alpha val="13725"/>
                </a:srgbClr>
              </a:outerShdw>
            </a:effectLst>
          </p:spPr>
          <p:txBody>
            <a:bodyPr spcFirstLastPara="1" wrap="square" lIns="34275" tIns="34275" rIns="34275" bIns="34275" anchor="ctr" anchorCtr="0">
              <a:noAutofit/>
            </a:bodyPr>
            <a:lstStyle/>
            <a:p>
              <a:pPr marL="0" marR="0" lvl="0" indent="0" algn="l" rtl="0">
                <a:lnSpc>
                  <a:spcPct val="100000"/>
                </a:lnSpc>
                <a:spcBef>
                  <a:spcPts val="0"/>
                </a:spcBef>
                <a:spcAft>
                  <a:spcPts val="0"/>
                </a:spcAft>
                <a:buClr>
                  <a:srgbClr val="000000"/>
                </a:buClr>
                <a:buSzPts val="1050"/>
                <a:buFont typeface="Arial"/>
                <a:buNone/>
              </a:pPr>
              <a:endParaRPr sz="1050" b="0" i="0" u="none" strike="noStrike" cap="none">
                <a:solidFill>
                  <a:srgbClr val="000000"/>
                </a:solidFill>
                <a:latin typeface="Montserrat"/>
                <a:ea typeface="Montserrat"/>
                <a:cs typeface="Montserrat"/>
                <a:sym typeface="Montserrat"/>
              </a:endParaRPr>
            </a:p>
          </p:txBody>
        </p:sp>
        <p:pic>
          <p:nvPicPr>
            <p:cNvPr id="839" name="Google Shape;839;p33"/>
            <p:cNvPicPr preferRelativeResize="0"/>
            <p:nvPr/>
          </p:nvPicPr>
          <p:blipFill rotWithShape="1">
            <a:blip r:embed="rId4">
              <a:alphaModFix/>
            </a:blip>
            <a:srcRect/>
            <a:stretch/>
          </p:blipFill>
          <p:spPr>
            <a:xfrm>
              <a:off x="7498829" y="1628800"/>
              <a:ext cx="3709739" cy="2520280"/>
            </a:xfrm>
            <a:prstGeom prst="rect">
              <a:avLst/>
            </a:prstGeom>
            <a:noFill/>
            <a:ln>
              <a:noFill/>
            </a:ln>
          </p:spPr>
        </p:pic>
        <p:sp>
          <p:nvSpPr>
            <p:cNvPr id="840" name="Google Shape;840;p33"/>
            <p:cNvSpPr/>
            <p:nvPr/>
          </p:nvSpPr>
          <p:spPr>
            <a:xfrm>
              <a:off x="10849644" y="1688602"/>
              <a:ext cx="286916" cy="336840"/>
            </a:xfrm>
            <a:prstGeom prst="octagon">
              <a:avLst>
                <a:gd name="adj" fmla="val 29289"/>
              </a:avLst>
            </a:prstGeom>
            <a:solidFill>
              <a:schemeClr val="accent1"/>
            </a:solidFill>
            <a:ln w="25400" cap="flat" cmpd="sng">
              <a:solidFill>
                <a:schemeClr val="accent1"/>
              </a:solidFill>
              <a:prstDash val="solid"/>
              <a:round/>
              <a:headEnd type="none" w="sm" len="sm"/>
              <a:tailEnd type="none" w="sm" len="sm"/>
            </a:ln>
            <a:effectLst>
              <a:outerShdw blurRad="38100" dist="23000" dir="5400000" rotWithShape="0">
                <a:srgbClr val="000000">
                  <a:alpha val="34509"/>
                </a:srgbClr>
              </a:outerShdw>
            </a:effectLst>
          </p:spPr>
          <p:txBody>
            <a:bodyPr spcFirstLastPara="1" wrap="square" lIns="34275" tIns="34275" rIns="34275" bIns="34275" anchor="ctr" anchorCtr="0">
              <a:spAutoFit/>
            </a:bodyPr>
            <a:lstStyle/>
            <a:p>
              <a:pPr marL="0" marR="0" lvl="0" indent="0" algn="ctr" rtl="0">
                <a:lnSpc>
                  <a:spcPct val="100000"/>
                </a:lnSpc>
                <a:spcBef>
                  <a:spcPts val="0"/>
                </a:spcBef>
                <a:spcAft>
                  <a:spcPts val="0"/>
                </a:spcAft>
                <a:buClr>
                  <a:srgbClr val="000000"/>
                </a:buClr>
                <a:buSzPts val="900"/>
                <a:buFont typeface="Arial"/>
                <a:buNone/>
              </a:pPr>
              <a:r>
                <a:rPr lang="es-ES" sz="900" b="1" i="0" u="none" strike="noStrike" cap="none">
                  <a:solidFill>
                    <a:srgbClr val="FFFFFF"/>
                  </a:solidFill>
                  <a:latin typeface="Helvetica Neue"/>
                  <a:ea typeface="Helvetica Neue"/>
                  <a:cs typeface="Helvetica Neue"/>
                  <a:sym typeface="Helvetica Neue"/>
                </a:rPr>
                <a:t>1</a:t>
              </a:r>
              <a:endParaRPr sz="1400" b="0" i="0" u="none" strike="noStrike" cap="none">
                <a:solidFill>
                  <a:srgbClr val="000000"/>
                </a:solidFill>
                <a:latin typeface="Arial"/>
                <a:ea typeface="Arial"/>
                <a:cs typeface="Arial"/>
                <a:sym typeface="Arial"/>
              </a:endParaRPr>
            </a:p>
          </p:txBody>
        </p:sp>
      </p:grpSp>
      <p:grpSp>
        <p:nvGrpSpPr>
          <p:cNvPr id="841" name="Google Shape;841;p33"/>
          <p:cNvGrpSpPr/>
          <p:nvPr/>
        </p:nvGrpSpPr>
        <p:grpSpPr>
          <a:xfrm>
            <a:off x="59146" y="2323418"/>
            <a:ext cx="2989549" cy="2372238"/>
            <a:chOff x="78861" y="3097890"/>
            <a:chExt cx="3986065" cy="3162984"/>
          </a:xfrm>
        </p:grpSpPr>
        <p:pic>
          <p:nvPicPr>
            <p:cNvPr id="842" name="Google Shape;842;p33"/>
            <p:cNvPicPr preferRelativeResize="0"/>
            <p:nvPr/>
          </p:nvPicPr>
          <p:blipFill rotWithShape="1">
            <a:blip r:embed="rId5">
              <a:alphaModFix/>
            </a:blip>
            <a:srcRect/>
            <a:stretch/>
          </p:blipFill>
          <p:spPr>
            <a:xfrm>
              <a:off x="78861" y="3097890"/>
              <a:ext cx="3986065" cy="3162984"/>
            </a:xfrm>
            <a:prstGeom prst="rect">
              <a:avLst/>
            </a:prstGeom>
            <a:noFill/>
            <a:ln>
              <a:noFill/>
            </a:ln>
          </p:spPr>
        </p:pic>
        <p:sp>
          <p:nvSpPr>
            <p:cNvPr id="843" name="Google Shape;843;p33"/>
            <p:cNvSpPr/>
            <p:nvPr/>
          </p:nvSpPr>
          <p:spPr>
            <a:xfrm>
              <a:off x="1890620" y="5828237"/>
              <a:ext cx="362547" cy="381472"/>
            </a:xfrm>
            <a:prstGeom prst="octagon">
              <a:avLst>
                <a:gd name="adj" fmla="val 29289"/>
              </a:avLst>
            </a:prstGeom>
            <a:solidFill>
              <a:schemeClr val="accent1"/>
            </a:solidFill>
            <a:ln w="25400" cap="flat" cmpd="sng">
              <a:solidFill>
                <a:schemeClr val="accent1"/>
              </a:solidFill>
              <a:prstDash val="solid"/>
              <a:round/>
              <a:headEnd type="none" w="sm" len="sm"/>
              <a:tailEnd type="none" w="sm" len="sm"/>
            </a:ln>
            <a:effectLst>
              <a:outerShdw blurRad="38100" dist="23000" dir="5400000" rotWithShape="0">
                <a:srgbClr val="000000">
                  <a:alpha val="34509"/>
                </a:srgbClr>
              </a:outerShdw>
            </a:effectLst>
          </p:spPr>
          <p:txBody>
            <a:bodyPr spcFirstLastPara="1" wrap="square" lIns="34275" tIns="34275" rIns="34275" bIns="34275" anchor="ctr" anchorCtr="0">
              <a:spAutoFit/>
            </a:bodyPr>
            <a:lstStyle/>
            <a:p>
              <a:pPr marL="0" marR="0" lvl="0" indent="0" algn="ctr" rtl="0">
                <a:lnSpc>
                  <a:spcPct val="100000"/>
                </a:lnSpc>
                <a:spcBef>
                  <a:spcPts val="0"/>
                </a:spcBef>
                <a:spcAft>
                  <a:spcPts val="0"/>
                </a:spcAft>
                <a:buClr>
                  <a:srgbClr val="000000"/>
                </a:buClr>
                <a:buSzPts val="900"/>
                <a:buFont typeface="Arial"/>
                <a:buNone/>
              </a:pPr>
              <a:r>
                <a:rPr lang="es-ES" sz="900" b="1" i="0" u="none" strike="noStrike" cap="none">
                  <a:solidFill>
                    <a:srgbClr val="FFFFFF"/>
                  </a:solidFill>
                  <a:latin typeface="Helvetica Neue"/>
                  <a:ea typeface="Helvetica Neue"/>
                  <a:cs typeface="Helvetica Neue"/>
                  <a:sym typeface="Helvetica Neue"/>
                </a:rPr>
                <a:t>2</a:t>
              </a:r>
              <a:endParaRPr sz="900" b="1" i="0" u="none" strike="noStrike" cap="none">
                <a:solidFill>
                  <a:srgbClr val="FFFFFF"/>
                </a:solidFill>
                <a:latin typeface="Helvetica Neue"/>
                <a:ea typeface="Helvetica Neue"/>
                <a:cs typeface="Helvetica Neue"/>
                <a:sym typeface="Helvetica Neue"/>
              </a:endParaRPr>
            </a:p>
          </p:txBody>
        </p:sp>
      </p:grpSp>
      <p:grpSp>
        <p:nvGrpSpPr>
          <p:cNvPr id="844" name="Google Shape;844;p33"/>
          <p:cNvGrpSpPr/>
          <p:nvPr/>
        </p:nvGrpSpPr>
        <p:grpSpPr>
          <a:xfrm>
            <a:off x="3191911" y="2679762"/>
            <a:ext cx="2244185" cy="1883519"/>
            <a:chOff x="3824950" y="3725954"/>
            <a:chExt cx="2992246" cy="2511358"/>
          </a:xfrm>
        </p:grpSpPr>
        <p:sp>
          <p:nvSpPr>
            <p:cNvPr id="845" name="Google Shape;845;p33"/>
            <p:cNvSpPr/>
            <p:nvPr/>
          </p:nvSpPr>
          <p:spPr>
            <a:xfrm>
              <a:off x="6365180" y="4245758"/>
              <a:ext cx="286916" cy="360041"/>
            </a:xfrm>
            <a:prstGeom prst="octagon">
              <a:avLst>
                <a:gd name="adj" fmla="val 29289"/>
              </a:avLst>
            </a:prstGeom>
            <a:solidFill>
              <a:schemeClr val="accent1"/>
            </a:solidFill>
            <a:ln w="25400" cap="flat" cmpd="sng">
              <a:solidFill>
                <a:schemeClr val="accent1"/>
              </a:solidFill>
              <a:prstDash val="solid"/>
              <a:round/>
              <a:headEnd type="none" w="sm" len="sm"/>
              <a:tailEnd type="none" w="sm" len="sm"/>
            </a:ln>
            <a:effectLst>
              <a:outerShdw blurRad="38100" dist="23000" dir="5400000" rotWithShape="0">
                <a:srgbClr val="000000">
                  <a:alpha val="34509"/>
                </a:srgbClr>
              </a:outerShdw>
            </a:effectLst>
          </p:spPr>
          <p:txBody>
            <a:bodyPr spcFirstLastPara="1" wrap="square" lIns="34275" tIns="34275" rIns="34275" bIns="34275" anchor="ctr" anchorCtr="0">
              <a:spAutoFit/>
            </a:bodyPr>
            <a:lstStyle/>
            <a:p>
              <a:pPr marL="0" marR="0" lvl="0" indent="0" algn="ctr" rtl="0">
                <a:lnSpc>
                  <a:spcPct val="100000"/>
                </a:lnSpc>
                <a:spcBef>
                  <a:spcPts val="0"/>
                </a:spcBef>
                <a:spcAft>
                  <a:spcPts val="0"/>
                </a:spcAft>
                <a:buClr>
                  <a:srgbClr val="000000"/>
                </a:buClr>
                <a:buSzPts val="900"/>
                <a:buFont typeface="Arial"/>
                <a:buNone/>
              </a:pPr>
              <a:r>
                <a:rPr lang="es-ES" sz="900" b="1" i="0" u="none" strike="noStrike" cap="none">
                  <a:solidFill>
                    <a:srgbClr val="FFFFFF"/>
                  </a:solidFill>
                  <a:latin typeface="Helvetica Neue"/>
                  <a:ea typeface="Helvetica Neue"/>
                  <a:cs typeface="Helvetica Neue"/>
                  <a:sym typeface="Helvetica Neue"/>
                </a:rPr>
                <a:t>3</a:t>
              </a:r>
              <a:endParaRPr sz="900" b="1" i="0" u="none" strike="noStrike" cap="none">
                <a:solidFill>
                  <a:srgbClr val="FFFFFF"/>
                </a:solidFill>
                <a:latin typeface="Helvetica Neue"/>
                <a:ea typeface="Helvetica Neue"/>
                <a:cs typeface="Helvetica Neue"/>
                <a:sym typeface="Helvetica Neue"/>
              </a:endParaRPr>
            </a:p>
          </p:txBody>
        </p:sp>
        <p:sp>
          <p:nvSpPr>
            <p:cNvPr id="846" name="Google Shape;846;p33"/>
            <p:cNvSpPr/>
            <p:nvPr/>
          </p:nvSpPr>
          <p:spPr>
            <a:xfrm>
              <a:off x="3824950" y="3725954"/>
              <a:ext cx="2992246" cy="2511358"/>
            </a:xfrm>
            <a:prstGeom prst="rect">
              <a:avLst/>
            </a:prstGeom>
            <a:solidFill>
              <a:srgbClr val="FFFFFF"/>
            </a:solidFill>
            <a:ln>
              <a:noFill/>
            </a:ln>
            <a:effectLst>
              <a:outerShdw blurRad="177800" dist="23000" dir="5400000" rotWithShape="0">
                <a:srgbClr val="000000">
                  <a:alpha val="13725"/>
                </a:srgbClr>
              </a:outerShdw>
            </a:effectLst>
          </p:spPr>
          <p:txBody>
            <a:bodyPr spcFirstLastPara="1" wrap="square" lIns="34275" tIns="34275" rIns="34275" bIns="34275" anchor="ctr" anchorCtr="0">
              <a:noAutofit/>
            </a:bodyPr>
            <a:lstStyle/>
            <a:p>
              <a:pPr marL="0" marR="0" lvl="0" indent="0" algn="l" rtl="0">
                <a:lnSpc>
                  <a:spcPct val="100000"/>
                </a:lnSpc>
                <a:spcBef>
                  <a:spcPts val="0"/>
                </a:spcBef>
                <a:spcAft>
                  <a:spcPts val="0"/>
                </a:spcAft>
                <a:buClr>
                  <a:srgbClr val="000000"/>
                </a:buClr>
                <a:buSzPts val="1050"/>
                <a:buFont typeface="Arial"/>
                <a:buNone/>
              </a:pPr>
              <a:endParaRPr sz="1050" b="0" i="0" u="none" strike="noStrike" cap="none">
                <a:solidFill>
                  <a:srgbClr val="000000"/>
                </a:solidFill>
                <a:latin typeface="Montserrat"/>
                <a:ea typeface="Montserrat"/>
                <a:cs typeface="Montserrat"/>
                <a:sym typeface="Montserrat"/>
              </a:endParaRPr>
            </a:p>
          </p:txBody>
        </p:sp>
        <p:pic>
          <p:nvPicPr>
            <p:cNvPr id="847" name="Google Shape;847;p33"/>
            <p:cNvPicPr preferRelativeResize="0"/>
            <p:nvPr/>
          </p:nvPicPr>
          <p:blipFill rotWithShape="1">
            <a:blip r:embed="rId6">
              <a:alphaModFix/>
            </a:blip>
            <a:srcRect l="29388" t="22225" r="28316" b="3408"/>
            <a:stretch/>
          </p:blipFill>
          <p:spPr>
            <a:xfrm>
              <a:off x="4151784" y="3874471"/>
              <a:ext cx="2390167" cy="2362841"/>
            </a:xfrm>
            <a:prstGeom prst="rect">
              <a:avLst/>
            </a:prstGeom>
            <a:noFill/>
            <a:ln>
              <a:noFill/>
            </a:ln>
          </p:spPr>
        </p:pic>
        <p:sp>
          <p:nvSpPr>
            <p:cNvPr id="848" name="Google Shape;848;p33"/>
            <p:cNvSpPr/>
            <p:nvPr/>
          </p:nvSpPr>
          <p:spPr>
            <a:xfrm>
              <a:off x="6226707" y="4183133"/>
              <a:ext cx="286916" cy="360041"/>
            </a:xfrm>
            <a:prstGeom prst="octagon">
              <a:avLst>
                <a:gd name="adj" fmla="val 29289"/>
              </a:avLst>
            </a:prstGeom>
            <a:solidFill>
              <a:schemeClr val="accent1"/>
            </a:solidFill>
            <a:ln w="25400" cap="flat" cmpd="sng">
              <a:solidFill>
                <a:schemeClr val="accent1"/>
              </a:solidFill>
              <a:prstDash val="solid"/>
              <a:round/>
              <a:headEnd type="none" w="sm" len="sm"/>
              <a:tailEnd type="none" w="sm" len="sm"/>
            </a:ln>
            <a:effectLst>
              <a:outerShdw blurRad="38100" dist="23000" dir="5400000" rotWithShape="0">
                <a:srgbClr val="000000">
                  <a:alpha val="34509"/>
                </a:srgbClr>
              </a:outerShdw>
            </a:effectLst>
          </p:spPr>
          <p:txBody>
            <a:bodyPr spcFirstLastPara="1" wrap="square" lIns="34275" tIns="34275" rIns="34275" bIns="34275" anchor="ctr" anchorCtr="0">
              <a:spAutoFit/>
            </a:bodyPr>
            <a:lstStyle/>
            <a:p>
              <a:pPr marL="0" marR="0" lvl="0" indent="0" algn="ctr" rtl="0">
                <a:lnSpc>
                  <a:spcPct val="100000"/>
                </a:lnSpc>
                <a:spcBef>
                  <a:spcPts val="0"/>
                </a:spcBef>
                <a:spcAft>
                  <a:spcPts val="0"/>
                </a:spcAft>
                <a:buClr>
                  <a:srgbClr val="000000"/>
                </a:buClr>
                <a:buSzPts val="900"/>
                <a:buFont typeface="Arial"/>
                <a:buNone/>
              </a:pPr>
              <a:r>
                <a:rPr lang="es-ES" sz="900" b="1" i="0" u="none" strike="noStrike" cap="none">
                  <a:solidFill>
                    <a:srgbClr val="FFFFFF"/>
                  </a:solidFill>
                  <a:latin typeface="Helvetica Neue"/>
                  <a:ea typeface="Helvetica Neue"/>
                  <a:cs typeface="Helvetica Neue"/>
                  <a:sym typeface="Helvetica Neue"/>
                </a:rPr>
                <a:t>3</a:t>
              </a:r>
              <a:endParaRPr sz="900" b="1" i="0" u="none" strike="noStrike" cap="none">
                <a:solidFill>
                  <a:srgbClr val="FFFFFF"/>
                </a:solidFill>
                <a:latin typeface="Helvetica Neue"/>
                <a:ea typeface="Helvetica Neue"/>
                <a:cs typeface="Helvetica Neue"/>
                <a:sym typeface="Helvetica Neue"/>
              </a:endParaRPr>
            </a:p>
          </p:txBody>
        </p:sp>
        <p:sp>
          <p:nvSpPr>
            <p:cNvPr id="849" name="Google Shape;849;p33"/>
            <p:cNvSpPr/>
            <p:nvPr/>
          </p:nvSpPr>
          <p:spPr>
            <a:xfrm>
              <a:off x="4187839" y="5439075"/>
              <a:ext cx="286916" cy="360041"/>
            </a:xfrm>
            <a:prstGeom prst="octagon">
              <a:avLst>
                <a:gd name="adj" fmla="val 29289"/>
              </a:avLst>
            </a:prstGeom>
            <a:solidFill>
              <a:schemeClr val="accent1"/>
            </a:solidFill>
            <a:ln w="25400" cap="flat" cmpd="sng">
              <a:solidFill>
                <a:schemeClr val="accent1"/>
              </a:solidFill>
              <a:prstDash val="solid"/>
              <a:round/>
              <a:headEnd type="none" w="sm" len="sm"/>
              <a:tailEnd type="none" w="sm" len="sm"/>
            </a:ln>
            <a:effectLst>
              <a:outerShdw blurRad="38100" dist="23000" dir="5400000" rotWithShape="0">
                <a:srgbClr val="000000">
                  <a:alpha val="34509"/>
                </a:srgbClr>
              </a:outerShdw>
            </a:effectLst>
          </p:spPr>
          <p:txBody>
            <a:bodyPr spcFirstLastPara="1" wrap="square" lIns="34275" tIns="34275" rIns="34275" bIns="34275" anchor="ctr" anchorCtr="0">
              <a:spAutoFit/>
            </a:bodyPr>
            <a:lstStyle/>
            <a:p>
              <a:pPr marL="0" marR="0" lvl="0" indent="0" algn="ctr" rtl="0">
                <a:lnSpc>
                  <a:spcPct val="100000"/>
                </a:lnSpc>
                <a:spcBef>
                  <a:spcPts val="0"/>
                </a:spcBef>
                <a:spcAft>
                  <a:spcPts val="0"/>
                </a:spcAft>
                <a:buClr>
                  <a:srgbClr val="000000"/>
                </a:buClr>
                <a:buSzPts val="900"/>
                <a:buFont typeface="Arial"/>
                <a:buNone/>
              </a:pPr>
              <a:r>
                <a:rPr lang="es-ES" sz="900" b="1" i="0" u="none" strike="noStrike" cap="none">
                  <a:solidFill>
                    <a:srgbClr val="FFFFFF"/>
                  </a:solidFill>
                  <a:latin typeface="Helvetica Neue"/>
                  <a:ea typeface="Helvetica Neue"/>
                  <a:cs typeface="Helvetica Neue"/>
                  <a:sym typeface="Helvetica Neue"/>
                </a:rPr>
                <a:t>4</a:t>
              </a:r>
              <a:endParaRPr sz="1400" b="0" i="0" u="none" strike="noStrike" cap="none">
                <a:solidFill>
                  <a:srgbClr val="000000"/>
                </a:solidFill>
                <a:latin typeface="Arial"/>
                <a:ea typeface="Arial"/>
                <a:cs typeface="Arial"/>
                <a:sym typeface="Aria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4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2F2F2">
            <a:alpha val="49411"/>
          </a:srgbClr>
        </a:solidFill>
        <a:effectLst/>
      </p:bgPr>
    </p:bg>
    <p:spTree>
      <p:nvGrpSpPr>
        <p:cNvPr id="1" name="Shape 854"/>
        <p:cNvGrpSpPr/>
        <p:nvPr/>
      </p:nvGrpSpPr>
      <p:grpSpPr>
        <a:xfrm>
          <a:off x="0" y="0"/>
          <a:ext cx="0" cy="0"/>
          <a:chOff x="0" y="0"/>
          <a:chExt cx="0" cy="0"/>
        </a:xfrm>
      </p:grpSpPr>
      <p:sp>
        <p:nvSpPr>
          <p:cNvPr id="855" name="Google Shape;855;p34"/>
          <p:cNvSpPr/>
          <p:nvPr/>
        </p:nvSpPr>
        <p:spPr>
          <a:xfrm>
            <a:off x="0" y="0"/>
            <a:ext cx="9143999" cy="5143023"/>
          </a:xfrm>
          <a:prstGeom prst="rect">
            <a:avLst/>
          </a:prstGeom>
          <a:solidFill>
            <a:srgbClr val="F2F2F2">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6" name="Google Shape;856;p34"/>
          <p:cNvSpPr/>
          <p:nvPr/>
        </p:nvSpPr>
        <p:spPr>
          <a:xfrm rot="5400000">
            <a:off x="-952744" y="2526955"/>
            <a:ext cx="2400300" cy="11428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7" name="Google Shape;857;p34"/>
          <p:cNvSpPr/>
          <p:nvPr/>
        </p:nvSpPr>
        <p:spPr>
          <a:xfrm rot="-5400000">
            <a:off x="4780856" y="780353"/>
            <a:ext cx="5143502" cy="3582785"/>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8" name="Google Shape;858;p34"/>
          <p:cNvSpPr/>
          <p:nvPr/>
        </p:nvSpPr>
        <p:spPr>
          <a:xfrm>
            <a:off x="290935" y="643339"/>
            <a:ext cx="8300268" cy="3906699"/>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9" name="Google Shape;859;p34"/>
          <p:cNvSpPr txBox="1">
            <a:spLocks noGrp="1"/>
          </p:cNvSpPr>
          <p:nvPr>
            <p:ph type="ctrTitle"/>
          </p:nvPr>
        </p:nvSpPr>
        <p:spPr>
          <a:xfrm>
            <a:off x="740766" y="2303387"/>
            <a:ext cx="7432722" cy="194252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F3F3F"/>
              </a:buClr>
              <a:buSzPts val="4000"/>
              <a:buFont typeface="Poppins"/>
              <a:buNone/>
            </a:pPr>
            <a:r>
              <a:rPr lang="es-ES" sz="4000" b="1" cap="none">
                <a:solidFill>
                  <a:srgbClr val="3F3F3F"/>
                </a:solidFill>
                <a:latin typeface="Poppins"/>
                <a:ea typeface="Poppins"/>
                <a:cs typeface="Poppins"/>
                <a:sym typeface="Poppins"/>
              </a:rPr>
              <a:t>LA TIENDA DE DULCES</a:t>
            </a:r>
            <a:br>
              <a:rPr lang="es-ES" sz="4000" b="1" cap="none">
                <a:solidFill>
                  <a:srgbClr val="3F3F3F"/>
                </a:solidFill>
                <a:latin typeface="Poppins"/>
                <a:ea typeface="Poppins"/>
                <a:cs typeface="Poppins"/>
                <a:sym typeface="Poppins"/>
              </a:rPr>
            </a:br>
            <a:endParaRPr/>
          </a:p>
        </p:txBody>
      </p:sp>
      <p:sp>
        <p:nvSpPr>
          <p:cNvPr id="860" name="Google Shape;860;p34"/>
          <p:cNvSpPr txBox="1">
            <a:spLocks noGrp="1"/>
          </p:cNvSpPr>
          <p:nvPr>
            <p:ph type="subTitle" idx="1"/>
          </p:nvPr>
        </p:nvSpPr>
        <p:spPr>
          <a:xfrm>
            <a:off x="740766" y="1165138"/>
            <a:ext cx="7432721" cy="9613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rgbClr val="3F3F3F"/>
              </a:buClr>
              <a:buSzPts val="2000"/>
              <a:buNone/>
            </a:pPr>
            <a:r>
              <a:rPr lang="es-ES" sz="2000" b="1" cap="none">
                <a:solidFill>
                  <a:srgbClr val="3F3F3F"/>
                </a:solidFill>
                <a:latin typeface="Poppins"/>
                <a:ea typeface="Poppins"/>
                <a:cs typeface="Poppins"/>
                <a:sym typeface="Poppins"/>
              </a:rPr>
              <a:t>PLAN ECONÓMICO</a:t>
            </a:r>
            <a:endParaRPr/>
          </a:p>
        </p:txBody>
      </p:sp>
      <p:sp>
        <p:nvSpPr>
          <p:cNvPr id="861" name="Google Shape;861;p34"/>
          <p:cNvSpPr/>
          <p:nvPr/>
        </p:nvSpPr>
        <p:spPr>
          <a:xfrm rot="5400000">
            <a:off x="-1143007" y="2524594"/>
            <a:ext cx="2400300" cy="11428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62" name="Google Shape;862;p34"/>
          <p:cNvPicPr preferRelativeResize="0"/>
          <p:nvPr/>
        </p:nvPicPr>
        <p:blipFill rotWithShape="1">
          <a:blip r:embed="rId3">
            <a:alphaModFix/>
          </a:blip>
          <a:srcRect/>
          <a:stretch/>
        </p:blipFill>
        <p:spPr>
          <a:xfrm>
            <a:off x="0" y="4771553"/>
            <a:ext cx="9144000" cy="381000"/>
          </a:xfrm>
          <a:prstGeom prst="rect">
            <a:avLst/>
          </a:prstGeom>
          <a:noFill/>
          <a:ln>
            <a:noFill/>
          </a:ln>
        </p:spPr>
      </p:pic>
      <p:pic>
        <p:nvPicPr>
          <p:cNvPr id="863" name="Google Shape;863;p34" descr="Forma&#10;&#10;Descripción generada automáticamente con confianza media"/>
          <p:cNvPicPr preferRelativeResize="0"/>
          <p:nvPr/>
        </p:nvPicPr>
        <p:blipFill rotWithShape="1">
          <a:blip r:embed="rId4">
            <a:alphaModFix/>
          </a:blip>
          <a:srcRect/>
          <a:stretch/>
        </p:blipFill>
        <p:spPr>
          <a:xfrm>
            <a:off x="290923" y="195424"/>
            <a:ext cx="2244675" cy="447925"/>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8"/>
        <p:cNvGrpSpPr/>
        <p:nvPr/>
      </p:nvGrpSpPr>
      <p:grpSpPr>
        <a:xfrm>
          <a:off x="0" y="0"/>
          <a:ext cx="0" cy="0"/>
          <a:chOff x="0" y="0"/>
          <a:chExt cx="0" cy="0"/>
        </a:xfrm>
      </p:grpSpPr>
      <p:sp>
        <p:nvSpPr>
          <p:cNvPr id="869" name="Google Shape;869;p35"/>
          <p:cNvSpPr/>
          <p:nvPr/>
        </p:nvSpPr>
        <p:spPr>
          <a:xfrm>
            <a:off x="0" y="0"/>
            <a:ext cx="9143999" cy="514302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70" name="Google Shape;870;p35"/>
          <p:cNvSpPr txBox="1">
            <a:spLocks noGrp="1"/>
          </p:cNvSpPr>
          <p:nvPr>
            <p:ph type="title"/>
          </p:nvPr>
        </p:nvSpPr>
        <p:spPr>
          <a:xfrm>
            <a:off x="6607487" y="1531081"/>
            <a:ext cx="2536513" cy="213455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2400"/>
              <a:buFont typeface="Poppins"/>
              <a:buNone/>
            </a:pPr>
            <a:r>
              <a:rPr lang="es-ES" sz="2400" b="1">
                <a:latin typeface="Poppins"/>
                <a:ea typeface="Poppins"/>
                <a:cs typeface="Poppins"/>
                <a:sym typeface="Poppins"/>
              </a:rPr>
              <a:t>La tienda de dulces</a:t>
            </a:r>
            <a:br>
              <a:rPr lang="es-ES" sz="2400" b="1">
                <a:latin typeface="Poppins"/>
                <a:ea typeface="Poppins"/>
                <a:cs typeface="Poppins"/>
                <a:sym typeface="Poppins"/>
              </a:rPr>
            </a:br>
            <a:endParaRPr/>
          </a:p>
        </p:txBody>
      </p:sp>
      <p:sp>
        <p:nvSpPr>
          <p:cNvPr id="871" name="Google Shape;871;p35"/>
          <p:cNvSpPr/>
          <p:nvPr/>
        </p:nvSpPr>
        <p:spPr>
          <a:xfrm rot="-5400000">
            <a:off x="2575480" y="-620425"/>
            <a:ext cx="1286609" cy="643756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72" name="Google Shape;872;p35"/>
          <p:cNvSpPr/>
          <p:nvPr/>
        </p:nvSpPr>
        <p:spPr>
          <a:xfrm>
            <a:off x="226563" y="498231"/>
            <a:ext cx="6061974" cy="4200255"/>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73" name="Google Shape;873;p35"/>
          <p:cNvSpPr/>
          <p:nvPr/>
        </p:nvSpPr>
        <p:spPr>
          <a:xfrm rot="5400000">
            <a:off x="5962835" y="2544073"/>
            <a:ext cx="1289304" cy="11428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74" name="Google Shape;874;p35"/>
          <p:cNvPicPr preferRelativeResize="0"/>
          <p:nvPr/>
        </p:nvPicPr>
        <p:blipFill rotWithShape="1">
          <a:blip r:embed="rId3">
            <a:alphaModFix/>
          </a:blip>
          <a:srcRect/>
          <a:stretch/>
        </p:blipFill>
        <p:spPr>
          <a:xfrm>
            <a:off x="259739" y="564403"/>
            <a:ext cx="5896670" cy="4080866"/>
          </a:xfrm>
          <a:prstGeom prst="rect">
            <a:avLst/>
          </a:prstGeom>
          <a:noFill/>
          <a:ln>
            <a:noFill/>
          </a:ln>
        </p:spPr>
      </p:pic>
      <p:pic>
        <p:nvPicPr>
          <p:cNvPr id="875" name="Google Shape;875;p35" descr="Forma&#10;&#10;Descripción generada automáticamente con confianza media"/>
          <p:cNvPicPr preferRelativeResize="0"/>
          <p:nvPr/>
        </p:nvPicPr>
        <p:blipFill rotWithShape="1">
          <a:blip r:embed="rId4">
            <a:alphaModFix/>
          </a:blip>
          <a:srcRect/>
          <a:stretch/>
        </p:blipFill>
        <p:spPr>
          <a:xfrm>
            <a:off x="6774298" y="146624"/>
            <a:ext cx="2244675" cy="447925"/>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80"/>
        <p:cNvGrpSpPr/>
        <p:nvPr/>
      </p:nvGrpSpPr>
      <p:grpSpPr>
        <a:xfrm>
          <a:off x="0" y="0"/>
          <a:ext cx="0" cy="0"/>
          <a:chOff x="0" y="0"/>
          <a:chExt cx="0" cy="0"/>
        </a:xfrm>
      </p:grpSpPr>
      <p:sp>
        <p:nvSpPr>
          <p:cNvPr id="881" name="Google Shape;881;p36"/>
          <p:cNvSpPr/>
          <p:nvPr/>
        </p:nvSpPr>
        <p:spPr>
          <a:xfrm>
            <a:off x="0" y="0"/>
            <a:ext cx="9143999" cy="514302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82" name="Google Shape;882;p36"/>
          <p:cNvSpPr txBox="1">
            <a:spLocks noGrp="1"/>
          </p:cNvSpPr>
          <p:nvPr>
            <p:ph type="title"/>
          </p:nvPr>
        </p:nvSpPr>
        <p:spPr>
          <a:xfrm>
            <a:off x="6607488" y="1531081"/>
            <a:ext cx="2536512" cy="213455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2400"/>
              <a:buFont typeface="Poppins"/>
              <a:buNone/>
            </a:pPr>
            <a:r>
              <a:rPr lang="es-ES" sz="2400" b="1">
                <a:latin typeface="Poppins"/>
                <a:ea typeface="Poppins"/>
                <a:cs typeface="Poppins"/>
                <a:sym typeface="Poppins"/>
              </a:rPr>
              <a:t>La tienda de dulces</a:t>
            </a:r>
            <a:br>
              <a:rPr lang="es-ES" sz="2400" b="1">
                <a:latin typeface="Poppins"/>
                <a:ea typeface="Poppins"/>
                <a:cs typeface="Poppins"/>
                <a:sym typeface="Poppins"/>
              </a:rPr>
            </a:br>
            <a:endParaRPr/>
          </a:p>
        </p:txBody>
      </p:sp>
      <p:sp>
        <p:nvSpPr>
          <p:cNvPr id="883" name="Google Shape;883;p36"/>
          <p:cNvSpPr/>
          <p:nvPr/>
        </p:nvSpPr>
        <p:spPr>
          <a:xfrm rot="-5400000">
            <a:off x="2575480" y="-620425"/>
            <a:ext cx="1286609" cy="643756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84" name="Google Shape;884;p36"/>
          <p:cNvSpPr/>
          <p:nvPr/>
        </p:nvSpPr>
        <p:spPr>
          <a:xfrm>
            <a:off x="226563" y="498231"/>
            <a:ext cx="6061974" cy="4200255"/>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85" name="Google Shape;885;p36"/>
          <p:cNvSpPr/>
          <p:nvPr/>
        </p:nvSpPr>
        <p:spPr>
          <a:xfrm rot="5400000">
            <a:off x="5962835" y="2544073"/>
            <a:ext cx="1289304" cy="11428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86" name="Google Shape;886;p36"/>
          <p:cNvPicPr preferRelativeResize="0"/>
          <p:nvPr/>
        </p:nvPicPr>
        <p:blipFill rotWithShape="1">
          <a:blip r:embed="rId3">
            <a:alphaModFix/>
          </a:blip>
          <a:srcRect/>
          <a:stretch/>
        </p:blipFill>
        <p:spPr>
          <a:xfrm>
            <a:off x="395536" y="665340"/>
            <a:ext cx="5760640" cy="3778617"/>
          </a:xfrm>
          <a:prstGeom prst="rect">
            <a:avLst/>
          </a:prstGeom>
          <a:noFill/>
          <a:ln>
            <a:noFill/>
          </a:ln>
        </p:spPr>
      </p:pic>
      <p:pic>
        <p:nvPicPr>
          <p:cNvPr id="887" name="Google Shape;887;p36" descr="Forma&#10;&#10;Descripción generada automáticamente con confianza media"/>
          <p:cNvPicPr preferRelativeResize="0"/>
          <p:nvPr/>
        </p:nvPicPr>
        <p:blipFill rotWithShape="1">
          <a:blip r:embed="rId4">
            <a:alphaModFix/>
          </a:blip>
          <a:srcRect/>
          <a:stretch/>
        </p:blipFill>
        <p:spPr>
          <a:xfrm>
            <a:off x="6774298" y="146624"/>
            <a:ext cx="2244675" cy="447925"/>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92"/>
        <p:cNvGrpSpPr/>
        <p:nvPr/>
      </p:nvGrpSpPr>
      <p:grpSpPr>
        <a:xfrm>
          <a:off x="0" y="0"/>
          <a:ext cx="0" cy="0"/>
          <a:chOff x="0" y="0"/>
          <a:chExt cx="0" cy="0"/>
        </a:xfrm>
      </p:grpSpPr>
      <p:sp>
        <p:nvSpPr>
          <p:cNvPr id="893" name="Google Shape;893;p37"/>
          <p:cNvSpPr/>
          <p:nvPr/>
        </p:nvSpPr>
        <p:spPr>
          <a:xfrm>
            <a:off x="0" y="0"/>
            <a:ext cx="9143999" cy="514302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894" name="Google Shape;894;p37"/>
          <p:cNvGrpSpPr/>
          <p:nvPr/>
        </p:nvGrpSpPr>
        <p:grpSpPr>
          <a:xfrm>
            <a:off x="-2" y="2365737"/>
            <a:ext cx="548639" cy="505095"/>
            <a:chOff x="3940602" y="308034"/>
            <a:chExt cx="2116791" cy="3428999"/>
          </a:xfrm>
        </p:grpSpPr>
        <p:sp>
          <p:nvSpPr>
            <p:cNvPr id="895" name="Google Shape;895;p37"/>
            <p:cNvSpPr/>
            <p:nvPr/>
          </p:nvSpPr>
          <p:spPr>
            <a:xfrm>
              <a:off x="3940602" y="308034"/>
              <a:ext cx="566743" cy="3428999"/>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96" name="Google Shape;896;p37"/>
            <p:cNvSpPr/>
            <p:nvPr/>
          </p:nvSpPr>
          <p:spPr>
            <a:xfrm>
              <a:off x="4715626" y="308034"/>
              <a:ext cx="566743" cy="3428999"/>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97" name="Google Shape;897;p37"/>
            <p:cNvSpPr/>
            <p:nvPr/>
          </p:nvSpPr>
          <p:spPr>
            <a:xfrm>
              <a:off x="5490650" y="308034"/>
              <a:ext cx="566743" cy="3428999"/>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898" name="Google Shape;898;p37"/>
          <p:cNvSpPr/>
          <p:nvPr/>
        </p:nvSpPr>
        <p:spPr>
          <a:xfrm>
            <a:off x="4264357" y="509799"/>
            <a:ext cx="4507025" cy="4067910"/>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99" name="Google Shape;899;p37"/>
          <p:cNvSpPr/>
          <p:nvPr/>
        </p:nvSpPr>
        <p:spPr>
          <a:xfrm flipH="1">
            <a:off x="4265676" y="4766304"/>
            <a:ext cx="4505706" cy="3429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00" name="Google Shape;900;p37"/>
          <p:cNvSpPr txBox="1"/>
          <p:nvPr/>
        </p:nvSpPr>
        <p:spPr>
          <a:xfrm>
            <a:off x="634456" y="1551007"/>
            <a:ext cx="2857423" cy="2134553"/>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dk1"/>
              </a:buClr>
              <a:buSzPts val="2800"/>
              <a:buFont typeface="Poppins"/>
              <a:buNone/>
            </a:pPr>
            <a:r>
              <a:rPr lang="es-ES" sz="2800" b="1" i="0" u="none" strike="noStrike" cap="none">
                <a:solidFill>
                  <a:schemeClr val="dk1"/>
                </a:solidFill>
                <a:latin typeface="Poppins"/>
                <a:ea typeface="Poppins"/>
                <a:cs typeface="Poppins"/>
                <a:sym typeface="Poppins"/>
              </a:rPr>
              <a:t>La tienda de dulces</a:t>
            </a:r>
            <a:br>
              <a:rPr lang="es-ES" sz="2800" b="1" i="0" u="none" strike="noStrike" cap="none">
                <a:solidFill>
                  <a:schemeClr val="dk1"/>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pic>
        <p:nvPicPr>
          <p:cNvPr id="901" name="Google Shape;901;p37"/>
          <p:cNvPicPr preferRelativeResize="0"/>
          <p:nvPr/>
        </p:nvPicPr>
        <p:blipFill rotWithShape="1">
          <a:blip r:embed="rId3">
            <a:alphaModFix/>
          </a:blip>
          <a:srcRect/>
          <a:stretch/>
        </p:blipFill>
        <p:spPr>
          <a:xfrm>
            <a:off x="4315718" y="653323"/>
            <a:ext cx="4426536" cy="3924386"/>
          </a:xfrm>
          <a:prstGeom prst="rect">
            <a:avLst/>
          </a:prstGeom>
          <a:noFill/>
          <a:ln>
            <a:noFill/>
          </a:ln>
        </p:spPr>
      </p:pic>
      <p:pic>
        <p:nvPicPr>
          <p:cNvPr id="902" name="Google Shape;902;p37" descr="Forma&#10;&#10;Descripción generada automáticamente con confianza media"/>
          <p:cNvPicPr preferRelativeResize="0"/>
          <p:nvPr/>
        </p:nvPicPr>
        <p:blipFill rotWithShape="1">
          <a:blip r:embed="rId4">
            <a:alphaModFix/>
          </a:blip>
          <a:srcRect/>
          <a:stretch/>
        </p:blipFill>
        <p:spPr>
          <a:xfrm>
            <a:off x="6774298" y="146624"/>
            <a:ext cx="2244675" cy="447925"/>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7"/>
        <p:cNvGrpSpPr/>
        <p:nvPr/>
      </p:nvGrpSpPr>
      <p:grpSpPr>
        <a:xfrm>
          <a:off x="0" y="0"/>
          <a:ext cx="0" cy="0"/>
          <a:chOff x="0" y="0"/>
          <a:chExt cx="0" cy="0"/>
        </a:xfrm>
      </p:grpSpPr>
      <p:sp>
        <p:nvSpPr>
          <p:cNvPr id="908" name="Google Shape;908;p38"/>
          <p:cNvSpPr/>
          <p:nvPr/>
        </p:nvSpPr>
        <p:spPr>
          <a:xfrm>
            <a:off x="0" y="0"/>
            <a:ext cx="9144000"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909" name="Google Shape;909;p38" descr="Signo de interrogación en fondo de color verde pastel"/>
          <p:cNvPicPr preferRelativeResize="0"/>
          <p:nvPr/>
        </p:nvPicPr>
        <p:blipFill rotWithShape="1">
          <a:blip r:embed="rId3">
            <a:alphaModFix amt="50000"/>
          </a:blip>
          <a:srcRect r="-2"/>
          <a:stretch/>
        </p:blipFill>
        <p:spPr>
          <a:xfrm>
            <a:off x="2642616" y="10"/>
            <a:ext cx="6501384" cy="5143490"/>
          </a:xfrm>
          <a:prstGeom prst="rect">
            <a:avLst/>
          </a:prstGeom>
          <a:noFill/>
          <a:ln>
            <a:noFill/>
          </a:ln>
        </p:spPr>
      </p:pic>
      <p:sp>
        <p:nvSpPr>
          <p:cNvPr id="910" name="Google Shape;910;p38"/>
          <p:cNvSpPr/>
          <p:nvPr/>
        </p:nvSpPr>
        <p:spPr>
          <a:xfrm>
            <a:off x="0" y="0"/>
            <a:ext cx="7317450" cy="5143500"/>
          </a:xfrm>
          <a:prstGeom prst="rect">
            <a:avLst/>
          </a:prstGeom>
          <a:gradFill>
            <a:gsLst>
              <a:gs pos="0">
                <a:srgbClr val="FFFFFF">
                  <a:alpha val="0"/>
                </a:srgbClr>
              </a:gs>
              <a:gs pos="19000">
                <a:srgbClr val="FFFFFF">
                  <a:alpha val="37254"/>
                </a:srgbClr>
              </a:gs>
              <a:gs pos="35000">
                <a:srgbClr val="FFFFFF">
                  <a:alpha val="78431"/>
                </a:srgbClr>
              </a:gs>
              <a:gs pos="58000">
                <a:schemeClr val="lt1"/>
              </a:gs>
              <a:gs pos="100000">
                <a:schemeClr val="lt1"/>
              </a:gs>
            </a:gsLst>
            <a:lin ang="10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11" name="Google Shape;911;p38"/>
          <p:cNvSpPr txBox="1">
            <a:spLocks noGrp="1"/>
          </p:cNvSpPr>
          <p:nvPr>
            <p:ph type="title"/>
          </p:nvPr>
        </p:nvSpPr>
        <p:spPr>
          <a:xfrm>
            <a:off x="329052" y="1346590"/>
            <a:ext cx="3666884" cy="1700388"/>
          </a:xfrm>
          <a:prstGeom prst="rect">
            <a:avLst/>
          </a:prstGeom>
          <a:noFill/>
          <a:ln>
            <a:noFill/>
          </a:ln>
        </p:spPr>
        <p:txBody>
          <a:bodyPr spcFirstLastPara="1" wrap="square" lIns="91425" tIns="45700" rIns="91425" bIns="45700" anchor="b" anchorCtr="0">
            <a:normAutofit fontScale="90000"/>
          </a:bodyPr>
          <a:lstStyle/>
          <a:p>
            <a:pPr marL="0" lvl="0" indent="0" algn="l" rtl="0">
              <a:lnSpc>
                <a:spcPct val="90000"/>
              </a:lnSpc>
              <a:spcBef>
                <a:spcPts val="0"/>
              </a:spcBef>
              <a:spcAft>
                <a:spcPts val="0"/>
              </a:spcAft>
              <a:buClr>
                <a:schemeClr val="dk1"/>
              </a:buClr>
              <a:buSzPct val="100000"/>
              <a:buFont typeface="Poppins"/>
              <a:buNone/>
            </a:pPr>
            <a:br>
              <a:rPr lang="es-ES" sz="3600" b="1">
                <a:latin typeface="Poppins"/>
                <a:ea typeface="Poppins"/>
                <a:cs typeface="Poppins"/>
                <a:sym typeface="Poppins"/>
              </a:rPr>
            </a:br>
            <a:br>
              <a:rPr lang="es-ES" sz="3600" b="1">
                <a:latin typeface="Poppins"/>
                <a:ea typeface="Poppins"/>
                <a:cs typeface="Poppins"/>
                <a:sym typeface="Poppins"/>
              </a:rPr>
            </a:br>
            <a:r>
              <a:rPr lang="es-ES" sz="3600" b="1">
                <a:latin typeface="Poppins"/>
                <a:ea typeface="Poppins"/>
                <a:cs typeface="Poppins"/>
                <a:sym typeface="Poppins"/>
              </a:rPr>
              <a:t>¿A PARTIR DE QUÉ VENTAS EMPIEZO A GANAR DINERO?</a:t>
            </a:r>
            <a:endParaRPr sz="3600" b="1">
              <a:latin typeface="Poppins"/>
              <a:ea typeface="Poppins"/>
              <a:cs typeface="Poppins"/>
              <a:sym typeface="Poppins"/>
            </a:endParaRPr>
          </a:p>
        </p:txBody>
      </p:sp>
      <p:sp>
        <p:nvSpPr>
          <p:cNvPr id="912" name="Google Shape;912;p38"/>
          <p:cNvSpPr/>
          <p:nvPr/>
        </p:nvSpPr>
        <p:spPr>
          <a:xfrm rot="5400000">
            <a:off x="569941" y="260093"/>
            <a:ext cx="109728" cy="528066"/>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913" name="Google Shape;913;p38"/>
          <p:cNvSpPr/>
          <p:nvPr/>
        </p:nvSpPr>
        <p:spPr>
          <a:xfrm>
            <a:off x="360771" y="3410190"/>
            <a:ext cx="2983230" cy="13716"/>
          </a:xfrm>
          <a:prstGeom prst="rect">
            <a:avLst/>
          </a:prstGeom>
          <a:solidFill>
            <a:srgbClr val="D5D5D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914" name="Google Shape;914;p38"/>
          <p:cNvSpPr/>
          <p:nvPr/>
        </p:nvSpPr>
        <p:spPr>
          <a:xfrm>
            <a:off x="251520" y="267494"/>
            <a:ext cx="637318" cy="49034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15" name="Google Shape;915;p38"/>
          <p:cNvSpPr txBox="1"/>
          <p:nvPr/>
        </p:nvSpPr>
        <p:spPr>
          <a:xfrm>
            <a:off x="360771" y="1158255"/>
            <a:ext cx="3960439" cy="2041244"/>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3200"/>
              <a:buFont typeface="Calibri"/>
              <a:buNone/>
            </a:pPr>
            <a:endParaRPr sz="3200" b="1" i="0" u="none" strike="noStrike" cap="none">
              <a:solidFill>
                <a:srgbClr val="595959"/>
              </a:solidFill>
              <a:latin typeface="Poppins"/>
              <a:ea typeface="Poppins"/>
              <a:cs typeface="Poppins"/>
              <a:sym typeface="Poppins"/>
            </a:endParaRPr>
          </a:p>
        </p:txBody>
      </p:sp>
      <p:sp>
        <p:nvSpPr>
          <p:cNvPr id="916" name="Google Shape;916;p38"/>
          <p:cNvSpPr/>
          <p:nvPr/>
        </p:nvSpPr>
        <p:spPr>
          <a:xfrm>
            <a:off x="323528" y="3205566"/>
            <a:ext cx="3297506" cy="2302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917" name="Google Shape;917;p38" descr="Forma&#10;&#10;Descripción generada automáticamente con confianza media"/>
          <p:cNvPicPr preferRelativeResize="0"/>
          <p:nvPr/>
        </p:nvPicPr>
        <p:blipFill rotWithShape="1">
          <a:blip r:embed="rId4">
            <a:alphaModFix/>
          </a:blip>
          <a:srcRect/>
          <a:stretch/>
        </p:blipFill>
        <p:spPr>
          <a:xfrm>
            <a:off x="6774298" y="146624"/>
            <a:ext cx="2244675" cy="447925"/>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22"/>
        <p:cNvGrpSpPr/>
        <p:nvPr/>
      </p:nvGrpSpPr>
      <p:grpSpPr>
        <a:xfrm>
          <a:off x="0" y="0"/>
          <a:ext cx="0" cy="0"/>
          <a:chOff x="0" y="0"/>
          <a:chExt cx="0" cy="0"/>
        </a:xfrm>
      </p:grpSpPr>
      <p:sp>
        <p:nvSpPr>
          <p:cNvPr id="923" name="Google Shape;923;p39"/>
          <p:cNvSpPr/>
          <p:nvPr/>
        </p:nvSpPr>
        <p:spPr>
          <a:xfrm>
            <a:off x="0" y="0"/>
            <a:ext cx="9144000"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24" name="Google Shape;924;p39"/>
          <p:cNvSpPr/>
          <p:nvPr/>
        </p:nvSpPr>
        <p:spPr>
          <a:xfrm>
            <a:off x="415812" y="273843"/>
            <a:ext cx="8375585" cy="1566988"/>
          </a:xfrm>
          <a:prstGeom prst="rect">
            <a:avLst/>
          </a:prstGeom>
          <a:solidFill>
            <a:schemeClr val="lt1"/>
          </a:solidFill>
          <a:ln w="12700" cap="flat" cmpd="sng">
            <a:solidFill>
              <a:srgbClr val="DEDEDE"/>
            </a:solidFill>
            <a:prstDash val="solid"/>
            <a:miter lim="800000"/>
            <a:headEnd type="none" w="sm" len="sm"/>
            <a:tailEnd type="none" w="sm" len="sm"/>
          </a:ln>
          <a:effectLst>
            <a:outerShdw blurRad="50800" dist="38100" dir="2700000" algn="tl" rotWithShape="0">
              <a:srgbClr val="C5C2C2">
                <a:alpha val="4941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925" name="Google Shape;925;p39"/>
          <p:cNvSpPr txBox="1">
            <a:spLocks noGrp="1"/>
          </p:cNvSpPr>
          <p:nvPr>
            <p:ph type="title"/>
          </p:nvPr>
        </p:nvSpPr>
        <p:spPr>
          <a:xfrm>
            <a:off x="788670" y="440116"/>
            <a:ext cx="2743200" cy="123444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00000"/>
              <a:buFont typeface="Poppins"/>
              <a:buNone/>
            </a:pPr>
            <a:r>
              <a:rPr lang="es-ES" sz="2800">
                <a:latin typeface="Poppins"/>
                <a:ea typeface="Poppins"/>
                <a:cs typeface="Poppins"/>
                <a:sym typeface="Poppins"/>
              </a:rPr>
              <a:t>EL PLAN ECONÓMICO: punto de equilibrio</a:t>
            </a:r>
            <a:endParaRPr/>
          </a:p>
        </p:txBody>
      </p:sp>
      <p:sp>
        <p:nvSpPr>
          <p:cNvPr id="926" name="Google Shape;926;p39"/>
          <p:cNvSpPr/>
          <p:nvPr/>
        </p:nvSpPr>
        <p:spPr>
          <a:xfrm>
            <a:off x="367806" y="793304"/>
            <a:ext cx="96012" cy="528066"/>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927" name="Google Shape;927;p39"/>
          <p:cNvSpPr/>
          <p:nvPr/>
        </p:nvSpPr>
        <p:spPr>
          <a:xfrm rot="5400000">
            <a:off x="3182656" y="1050479"/>
            <a:ext cx="1097280" cy="13716"/>
          </a:xfrm>
          <a:prstGeom prst="rect">
            <a:avLst/>
          </a:prstGeom>
          <a:solidFill>
            <a:srgbClr val="D5D5D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cxnSp>
        <p:nvCxnSpPr>
          <p:cNvPr id="928" name="Google Shape;928;p39"/>
          <p:cNvCxnSpPr/>
          <p:nvPr/>
        </p:nvCxnSpPr>
        <p:spPr>
          <a:xfrm>
            <a:off x="415812" y="793304"/>
            <a:ext cx="0" cy="528067"/>
          </a:xfrm>
          <a:prstGeom prst="straightConnector1">
            <a:avLst/>
          </a:prstGeom>
          <a:noFill/>
          <a:ln w="101600" cap="flat" cmpd="sng">
            <a:solidFill>
              <a:srgbClr val="009DE1"/>
            </a:solidFill>
            <a:prstDash val="solid"/>
            <a:miter lim="800000"/>
            <a:headEnd type="none" w="sm" len="sm"/>
            <a:tailEnd type="none" w="sm" len="sm"/>
          </a:ln>
        </p:spPr>
      </p:cxnSp>
      <p:sp>
        <p:nvSpPr>
          <p:cNvPr id="929" name="Google Shape;929;p39"/>
          <p:cNvSpPr txBox="1"/>
          <p:nvPr/>
        </p:nvSpPr>
        <p:spPr>
          <a:xfrm>
            <a:off x="3937579" y="440116"/>
            <a:ext cx="4653449" cy="123444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dk1"/>
              </a:buClr>
              <a:buSzPts val="2000"/>
              <a:buFont typeface="Poppins"/>
              <a:buNone/>
            </a:pPr>
            <a:r>
              <a:rPr lang="es-ES" sz="2000" b="0" i="0" u="none" strike="noStrike" cap="none">
                <a:solidFill>
                  <a:schemeClr val="dk1"/>
                </a:solidFill>
                <a:latin typeface="Poppins"/>
                <a:ea typeface="Poppins"/>
                <a:cs typeface="Poppins"/>
                <a:sym typeface="Poppins"/>
              </a:rPr>
              <a:t>GASTOS Y VENTAS</a:t>
            </a:r>
            <a:br>
              <a:rPr lang="es-ES" sz="2000" b="0" i="0" u="none" strike="noStrike" cap="none">
                <a:solidFill>
                  <a:schemeClr val="dk1"/>
                </a:solidFill>
                <a:latin typeface="Poppins"/>
                <a:ea typeface="Poppins"/>
                <a:cs typeface="Poppins"/>
                <a:sym typeface="Poppins"/>
              </a:rPr>
            </a:br>
            <a:endParaRPr sz="1600" b="0" i="0" u="none" strike="noStrike" cap="none">
              <a:solidFill>
                <a:schemeClr val="dk1"/>
              </a:solidFill>
              <a:latin typeface="Calibri"/>
              <a:ea typeface="Calibri"/>
              <a:cs typeface="Calibri"/>
              <a:sym typeface="Calibri"/>
            </a:endParaRPr>
          </a:p>
        </p:txBody>
      </p:sp>
      <p:pic>
        <p:nvPicPr>
          <p:cNvPr id="930" name="Google Shape;930;p39"/>
          <p:cNvPicPr preferRelativeResize="0"/>
          <p:nvPr/>
        </p:nvPicPr>
        <p:blipFill rotWithShape="1">
          <a:blip r:embed="rId3">
            <a:alphaModFix/>
          </a:blip>
          <a:srcRect/>
          <a:stretch/>
        </p:blipFill>
        <p:spPr>
          <a:xfrm>
            <a:off x="290817" y="2187605"/>
            <a:ext cx="2921974" cy="2515780"/>
          </a:xfrm>
          <a:prstGeom prst="rect">
            <a:avLst/>
          </a:prstGeom>
          <a:noFill/>
          <a:ln>
            <a:noFill/>
          </a:ln>
        </p:spPr>
      </p:pic>
      <p:pic>
        <p:nvPicPr>
          <p:cNvPr id="931" name="Google Shape;931;p39"/>
          <p:cNvPicPr preferRelativeResize="0"/>
          <p:nvPr/>
        </p:nvPicPr>
        <p:blipFill rotWithShape="1">
          <a:blip r:embed="rId4">
            <a:alphaModFix/>
          </a:blip>
          <a:srcRect/>
          <a:stretch/>
        </p:blipFill>
        <p:spPr>
          <a:xfrm>
            <a:off x="3656666" y="2187604"/>
            <a:ext cx="5206421" cy="2600734"/>
          </a:xfrm>
          <a:prstGeom prst="rect">
            <a:avLst/>
          </a:prstGeom>
          <a:noFill/>
          <a:ln>
            <a:noFill/>
          </a:ln>
        </p:spPr>
      </p:pic>
      <p:pic>
        <p:nvPicPr>
          <p:cNvPr id="932" name="Google Shape;932;p39" descr="Forma&#10;&#10;Descripción generada automáticamente con confianza media"/>
          <p:cNvPicPr preferRelativeResize="0"/>
          <p:nvPr/>
        </p:nvPicPr>
        <p:blipFill rotWithShape="1">
          <a:blip r:embed="rId5">
            <a:alphaModFix/>
          </a:blip>
          <a:srcRect/>
          <a:stretch/>
        </p:blipFill>
        <p:spPr>
          <a:xfrm>
            <a:off x="6774298" y="146624"/>
            <a:ext cx="2244675" cy="4479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65"/>
        <p:cNvGrpSpPr/>
        <p:nvPr/>
      </p:nvGrpSpPr>
      <p:grpSpPr>
        <a:xfrm>
          <a:off x="0" y="0"/>
          <a:ext cx="0" cy="0"/>
          <a:chOff x="0" y="0"/>
          <a:chExt cx="0" cy="0"/>
        </a:xfrm>
      </p:grpSpPr>
      <p:sp>
        <p:nvSpPr>
          <p:cNvPr id="366" name="Google Shape;366;p4"/>
          <p:cNvSpPr/>
          <p:nvPr/>
        </p:nvSpPr>
        <p:spPr>
          <a:xfrm>
            <a:off x="0" y="0"/>
            <a:ext cx="9144000"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67" name="Google Shape;367;p4" descr="Diagrama&#10;&#10;Descripción generada automáticamente"/>
          <p:cNvPicPr preferRelativeResize="0"/>
          <p:nvPr/>
        </p:nvPicPr>
        <p:blipFill rotWithShape="1">
          <a:blip r:embed="rId3">
            <a:alphaModFix/>
          </a:blip>
          <a:srcRect b="-2"/>
          <a:stretch/>
        </p:blipFill>
        <p:spPr>
          <a:xfrm>
            <a:off x="2642616" y="10"/>
            <a:ext cx="6501384" cy="5143490"/>
          </a:xfrm>
          <a:prstGeom prst="rect">
            <a:avLst/>
          </a:prstGeom>
          <a:noFill/>
          <a:ln>
            <a:noFill/>
          </a:ln>
        </p:spPr>
      </p:pic>
      <p:sp>
        <p:nvSpPr>
          <p:cNvPr id="368" name="Google Shape;368;p4"/>
          <p:cNvSpPr/>
          <p:nvPr/>
        </p:nvSpPr>
        <p:spPr>
          <a:xfrm>
            <a:off x="0" y="0"/>
            <a:ext cx="7317450" cy="5143500"/>
          </a:xfrm>
          <a:prstGeom prst="rect">
            <a:avLst/>
          </a:prstGeom>
          <a:gradFill>
            <a:gsLst>
              <a:gs pos="0">
                <a:srgbClr val="FFFFFF">
                  <a:alpha val="0"/>
                </a:srgbClr>
              </a:gs>
              <a:gs pos="19000">
                <a:srgbClr val="FFFFFF">
                  <a:alpha val="37254"/>
                </a:srgbClr>
              </a:gs>
              <a:gs pos="35000">
                <a:srgbClr val="FFFFFF">
                  <a:alpha val="78431"/>
                </a:srgbClr>
              </a:gs>
              <a:gs pos="58000">
                <a:schemeClr val="lt1"/>
              </a:gs>
              <a:gs pos="100000">
                <a:schemeClr val="lt1"/>
              </a:gs>
            </a:gsLst>
            <a:lin ang="10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69" name="Google Shape;369;p4"/>
          <p:cNvSpPr txBox="1">
            <a:spLocks noGrp="1"/>
          </p:cNvSpPr>
          <p:nvPr>
            <p:ph type="title"/>
          </p:nvPr>
        </p:nvSpPr>
        <p:spPr>
          <a:xfrm>
            <a:off x="813323" y="1184227"/>
            <a:ext cx="4213516" cy="2403100"/>
          </a:xfrm>
          <a:prstGeom prst="rect">
            <a:avLst/>
          </a:prstGeom>
          <a:noFill/>
          <a:ln>
            <a:noFill/>
          </a:ln>
        </p:spPr>
        <p:txBody>
          <a:bodyPr spcFirstLastPara="1" wrap="square" lIns="91425" tIns="45700" rIns="91425" bIns="45700" anchor="b" anchorCtr="0">
            <a:normAutofit/>
          </a:bodyPr>
          <a:lstStyle/>
          <a:p>
            <a:pPr marL="0" lvl="0" indent="0" rtl="0">
              <a:lnSpc>
                <a:spcPct val="90000"/>
              </a:lnSpc>
              <a:spcBef>
                <a:spcPts val="0"/>
              </a:spcBef>
              <a:spcAft>
                <a:spcPts val="0"/>
              </a:spcAft>
              <a:buClr>
                <a:srgbClr val="3F3F3F"/>
              </a:buClr>
              <a:buSzPts val="3200"/>
              <a:buFont typeface="Poppins"/>
              <a:buNone/>
            </a:pPr>
            <a:r>
              <a:rPr lang="es-ES" sz="3200" b="1" cap="none" dirty="0">
                <a:solidFill>
                  <a:srgbClr val="3F3F3F"/>
                </a:solidFill>
                <a:latin typeface="Poppins"/>
                <a:ea typeface="Poppins"/>
                <a:cs typeface="Poppins"/>
                <a:sym typeface="Poppins"/>
              </a:rPr>
              <a:t>¿ALGUNA VEZ HAS TENIDO UNA IDEA PARA ABRIR TU PROPIO NEGOCIO?</a:t>
            </a:r>
            <a:br>
              <a:rPr lang="es-ES" sz="3200" b="1" cap="none" dirty="0">
                <a:solidFill>
                  <a:srgbClr val="3F3F3F"/>
                </a:solidFill>
                <a:latin typeface="Poppins"/>
                <a:ea typeface="Poppins"/>
                <a:cs typeface="Poppins"/>
                <a:sym typeface="Poppins"/>
              </a:rPr>
            </a:br>
            <a:endParaRPr sz="3200" b="1" cap="none" dirty="0">
              <a:solidFill>
                <a:srgbClr val="3F3F3F"/>
              </a:solidFill>
              <a:latin typeface="Poppins"/>
              <a:ea typeface="Poppins"/>
              <a:cs typeface="Poppins"/>
              <a:sym typeface="Poppins"/>
            </a:endParaRPr>
          </a:p>
        </p:txBody>
      </p:sp>
      <p:sp>
        <p:nvSpPr>
          <p:cNvPr id="370" name="Google Shape;370;p4"/>
          <p:cNvSpPr/>
          <p:nvPr/>
        </p:nvSpPr>
        <p:spPr>
          <a:xfrm rot="5400000">
            <a:off x="569941" y="260093"/>
            <a:ext cx="109728" cy="528066"/>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371" name="Google Shape;371;p4"/>
          <p:cNvSpPr/>
          <p:nvPr/>
        </p:nvSpPr>
        <p:spPr>
          <a:xfrm>
            <a:off x="360771" y="3410190"/>
            <a:ext cx="2983230" cy="13716"/>
          </a:xfrm>
          <a:prstGeom prst="rect">
            <a:avLst/>
          </a:prstGeom>
          <a:solidFill>
            <a:srgbClr val="D5D5D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72" name="Google Shape;372;p4"/>
          <p:cNvSpPr/>
          <p:nvPr/>
        </p:nvSpPr>
        <p:spPr>
          <a:xfrm>
            <a:off x="251520" y="267494"/>
            <a:ext cx="637318" cy="49034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73" name="Google Shape;373;p4"/>
          <p:cNvSpPr/>
          <p:nvPr/>
        </p:nvSpPr>
        <p:spPr>
          <a:xfrm>
            <a:off x="211105" y="3250680"/>
            <a:ext cx="3092481" cy="26278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74" name="Google Shape;374;p4"/>
          <p:cNvPicPr preferRelativeResize="0"/>
          <p:nvPr/>
        </p:nvPicPr>
        <p:blipFill rotWithShape="1">
          <a:blip r:embed="rId4">
            <a:alphaModFix/>
          </a:blip>
          <a:srcRect/>
          <a:stretch/>
        </p:blipFill>
        <p:spPr>
          <a:xfrm>
            <a:off x="0" y="4771553"/>
            <a:ext cx="9144000" cy="381000"/>
          </a:xfrm>
          <a:prstGeom prst="rect">
            <a:avLst/>
          </a:prstGeom>
          <a:noFill/>
          <a:ln>
            <a:noFill/>
          </a:ln>
        </p:spPr>
      </p:pic>
      <p:pic>
        <p:nvPicPr>
          <p:cNvPr id="375" name="Google Shape;375;p4" descr="Forma&#10;&#10;Descripción generada automáticamente con confianza media"/>
          <p:cNvPicPr preferRelativeResize="0"/>
          <p:nvPr/>
        </p:nvPicPr>
        <p:blipFill rotWithShape="1">
          <a:blip r:embed="rId5">
            <a:alphaModFix/>
          </a:blip>
          <a:srcRect/>
          <a:stretch/>
        </p:blipFill>
        <p:spPr>
          <a:xfrm>
            <a:off x="160873" y="131074"/>
            <a:ext cx="2244675" cy="447925"/>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37"/>
        <p:cNvGrpSpPr/>
        <p:nvPr/>
      </p:nvGrpSpPr>
      <p:grpSpPr>
        <a:xfrm>
          <a:off x="0" y="0"/>
          <a:ext cx="0" cy="0"/>
          <a:chOff x="0" y="0"/>
          <a:chExt cx="0" cy="0"/>
        </a:xfrm>
      </p:grpSpPr>
      <p:sp>
        <p:nvSpPr>
          <p:cNvPr id="938" name="Google Shape;938;p40"/>
          <p:cNvSpPr/>
          <p:nvPr/>
        </p:nvSpPr>
        <p:spPr>
          <a:xfrm>
            <a:off x="0" y="0"/>
            <a:ext cx="9143999" cy="514302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39" name="Google Shape;939;p40"/>
          <p:cNvSpPr/>
          <p:nvPr/>
        </p:nvSpPr>
        <p:spPr>
          <a:xfrm rot="-5400000">
            <a:off x="2575480" y="-620425"/>
            <a:ext cx="1286609" cy="643756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40" name="Google Shape;940;p40"/>
          <p:cNvSpPr/>
          <p:nvPr/>
        </p:nvSpPr>
        <p:spPr>
          <a:xfrm>
            <a:off x="226563" y="498231"/>
            <a:ext cx="6061974" cy="4200255"/>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41" name="Google Shape;941;p40"/>
          <p:cNvSpPr/>
          <p:nvPr/>
        </p:nvSpPr>
        <p:spPr>
          <a:xfrm rot="5400000">
            <a:off x="5962835" y="2544073"/>
            <a:ext cx="1289304" cy="11428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42" name="Google Shape;942;p40"/>
          <p:cNvSpPr txBox="1"/>
          <p:nvPr/>
        </p:nvSpPr>
        <p:spPr>
          <a:xfrm>
            <a:off x="6644331" y="1555667"/>
            <a:ext cx="2499669" cy="2134553"/>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dk1"/>
              </a:buClr>
              <a:buSzPts val="2800"/>
              <a:buFont typeface="Poppins"/>
              <a:buNone/>
            </a:pPr>
            <a:r>
              <a:rPr lang="es-ES" sz="2800" b="1" i="0" u="none" strike="noStrike" cap="none">
                <a:solidFill>
                  <a:schemeClr val="dk1"/>
                </a:solidFill>
                <a:latin typeface="Poppins"/>
                <a:ea typeface="Poppins"/>
                <a:cs typeface="Poppins"/>
                <a:sym typeface="Poppins"/>
              </a:rPr>
              <a:t>La tienda de dulces</a:t>
            </a:r>
            <a:br>
              <a:rPr lang="es-ES" sz="2800" b="1" i="0" u="none" strike="noStrike" cap="none">
                <a:solidFill>
                  <a:schemeClr val="dk1"/>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pic>
        <p:nvPicPr>
          <p:cNvPr id="943" name="Google Shape;943;p40"/>
          <p:cNvPicPr preferRelativeResize="0"/>
          <p:nvPr/>
        </p:nvPicPr>
        <p:blipFill rotWithShape="1">
          <a:blip r:embed="rId3">
            <a:alphaModFix/>
          </a:blip>
          <a:srcRect/>
          <a:stretch/>
        </p:blipFill>
        <p:spPr>
          <a:xfrm>
            <a:off x="313701" y="529552"/>
            <a:ext cx="5842475" cy="4083918"/>
          </a:xfrm>
          <a:prstGeom prst="rect">
            <a:avLst/>
          </a:prstGeom>
          <a:noFill/>
          <a:ln>
            <a:noFill/>
          </a:ln>
        </p:spPr>
      </p:pic>
      <p:pic>
        <p:nvPicPr>
          <p:cNvPr id="944" name="Google Shape;944;p40" descr="Forma&#10;&#10;Descripción generada automáticamente con confianza media"/>
          <p:cNvPicPr preferRelativeResize="0"/>
          <p:nvPr/>
        </p:nvPicPr>
        <p:blipFill rotWithShape="1">
          <a:blip r:embed="rId4">
            <a:alphaModFix/>
          </a:blip>
          <a:srcRect/>
          <a:stretch/>
        </p:blipFill>
        <p:spPr>
          <a:xfrm>
            <a:off x="6774298" y="146624"/>
            <a:ext cx="2244675" cy="447925"/>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49"/>
        <p:cNvGrpSpPr/>
        <p:nvPr/>
      </p:nvGrpSpPr>
      <p:grpSpPr>
        <a:xfrm>
          <a:off x="0" y="0"/>
          <a:ext cx="0" cy="0"/>
          <a:chOff x="0" y="0"/>
          <a:chExt cx="0" cy="0"/>
        </a:xfrm>
      </p:grpSpPr>
      <p:sp>
        <p:nvSpPr>
          <p:cNvPr id="950" name="Google Shape;950;p41"/>
          <p:cNvSpPr/>
          <p:nvPr/>
        </p:nvSpPr>
        <p:spPr>
          <a:xfrm>
            <a:off x="0" y="0"/>
            <a:ext cx="9143999" cy="514302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51" name="Google Shape;951;p41"/>
          <p:cNvSpPr/>
          <p:nvPr/>
        </p:nvSpPr>
        <p:spPr>
          <a:xfrm rot="-5400000">
            <a:off x="2575480" y="-620425"/>
            <a:ext cx="1286609" cy="643756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52" name="Google Shape;952;p41"/>
          <p:cNvSpPr/>
          <p:nvPr/>
        </p:nvSpPr>
        <p:spPr>
          <a:xfrm>
            <a:off x="226563" y="498231"/>
            <a:ext cx="6061974" cy="4200255"/>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53" name="Google Shape;953;p41"/>
          <p:cNvSpPr/>
          <p:nvPr/>
        </p:nvSpPr>
        <p:spPr>
          <a:xfrm rot="5400000">
            <a:off x="5962835" y="2544073"/>
            <a:ext cx="1289304" cy="11428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54" name="Google Shape;954;p41"/>
          <p:cNvSpPr txBox="1"/>
          <p:nvPr/>
        </p:nvSpPr>
        <p:spPr>
          <a:xfrm>
            <a:off x="6644331" y="1555667"/>
            <a:ext cx="2499669" cy="2134553"/>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dk1"/>
              </a:buClr>
              <a:buSzPts val="2800"/>
              <a:buFont typeface="Poppins"/>
              <a:buNone/>
            </a:pPr>
            <a:r>
              <a:rPr lang="es-ES" sz="2800" b="1" i="0" u="none" strike="noStrike" cap="none">
                <a:solidFill>
                  <a:schemeClr val="dk1"/>
                </a:solidFill>
                <a:latin typeface="Poppins"/>
                <a:ea typeface="Poppins"/>
                <a:cs typeface="Poppins"/>
                <a:sym typeface="Poppins"/>
              </a:rPr>
              <a:t>La tienda de dulces</a:t>
            </a:r>
            <a:br>
              <a:rPr lang="es-ES" sz="2800" b="1" i="0" u="none" strike="noStrike" cap="none">
                <a:solidFill>
                  <a:schemeClr val="dk1"/>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pic>
        <p:nvPicPr>
          <p:cNvPr id="955" name="Google Shape;955;p41"/>
          <p:cNvPicPr preferRelativeResize="0"/>
          <p:nvPr/>
        </p:nvPicPr>
        <p:blipFill rotWithShape="1">
          <a:blip r:embed="rId3">
            <a:alphaModFix/>
          </a:blip>
          <a:srcRect/>
          <a:stretch/>
        </p:blipFill>
        <p:spPr>
          <a:xfrm>
            <a:off x="308287" y="498230"/>
            <a:ext cx="5940152" cy="3945727"/>
          </a:xfrm>
          <a:prstGeom prst="rect">
            <a:avLst/>
          </a:prstGeom>
          <a:noFill/>
          <a:ln>
            <a:noFill/>
          </a:ln>
        </p:spPr>
      </p:pic>
      <p:pic>
        <p:nvPicPr>
          <p:cNvPr id="956" name="Google Shape;956;p41" descr="Forma&#10;&#10;Descripción generada automáticamente con confianza media"/>
          <p:cNvPicPr preferRelativeResize="0"/>
          <p:nvPr/>
        </p:nvPicPr>
        <p:blipFill rotWithShape="1">
          <a:blip r:embed="rId4">
            <a:alphaModFix/>
          </a:blip>
          <a:srcRect/>
          <a:stretch/>
        </p:blipFill>
        <p:spPr>
          <a:xfrm>
            <a:off x="6774298" y="146624"/>
            <a:ext cx="2244675" cy="447925"/>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61"/>
        <p:cNvGrpSpPr/>
        <p:nvPr/>
      </p:nvGrpSpPr>
      <p:grpSpPr>
        <a:xfrm>
          <a:off x="0" y="0"/>
          <a:ext cx="0" cy="0"/>
          <a:chOff x="0" y="0"/>
          <a:chExt cx="0" cy="0"/>
        </a:xfrm>
      </p:grpSpPr>
      <p:sp>
        <p:nvSpPr>
          <p:cNvPr id="962" name="Google Shape;962;p42"/>
          <p:cNvSpPr/>
          <p:nvPr/>
        </p:nvSpPr>
        <p:spPr>
          <a:xfrm>
            <a:off x="0" y="0"/>
            <a:ext cx="9143999" cy="514302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63" name="Google Shape;963;p42"/>
          <p:cNvSpPr txBox="1">
            <a:spLocks noGrp="1"/>
          </p:cNvSpPr>
          <p:nvPr>
            <p:ph type="title"/>
          </p:nvPr>
        </p:nvSpPr>
        <p:spPr>
          <a:xfrm>
            <a:off x="595246" y="290197"/>
            <a:ext cx="7549592" cy="973836"/>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2800"/>
              <a:buFont typeface="Poppins"/>
              <a:buNone/>
            </a:pPr>
            <a:r>
              <a:rPr lang="es-ES" sz="2800">
                <a:latin typeface="Poppins"/>
                <a:ea typeface="Poppins"/>
                <a:cs typeface="Poppins"/>
                <a:sym typeface="Poppins"/>
              </a:rPr>
              <a:t>ANÁLISIS DAFO</a:t>
            </a:r>
            <a:endParaRPr/>
          </a:p>
        </p:txBody>
      </p:sp>
      <p:sp>
        <p:nvSpPr>
          <p:cNvPr id="964" name="Google Shape;964;p42"/>
          <p:cNvSpPr/>
          <p:nvPr/>
        </p:nvSpPr>
        <p:spPr>
          <a:xfrm rot="10800000">
            <a:off x="-1" y="1499133"/>
            <a:ext cx="8590945" cy="586275"/>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65" name="Google Shape;965;p42"/>
          <p:cNvSpPr/>
          <p:nvPr/>
        </p:nvSpPr>
        <p:spPr>
          <a:xfrm>
            <a:off x="0" y="1652309"/>
            <a:ext cx="8537521" cy="3200993"/>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66" name="Google Shape;966;p42"/>
          <p:cNvSpPr/>
          <p:nvPr/>
        </p:nvSpPr>
        <p:spPr>
          <a:xfrm rot="5400000">
            <a:off x="8421030" y="1734770"/>
            <a:ext cx="586275" cy="11428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aphicFrame>
        <p:nvGraphicFramePr>
          <p:cNvPr id="967" name="Google Shape;967;p42"/>
          <p:cNvGraphicFramePr/>
          <p:nvPr/>
        </p:nvGraphicFramePr>
        <p:xfrm>
          <a:off x="1093677" y="1894628"/>
          <a:ext cx="6552750" cy="2716325"/>
        </p:xfrm>
        <a:graphic>
          <a:graphicData uri="http://schemas.openxmlformats.org/drawingml/2006/table">
            <a:tbl>
              <a:tblPr firstRow="1" bandRow="1">
                <a:noFill/>
                <a:tableStyleId>{B85B15C0-396D-4DCE-A04B-CD0B82E8D1E0}</a:tableStyleId>
              </a:tblPr>
              <a:tblGrid>
                <a:gridCol w="2184250">
                  <a:extLst>
                    <a:ext uri="{9D8B030D-6E8A-4147-A177-3AD203B41FA5}">
                      <a16:colId xmlns:a16="http://schemas.microsoft.com/office/drawing/2014/main" val="20000"/>
                    </a:ext>
                  </a:extLst>
                </a:gridCol>
                <a:gridCol w="2184250">
                  <a:extLst>
                    <a:ext uri="{9D8B030D-6E8A-4147-A177-3AD203B41FA5}">
                      <a16:colId xmlns:a16="http://schemas.microsoft.com/office/drawing/2014/main" val="20001"/>
                    </a:ext>
                  </a:extLst>
                </a:gridCol>
                <a:gridCol w="2184250">
                  <a:extLst>
                    <a:ext uri="{9D8B030D-6E8A-4147-A177-3AD203B41FA5}">
                      <a16:colId xmlns:a16="http://schemas.microsoft.com/office/drawing/2014/main" val="20002"/>
                    </a:ext>
                  </a:extLst>
                </a:gridCol>
              </a:tblGrid>
              <a:tr h="1154975">
                <a:tc>
                  <a:txBody>
                    <a:bodyPr/>
                    <a:lstStyle/>
                    <a:p>
                      <a:pPr marL="0" marR="0" lvl="0" indent="0" algn="ctr" rtl="0">
                        <a:lnSpc>
                          <a:spcPct val="100000"/>
                        </a:lnSpc>
                        <a:spcBef>
                          <a:spcPts val="0"/>
                        </a:spcBef>
                        <a:spcAft>
                          <a:spcPts val="0"/>
                        </a:spcAft>
                        <a:buClr>
                          <a:srgbClr val="000000"/>
                        </a:buClr>
                        <a:buSzPts val="2400"/>
                        <a:buFont typeface="Arial"/>
                        <a:buNone/>
                      </a:pPr>
                      <a:r>
                        <a:rPr lang="es-ES" sz="2400" b="1" u="none" strike="noStrike" cap="none">
                          <a:solidFill>
                            <a:srgbClr val="019EE2"/>
                          </a:solidFill>
                          <a:latin typeface="Calibri"/>
                          <a:ea typeface="Calibri"/>
                          <a:cs typeface="Calibri"/>
                          <a:sym typeface="Calibri"/>
                        </a:rPr>
                        <a:t>ANÁLSIS DAFO</a:t>
                      </a:r>
                      <a:endParaRPr sz="2400" b="1" u="none" strike="noStrike" cap="none">
                        <a:solidFill>
                          <a:srgbClr val="019EE2"/>
                        </a:solidFill>
                        <a:latin typeface="Calibri"/>
                        <a:ea typeface="Calibri"/>
                        <a:cs typeface="Calibri"/>
                        <a:sym typeface="Calibri"/>
                      </a:endParaRPr>
                    </a:p>
                  </a:txBody>
                  <a:tcPr marL="88700" marR="88700" marT="44350" marB="4435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300"/>
                        <a:buFont typeface="Arial"/>
                        <a:buNone/>
                      </a:pPr>
                      <a:r>
                        <a:rPr lang="es-ES" sz="1300" u="none" strike="noStrike" cap="none"/>
                        <a:t>ORIGEN INTERNO</a:t>
                      </a:r>
                      <a:endParaRPr sz="1300" u="none" strike="noStrike" cap="none"/>
                    </a:p>
                  </a:txBody>
                  <a:tcPr marL="88700" marR="88700" marT="44350" marB="44350" anchor="ctr">
                    <a:lnL w="9525" cap="flat" cmpd="sng">
                      <a:solidFill>
                        <a:srgbClr val="000000">
                          <a:alpha val="0"/>
                        </a:srgbClr>
                      </a:solidFill>
                      <a:prstDash val="solid"/>
                      <a:round/>
                      <a:headEnd type="none" w="sm" len="sm"/>
                      <a:tailEnd type="none" w="sm" len="sm"/>
                    </a:lnL>
                    <a:solidFill>
                      <a:srgbClr val="019EE2"/>
                    </a:solidFill>
                  </a:tcPr>
                </a:tc>
                <a:tc>
                  <a:txBody>
                    <a:bodyPr/>
                    <a:lstStyle/>
                    <a:p>
                      <a:pPr marL="0" marR="0" lvl="0" indent="0" algn="ctr" rtl="0">
                        <a:lnSpc>
                          <a:spcPct val="100000"/>
                        </a:lnSpc>
                        <a:spcBef>
                          <a:spcPts val="0"/>
                        </a:spcBef>
                        <a:spcAft>
                          <a:spcPts val="0"/>
                        </a:spcAft>
                        <a:buClr>
                          <a:srgbClr val="000000"/>
                        </a:buClr>
                        <a:buSzPts val="1300"/>
                        <a:buFont typeface="Arial"/>
                        <a:buNone/>
                      </a:pPr>
                      <a:r>
                        <a:rPr lang="es-ES" sz="1300" u="none" strike="noStrike" cap="none"/>
                        <a:t>ORIGEN EXTERNO</a:t>
                      </a:r>
                      <a:endParaRPr sz="1300" u="none" strike="noStrike" cap="none"/>
                    </a:p>
                  </a:txBody>
                  <a:tcPr marL="88700" marR="88700" marT="44350" marB="44350" anchor="ctr">
                    <a:solidFill>
                      <a:srgbClr val="019EE2"/>
                    </a:solidFill>
                  </a:tcPr>
                </a:tc>
                <a:extLst>
                  <a:ext uri="{0D108BD9-81ED-4DB2-BD59-A6C34878D82A}">
                    <a16:rowId xmlns:a16="http://schemas.microsoft.com/office/drawing/2014/main" val="10000"/>
                  </a:ext>
                </a:extLst>
              </a:tr>
              <a:tr h="780675">
                <a:tc>
                  <a:txBody>
                    <a:bodyPr/>
                    <a:lstStyle/>
                    <a:p>
                      <a:pPr marL="0" marR="0" lvl="0" indent="0" algn="ctr" rtl="0">
                        <a:lnSpc>
                          <a:spcPct val="100000"/>
                        </a:lnSpc>
                        <a:spcBef>
                          <a:spcPts val="0"/>
                        </a:spcBef>
                        <a:spcAft>
                          <a:spcPts val="0"/>
                        </a:spcAft>
                        <a:buClr>
                          <a:srgbClr val="000000"/>
                        </a:buClr>
                        <a:buSzPts val="1500"/>
                        <a:buFont typeface="Arial"/>
                        <a:buNone/>
                      </a:pPr>
                      <a:r>
                        <a:rPr lang="es-ES" sz="1500" b="1" u="none" strike="noStrike" cap="none">
                          <a:solidFill>
                            <a:schemeClr val="lt1"/>
                          </a:solidFill>
                          <a:latin typeface="Calibri"/>
                          <a:ea typeface="Calibri"/>
                          <a:cs typeface="Calibri"/>
                          <a:sym typeface="Calibri"/>
                        </a:rPr>
                        <a:t>PUNTOS DÉBILES</a:t>
                      </a:r>
                      <a:endParaRPr sz="1500" b="1" u="none" strike="noStrike" cap="none">
                        <a:solidFill>
                          <a:schemeClr val="lt1"/>
                        </a:solidFill>
                        <a:latin typeface="Calibri"/>
                        <a:ea typeface="Calibri"/>
                        <a:cs typeface="Calibri"/>
                        <a:sym typeface="Calibri"/>
                      </a:endParaRPr>
                    </a:p>
                  </a:txBody>
                  <a:tcPr marL="88700" marR="88700" marT="44350" marB="44350" anchor="ctr">
                    <a:lnT w="9525" cap="flat" cmpd="sng">
                      <a:solidFill>
                        <a:srgbClr val="000000">
                          <a:alpha val="0"/>
                        </a:srgbClr>
                      </a:solidFill>
                      <a:prstDash val="solid"/>
                      <a:round/>
                      <a:headEnd type="none" w="sm" len="sm"/>
                      <a:tailEnd type="none" w="sm" len="sm"/>
                    </a:lnT>
                    <a:solidFill>
                      <a:srgbClr val="019EE2"/>
                    </a:solidFill>
                  </a:tcPr>
                </a:tc>
                <a:tc>
                  <a:txBody>
                    <a:bodyPr/>
                    <a:lstStyle/>
                    <a:p>
                      <a:pPr marL="0" marR="0" lvl="0" indent="0" algn="ctr" rtl="0">
                        <a:lnSpc>
                          <a:spcPct val="100000"/>
                        </a:lnSpc>
                        <a:spcBef>
                          <a:spcPts val="0"/>
                        </a:spcBef>
                        <a:spcAft>
                          <a:spcPts val="0"/>
                        </a:spcAft>
                        <a:buClr>
                          <a:srgbClr val="000000"/>
                        </a:buClr>
                        <a:buSzPts val="1300"/>
                        <a:buFont typeface="Arial"/>
                        <a:buNone/>
                      </a:pPr>
                      <a:r>
                        <a:rPr lang="es-ES" sz="1300" b="1" u="none" strike="noStrike" cap="none"/>
                        <a:t>DEBILIDADES</a:t>
                      </a:r>
                      <a:endParaRPr sz="1300" b="1" u="none" strike="noStrike" cap="none"/>
                    </a:p>
                  </a:txBody>
                  <a:tcPr marL="88700" marR="88700" marT="44350" marB="44350" anchor="ctr"/>
                </a:tc>
                <a:tc>
                  <a:txBody>
                    <a:bodyPr/>
                    <a:lstStyle/>
                    <a:p>
                      <a:pPr marL="0" marR="0" lvl="0" indent="0" algn="ctr" rtl="0">
                        <a:lnSpc>
                          <a:spcPct val="100000"/>
                        </a:lnSpc>
                        <a:spcBef>
                          <a:spcPts val="0"/>
                        </a:spcBef>
                        <a:spcAft>
                          <a:spcPts val="0"/>
                        </a:spcAft>
                        <a:buClr>
                          <a:srgbClr val="000000"/>
                        </a:buClr>
                        <a:buSzPts val="1300"/>
                        <a:buFont typeface="Arial"/>
                        <a:buNone/>
                      </a:pPr>
                      <a:r>
                        <a:rPr lang="es-ES" sz="1300" b="1" u="none" strike="noStrike" cap="none"/>
                        <a:t>AMENAZAS</a:t>
                      </a:r>
                      <a:endParaRPr sz="1300" b="1" u="none" strike="noStrike" cap="none"/>
                    </a:p>
                  </a:txBody>
                  <a:tcPr marL="88700" marR="88700" marT="44350" marB="44350" anchor="ctr"/>
                </a:tc>
                <a:extLst>
                  <a:ext uri="{0D108BD9-81ED-4DB2-BD59-A6C34878D82A}">
                    <a16:rowId xmlns:a16="http://schemas.microsoft.com/office/drawing/2014/main" val="10001"/>
                  </a:ext>
                </a:extLst>
              </a:tr>
              <a:tr h="780675">
                <a:tc>
                  <a:txBody>
                    <a:bodyPr/>
                    <a:lstStyle/>
                    <a:p>
                      <a:pPr marL="0" marR="0" lvl="0" indent="0" algn="ctr" rtl="0">
                        <a:lnSpc>
                          <a:spcPct val="100000"/>
                        </a:lnSpc>
                        <a:spcBef>
                          <a:spcPts val="0"/>
                        </a:spcBef>
                        <a:spcAft>
                          <a:spcPts val="0"/>
                        </a:spcAft>
                        <a:buClr>
                          <a:srgbClr val="000000"/>
                        </a:buClr>
                        <a:buSzPts val="1500"/>
                        <a:buFont typeface="Arial"/>
                        <a:buNone/>
                      </a:pPr>
                      <a:r>
                        <a:rPr lang="es-ES" sz="1500" b="1" u="none" strike="noStrike" cap="none">
                          <a:solidFill>
                            <a:schemeClr val="lt1"/>
                          </a:solidFill>
                          <a:latin typeface="Calibri"/>
                          <a:ea typeface="Calibri"/>
                          <a:cs typeface="Calibri"/>
                          <a:sym typeface="Calibri"/>
                        </a:rPr>
                        <a:t>PUNTOS FUERTES</a:t>
                      </a:r>
                      <a:endParaRPr sz="1500" b="1" u="none" strike="noStrike" cap="none">
                        <a:solidFill>
                          <a:schemeClr val="lt1"/>
                        </a:solidFill>
                        <a:latin typeface="Calibri"/>
                        <a:ea typeface="Calibri"/>
                        <a:cs typeface="Calibri"/>
                        <a:sym typeface="Calibri"/>
                      </a:endParaRPr>
                    </a:p>
                  </a:txBody>
                  <a:tcPr marL="88700" marR="88700" marT="44350" marB="44350" anchor="ctr">
                    <a:solidFill>
                      <a:srgbClr val="019EE2"/>
                    </a:solidFill>
                  </a:tcPr>
                </a:tc>
                <a:tc>
                  <a:txBody>
                    <a:bodyPr/>
                    <a:lstStyle/>
                    <a:p>
                      <a:pPr marL="0" marR="0" lvl="0" indent="0" algn="ctr" rtl="0">
                        <a:lnSpc>
                          <a:spcPct val="100000"/>
                        </a:lnSpc>
                        <a:spcBef>
                          <a:spcPts val="0"/>
                        </a:spcBef>
                        <a:spcAft>
                          <a:spcPts val="0"/>
                        </a:spcAft>
                        <a:buClr>
                          <a:srgbClr val="000000"/>
                        </a:buClr>
                        <a:buSzPts val="1300"/>
                        <a:buFont typeface="Arial"/>
                        <a:buNone/>
                      </a:pPr>
                      <a:r>
                        <a:rPr lang="es-ES" sz="1300" b="1" u="none" strike="noStrike" cap="none"/>
                        <a:t>FORTALEZAS </a:t>
                      </a:r>
                      <a:endParaRPr sz="1300" b="1" u="none" strike="noStrike" cap="none"/>
                    </a:p>
                  </a:txBody>
                  <a:tcPr marL="88700" marR="88700" marT="44350" marB="44350" anchor="ctr"/>
                </a:tc>
                <a:tc>
                  <a:txBody>
                    <a:bodyPr/>
                    <a:lstStyle/>
                    <a:p>
                      <a:pPr marL="0" marR="0" lvl="0" indent="0" algn="ctr" rtl="0">
                        <a:lnSpc>
                          <a:spcPct val="100000"/>
                        </a:lnSpc>
                        <a:spcBef>
                          <a:spcPts val="0"/>
                        </a:spcBef>
                        <a:spcAft>
                          <a:spcPts val="0"/>
                        </a:spcAft>
                        <a:buClr>
                          <a:srgbClr val="000000"/>
                        </a:buClr>
                        <a:buSzPts val="1300"/>
                        <a:buFont typeface="Arial"/>
                        <a:buNone/>
                      </a:pPr>
                      <a:r>
                        <a:rPr lang="es-ES" sz="1300" b="1" u="none" strike="noStrike" cap="none"/>
                        <a:t>OPORTUNIDADES</a:t>
                      </a:r>
                      <a:endParaRPr sz="1300" b="1" u="none" strike="noStrike" cap="none"/>
                    </a:p>
                  </a:txBody>
                  <a:tcPr marL="88700" marR="88700" marT="44350" marB="44350" anchor="ctr"/>
                </a:tc>
                <a:extLst>
                  <a:ext uri="{0D108BD9-81ED-4DB2-BD59-A6C34878D82A}">
                    <a16:rowId xmlns:a16="http://schemas.microsoft.com/office/drawing/2014/main" val="10002"/>
                  </a:ext>
                </a:extLst>
              </a:tr>
            </a:tbl>
          </a:graphicData>
        </a:graphic>
      </p:graphicFrame>
      <p:pic>
        <p:nvPicPr>
          <p:cNvPr id="968" name="Google Shape;968;p42" descr="Forma&#10;&#10;Descripción generada automáticamente con confianza media"/>
          <p:cNvPicPr preferRelativeResize="0"/>
          <p:nvPr/>
        </p:nvPicPr>
        <p:blipFill rotWithShape="1">
          <a:blip r:embed="rId3">
            <a:alphaModFix/>
          </a:blip>
          <a:srcRect/>
          <a:stretch/>
        </p:blipFill>
        <p:spPr>
          <a:xfrm>
            <a:off x="6774298" y="146624"/>
            <a:ext cx="2244675" cy="447925"/>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73"/>
        <p:cNvGrpSpPr/>
        <p:nvPr/>
      </p:nvGrpSpPr>
      <p:grpSpPr>
        <a:xfrm>
          <a:off x="0" y="0"/>
          <a:ext cx="0" cy="0"/>
          <a:chOff x="0" y="0"/>
          <a:chExt cx="0" cy="0"/>
        </a:xfrm>
      </p:grpSpPr>
      <p:pic>
        <p:nvPicPr>
          <p:cNvPr id="974" name="Google Shape;974;p43" descr="Imagen que contiene persona, hombre, sostener, mujer&#10;&#10;Descripción generada automáticamente"/>
          <p:cNvPicPr preferRelativeResize="0"/>
          <p:nvPr/>
        </p:nvPicPr>
        <p:blipFill rotWithShape="1">
          <a:blip r:embed="rId3">
            <a:alphaModFix/>
          </a:blip>
          <a:srcRect/>
          <a:stretch/>
        </p:blipFill>
        <p:spPr>
          <a:xfrm>
            <a:off x="15" y="7"/>
            <a:ext cx="9143985" cy="5143493"/>
          </a:xfrm>
          <a:prstGeom prst="rect">
            <a:avLst/>
          </a:prstGeom>
          <a:noFill/>
          <a:ln>
            <a:noFill/>
          </a:ln>
        </p:spPr>
      </p:pic>
      <p:sp>
        <p:nvSpPr>
          <p:cNvPr id="975" name="Google Shape;975;p43"/>
          <p:cNvSpPr/>
          <p:nvPr/>
        </p:nvSpPr>
        <p:spPr>
          <a:xfrm>
            <a:off x="5616465" y="1708209"/>
            <a:ext cx="3527535" cy="3435291"/>
          </a:xfrm>
          <a:custGeom>
            <a:avLst/>
            <a:gdLst/>
            <a:ahLst/>
            <a:cxnLst/>
            <a:rect l="l" t="t" r="r" b="b"/>
            <a:pathLst>
              <a:path w="1333" h="1298" extrusionOk="0">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lt1">
              <a:alpha val="69411"/>
            </a:schemeClr>
          </a:solid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dk1"/>
              </a:buClr>
              <a:buSzPts val="1600"/>
              <a:buFont typeface="Arial"/>
              <a:buNone/>
            </a:pPr>
            <a:endParaRPr sz="1600" b="0" i="0" u="none" strike="noStrike" cap="none">
              <a:solidFill>
                <a:schemeClr val="dk1"/>
              </a:solidFill>
              <a:latin typeface="Calibri"/>
              <a:ea typeface="Calibri"/>
              <a:cs typeface="Calibri"/>
              <a:sym typeface="Calibri"/>
            </a:endParaRPr>
          </a:p>
        </p:txBody>
      </p:sp>
      <p:sp>
        <p:nvSpPr>
          <p:cNvPr id="976" name="Google Shape;976;p43"/>
          <p:cNvSpPr txBox="1">
            <a:spLocks noGrp="1"/>
          </p:cNvSpPr>
          <p:nvPr>
            <p:ph type="ctrTitle"/>
          </p:nvPr>
        </p:nvSpPr>
        <p:spPr>
          <a:xfrm>
            <a:off x="6016516" y="2423948"/>
            <a:ext cx="2889031" cy="1375542"/>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dk1"/>
              </a:buClr>
              <a:buSzPts val="3300"/>
              <a:buFont typeface="Poppins"/>
              <a:buNone/>
            </a:pPr>
            <a:r>
              <a:rPr lang="es-ES" sz="3300">
                <a:latin typeface="Poppins"/>
                <a:ea typeface="Poppins"/>
                <a:cs typeface="Poppins"/>
                <a:sym typeface="Poppins"/>
              </a:rPr>
              <a:t>LA PELUQUERÍA DE MONTSE</a:t>
            </a:r>
            <a:endParaRPr/>
          </a:p>
        </p:txBody>
      </p:sp>
      <p:sp>
        <p:nvSpPr>
          <p:cNvPr id="977" name="Google Shape;977;p43"/>
          <p:cNvSpPr txBox="1">
            <a:spLocks noGrp="1"/>
          </p:cNvSpPr>
          <p:nvPr>
            <p:ph type="subTitle" idx="1"/>
          </p:nvPr>
        </p:nvSpPr>
        <p:spPr>
          <a:xfrm>
            <a:off x="5837182" y="4011910"/>
            <a:ext cx="3247697" cy="512463"/>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000"/>
              <a:buNone/>
            </a:pPr>
            <a:r>
              <a:rPr lang="es-ES" sz="2000" b="1">
                <a:latin typeface="Poppins"/>
                <a:ea typeface="Poppins"/>
                <a:cs typeface="Poppins"/>
                <a:sym typeface="Poppins"/>
              </a:rPr>
              <a:t>CASO PRÁCTICO</a:t>
            </a:r>
            <a:endParaRPr/>
          </a:p>
        </p:txBody>
      </p:sp>
      <p:cxnSp>
        <p:nvCxnSpPr>
          <p:cNvPr id="978" name="Google Shape;978;p43"/>
          <p:cNvCxnSpPr/>
          <p:nvPr/>
        </p:nvCxnSpPr>
        <p:spPr>
          <a:xfrm>
            <a:off x="7110248" y="3842844"/>
            <a:ext cx="701565" cy="0"/>
          </a:xfrm>
          <a:prstGeom prst="straightConnector1">
            <a:avLst/>
          </a:prstGeom>
          <a:noFill/>
          <a:ln w="25400" cap="sq" cmpd="sng">
            <a:solidFill>
              <a:srgbClr val="262626"/>
            </a:solidFill>
            <a:prstDash val="solid"/>
            <a:bevel/>
            <a:headEnd type="none" w="sm" len="sm"/>
            <a:tailEnd type="none" w="sm" len="sm"/>
          </a:ln>
        </p:spPr>
      </p:cxnSp>
      <p:pic>
        <p:nvPicPr>
          <p:cNvPr id="979" name="Google Shape;979;p43"/>
          <p:cNvPicPr preferRelativeResize="0"/>
          <p:nvPr/>
        </p:nvPicPr>
        <p:blipFill rotWithShape="1">
          <a:blip r:embed="rId4">
            <a:alphaModFix/>
          </a:blip>
          <a:srcRect/>
          <a:stretch/>
        </p:blipFill>
        <p:spPr>
          <a:xfrm>
            <a:off x="0" y="4771553"/>
            <a:ext cx="9144000" cy="381000"/>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84"/>
        <p:cNvGrpSpPr/>
        <p:nvPr/>
      </p:nvGrpSpPr>
      <p:grpSpPr>
        <a:xfrm>
          <a:off x="0" y="0"/>
          <a:ext cx="0" cy="0"/>
          <a:chOff x="0" y="0"/>
          <a:chExt cx="0" cy="0"/>
        </a:xfrm>
      </p:grpSpPr>
      <p:pic>
        <p:nvPicPr>
          <p:cNvPr id="985" name="Google Shape;985;p44"/>
          <p:cNvPicPr preferRelativeResize="0"/>
          <p:nvPr/>
        </p:nvPicPr>
        <p:blipFill rotWithShape="1">
          <a:blip r:embed="rId3">
            <a:alphaModFix amt="70000"/>
          </a:blip>
          <a:srcRect/>
          <a:stretch/>
        </p:blipFill>
        <p:spPr>
          <a:xfrm>
            <a:off x="20" y="10"/>
            <a:ext cx="9143980" cy="5143490"/>
          </a:xfrm>
          <a:prstGeom prst="rect">
            <a:avLst/>
          </a:prstGeom>
          <a:noFill/>
          <a:ln>
            <a:noFill/>
          </a:ln>
        </p:spPr>
      </p:pic>
      <p:sp>
        <p:nvSpPr>
          <p:cNvPr id="986" name="Google Shape;986;p44"/>
          <p:cNvSpPr/>
          <p:nvPr/>
        </p:nvSpPr>
        <p:spPr>
          <a:xfrm>
            <a:off x="0" y="0"/>
            <a:ext cx="6097404" cy="5143500"/>
          </a:xfrm>
          <a:prstGeom prst="rect">
            <a:avLst/>
          </a:prstGeom>
          <a:solidFill>
            <a:schemeClr val="lt1">
              <a:alpha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87" name="Google Shape;987;p44"/>
          <p:cNvSpPr txBox="1">
            <a:spLocks noGrp="1"/>
          </p:cNvSpPr>
          <p:nvPr>
            <p:ph type="title"/>
          </p:nvPr>
        </p:nvSpPr>
        <p:spPr>
          <a:xfrm>
            <a:off x="245512" y="135198"/>
            <a:ext cx="5745584" cy="85180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2500"/>
              <a:buFont typeface="Poppins"/>
              <a:buNone/>
            </a:pPr>
            <a:r>
              <a:rPr lang="es-ES" sz="2500">
                <a:latin typeface="Poppins"/>
                <a:ea typeface="Poppins"/>
                <a:cs typeface="Poppins"/>
                <a:sym typeface="Poppins"/>
              </a:rPr>
              <a:t>LA PELUQUERÍA DE MONTSE: análisis del caso</a:t>
            </a:r>
            <a:endParaRPr/>
          </a:p>
        </p:txBody>
      </p:sp>
      <p:sp>
        <p:nvSpPr>
          <p:cNvPr id="988" name="Google Shape;988;p44"/>
          <p:cNvSpPr txBox="1">
            <a:spLocks noGrp="1"/>
          </p:cNvSpPr>
          <p:nvPr>
            <p:ph type="body" idx="1"/>
          </p:nvPr>
        </p:nvSpPr>
        <p:spPr>
          <a:xfrm>
            <a:off x="298705" y="1122189"/>
            <a:ext cx="5745584" cy="3806265"/>
          </a:xfrm>
          <a:prstGeom prst="rect">
            <a:avLst/>
          </a:prstGeom>
          <a:noFill/>
          <a:ln>
            <a:noFill/>
          </a:ln>
        </p:spPr>
        <p:txBody>
          <a:bodyPr spcFirstLastPara="1" wrap="square" lIns="91425" tIns="45700" rIns="91425" bIns="45700" anchor="t" anchorCtr="0">
            <a:normAutofit fontScale="92500" lnSpcReduction="20000"/>
          </a:bodyPr>
          <a:lstStyle/>
          <a:p>
            <a:pPr marL="171450" lvl="0" indent="-171450" algn="just" rtl="0">
              <a:lnSpc>
                <a:spcPct val="90000"/>
              </a:lnSpc>
              <a:spcBef>
                <a:spcPts val="0"/>
              </a:spcBef>
              <a:spcAft>
                <a:spcPts val="0"/>
              </a:spcAft>
              <a:buClr>
                <a:schemeClr val="dk1"/>
              </a:buClr>
              <a:buSzPct val="100000"/>
              <a:buChar char="•"/>
            </a:pPr>
            <a:r>
              <a:rPr lang="es-ES" sz="1600" dirty="0">
                <a:latin typeface="Poppins"/>
                <a:ea typeface="Poppins"/>
                <a:cs typeface="Poppins"/>
                <a:sym typeface="Poppins"/>
              </a:rPr>
              <a:t>Montse tiene </a:t>
            </a:r>
            <a:r>
              <a:rPr lang="es-ES" sz="1600" b="1" dirty="0">
                <a:latin typeface="Poppins"/>
                <a:ea typeface="Poppins"/>
                <a:cs typeface="Poppins"/>
                <a:sym typeface="Poppins"/>
              </a:rPr>
              <a:t>48 años</a:t>
            </a:r>
            <a:r>
              <a:rPr lang="es-ES" sz="1600" dirty="0">
                <a:latin typeface="Poppins"/>
                <a:ea typeface="Poppins"/>
                <a:cs typeface="Poppins"/>
                <a:sym typeface="Poppins"/>
              </a:rPr>
              <a:t>, ha trabajado toda una vida de </a:t>
            </a:r>
            <a:r>
              <a:rPr lang="es-ES" sz="1600" b="1" dirty="0">
                <a:latin typeface="Poppins"/>
                <a:ea typeface="Poppins"/>
                <a:cs typeface="Poppins"/>
                <a:sym typeface="Poppins"/>
              </a:rPr>
              <a:t>peluquera </a:t>
            </a:r>
            <a:r>
              <a:rPr lang="es-ES" sz="1600" dirty="0">
                <a:latin typeface="Poppins"/>
                <a:ea typeface="Poppins"/>
                <a:cs typeface="Poppins"/>
                <a:sym typeface="Poppins"/>
              </a:rPr>
              <a:t>en varias peluquerías. </a:t>
            </a:r>
            <a:br>
              <a:rPr lang="es-ES" sz="1600" dirty="0">
                <a:latin typeface="Poppins"/>
                <a:ea typeface="Poppins"/>
                <a:cs typeface="Poppins"/>
                <a:sym typeface="Poppins"/>
              </a:rPr>
            </a:br>
            <a:r>
              <a:rPr lang="es-ES" sz="1600" dirty="0">
                <a:latin typeface="Poppins"/>
                <a:ea typeface="Poppins"/>
                <a:cs typeface="Poppins"/>
                <a:sym typeface="Poppins"/>
              </a:rPr>
              <a:t>Trabajó en peluquerías TOP, y en los últimos años ha estado trabajando en una peluquería en Barcelona. </a:t>
            </a:r>
            <a:r>
              <a:rPr lang="es-ES" sz="1600" b="1" dirty="0">
                <a:latin typeface="Poppins"/>
                <a:ea typeface="Poppins"/>
                <a:cs typeface="Poppins"/>
                <a:sym typeface="Poppins"/>
              </a:rPr>
              <a:t>La crisis económica ha provocado que la peluquería cierre sus puertas</a:t>
            </a:r>
            <a:r>
              <a:rPr lang="es-ES" sz="1600" dirty="0">
                <a:latin typeface="Poppins"/>
                <a:ea typeface="Poppins"/>
                <a:cs typeface="Poppins"/>
                <a:sym typeface="Poppins"/>
              </a:rPr>
              <a:t>.</a:t>
            </a:r>
          </a:p>
          <a:p>
            <a:pPr marL="171450" lvl="0" indent="-171450" algn="just" rtl="0">
              <a:lnSpc>
                <a:spcPct val="90000"/>
              </a:lnSpc>
              <a:spcBef>
                <a:spcPts val="0"/>
              </a:spcBef>
              <a:spcAft>
                <a:spcPts val="0"/>
              </a:spcAft>
              <a:buClr>
                <a:schemeClr val="dk1"/>
              </a:buClr>
              <a:buSzPct val="100000"/>
              <a:buChar char="•"/>
            </a:pPr>
            <a:br>
              <a:rPr lang="es-ES" sz="1600" dirty="0">
                <a:latin typeface="Poppins"/>
                <a:ea typeface="Poppins"/>
                <a:cs typeface="Poppins"/>
                <a:sym typeface="Poppins"/>
              </a:rPr>
            </a:br>
            <a:r>
              <a:rPr lang="es-ES" sz="1600" b="1" dirty="0">
                <a:latin typeface="Poppins"/>
                <a:ea typeface="Poppins"/>
                <a:cs typeface="Poppins"/>
                <a:sym typeface="Poppins"/>
              </a:rPr>
              <a:t>Montse está desempleada</a:t>
            </a:r>
            <a:r>
              <a:rPr lang="es-ES" sz="1600" dirty="0">
                <a:latin typeface="Poppins"/>
                <a:ea typeface="Poppins"/>
                <a:cs typeface="Poppins"/>
                <a:sym typeface="Poppins"/>
              </a:rPr>
              <a:t>. Ha buscado trabajo en otras peluquerías, pero hasta ahora no ha tenido suerte. Montse está considerando </a:t>
            </a:r>
            <a:r>
              <a:rPr lang="es-ES" sz="1600" b="1" dirty="0">
                <a:latin typeface="Poppins"/>
                <a:ea typeface="Poppins"/>
                <a:cs typeface="Poppins"/>
                <a:sym typeface="Poppins"/>
              </a:rPr>
              <a:t>emprender y crear una peluquería en el barrio </a:t>
            </a:r>
            <a:r>
              <a:rPr lang="es-ES" sz="1600" dirty="0">
                <a:latin typeface="Poppins"/>
                <a:ea typeface="Poppins"/>
                <a:cs typeface="Poppins"/>
                <a:sym typeface="Poppins"/>
              </a:rPr>
              <a:t>para volver a unirse al mundo del trabajo.</a:t>
            </a:r>
          </a:p>
          <a:p>
            <a:pPr marL="171450" lvl="0" indent="-171450" algn="just" rtl="0">
              <a:lnSpc>
                <a:spcPct val="90000"/>
              </a:lnSpc>
              <a:spcBef>
                <a:spcPts val="0"/>
              </a:spcBef>
              <a:spcAft>
                <a:spcPts val="0"/>
              </a:spcAft>
              <a:buClr>
                <a:schemeClr val="dk1"/>
              </a:buClr>
              <a:buSzPct val="100000"/>
              <a:buChar char="•"/>
            </a:pPr>
            <a:br>
              <a:rPr lang="es-ES" sz="1600" dirty="0">
                <a:latin typeface="Poppins"/>
                <a:ea typeface="Poppins"/>
                <a:cs typeface="Poppins"/>
                <a:sym typeface="Poppins"/>
              </a:rPr>
            </a:br>
            <a:r>
              <a:rPr lang="es-ES" sz="1600" dirty="0">
                <a:latin typeface="Poppins"/>
                <a:ea typeface="Poppins"/>
                <a:cs typeface="Poppins"/>
                <a:sym typeface="Poppins"/>
              </a:rPr>
              <a:t>Montse </a:t>
            </a:r>
            <a:r>
              <a:rPr lang="es-ES" sz="1600" b="1" dirty="0">
                <a:latin typeface="Poppins"/>
                <a:ea typeface="Poppins"/>
                <a:cs typeface="Poppins"/>
                <a:sym typeface="Poppins"/>
              </a:rPr>
              <a:t>conoce perfectamente bien el mundo de los peinados, pero no tanto el mundo empresarial</a:t>
            </a:r>
            <a:r>
              <a:rPr lang="es-ES" sz="1600" dirty="0">
                <a:latin typeface="Poppins"/>
                <a:ea typeface="Poppins"/>
                <a:cs typeface="Poppins"/>
                <a:sym typeface="Poppins"/>
              </a:rPr>
              <a:t>. Ha encontrado un lugar céntrico y pequeño (está bien para ella, ya que inicialmente sólo trabajará ella en él) y </a:t>
            </a:r>
            <a:r>
              <a:rPr lang="es-ES" sz="1600" b="1" dirty="0">
                <a:latin typeface="Poppins"/>
                <a:ea typeface="Poppins"/>
                <a:cs typeface="Poppins"/>
                <a:sym typeface="Poppins"/>
              </a:rPr>
              <a:t>ahora está en el proceso de analizar las peluquerías a su alrededor</a:t>
            </a:r>
            <a:r>
              <a:rPr lang="es-ES" sz="1600" dirty="0">
                <a:latin typeface="Poppins"/>
                <a:ea typeface="Poppins"/>
                <a:cs typeface="Poppins"/>
                <a:sym typeface="Poppins"/>
              </a:rPr>
              <a:t>.</a:t>
            </a:r>
          </a:p>
          <a:p>
            <a:pPr marL="171450" lvl="0" indent="-171450" algn="just" rtl="0">
              <a:lnSpc>
                <a:spcPct val="90000"/>
              </a:lnSpc>
              <a:spcBef>
                <a:spcPts val="0"/>
              </a:spcBef>
              <a:spcAft>
                <a:spcPts val="0"/>
              </a:spcAft>
              <a:buClr>
                <a:schemeClr val="dk1"/>
              </a:buClr>
              <a:buSzPct val="100000"/>
              <a:buChar char="•"/>
            </a:pPr>
            <a:br>
              <a:rPr lang="es-ES" sz="1600" dirty="0">
                <a:latin typeface="Poppins"/>
                <a:ea typeface="Poppins"/>
                <a:cs typeface="Poppins"/>
                <a:sym typeface="Poppins"/>
              </a:rPr>
            </a:br>
            <a:endParaRPr sz="1400" b="1" dirty="0">
              <a:latin typeface="Poppins"/>
              <a:ea typeface="Poppins"/>
              <a:cs typeface="Poppins"/>
              <a:sym typeface="Poppins"/>
            </a:endParaRPr>
          </a:p>
          <a:p>
            <a:pPr marL="171450" lvl="0" indent="-83375" algn="l" rtl="0">
              <a:lnSpc>
                <a:spcPct val="90000"/>
              </a:lnSpc>
              <a:spcBef>
                <a:spcPts val="750"/>
              </a:spcBef>
              <a:spcAft>
                <a:spcPts val="0"/>
              </a:spcAft>
              <a:buClr>
                <a:schemeClr val="dk1"/>
              </a:buClr>
              <a:buSzPct val="100000"/>
              <a:buNone/>
            </a:pPr>
            <a:endParaRPr sz="1500" dirty="0"/>
          </a:p>
        </p:txBody>
      </p:sp>
      <p:grpSp>
        <p:nvGrpSpPr>
          <p:cNvPr id="989" name="Google Shape;989;p44"/>
          <p:cNvGrpSpPr/>
          <p:nvPr/>
        </p:nvGrpSpPr>
        <p:grpSpPr>
          <a:xfrm>
            <a:off x="8342340" y="534845"/>
            <a:ext cx="801649" cy="1594967"/>
            <a:chOff x="10918968" y="713127"/>
            <a:chExt cx="1273032" cy="2532832"/>
          </a:xfrm>
        </p:grpSpPr>
        <p:sp>
          <p:nvSpPr>
            <p:cNvPr id="990" name="Google Shape;990;p44"/>
            <p:cNvSpPr/>
            <p:nvPr/>
          </p:nvSpPr>
          <p:spPr>
            <a:xfrm rot="2700000">
              <a:off x="11052629" y="2120024"/>
              <a:ext cx="645368" cy="645368"/>
            </a:xfrm>
            <a:prstGeom prst="rect">
              <a:avLst/>
            </a:prstGeom>
            <a:solidFill>
              <a:schemeClr val="accent4">
                <a:alpha val="29411"/>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91" name="Google Shape;991;p44"/>
            <p:cNvSpPr/>
            <p:nvPr/>
          </p:nvSpPr>
          <p:spPr>
            <a:xfrm rot="-5400000">
              <a:off x="10289068" y="1343027"/>
              <a:ext cx="2532832" cy="1273032"/>
            </a:xfrm>
            <a:prstGeom prst="triangle">
              <a:avLst>
                <a:gd name="adj" fmla="val 50000"/>
              </a:avLst>
            </a:prstGeom>
            <a:solidFill>
              <a:schemeClr val="accent4">
                <a:alpha val="29411"/>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992" name="Google Shape;992;p44"/>
          <p:cNvSpPr/>
          <p:nvPr/>
        </p:nvSpPr>
        <p:spPr>
          <a:xfrm rot="5400000">
            <a:off x="-376320" y="3827443"/>
            <a:ext cx="1513185" cy="760545"/>
          </a:xfrm>
          <a:prstGeom prst="triangle">
            <a:avLst>
              <a:gd name="adj" fmla="val 50000"/>
            </a:avLst>
          </a:prstGeom>
          <a:solidFill>
            <a:schemeClr val="accent1">
              <a:alpha val="29411"/>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93" name="Google Shape;993;p44"/>
          <p:cNvSpPr/>
          <p:nvPr/>
        </p:nvSpPr>
        <p:spPr>
          <a:xfrm rot="2700000">
            <a:off x="320937" y="4296531"/>
            <a:ext cx="364184" cy="364184"/>
          </a:xfrm>
          <a:prstGeom prst="rect">
            <a:avLst/>
          </a:prstGeom>
          <a:solidFill>
            <a:schemeClr val="accent1">
              <a:alpha val="29411"/>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994" name="Google Shape;994;p44" descr="Forma&#10;&#10;Descripción generada automáticamente con confianza media"/>
          <p:cNvPicPr preferRelativeResize="0"/>
          <p:nvPr/>
        </p:nvPicPr>
        <p:blipFill rotWithShape="1">
          <a:blip r:embed="rId4">
            <a:alphaModFix/>
          </a:blip>
          <a:srcRect/>
          <a:stretch/>
        </p:blipFill>
        <p:spPr>
          <a:xfrm>
            <a:off x="6774298" y="146624"/>
            <a:ext cx="2244675" cy="44792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8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8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8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8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99"/>
        <p:cNvGrpSpPr/>
        <p:nvPr/>
      </p:nvGrpSpPr>
      <p:grpSpPr>
        <a:xfrm>
          <a:off x="0" y="0"/>
          <a:ext cx="0" cy="0"/>
          <a:chOff x="0" y="0"/>
          <a:chExt cx="0" cy="0"/>
        </a:xfrm>
      </p:grpSpPr>
      <p:sp>
        <p:nvSpPr>
          <p:cNvPr id="1000" name="Google Shape;1000;p45"/>
          <p:cNvSpPr/>
          <p:nvPr/>
        </p:nvSpPr>
        <p:spPr>
          <a:xfrm>
            <a:off x="0" y="0"/>
            <a:ext cx="9143771"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001" name="Google Shape;1001;p45"/>
          <p:cNvGrpSpPr/>
          <p:nvPr/>
        </p:nvGrpSpPr>
        <p:grpSpPr>
          <a:xfrm>
            <a:off x="-313134" y="0"/>
            <a:ext cx="9438087" cy="5139928"/>
            <a:chOff x="-417513" y="0"/>
            <a:chExt cx="12584114" cy="6853238"/>
          </a:xfrm>
        </p:grpSpPr>
        <p:sp>
          <p:nvSpPr>
            <p:cNvPr id="1002" name="Google Shape;1002;p45"/>
            <p:cNvSpPr/>
            <p:nvPr/>
          </p:nvSpPr>
          <p:spPr>
            <a:xfrm>
              <a:off x="1306513" y="0"/>
              <a:ext cx="3862388" cy="6843713"/>
            </a:xfrm>
            <a:custGeom>
              <a:avLst/>
              <a:gdLst/>
              <a:ahLst/>
              <a:cxnLst/>
              <a:rect l="l" t="t" r="r" b="b"/>
              <a:pathLst>
                <a:path w="813" h="1440" extrusionOk="0">
                  <a:moveTo>
                    <a:pt x="813" y="0"/>
                  </a:moveTo>
                  <a:cubicBezTo>
                    <a:pt x="331" y="221"/>
                    <a:pt x="0" y="1039"/>
                    <a:pt x="435" y="1440"/>
                  </a:cubicBezTo>
                </a:path>
              </a:pathLst>
            </a:custGeom>
            <a:noFill/>
            <a:ln w="9525" cap="flat" cmpd="sng">
              <a:solidFill>
                <a:schemeClr val="dk1">
                  <a:alpha val="14509"/>
                </a:schemeClr>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003" name="Google Shape;1003;p45"/>
            <p:cNvSpPr/>
            <p:nvPr/>
          </p:nvSpPr>
          <p:spPr>
            <a:xfrm>
              <a:off x="10626725" y="9525"/>
              <a:ext cx="1539875" cy="555625"/>
            </a:xfrm>
            <a:custGeom>
              <a:avLst/>
              <a:gdLst/>
              <a:ahLst/>
              <a:cxnLst/>
              <a:rect l="l" t="t" r="r" b="b"/>
              <a:pathLst>
                <a:path w="324" h="117" extrusionOk="0">
                  <a:moveTo>
                    <a:pt x="324" y="117"/>
                  </a:moveTo>
                  <a:cubicBezTo>
                    <a:pt x="223" y="64"/>
                    <a:pt x="107" y="28"/>
                    <a:pt x="0" y="0"/>
                  </a:cubicBezTo>
                </a:path>
              </a:pathLst>
            </a:custGeom>
            <a:noFill/>
            <a:ln w="9525" cap="flat" cmpd="sng">
              <a:solidFill>
                <a:schemeClr val="dk1">
                  <a:alpha val="14509"/>
                </a:schemeClr>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004" name="Google Shape;1004;p45"/>
            <p:cNvSpPr/>
            <p:nvPr/>
          </p:nvSpPr>
          <p:spPr>
            <a:xfrm>
              <a:off x="10247313" y="5013325"/>
              <a:ext cx="1919288" cy="1830388"/>
            </a:xfrm>
            <a:custGeom>
              <a:avLst/>
              <a:gdLst/>
              <a:ahLst/>
              <a:cxnLst/>
              <a:rect l="l" t="t" r="r" b="b"/>
              <a:pathLst>
                <a:path w="404" h="385" extrusionOk="0">
                  <a:moveTo>
                    <a:pt x="0" y="385"/>
                  </a:moveTo>
                  <a:cubicBezTo>
                    <a:pt x="146" y="272"/>
                    <a:pt x="285" y="142"/>
                    <a:pt x="404" y="0"/>
                  </a:cubicBezTo>
                </a:path>
              </a:pathLst>
            </a:custGeom>
            <a:noFill/>
            <a:ln w="9525" cap="flat" cmpd="sng">
              <a:solidFill>
                <a:schemeClr val="dk1">
                  <a:alpha val="14509"/>
                </a:schemeClr>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005" name="Google Shape;1005;p45"/>
            <p:cNvSpPr/>
            <p:nvPr/>
          </p:nvSpPr>
          <p:spPr>
            <a:xfrm>
              <a:off x="1120775" y="0"/>
              <a:ext cx="3676650" cy="6843713"/>
            </a:xfrm>
            <a:custGeom>
              <a:avLst/>
              <a:gdLst/>
              <a:ahLst/>
              <a:cxnLst/>
              <a:rect l="l" t="t" r="r" b="b"/>
              <a:pathLst>
                <a:path w="774" h="1440" extrusionOk="0">
                  <a:moveTo>
                    <a:pt x="774" y="0"/>
                  </a:moveTo>
                  <a:cubicBezTo>
                    <a:pt x="312" y="240"/>
                    <a:pt x="0" y="1034"/>
                    <a:pt x="411" y="1440"/>
                  </a:cubicBezTo>
                </a:path>
              </a:pathLst>
            </a:custGeom>
            <a:noFill/>
            <a:ln w="9525" cap="flat" cmpd="sng">
              <a:solidFill>
                <a:schemeClr val="dk1">
                  <a:alpha val="14509"/>
                </a:schemeClr>
              </a:solidFill>
              <a:prstDash val="dash"/>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006" name="Google Shape;1006;p45"/>
            <p:cNvSpPr/>
            <p:nvPr/>
          </p:nvSpPr>
          <p:spPr>
            <a:xfrm>
              <a:off x="11202988" y="9525"/>
              <a:ext cx="963613" cy="366713"/>
            </a:xfrm>
            <a:custGeom>
              <a:avLst/>
              <a:gdLst/>
              <a:ahLst/>
              <a:cxnLst/>
              <a:rect l="l" t="t" r="r" b="b"/>
              <a:pathLst>
                <a:path w="203" h="77" extrusionOk="0">
                  <a:moveTo>
                    <a:pt x="203" y="77"/>
                  </a:moveTo>
                  <a:cubicBezTo>
                    <a:pt x="138" y="46"/>
                    <a:pt x="68" y="21"/>
                    <a:pt x="0" y="0"/>
                  </a:cubicBezTo>
                </a:path>
              </a:pathLst>
            </a:custGeom>
            <a:noFill/>
            <a:ln w="9525" cap="flat" cmpd="sng">
              <a:solidFill>
                <a:schemeClr val="dk1">
                  <a:alpha val="14509"/>
                </a:schemeClr>
              </a:solidFill>
              <a:prstDash val="dash"/>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007" name="Google Shape;1007;p45"/>
            <p:cNvSpPr/>
            <p:nvPr/>
          </p:nvSpPr>
          <p:spPr>
            <a:xfrm>
              <a:off x="10494963" y="5275263"/>
              <a:ext cx="1666875" cy="1577975"/>
            </a:xfrm>
            <a:custGeom>
              <a:avLst/>
              <a:gdLst/>
              <a:ahLst/>
              <a:cxnLst/>
              <a:rect l="l" t="t" r="r" b="b"/>
              <a:pathLst>
                <a:path w="351" h="332" extrusionOk="0">
                  <a:moveTo>
                    <a:pt x="0" y="332"/>
                  </a:moveTo>
                  <a:cubicBezTo>
                    <a:pt x="125" y="232"/>
                    <a:pt x="245" y="121"/>
                    <a:pt x="351" y="0"/>
                  </a:cubicBezTo>
                </a:path>
              </a:pathLst>
            </a:custGeom>
            <a:noFill/>
            <a:ln w="9525" cap="flat" cmpd="sng">
              <a:solidFill>
                <a:schemeClr val="dk1">
                  <a:alpha val="14509"/>
                </a:schemeClr>
              </a:solidFill>
              <a:prstDash val="dash"/>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008" name="Google Shape;1008;p45"/>
            <p:cNvSpPr/>
            <p:nvPr/>
          </p:nvSpPr>
          <p:spPr>
            <a:xfrm>
              <a:off x="1001713" y="0"/>
              <a:ext cx="3621088" cy="6843713"/>
            </a:xfrm>
            <a:custGeom>
              <a:avLst/>
              <a:gdLst/>
              <a:ahLst/>
              <a:cxnLst/>
              <a:rect l="l" t="t" r="r" b="b"/>
              <a:pathLst>
                <a:path w="762" h="1440" extrusionOk="0">
                  <a:moveTo>
                    <a:pt x="762" y="0"/>
                  </a:moveTo>
                  <a:cubicBezTo>
                    <a:pt x="308" y="245"/>
                    <a:pt x="0" y="1033"/>
                    <a:pt x="403" y="1440"/>
                  </a:cubicBezTo>
                </a:path>
              </a:pathLst>
            </a:custGeom>
            <a:noFill/>
            <a:ln w="9525" cap="flat" cmpd="sng">
              <a:solidFill>
                <a:schemeClr val="dk1">
                  <a:alpha val="14509"/>
                </a:schemeClr>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009" name="Google Shape;1009;p45"/>
            <p:cNvSpPr/>
            <p:nvPr/>
          </p:nvSpPr>
          <p:spPr>
            <a:xfrm>
              <a:off x="11501438" y="9525"/>
              <a:ext cx="665163" cy="257175"/>
            </a:xfrm>
            <a:custGeom>
              <a:avLst/>
              <a:gdLst/>
              <a:ahLst/>
              <a:cxnLst/>
              <a:rect l="l" t="t" r="r" b="b"/>
              <a:pathLst>
                <a:path w="140" h="54" extrusionOk="0">
                  <a:moveTo>
                    <a:pt x="140" y="54"/>
                  </a:moveTo>
                  <a:cubicBezTo>
                    <a:pt x="95" y="34"/>
                    <a:pt x="48" y="16"/>
                    <a:pt x="0" y="0"/>
                  </a:cubicBezTo>
                </a:path>
              </a:pathLst>
            </a:custGeom>
            <a:noFill/>
            <a:ln w="9525" cap="flat" cmpd="sng">
              <a:solidFill>
                <a:schemeClr val="dk1">
                  <a:alpha val="14509"/>
                </a:schemeClr>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010" name="Google Shape;1010;p45"/>
            <p:cNvSpPr/>
            <p:nvPr/>
          </p:nvSpPr>
          <p:spPr>
            <a:xfrm>
              <a:off x="10641013" y="5408613"/>
              <a:ext cx="1525588" cy="1435100"/>
            </a:xfrm>
            <a:custGeom>
              <a:avLst/>
              <a:gdLst/>
              <a:ahLst/>
              <a:cxnLst/>
              <a:rect l="l" t="t" r="r" b="b"/>
              <a:pathLst>
                <a:path w="321" h="302" extrusionOk="0">
                  <a:moveTo>
                    <a:pt x="0" y="302"/>
                  </a:moveTo>
                  <a:cubicBezTo>
                    <a:pt x="114" y="210"/>
                    <a:pt x="223" y="109"/>
                    <a:pt x="321" y="0"/>
                  </a:cubicBezTo>
                </a:path>
              </a:pathLst>
            </a:custGeom>
            <a:noFill/>
            <a:ln w="9525" cap="flat" cmpd="sng">
              <a:solidFill>
                <a:schemeClr val="dk1">
                  <a:alpha val="14509"/>
                </a:schemeClr>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011" name="Google Shape;1011;p45"/>
            <p:cNvSpPr/>
            <p:nvPr/>
          </p:nvSpPr>
          <p:spPr>
            <a:xfrm>
              <a:off x="1001713" y="0"/>
              <a:ext cx="3244850" cy="6843713"/>
            </a:xfrm>
            <a:custGeom>
              <a:avLst/>
              <a:gdLst/>
              <a:ahLst/>
              <a:cxnLst/>
              <a:rect l="l" t="t" r="r" b="b"/>
              <a:pathLst>
                <a:path w="683" h="1440" extrusionOk="0">
                  <a:moveTo>
                    <a:pt x="683" y="0"/>
                  </a:moveTo>
                  <a:cubicBezTo>
                    <a:pt x="258" y="256"/>
                    <a:pt x="0" y="1041"/>
                    <a:pt x="355" y="1440"/>
                  </a:cubicBezTo>
                </a:path>
              </a:pathLst>
            </a:custGeom>
            <a:noFill/>
            <a:ln w="9525" cap="flat" cmpd="sng">
              <a:solidFill>
                <a:schemeClr val="dk1">
                  <a:alpha val="14509"/>
                </a:schemeClr>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012" name="Google Shape;1012;p45"/>
            <p:cNvSpPr/>
            <p:nvPr/>
          </p:nvSpPr>
          <p:spPr>
            <a:xfrm>
              <a:off x="10802938" y="5518150"/>
              <a:ext cx="1363663" cy="1325563"/>
            </a:xfrm>
            <a:custGeom>
              <a:avLst/>
              <a:gdLst/>
              <a:ahLst/>
              <a:cxnLst/>
              <a:rect l="l" t="t" r="r" b="b"/>
              <a:pathLst>
                <a:path w="287" h="279" extrusionOk="0">
                  <a:moveTo>
                    <a:pt x="0" y="279"/>
                  </a:moveTo>
                  <a:cubicBezTo>
                    <a:pt x="101" y="193"/>
                    <a:pt x="198" y="100"/>
                    <a:pt x="287" y="0"/>
                  </a:cubicBezTo>
                </a:path>
              </a:pathLst>
            </a:custGeom>
            <a:noFill/>
            <a:ln w="9525" cap="flat" cmpd="sng">
              <a:solidFill>
                <a:schemeClr val="dk1">
                  <a:alpha val="14509"/>
                </a:schemeClr>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013" name="Google Shape;1013;p45"/>
            <p:cNvSpPr/>
            <p:nvPr/>
          </p:nvSpPr>
          <p:spPr>
            <a:xfrm>
              <a:off x="889000" y="0"/>
              <a:ext cx="3230563" cy="6843713"/>
            </a:xfrm>
            <a:custGeom>
              <a:avLst/>
              <a:gdLst/>
              <a:ahLst/>
              <a:cxnLst/>
              <a:rect l="l" t="t" r="r" b="b"/>
              <a:pathLst>
                <a:path w="680" h="1440" extrusionOk="0">
                  <a:moveTo>
                    <a:pt x="680" y="0"/>
                  </a:moveTo>
                  <a:cubicBezTo>
                    <a:pt x="257" y="265"/>
                    <a:pt x="0" y="1026"/>
                    <a:pt x="337" y="1440"/>
                  </a:cubicBezTo>
                </a:path>
              </a:pathLst>
            </a:custGeom>
            <a:noFill/>
            <a:ln w="9525" cap="flat" cmpd="sng">
              <a:solidFill>
                <a:schemeClr val="dk1">
                  <a:alpha val="14509"/>
                </a:schemeClr>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014" name="Google Shape;1014;p45"/>
            <p:cNvSpPr/>
            <p:nvPr/>
          </p:nvSpPr>
          <p:spPr>
            <a:xfrm>
              <a:off x="10979150" y="5694363"/>
              <a:ext cx="1187450" cy="1149350"/>
            </a:xfrm>
            <a:custGeom>
              <a:avLst/>
              <a:gdLst/>
              <a:ahLst/>
              <a:cxnLst/>
              <a:rect l="l" t="t" r="r" b="b"/>
              <a:pathLst>
                <a:path w="250" h="242" extrusionOk="0">
                  <a:moveTo>
                    <a:pt x="0" y="242"/>
                  </a:moveTo>
                  <a:cubicBezTo>
                    <a:pt x="88" y="166"/>
                    <a:pt x="172" y="85"/>
                    <a:pt x="250" y="0"/>
                  </a:cubicBezTo>
                </a:path>
              </a:pathLst>
            </a:custGeom>
            <a:noFill/>
            <a:ln w="9525" cap="flat" cmpd="sng">
              <a:solidFill>
                <a:schemeClr val="dk1">
                  <a:alpha val="14509"/>
                </a:schemeClr>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015" name="Google Shape;1015;p45"/>
            <p:cNvSpPr/>
            <p:nvPr/>
          </p:nvSpPr>
          <p:spPr>
            <a:xfrm>
              <a:off x="484188" y="0"/>
              <a:ext cx="3421063" cy="6843713"/>
            </a:xfrm>
            <a:custGeom>
              <a:avLst/>
              <a:gdLst/>
              <a:ahLst/>
              <a:cxnLst/>
              <a:rect l="l" t="t" r="r" b="b"/>
              <a:pathLst>
                <a:path w="720" h="1440" extrusionOk="0">
                  <a:moveTo>
                    <a:pt x="720" y="0"/>
                  </a:moveTo>
                  <a:cubicBezTo>
                    <a:pt x="316" y="282"/>
                    <a:pt x="0" y="1018"/>
                    <a:pt x="362" y="1440"/>
                  </a:cubicBezTo>
                </a:path>
              </a:pathLst>
            </a:custGeom>
            <a:noFill/>
            <a:ln w="9525" cap="flat" cmpd="sng">
              <a:solidFill>
                <a:schemeClr val="dk1">
                  <a:alpha val="14509"/>
                </a:schemeClr>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016" name="Google Shape;1016;p45"/>
            <p:cNvSpPr/>
            <p:nvPr/>
          </p:nvSpPr>
          <p:spPr>
            <a:xfrm>
              <a:off x="11287125" y="6049963"/>
              <a:ext cx="879475" cy="793750"/>
            </a:xfrm>
            <a:custGeom>
              <a:avLst/>
              <a:gdLst/>
              <a:ahLst/>
              <a:cxnLst/>
              <a:rect l="l" t="t" r="r" b="b"/>
              <a:pathLst>
                <a:path w="185" h="167" extrusionOk="0">
                  <a:moveTo>
                    <a:pt x="0" y="167"/>
                  </a:moveTo>
                  <a:cubicBezTo>
                    <a:pt x="63" y="114"/>
                    <a:pt x="125" y="58"/>
                    <a:pt x="185" y="0"/>
                  </a:cubicBezTo>
                </a:path>
              </a:pathLst>
            </a:custGeom>
            <a:noFill/>
            <a:ln w="9525" cap="flat" cmpd="sng">
              <a:solidFill>
                <a:schemeClr val="dk1">
                  <a:alpha val="14509"/>
                </a:schemeClr>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017" name="Google Shape;1017;p45"/>
            <p:cNvSpPr/>
            <p:nvPr/>
          </p:nvSpPr>
          <p:spPr>
            <a:xfrm>
              <a:off x="598488" y="0"/>
              <a:ext cx="2717800" cy="6843713"/>
            </a:xfrm>
            <a:custGeom>
              <a:avLst/>
              <a:gdLst/>
              <a:ahLst/>
              <a:cxnLst/>
              <a:rect l="l" t="t" r="r" b="b"/>
              <a:pathLst>
                <a:path w="572" h="1440" extrusionOk="0">
                  <a:moveTo>
                    <a:pt x="572" y="0"/>
                  </a:moveTo>
                  <a:cubicBezTo>
                    <a:pt x="213" y="320"/>
                    <a:pt x="0" y="979"/>
                    <a:pt x="164" y="1440"/>
                  </a:cubicBezTo>
                </a:path>
              </a:pathLst>
            </a:custGeom>
            <a:noFill/>
            <a:ln w="12700" cap="flat" cmpd="sng">
              <a:solidFill>
                <a:schemeClr val="dk1">
                  <a:alpha val="14509"/>
                </a:schemeClr>
              </a:solidFill>
              <a:prstDash val="dashDot"/>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018" name="Google Shape;1018;p45"/>
            <p:cNvSpPr/>
            <p:nvPr/>
          </p:nvSpPr>
          <p:spPr>
            <a:xfrm>
              <a:off x="261938" y="0"/>
              <a:ext cx="2944813" cy="6843713"/>
            </a:xfrm>
            <a:custGeom>
              <a:avLst/>
              <a:gdLst/>
              <a:ahLst/>
              <a:cxnLst/>
              <a:rect l="l" t="t" r="r" b="b"/>
              <a:pathLst>
                <a:path w="620" h="1440" extrusionOk="0">
                  <a:moveTo>
                    <a:pt x="620" y="0"/>
                  </a:moveTo>
                  <a:cubicBezTo>
                    <a:pt x="248" y="325"/>
                    <a:pt x="0" y="960"/>
                    <a:pt x="186" y="1440"/>
                  </a:cubicBezTo>
                </a:path>
              </a:pathLst>
            </a:custGeom>
            <a:noFill/>
            <a:ln w="9525" cap="flat" cmpd="sng">
              <a:solidFill>
                <a:schemeClr val="dk1">
                  <a:alpha val="14509"/>
                </a:schemeClr>
              </a:solidFill>
              <a:prstDash val="lgDash"/>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019" name="Google Shape;1019;p45"/>
            <p:cNvSpPr/>
            <p:nvPr/>
          </p:nvSpPr>
          <p:spPr>
            <a:xfrm>
              <a:off x="-417513" y="0"/>
              <a:ext cx="2403475" cy="6843713"/>
            </a:xfrm>
            <a:custGeom>
              <a:avLst/>
              <a:gdLst/>
              <a:ahLst/>
              <a:cxnLst/>
              <a:rect l="l" t="t" r="r" b="b"/>
              <a:pathLst>
                <a:path w="506" h="1440" extrusionOk="0">
                  <a:moveTo>
                    <a:pt x="506" y="0"/>
                  </a:moveTo>
                  <a:cubicBezTo>
                    <a:pt x="109" y="356"/>
                    <a:pt x="0" y="943"/>
                    <a:pt x="171" y="1440"/>
                  </a:cubicBezTo>
                </a:path>
              </a:pathLst>
            </a:custGeom>
            <a:noFill/>
            <a:ln w="9525" cap="flat" cmpd="sng">
              <a:solidFill>
                <a:schemeClr val="dk1">
                  <a:alpha val="14509"/>
                </a:schemeClr>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020" name="Google Shape;1020;p45"/>
            <p:cNvSpPr/>
            <p:nvPr/>
          </p:nvSpPr>
          <p:spPr>
            <a:xfrm>
              <a:off x="14288" y="9525"/>
              <a:ext cx="1771650" cy="3198813"/>
            </a:xfrm>
            <a:custGeom>
              <a:avLst/>
              <a:gdLst/>
              <a:ahLst/>
              <a:cxnLst/>
              <a:rect l="l" t="t" r="r" b="b"/>
              <a:pathLst>
                <a:path w="373" h="673" extrusionOk="0">
                  <a:moveTo>
                    <a:pt x="373" y="0"/>
                  </a:moveTo>
                  <a:cubicBezTo>
                    <a:pt x="175" y="183"/>
                    <a:pt x="51" y="409"/>
                    <a:pt x="0" y="673"/>
                  </a:cubicBezTo>
                </a:path>
              </a:pathLst>
            </a:custGeom>
            <a:noFill/>
            <a:ln w="9525" cap="flat" cmpd="sng">
              <a:solidFill>
                <a:schemeClr val="dk1">
                  <a:alpha val="14509"/>
                </a:schemeClr>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021" name="Google Shape;1021;p45"/>
            <p:cNvSpPr/>
            <p:nvPr/>
          </p:nvSpPr>
          <p:spPr>
            <a:xfrm>
              <a:off x="4763" y="6016625"/>
              <a:ext cx="214313" cy="827088"/>
            </a:xfrm>
            <a:custGeom>
              <a:avLst/>
              <a:gdLst/>
              <a:ahLst/>
              <a:cxnLst/>
              <a:rect l="l" t="t" r="r" b="b"/>
              <a:pathLst>
                <a:path w="45" h="174" extrusionOk="0">
                  <a:moveTo>
                    <a:pt x="0" y="0"/>
                  </a:moveTo>
                  <a:cubicBezTo>
                    <a:pt x="11" y="59"/>
                    <a:pt x="26" y="118"/>
                    <a:pt x="45" y="174"/>
                  </a:cubicBezTo>
                </a:path>
              </a:pathLst>
            </a:custGeom>
            <a:noFill/>
            <a:ln w="9525" cap="flat" cmpd="sng">
              <a:solidFill>
                <a:schemeClr val="dk1">
                  <a:alpha val="14509"/>
                </a:schemeClr>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022" name="Google Shape;1022;p45"/>
            <p:cNvSpPr/>
            <p:nvPr/>
          </p:nvSpPr>
          <p:spPr>
            <a:xfrm>
              <a:off x="14288" y="0"/>
              <a:ext cx="1562100" cy="2228850"/>
            </a:xfrm>
            <a:custGeom>
              <a:avLst/>
              <a:gdLst/>
              <a:ahLst/>
              <a:cxnLst/>
              <a:rect l="l" t="t" r="r" b="b"/>
              <a:pathLst>
                <a:path w="329" h="469" extrusionOk="0">
                  <a:moveTo>
                    <a:pt x="329" y="0"/>
                  </a:moveTo>
                  <a:cubicBezTo>
                    <a:pt x="189" y="133"/>
                    <a:pt x="69" y="288"/>
                    <a:pt x="0" y="469"/>
                  </a:cubicBezTo>
                </a:path>
              </a:pathLst>
            </a:custGeom>
            <a:noFill/>
            <a:ln w="9525" cap="flat" cmpd="sng">
              <a:solidFill>
                <a:schemeClr val="dk1">
                  <a:alpha val="14509"/>
                </a:schemeClr>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1023" name="Google Shape;1023;p45"/>
          <p:cNvGrpSpPr/>
          <p:nvPr/>
        </p:nvGrpSpPr>
        <p:grpSpPr>
          <a:xfrm>
            <a:off x="539552" y="1493232"/>
            <a:ext cx="4068326" cy="3131601"/>
            <a:chOff x="465161" y="1347614"/>
            <a:chExt cx="4250855" cy="3272103"/>
          </a:xfrm>
        </p:grpSpPr>
        <p:pic>
          <p:nvPicPr>
            <p:cNvPr id="1024" name="Google Shape;1024;p45"/>
            <p:cNvPicPr preferRelativeResize="0"/>
            <p:nvPr/>
          </p:nvPicPr>
          <p:blipFill rotWithShape="1">
            <a:blip r:embed="rId3">
              <a:alphaModFix/>
            </a:blip>
            <a:srcRect/>
            <a:stretch/>
          </p:blipFill>
          <p:spPr>
            <a:xfrm>
              <a:off x="465161" y="1347614"/>
              <a:ext cx="4250855" cy="3272103"/>
            </a:xfrm>
            <a:prstGeom prst="rect">
              <a:avLst/>
            </a:prstGeom>
            <a:noFill/>
            <a:ln w="9525" cap="flat" cmpd="sng">
              <a:solidFill>
                <a:srgbClr val="323F4F"/>
              </a:solidFill>
              <a:prstDash val="solid"/>
              <a:round/>
              <a:headEnd type="none" w="sm" len="sm"/>
              <a:tailEnd type="none" w="sm" len="sm"/>
            </a:ln>
          </p:spPr>
        </p:pic>
        <p:grpSp>
          <p:nvGrpSpPr>
            <p:cNvPr id="1025" name="Google Shape;1025;p45"/>
            <p:cNvGrpSpPr/>
            <p:nvPr/>
          </p:nvGrpSpPr>
          <p:grpSpPr>
            <a:xfrm>
              <a:off x="1361663" y="1796863"/>
              <a:ext cx="298094" cy="506142"/>
              <a:chOff x="4381388" y="1557338"/>
              <a:chExt cx="1676624" cy="2846784"/>
            </a:xfrm>
          </p:grpSpPr>
          <p:sp>
            <p:nvSpPr>
              <p:cNvPr id="1026" name="Google Shape;1026;p45"/>
              <p:cNvSpPr/>
              <p:nvPr/>
            </p:nvSpPr>
            <p:spPr>
              <a:xfrm rot="10800000">
                <a:off x="4381388" y="1557338"/>
                <a:ext cx="1676624" cy="2846784"/>
              </a:xfrm>
              <a:custGeom>
                <a:avLst/>
                <a:gdLst/>
                <a:ahLst/>
                <a:cxnLst/>
                <a:rect l="l" t="t" r="r" b="b"/>
                <a:pathLst>
                  <a:path w="1676624" h="2846784" extrusionOk="0">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1390385" y="1382113"/>
                    </a:lnTo>
                    <a:lnTo>
                      <a:pt x="1431088" y="1415696"/>
                    </a:lnTo>
                    <a:cubicBezTo>
                      <a:pt x="1582793" y="1567401"/>
                      <a:pt x="1676624" y="1776979"/>
                      <a:pt x="1676624" y="2008472"/>
                    </a:cubicBezTo>
                    <a:lnTo>
                      <a:pt x="1672672" y="2086732"/>
                    </a:lnTo>
                    <a:lnTo>
                      <a:pt x="1673353" y="2088431"/>
                    </a:lnTo>
                    <a:lnTo>
                      <a:pt x="1672587" y="2088431"/>
                    </a:lnTo>
                    <a:lnTo>
                      <a:pt x="1672296" y="2094185"/>
                    </a:lnTo>
                    <a:cubicBezTo>
                      <a:pt x="1629366" y="2516909"/>
                      <a:pt x="1272363" y="2846784"/>
                      <a:pt x="838312" y="2846784"/>
                    </a:cubicBezTo>
                    <a:close/>
                  </a:path>
                </a:pathLst>
              </a:custGeom>
              <a:solidFill>
                <a:srgbClr val="E43B3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27" name="Google Shape;1027;p45"/>
              <p:cNvSpPr/>
              <p:nvPr/>
            </p:nvSpPr>
            <p:spPr>
              <a:xfrm>
                <a:off x="4553191" y="1729140"/>
                <a:ext cx="1333017" cy="133301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28" name="Google Shape;1028;p45"/>
              <p:cNvSpPr/>
              <p:nvPr/>
            </p:nvSpPr>
            <p:spPr>
              <a:xfrm>
                <a:off x="4689039" y="1864975"/>
                <a:ext cx="1061345" cy="1061345"/>
              </a:xfrm>
              <a:prstGeom prst="ellipse">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29" name="Google Shape;1029;p45"/>
              <p:cNvSpPr/>
              <p:nvPr/>
            </p:nvSpPr>
            <p:spPr>
              <a:xfrm rot="10800000">
                <a:off x="5219700" y="1557338"/>
                <a:ext cx="838312" cy="2846784"/>
              </a:xfrm>
              <a:custGeom>
                <a:avLst/>
                <a:gdLst/>
                <a:ahLst/>
                <a:cxnLst/>
                <a:rect l="l" t="t" r="r" b="b"/>
                <a:pathLst>
                  <a:path w="838312" h="2846784" extrusionOk="0">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838312" y="4081"/>
                    </a:lnTo>
                    <a:close/>
                  </a:path>
                </a:pathLst>
              </a:custGeom>
              <a:solidFill>
                <a:schemeClr val="dk1">
                  <a:alpha val="3450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nvGrpSpPr>
            <p:cNvPr id="1030" name="Google Shape;1030;p45"/>
            <p:cNvGrpSpPr/>
            <p:nvPr/>
          </p:nvGrpSpPr>
          <p:grpSpPr>
            <a:xfrm>
              <a:off x="1062056" y="3159402"/>
              <a:ext cx="298094" cy="506142"/>
              <a:chOff x="4381388" y="1557338"/>
              <a:chExt cx="1676624" cy="2846784"/>
            </a:xfrm>
          </p:grpSpPr>
          <p:sp>
            <p:nvSpPr>
              <p:cNvPr id="1031" name="Google Shape;1031;p45"/>
              <p:cNvSpPr/>
              <p:nvPr/>
            </p:nvSpPr>
            <p:spPr>
              <a:xfrm rot="10800000">
                <a:off x="4381388" y="1557338"/>
                <a:ext cx="1676624" cy="2846784"/>
              </a:xfrm>
              <a:custGeom>
                <a:avLst/>
                <a:gdLst/>
                <a:ahLst/>
                <a:cxnLst/>
                <a:rect l="l" t="t" r="r" b="b"/>
                <a:pathLst>
                  <a:path w="1676624" h="2846784" extrusionOk="0">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1390385" y="1382113"/>
                    </a:lnTo>
                    <a:lnTo>
                      <a:pt x="1431088" y="1415696"/>
                    </a:lnTo>
                    <a:cubicBezTo>
                      <a:pt x="1582793" y="1567401"/>
                      <a:pt x="1676624" y="1776979"/>
                      <a:pt x="1676624" y="2008472"/>
                    </a:cubicBezTo>
                    <a:lnTo>
                      <a:pt x="1672672" y="2086732"/>
                    </a:lnTo>
                    <a:lnTo>
                      <a:pt x="1673353" y="2088431"/>
                    </a:lnTo>
                    <a:lnTo>
                      <a:pt x="1672587" y="2088431"/>
                    </a:lnTo>
                    <a:lnTo>
                      <a:pt x="1672296" y="2094185"/>
                    </a:lnTo>
                    <a:cubicBezTo>
                      <a:pt x="1629366" y="2516909"/>
                      <a:pt x="1272363" y="2846784"/>
                      <a:pt x="838312" y="2846784"/>
                    </a:cubicBezTo>
                    <a:close/>
                  </a:path>
                </a:pathLst>
              </a:custGeom>
              <a:solidFill>
                <a:srgbClr val="E43B3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32" name="Google Shape;1032;p45"/>
              <p:cNvSpPr/>
              <p:nvPr/>
            </p:nvSpPr>
            <p:spPr>
              <a:xfrm>
                <a:off x="4553191" y="1729140"/>
                <a:ext cx="1333017" cy="133301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33" name="Google Shape;1033;p45"/>
              <p:cNvSpPr/>
              <p:nvPr/>
            </p:nvSpPr>
            <p:spPr>
              <a:xfrm>
                <a:off x="4689039" y="1864975"/>
                <a:ext cx="1061345" cy="1061345"/>
              </a:xfrm>
              <a:prstGeom prst="ellipse">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34" name="Google Shape;1034;p45"/>
              <p:cNvSpPr/>
              <p:nvPr/>
            </p:nvSpPr>
            <p:spPr>
              <a:xfrm rot="10800000">
                <a:off x="5219700" y="1557338"/>
                <a:ext cx="838312" cy="2846784"/>
              </a:xfrm>
              <a:custGeom>
                <a:avLst/>
                <a:gdLst/>
                <a:ahLst/>
                <a:cxnLst/>
                <a:rect l="l" t="t" r="r" b="b"/>
                <a:pathLst>
                  <a:path w="838312" h="2846784" extrusionOk="0">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838312" y="4081"/>
                    </a:lnTo>
                    <a:close/>
                  </a:path>
                </a:pathLst>
              </a:custGeom>
              <a:solidFill>
                <a:schemeClr val="dk1">
                  <a:alpha val="3450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nvGrpSpPr>
            <p:cNvPr id="1035" name="Google Shape;1035;p45"/>
            <p:cNvGrpSpPr/>
            <p:nvPr/>
          </p:nvGrpSpPr>
          <p:grpSpPr>
            <a:xfrm>
              <a:off x="3039872" y="1628158"/>
              <a:ext cx="298094" cy="506142"/>
              <a:chOff x="4381388" y="1557338"/>
              <a:chExt cx="1676624" cy="2846784"/>
            </a:xfrm>
          </p:grpSpPr>
          <p:sp>
            <p:nvSpPr>
              <p:cNvPr id="1036" name="Google Shape;1036;p45"/>
              <p:cNvSpPr/>
              <p:nvPr/>
            </p:nvSpPr>
            <p:spPr>
              <a:xfrm rot="10800000">
                <a:off x="4381388" y="1557338"/>
                <a:ext cx="1676624" cy="2846784"/>
              </a:xfrm>
              <a:custGeom>
                <a:avLst/>
                <a:gdLst/>
                <a:ahLst/>
                <a:cxnLst/>
                <a:rect l="l" t="t" r="r" b="b"/>
                <a:pathLst>
                  <a:path w="1676624" h="2846784" extrusionOk="0">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1390385" y="1382113"/>
                    </a:lnTo>
                    <a:lnTo>
                      <a:pt x="1431088" y="1415696"/>
                    </a:lnTo>
                    <a:cubicBezTo>
                      <a:pt x="1582793" y="1567401"/>
                      <a:pt x="1676624" y="1776979"/>
                      <a:pt x="1676624" y="2008472"/>
                    </a:cubicBezTo>
                    <a:lnTo>
                      <a:pt x="1672672" y="2086732"/>
                    </a:lnTo>
                    <a:lnTo>
                      <a:pt x="1673353" y="2088431"/>
                    </a:lnTo>
                    <a:lnTo>
                      <a:pt x="1672587" y="2088431"/>
                    </a:lnTo>
                    <a:lnTo>
                      <a:pt x="1672296" y="2094185"/>
                    </a:lnTo>
                    <a:cubicBezTo>
                      <a:pt x="1629366" y="2516909"/>
                      <a:pt x="1272363" y="2846784"/>
                      <a:pt x="838312" y="2846784"/>
                    </a:cubicBezTo>
                    <a:close/>
                  </a:path>
                </a:pathLst>
              </a:custGeom>
              <a:solidFill>
                <a:srgbClr val="E43B3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37" name="Google Shape;1037;p45"/>
              <p:cNvSpPr/>
              <p:nvPr/>
            </p:nvSpPr>
            <p:spPr>
              <a:xfrm>
                <a:off x="4553191" y="1729140"/>
                <a:ext cx="1333017" cy="133301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38" name="Google Shape;1038;p45"/>
              <p:cNvSpPr/>
              <p:nvPr/>
            </p:nvSpPr>
            <p:spPr>
              <a:xfrm>
                <a:off x="4689039" y="1864975"/>
                <a:ext cx="1061345" cy="1061345"/>
              </a:xfrm>
              <a:prstGeom prst="ellipse">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39" name="Google Shape;1039;p45"/>
              <p:cNvSpPr/>
              <p:nvPr/>
            </p:nvSpPr>
            <p:spPr>
              <a:xfrm rot="10800000">
                <a:off x="5219700" y="1557338"/>
                <a:ext cx="838312" cy="2846784"/>
              </a:xfrm>
              <a:custGeom>
                <a:avLst/>
                <a:gdLst/>
                <a:ahLst/>
                <a:cxnLst/>
                <a:rect l="l" t="t" r="r" b="b"/>
                <a:pathLst>
                  <a:path w="838312" h="2846784" extrusionOk="0">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838312" y="4081"/>
                    </a:lnTo>
                    <a:close/>
                  </a:path>
                </a:pathLst>
              </a:custGeom>
              <a:solidFill>
                <a:schemeClr val="dk1">
                  <a:alpha val="3450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nvGrpSpPr>
            <p:cNvPr id="1040" name="Google Shape;1040;p45"/>
            <p:cNvGrpSpPr/>
            <p:nvPr/>
          </p:nvGrpSpPr>
          <p:grpSpPr>
            <a:xfrm>
              <a:off x="3337966" y="3740157"/>
              <a:ext cx="298094" cy="506142"/>
              <a:chOff x="4381388" y="1557338"/>
              <a:chExt cx="1676624" cy="2846784"/>
            </a:xfrm>
          </p:grpSpPr>
          <p:sp>
            <p:nvSpPr>
              <p:cNvPr id="1041" name="Google Shape;1041;p45"/>
              <p:cNvSpPr/>
              <p:nvPr/>
            </p:nvSpPr>
            <p:spPr>
              <a:xfrm rot="10800000">
                <a:off x="4381388" y="1557338"/>
                <a:ext cx="1676624" cy="2846784"/>
              </a:xfrm>
              <a:custGeom>
                <a:avLst/>
                <a:gdLst/>
                <a:ahLst/>
                <a:cxnLst/>
                <a:rect l="l" t="t" r="r" b="b"/>
                <a:pathLst>
                  <a:path w="1676624" h="2846784" extrusionOk="0">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1390385" y="1382113"/>
                    </a:lnTo>
                    <a:lnTo>
                      <a:pt x="1431088" y="1415696"/>
                    </a:lnTo>
                    <a:cubicBezTo>
                      <a:pt x="1582793" y="1567401"/>
                      <a:pt x="1676624" y="1776979"/>
                      <a:pt x="1676624" y="2008472"/>
                    </a:cubicBezTo>
                    <a:lnTo>
                      <a:pt x="1672672" y="2086732"/>
                    </a:lnTo>
                    <a:lnTo>
                      <a:pt x="1673353" y="2088431"/>
                    </a:lnTo>
                    <a:lnTo>
                      <a:pt x="1672587" y="2088431"/>
                    </a:lnTo>
                    <a:lnTo>
                      <a:pt x="1672296" y="2094185"/>
                    </a:lnTo>
                    <a:cubicBezTo>
                      <a:pt x="1629366" y="2516909"/>
                      <a:pt x="1272363" y="2846784"/>
                      <a:pt x="838312" y="2846784"/>
                    </a:cubicBezTo>
                    <a:close/>
                  </a:path>
                </a:pathLst>
              </a:custGeom>
              <a:solidFill>
                <a:srgbClr val="E43B3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42" name="Google Shape;1042;p45"/>
              <p:cNvSpPr/>
              <p:nvPr/>
            </p:nvSpPr>
            <p:spPr>
              <a:xfrm>
                <a:off x="4553191" y="1729140"/>
                <a:ext cx="1333017" cy="133301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43" name="Google Shape;1043;p45"/>
              <p:cNvSpPr/>
              <p:nvPr/>
            </p:nvSpPr>
            <p:spPr>
              <a:xfrm>
                <a:off x="4689039" y="1864975"/>
                <a:ext cx="1061345" cy="1061345"/>
              </a:xfrm>
              <a:prstGeom prst="ellipse">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44" name="Google Shape;1044;p45"/>
              <p:cNvSpPr/>
              <p:nvPr/>
            </p:nvSpPr>
            <p:spPr>
              <a:xfrm rot="10800000">
                <a:off x="5219700" y="1557338"/>
                <a:ext cx="838312" cy="2846784"/>
              </a:xfrm>
              <a:custGeom>
                <a:avLst/>
                <a:gdLst/>
                <a:ahLst/>
                <a:cxnLst/>
                <a:rect l="l" t="t" r="r" b="b"/>
                <a:pathLst>
                  <a:path w="838312" h="2846784" extrusionOk="0">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838312" y="4081"/>
                    </a:lnTo>
                    <a:close/>
                  </a:path>
                </a:pathLst>
              </a:custGeom>
              <a:solidFill>
                <a:schemeClr val="dk1">
                  <a:alpha val="3450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nvGrpSpPr>
            <p:cNvPr id="1045" name="Google Shape;1045;p45"/>
            <p:cNvGrpSpPr/>
            <p:nvPr/>
          </p:nvGrpSpPr>
          <p:grpSpPr>
            <a:xfrm>
              <a:off x="2294877" y="2910460"/>
              <a:ext cx="298094" cy="506142"/>
              <a:chOff x="4381388" y="1557338"/>
              <a:chExt cx="1676624" cy="2846784"/>
            </a:xfrm>
          </p:grpSpPr>
          <p:sp>
            <p:nvSpPr>
              <p:cNvPr id="1046" name="Google Shape;1046;p45"/>
              <p:cNvSpPr/>
              <p:nvPr/>
            </p:nvSpPr>
            <p:spPr>
              <a:xfrm rot="10800000">
                <a:off x="4381388" y="1557338"/>
                <a:ext cx="1676624" cy="2846784"/>
              </a:xfrm>
              <a:custGeom>
                <a:avLst/>
                <a:gdLst/>
                <a:ahLst/>
                <a:cxnLst/>
                <a:rect l="l" t="t" r="r" b="b"/>
                <a:pathLst>
                  <a:path w="1676624" h="2846784" extrusionOk="0">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1390385" y="1382113"/>
                    </a:lnTo>
                    <a:lnTo>
                      <a:pt x="1431088" y="1415696"/>
                    </a:lnTo>
                    <a:cubicBezTo>
                      <a:pt x="1582793" y="1567401"/>
                      <a:pt x="1676624" y="1776979"/>
                      <a:pt x="1676624" y="2008472"/>
                    </a:cubicBezTo>
                    <a:lnTo>
                      <a:pt x="1672672" y="2086732"/>
                    </a:lnTo>
                    <a:lnTo>
                      <a:pt x="1673353" y="2088431"/>
                    </a:lnTo>
                    <a:lnTo>
                      <a:pt x="1672587" y="2088431"/>
                    </a:lnTo>
                    <a:lnTo>
                      <a:pt x="1672296" y="2094185"/>
                    </a:lnTo>
                    <a:cubicBezTo>
                      <a:pt x="1629366" y="2516909"/>
                      <a:pt x="1272363" y="2846784"/>
                      <a:pt x="838312" y="2846784"/>
                    </a:cubicBezTo>
                    <a:close/>
                  </a:path>
                </a:pathLst>
              </a:custGeom>
              <a:solidFill>
                <a:srgbClr val="589FD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47" name="Google Shape;1047;p45"/>
              <p:cNvSpPr/>
              <p:nvPr/>
            </p:nvSpPr>
            <p:spPr>
              <a:xfrm>
                <a:off x="4553191" y="1729140"/>
                <a:ext cx="1333017" cy="133301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48" name="Google Shape;1048;p45"/>
              <p:cNvSpPr/>
              <p:nvPr/>
            </p:nvSpPr>
            <p:spPr>
              <a:xfrm>
                <a:off x="4689039" y="1864975"/>
                <a:ext cx="1061345" cy="1061345"/>
              </a:xfrm>
              <a:prstGeom prst="ellipse">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49" name="Google Shape;1049;p45"/>
              <p:cNvSpPr/>
              <p:nvPr/>
            </p:nvSpPr>
            <p:spPr>
              <a:xfrm rot="10800000">
                <a:off x="5219700" y="1557338"/>
                <a:ext cx="838312" cy="2846784"/>
              </a:xfrm>
              <a:custGeom>
                <a:avLst/>
                <a:gdLst/>
                <a:ahLst/>
                <a:cxnLst/>
                <a:rect l="l" t="t" r="r" b="b"/>
                <a:pathLst>
                  <a:path w="838312" h="2846784" extrusionOk="0">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838312" y="4081"/>
                    </a:lnTo>
                    <a:close/>
                  </a:path>
                </a:pathLst>
              </a:custGeom>
              <a:solidFill>
                <a:schemeClr val="dk1">
                  <a:alpha val="3450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sp>
        <p:nvSpPr>
          <p:cNvPr id="1050" name="Google Shape;1050;p45"/>
          <p:cNvSpPr txBox="1"/>
          <p:nvPr/>
        </p:nvSpPr>
        <p:spPr>
          <a:xfrm>
            <a:off x="5868144" y="2204223"/>
            <a:ext cx="2736304"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s-ES" sz="1800" b="1" i="0" u="none" strike="noStrike" cap="none" dirty="0">
                <a:solidFill>
                  <a:schemeClr val="dk1"/>
                </a:solidFill>
                <a:latin typeface="Poppins"/>
                <a:ea typeface="Poppins"/>
                <a:cs typeface="Poppins"/>
                <a:sym typeface="Poppins"/>
              </a:rPr>
              <a:t>Peluquerías existentes</a:t>
            </a:r>
            <a:br>
              <a:rPr lang="es-ES" sz="1800" b="1" i="0" u="none" strike="noStrike" cap="none" dirty="0">
                <a:solidFill>
                  <a:schemeClr val="dk1"/>
                </a:solidFill>
                <a:latin typeface="Poppins"/>
                <a:ea typeface="Poppins"/>
                <a:cs typeface="Poppins"/>
                <a:sym typeface="Poppins"/>
              </a:rPr>
            </a:br>
            <a:endParaRPr sz="1400" b="0" i="0" u="none" strike="noStrike" cap="none" dirty="0">
              <a:solidFill>
                <a:srgbClr val="000000"/>
              </a:solidFill>
              <a:latin typeface="Arial"/>
              <a:ea typeface="Arial"/>
              <a:cs typeface="Arial"/>
              <a:sym typeface="Arial"/>
            </a:endParaRPr>
          </a:p>
        </p:txBody>
      </p:sp>
      <p:sp>
        <p:nvSpPr>
          <p:cNvPr id="1051" name="Google Shape;1051;p45"/>
          <p:cNvSpPr txBox="1"/>
          <p:nvPr/>
        </p:nvSpPr>
        <p:spPr>
          <a:xfrm>
            <a:off x="5889777" y="2838924"/>
            <a:ext cx="2736304" cy="92333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s-ES" sz="1800" b="0" i="0" u="none" strike="noStrike" cap="none" dirty="0">
                <a:solidFill>
                  <a:schemeClr val="dk1"/>
                </a:solidFill>
                <a:latin typeface="Poppins"/>
                <a:ea typeface="Poppins"/>
                <a:cs typeface="Poppins"/>
                <a:sym typeface="Poppins"/>
              </a:rPr>
              <a:t>Local en alquiler para la peluquería de Montse</a:t>
            </a:r>
            <a:br>
              <a:rPr lang="es-ES" sz="1800" b="0" i="0" u="none" strike="noStrike" cap="none" dirty="0">
                <a:solidFill>
                  <a:schemeClr val="dk1"/>
                </a:solidFill>
                <a:latin typeface="Poppins"/>
                <a:ea typeface="Poppins"/>
                <a:cs typeface="Poppins"/>
                <a:sym typeface="Poppins"/>
              </a:rPr>
            </a:br>
            <a:endParaRPr sz="1800" b="0" i="0" u="none" strike="noStrike" cap="none" dirty="0">
              <a:solidFill>
                <a:schemeClr val="dk1"/>
              </a:solidFill>
              <a:latin typeface="Calibri"/>
              <a:ea typeface="Calibri"/>
              <a:cs typeface="Calibri"/>
              <a:sym typeface="Calibri"/>
            </a:endParaRPr>
          </a:p>
        </p:txBody>
      </p:sp>
      <p:sp>
        <p:nvSpPr>
          <p:cNvPr id="1052" name="Google Shape;1052;p45"/>
          <p:cNvSpPr txBox="1"/>
          <p:nvPr/>
        </p:nvSpPr>
        <p:spPr>
          <a:xfrm>
            <a:off x="5015441" y="3867894"/>
            <a:ext cx="3888432" cy="92333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s-ES" sz="1800" b="1" i="0" u="none" strike="noStrike" cap="none">
                <a:solidFill>
                  <a:srgbClr val="019EE2"/>
                </a:solidFill>
                <a:latin typeface="Poppins"/>
                <a:ea typeface="Poppins"/>
                <a:cs typeface="Poppins"/>
                <a:sym typeface="Poppins"/>
              </a:rPr>
              <a:t>¿Por qué la gente dejaría de ir a sus peluqueros para ir a la de la Montse?</a:t>
            </a:r>
            <a:br>
              <a:rPr lang="es-ES" sz="1800" b="1" i="0" u="none" strike="noStrike" cap="none">
                <a:solidFill>
                  <a:srgbClr val="019EE2"/>
                </a:solidFill>
                <a:latin typeface="Poppins"/>
                <a:ea typeface="Poppins"/>
                <a:cs typeface="Poppins"/>
                <a:sym typeface="Poppins"/>
              </a:rPr>
            </a:br>
            <a:endParaRPr sz="1800" b="1" i="0" u="none" strike="noStrike" cap="none">
              <a:solidFill>
                <a:srgbClr val="019EE2"/>
              </a:solidFill>
              <a:latin typeface="Calibri"/>
              <a:ea typeface="Calibri"/>
              <a:cs typeface="Calibri"/>
              <a:sym typeface="Calibri"/>
            </a:endParaRPr>
          </a:p>
        </p:txBody>
      </p:sp>
      <p:grpSp>
        <p:nvGrpSpPr>
          <p:cNvPr id="1053" name="Google Shape;1053;p45"/>
          <p:cNvGrpSpPr/>
          <p:nvPr/>
        </p:nvGrpSpPr>
        <p:grpSpPr>
          <a:xfrm>
            <a:off x="5384573" y="2882261"/>
            <a:ext cx="298094" cy="506142"/>
            <a:chOff x="4381388" y="1557338"/>
            <a:chExt cx="1676624" cy="2846784"/>
          </a:xfrm>
        </p:grpSpPr>
        <p:sp>
          <p:nvSpPr>
            <p:cNvPr id="1054" name="Google Shape;1054;p45"/>
            <p:cNvSpPr/>
            <p:nvPr/>
          </p:nvSpPr>
          <p:spPr>
            <a:xfrm rot="10800000">
              <a:off x="4381388" y="1557338"/>
              <a:ext cx="1676624" cy="2846784"/>
            </a:xfrm>
            <a:custGeom>
              <a:avLst/>
              <a:gdLst/>
              <a:ahLst/>
              <a:cxnLst/>
              <a:rect l="l" t="t" r="r" b="b"/>
              <a:pathLst>
                <a:path w="1676624" h="2846784" extrusionOk="0">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1390385" y="1382113"/>
                  </a:lnTo>
                  <a:lnTo>
                    <a:pt x="1431088" y="1415696"/>
                  </a:lnTo>
                  <a:cubicBezTo>
                    <a:pt x="1582793" y="1567401"/>
                    <a:pt x="1676624" y="1776979"/>
                    <a:pt x="1676624" y="2008472"/>
                  </a:cubicBezTo>
                  <a:lnTo>
                    <a:pt x="1672672" y="2086732"/>
                  </a:lnTo>
                  <a:lnTo>
                    <a:pt x="1673353" y="2088431"/>
                  </a:lnTo>
                  <a:lnTo>
                    <a:pt x="1672587" y="2088431"/>
                  </a:lnTo>
                  <a:lnTo>
                    <a:pt x="1672296" y="2094185"/>
                  </a:lnTo>
                  <a:cubicBezTo>
                    <a:pt x="1629366" y="2516909"/>
                    <a:pt x="1272363" y="2846784"/>
                    <a:pt x="838312" y="2846784"/>
                  </a:cubicBezTo>
                  <a:close/>
                </a:path>
              </a:pathLst>
            </a:custGeom>
            <a:solidFill>
              <a:srgbClr val="589FD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55" name="Google Shape;1055;p45"/>
            <p:cNvSpPr/>
            <p:nvPr/>
          </p:nvSpPr>
          <p:spPr>
            <a:xfrm>
              <a:off x="4553191" y="1729140"/>
              <a:ext cx="1333017" cy="133301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56" name="Google Shape;1056;p45"/>
            <p:cNvSpPr/>
            <p:nvPr/>
          </p:nvSpPr>
          <p:spPr>
            <a:xfrm>
              <a:off x="4689039" y="1864975"/>
              <a:ext cx="1061345" cy="1061345"/>
            </a:xfrm>
            <a:prstGeom prst="ellipse">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57" name="Google Shape;1057;p45"/>
            <p:cNvSpPr/>
            <p:nvPr/>
          </p:nvSpPr>
          <p:spPr>
            <a:xfrm rot="10800000">
              <a:off x="5219700" y="1557338"/>
              <a:ext cx="838312" cy="2846784"/>
            </a:xfrm>
            <a:custGeom>
              <a:avLst/>
              <a:gdLst/>
              <a:ahLst/>
              <a:cxnLst/>
              <a:rect l="l" t="t" r="r" b="b"/>
              <a:pathLst>
                <a:path w="838312" h="2846784" extrusionOk="0">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838312" y="4081"/>
                  </a:lnTo>
                  <a:close/>
                </a:path>
              </a:pathLst>
            </a:custGeom>
            <a:solidFill>
              <a:schemeClr val="dk1">
                <a:alpha val="3450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1058" name="Google Shape;1058;p45"/>
          <p:cNvSpPr txBox="1"/>
          <p:nvPr/>
        </p:nvSpPr>
        <p:spPr>
          <a:xfrm>
            <a:off x="4825762" y="915341"/>
            <a:ext cx="3982861"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s-ES" sz="1800" b="0" i="0" u="none" strike="noStrike" cap="none" dirty="0">
                <a:solidFill>
                  <a:schemeClr val="dk1"/>
                </a:solidFill>
                <a:latin typeface="Poppins"/>
                <a:ea typeface="Poppins"/>
                <a:cs typeface="Poppins"/>
                <a:sym typeface="Poppins"/>
              </a:rPr>
              <a:t>En el barrio hay mucha competencia en peluquerías, lo que hace que Montse dude mucho.</a:t>
            </a:r>
            <a:br>
              <a:rPr lang="es-ES" sz="1800" b="0" i="0" u="none" strike="noStrike" cap="none" dirty="0">
                <a:solidFill>
                  <a:schemeClr val="dk1"/>
                </a:solidFill>
                <a:latin typeface="Poppins"/>
                <a:ea typeface="Poppins"/>
                <a:cs typeface="Poppins"/>
                <a:sym typeface="Poppins"/>
              </a:rPr>
            </a:br>
            <a:endParaRPr sz="1800" b="1" i="0" u="none" strike="noStrike" cap="none" dirty="0">
              <a:solidFill>
                <a:srgbClr val="019EE2"/>
              </a:solidFill>
              <a:latin typeface="Calibri"/>
              <a:ea typeface="Calibri"/>
              <a:cs typeface="Calibri"/>
              <a:sym typeface="Calibri"/>
            </a:endParaRPr>
          </a:p>
        </p:txBody>
      </p:sp>
      <p:grpSp>
        <p:nvGrpSpPr>
          <p:cNvPr id="1059" name="Google Shape;1059;p45"/>
          <p:cNvGrpSpPr/>
          <p:nvPr/>
        </p:nvGrpSpPr>
        <p:grpSpPr>
          <a:xfrm>
            <a:off x="5354027" y="2283718"/>
            <a:ext cx="328640" cy="558007"/>
            <a:chOff x="4381388" y="1557338"/>
            <a:chExt cx="1676624" cy="2846784"/>
          </a:xfrm>
        </p:grpSpPr>
        <p:sp>
          <p:nvSpPr>
            <p:cNvPr id="1060" name="Google Shape;1060;p45"/>
            <p:cNvSpPr/>
            <p:nvPr/>
          </p:nvSpPr>
          <p:spPr>
            <a:xfrm rot="10800000">
              <a:off x="4381388" y="1557338"/>
              <a:ext cx="1676624" cy="2846784"/>
            </a:xfrm>
            <a:custGeom>
              <a:avLst/>
              <a:gdLst/>
              <a:ahLst/>
              <a:cxnLst/>
              <a:rect l="l" t="t" r="r" b="b"/>
              <a:pathLst>
                <a:path w="1676624" h="2846784" extrusionOk="0">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1390385" y="1382113"/>
                  </a:lnTo>
                  <a:lnTo>
                    <a:pt x="1431088" y="1415696"/>
                  </a:lnTo>
                  <a:cubicBezTo>
                    <a:pt x="1582793" y="1567401"/>
                    <a:pt x="1676624" y="1776979"/>
                    <a:pt x="1676624" y="2008472"/>
                  </a:cubicBezTo>
                  <a:lnTo>
                    <a:pt x="1672672" y="2086732"/>
                  </a:lnTo>
                  <a:lnTo>
                    <a:pt x="1673353" y="2088431"/>
                  </a:lnTo>
                  <a:lnTo>
                    <a:pt x="1672587" y="2088431"/>
                  </a:lnTo>
                  <a:lnTo>
                    <a:pt x="1672296" y="2094185"/>
                  </a:lnTo>
                  <a:cubicBezTo>
                    <a:pt x="1629366" y="2516909"/>
                    <a:pt x="1272363" y="2846784"/>
                    <a:pt x="838312" y="2846784"/>
                  </a:cubicBezTo>
                  <a:close/>
                </a:path>
              </a:pathLst>
            </a:custGeom>
            <a:solidFill>
              <a:srgbClr val="E43B3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61" name="Google Shape;1061;p45"/>
            <p:cNvSpPr/>
            <p:nvPr/>
          </p:nvSpPr>
          <p:spPr>
            <a:xfrm>
              <a:off x="4553191" y="1729140"/>
              <a:ext cx="1333017" cy="133301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62" name="Google Shape;1062;p45"/>
            <p:cNvSpPr/>
            <p:nvPr/>
          </p:nvSpPr>
          <p:spPr>
            <a:xfrm>
              <a:off x="4689039" y="1864975"/>
              <a:ext cx="1061345" cy="1061345"/>
            </a:xfrm>
            <a:prstGeom prst="ellipse">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63" name="Google Shape;1063;p45"/>
            <p:cNvSpPr/>
            <p:nvPr/>
          </p:nvSpPr>
          <p:spPr>
            <a:xfrm rot="10800000">
              <a:off x="5219700" y="1557338"/>
              <a:ext cx="838312" cy="2846784"/>
            </a:xfrm>
            <a:custGeom>
              <a:avLst/>
              <a:gdLst/>
              <a:ahLst/>
              <a:cxnLst/>
              <a:rect l="l" t="t" r="r" b="b"/>
              <a:pathLst>
                <a:path w="838312" h="2846784" extrusionOk="0">
                  <a:moveTo>
                    <a:pt x="838312" y="2846784"/>
                  </a:moveTo>
                  <a:cubicBezTo>
                    <a:pt x="404262" y="2846784"/>
                    <a:pt x="47258" y="2516909"/>
                    <a:pt x="4328" y="2094185"/>
                  </a:cubicBezTo>
                  <a:lnTo>
                    <a:pt x="4038" y="2088431"/>
                  </a:lnTo>
                  <a:lnTo>
                    <a:pt x="1" y="2088431"/>
                  </a:lnTo>
                  <a:lnTo>
                    <a:pt x="3586" y="2079483"/>
                  </a:lnTo>
                  <a:lnTo>
                    <a:pt x="0" y="2008472"/>
                  </a:lnTo>
                  <a:cubicBezTo>
                    <a:pt x="0" y="1776979"/>
                    <a:pt x="93831" y="1567401"/>
                    <a:pt x="245536" y="1415696"/>
                  </a:cubicBezTo>
                  <a:lnTo>
                    <a:pt x="281355" y="1386143"/>
                  </a:lnTo>
                  <a:lnTo>
                    <a:pt x="836677" y="0"/>
                  </a:lnTo>
                  <a:lnTo>
                    <a:pt x="838312" y="4081"/>
                  </a:lnTo>
                  <a:close/>
                </a:path>
              </a:pathLst>
            </a:custGeom>
            <a:solidFill>
              <a:schemeClr val="dk1">
                <a:alpha val="3450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1064" name="Google Shape;1064;p45"/>
          <p:cNvSpPr txBox="1"/>
          <p:nvPr/>
        </p:nvSpPr>
        <p:spPr>
          <a:xfrm>
            <a:off x="102223" y="323888"/>
            <a:ext cx="8934273" cy="346249"/>
          </a:xfrm>
          <a:prstGeom prst="rect">
            <a:avLst/>
          </a:prstGeom>
          <a:noFill/>
          <a:ln>
            <a:noFill/>
          </a:ln>
        </p:spPr>
        <p:txBody>
          <a:bodyPr spcFirstLastPara="1" wrap="square" lIns="0" tIns="0" rIns="0" bIns="0" anchor="t" anchorCtr="0">
            <a:spAutoFit/>
          </a:bodyPr>
          <a:lstStyle/>
          <a:p>
            <a:pPr marL="0" marR="0" lvl="0" indent="0" algn="l" rtl="0">
              <a:lnSpc>
                <a:spcPct val="90000"/>
              </a:lnSpc>
              <a:spcBef>
                <a:spcPts val="0"/>
              </a:spcBef>
              <a:spcAft>
                <a:spcPts val="0"/>
              </a:spcAft>
              <a:buClr>
                <a:srgbClr val="000000"/>
              </a:buClr>
              <a:buSzPts val="2500"/>
              <a:buFont typeface="Arial"/>
              <a:buNone/>
            </a:pPr>
            <a:r>
              <a:rPr lang="es-ES" sz="2500" b="1" i="0" u="none" strike="noStrike" cap="none">
                <a:solidFill>
                  <a:schemeClr val="dk1"/>
                </a:solidFill>
                <a:latin typeface="Poppins"/>
                <a:ea typeface="Poppins"/>
                <a:cs typeface="Poppins"/>
                <a:sym typeface="Poppins"/>
              </a:rPr>
              <a:t>LA PELUQUERÍA DE MONTSE: análisis de la competencia</a:t>
            </a:r>
            <a:endParaRPr sz="1400" b="0" i="0" u="none" strike="noStrike" cap="none">
              <a:solidFill>
                <a:srgbClr val="000000"/>
              </a:solidFill>
              <a:latin typeface="Arial"/>
              <a:ea typeface="Arial"/>
              <a:cs typeface="Arial"/>
              <a:sym typeface="Arial"/>
            </a:endParaRPr>
          </a:p>
        </p:txBody>
      </p:sp>
      <p:cxnSp>
        <p:nvCxnSpPr>
          <p:cNvPr id="1065" name="Google Shape;1065;p45"/>
          <p:cNvCxnSpPr/>
          <p:nvPr/>
        </p:nvCxnSpPr>
        <p:spPr>
          <a:xfrm rot="10800000">
            <a:off x="-36512" y="843558"/>
            <a:ext cx="1298592" cy="0"/>
          </a:xfrm>
          <a:prstGeom prst="straightConnector1">
            <a:avLst/>
          </a:prstGeom>
          <a:noFill/>
          <a:ln w="76200" cap="flat" cmpd="sng">
            <a:solidFill>
              <a:schemeClr val="accent1"/>
            </a:solidFill>
            <a:prstDash val="solid"/>
            <a:miter lim="800000"/>
            <a:headEnd type="none" w="sm" len="sm"/>
            <a:tailEnd type="none" w="sm" len="sm"/>
          </a:ln>
        </p:spPr>
      </p:cxnSp>
      <p:pic>
        <p:nvPicPr>
          <p:cNvPr id="1066" name="Google Shape;1066;p45"/>
          <p:cNvPicPr preferRelativeResize="0"/>
          <p:nvPr/>
        </p:nvPicPr>
        <p:blipFill rotWithShape="1">
          <a:blip r:embed="rId4">
            <a:alphaModFix/>
          </a:blip>
          <a:srcRect/>
          <a:stretch/>
        </p:blipFill>
        <p:spPr>
          <a:xfrm>
            <a:off x="0" y="4771553"/>
            <a:ext cx="9144000" cy="38100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71"/>
        <p:cNvGrpSpPr/>
        <p:nvPr/>
      </p:nvGrpSpPr>
      <p:grpSpPr>
        <a:xfrm>
          <a:off x="0" y="0"/>
          <a:ext cx="0" cy="0"/>
          <a:chOff x="0" y="0"/>
          <a:chExt cx="0" cy="0"/>
        </a:xfrm>
      </p:grpSpPr>
      <p:sp>
        <p:nvSpPr>
          <p:cNvPr id="1072" name="Google Shape;1072;p46"/>
          <p:cNvSpPr/>
          <p:nvPr/>
        </p:nvSpPr>
        <p:spPr>
          <a:xfrm>
            <a:off x="0" y="0"/>
            <a:ext cx="9144000"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73" name="Google Shape;1073;p46"/>
          <p:cNvSpPr/>
          <p:nvPr/>
        </p:nvSpPr>
        <p:spPr>
          <a:xfrm>
            <a:off x="413664" y="228601"/>
            <a:ext cx="8323012" cy="1179862"/>
          </a:xfrm>
          <a:prstGeom prst="rect">
            <a:avLst/>
          </a:prstGeom>
          <a:solidFill>
            <a:schemeClr val="lt1"/>
          </a:solidFill>
          <a:ln w="12700" cap="flat" cmpd="sng">
            <a:solidFill>
              <a:srgbClr val="DEDEDE"/>
            </a:solidFill>
            <a:prstDash val="solid"/>
            <a:miter lim="800000"/>
            <a:headEnd type="none" w="sm" len="sm"/>
            <a:tailEnd type="none" w="sm" len="sm"/>
          </a:ln>
          <a:effectLst>
            <a:outerShdw blurRad="50800" dist="38100" dir="2700000" algn="tl" rotWithShape="0">
              <a:srgbClr val="C5C2C2">
                <a:alpha val="4941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074" name="Google Shape;1074;p46"/>
          <p:cNvSpPr txBox="1"/>
          <p:nvPr/>
        </p:nvSpPr>
        <p:spPr>
          <a:xfrm>
            <a:off x="676267" y="304181"/>
            <a:ext cx="4822811" cy="10287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2500"/>
              <a:buFont typeface="Arial"/>
              <a:buNone/>
            </a:pPr>
            <a:r>
              <a:rPr lang="es-ES" sz="2500" b="0" i="0" u="none" strike="noStrike" cap="none">
                <a:solidFill>
                  <a:schemeClr val="dk1"/>
                </a:solidFill>
                <a:latin typeface="Poppins"/>
                <a:ea typeface="Poppins"/>
                <a:cs typeface="Poppins"/>
                <a:sym typeface="Poppins"/>
              </a:rPr>
              <a:t>LA PELUQUERÍA DE MONTSE:</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600"/>
              </a:spcBef>
              <a:spcAft>
                <a:spcPts val="0"/>
              </a:spcAft>
              <a:buClr>
                <a:srgbClr val="000000"/>
              </a:buClr>
              <a:buSzPts val="2500"/>
              <a:buFont typeface="Arial"/>
              <a:buNone/>
            </a:pPr>
            <a:r>
              <a:rPr lang="es-ES" sz="2500" b="0" i="0" u="none" strike="noStrike" cap="none">
                <a:solidFill>
                  <a:schemeClr val="dk1"/>
                </a:solidFill>
                <a:latin typeface="Poppins"/>
                <a:ea typeface="Poppins"/>
                <a:cs typeface="Poppins"/>
                <a:sym typeface="Poppins"/>
              </a:rPr>
              <a:t>análisis de la competencia</a:t>
            </a:r>
            <a:endParaRPr sz="1400" b="0" i="0" u="none" strike="noStrike" cap="none">
              <a:solidFill>
                <a:srgbClr val="000000"/>
              </a:solidFill>
              <a:latin typeface="Arial"/>
              <a:ea typeface="Arial"/>
              <a:cs typeface="Arial"/>
              <a:sym typeface="Arial"/>
            </a:endParaRPr>
          </a:p>
        </p:txBody>
      </p:sp>
      <p:sp>
        <p:nvSpPr>
          <p:cNvPr id="1075" name="Google Shape;1075;p46"/>
          <p:cNvSpPr/>
          <p:nvPr/>
        </p:nvSpPr>
        <p:spPr>
          <a:xfrm>
            <a:off x="371088" y="573318"/>
            <a:ext cx="96012" cy="490427"/>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1076" name="Google Shape;1076;p46"/>
          <p:cNvSpPr/>
          <p:nvPr/>
        </p:nvSpPr>
        <p:spPr>
          <a:xfrm rot="5400000">
            <a:off x="5344524" y="800448"/>
            <a:ext cx="766094" cy="13716"/>
          </a:xfrm>
          <a:prstGeom prst="rect">
            <a:avLst/>
          </a:prstGeom>
          <a:solidFill>
            <a:srgbClr val="D5D5D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graphicFrame>
        <p:nvGraphicFramePr>
          <p:cNvPr id="1077" name="Google Shape;1077;p46"/>
          <p:cNvGraphicFramePr/>
          <p:nvPr>
            <p:extLst>
              <p:ext uri="{D42A27DB-BD31-4B8C-83A1-F6EECF244321}">
                <p14:modId xmlns:p14="http://schemas.microsoft.com/office/powerpoint/2010/main" val="2815717061"/>
              </p:ext>
            </p:extLst>
          </p:nvPr>
        </p:nvGraphicFramePr>
        <p:xfrm>
          <a:off x="413676" y="1759904"/>
          <a:ext cx="8323000" cy="3113350"/>
        </p:xfrm>
        <a:graphic>
          <a:graphicData uri="http://schemas.openxmlformats.org/drawingml/2006/table">
            <a:tbl>
              <a:tblPr firstRow="1" bandRow="1">
                <a:noFill/>
                <a:tableStyleId>{4EB6935C-0EFD-4E56-BE9D-3BFBF10164CC}</a:tableStyleId>
              </a:tblPr>
              <a:tblGrid>
                <a:gridCol w="967525">
                  <a:extLst>
                    <a:ext uri="{9D8B030D-6E8A-4147-A177-3AD203B41FA5}">
                      <a16:colId xmlns:a16="http://schemas.microsoft.com/office/drawing/2014/main" val="20000"/>
                    </a:ext>
                  </a:extLst>
                </a:gridCol>
                <a:gridCol w="1824525">
                  <a:extLst>
                    <a:ext uri="{9D8B030D-6E8A-4147-A177-3AD203B41FA5}">
                      <a16:colId xmlns:a16="http://schemas.microsoft.com/office/drawing/2014/main" val="20001"/>
                    </a:ext>
                  </a:extLst>
                </a:gridCol>
                <a:gridCol w="1853200">
                  <a:extLst>
                    <a:ext uri="{9D8B030D-6E8A-4147-A177-3AD203B41FA5}">
                      <a16:colId xmlns:a16="http://schemas.microsoft.com/office/drawing/2014/main" val="20002"/>
                    </a:ext>
                  </a:extLst>
                </a:gridCol>
                <a:gridCol w="1838875">
                  <a:extLst>
                    <a:ext uri="{9D8B030D-6E8A-4147-A177-3AD203B41FA5}">
                      <a16:colId xmlns:a16="http://schemas.microsoft.com/office/drawing/2014/main" val="20003"/>
                    </a:ext>
                  </a:extLst>
                </a:gridCol>
                <a:gridCol w="1838875">
                  <a:extLst>
                    <a:ext uri="{9D8B030D-6E8A-4147-A177-3AD203B41FA5}">
                      <a16:colId xmlns:a16="http://schemas.microsoft.com/office/drawing/2014/main" val="20004"/>
                    </a:ext>
                  </a:extLst>
                </a:gridCol>
              </a:tblGrid>
              <a:tr h="342350">
                <a:tc>
                  <a:txBody>
                    <a:bodyPr/>
                    <a:lstStyle/>
                    <a:p>
                      <a:pPr marL="0" marR="0" lvl="0" indent="0" algn="ctr" rtl="0">
                        <a:lnSpc>
                          <a:spcPct val="100000"/>
                        </a:lnSpc>
                        <a:spcBef>
                          <a:spcPts val="0"/>
                        </a:spcBef>
                        <a:spcAft>
                          <a:spcPts val="0"/>
                        </a:spcAft>
                        <a:buClr>
                          <a:srgbClr val="000000"/>
                        </a:buClr>
                        <a:buSzPts val="1300"/>
                        <a:buFont typeface="Arial"/>
                        <a:buNone/>
                      </a:pPr>
                      <a:endParaRPr sz="1300" u="none" strike="noStrike" cap="none"/>
                    </a:p>
                  </a:txBody>
                  <a:tcPr marL="90125" marR="90125" marT="45050" marB="45050" anchor="ctr"/>
                </a:tc>
                <a:tc>
                  <a:txBody>
                    <a:bodyPr/>
                    <a:lstStyle/>
                    <a:p>
                      <a:pPr marL="0" marR="0" lvl="0" indent="0" algn="ctr" rtl="0">
                        <a:lnSpc>
                          <a:spcPct val="100000"/>
                        </a:lnSpc>
                        <a:spcBef>
                          <a:spcPts val="0"/>
                        </a:spcBef>
                        <a:spcAft>
                          <a:spcPts val="0"/>
                        </a:spcAft>
                        <a:buClr>
                          <a:schemeClr val="dk1"/>
                        </a:buClr>
                        <a:buSzPts val="1300"/>
                        <a:buFont typeface="Poppins"/>
                        <a:buNone/>
                      </a:pPr>
                      <a:r>
                        <a:rPr lang="es-ES" sz="1300" u="none" strike="noStrike" cap="none">
                          <a:latin typeface="Poppins"/>
                          <a:ea typeface="Poppins"/>
                          <a:cs typeface="Poppins"/>
                          <a:sym typeface="Poppins"/>
                        </a:rPr>
                        <a:t>Peluquería 1</a:t>
                      </a:r>
                      <a:endParaRPr sz="1400" u="none" strike="noStrike" cap="none"/>
                    </a:p>
                  </a:txBody>
                  <a:tcPr marL="90125" marR="90125" marT="45050" marB="45050"/>
                </a:tc>
                <a:tc>
                  <a:txBody>
                    <a:bodyPr/>
                    <a:lstStyle/>
                    <a:p>
                      <a:pPr marL="0" marR="0" lvl="0" indent="0" algn="ctr" rtl="0">
                        <a:lnSpc>
                          <a:spcPct val="100000"/>
                        </a:lnSpc>
                        <a:spcBef>
                          <a:spcPts val="0"/>
                        </a:spcBef>
                        <a:spcAft>
                          <a:spcPts val="0"/>
                        </a:spcAft>
                        <a:buClr>
                          <a:schemeClr val="dk1"/>
                        </a:buClr>
                        <a:buSzPts val="1300"/>
                        <a:buFont typeface="Poppins"/>
                        <a:buNone/>
                      </a:pPr>
                      <a:r>
                        <a:rPr lang="es-ES" sz="1300" u="none" strike="noStrike" cap="none">
                          <a:latin typeface="Poppins"/>
                          <a:ea typeface="Poppins"/>
                          <a:cs typeface="Poppins"/>
                          <a:sym typeface="Poppins"/>
                        </a:rPr>
                        <a:t>Peluquería 2</a:t>
                      </a:r>
                      <a:endParaRPr sz="1400" u="none" strike="noStrike" cap="none"/>
                    </a:p>
                  </a:txBody>
                  <a:tcPr marL="90125" marR="90125" marT="45050" marB="45050"/>
                </a:tc>
                <a:tc>
                  <a:txBody>
                    <a:bodyPr/>
                    <a:lstStyle/>
                    <a:p>
                      <a:pPr marL="0" marR="0" lvl="0" indent="0" algn="ctr" rtl="0">
                        <a:lnSpc>
                          <a:spcPct val="100000"/>
                        </a:lnSpc>
                        <a:spcBef>
                          <a:spcPts val="0"/>
                        </a:spcBef>
                        <a:spcAft>
                          <a:spcPts val="0"/>
                        </a:spcAft>
                        <a:buClr>
                          <a:schemeClr val="dk1"/>
                        </a:buClr>
                        <a:buSzPts val="1300"/>
                        <a:buFont typeface="Poppins"/>
                        <a:buNone/>
                      </a:pPr>
                      <a:r>
                        <a:rPr lang="es-ES" sz="1300" u="none" strike="noStrike" cap="none">
                          <a:latin typeface="Poppins"/>
                          <a:ea typeface="Poppins"/>
                          <a:cs typeface="Poppins"/>
                          <a:sym typeface="Poppins"/>
                        </a:rPr>
                        <a:t>Peluquería 3</a:t>
                      </a:r>
                      <a:endParaRPr sz="1400" u="none" strike="noStrike" cap="none"/>
                    </a:p>
                  </a:txBody>
                  <a:tcPr marL="90125" marR="90125" marT="45050" marB="45050"/>
                </a:tc>
                <a:tc>
                  <a:txBody>
                    <a:bodyPr/>
                    <a:lstStyle/>
                    <a:p>
                      <a:pPr marL="0" marR="0" lvl="0" indent="0" algn="ctr" rtl="0">
                        <a:lnSpc>
                          <a:spcPct val="100000"/>
                        </a:lnSpc>
                        <a:spcBef>
                          <a:spcPts val="0"/>
                        </a:spcBef>
                        <a:spcAft>
                          <a:spcPts val="0"/>
                        </a:spcAft>
                        <a:buClr>
                          <a:schemeClr val="dk1"/>
                        </a:buClr>
                        <a:buSzPts val="1300"/>
                        <a:buFont typeface="Poppins"/>
                        <a:buNone/>
                      </a:pPr>
                      <a:r>
                        <a:rPr lang="es-ES" sz="1300" u="none" strike="noStrike" cap="none">
                          <a:latin typeface="Poppins"/>
                          <a:ea typeface="Poppins"/>
                          <a:cs typeface="Poppins"/>
                          <a:sym typeface="Poppins"/>
                        </a:rPr>
                        <a:t>Peluquería 4</a:t>
                      </a:r>
                      <a:endParaRPr sz="1400" u="none" strike="noStrike" cap="none"/>
                    </a:p>
                  </a:txBody>
                  <a:tcPr marL="90125" marR="90125" marT="45050" marB="45050"/>
                </a:tc>
                <a:extLst>
                  <a:ext uri="{0D108BD9-81ED-4DB2-BD59-A6C34878D82A}">
                    <a16:rowId xmlns:a16="http://schemas.microsoft.com/office/drawing/2014/main" val="10000"/>
                  </a:ext>
                </a:extLst>
              </a:tr>
              <a:tr h="521750">
                <a:tc>
                  <a:txBody>
                    <a:bodyPr/>
                    <a:lstStyle/>
                    <a:p>
                      <a:pPr marL="0" marR="0" lvl="0" indent="0" algn="ctr" rtl="0">
                        <a:lnSpc>
                          <a:spcPct val="100000"/>
                        </a:lnSpc>
                        <a:spcBef>
                          <a:spcPts val="0"/>
                        </a:spcBef>
                        <a:spcAft>
                          <a:spcPts val="0"/>
                        </a:spcAft>
                        <a:buClr>
                          <a:srgbClr val="000000"/>
                        </a:buClr>
                        <a:buSzPts val="1300"/>
                        <a:buFont typeface="Arial"/>
                        <a:buNone/>
                      </a:pPr>
                      <a:r>
                        <a:rPr lang="es-ES" sz="1300" b="1" u="none" strike="noStrike" cap="none">
                          <a:latin typeface="Poppins"/>
                          <a:ea typeface="Poppins"/>
                          <a:cs typeface="Poppins"/>
                          <a:sym typeface="Poppins"/>
                        </a:rPr>
                        <a:t>PÚBLICO</a:t>
                      </a:r>
                      <a:endParaRPr sz="1400" u="none" strike="noStrike" cap="none"/>
                    </a:p>
                  </a:txBody>
                  <a:tcPr marL="90125" marR="90125" marT="45050" marB="45050" anchor="ctr"/>
                </a:tc>
                <a:tc>
                  <a:txBody>
                    <a:bodyPr/>
                    <a:lstStyle/>
                    <a:p>
                      <a:pPr marL="0" marR="0" lvl="0" indent="0" algn="ctr" rtl="0">
                        <a:lnSpc>
                          <a:spcPct val="100000"/>
                        </a:lnSpc>
                        <a:spcBef>
                          <a:spcPts val="0"/>
                        </a:spcBef>
                        <a:spcAft>
                          <a:spcPts val="0"/>
                        </a:spcAft>
                        <a:buClr>
                          <a:srgbClr val="000000"/>
                        </a:buClr>
                        <a:buSzPts val="1300"/>
                        <a:buFont typeface="Arial"/>
                        <a:buNone/>
                      </a:pPr>
                      <a:endParaRPr sz="1300" u="none" strike="noStrike" cap="none" dirty="0">
                        <a:latin typeface="Poppins"/>
                        <a:ea typeface="Poppins"/>
                        <a:cs typeface="Poppins"/>
                        <a:sym typeface="Poppins"/>
                      </a:endParaRPr>
                    </a:p>
                    <a:p>
                      <a:pPr marL="0" marR="0" lvl="0" indent="0" algn="ctr" rtl="0">
                        <a:lnSpc>
                          <a:spcPct val="100000"/>
                        </a:lnSpc>
                        <a:spcBef>
                          <a:spcPts val="0"/>
                        </a:spcBef>
                        <a:spcAft>
                          <a:spcPts val="0"/>
                        </a:spcAft>
                        <a:buClr>
                          <a:srgbClr val="000000"/>
                        </a:buClr>
                        <a:buSzPts val="1300"/>
                        <a:buFont typeface="Arial"/>
                        <a:buNone/>
                      </a:pPr>
                      <a:r>
                        <a:rPr lang="es-ES" sz="1300" u="none" strike="noStrike" cap="none" dirty="0">
                          <a:latin typeface="Poppins"/>
                          <a:ea typeface="Poppins"/>
                          <a:cs typeface="Poppins"/>
                          <a:sym typeface="Poppins"/>
                        </a:rPr>
                        <a:t>Peluquería Unisex. Se aceptan niños</a:t>
                      </a:r>
                      <a:br>
                        <a:rPr lang="es-ES" sz="1300" u="none" strike="noStrike" cap="none" dirty="0">
                          <a:latin typeface="Poppins"/>
                          <a:ea typeface="Poppins"/>
                          <a:cs typeface="Poppins"/>
                          <a:sym typeface="Poppins"/>
                        </a:rPr>
                      </a:br>
                      <a:endParaRPr sz="1400" u="none" strike="noStrike" cap="none" dirty="0"/>
                    </a:p>
                  </a:txBody>
                  <a:tcPr marL="90125" marR="90125" marT="45050" marB="45050" anchor="ctr"/>
                </a:tc>
                <a:tc>
                  <a:txBody>
                    <a:bodyPr/>
                    <a:lstStyle/>
                    <a:p>
                      <a:pPr marL="0" marR="0" lvl="0" indent="0" algn="ctr" rtl="0">
                        <a:lnSpc>
                          <a:spcPct val="100000"/>
                        </a:lnSpc>
                        <a:spcBef>
                          <a:spcPts val="0"/>
                        </a:spcBef>
                        <a:spcAft>
                          <a:spcPts val="0"/>
                        </a:spcAft>
                        <a:buClr>
                          <a:schemeClr val="dk1"/>
                        </a:buClr>
                        <a:buSzPts val="1300"/>
                        <a:buFont typeface="Poppins"/>
                        <a:buNone/>
                      </a:pPr>
                      <a:r>
                        <a:rPr lang="es-ES" sz="1300" u="none" strike="noStrike" cap="none">
                          <a:latin typeface="Poppins"/>
                          <a:ea typeface="Poppins"/>
                          <a:cs typeface="Poppins"/>
                          <a:sym typeface="Poppins"/>
                        </a:rPr>
                        <a:t>Peluquería Unisex. Se aceptan niños</a:t>
                      </a:r>
                      <a:endParaRPr sz="1400" u="none" strike="noStrike" cap="none"/>
                    </a:p>
                  </a:txBody>
                  <a:tcPr marL="90125" marR="90125" marT="45050" marB="45050" anchor="ctr"/>
                </a:tc>
                <a:tc>
                  <a:txBody>
                    <a:bodyPr/>
                    <a:lstStyle/>
                    <a:p>
                      <a:pPr marL="0" marR="0" lvl="0" indent="0" algn="ctr" rtl="0">
                        <a:lnSpc>
                          <a:spcPct val="100000"/>
                        </a:lnSpc>
                        <a:spcBef>
                          <a:spcPts val="0"/>
                        </a:spcBef>
                        <a:spcAft>
                          <a:spcPts val="0"/>
                        </a:spcAft>
                        <a:buClr>
                          <a:srgbClr val="000000"/>
                        </a:buClr>
                        <a:buSzPts val="1300"/>
                        <a:buFont typeface="Arial"/>
                        <a:buNone/>
                      </a:pPr>
                      <a:r>
                        <a:rPr lang="es-ES" sz="1300" u="none" strike="noStrike" cap="none">
                          <a:latin typeface="Poppins"/>
                          <a:ea typeface="Poppins"/>
                          <a:cs typeface="Poppins"/>
                          <a:sym typeface="Poppins"/>
                        </a:rPr>
                        <a:t>Peluquería para señoras. No se aceptan niños</a:t>
                      </a:r>
                      <a:endParaRPr sz="1400" u="none" strike="noStrike" cap="none"/>
                    </a:p>
                  </a:txBody>
                  <a:tcPr marL="90125" marR="90125" marT="45050" marB="45050" anchor="ctr"/>
                </a:tc>
                <a:tc>
                  <a:txBody>
                    <a:bodyPr/>
                    <a:lstStyle/>
                    <a:p>
                      <a:pPr marL="0" marR="0" lvl="0" indent="0" algn="ctr" rtl="0">
                        <a:lnSpc>
                          <a:spcPct val="100000"/>
                        </a:lnSpc>
                        <a:spcBef>
                          <a:spcPts val="0"/>
                        </a:spcBef>
                        <a:spcAft>
                          <a:spcPts val="0"/>
                        </a:spcAft>
                        <a:buClr>
                          <a:srgbClr val="000000"/>
                        </a:buClr>
                        <a:buSzPts val="1300"/>
                        <a:buFont typeface="Arial"/>
                        <a:buNone/>
                      </a:pPr>
                      <a:r>
                        <a:rPr lang="es-ES" sz="1300" u="none" strike="noStrike" cap="none">
                          <a:latin typeface="Poppins"/>
                          <a:ea typeface="Poppins"/>
                          <a:cs typeface="Poppins"/>
                          <a:sym typeface="Poppins"/>
                        </a:rPr>
                        <a:t>Peluquería especializada en niños</a:t>
                      </a:r>
                      <a:endParaRPr sz="1400" u="none" strike="noStrike" cap="none"/>
                    </a:p>
                  </a:txBody>
                  <a:tcPr marL="90125" marR="90125" marT="45050" marB="45050" anchor="ctr"/>
                </a:tc>
                <a:extLst>
                  <a:ext uri="{0D108BD9-81ED-4DB2-BD59-A6C34878D82A}">
                    <a16:rowId xmlns:a16="http://schemas.microsoft.com/office/drawing/2014/main" val="10001"/>
                  </a:ext>
                </a:extLst>
              </a:tr>
              <a:tr h="1553075">
                <a:tc>
                  <a:txBody>
                    <a:bodyPr/>
                    <a:lstStyle/>
                    <a:p>
                      <a:pPr marL="0" marR="0" lvl="0" indent="0" algn="ctr" rtl="0">
                        <a:lnSpc>
                          <a:spcPct val="100000"/>
                        </a:lnSpc>
                        <a:spcBef>
                          <a:spcPts val="0"/>
                        </a:spcBef>
                        <a:spcAft>
                          <a:spcPts val="0"/>
                        </a:spcAft>
                        <a:buClr>
                          <a:srgbClr val="000000"/>
                        </a:buClr>
                        <a:buSzPts val="1300"/>
                        <a:buFont typeface="Arial"/>
                        <a:buNone/>
                      </a:pPr>
                      <a:r>
                        <a:rPr lang="es-ES" sz="1300" b="1" u="none" strike="noStrike" cap="none">
                          <a:latin typeface="Poppins"/>
                          <a:ea typeface="Poppins"/>
                          <a:cs typeface="Poppins"/>
                          <a:sym typeface="Poppins"/>
                        </a:rPr>
                        <a:t>HORARIO</a:t>
                      </a:r>
                      <a:endParaRPr sz="1400" u="none" strike="noStrike" cap="none"/>
                    </a:p>
                  </a:txBody>
                  <a:tcPr marL="90125" marR="90125" marT="45050" marB="45050" anchor="ctr"/>
                </a:tc>
                <a:tc>
                  <a:txBody>
                    <a:bodyPr/>
                    <a:lstStyle/>
                    <a:p>
                      <a:pPr marL="0" marR="0" lvl="0" indent="0" algn="ctr" rtl="0">
                        <a:lnSpc>
                          <a:spcPct val="100000"/>
                        </a:lnSpc>
                        <a:spcBef>
                          <a:spcPts val="0"/>
                        </a:spcBef>
                        <a:spcAft>
                          <a:spcPts val="0"/>
                        </a:spcAft>
                        <a:buClr>
                          <a:srgbClr val="000000"/>
                        </a:buClr>
                        <a:buSzPts val="1300"/>
                        <a:buFont typeface="Arial"/>
                        <a:buNone/>
                      </a:pPr>
                      <a:r>
                        <a:rPr lang="es-ES" sz="1300" u="none" strike="noStrike" cap="none">
                          <a:latin typeface="Poppins"/>
                          <a:ea typeface="Poppins"/>
                          <a:cs typeface="Poppins"/>
                          <a:sym typeface="Poppins"/>
                        </a:rPr>
                        <a:t>De 9.00h a 14.00h y de 16.00 a 19.00h de lunes a viernes. Sábados de 9.00h a 14.00h</a:t>
                      </a:r>
                      <a:endParaRPr sz="1400" u="none" strike="noStrike" cap="none"/>
                    </a:p>
                  </a:txBody>
                  <a:tcPr marL="90125" marR="90125" marT="45050" marB="45050" anchor="ctr"/>
                </a:tc>
                <a:tc>
                  <a:txBody>
                    <a:bodyPr/>
                    <a:lstStyle/>
                    <a:p>
                      <a:pPr marL="0" marR="0" lvl="0" indent="0" algn="ctr" rtl="0">
                        <a:lnSpc>
                          <a:spcPct val="100000"/>
                        </a:lnSpc>
                        <a:spcBef>
                          <a:spcPts val="0"/>
                        </a:spcBef>
                        <a:spcAft>
                          <a:spcPts val="0"/>
                        </a:spcAft>
                        <a:buClr>
                          <a:schemeClr val="dk1"/>
                        </a:buClr>
                        <a:buSzPts val="1300"/>
                        <a:buFont typeface="Poppins"/>
                        <a:buNone/>
                      </a:pPr>
                      <a:r>
                        <a:rPr lang="es-ES" sz="1300" u="none" strike="noStrike" cap="none">
                          <a:latin typeface="Poppins"/>
                          <a:ea typeface="Poppins"/>
                          <a:cs typeface="Poppins"/>
                          <a:sym typeface="Poppins"/>
                        </a:rPr>
                        <a:t>De 9.00h a 14.00h y de 16.00 a 19.00h de lunes a viernes. Sábados de 9.00h a 14.00h</a:t>
                      </a:r>
                      <a:endParaRPr sz="1400" u="none" strike="noStrike" cap="none"/>
                    </a:p>
                  </a:txBody>
                  <a:tcPr marL="90125" marR="90125" marT="45050" marB="45050" anchor="ctr"/>
                </a:tc>
                <a:tc>
                  <a:txBody>
                    <a:bodyPr/>
                    <a:lstStyle/>
                    <a:p>
                      <a:pPr marL="0" marR="0" lvl="0" indent="0" algn="ctr" rtl="0">
                        <a:lnSpc>
                          <a:spcPct val="100000"/>
                        </a:lnSpc>
                        <a:spcBef>
                          <a:spcPts val="0"/>
                        </a:spcBef>
                        <a:spcAft>
                          <a:spcPts val="0"/>
                        </a:spcAft>
                        <a:buClr>
                          <a:schemeClr val="dk1"/>
                        </a:buClr>
                        <a:buSzPts val="1300"/>
                        <a:buFont typeface="Poppins"/>
                        <a:buNone/>
                      </a:pPr>
                      <a:r>
                        <a:rPr lang="es-ES" sz="1300" u="none" strike="noStrike" cap="none">
                          <a:latin typeface="Poppins"/>
                          <a:ea typeface="Poppins"/>
                          <a:cs typeface="Poppins"/>
                          <a:sym typeface="Poppins"/>
                        </a:rPr>
                        <a:t>De 9.00h a 14.00h y de 16.00 a 19.00h de lunes a viernes. Sábados de 9.00h a 14.00h</a:t>
                      </a:r>
                      <a:endParaRPr sz="1400" u="none" strike="noStrike" cap="none"/>
                    </a:p>
                  </a:txBody>
                  <a:tcPr marL="90125" marR="90125" marT="45050" marB="45050" anchor="ctr"/>
                </a:tc>
                <a:tc>
                  <a:txBody>
                    <a:bodyPr/>
                    <a:lstStyle/>
                    <a:p>
                      <a:pPr marL="0" marR="0" lvl="0" indent="0" algn="ctr" rtl="0">
                        <a:lnSpc>
                          <a:spcPct val="100000"/>
                        </a:lnSpc>
                        <a:spcBef>
                          <a:spcPts val="0"/>
                        </a:spcBef>
                        <a:spcAft>
                          <a:spcPts val="0"/>
                        </a:spcAft>
                        <a:buClr>
                          <a:schemeClr val="dk1"/>
                        </a:buClr>
                        <a:buSzPts val="1300"/>
                        <a:buFont typeface="Poppins"/>
                        <a:buNone/>
                      </a:pPr>
                      <a:r>
                        <a:rPr lang="es-ES" sz="1300" u="none" strike="noStrike" cap="none" dirty="0">
                          <a:latin typeface="Poppins"/>
                          <a:ea typeface="Poppins"/>
                          <a:cs typeface="Poppins"/>
                          <a:sym typeface="Poppins"/>
                        </a:rPr>
                        <a:t>De 16.00 a 21.00h de lunes a viernes. Sábados de 9.00h a 19.00h</a:t>
                      </a:r>
                      <a:endParaRPr sz="1400" u="none" strike="noStrike" cap="none" dirty="0"/>
                    </a:p>
                    <a:p>
                      <a:pPr marL="0" marR="0" lvl="0" indent="0" algn="ctr" rtl="0">
                        <a:lnSpc>
                          <a:spcPct val="100000"/>
                        </a:lnSpc>
                        <a:spcBef>
                          <a:spcPts val="0"/>
                        </a:spcBef>
                        <a:spcAft>
                          <a:spcPts val="0"/>
                        </a:spcAft>
                        <a:buClr>
                          <a:schemeClr val="dk1"/>
                        </a:buClr>
                        <a:buSzPts val="1300"/>
                        <a:buFont typeface="Poppins"/>
                        <a:buNone/>
                      </a:pPr>
                      <a:r>
                        <a:rPr lang="es-ES" sz="1300" u="none" strike="noStrike" cap="none" dirty="0">
                          <a:latin typeface="Poppins"/>
                          <a:ea typeface="Poppins"/>
                          <a:cs typeface="Poppins"/>
                          <a:sym typeface="Poppins"/>
                        </a:rPr>
                        <a:t>Cursos de peluquería por la mañana de lunes a viernes</a:t>
                      </a:r>
                      <a:br>
                        <a:rPr lang="es-ES" sz="1300" u="none" strike="noStrike" cap="none" dirty="0">
                          <a:latin typeface="Poppins"/>
                          <a:ea typeface="Poppins"/>
                          <a:cs typeface="Poppins"/>
                          <a:sym typeface="Poppins"/>
                        </a:rPr>
                      </a:br>
                      <a:endParaRPr sz="1300" u="none" strike="noStrike" cap="none" dirty="0">
                        <a:latin typeface="Poppins"/>
                        <a:ea typeface="Poppins"/>
                        <a:cs typeface="Poppins"/>
                        <a:sym typeface="Poppins"/>
                      </a:endParaRPr>
                    </a:p>
                  </a:txBody>
                  <a:tcPr marL="90125" marR="90125" marT="45050" marB="45050" anchor="ctr"/>
                </a:tc>
                <a:extLst>
                  <a:ext uri="{0D108BD9-81ED-4DB2-BD59-A6C34878D82A}">
                    <a16:rowId xmlns:a16="http://schemas.microsoft.com/office/drawing/2014/main" val="10002"/>
                  </a:ext>
                </a:extLst>
              </a:tr>
            </a:tbl>
          </a:graphicData>
        </a:graphic>
      </p:graphicFrame>
      <p:sp>
        <p:nvSpPr>
          <p:cNvPr id="1078" name="Google Shape;1078;p46"/>
          <p:cNvSpPr txBox="1"/>
          <p:nvPr/>
        </p:nvSpPr>
        <p:spPr>
          <a:xfrm>
            <a:off x="5926458" y="195486"/>
            <a:ext cx="2541276" cy="123444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dk1"/>
              </a:buClr>
              <a:buSzPts val="2000"/>
              <a:buFont typeface="Poppins"/>
              <a:buNone/>
            </a:pPr>
            <a:r>
              <a:rPr lang="es-ES" sz="2000" b="0" i="0" u="none" strike="noStrike" cap="none">
                <a:solidFill>
                  <a:schemeClr val="dk1"/>
                </a:solidFill>
                <a:latin typeface="Poppins"/>
                <a:ea typeface="Poppins"/>
                <a:cs typeface="Poppins"/>
                <a:sym typeface="Poppins"/>
              </a:rPr>
              <a:t>PÚBLICO Y HORARIO</a:t>
            </a:r>
            <a:endParaRPr sz="1600" b="0" i="0" u="none" strike="noStrike" cap="none">
              <a:solidFill>
                <a:schemeClr val="dk1"/>
              </a:solidFill>
              <a:latin typeface="Calibri"/>
              <a:ea typeface="Calibri"/>
              <a:cs typeface="Calibri"/>
              <a:sym typeface="Calibri"/>
            </a:endParaRPr>
          </a:p>
        </p:txBody>
      </p:sp>
      <p:pic>
        <p:nvPicPr>
          <p:cNvPr id="1079" name="Google Shape;1079;p46"/>
          <p:cNvPicPr preferRelativeResize="0"/>
          <p:nvPr/>
        </p:nvPicPr>
        <p:blipFill rotWithShape="1">
          <a:blip r:embed="rId3">
            <a:alphaModFix/>
          </a:blip>
          <a:srcRect/>
          <a:stretch/>
        </p:blipFill>
        <p:spPr>
          <a:xfrm>
            <a:off x="0" y="4771553"/>
            <a:ext cx="9144000" cy="381000"/>
          </a:xfrm>
          <a:prstGeom prst="rect">
            <a:avLst/>
          </a:prstGeom>
          <a:noFill/>
          <a:ln>
            <a:noFill/>
          </a:ln>
        </p:spPr>
      </p:pic>
      <p:pic>
        <p:nvPicPr>
          <p:cNvPr id="1080" name="Google Shape;1080;p46" descr="Forma&#10;&#10;Descripción generada automáticamente con confianza media"/>
          <p:cNvPicPr preferRelativeResize="0"/>
          <p:nvPr/>
        </p:nvPicPr>
        <p:blipFill rotWithShape="1">
          <a:blip r:embed="rId4">
            <a:alphaModFix/>
          </a:blip>
          <a:srcRect/>
          <a:stretch/>
        </p:blipFill>
        <p:spPr>
          <a:xfrm>
            <a:off x="6895923" y="67974"/>
            <a:ext cx="2244675" cy="447925"/>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5"/>
        <p:cNvGrpSpPr/>
        <p:nvPr/>
      </p:nvGrpSpPr>
      <p:grpSpPr>
        <a:xfrm>
          <a:off x="0" y="0"/>
          <a:ext cx="0" cy="0"/>
          <a:chOff x="0" y="0"/>
          <a:chExt cx="0" cy="0"/>
        </a:xfrm>
      </p:grpSpPr>
      <p:sp>
        <p:nvSpPr>
          <p:cNvPr id="1086" name="Google Shape;1086;p47"/>
          <p:cNvSpPr/>
          <p:nvPr/>
        </p:nvSpPr>
        <p:spPr>
          <a:xfrm>
            <a:off x="0" y="0"/>
            <a:ext cx="9144000"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87" name="Google Shape;1087;p47"/>
          <p:cNvSpPr/>
          <p:nvPr/>
        </p:nvSpPr>
        <p:spPr>
          <a:xfrm>
            <a:off x="413664" y="228601"/>
            <a:ext cx="8323012" cy="1179862"/>
          </a:xfrm>
          <a:prstGeom prst="rect">
            <a:avLst/>
          </a:prstGeom>
          <a:solidFill>
            <a:schemeClr val="lt1"/>
          </a:solidFill>
          <a:ln w="12700" cap="flat" cmpd="sng">
            <a:solidFill>
              <a:srgbClr val="DEDEDE"/>
            </a:solidFill>
            <a:prstDash val="solid"/>
            <a:miter lim="800000"/>
            <a:headEnd type="none" w="sm" len="sm"/>
            <a:tailEnd type="none" w="sm" len="sm"/>
          </a:ln>
          <a:effectLst>
            <a:outerShdw blurRad="50800" dist="38100" dir="2700000" algn="tl" rotWithShape="0">
              <a:srgbClr val="C5C2C2">
                <a:alpha val="4941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088" name="Google Shape;1088;p47"/>
          <p:cNvSpPr txBox="1"/>
          <p:nvPr/>
        </p:nvSpPr>
        <p:spPr>
          <a:xfrm>
            <a:off x="676267" y="304181"/>
            <a:ext cx="4822811" cy="10287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2500"/>
              <a:buFont typeface="Arial"/>
              <a:buNone/>
            </a:pPr>
            <a:r>
              <a:rPr lang="es-ES" sz="2500" b="0" i="0" u="none" strike="noStrike" cap="none">
                <a:solidFill>
                  <a:schemeClr val="dk1"/>
                </a:solidFill>
                <a:latin typeface="Poppins"/>
                <a:ea typeface="Poppins"/>
                <a:cs typeface="Poppins"/>
                <a:sym typeface="Poppins"/>
              </a:rPr>
              <a:t>LA PELUQUERÍA DE MONTSE:</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600"/>
              </a:spcBef>
              <a:spcAft>
                <a:spcPts val="0"/>
              </a:spcAft>
              <a:buClr>
                <a:srgbClr val="000000"/>
              </a:buClr>
              <a:buSzPts val="2500"/>
              <a:buFont typeface="Arial"/>
              <a:buNone/>
            </a:pPr>
            <a:r>
              <a:rPr lang="es-ES" sz="2500" b="0" i="0" u="none" strike="noStrike" cap="none">
                <a:solidFill>
                  <a:schemeClr val="dk1"/>
                </a:solidFill>
                <a:latin typeface="Poppins"/>
                <a:ea typeface="Poppins"/>
                <a:cs typeface="Poppins"/>
                <a:sym typeface="Poppins"/>
              </a:rPr>
              <a:t>análisis de la competencia</a:t>
            </a:r>
            <a:endParaRPr sz="1400" b="0" i="0" u="none" strike="noStrike" cap="none">
              <a:solidFill>
                <a:srgbClr val="000000"/>
              </a:solidFill>
              <a:latin typeface="Arial"/>
              <a:ea typeface="Arial"/>
              <a:cs typeface="Arial"/>
              <a:sym typeface="Arial"/>
            </a:endParaRPr>
          </a:p>
        </p:txBody>
      </p:sp>
      <p:sp>
        <p:nvSpPr>
          <p:cNvPr id="1089" name="Google Shape;1089;p47"/>
          <p:cNvSpPr/>
          <p:nvPr/>
        </p:nvSpPr>
        <p:spPr>
          <a:xfrm>
            <a:off x="371088" y="573318"/>
            <a:ext cx="96012" cy="490427"/>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1090" name="Google Shape;1090;p47"/>
          <p:cNvSpPr/>
          <p:nvPr/>
        </p:nvSpPr>
        <p:spPr>
          <a:xfrm rot="5400000">
            <a:off x="5344524" y="800448"/>
            <a:ext cx="766094" cy="13716"/>
          </a:xfrm>
          <a:prstGeom prst="rect">
            <a:avLst/>
          </a:prstGeom>
          <a:solidFill>
            <a:srgbClr val="D5D5D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graphicFrame>
        <p:nvGraphicFramePr>
          <p:cNvPr id="1091" name="Google Shape;1091;p47"/>
          <p:cNvGraphicFramePr/>
          <p:nvPr/>
        </p:nvGraphicFramePr>
        <p:xfrm>
          <a:off x="395536" y="1810557"/>
          <a:ext cx="8339275" cy="3002895"/>
        </p:xfrm>
        <a:graphic>
          <a:graphicData uri="http://schemas.openxmlformats.org/drawingml/2006/table">
            <a:tbl>
              <a:tblPr firstRow="1" bandRow="1">
                <a:noFill/>
                <a:tableStyleId>{4EB6935C-0EFD-4E56-BE9D-3BFBF10164CC}</a:tableStyleId>
              </a:tblPr>
              <a:tblGrid>
                <a:gridCol w="1656175">
                  <a:extLst>
                    <a:ext uri="{9D8B030D-6E8A-4147-A177-3AD203B41FA5}">
                      <a16:colId xmlns:a16="http://schemas.microsoft.com/office/drawing/2014/main" val="20000"/>
                    </a:ext>
                  </a:extLst>
                </a:gridCol>
                <a:gridCol w="1506500">
                  <a:extLst>
                    <a:ext uri="{9D8B030D-6E8A-4147-A177-3AD203B41FA5}">
                      <a16:colId xmlns:a16="http://schemas.microsoft.com/office/drawing/2014/main" val="20001"/>
                    </a:ext>
                  </a:extLst>
                </a:gridCol>
                <a:gridCol w="1559375">
                  <a:extLst>
                    <a:ext uri="{9D8B030D-6E8A-4147-A177-3AD203B41FA5}">
                      <a16:colId xmlns:a16="http://schemas.microsoft.com/office/drawing/2014/main" val="20002"/>
                    </a:ext>
                  </a:extLst>
                </a:gridCol>
                <a:gridCol w="2030175">
                  <a:extLst>
                    <a:ext uri="{9D8B030D-6E8A-4147-A177-3AD203B41FA5}">
                      <a16:colId xmlns:a16="http://schemas.microsoft.com/office/drawing/2014/main" val="20003"/>
                    </a:ext>
                  </a:extLst>
                </a:gridCol>
                <a:gridCol w="1587050">
                  <a:extLst>
                    <a:ext uri="{9D8B030D-6E8A-4147-A177-3AD203B41FA5}">
                      <a16:colId xmlns:a16="http://schemas.microsoft.com/office/drawing/2014/main" val="20004"/>
                    </a:ext>
                  </a:extLst>
                </a:gridCol>
              </a:tblGrid>
              <a:tr h="348525">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latin typeface="Poppins"/>
                        <a:ea typeface="Poppins"/>
                        <a:cs typeface="Poppins"/>
                        <a:sym typeface="Poppins"/>
                      </a:endParaRPr>
                    </a:p>
                  </a:txBody>
                  <a:tcPr marL="94050" marR="94050" marT="47025" marB="47025" anchor="ctr"/>
                </a:tc>
                <a:tc>
                  <a:txBody>
                    <a:bodyPr/>
                    <a:lstStyle/>
                    <a:p>
                      <a:pPr marL="0" marR="0" lvl="0" indent="0" algn="ctr" rtl="0">
                        <a:lnSpc>
                          <a:spcPct val="100000"/>
                        </a:lnSpc>
                        <a:spcBef>
                          <a:spcPts val="0"/>
                        </a:spcBef>
                        <a:spcAft>
                          <a:spcPts val="0"/>
                        </a:spcAft>
                        <a:buClr>
                          <a:srgbClr val="000000"/>
                        </a:buClr>
                        <a:buSzPts val="1400"/>
                        <a:buFont typeface="Arial"/>
                        <a:buNone/>
                      </a:pPr>
                      <a:r>
                        <a:rPr lang="es-ES" sz="1400" u="none" strike="noStrike" cap="none"/>
                        <a:t>Peluquería 1</a:t>
                      </a:r>
                      <a:endParaRPr sz="1400" u="none" strike="noStrike" cap="none">
                        <a:latin typeface="Poppins"/>
                        <a:ea typeface="Poppins"/>
                        <a:cs typeface="Poppins"/>
                        <a:sym typeface="Poppins"/>
                      </a:endParaRPr>
                    </a:p>
                  </a:txBody>
                  <a:tcPr marL="94050" marR="94050" marT="47025" marB="47025" anchor="ctr"/>
                </a:tc>
                <a:tc>
                  <a:txBody>
                    <a:bodyPr/>
                    <a:lstStyle/>
                    <a:p>
                      <a:pPr marL="0" marR="0" lvl="0" indent="0" algn="ctr" rtl="0">
                        <a:lnSpc>
                          <a:spcPct val="100000"/>
                        </a:lnSpc>
                        <a:spcBef>
                          <a:spcPts val="0"/>
                        </a:spcBef>
                        <a:spcAft>
                          <a:spcPts val="0"/>
                        </a:spcAft>
                        <a:buClr>
                          <a:srgbClr val="000000"/>
                        </a:buClr>
                        <a:buSzPts val="1400"/>
                        <a:buFont typeface="Arial"/>
                        <a:buNone/>
                      </a:pPr>
                      <a:r>
                        <a:rPr lang="es-ES" sz="1400" u="none" strike="noStrike" cap="none"/>
                        <a:t>Peluquería 2</a:t>
                      </a:r>
                      <a:endParaRPr sz="1400" u="none" strike="noStrike" cap="none">
                        <a:latin typeface="Poppins"/>
                        <a:ea typeface="Poppins"/>
                        <a:cs typeface="Poppins"/>
                        <a:sym typeface="Poppins"/>
                      </a:endParaRPr>
                    </a:p>
                  </a:txBody>
                  <a:tcPr marL="94050" marR="94050" marT="47025" marB="47025" anchor="ctr"/>
                </a:tc>
                <a:tc>
                  <a:txBody>
                    <a:bodyPr/>
                    <a:lstStyle/>
                    <a:p>
                      <a:pPr marL="0" marR="0" lvl="0" indent="0" algn="ctr" rtl="0">
                        <a:lnSpc>
                          <a:spcPct val="100000"/>
                        </a:lnSpc>
                        <a:spcBef>
                          <a:spcPts val="0"/>
                        </a:spcBef>
                        <a:spcAft>
                          <a:spcPts val="0"/>
                        </a:spcAft>
                        <a:buClr>
                          <a:srgbClr val="000000"/>
                        </a:buClr>
                        <a:buSzPts val="1400"/>
                        <a:buFont typeface="Arial"/>
                        <a:buNone/>
                      </a:pPr>
                      <a:r>
                        <a:rPr lang="es-ES" sz="1400" u="none" strike="noStrike" cap="none"/>
                        <a:t>Peluquería 3</a:t>
                      </a:r>
                      <a:endParaRPr sz="1400" u="none" strike="noStrike" cap="none">
                        <a:latin typeface="Poppins"/>
                        <a:ea typeface="Poppins"/>
                        <a:cs typeface="Poppins"/>
                        <a:sym typeface="Poppins"/>
                      </a:endParaRPr>
                    </a:p>
                  </a:txBody>
                  <a:tcPr marL="94050" marR="94050" marT="47025" marB="47025" anchor="ctr"/>
                </a:tc>
                <a:tc>
                  <a:txBody>
                    <a:bodyPr/>
                    <a:lstStyle/>
                    <a:p>
                      <a:pPr marL="0" marR="0" lvl="0" indent="0" algn="ctr" rtl="0">
                        <a:lnSpc>
                          <a:spcPct val="100000"/>
                        </a:lnSpc>
                        <a:spcBef>
                          <a:spcPts val="0"/>
                        </a:spcBef>
                        <a:spcAft>
                          <a:spcPts val="0"/>
                        </a:spcAft>
                        <a:buClr>
                          <a:srgbClr val="000000"/>
                        </a:buClr>
                        <a:buSzPts val="1400"/>
                        <a:buFont typeface="Arial"/>
                        <a:buNone/>
                      </a:pPr>
                      <a:r>
                        <a:rPr lang="es-ES" sz="1400" u="none" strike="noStrike" cap="none"/>
                        <a:t>Peluquería 4</a:t>
                      </a:r>
                      <a:endParaRPr sz="1400" u="none" strike="noStrike" cap="none">
                        <a:latin typeface="Poppins"/>
                        <a:ea typeface="Poppins"/>
                        <a:cs typeface="Poppins"/>
                        <a:sym typeface="Poppins"/>
                      </a:endParaRPr>
                    </a:p>
                  </a:txBody>
                  <a:tcPr marL="94050" marR="94050" marT="47025" marB="47025" anchor="ctr"/>
                </a:tc>
                <a:extLst>
                  <a:ext uri="{0D108BD9-81ED-4DB2-BD59-A6C34878D82A}">
                    <a16:rowId xmlns:a16="http://schemas.microsoft.com/office/drawing/2014/main" val="10000"/>
                  </a:ext>
                </a:extLst>
              </a:tr>
              <a:tr h="2437475">
                <a:tc>
                  <a:txBody>
                    <a:bodyPr/>
                    <a:lstStyle/>
                    <a:p>
                      <a:pPr marL="0" marR="0" lvl="0" indent="0" algn="ctr" rtl="0">
                        <a:lnSpc>
                          <a:spcPct val="100000"/>
                        </a:lnSpc>
                        <a:spcBef>
                          <a:spcPts val="0"/>
                        </a:spcBef>
                        <a:spcAft>
                          <a:spcPts val="0"/>
                        </a:spcAft>
                        <a:buClr>
                          <a:srgbClr val="000000"/>
                        </a:buClr>
                        <a:buSzPts val="1400"/>
                        <a:buFont typeface="Arial"/>
                        <a:buNone/>
                      </a:pPr>
                      <a:r>
                        <a:rPr lang="es-ES" sz="1400" b="1" u="none" strike="noStrike" cap="none"/>
                        <a:t>CARACTERÍSTICAS ESPECIALES</a:t>
                      </a:r>
                      <a:br>
                        <a:rPr lang="es-ES" sz="1400" b="1" u="none" strike="noStrike" cap="none"/>
                      </a:br>
                      <a:endParaRPr sz="1400" b="1" u="none" strike="noStrike" cap="none">
                        <a:latin typeface="Poppins"/>
                        <a:ea typeface="Poppins"/>
                        <a:cs typeface="Poppins"/>
                        <a:sym typeface="Poppins"/>
                      </a:endParaRPr>
                    </a:p>
                  </a:txBody>
                  <a:tcPr marL="94050" marR="94050" marT="47025" marB="47025" anchor="ctr"/>
                </a:tc>
                <a:tc>
                  <a:txBody>
                    <a:bodyPr/>
                    <a:lstStyle/>
                    <a:p>
                      <a:pPr marL="285750" marR="0" lvl="0" indent="-285750" algn="l" rtl="0">
                        <a:lnSpc>
                          <a:spcPct val="100000"/>
                        </a:lnSpc>
                        <a:spcBef>
                          <a:spcPts val="0"/>
                        </a:spcBef>
                        <a:spcAft>
                          <a:spcPts val="0"/>
                        </a:spcAft>
                        <a:buClr>
                          <a:schemeClr val="dk1"/>
                        </a:buClr>
                        <a:buSzPts val="1400"/>
                        <a:buFont typeface="Arial"/>
                        <a:buChar char="•"/>
                      </a:pPr>
                      <a:r>
                        <a:rPr lang="es-ES" sz="1400" u="none" strike="noStrike" cap="none"/>
                        <a:t>Venta de productos</a:t>
                      </a:r>
                      <a:br>
                        <a:rPr lang="es-ES" sz="1400" u="none" strike="noStrike" cap="none"/>
                      </a:br>
                      <a:r>
                        <a:rPr lang="es-ES" sz="1400" u="none" strike="noStrike" cap="none"/>
                        <a:t>Peinados tradicionales</a:t>
                      </a:r>
                      <a:br>
                        <a:rPr lang="es-ES" sz="1400" u="none" strike="noStrike" cap="none"/>
                      </a:br>
                      <a:r>
                        <a:rPr lang="es-ES" sz="1400" u="none" strike="noStrike" cap="none"/>
                        <a:t>Servicio mejorable, con importantes esperas.</a:t>
                      </a:r>
                      <a:endParaRPr sz="1400" u="none" strike="noStrike" cap="none">
                        <a:latin typeface="Poppins"/>
                        <a:ea typeface="Poppins"/>
                        <a:cs typeface="Poppins"/>
                        <a:sym typeface="Poppins"/>
                      </a:endParaRPr>
                    </a:p>
                  </a:txBody>
                  <a:tcPr marL="94050" marR="94050" marT="47025" marB="47025" anchor="ctr"/>
                </a:tc>
                <a:tc>
                  <a:txBody>
                    <a:bodyPr/>
                    <a:lstStyle/>
                    <a:p>
                      <a:pPr marL="285750" marR="0" lvl="0" indent="-285750" algn="l" rtl="0">
                        <a:lnSpc>
                          <a:spcPct val="100000"/>
                        </a:lnSpc>
                        <a:spcBef>
                          <a:spcPts val="0"/>
                        </a:spcBef>
                        <a:spcAft>
                          <a:spcPts val="0"/>
                        </a:spcAft>
                        <a:buClr>
                          <a:schemeClr val="dk1"/>
                        </a:buClr>
                        <a:buSzPts val="1400"/>
                        <a:buFont typeface="Arial"/>
                        <a:buChar char="•"/>
                      </a:pPr>
                      <a:r>
                        <a:rPr lang="es-ES" sz="1400" u="none" strike="noStrike" cap="none"/>
                        <a:t>Venta de productos</a:t>
                      </a:r>
                      <a:br>
                        <a:rPr lang="es-ES" sz="1400" u="none" strike="noStrike" cap="none"/>
                      </a:br>
                      <a:r>
                        <a:rPr lang="es-ES" sz="1400" u="none" strike="noStrike" cap="none"/>
                        <a:t>Peinados tradicionales</a:t>
                      </a:r>
                      <a:br>
                        <a:rPr lang="es-ES" sz="1400" u="none" strike="noStrike" cap="none"/>
                      </a:br>
                      <a:r>
                        <a:rPr lang="es-ES" sz="1400" u="none" strike="noStrike" cap="none"/>
                        <a:t>Sin colas, con mucho personal</a:t>
                      </a:r>
                      <a:endParaRPr sz="1400" u="none" strike="noStrike" cap="none">
                        <a:latin typeface="Poppins"/>
                        <a:ea typeface="Poppins"/>
                        <a:cs typeface="Poppins"/>
                        <a:sym typeface="Poppins"/>
                      </a:endParaRPr>
                    </a:p>
                  </a:txBody>
                  <a:tcPr marL="94050" marR="94050" marT="47025" marB="47025" anchor="ctr"/>
                </a:tc>
                <a:tc>
                  <a:txBody>
                    <a:bodyPr/>
                    <a:lstStyle/>
                    <a:p>
                      <a:pPr marL="285750" marR="0" lvl="0" indent="-285750" algn="l" rtl="0">
                        <a:lnSpc>
                          <a:spcPct val="100000"/>
                        </a:lnSpc>
                        <a:spcBef>
                          <a:spcPts val="0"/>
                        </a:spcBef>
                        <a:spcAft>
                          <a:spcPts val="0"/>
                        </a:spcAft>
                        <a:buClr>
                          <a:schemeClr val="dk1"/>
                        </a:buClr>
                        <a:buSzPts val="1400"/>
                        <a:buFont typeface="Arial"/>
                        <a:buChar char="•"/>
                      </a:pPr>
                      <a:r>
                        <a:rPr lang="es-ES" sz="1400" u="none" strike="noStrike" cap="none"/>
                        <a:t>Venta de productos</a:t>
                      </a:r>
                      <a:br>
                        <a:rPr lang="es-ES" sz="1400" u="none" strike="noStrike" cap="none"/>
                      </a:br>
                      <a:r>
                        <a:rPr lang="es-ES" sz="1400" u="none" strike="noStrike" cap="none"/>
                        <a:t>Peinados sofisticados.</a:t>
                      </a:r>
                      <a:br>
                        <a:rPr lang="es-ES" sz="1400" u="none" strike="noStrike" cap="none"/>
                      </a:br>
                      <a:r>
                        <a:rPr lang="es-ES" sz="1400" u="none" strike="noStrike" cap="none"/>
                        <a:t>Servicio exclusivo (servir café, TV,...). Cuidamos mucho la experiencia del cliente</a:t>
                      </a:r>
                      <a:br>
                        <a:rPr lang="es-ES" sz="1400" u="none" strike="noStrike" cap="none"/>
                      </a:br>
                      <a:r>
                        <a:rPr lang="es-ES" sz="1400" u="none" strike="noStrike" cap="none"/>
                        <a:t>Club del "perru"</a:t>
                      </a:r>
                      <a:br>
                        <a:rPr lang="es-ES" sz="1400" u="none" strike="noStrike" cap="none"/>
                      </a:br>
                      <a:r>
                        <a:rPr lang="es-ES" sz="1400" u="none" strike="noStrike" cap="none"/>
                        <a:t>Servicio de esteticista</a:t>
                      </a:r>
                      <a:endParaRPr sz="1400" u="none" strike="noStrike" cap="none">
                        <a:latin typeface="Poppins"/>
                        <a:ea typeface="Poppins"/>
                        <a:cs typeface="Poppins"/>
                        <a:sym typeface="Poppins"/>
                      </a:endParaRPr>
                    </a:p>
                  </a:txBody>
                  <a:tcPr marL="94050" marR="94050" marT="47025" marB="47025" anchor="ctr"/>
                </a:tc>
                <a:tc>
                  <a:txBody>
                    <a:bodyPr/>
                    <a:lstStyle/>
                    <a:p>
                      <a:pPr marL="285750" marR="0" lvl="0" indent="-285750" algn="l" rtl="0">
                        <a:lnSpc>
                          <a:spcPct val="100000"/>
                        </a:lnSpc>
                        <a:spcBef>
                          <a:spcPts val="0"/>
                        </a:spcBef>
                        <a:spcAft>
                          <a:spcPts val="0"/>
                        </a:spcAft>
                        <a:buClr>
                          <a:schemeClr val="dk1"/>
                        </a:buClr>
                        <a:buSzPts val="1400"/>
                        <a:buFont typeface="Arial"/>
                        <a:buChar char="•"/>
                      </a:pPr>
                      <a:r>
                        <a:rPr lang="es-ES" sz="1400" u="none" strike="noStrike" cap="none"/>
                        <a:t>Venta de productos</a:t>
                      </a:r>
                      <a:br>
                        <a:rPr lang="es-ES" sz="1400" u="none" strike="noStrike" cap="none"/>
                      </a:br>
                      <a:r>
                        <a:rPr lang="es-ES" sz="1400" u="none" strike="noStrike" cap="none"/>
                        <a:t>Peinados sencillos</a:t>
                      </a:r>
                      <a:br>
                        <a:rPr lang="es-ES" sz="1400" u="none" strike="noStrike" cap="none"/>
                      </a:br>
                      <a:r>
                        <a:rPr lang="es-ES" sz="1400" u="none" strike="noStrike" cap="none"/>
                        <a:t>Lugar para que los niños jueguen cuando se esperen.</a:t>
                      </a:r>
                      <a:br>
                        <a:rPr lang="es-ES" sz="1400" u="none" strike="noStrike" cap="none"/>
                      </a:br>
                      <a:r>
                        <a:rPr lang="es-ES" sz="1400" u="none" strike="noStrike" cap="none"/>
                        <a:t>Cursos de peluquería por la mañana</a:t>
                      </a:r>
                      <a:endParaRPr sz="1400" u="none" strike="noStrike" cap="none">
                        <a:latin typeface="Poppins"/>
                        <a:ea typeface="Poppins"/>
                        <a:cs typeface="Poppins"/>
                        <a:sym typeface="Poppins"/>
                      </a:endParaRPr>
                    </a:p>
                  </a:txBody>
                  <a:tcPr marL="94050" marR="94050" marT="47025" marB="47025" anchor="ctr"/>
                </a:tc>
                <a:extLst>
                  <a:ext uri="{0D108BD9-81ED-4DB2-BD59-A6C34878D82A}">
                    <a16:rowId xmlns:a16="http://schemas.microsoft.com/office/drawing/2014/main" val="10001"/>
                  </a:ext>
                </a:extLst>
              </a:tr>
            </a:tbl>
          </a:graphicData>
        </a:graphic>
      </p:graphicFrame>
      <p:sp>
        <p:nvSpPr>
          <p:cNvPr id="1092" name="Google Shape;1092;p47"/>
          <p:cNvSpPr txBox="1"/>
          <p:nvPr/>
        </p:nvSpPr>
        <p:spPr>
          <a:xfrm>
            <a:off x="5926458" y="195486"/>
            <a:ext cx="2541276" cy="123444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dk1"/>
              </a:buClr>
              <a:buSzPts val="2000"/>
              <a:buFont typeface="Calibri"/>
              <a:buNone/>
            </a:pPr>
            <a:endParaRPr sz="2000" b="0" i="0" u="none" strike="noStrike" cap="none">
              <a:solidFill>
                <a:schemeClr val="dk1"/>
              </a:solidFill>
              <a:latin typeface="Poppins"/>
              <a:ea typeface="Poppins"/>
              <a:cs typeface="Poppins"/>
              <a:sym typeface="Poppins"/>
            </a:endParaRPr>
          </a:p>
          <a:p>
            <a:pPr marL="0" marR="0" lvl="0" indent="0" algn="ctr" rtl="0">
              <a:lnSpc>
                <a:spcPct val="90000"/>
              </a:lnSpc>
              <a:spcBef>
                <a:spcPts val="600"/>
              </a:spcBef>
              <a:spcAft>
                <a:spcPts val="0"/>
              </a:spcAft>
              <a:buClr>
                <a:schemeClr val="dk1"/>
              </a:buClr>
              <a:buSzPts val="2000"/>
              <a:buFont typeface="Poppins"/>
              <a:buNone/>
            </a:pPr>
            <a:r>
              <a:rPr lang="es-ES" sz="2000" b="0" i="0" u="none" strike="noStrike" cap="none">
                <a:solidFill>
                  <a:schemeClr val="dk1"/>
                </a:solidFill>
                <a:latin typeface="Poppins"/>
                <a:ea typeface="Poppins"/>
                <a:cs typeface="Poppins"/>
                <a:sym typeface="Poppins"/>
              </a:rPr>
              <a:t>CARACTERÍSTICAS ESPECIALES</a:t>
            </a:r>
            <a:br>
              <a:rPr lang="es-ES" sz="2000" b="0" i="0" u="none" strike="noStrike" cap="none">
                <a:solidFill>
                  <a:schemeClr val="dk1"/>
                </a:solidFill>
                <a:latin typeface="Poppins"/>
                <a:ea typeface="Poppins"/>
                <a:cs typeface="Poppins"/>
                <a:sym typeface="Poppins"/>
              </a:rPr>
            </a:br>
            <a:endParaRPr sz="1600" b="0" i="0" u="none" strike="noStrike" cap="none">
              <a:solidFill>
                <a:schemeClr val="dk1"/>
              </a:solidFill>
              <a:latin typeface="Calibri"/>
              <a:ea typeface="Calibri"/>
              <a:cs typeface="Calibri"/>
              <a:sym typeface="Calibri"/>
            </a:endParaRPr>
          </a:p>
        </p:txBody>
      </p:sp>
      <p:pic>
        <p:nvPicPr>
          <p:cNvPr id="1093" name="Google Shape;1093;p47"/>
          <p:cNvPicPr preferRelativeResize="0"/>
          <p:nvPr/>
        </p:nvPicPr>
        <p:blipFill rotWithShape="1">
          <a:blip r:embed="rId3">
            <a:alphaModFix/>
          </a:blip>
          <a:srcRect/>
          <a:stretch/>
        </p:blipFill>
        <p:spPr>
          <a:xfrm>
            <a:off x="0" y="4771553"/>
            <a:ext cx="9144000" cy="381000"/>
          </a:xfrm>
          <a:prstGeom prst="rect">
            <a:avLst/>
          </a:prstGeom>
          <a:noFill/>
          <a:ln>
            <a:noFill/>
          </a:ln>
        </p:spPr>
      </p:pic>
      <p:pic>
        <p:nvPicPr>
          <p:cNvPr id="1094" name="Google Shape;1094;p47" descr="Forma&#10;&#10;Descripción generada automáticamente con confianza media"/>
          <p:cNvPicPr preferRelativeResize="0"/>
          <p:nvPr/>
        </p:nvPicPr>
        <p:blipFill rotWithShape="1">
          <a:blip r:embed="rId4">
            <a:alphaModFix/>
          </a:blip>
          <a:srcRect/>
          <a:stretch/>
        </p:blipFill>
        <p:spPr>
          <a:xfrm>
            <a:off x="6785623" y="55999"/>
            <a:ext cx="2244675" cy="447925"/>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99"/>
        <p:cNvGrpSpPr/>
        <p:nvPr/>
      </p:nvGrpSpPr>
      <p:grpSpPr>
        <a:xfrm>
          <a:off x="0" y="0"/>
          <a:ext cx="0" cy="0"/>
          <a:chOff x="0" y="0"/>
          <a:chExt cx="0" cy="0"/>
        </a:xfrm>
      </p:grpSpPr>
      <p:sp>
        <p:nvSpPr>
          <p:cNvPr id="1100" name="Google Shape;1100;p48"/>
          <p:cNvSpPr/>
          <p:nvPr/>
        </p:nvSpPr>
        <p:spPr>
          <a:xfrm>
            <a:off x="0" y="0"/>
            <a:ext cx="9144000"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01" name="Google Shape;1101;p48"/>
          <p:cNvSpPr/>
          <p:nvPr/>
        </p:nvSpPr>
        <p:spPr>
          <a:xfrm>
            <a:off x="413664" y="228601"/>
            <a:ext cx="8323012" cy="1179862"/>
          </a:xfrm>
          <a:prstGeom prst="rect">
            <a:avLst/>
          </a:prstGeom>
          <a:solidFill>
            <a:schemeClr val="lt1"/>
          </a:solidFill>
          <a:ln w="12700" cap="flat" cmpd="sng">
            <a:solidFill>
              <a:srgbClr val="DEDEDE"/>
            </a:solidFill>
            <a:prstDash val="solid"/>
            <a:miter lim="800000"/>
            <a:headEnd type="none" w="sm" len="sm"/>
            <a:tailEnd type="none" w="sm" len="sm"/>
          </a:ln>
          <a:effectLst>
            <a:outerShdw blurRad="50800" dist="38100" dir="2700000" algn="tl" rotWithShape="0">
              <a:srgbClr val="C5C2C2">
                <a:alpha val="4941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102" name="Google Shape;1102;p48"/>
          <p:cNvSpPr txBox="1"/>
          <p:nvPr/>
        </p:nvSpPr>
        <p:spPr>
          <a:xfrm>
            <a:off x="676267" y="304181"/>
            <a:ext cx="4822811" cy="10287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2500"/>
              <a:buFont typeface="Arial"/>
              <a:buNone/>
            </a:pPr>
            <a:r>
              <a:rPr lang="es-ES" sz="2500" b="0" i="0" u="none" strike="noStrike" cap="none">
                <a:solidFill>
                  <a:schemeClr val="dk1"/>
                </a:solidFill>
                <a:latin typeface="Poppins"/>
                <a:ea typeface="Poppins"/>
                <a:cs typeface="Poppins"/>
                <a:sym typeface="Poppins"/>
              </a:rPr>
              <a:t>LA PELUQUERÍA DE MONTSE:</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600"/>
              </a:spcBef>
              <a:spcAft>
                <a:spcPts val="0"/>
              </a:spcAft>
              <a:buClr>
                <a:srgbClr val="000000"/>
              </a:buClr>
              <a:buSzPts val="2500"/>
              <a:buFont typeface="Arial"/>
              <a:buNone/>
            </a:pPr>
            <a:r>
              <a:rPr lang="es-ES" sz="2500" b="0" i="0" u="none" strike="noStrike" cap="none">
                <a:solidFill>
                  <a:schemeClr val="dk1"/>
                </a:solidFill>
                <a:latin typeface="Poppins"/>
                <a:ea typeface="Poppins"/>
                <a:cs typeface="Poppins"/>
                <a:sym typeface="Poppins"/>
              </a:rPr>
              <a:t>análisis de la competencia</a:t>
            </a:r>
            <a:endParaRPr sz="1400" b="0" i="0" u="none" strike="noStrike" cap="none">
              <a:solidFill>
                <a:srgbClr val="000000"/>
              </a:solidFill>
              <a:latin typeface="Arial"/>
              <a:ea typeface="Arial"/>
              <a:cs typeface="Arial"/>
              <a:sym typeface="Arial"/>
            </a:endParaRPr>
          </a:p>
        </p:txBody>
      </p:sp>
      <p:sp>
        <p:nvSpPr>
          <p:cNvPr id="1103" name="Google Shape;1103;p48"/>
          <p:cNvSpPr/>
          <p:nvPr/>
        </p:nvSpPr>
        <p:spPr>
          <a:xfrm>
            <a:off x="371088" y="573318"/>
            <a:ext cx="96012" cy="490427"/>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1104" name="Google Shape;1104;p48"/>
          <p:cNvSpPr/>
          <p:nvPr/>
        </p:nvSpPr>
        <p:spPr>
          <a:xfrm rot="5400000">
            <a:off x="5344524" y="800448"/>
            <a:ext cx="766094" cy="13716"/>
          </a:xfrm>
          <a:prstGeom prst="rect">
            <a:avLst/>
          </a:prstGeom>
          <a:solidFill>
            <a:srgbClr val="D5D5D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graphicFrame>
        <p:nvGraphicFramePr>
          <p:cNvPr id="1105" name="Google Shape;1105;p48"/>
          <p:cNvGraphicFramePr/>
          <p:nvPr/>
        </p:nvGraphicFramePr>
        <p:xfrm>
          <a:off x="411793" y="1881071"/>
          <a:ext cx="8323000" cy="3129120"/>
        </p:xfrm>
        <a:graphic>
          <a:graphicData uri="http://schemas.openxmlformats.org/drawingml/2006/table">
            <a:tbl>
              <a:tblPr firstRow="1" bandRow="1">
                <a:noFill/>
                <a:tableStyleId>{4EB6935C-0EFD-4E56-BE9D-3BFBF10164CC}</a:tableStyleId>
              </a:tblPr>
              <a:tblGrid>
                <a:gridCol w="1600100">
                  <a:extLst>
                    <a:ext uri="{9D8B030D-6E8A-4147-A177-3AD203B41FA5}">
                      <a16:colId xmlns:a16="http://schemas.microsoft.com/office/drawing/2014/main" val="20000"/>
                    </a:ext>
                  </a:extLst>
                </a:gridCol>
                <a:gridCol w="1680725">
                  <a:extLst>
                    <a:ext uri="{9D8B030D-6E8A-4147-A177-3AD203B41FA5}">
                      <a16:colId xmlns:a16="http://schemas.microsoft.com/office/drawing/2014/main" val="20001"/>
                    </a:ext>
                  </a:extLst>
                </a:gridCol>
                <a:gridCol w="1680725">
                  <a:extLst>
                    <a:ext uri="{9D8B030D-6E8A-4147-A177-3AD203B41FA5}">
                      <a16:colId xmlns:a16="http://schemas.microsoft.com/office/drawing/2014/main" val="20002"/>
                    </a:ext>
                  </a:extLst>
                </a:gridCol>
                <a:gridCol w="1680725">
                  <a:extLst>
                    <a:ext uri="{9D8B030D-6E8A-4147-A177-3AD203B41FA5}">
                      <a16:colId xmlns:a16="http://schemas.microsoft.com/office/drawing/2014/main" val="20003"/>
                    </a:ext>
                  </a:extLst>
                </a:gridCol>
                <a:gridCol w="1680725">
                  <a:extLst>
                    <a:ext uri="{9D8B030D-6E8A-4147-A177-3AD203B41FA5}">
                      <a16:colId xmlns:a16="http://schemas.microsoft.com/office/drawing/2014/main" val="20004"/>
                    </a:ext>
                  </a:extLst>
                </a:gridCol>
              </a:tblGrid>
              <a:tr h="346625">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300" marR="91300" marT="45650" marB="45650"/>
                </a:tc>
                <a:tc>
                  <a:txBody>
                    <a:bodyPr/>
                    <a:lstStyle/>
                    <a:p>
                      <a:pPr marL="0" marR="0" lvl="0" indent="0" algn="ctr" rtl="0">
                        <a:lnSpc>
                          <a:spcPct val="100000"/>
                        </a:lnSpc>
                        <a:spcBef>
                          <a:spcPts val="0"/>
                        </a:spcBef>
                        <a:spcAft>
                          <a:spcPts val="0"/>
                        </a:spcAft>
                        <a:buClr>
                          <a:srgbClr val="000000"/>
                        </a:buClr>
                        <a:buSzPts val="1400"/>
                        <a:buFont typeface="Arial"/>
                        <a:buNone/>
                      </a:pPr>
                      <a:r>
                        <a:rPr lang="es-ES" sz="1400" u="none" strike="noStrike" cap="none"/>
                        <a:t>Peluquería 1</a:t>
                      </a:r>
                      <a:endParaRPr sz="1400" u="none" strike="noStrike" cap="none">
                        <a:latin typeface="Poppins"/>
                        <a:ea typeface="Poppins"/>
                        <a:cs typeface="Poppins"/>
                        <a:sym typeface="Poppins"/>
                      </a:endParaRPr>
                    </a:p>
                  </a:txBody>
                  <a:tcPr marL="91300" marR="91300" marT="45650" marB="45650" anchor="ctr"/>
                </a:tc>
                <a:tc>
                  <a:txBody>
                    <a:bodyPr/>
                    <a:lstStyle/>
                    <a:p>
                      <a:pPr marL="0" marR="0" lvl="0" indent="0" algn="ctr" rtl="0">
                        <a:lnSpc>
                          <a:spcPct val="100000"/>
                        </a:lnSpc>
                        <a:spcBef>
                          <a:spcPts val="0"/>
                        </a:spcBef>
                        <a:spcAft>
                          <a:spcPts val="0"/>
                        </a:spcAft>
                        <a:buClr>
                          <a:srgbClr val="000000"/>
                        </a:buClr>
                        <a:buSzPts val="1400"/>
                        <a:buFont typeface="Arial"/>
                        <a:buNone/>
                      </a:pPr>
                      <a:r>
                        <a:rPr lang="es-ES" sz="1400" u="none" strike="noStrike" cap="none"/>
                        <a:t>Peluquería 2</a:t>
                      </a:r>
                      <a:endParaRPr sz="1400" u="none" strike="noStrike" cap="none">
                        <a:latin typeface="Poppins"/>
                        <a:ea typeface="Poppins"/>
                        <a:cs typeface="Poppins"/>
                        <a:sym typeface="Poppins"/>
                      </a:endParaRPr>
                    </a:p>
                  </a:txBody>
                  <a:tcPr marL="91300" marR="91300" marT="45650" marB="45650" anchor="ctr"/>
                </a:tc>
                <a:tc>
                  <a:txBody>
                    <a:bodyPr/>
                    <a:lstStyle/>
                    <a:p>
                      <a:pPr marL="0" marR="0" lvl="0" indent="0" algn="ctr" rtl="0">
                        <a:lnSpc>
                          <a:spcPct val="100000"/>
                        </a:lnSpc>
                        <a:spcBef>
                          <a:spcPts val="0"/>
                        </a:spcBef>
                        <a:spcAft>
                          <a:spcPts val="0"/>
                        </a:spcAft>
                        <a:buClr>
                          <a:srgbClr val="000000"/>
                        </a:buClr>
                        <a:buSzPts val="1400"/>
                        <a:buFont typeface="Arial"/>
                        <a:buNone/>
                      </a:pPr>
                      <a:r>
                        <a:rPr lang="es-ES" sz="1400" u="none" strike="noStrike" cap="none"/>
                        <a:t>Peluquería 3</a:t>
                      </a:r>
                      <a:endParaRPr sz="1400" u="none" strike="noStrike" cap="none">
                        <a:latin typeface="Poppins"/>
                        <a:ea typeface="Poppins"/>
                        <a:cs typeface="Poppins"/>
                        <a:sym typeface="Poppins"/>
                      </a:endParaRPr>
                    </a:p>
                  </a:txBody>
                  <a:tcPr marL="91300" marR="91300" marT="45650" marB="45650" anchor="ctr"/>
                </a:tc>
                <a:tc>
                  <a:txBody>
                    <a:bodyPr/>
                    <a:lstStyle/>
                    <a:p>
                      <a:pPr marL="0" marR="0" lvl="0" indent="0" algn="ctr" rtl="0">
                        <a:lnSpc>
                          <a:spcPct val="100000"/>
                        </a:lnSpc>
                        <a:spcBef>
                          <a:spcPts val="0"/>
                        </a:spcBef>
                        <a:spcAft>
                          <a:spcPts val="0"/>
                        </a:spcAft>
                        <a:buClr>
                          <a:srgbClr val="000000"/>
                        </a:buClr>
                        <a:buSzPts val="1400"/>
                        <a:buFont typeface="Arial"/>
                        <a:buNone/>
                      </a:pPr>
                      <a:r>
                        <a:rPr lang="es-ES" sz="1400" u="none" strike="noStrike" cap="none"/>
                        <a:t>Peluquería 4</a:t>
                      </a:r>
                      <a:endParaRPr sz="1400" u="none" strike="noStrike" cap="none">
                        <a:latin typeface="Poppins"/>
                        <a:ea typeface="Poppins"/>
                        <a:cs typeface="Poppins"/>
                        <a:sym typeface="Poppins"/>
                      </a:endParaRPr>
                    </a:p>
                  </a:txBody>
                  <a:tcPr marL="91300" marR="91300" marT="45650" marB="45650" anchor="ctr"/>
                </a:tc>
                <a:extLst>
                  <a:ext uri="{0D108BD9-81ED-4DB2-BD59-A6C34878D82A}">
                    <a16:rowId xmlns:a16="http://schemas.microsoft.com/office/drawing/2014/main" val="10000"/>
                  </a:ext>
                </a:extLst>
              </a:tr>
              <a:tr h="1197675">
                <a:tc>
                  <a:txBody>
                    <a:bodyPr/>
                    <a:lstStyle/>
                    <a:p>
                      <a:pPr marL="0" marR="0" lvl="0" indent="0" algn="l" rtl="0">
                        <a:lnSpc>
                          <a:spcPct val="100000"/>
                        </a:lnSpc>
                        <a:spcBef>
                          <a:spcPts val="0"/>
                        </a:spcBef>
                        <a:spcAft>
                          <a:spcPts val="0"/>
                        </a:spcAft>
                        <a:buClr>
                          <a:srgbClr val="000000"/>
                        </a:buClr>
                        <a:buSzPts val="1400"/>
                        <a:buFont typeface="Arial"/>
                        <a:buNone/>
                      </a:pPr>
                      <a:r>
                        <a:rPr lang="es-ES" sz="1400" b="1" u="none" strike="noStrike" cap="none"/>
                        <a:t>Precios</a:t>
                      </a:r>
                      <a:r>
                        <a:rPr lang="es-ES" sz="1400" u="none" strike="noStrike" cap="none"/>
                        <a:t>:</a:t>
                      </a:r>
                      <a:endParaRPr sz="1400" u="none" strike="noStrike" cap="none"/>
                    </a:p>
                    <a:p>
                      <a:pPr marL="285750" marR="0" lvl="0" indent="-285750" algn="l" rtl="0">
                        <a:lnSpc>
                          <a:spcPct val="100000"/>
                        </a:lnSpc>
                        <a:spcBef>
                          <a:spcPts val="0"/>
                        </a:spcBef>
                        <a:spcAft>
                          <a:spcPts val="0"/>
                        </a:spcAft>
                        <a:buClr>
                          <a:schemeClr val="dk1"/>
                        </a:buClr>
                        <a:buSzPts val="1400"/>
                        <a:buFont typeface="Courier New"/>
                        <a:buChar char="o"/>
                      </a:pPr>
                      <a:r>
                        <a:rPr lang="es-ES" sz="1400" u="none" strike="noStrike" cap="none">
                          <a:latin typeface="Poppins"/>
                          <a:ea typeface="Poppins"/>
                          <a:cs typeface="Poppins"/>
                          <a:sym typeface="Poppins"/>
                        </a:rPr>
                        <a:t>Básico</a:t>
                      </a:r>
                      <a:endParaRPr sz="1400" u="none" strike="noStrike" cap="none"/>
                    </a:p>
                    <a:p>
                      <a:pPr marL="285750" marR="0" lvl="0" indent="-285750" algn="l" rtl="0">
                        <a:lnSpc>
                          <a:spcPct val="100000"/>
                        </a:lnSpc>
                        <a:spcBef>
                          <a:spcPts val="0"/>
                        </a:spcBef>
                        <a:spcAft>
                          <a:spcPts val="0"/>
                        </a:spcAft>
                        <a:buClr>
                          <a:schemeClr val="dk1"/>
                        </a:buClr>
                        <a:buSzPts val="1400"/>
                        <a:buFont typeface="Courier New"/>
                        <a:buChar char="o"/>
                      </a:pPr>
                      <a:r>
                        <a:rPr lang="es-ES" sz="1400" u="none" strike="noStrike" cap="none">
                          <a:latin typeface="Poppins"/>
                          <a:ea typeface="Poppins"/>
                          <a:cs typeface="Poppins"/>
                          <a:sym typeface="Poppins"/>
                        </a:rPr>
                        <a:t>Especial</a:t>
                      </a:r>
                      <a:endParaRPr sz="1400" u="none" strike="noStrike" cap="none"/>
                    </a:p>
                    <a:p>
                      <a:pPr marL="285750" marR="0" lvl="0" indent="-285750" algn="l" rtl="0">
                        <a:lnSpc>
                          <a:spcPct val="100000"/>
                        </a:lnSpc>
                        <a:spcBef>
                          <a:spcPts val="0"/>
                        </a:spcBef>
                        <a:spcAft>
                          <a:spcPts val="0"/>
                        </a:spcAft>
                        <a:buClr>
                          <a:schemeClr val="dk1"/>
                        </a:buClr>
                        <a:buSzPts val="1400"/>
                        <a:buFont typeface="Courier New"/>
                        <a:buChar char="o"/>
                      </a:pPr>
                      <a:r>
                        <a:rPr lang="es-ES" sz="1400" u="none" strike="noStrike" cap="none">
                          <a:latin typeface="Poppins"/>
                          <a:ea typeface="Poppins"/>
                          <a:cs typeface="Poppins"/>
                          <a:sym typeface="Poppins"/>
                        </a:rPr>
                        <a:t>Niños</a:t>
                      </a:r>
                      <a:endParaRPr sz="1400" u="none" strike="noStrike" cap="none"/>
                    </a:p>
                    <a:p>
                      <a:pPr marL="285750" marR="0" lvl="0" indent="-285750" algn="l" rtl="0">
                        <a:lnSpc>
                          <a:spcPct val="100000"/>
                        </a:lnSpc>
                        <a:spcBef>
                          <a:spcPts val="0"/>
                        </a:spcBef>
                        <a:spcAft>
                          <a:spcPts val="0"/>
                        </a:spcAft>
                        <a:buClr>
                          <a:schemeClr val="dk1"/>
                        </a:buClr>
                        <a:buSzPts val="1400"/>
                        <a:buFont typeface="Courier New"/>
                        <a:buChar char="o"/>
                      </a:pPr>
                      <a:r>
                        <a:rPr lang="es-ES" sz="1400" u="none" strike="noStrike" cap="none">
                          <a:latin typeface="Poppins"/>
                          <a:ea typeface="Poppins"/>
                          <a:cs typeface="Poppins"/>
                          <a:sym typeface="Poppins"/>
                        </a:rPr>
                        <a:t>Esteticista</a:t>
                      </a:r>
                      <a:endParaRPr sz="1400" u="none" strike="noStrike" cap="none"/>
                    </a:p>
                  </a:txBody>
                  <a:tcPr marL="91300" marR="91300" marT="45650" marB="45650" anchor="ctr"/>
                </a:tc>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latin typeface="Poppins"/>
                        <a:ea typeface="Poppins"/>
                        <a:cs typeface="Poppins"/>
                        <a:sym typeface="Poppins"/>
                      </a:endParaRPr>
                    </a:p>
                    <a:p>
                      <a:pPr marL="0" marR="0" lvl="0" indent="0" algn="ctr" rtl="0">
                        <a:lnSpc>
                          <a:spcPct val="100000"/>
                        </a:lnSpc>
                        <a:spcBef>
                          <a:spcPts val="0"/>
                        </a:spcBef>
                        <a:spcAft>
                          <a:spcPts val="0"/>
                        </a:spcAft>
                        <a:buClr>
                          <a:srgbClr val="000000"/>
                        </a:buClr>
                        <a:buSzPts val="1400"/>
                        <a:buFont typeface="Arial"/>
                        <a:buNone/>
                      </a:pPr>
                      <a:r>
                        <a:rPr lang="es-ES" sz="1400" u="none" strike="noStrike" cap="none">
                          <a:latin typeface="Poppins"/>
                          <a:ea typeface="Poppins"/>
                          <a:cs typeface="Poppins"/>
                          <a:sym typeface="Poppins"/>
                        </a:rPr>
                        <a:t>13€</a:t>
                      </a:r>
                      <a:endParaRPr sz="1400" u="none" strike="noStrike" cap="none"/>
                    </a:p>
                    <a:p>
                      <a:pPr marL="0" marR="0" lvl="0" indent="0" algn="ctr" rtl="0">
                        <a:lnSpc>
                          <a:spcPct val="100000"/>
                        </a:lnSpc>
                        <a:spcBef>
                          <a:spcPts val="0"/>
                        </a:spcBef>
                        <a:spcAft>
                          <a:spcPts val="0"/>
                        </a:spcAft>
                        <a:buClr>
                          <a:srgbClr val="000000"/>
                        </a:buClr>
                        <a:buSzPts val="1400"/>
                        <a:buFont typeface="Arial"/>
                        <a:buNone/>
                      </a:pPr>
                      <a:r>
                        <a:rPr lang="es-ES" sz="1400" u="none" strike="noStrike" cap="none">
                          <a:latin typeface="Poppins"/>
                          <a:ea typeface="Poppins"/>
                          <a:cs typeface="Poppins"/>
                          <a:sym typeface="Poppins"/>
                        </a:rPr>
                        <a:t>32€</a:t>
                      </a:r>
                      <a:endParaRPr sz="1400" u="none" strike="noStrike" cap="none"/>
                    </a:p>
                    <a:p>
                      <a:pPr marL="0" marR="0" lvl="0" indent="0" algn="ctr" rtl="0">
                        <a:lnSpc>
                          <a:spcPct val="100000"/>
                        </a:lnSpc>
                        <a:spcBef>
                          <a:spcPts val="0"/>
                        </a:spcBef>
                        <a:spcAft>
                          <a:spcPts val="0"/>
                        </a:spcAft>
                        <a:buClr>
                          <a:srgbClr val="000000"/>
                        </a:buClr>
                        <a:buSzPts val="1400"/>
                        <a:buFont typeface="Arial"/>
                        <a:buNone/>
                      </a:pPr>
                      <a:r>
                        <a:rPr lang="es-ES" sz="1400" u="none" strike="noStrike" cap="none">
                          <a:latin typeface="Poppins"/>
                          <a:ea typeface="Poppins"/>
                          <a:cs typeface="Poppins"/>
                          <a:sym typeface="Poppins"/>
                        </a:rPr>
                        <a:t>7€</a:t>
                      </a:r>
                      <a:endParaRPr sz="1400" u="none" strike="noStrike" cap="none"/>
                    </a:p>
                    <a:p>
                      <a:pPr marL="0" marR="0" lvl="0" indent="0" algn="ctr" rtl="0">
                        <a:lnSpc>
                          <a:spcPct val="100000"/>
                        </a:lnSpc>
                        <a:spcBef>
                          <a:spcPts val="0"/>
                        </a:spcBef>
                        <a:spcAft>
                          <a:spcPts val="0"/>
                        </a:spcAft>
                        <a:buClr>
                          <a:srgbClr val="000000"/>
                        </a:buClr>
                        <a:buSzPts val="1400"/>
                        <a:buFont typeface="Arial"/>
                        <a:buNone/>
                      </a:pPr>
                      <a:r>
                        <a:rPr lang="es-ES" sz="1400" u="none" strike="noStrike" cap="none">
                          <a:latin typeface="Poppins"/>
                          <a:ea typeface="Poppins"/>
                          <a:cs typeface="Poppins"/>
                          <a:sym typeface="Poppins"/>
                        </a:rPr>
                        <a:t>-</a:t>
                      </a:r>
                      <a:endParaRPr sz="1400" u="none" strike="noStrike" cap="none"/>
                    </a:p>
                  </a:txBody>
                  <a:tcPr marL="91300" marR="91300" marT="45650" marB="45650" anchor="ctr"/>
                </a:tc>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latin typeface="Poppins"/>
                        <a:ea typeface="Poppins"/>
                        <a:cs typeface="Poppins"/>
                        <a:sym typeface="Poppins"/>
                      </a:endParaRPr>
                    </a:p>
                    <a:p>
                      <a:pPr marL="0" marR="0" lvl="0" indent="0" algn="ctr" rtl="0">
                        <a:lnSpc>
                          <a:spcPct val="100000"/>
                        </a:lnSpc>
                        <a:spcBef>
                          <a:spcPts val="0"/>
                        </a:spcBef>
                        <a:spcAft>
                          <a:spcPts val="0"/>
                        </a:spcAft>
                        <a:buClr>
                          <a:srgbClr val="000000"/>
                        </a:buClr>
                        <a:buSzPts val="1400"/>
                        <a:buFont typeface="Arial"/>
                        <a:buNone/>
                      </a:pPr>
                      <a:r>
                        <a:rPr lang="es-ES" sz="1400" u="none" strike="noStrike" cap="none">
                          <a:latin typeface="Poppins"/>
                          <a:ea typeface="Poppins"/>
                          <a:cs typeface="Poppins"/>
                          <a:sym typeface="Poppins"/>
                        </a:rPr>
                        <a:t>15€</a:t>
                      </a:r>
                      <a:endParaRPr sz="1400" u="none" strike="noStrike" cap="none"/>
                    </a:p>
                    <a:p>
                      <a:pPr marL="0" marR="0" lvl="0" indent="0" algn="ctr" rtl="0">
                        <a:lnSpc>
                          <a:spcPct val="100000"/>
                        </a:lnSpc>
                        <a:spcBef>
                          <a:spcPts val="0"/>
                        </a:spcBef>
                        <a:spcAft>
                          <a:spcPts val="0"/>
                        </a:spcAft>
                        <a:buClr>
                          <a:srgbClr val="000000"/>
                        </a:buClr>
                        <a:buSzPts val="1400"/>
                        <a:buFont typeface="Arial"/>
                        <a:buNone/>
                      </a:pPr>
                      <a:r>
                        <a:rPr lang="es-ES" sz="1400" u="none" strike="noStrike" cap="none">
                          <a:latin typeface="Poppins"/>
                          <a:ea typeface="Poppins"/>
                          <a:cs typeface="Poppins"/>
                          <a:sym typeface="Poppins"/>
                        </a:rPr>
                        <a:t>35€</a:t>
                      </a:r>
                      <a:endParaRPr sz="1400" u="none" strike="noStrike" cap="none"/>
                    </a:p>
                    <a:p>
                      <a:pPr marL="0" marR="0" lvl="0" indent="0" algn="ctr" rtl="0">
                        <a:lnSpc>
                          <a:spcPct val="100000"/>
                        </a:lnSpc>
                        <a:spcBef>
                          <a:spcPts val="0"/>
                        </a:spcBef>
                        <a:spcAft>
                          <a:spcPts val="0"/>
                        </a:spcAft>
                        <a:buClr>
                          <a:srgbClr val="000000"/>
                        </a:buClr>
                        <a:buSzPts val="1400"/>
                        <a:buFont typeface="Arial"/>
                        <a:buNone/>
                      </a:pPr>
                      <a:r>
                        <a:rPr lang="es-ES" sz="1400" u="none" strike="noStrike" cap="none">
                          <a:latin typeface="Poppins"/>
                          <a:ea typeface="Poppins"/>
                          <a:cs typeface="Poppins"/>
                          <a:sym typeface="Poppins"/>
                        </a:rPr>
                        <a:t>8€</a:t>
                      </a:r>
                      <a:endParaRPr sz="1400" u="none" strike="noStrike" cap="none"/>
                    </a:p>
                    <a:p>
                      <a:pPr marL="0" marR="0" lvl="0" indent="0" algn="ctr" rtl="0">
                        <a:lnSpc>
                          <a:spcPct val="100000"/>
                        </a:lnSpc>
                        <a:spcBef>
                          <a:spcPts val="0"/>
                        </a:spcBef>
                        <a:spcAft>
                          <a:spcPts val="0"/>
                        </a:spcAft>
                        <a:buClr>
                          <a:srgbClr val="000000"/>
                        </a:buClr>
                        <a:buSzPts val="1400"/>
                        <a:buFont typeface="Arial"/>
                        <a:buNone/>
                      </a:pPr>
                      <a:r>
                        <a:rPr lang="es-ES" sz="1400" u="none" strike="noStrike" cap="none">
                          <a:latin typeface="Poppins"/>
                          <a:ea typeface="Poppins"/>
                          <a:cs typeface="Poppins"/>
                          <a:sym typeface="Poppins"/>
                        </a:rPr>
                        <a:t>-</a:t>
                      </a:r>
                      <a:endParaRPr sz="1400" u="none" strike="noStrike" cap="none"/>
                    </a:p>
                  </a:txBody>
                  <a:tcPr marL="91300" marR="91300" marT="45650" marB="45650" anchor="ctr"/>
                </a:tc>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latin typeface="Poppins"/>
                        <a:ea typeface="Poppins"/>
                        <a:cs typeface="Poppins"/>
                        <a:sym typeface="Poppins"/>
                      </a:endParaRPr>
                    </a:p>
                    <a:p>
                      <a:pPr marL="0" marR="0" lvl="0" indent="0" algn="ctr" rtl="0">
                        <a:lnSpc>
                          <a:spcPct val="100000"/>
                        </a:lnSpc>
                        <a:spcBef>
                          <a:spcPts val="0"/>
                        </a:spcBef>
                        <a:spcAft>
                          <a:spcPts val="0"/>
                        </a:spcAft>
                        <a:buClr>
                          <a:srgbClr val="000000"/>
                        </a:buClr>
                        <a:buSzPts val="1400"/>
                        <a:buFont typeface="Arial"/>
                        <a:buNone/>
                      </a:pPr>
                      <a:r>
                        <a:rPr lang="es-ES" sz="1400" u="none" strike="noStrike" cap="none">
                          <a:latin typeface="Poppins"/>
                          <a:ea typeface="Poppins"/>
                          <a:cs typeface="Poppins"/>
                          <a:sym typeface="Poppins"/>
                        </a:rPr>
                        <a:t>20€</a:t>
                      </a:r>
                      <a:endParaRPr sz="1400" u="none" strike="noStrike" cap="none"/>
                    </a:p>
                    <a:p>
                      <a:pPr marL="0" marR="0" lvl="0" indent="0" algn="ctr" rtl="0">
                        <a:lnSpc>
                          <a:spcPct val="100000"/>
                        </a:lnSpc>
                        <a:spcBef>
                          <a:spcPts val="0"/>
                        </a:spcBef>
                        <a:spcAft>
                          <a:spcPts val="0"/>
                        </a:spcAft>
                        <a:buClr>
                          <a:srgbClr val="000000"/>
                        </a:buClr>
                        <a:buSzPts val="1400"/>
                        <a:buFont typeface="Arial"/>
                        <a:buNone/>
                      </a:pPr>
                      <a:r>
                        <a:rPr lang="es-ES" sz="1400" u="none" strike="noStrike" cap="none">
                          <a:latin typeface="Poppins"/>
                          <a:ea typeface="Poppins"/>
                          <a:cs typeface="Poppins"/>
                          <a:sym typeface="Poppins"/>
                        </a:rPr>
                        <a:t>42€</a:t>
                      </a:r>
                      <a:endParaRPr sz="1400" u="none" strike="noStrike" cap="none"/>
                    </a:p>
                    <a:p>
                      <a:pPr marL="0" marR="0" lvl="0" indent="0" algn="ctr" rtl="0">
                        <a:lnSpc>
                          <a:spcPct val="100000"/>
                        </a:lnSpc>
                        <a:spcBef>
                          <a:spcPts val="0"/>
                        </a:spcBef>
                        <a:spcAft>
                          <a:spcPts val="0"/>
                        </a:spcAft>
                        <a:buClr>
                          <a:srgbClr val="000000"/>
                        </a:buClr>
                        <a:buSzPts val="1400"/>
                        <a:buFont typeface="Arial"/>
                        <a:buNone/>
                      </a:pPr>
                      <a:r>
                        <a:rPr lang="es-ES" sz="1400" u="none" strike="noStrike" cap="none">
                          <a:latin typeface="Poppins"/>
                          <a:ea typeface="Poppins"/>
                          <a:cs typeface="Poppins"/>
                          <a:sym typeface="Poppins"/>
                        </a:rPr>
                        <a:t>-</a:t>
                      </a:r>
                      <a:endParaRPr sz="1400" u="none" strike="noStrike" cap="none"/>
                    </a:p>
                    <a:p>
                      <a:pPr marL="0" marR="0" lvl="0" indent="0" algn="ctr" rtl="0">
                        <a:lnSpc>
                          <a:spcPct val="100000"/>
                        </a:lnSpc>
                        <a:spcBef>
                          <a:spcPts val="0"/>
                        </a:spcBef>
                        <a:spcAft>
                          <a:spcPts val="0"/>
                        </a:spcAft>
                        <a:buClr>
                          <a:srgbClr val="000000"/>
                        </a:buClr>
                        <a:buSzPts val="1400"/>
                        <a:buFont typeface="Arial"/>
                        <a:buNone/>
                      </a:pPr>
                      <a:r>
                        <a:rPr lang="es-ES" sz="1400" u="none" strike="noStrike" cap="none">
                          <a:latin typeface="Poppins"/>
                          <a:ea typeface="Poppins"/>
                          <a:cs typeface="Poppins"/>
                          <a:sym typeface="Poppins"/>
                        </a:rPr>
                        <a:t>15€</a:t>
                      </a:r>
                      <a:endParaRPr sz="1400" u="none" strike="noStrike" cap="none"/>
                    </a:p>
                  </a:txBody>
                  <a:tcPr marL="91300" marR="91300" marT="45650" marB="45650" anchor="ctr"/>
                </a:tc>
                <a:tc>
                  <a:txBody>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a:latin typeface="Poppins"/>
                        <a:ea typeface="Poppins"/>
                        <a:cs typeface="Poppins"/>
                        <a:sym typeface="Poppins"/>
                      </a:endParaRPr>
                    </a:p>
                    <a:p>
                      <a:pPr marL="0" marR="0" lvl="0" indent="0" algn="ctr" rtl="0">
                        <a:lnSpc>
                          <a:spcPct val="100000"/>
                        </a:lnSpc>
                        <a:spcBef>
                          <a:spcPts val="0"/>
                        </a:spcBef>
                        <a:spcAft>
                          <a:spcPts val="0"/>
                        </a:spcAft>
                        <a:buClr>
                          <a:srgbClr val="000000"/>
                        </a:buClr>
                        <a:buSzPts val="1400"/>
                        <a:buFont typeface="Arial"/>
                        <a:buNone/>
                      </a:pPr>
                      <a:r>
                        <a:rPr lang="es-ES" sz="1400" u="none" strike="noStrike" cap="none">
                          <a:latin typeface="Poppins"/>
                          <a:ea typeface="Poppins"/>
                          <a:cs typeface="Poppins"/>
                          <a:sym typeface="Poppins"/>
                        </a:rPr>
                        <a:t>-</a:t>
                      </a:r>
                      <a:endParaRPr sz="1400" u="none" strike="noStrike" cap="none"/>
                    </a:p>
                    <a:p>
                      <a:pPr marL="0" marR="0" lvl="0" indent="0" algn="ctr" rtl="0">
                        <a:lnSpc>
                          <a:spcPct val="100000"/>
                        </a:lnSpc>
                        <a:spcBef>
                          <a:spcPts val="0"/>
                        </a:spcBef>
                        <a:spcAft>
                          <a:spcPts val="0"/>
                        </a:spcAft>
                        <a:buClr>
                          <a:srgbClr val="000000"/>
                        </a:buClr>
                        <a:buSzPts val="1400"/>
                        <a:buFont typeface="Arial"/>
                        <a:buNone/>
                      </a:pPr>
                      <a:r>
                        <a:rPr lang="es-ES" sz="1400" u="none" strike="noStrike" cap="none">
                          <a:latin typeface="Poppins"/>
                          <a:ea typeface="Poppins"/>
                          <a:cs typeface="Poppins"/>
                          <a:sym typeface="Poppins"/>
                        </a:rPr>
                        <a:t>-</a:t>
                      </a:r>
                      <a:endParaRPr sz="1400" u="none" strike="noStrike" cap="none"/>
                    </a:p>
                    <a:p>
                      <a:pPr marL="0" marR="0" lvl="0" indent="0" algn="ctr" rtl="0">
                        <a:lnSpc>
                          <a:spcPct val="100000"/>
                        </a:lnSpc>
                        <a:spcBef>
                          <a:spcPts val="0"/>
                        </a:spcBef>
                        <a:spcAft>
                          <a:spcPts val="0"/>
                        </a:spcAft>
                        <a:buClr>
                          <a:srgbClr val="000000"/>
                        </a:buClr>
                        <a:buSzPts val="1400"/>
                        <a:buFont typeface="Arial"/>
                        <a:buNone/>
                      </a:pPr>
                      <a:r>
                        <a:rPr lang="es-ES" sz="1400" u="none" strike="noStrike" cap="none">
                          <a:latin typeface="Poppins"/>
                          <a:ea typeface="Poppins"/>
                          <a:cs typeface="Poppins"/>
                          <a:sym typeface="Poppins"/>
                        </a:rPr>
                        <a:t>10 €</a:t>
                      </a:r>
                      <a:endParaRPr sz="1400" u="none" strike="noStrike" cap="none"/>
                    </a:p>
                    <a:p>
                      <a:pPr marL="0" marR="0" lvl="0" indent="0" algn="ctr" rtl="0">
                        <a:lnSpc>
                          <a:spcPct val="100000"/>
                        </a:lnSpc>
                        <a:spcBef>
                          <a:spcPts val="0"/>
                        </a:spcBef>
                        <a:spcAft>
                          <a:spcPts val="0"/>
                        </a:spcAft>
                        <a:buClr>
                          <a:srgbClr val="000000"/>
                        </a:buClr>
                        <a:buSzPts val="1400"/>
                        <a:buFont typeface="Arial"/>
                        <a:buNone/>
                      </a:pPr>
                      <a:r>
                        <a:rPr lang="es-ES" sz="1400" u="none" strike="noStrike" cap="none">
                          <a:latin typeface="Poppins"/>
                          <a:ea typeface="Poppins"/>
                          <a:cs typeface="Poppins"/>
                          <a:sym typeface="Poppins"/>
                        </a:rPr>
                        <a:t>-</a:t>
                      </a:r>
                      <a:endParaRPr sz="1400" u="none" strike="noStrike" cap="none"/>
                    </a:p>
                  </a:txBody>
                  <a:tcPr marL="91300" marR="91300" marT="45650" marB="45650" anchor="ctr"/>
                </a:tc>
                <a:extLst>
                  <a:ext uri="{0D108BD9-81ED-4DB2-BD59-A6C34878D82A}">
                    <a16:rowId xmlns:a16="http://schemas.microsoft.com/office/drawing/2014/main" val="10001"/>
                  </a:ext>
                </a:extLst>
              </a:tr>
              <a:tr h="984900">
                <a:tc>
                  <a:txBody>
                    <a:bodyPr/>
                    <a:lstStyle/>
                    <a:p>
                      <a:pPr marL="0" marR="0" lvl="0" indent="0" algn="l" rtl="0">
                        <a:lnSpc>
                          <a:spcPct val="100000"/>
                        </a:lnSpc>
                        <a:spcBef>
                          <a:spcPts val="0"/>
                        </a:spcBef>
                        <a:spcAft>
                          <a:spcPts val="0"/>
                        </a:spcAft>
                        <a:buClr>
                          <a:srgbClr val="000000"/>
                        </a:buClr>
                        <a:buSzPts val="1400"/>
                        <a:buFont typeface="Arial"/>
                        <a:buNone/>
                      </a:pPr>
                      <a:r>
                        <a:rPr lang="es-ES" sz="1400" b="1" u="none" strike="noStrike" cap="none"/>
                        <a:t>Capacidad</a:t>
                      </a:r>
                      <a:endParaRPr sz="1400" b="1" u="none" strike="noStrike" cap="none">
                        <a:latin typeface="Poppins"/>
                        <a:ea typeface="Poppins"/>
                        <a:cs typeface="Poppins"/>
                        <a:sym typeface="Poppins"/>
                      </a:endParaRPr>
                    </a:p>
                  </a:txBody>
                  <a:tcPr marL="91300" marR="91300" marT="45650" marB="45650" anchor="ctr"/>
                </a:tc>
                <a:tc>
                  <a:txBody>
                    <a:bodyPr/>
                    <a:lstStyle/>
                    <a:p>
                      <a:pPr marL="0" marR="0" lvl="0" indent="0" algn="l" rtl="0">
                        <a:lnSpc>
                          <a:spcPct val="100000"/>
                        </a:lnSpc>
                        <a:spcBef>
                          <a:spcPts val="0"/>
                        </a:spcBef>
                        <a:spcAft>
                          <a:spcPts val="0"/>
                        </a:spcAft>
                        <a:buClr>
                          <a:srgbClr val="000000"/>
                        </a:buClr>
                        <a:buSzPts val="1400"/>
                        <a:buFont typeface="Arial"/>
                        <a:buNone/>
                      </a:pPr>
                      <a:r>
                        <a:rPr lang="es-ES" sz="1400" u="none" strike="noStrike" cap="none">
                          <a:latin typeface="Poppins"/>
                          <a:ea typeface="Poppins"/>
                          <a:cs typeface="Poppins"/>
                          <a:sym typeface="Poppins"/>
                        </a:rPr>
                        <a:t>2 personas trabajando con la capacidad de atender a 3 personas a la vez</a:t>
                      </a:r>
                      <a:br>
                        <a:rPr lang="es-ES" sz="1400" u="none" strike="noStrike" cap="none">
                          <a:latin typeface="Poppins"/>
                          <a:ea typeface="Poppins"/>
                          <a:cs typeface="Poppins"/>
                          <a:sym typeface="Poppins"/>
                        </a:rPr>
                      </a:br>
                      <a:endParaRPr sz="1400" u="none" strike="noStrike" cap="none">
                        <a:latin typeface="Poppins"/>
                        <a:ea typeface="Poppins"/>
                        <a:cs typeface="Poppins"/>
                        <a:sym typeface="Poppins"/>
                      </a:endParaRPr>
                    </a:p>
                  </a:txBody>
                  <a:tcPr marL="91300" marR="91300" marT="45650" marB="45650" anchor="ctr"/>
                </a:tc>
                <a:tc>
                  <a:txBody>
                    <a:bodyPr/>
                    <a:lstStyle/>
                    <a:p>
                      <a:pPr marL="0" marR="0" lvl="0" indent="0" algn="l" rtl="0">
                        <a:lnSpc>
                          <a:spcPct val="100000"/>
                        </a:lnSpc>
                        <a:spcBef>
                          <a:spcPts val="0"/>
                        </a:spcBef>
                        <a:spcAft>
                          <a:spcPts val="0"/>
                        </a:spcAft>
                        <a:buClr>
                          <a:schemeClr val="dk1"/>
                        </a:buClr>
                        <a:buSzPts val="1400"/>
                        <a:buFont typeface="Poppins"/>
                        <a:buNone/>
                      </a:pPr>
                      <a:r>
                        <a:rPr lang="es-ES" sz="1400" u="none" strike="noStrike" cap="none">
                          <a:latin typeface="Poppins"/>
                          <a:ea typeface="Poppins"/>
                          <a:cs typeface="Poppins"/>
                          <a:sym typeface="Poppins"/>
                        </a:rPr>
                        <a:t>4 personas trabajando con la capacidad de atender a 6 personas a la vez</a:t>
                      </a:r>
                      <a:br>
                        <a:rPr lang="es-ES" sz="1400" u="none" strike="noStrike" cap="none">
                          <a:latin typeface="Poppins"/>
                          <a:ea typeface="Poppins"/>
                          <a:cs typeface="Poppins"/>
                          <a:sym typeface="Poppins"/>
                        </a:rPr>
                      </a:br>
                      <a:endParaRPr sz="1400" u="none" strike="noStrike" cap="none">
                        <a:latin typeface="Poppins"/>
                        <a:ea typeface="Poppins"/>
                        <a:cs typeface="Poppins"/>
                        <a:sym typeface="Poppins"/>
                      </a:endParaRPr>
                    </a:p>
                  </a:txBody>
                  <a:tcPr marL="91300" marR="91300" marT="45650" marB="45650" anchor="ctr"/>
                </a:tc>
                <a:tc>
                  <a:txBody>
                    <a:bodyPr/>
                    <a:lstStyle/>
                    <a:p>
                      <a:pPr marL="0" marR="0" lvl="0" indent="0" algn="l" rtl="0">
                        <a:lnSpc>
                          <a:spcPct val="100000"/>
                        </a:lnSpc>
                        <a:spcBef>
                          <a:spcPts val="0"/>
                        </a:spcBef>
                        <a:spcAft>
                          <a:spcPts val="0"/>
                        </a:spcAft>
                        <a:buClr>
                          <a:schemeClr val="dk1"/>
                        </a:buClr>
                        <a:buSzPts val="1400"/>
                        <a:buFont typeface="Poppins"/>
                        <a:buNone/>
                      </a:pPr>
                      <a:r>
                        <a:rPr lang="es-ES" sz="1400" u="none" strike="noStrike" cap="none">
                          <a:latin typeface="Poppins"/>
                          <a:ea typeface="Poppins"/>
                          <a:cs typeface="Poppins"/>
                          <a:sym typeface="Poppins"/>
                        </a:rPr>
                        <a:t>6 personas trabajando con la capacidad de atender a 6 personas a la vez</a:t>
                      </a:r>
                      <a:br>
                        <a:rPr lang="es-ES" sz="1400" u="none" strike="noStrike" cap="none">
                          <a:latin typeface="Poppins"/>
                          <a:ea typeface="Poppins"/>
                          <a:cs typeface="Poppins"/>
                          <a:sym typeface="Poppins"/>
                        </a:rPr>
                      </a:br>
                      <a:endParaRPr sz="1400" u="none" strike="noStrike" cap="none">
                        <a:latin typeface="Poppins"/>
                        <a:ea typeface="Poppins"/>
                        <a:cs typeface="Poppins"/>
                        <a:sym typeface="Poppins"/>
                      </a:endParaRPr>
                    </a:p>
                  </a:txBody>
                  <a:tcPr marL="91300" marR="91300" marT="45650" marB="45650" anchor="ctr"/>
                </a:tc>
                <a:tc>
                  <a:txBody>
                    <a:bodyPr/>
                    <a:lstStyle/>
                    <a:p>
                      <a:pPr marL="0" marR="0" lvl="0" indent="0" algn="l" rtl="0">
                        <a:lnSpc>
                          <a:spcPct val="100000"/>
                        </a:lnSpc>
                        <a:spcBef>
                          <a:spcPts val="0"/>
                        </a:spcBef>
                        <a:spcAft>
                          <a:spcPts val="0"/>
                        </a:spcAft>
                        <a:buClr>
                          <a:schemeClr val="dk1"/>
                        </a:buClr>
                        <a:buSzPts val="1400"/>
                        <a:buFont typeface="Poppins"/>
                        <a:buNone/>
                      </a:pPr>
                      <a:r>
                        <a:rPr lang="es-ES" sz="1400" u="none" strike="noStrike" cap="none">
                          <a:latin typeface="Poppins"/>
                          <a:ea typeface="Poppins"/>
                          <a:cs typeface="Poppins"/>
                          <a:sym typeface="Poppins"/>
                        </a:rPr>
                        <a:t>2 personas trabajando con la capacidad de servir a 2 personas a la vez</a:t>
                      </a:r>
                      <a:br>
                        <a:rPr lang="es-ES" sz="1400" u="none" strike="noStrike" cap="none">
                          <a:latin typeface="Poppins"/>
                          <a:ea typeface="Poppins"/>
                          <a:cs typeface="Poppins"/>
                          <a:sym typeface="Poppins"/>
                        </a:rPr>
                      </a:br>
                      <a:endParaRPr sz="1400" u="none" strike="noStrike" cap="none">
                        <a:latin typeface="Poppins"/>
                        <a:ea typeface="Poppins"/>
                        <a:cs typeface="Poppins"/>
                        <a:sym typeface="Poppins"/>
                      </a:endParaRPr>
                    </a:p>
                  </a:txBody>
                  <a:tcPr marL="91300" marR="91300" marT="45650" marB="45650" anchor="ctr"/>
                </a:tc>
                <a:extLst>
                  <a:ext uri="{0D108BD9-81ED-4DB2-BD59-A6C34878D82A}">
                    <a16:rowId xmlns:a16="http://schemas.microsoft.com/office/drawing/2014/main" val="10002"/>
                  </a:ext>
                </a:extLst>
              </a:tr>
            </a:tbl>
          </a:graphicData>
        </a:graphic>
      </p:graphicFrame>
      <p:sp>
        <p:nvSpPr>
          <p:cNvPr id="1106" name="Google Shape;1106;p48"/>
          <p:cNvSpPr txBox="1"/>
          <p:nvPr/>
        </p:nvSpPr>
        <p:spPr>
          <a:xfrm>
            <a:off x="5926458" y="195486"/>
            <a:ext cx="2541276" cy="123444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dk1"/>
              </a:buClr>
              <a:buSzPts val="2000"/>
              <a:buFont typeface="Poppins"/>
              <a:buNone/>
            </a:pPr>
            <a:r>
              <a:rPr lang="es-ES" sz="2000" b="0" i="0" u="none" strike="noStrike" cap="none">
                <a:solidFill>
                  <a:schemeClr val="dk1"/>
                </a:solidFill>
                <a:latin typeface="Poppins"/>
                <a:ea typeface="Poppins"/>
                <a:cs typeface="Poppins"/>
                <a:sym typeface="Poppins"/>
              </a:rPr>
              <a:t>PRECIOS Y CAPACIDAD</a:t>
            </a:r>
            <a:endParaRPr sz="1600" b="0" i="0" u="none" strike="noStrike" cap="none">
              <a:solidFill>
                <a:schemeClr val="dk1"/>
              </a:solidFill>
              <a:latin typeface="Calibri"/>
              <a:ea typeface="Calibri"/>
              <a:cs typeface="Calibri"/>
              <a:sym typeface="Calibri"/>
            </a:endParaRPr>
          </a:p>
        </p:txBody>
      </p:sp>
      <p:pic>
        <p:nvPicPr>
          <p:cNvPr id="1107" name="Google Shape;1107;p48"/>
          <p:cNvPicPr preferRelativeResize="0"/>
          <p:nvPr/>
        </p:nvPicPr>
        <p:blipFill rotWithShape="1">
          <a:blip r:embed="rId3">
            <a:alphaModFix/>
          </a:blip>
          <a:srcRect/>
          <a:stretch/>
        </p:blipFill>
        <p:spPr>
          <a:xfrm>
            <a:off x="0" y="4771553"/>
            <a:ext cx="9144000" cy="381000"/>
          </a:xfrm>
          <a:prstGeom prst="rect">
            <a:avLst/>
          </a:prstGeom>
          <a:noFill/>
          <a:ln>
            <a:noFill/>
          </a:ln>
        </p:spPr>
      </p:pic>
      <p:pic>
        <p:nvPicPr>
          <p:cNvPr id="1108" name="Google Shape;1108;p48" descr="Forma&#10;&#10;Descripción generada automáticamente con confianza media"/>
          <p:cNvPicPr preferRelativeResize="0"/>
          <p:nvPr/>
        </p:nvPicPr>
        <p:blipFill rotWithShape="1">
          <a:blip r:embed="rId4">
            <a:alphaModFix/>
          </a:blip>
          <a:srcRect/>
          <a:stretch/>
        </p:blipFill>
        <p:spPr>
          <a:xfrm>
            <a:off x="6774298" y="55974"/>
            <a:ext cx="2244675" cy="447925"/>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13"/>
        <p:cNvGrpSpPr/>
        <p:nvPr/>
      </p:nvGrpSpPr>
      <p:grpSpPr>
        <a:xfrm>
          <a:off x="0" y="0"/>
          <a:ext cx="0" cy="0"/>
          <a:chOff x="0" y="0"/>
          <a:chExt cx="0" cy="0"/>
        </a:xfrm>
      </p:grpSpPr>
      <p:sp>
        <p:nvSpPr>
          <p:cNvPr id="1114" name="Google Shape;1114;p49"/>
          <p:cNvSpPr/>
          <p:nvPr/>
        </p:nvSpPr>
        <p:spPr>
          <a:xfrm>
            <a:off x="0" y="0"/>
            <a:ext cx="9143999" cy="514302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15" name="Google Shape;1115;p49"/>
          <p:cNvSpPr txBox="1"/>
          <p:nvPr/>
        </p:nvSpPr>
        <p:spPr>
          <a:xfrm>
            <a:off x="472004" y="295782"/>
            <a:ext cx="3806398" cy="846051"/>
          </a:xfrm>
          <a:prstGeom prst="rect">
            <a:avLst/>
          </a:prstGeom>
          <a:noFill/>
          <a:ln>
            <a:noFill/>
          </a:ln>
        </p:spPr>
        <p:txBody>
          <a:bodyPr spcFirstLastPara="1" wrap="square" lIns="91425" tIns="45700" rIns="91425" bIns="45700" anchor="ctr" anchorCtr="0">
            <a:normAutofit fontScale="77500" lnSpcReduction="20000"/>
          </a:bodyPr>
          <a:lstStyle/>
          <a:p>
            <a:pPr marL="0" marR="0" lvl="0" indent="0" algn="l" rtl="0">
              <a:lnSpc>
                <a:spcPct val="90000"/>
              </a:lnSpc>
              <a:spcBef>
                <a:spcPts val="0"/>
              </a:spcBef>
              <a:spcAft>
                <a:spcPts val="0"/>
              </a:spcAft>
              <a:buClr>
                <a:srgbClr val="000000"/>
              </a:buClr>
              <a:buSzPct val="100000"/>
              <a:buFont typeface="Arial"/>
              <a:buNone/>
            </a:pPr>
            <a:r>
              <a:rPr lang="es-ES" sz="2500" b="0" i="0" u="none" strike="noStrike" cap="none">
                <a:solidFill>
                  <a:schemeClr val="dk1"/>
                </a:solidFill>
                <a:latin typeface="Poppins"/>
                <a:ea typeface="Poppins"/>
                <a:cs typeface="Poppins"/>
                <a:sym typeface="Poppins"/>
              </a:rPr>
              <a:t>LA PELUQUERÍA DE MONTSE</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600"/>
              </a:spcBef>
              <a:spcAft>
                <a:spcPts val="0"/>
              </a:spcAft>
              <a:buClr>
                <a:srgbClr val="000000"/>
              </a:buClr>
              <a:buSzPct val="100000"/>
              <a:buFont typeface="Arial"/>
              <a:buNone/>
            </a:pPr>
            <a:r>
              <a:rPr lang="es-ES" sz="2600" b="1" i="0" u="none" strike="noStrike" cap="none">
                <a:solidFill>
                  <a:schemeClr val="dk1"/>
                </a:solidFill>
                <a:latin typeface="Poppins"/>
                <a:ea typeface="Poppins"/>
                <a:cs typeface="Poppins"/>
                <a:sym typeface="Poppins"/>
              </a:rPr>
              <a:t>¿Qué es lo que ella quiere?</a:t>
            </a:r>
            <a:endParaRPr sz="2600" b="1" i="0" u="none" strike="noStrike" cap="none">
              <a:solidFill>
                <a:schemeClr val="dk1"/>
              </a:solidFill>
              <a:latin typeface="Poppins"/>
              <a:ea typeface="Poppins"/>
              <a:cs typeface="Poppins"/>
              <a:sym typeface="Poppins"/>
            </a:endParaRPr>
          </a:p>
        </p:txBody>
      </p:sp>
      <p:grpSp>
        <p:nvGrpSpPr>
          <p:cNvPr id="1116" name="Google Shape;1116;p49"/>
          <p:cNvGrpSpPr/>
          <p:nvPr/>
        </p:nvGrpSpPr>
        <p:grpSpPr>
          <a:xfrm>
            <a:off x="0" y="812613"/>
            <a:ext cx="266396" cy="505095"/>
            <a:chOff x="0" y="823811"/>
            <a:chExt cx="355196" cy="673460"/>
          </a:xfrm>
        </p:grpSpPr>
        <p:sp>
          <p:nvSpPr>
            <p:cNvPr id="1117" name="Google Shape;1117;p49"/>
            <p:cNvSpPr/>
            <p:nvPr/>
          </p:nvSpPr>
          <p:spPr>
            <a:xfrm>
              <a:off x="0" y="823811"/>
              <a:ext cx="87363" cy="67346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18" name="Google Shape;1118;p49"/>
            <p:cNvSpPr/>
            <p:nvPr/>
          </p:nvSpPr>
          <p:spPr>
            <a:xfrm>
              <a:off x="159341" y="823811"/>
              <a:ext cx="195855" cy="67346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1119" name="Google Shape;1119;p49"/>
          <p:cNvSpPr/>
          <p:nvPr/>
        </p:nvSpPr>
        <p:spPr>
          <a:xfrm flipH="1">
            <a:off x="498813" y="1567926"/>
            <a:ext cx="3223260" cy="2057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20" name="Google Shape;1120;p49"/>
          <p:cNvSpPr txBox="1"/>
          <p:nvPr/>
        </p:nvSpPr>
        <p:spPr>
          <a:xfrm>
            <a:off x="33067" y="1683177"/>
            <a:ext cx="4069056" cy="3164541"/>
          </a:xfrm>
          <a:prstGeom prst="rect">
            <a:avLst/>
          </a:prstGeom>
          <a:noFill/>
          <a:ln>
            <a:noFill/>
          </a:ln>
        </p:spPr>
        <p:txBody>
          <a:bodyPr spcFirstLastPara="1" wrap="square" lIns="91425" tIns="45700" rIns="91425" bIns="45700" anchor="ctr" anchorCtr="0">
            <a:noAutofit/>
          </a:bodyPr>
          <a:lstStyle/>
          <a:p>
            <a:pPr marL="285750" marR="0" lvl="0" indent="-228600" algn="just" rtl="0">
              <a:lnSpc>
                <a:spcPct val="100000"/>
              </a:lnSpc>
              <a:spcBef>
                <a:spcPts val="0"/>
              </a:spcBef>
              <a:spcAft>
                <a:spcPts val="0"/>
              </a:spcAft>
              <a:buClr>
                <a:srgbClr val="000000"/>
              </a:buClr>
              <a:buSzPts val="1200"/>
              <a:buFont typeface="Arial"/>
              <a:buChar char="•"/>
            </a:pPr>
            <a:r>
              <a:rPr lang="es-ES" sz="1200" b="0" i="0" u="none" strike="noStrike" cap="none" dirty="0">
                <a:solidFill>
                  <a:schemeClr val="dk1"/>
                </a:solidFill>
                <a:latin typeface="Poppins"/>
                <a:ea typeface="Poppins"/>
                <a:cs typeface="Poppins"/>
                <a:sym typeface="Poppins"/>
              </a:rPr>
              <a:t>Mantener </a:t>
            </a:r>
            <a:r>
              <a:rPr lang="es-ES" sz="1200" b="1" i="0" u="none" strike="noStrike" cap="none" dirty="0">
                <a:solidFill>
                  <a:schemeClr val="dk1"/>
                </a:solidFill>
                <a:latin typeface="Poppins"/>
                <a:ea typeface="Poppins"/>
                <a:cs typeface="Poppins"/>
                <a:sym typeface="Poppins"/>
              </a:rPr>
              <a:t>el equilibrio entre profesión y familia</a:t>
            </a:r>
            <a:r>
              <a:rPr lang="es-ES" sz="1200" b="0" i="0" u="none" strike="noStrike" cap="none" dirty="0">
                <a:solidFill>
                  <a:schemeClr val="dk1"/>
                </a:solidFill>
                <a:latin typeface="Poppins"/>
                <a:ea typeface="Poppins"/>
                <a:cs typeface="Poppins"/>
                <a:sym typeface="Poppins"/>
              </a:rPr>
              <a:t>, por lo que querría trabajar 8h máximo.</a:t>
            </a:r>
            <a:br>
              <a:rPr lang="es-ES" sz="1200" b="0" i="0" u="none" strike="noStrike" cap="none" dirty="0">
                <a:solidFill>
                  <a:schemeClr val="dk1"/>
                </a:solidFill>
                <a:latin typeface="Poppins"/>
                <a:ea typeface="Poppins"/>
                <a:cs typeface="Poppins"/>
                <a:sym typeface="Poppins"/>
              </a:rPr>
            </a:br>
            <a:r>
              <a:rPr lang="es-ES" sz="1200" b="0" i="0" u="none" strike="noStrike" cap="none" dirty="0">
                <a:solidFill>
                  <a:schemeClr val="dk1"/>
                </a:solidFill>
                <a:latin typeface="Poppins"/>
                <a:ea typeface="Poppins"/>
                <a:cs typeface="Poppins"/>
                <a:sym typeface="Poppins"/>
              </a:rPr>
              <a:t>Capacidad para hacer </a:t>
            </a:r>
            <a:r>
              <a:rPr lang="es-ES" sz="1200" b="1" i="0" u="none" strike="noStrike" cap="none" dirty="0">
                <a:solidFill>
                  <a:schemeClr val="dk1"/>
                </a:solidFill>
                <a:latin typeface="Poppins"/>
                <a:ea typeface="Poppins"/>
                <a:cs typeface="Poppins"/>
                <a:sym typeface="Poppins"/>
              </a:rPr>
              <a:t>peinados simples y sofisticados.</a:t>
            </a:r>
          </a:p>
          <a:p>
            <a:pPr marL="285750" marR="0" lvl="0" indent="-228600" algn="just" rtl="0">
              <a:lnSpc>
                <a:spcPct val="100000"/>
              </a:lnSpc>
              <a:spcBef>
                <a:spcPts val="0"/>
              </a:spcBef>
              <a:spcAft>
                <a:spcPts val="0"/>
              </a:spcAft>
              <a:buClr>
                <a:srgbClr val="000000"/>
              </a:buClr>
              <a:buSzPts val="1200"/>
              <a:buFont typeface="Arial"/>
              <a:buChar char="•"/>
            </a:pPr>
            <a:br>
              <a:rPr lang="es-ES" sz="1200" b="0" i="0" u="none" strike="noStrike" cap="none" dirty="0">
                <a:solidFill>
                  <a:schemeClr val="dk1"/>
                </a:solidFill>
                <a:latin typeface="Poppins"/>
                <a:ea typeface="Poppins"/>
                <a:cs typeface="Poppins"/>
                <a:sym typeface="Poppins"/>
              </a:rPr>
            </a:br>
            <a:r>
              <a:rPr lang="es-ES" sz="1200" b="0" i="0" u="none" strike="noStrike" cap="none" dirty="0">
                <a:solidFill>
                  <a:schemeClr val="dk1"/>
                </a:solidFill>
                <a:latin typeface="Poppins"/>
                <a:ea typeface="Poppins"/>
                <a:cs typeface="Poppins"/>
                <a:sym typeface="Poppins"/>
              </a:rPr>
              <a:t>Alquilar un </a:t>
            </a:r>
            <a:r>
              <a:rPr lang="es-ES" sz="1200" b="1" i="0" u="none" strike="noStrike" cap="none" dirty="0">
                <a:solidFill>
                  <a:schemeClr val="dk1"/>
                </a:solidFill>
                <a:latin typeface="Poppins"/>
                <a:ea typeface="Poppins"/>
                <a:cs typeface="Poppins"/>
                <a:sym typeface="Poppins"/>
              </a:rPr>
              <a:t>pequeño local </a:t>
            </a:r>
            <a:r>
              <a:rPr lang="es-ES" sz="1200" b="0" i="0" u="none" strike="noStrike" cap="none" dirty="0">
                <a:solidFill>
                  <a:schemeClr val="dk1"/>
                </a:solidFill>
                <a:latin typeface="Poppins"/>
                <a:ea typeface="Poppins"/>
                <a:cs typeface="Poppins"/>
                <a:sym typeface="Poppins"/>
              </a:rPr>
              <a:t>(ya que solo es para ella), y con el espacio para trabajar y unas sillas para los clientes.</a:t>
            </a:r>
          </a:p>
          <a:p>
            <a:pPr marL="285750" marR="0" lvl="0" indent="-228600" algn="just" rtl="0">
              <a:lnSpc>
                <a:spcPct val="100000"/>
              </a:lnSpc>
              <a:spcBef>
                <a:spcPts val="0"/>
              </a:spcBef>
              <a:spcAft>
                <a:spcPts val="0"/>
              </a:spcAft>
              <a:buClr>
                <a:srgbClr val="000000"/>
              </a:buClr>
              <a:buSzPts val="1200"/>
              <a:buFont typeface="Arial"/>
              <a:buChar char="•"/>
            </a:pPr>
            <a:br>
              <a:rPr lang="es-ES" sz="1200" b="0" i="0" u="none" strike="noStrike" cap="none" dirty="0">
                <a:solidFill>
                  <a:schemeClr val="dk1"/>
                </a:solidFill>
                <a:latin typeface="Poppins"/>
                <a:ea typeface="Poppins"/>
                <a:cs typeface="Poppins"/>
                <a:sym typeface="Poppins"/>
              </a:rPr>
            </a:br>
            <a:r>
              <a:rPr lang="es-ES" sz="1200" b="1" i="0" u="none" strike="noStrike" cap="none" dirty="0">
                <a:solidFill>
                  <a:schemeClr val="dk1"/>
                </a:solidFill>
                <a:latin typeface="Poppins"/>
                <a:ea typeface="Poppins"/>
                <a:cs typeface="Poppins"/>
                <a:sym typeface="Poppins"/>
              </a:rPr>
              <a:t>Vender productos</a:t>
            </a:r>
            <a:r>
              <a:rPr lang="es-ES" sz="1200" b="0" i="0" u="none" strike="noStrike" cap="none" dirty="0">
                <a:solidFill>
                  <a:schemeClr val="dk1"/>
                </a:solidFill>
                <a:latin typeface="Poppins"/>
                <a:ea typeface="Poppins"/>
                <a:cs typeface="Poppins"/>
                <a:sym typeface="Poppins"/>
              </a:rPr>
              <a:t>, como siempre ha hecho.</a:t>
            </a:r>
            <a:br>
              <a:rPr lang="es-ES" sz="1200" b="0" i="0" u="none" strike="noStrike" cap="none" dirty="0">
                <a:solidFill>
                  <a:schemeClr val="dk1"/>
                </a:solidFill>
                <a:latin typeface="Poppins"/>
                <a:ea typeface="Poppins"/>
                <a:cs typeface="Poppins"/>
                <a:sym typeface="Poppins"/>
              </a:rPr>
            </a:br>
            <a:r>
              <a:rPr lang="es-ES" sz="1200" b="0" i="0" u="none" strike="noStrike" cap="none" dirty="0">
                <a:solidFill>
                  <a:schemeClr val="dk1"/>
                </a:solidFill>
                <a:latin typeface="Poppins"/>
                <a:ea typeface="Poppins"/>
                <a:cs typeface="Poppins"/>
                <a:sym typeface="Poppins"/>
              </a:rPr>
              <a:t>Inicialmente </a:t>
            </a:r>
            <a:r>
              <a:rPr lang="es-ES" sz="1200" b="1" i="0" u="none" strike="noStrike" cap="none" dirty="0">
                <a:solidFill>
                  <a:schemeClr val="dk1"/>
                </a:solidFill>
                <a:latin typeface="Poppins"/>
                <a:ea typeface="Poppins"/>
                <a:cs typeface="Poppins"/>
                <a:sym typeface="Poppins"/>
              </a:rPr>
              <a:t>no aceptará niños</a:t>
            </a:r>
            <a:r>
              <a:rPr lang="es-ES" sz="1200" b="0" i="0" u="none" strike="noStrike" cap="none" dirty="0">
                <a:solidFill>
                  <a:schemeClr val="dk1"/>
                </a:solidFill>
                <a:latin typeface="Poppins"/>
                <a:ea typeface="Poppins"/>
                <a:cs typeface="Poppins"/>
                <a:sym typeface="Poppins"/>
              </a:rPr>
              <a:t>, prefiere centrarse en las personas adultas.</a:t>
            </a:r>
            <a:br>
              <a:rPr lang="es-ES" sz="1200" b="0" i="0" u="none" strike="noStrike" cap="none" dirty="0">
                <a:solidFill>
                  <a:schemeClr val="dk1"/>
                </a:solidFill>
                <a:latin typeface="Poppins"/>
                <a:ea typeface="Poppins"/>
                <a:cs typeface="Poppins"/>
                <a:sym typeface="Poppins"/>
              </a:rPr>
            </a:br>
            <a:r>
              <a:rPr lang="es-ES" sz="1200" b="1" i="0" u="none" strike="noStrike" cap="none" dirty="0">
                <a:solidFill>
                  <a:schemeClr val="dk1"/>
                </a:solidFill>
                <a:latin typeface="Poppins"/>
                <a:ea typeface="Poppins"/>
                <a:cs typeface="Poppins"/>
                <a:sym typeface="Poppins"/>
              </a:rPr>
              <a:t>Se ajustará en el precio</a:t>
            </a:r>
            <a:r>
              <a:rPr lang="es-ES" sz="1200" b="0" i="0" u="none" strike="noStrike" cap="none" dirty="0">
                <a:solidFill>
                  <a:schemeClr val="dk1"/>
                </a:solidFill>
                <a:latin typeface="Poppins"/>
                <a:ea typeface="Poppins"/>
                <a:cs typeface="Poppins"/>
                <a:sym typeface="Poppins"/>
              </a:rPr>
              <a:t>, pero ha de ganarse suficientemente la vida.</a:t>
            </a:r>
          </a:p>
          <a:p>
            <a:pPr marL="285750" marR="0" lvl="0" indent="-228600" algn="just" rtl="0">
              <a:lnSpc>
                <a:spcPct val="100000"/>
              </a:lnSpc>
              <a:spcBef>
                <a:spcPts val="0"/>
              </a:spcBef>
              <a:spcAft>
                <a:spcPts val="0"/>
              </a:spcAft>
              <a:buClr>
                <a:srgbClr val="000000"/>
              </a:buClr>
              <a:buSzPts val="1200"/>
              <a:buFont typeface="Arial"/>
              <a:buChar char="•"/>
            </a:pPr>
            <a:br>
              <a:rPr lang="es-ES" sz="1400" b="0" i="0" u="none" strike="noStrike" cap="none" dirty="0">
                <a:solidFill>
                  <a:schemeClr val="dk1"/>
                </a:solidFill>
                <a:latin typeface="Poppins"/>
                <a:ea typeface="Poppins"/>
                <a:cs typeface="Poppins"/>
                <a:sym typeface="Poppins"/>
              </a:rPr>
            </a:br>
            <a:endParaRPr sz="1400" b="0" i="0" u="none" strike="noStrike" cap="none" dirty="0">
              <a:solidFill>
                <a:schemeClr val="dk1"/>
              </a:solidFill>
              <a:latin typeface="Poppins"/>
              <a:ea typeface="Poppins"/>
              <a:cs typeface="Poppins"/>
              <a:sym typeface="Poppins"/>
            </a:endParaRPr>
          </a:p>
        </p:txBody>
      </p:sp>
      <p:sp>
        <p:nvSpPr>
          <p:cNvPr id="1121" name="Google Shape;1121;p49"/>
          <p:cNvSpPr/>
          <p:nvPr/>
        </p:nvSpPr>
        <p:spPr>
          <a:xfrm flipH="1">
            <a:off x="8023252" y="0"/>
            <a:ext cx="1120748" cy="51435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22" name="Google Shape;1122;p49"/>
          <p:cNvSpPr/>
          <p:nvPr/>
        </p:nvSpPr>
        <p:spPr>
          <a:xfrm>
            <a:off x="4264357" y="385389"/>
            <a:ext cx="4507025" cy="4375933"/>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123" name="Google Shape;1123;p49" descr="Imagen que contiene persona, hombre, sostener, mujer&#10;&#10;Descripción generada automáticamente"/>
          <p:cNvPicPr preferRelativeResize="0"/>
          <p:nvPr/>
        </p:nvPicPr>
        <p:blipFill rotWithShape="1">
          <a:blip r:embed="rId3">
            <a:alphaModFix/>
          </a:blip>
          <a:srcRect b="-2"/>
          <a:stretch/>
        </p:blipFill>
        <p:spPr>
          <a:xfrm>
            <a:off x="4483341" y="599514"/>
            <a:ext cx="4069057" cy="3944472"/>
          </a:xfrm>
          <a:prstGeom prst="rect">
            <a:avLst/>
          </a:prstGeom>
          <a:noFill/>
          <a:ln>
            <a:noFill/>
          </a:ln>
        </p:spPr>
      </p:pic>
      <p:pic>
        <p:nvPicPr>
          <p:cNvPr id="1124" name="Google Shape;1124;p49" descr="Forma&#10;&#10;Descripción generada automáticamente con confianza media"/>
          <p:cNvPicPr preferRelativeResize="0"/>
          <p:nvPr/>
        </p:nvPicPr>
        <p:blipFill rotWithShape="1">
          <a:blip r:embed="rId4">
            <a:alphaModFix/>
          </a:blip>
          <a:srcRect/>
          <a:stretch/>
        </p:blipFill>
        <p:spPr>
          <a:xfrm>
            <a:off x="6774298" y="146624"/>
            <a:ext cx="2244675" cy="4479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Google Shape;381;p5"/>
          <p:cNvSpPr/>
          <p:nvPr/>
        </p:nvSpPr>
        <p:spPr>
          <a:xfrm>
            <a:off x="195788" y="2208969"/>
            <a:ext cx="1870184" cy="1870184"/>
          </a:xfrm>
          <a:prstGeom prst="ellipse">
            <a:avLst/>
          </a:prstGeom>
          <a:noFill/>
          <a:ln w="12700" cap="flat" cmpd="sng">
            <a:solidFill>
              <a:srgbClr val="3480AA"/>
            </a:solidFill>
            <a:prstDash val="lgDash"/>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chemeClr val="lt1"/>
              </a:solidFill>
              <a:latin typeface="Calibri"/>
              <a:ea typeface="Calibri"/>
              <a:cs typeface="Calibri"/>
              <a:sym typeface="Calibri"/>
            </a:endParaRPr>
          </a:p>
        </p:txBody>
      </p:sp>
      <p:sp>
        <p:nvSpPr>
          <p:cNvPr id="382" name="Google Shape;382;p5"/>
          <p:cNvSpPr/>
          <p:nvPr/>
        </p:nvSpPr>
        <p:spPr>
          <a:xfrm>
            <a:off x="6527079" y="1851670"/>
            <a:ext cx="2509417" cy="2509417"/>
          </a:xfrm>
          <a:prstGeom prst="ellipse">
            <a:avLst/>
          </a:prstGeom>
          <a:solidFill>
            <a:schemeClr val="accent1"/>
          </a:solidFill>
          <a:ln w="12700" cap="flat" cmpd="sng">
            <a:solidFill>
              <a:srgbClr val="3480A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chemeClr val="lt1"/>
              </a:solidFill>
              <a:latin typeface="Calibri"/>
              <a:ea typeface="Calibri"/>
              <a:cs typeface="Calibri"/>
              <a:sym typeface="Calibri"/>
            </a:endParaRPr>
          </a:p>
        </p:txBody>
      </p:sp>
      <p:sp>
        <p:nvSpPr>
          <p:cNvPr id="383" name="Google Shape;383;p5"/>
          <p:cNvSpPr txBox="1"/>
          <p:nvPr/>
        </p:nvSpPr>
        <p:spPr>
          <a:xfrm>
            <a:off x="639630" y="2275396"/>
            <a:ext cx="1035205"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s-ES" sz="2400" b="1" i="0" u="none" strike="noStrike" cap="none">
                <a:solidFill>
                  <a:schemeClr val="dk1"/>
                </a:solidFill>
                <a:latin typeface="Poppins"/>
                <a:ea typeface="Poppins"/>
                <a:cs typeface="Poppins"/>
                <a:sym typeface="Poppins"/>
              </a:rPr>
              <a:t>IDEA</a:t>
            </a:r>
            <a:endParaRPr sz="2800" b="1" i="0" u="none" strike="noStrike" cap="none">
              <a:solidFill>
                <a:schemeClr val="dk1"/>
              </a:solidFill>
              <a:latin typeface="Poppins"/>
              <a:ea typeface="Poppins"/>
              <a:cs typeface="Poppins"/>
              <a:sym typeface="Poppins"/>
            </a:endParaRPr>
          </a:p>
        </p:txBody>
      </p:sp>
      <p:cxnSp>
        <p:nvCxnSpPr>
          <p:cNvPr id="384" name="Google Shape;384;p5"/>
          <p:cNvCxnSpPr/>
          <p:nvPr/>
        </p:nvCxnSpPr>
        <p:spPr>
          <a:xfrm>
            <a:off x="2065972" y="3144061"/>
            <a:ext cx="2948942" cy="0"/>
          </a:xfrm>
          <a:prstGeom prst="straightConnector1">
            <a:avLst/>
          </a:prstGeom>
          <a:noFill/>
          <a:ln w="76200" cap="flat" cmpd="sng">
            <a:solidFill>
              <a:schemeClr val="accent1"/>
            </a:solidFill>
            <a:prstDash val="lgDashDot"/>
            <a:miter lim="800000"/>
            <a:headEnd type="none" w="sm" len="sm"/>
            <a:tailEnd type="none" w="sm" len="sm"/>
          </a:ln>
        </p:spPr>
      </p:cxnSp>
      <p:cxnSp>
        <p:nvCxnSpPr>
          <p:cNvPr id="385" name="Google Shape;385;p5"/>
          <p:cNvCxnSpPr/>
          <p:nvPr/>
        </p:nvCxnSpPr>
        <p:spPr>
          <a:xfrm rot="10800000">
            <a:off x="3064097" y="3198287"/>
            <a:ext cx="0" cy="1162800"/>
          </a:xfrm>
          <a:prstGeom prst="straightConnector1">
            <a:avLst/>
          </a:prstGeom>
          <a:noFill/>
          <a:ln w="57150" cap="flat" cmpd="sng">
            <a:solidFill>
              <a:schemeClr val="accent1"/>
            </a:solidFill>
            <a:prstDash val="solid"/>
            <a:miter lim="800000"/>
            <a:headEnd type="none" w="sm" len="sm"/>
            <a:tailEnd type="triangle" w="med" len="med"/>
          </a:ln>
        </p:spPr>
      </p:cxnSp>
      <p:cxnSp>
        <p:nvCxnSpPr>
          <p:cNvPr id="386" name="Google Shape;386;p5"/>
          <p:cNvCxnSpPr/>
          <p:nvPr/>
        </p:nvCxnSpPr>
        <p:spPr>
          <a:xfrm>
            <a:off x="3923928" y="1890336"/>
            <a:ext cx="0" cy="1159250"/>
          </a:xfrm>
          <a:prstGeom prst="straightConnector1">
            <a:avLst/>
          </a:prstGeom>
          <a:noFill/>
          <a:ln w="57150" cap="flat" cmpd="sng">
            <a:solidFill>
              <a:schemeClr val="accent1"/>
            </a:solidFill>
            <a:prstDash val="solid"/>
            <a:miter lim="800000"/>
            <a:headEnd type="none" w="sm" len="sm"/>
            <a:tailEnd type="triangle" w="med" len="med"/>
          </a:ln>
        </p:spPr>
      </p:cxnSp>
      <p:sp>
        <p:nvSpPr>
          <p:cNvPr id="387" name="Google Shape;387;p5"/>
          <p:cNvSpPr txBox="1"/>
          <p:nvPr/>
        </p:nvSpPr>
        <p:spPr>
          <a:xfrm>
            <a:off x="1663041" y="4414996"/>
            <a:ext cx="3268999" cy="92333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s-ES" sz="1800" b="1" i="0" u="none" strike="noStrike" cap="none">
                <a:solidFill>
                  <a:srgbClr val="3F3F3F"/>
                </a:solidFill>
                <a:latin typeface="Poppins"/>
                <a:ea typeface="Poppins"/>
                <a:cs typeface="Poppins"/>
                <a:sym typeface="Poppins"/>
              </a:rPr>
              <a:t>ASPECTOS INTERNOS/PERSONALES</a:t>
            </a:r>
            <a:br>
              <a:rPr lang="es-ES" sz="1800" b="1" i="0" u="none" strike="noStrike" cap="none">
                <a:solidFill>
                  <a:srgbClr val="3F3F3F"/>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388" name="Google Shape;388;p5"/>
          <p:cNvSpPr txBox="1"/>
          <p:nvPr/>
        </p:nvSpPr>
        <p:spPr>
          <a:xfrm>
            <a:off x="2709018" y="1257926"/>
            <a:ext cx="2511055"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s-ES" sz="1800" b="1" i="0" u="none" strike="noStrike" cap="none">
                <a:solidFill>
                  <a:schemeClr val="dk1"/>
                </a:solidFill>
                <a:latin typeface="Poppins"/>
                <a:ea typeface="Poppins"/>
                <a:cs typeface="Poppins"/>
                <a:sym typeface="Poppins"/>
              </a:rPr>
              <a:t>ASPECTOS EXTERNOS</a:t>
            </a:r>
            <a:br>
              <a:rPr lang="es-ES" sz="1800" b="1" i="0" u="none" strike="noStrike" cap="none">
                <a:solidFill>
                  <a:schemeClr val="dk1"/>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cxnSp>
        <p:nvCxnSpPr>
          <p:cNvPr id="389" name="Google Shape;389;p5"/>
          <p:cNvCxnSpPr/>
          <p:nvPr/>
        </p:nvCxnSpPr>
        <p:spPr>
          <a:xfrm>
            <a:off x="4932040" y="3144061"/>
            <a:ext cx="1595039" cy="0"/>
          </a:xfrm>
          <a:prstGeom prst="straightConnector1">
            <a:avLst/>
          </a:prstGeom>
          <a:noFill/>
          <a:ln w="76200" cap="flat" cmpd="sng">
            <a:solidFill>
              <a:schemeClr val="accent1"/>
            </a:solidFill>
            <a:prstDash val="solid"/>
            <a:miter lim="800000"/>
            <a:headEnd type="none" w="sm" len="sm"/>
            <a:tailEnd type="triangle" w="med" len="med"/>
          </a:ln>
        </p:spPr>
      </p:cxnSp>
      <p:pic>
        <p:nvPicPr>
          <p:cNvPr id="390" name="Google Shape;390;p5" descr="Tienda contorno"/>
          <p:cNvPicPr preferRelativeResize="0"/>
          <p:nvPr/>
        </p:nvPicPr>
        <p:blipFill rotWithShape="1">
          <a:blip r:embed="rId3">
            <a:alphaModFix/>
          </a:blip>
          <a:srcRect/>
          <a:stretch/>
        </p:blipFill>
        <p:spPr>
          <a:xfrm>
            <a:off x="7083056" y="2586668"/>
            <a:ext cx="1397462" cy="1397462"/>
          </a:xfrm>
          <a:prstGeom prst="rect">
            <a:avLst/>
          </a:prstGeom>
          <a:noFill/>
          <a:ln>
            <a:noFill/>
          </a:ln>
        </p:spPr>
      </p:pic>
      <p:pic>
        <p:nvPicPr>
          <p:cNvPr id="391" name="Google Shape;391;p5" descr="Luces encendidas contorno"/>
          <p:cNvPicPr preferRelativeResize="0"/>
          <p:nvPr/>
        </p:nvPicPr>
        <p:blipFill rotWithShape="1">
          <a:blip r:embed="rId4">
            <a:alphaModFix/>
          </a:blip>
          <a:srcRect/>
          <a:stretch/>
        </p:blipFill>
        <p:spPr>
          <a:xfrm>
            <a:off x="621850" y="2770025"/>
            <a:ext cx="1030749" cy="1030749"/>
          </a:xfrm>
          <a:prstGeom prst="rect">
            <a:avLst/>
          </a:prstGeom>
          <a:noFill/>
          <a:ln>
            <a:noFill/>
          </a:ln>
        </p:spPr>
      </p:pic>
      <p:sp>
        <p:nvSpPr>
          <p:cNvPr id="392" name="Google Shape;392;p5"/>
          <p:cNvSpPr txBox="1"/>
          <p:nvPr/>
        </p:nvSpPr>
        <p:spPr>
          <a:xfrm>
            <a:off x="6923669" y="2272475"/>
            <a:ext cx="1716236"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s-ES" sz="2400" b="1" i="0" u="none" strike="noStrike" cap="none">
                <a:solidFill>
                  <a:schemeClr val="dk1"/>
                </a:solidFill>
                <a:latin typeface="Poppins"/>
                <a:ea typeface="Poppins"/>
                <a:cs typeface="Poppins"/>
                <a:sym typeface="Poppins"/>
              </a:rPr>
              <a:t>REALIDAD</a:t>
            </a:r>
            <a:br>
              <a:rPr lang="es-ES" sz="2400" b="1" i="0" u="none" strike="noStrike" cap="none">
                <a:solidFill>
                  <a:schemeClr val="dk1"/>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393" name="Google Shape;393;p5"/>
          <p:cNvSpPr txBox="1"/>
          <p:nvPr/>
        </p:nvSpPr>
        <p:spPr>
          <a:xfrm>
            <a:off x="144037" y="96175"/>
            <a:ext cx="3958175" cy="984885"/>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s-ES" sz="3200" b="1" i="0" u="none" strike="noStrike" cap="none">
                <a:solidFill>
                  <a:schemeClr val="dk1"/>
                </a:solidFill>
                <a:latin typeface="Poppins"/>
                <a:ea typeface="Poppins"/>
                <a:cs typeface="Poppins"/>
                <a:sym typeface="Poppins"/>
              </a:rPr>
              <a:t>PLAN DE NEGOCIO</a:t>
            </a:r>
            <a:br>
              <a:rPr lang="es-ES" sz="3200" b="1" i="0" u="none" strike="noStrike" cap="none">
                <a:solidFill>
                  <a:schemeClr val="dk1"/>
                </a:solidFill>
                <a:latin typeface="Poppins"/>
                <a:ea typeface="Poppins"/>
                <a:cs typeface="Poppins"/>
                <a:sym typeface="Poppins"/>
              </a:rPr>
            </a:br>
            <a:endParaRPr sz="3200" b="1" i="0" u="none" strike="noStrike" cap="none">
              <a:solidFill>
                <a:schemeClr val="dk1"/>
              </a:solidFill>
              <a:latin typeface="Poppins"/>
              <a:ea typeface="Poppins"/>
              <a:cs typeface="Poppins"/>
              <a:sym typeface="Poppins"/>
            </a:endParaRPr>
          </a:p>
        </p:txBody>
      </p:sp>
      <p:cxnSp>
        <p:nvCxnSpPr>
          <p:cNvPr id="394" name="Google Shape;394;p5"/>
          <p:cNvCxnSpPr/>
          <p:nvPr/>
        </p:nvCxnSpPr>
        <p:spPr>
          <a:xfrm rot="10800000">
            <a:off x="0" y="843558"/>
            <a:ext cx="1298592" cy="0"/>
          </a:xfrm>
          <a:prstGeom prst="straightConnector1">
            <a:avLst/>
          </a:prstGeom>
          <a:noFill/>
          <a:ln w="76200" cap="flat" cmpd="sng">
            <a:solidFill>
              <a:schemeClr val="accent1"/>
            </a:solidFill>
            <a:prstDash val="solid"/>
            <a:miter lim="800000"/>
            <a:headEnd type="none" w="sm" len="sm"/>
            <a:tailEnd type="none" w="sm" len="sm"/>
          </a:ln>
        </p:spPr>
      </p:cxnSp>
      <p:pic>
        <p:nvPicPr>
          <p:cNvPr id="395" name="Google Shape;395;p5" descr="Forma&#10;&#10;Descripción generada automáticamente con confianza media"/>
          <p:cNvPicPr preferRelativeResize="0"/>
          <p:nvPr/>
        </p:nvPicPr>
        <p:blipFill rotWithShape="1">
          <a:blip r:embed="rId5">
            <a:alphaModFix/>
          </a:blip>
          <a:srcRect/>
          <a:stretch/>
        </p:blipFill>
        <p:spPr>
          <a:xfrm>
            <a:off x="6791823" y="96174"/>
            <a:ext cx="2244675" cy="447925"/>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29"/>
        <p:cNvGrpSpPr/>
        <p:nvPr/>
      </p:nvGrpSpPr>
      <p:grpSpPr>
        <a:xfrm>
          <a:off x="0" y="0"/>
          <a:ext cx="0" cy="0"/>
          <a:chOff x="0" y="0"/>
          <a:chExt cx="0" cy="0"/>
        </a:xfrm>
      </p:grpSpPr>
      <p:sp>
        <p:nvSpPr>
          <p:cNvPr id="1130" name="Google Shape;1130;p50"/>
          <p:cNvSpPr/>
          <p:nvPr/>
        </p:nvSpPr>
        <p:spPr>
          <a:xfrm>
            <a:off x="0" y="0"/>
            <a:ext cx="9144000"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31" name="Google Shape;1131;p50"/>
          <p:cNvSpPr txBox="1"/>
          <p:nvPr/>
        </p:nvSpPr>
        <p:spPr>
          <a:xfrm>
            <a:off x="630936" y="192024"/>
            <a:ext cx="7879842" cy="761238"/>
          </a:xfrm>
          <a:prstGeom prst="rect">
            <a:avLst/>
          </a:prstGeom>
          <a:noFill/>
          <a:ln>
            <a:noFill/>
          </a:ln>
        </p:spPr>
        <p:txBody>
          <a:bodyPr spcFirstLastPara="1" wrap="square" lIns="91425" tIns="45700" rIns="91425" bIns="45700" anchor="b" anchorCtr="0">
            <a:normAutofit/>
          </a:bodyPr>
          <a:lstStyle/>
          <a:p>
            <a:pPr marL="0" marR="0" lvl="0" indent="0" algn="l" rtl="0">
              <a:lnSpc>
                <a:spcPct val="90000"/>
              </a:lnSpc>
              <a:spcBef>
                <a:spcPts val="0"/>
              </a:spcBef>
              <a:spcAft>
                <a:spcPts val="0"/>
              </a:spcAft>
              <a:buClr>
                <a:srgbClr val="000000"/>
              </a:buClr>
              <a:buSzPts val="2500"/>
              <a:buFont typeface="Arial"/>
              <a:buNone/>
            </a:pPr>
            <a:r>
              <a:rPr lang="es-ES" sz="2500" b="0" i="0" u="none" strike="noStrike" cap="none">
                <a:solidFill>
                  <a:schemeClr val="dk1"/>
                </a:solidFill>
                <a:latin typeface="Poppins"/>
                <a:ea typeface="Poppins"/>
                <a:cs typeface="Poppins"/>
                <a:sym typeface="Poppins"/>
              </a:rPr>
              <a:t>LA PELUQUERÍA DE MONTSE</a:t>
            </a:r>
            <a:endParaRPr sz="1400" b="0" i="0" u="none" strike="noStrike" cap="none">
              <a:solidFill>
                <a:srgbClr val="000000"/>
              </a:solidFill>
              <a:latin typeface="Arial"/>
              <a:ea typeface="Arial"/>
              <a:cs typeface="Arial"/>
              <a:sym typeface="Arial"/>
            </a:endParaRPr>
          </a:p>
        </p:txBody>
      </p:sp>
      <p:sp>
        <p:nvSpPr>
          <p:cNvPr id="1132" name="Google Shape;1132;p50"/>
          <p:cNvSpPr/>
          <p:nvPr/>
        </p:nvSpPr>
        <p:spPr>
          <a:xfrm>
            <a:off x="649464" y="1225876"/>
            <a:ext cx="7838694" cy="13716"/>
          </a:xfrm>
          <a:prstGeom prst="rect">
            <a:avLst/>
          </a:prstGeom>
          <a:solidFill>
            <a:srgbClr val="D5D5D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1133" name="Google Shape;1133;p50"/>
          <p:cNvSpPr/>
          <p:nvPr/>
        </p:nvSpPr>
        <p:spPr>
          <a:xfrm rot="10800000" flipH="1">
            <a:off x="630936" y="1153632"/>
            <a:ext cx="1405092" cy="8236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grpSp>
        <p:nvGrpSpPr>
          <p:cNvPr id="1134" name="Google Shape;1134;p50"/>
          <p:cNvGrpSpPr/>
          <p:nvPr/>
        </p:nvGrpSpPr>
        <p:grpSpPr>
          <a:xfrm>
            <a:off x="629612" y="1501815"/>
            <a:ext cx="7884774" cy="3153909"/>
            <a:chOff x="962" y="57116"/>
            <a:chExt cx="7884774" cy="3153909"/>
          </a:xfrm>
        </p:grpSpPr>
        <p:sp>
          <p:nvSpPr>
            <p:cNvPr id="1135" name="Google Shape;1135;p50"/>
            <p:cNvSpPr/>
            <p:nvPr/>
          </p:nvSpPr>
          <p:spPr>
            <a:xfrm>
              <a:off x="962" y="57116"/>
              <a:ext cx="3153909" cy="3153909"/>
            </a:xfrm>
            <a:prstGeom prst="ellipse">
              <a:avLst/>
            </a:prstGeom>
            <a:solidFill>
              <a:srgbClr val="8497B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36" name="Google Shape;1136;p50"/>
            <p:cNvSpPr txBox="1"/>
            <p:nvPr/>
          </p:nvSpPr>
          <p:spPr>
            <a:xfrm>
              <a:off x="462841" y="518995"/>
              <a:ext cx="2230151" cy="2230151"/>
            </a:xfrm>
            <a:prstGeom prst="rect">
              <a:avLst/>
            </a:prstGeom>
            <a:noFill/>
            <a:ln>
              <a:noFill/>
            </a:ln>
          </p:spPr>
          <p:txBody>
            <a:bodyPr spcFirstLastPara="1" wrap="square" lIns="33000" tIns="33000" rIns="33000" bIns="33000" anchor="ctr" anchorCtr="0">
              <a:noAutofit/>
            </a:bodyPr>
            <a:lstStyle/>
            <a:p>
              <a:pPr marL="0" marR="0" lvl="0" indent="0" algn="ctr" rtl="0">
                <a:lnSpc>
                  <a:spcPct val="90000"/>
                </a:lnSpc>
                <a:spcBef>
                  <a:spcPts val="0"/>
                </a:spcBef>
                <a:spcAft>
                  <a:spcPts val="0"/>
                </a:spcAft>
                <a:buClr>
                  <a:schemeClr val="lt1"/>
                </a:buClr>
                <a:buSzPts val="2600"/>
                <a:buFont typeface="Poppins Light"/>
                <a:buNone/>
              </a:pPr>
              <a:r>
                <a:rPr lang="es-ES" sz="2600" b="1" i="0" u="none" strike="noStrike" cap="none">
                  <a:solidFill>
                    <a:schemeClr val="lt1"/>
                  </a:solidFill>
                  <a:latin typeface="Poppins Light"/>
                  <a:ea typeface="Poppins Light"/>
                  <a:cs typeface="Poppins Light"/>
                  <a:sym typeface="Poppins Light"/>
                </a:rPr>
                <a:t>¿Cuál es la propuesta de valor de Montse?</a:t>
              </a:r>
              <a:endParaRPr sz="2600" b="0" i="0" u="none" strike="noStrike" cap="none">
                <a:solidFill>
                  <a:schemeClr val="lt1"/>
                </a:solidFill>
                <a:latin typeface="Poppins Light"/>
                <a:ea typeface="Poppins Light"/>
                <a:cs typeface="Poppins Light"/>
                <a:sym typeface="Poppins Light"/>
              </a:endParaRPr>
            </a:p>
          </p:txBody>
        </p:sp>
        <p:sp>
          <p:nvSpPr>
            <p:cNvPr id="1137" name="Google Shape;1137;p50"/>
            <p:cNvSpPr/>
            <p:nvPr/>
          </p:nvSpPr>
          <p:spPr>
            <a:xfrm rot="5400000">
              <a:off x="3415070" y="1216178"/>
              <a:ext cx="1103868" cy="835786"/>
            </a:xfrm>
            <a:prstGeom prst="triangle">
              <a:avLst>
                <a:gd name="adj" fmla="val 50000"/>
              </a:avLst>
            </a:prstGeom>
            <a:solidFill>
              <a:srgbClr val="BFD7E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38" name="Google Shape;1138;p50"/>
            <p:cNvSpPr/>
            <p:nvPr/>
          </p:nvSpPr>
          <p:spPr>
            <a:xfrm>
              <a:off x="4731827" y="57116"/>
              <a:ext cx="3153909" cy="3153909"/>
            </a:xfrm>
            <a:prstGeom prst="ellipse">
              <a:avLst/>
            </a:prstGeom>
            <a:solidFill>
              <a:srgbClr val="48B0E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39" name="Google Shape;1139;p50"/>
            <p:cNvSpPr txBox="1"/>
            <p:nvPr/>
          </p:nvSpPr>
          <p:spPr>
            <a:xfrm>
              <a:off x="5193706" y="518995"/>
              <a:ext cx="2230151" cy="2230151"/>
            </a:xfrm>
            <a:prstGeom prst="rect">
              <a:avLst/>
            </a:prstGeom>
            <a:noFill/>
            <a:ln>
              <a:noFill/>
            </a:ln>
          </p:spPr>
          <p:txBody>
            <a:bodyPr spcFirstLastPara="1" wrap="square" lIns="33000" tIns="33000" rIns="33000" bIns="33000" anchor="ctr" anchorCtr="0">
              <a:noAutofit/>
            </a:bodyPr>
            <a:lstStyle/>
            <a:p>
              <a:pPr marL="0" marR="0" lvl="0" indent="0" algn="ctr" rtl="0">
                <a:lnSpc>
                  <a:spcPct val="90000"/>
                </a:lnSpc>
                <a:spcBef>
                  <a:spcPts val="0"/>
                </a:spcBef>
                <a:spcAft>
                  <a:spcPts val="0"/>
                </a:spcAft>
                <a:buClr>
                  <a:schemeClr val="lt1"/>
                </a:buClr>
                <a:buSzPts val="2600"/>
                <a:buFont typeface="Poppins Light"/>
                <a:buNone/>
              </a:pPr>
              <a:r>
                <a:rPr lang="es-ES" sz="2600" b="1" i="0" u="none" strike="noStrike" cap="none">
                  <a:solidFill>
                    <a:schemeClr val="lt1"/>
                  </a:solidFill>
                  <a:latin typeface="Poppins Light"/>
                  <a:ea typeface="Poppins Light"/>
                  <a:cs typeface="Poppins Light"/>
                  <a:sym typeface="Poppins Light"/>
                </a:rPr>
                <a:t>Cómo se diferenciará?</a:t>
              </a:r>
              <a:endParaRPr sz="2600" b="0" i="0" u="none" strike="noStrike" cap="none">
                <a:solidFill>
                  <a:schemeClr val="lt1"/>
                </a:solidFill>
                <a:latin typeface="Poppins Light"/>
                <a:ea typeface="Poppins Light"/>
                <a:cs typeface="Poppins Light"/>
                <a:sym typeface="Poppins Light"/>
              </a:endParaRPr>
            </a:p>
          </p:txBody>
        </p:sp>
      </p:grpSp>
      <p:pic>
        <p:nvPicPr>
          <p:cNvPr id="1140" name="Google Shape;1140;p50" descr="Forma&#10;&#10;Descripción generada automáticamente con confianza media"/>
          <p:cNvPicPr preferRelativeResize="0"/>
          <p:nvPr/>
        </p:nvPicPr>
        <p:blipFill rotWithShape="1">
          <a:blip r:embed="rId3">
            <a:alphaModFix/>
          </a:blip>
          <a:srcRect/>
          <a:stretch/>
        </p:blipFill>
        <p:spPr>
          <a:xfrm>
            <a:off x="6774298" y="146624"/>
            <a:ext cx="2244675" cy="447925"/>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45"/>
        <p:cNvGrpSpPr/>
        <p:nvPr/>
      </p:nvGrpSpPr>
      <p:grpSpPr>
        <a:xfrm>
          <a:off x="0" y="0"/>
          <a:ext cx="0" cy="0"/>
          <a:chOff x="0" y="0"/>
          <a:chExt cx="0" cy="0"/>
        </a:xfrm>
      </p:grpSpPr>
      <p:pic>
        <p:nvPicPr>
          <p:cNvPr id="1146" name="Google Shape;1146;p51" descr="Líneas se unen bajo una chincheta"/>
          <p:cNvPicPr preferRelativeResize="0"/>
          <p:nvPr/>
        </p:nvPicPr>
        <p:blipFill rotWithShape="1">
          <a:blip r:embed="rId3">
            <a:alphaModFix/>
          </a:blip>
          <a:srcRect/>
          <a:stretch/>
        </p:blipFill>
        <p:spPr>
          <a:xfrm>
            <a:off x="0" y="11779"/>
            <a:ext cx="9143980" cy="5143490"/>
          </a:xfrm>
          <a:prstGeom prst="rect">
            <a:avLst/>
          </a:prstGeom>
          <a:noFill/>
          <a:ln>
            <a:noFill/>
          </a:ln>
        </p:spPr>
      </p:pic>
      <p:sp>
        <p:nvSpPr>
          <p:cNvPr id="1147" name="Google Shape;1147;p51"/>
          <p:cNvSpPr/>
          <p:nvPr/>
        </p:nvSpPr>
        <p:spPr>
          <a:xfrm>
            <a:off x="0" y="3990106"/>
            <a:ext cx="9144000" cy="552413"/>
          </a:xfrm>
          <a:prstGeom prst="rect">
            <a:avLst/>
          </a:prstGeom>
          <a:solidFill>
            <a:schemeClr val="lt1">
              <a:alpha val="9254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48" name="Google Shape;1148;p51"/>
          <p:cNvSpPr txBox="1"/>
          <p:nvPr/>
        </p:nvSpPr>
        <p:spPr>
          <a:xfrm>
            <a:off x="392906" y="3987930"/>
            <a:ext cx="8408194" cy="558627"/>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000000"/>
              </a:buClr>
              <a:buSzPts val="2700"/>
              <a:buFont typeface="Arial"/>
              <a:buNone/>
            </a:pPr>
            <a:r>
              <a:rPr lang="es-ES" sz="2700" b="1" i="0" u="none" strike="noStrike" cap="none">
                <a:solidFill>
                  <a:srgbClr val="262626"/>
                </a:solidFill>
                <a:latin typeface="Calibri"/>
                <a:ea typeface="Calibri"/>
                <a:cs typeface="Calibri"/>
                <a:sym typeface="Calibri"/>
              </a:rPr>
              <a:t>MUCHAS GRACIAS</a:t>
            </a:r>
            <a:endParaRPr sz="1400" b="0" i="0" u="none" strike="noStrike" cap="none">
              <a:solidFill>
                <a:srgbClr val="000000"/>
              </a:solidFill>
              <a:latin typeface="Arial"/>
              <a:ea typeface="Arial"/>
              <a:cs typeface="Arial"/>
              <a:sym typeface="Arial"/>
            </a:endParaRPr>
          </a:p>
        </p:txBody>
      </p:sp>
      <p:cxnSp>
        <p:nvCxnSpPr>
          <p:cNvPr id="1149" name="Google Shape;1149;p51"/>
          <p:cNvCxnSpPr/>
          <p:nvPr/>
        </p:nvCxnSpPr>
        <p:spPr>
          <a:xfrm>
            <a:off x="0" y="3931487"/>
            <a:ext cx="9144000" cy="0"/>
          </a:xfrm>
          <a:prstGeom prst="straightConnector1">
            <a:avLst/>
          </a:prstGeom>
          <a:noFill/>
          <a:ln w="41275" cap="flat" cmpd="sng">
            <a:solidFill>
              <a:schemeClr val="lt1">
                <a:alpha val="89411"/>
              </a:schemeClr>
            </a:solidFill>
            <a:prstDash val="solid"/>
            <a:miter lim="800000"/>
            <a:headEnd type="none" w="sm" len="sm"/>
            <a:tailEnd type="none" w="sm" len="sm"/>
          </a:ln>
        </p:spPr>
      </p:cxnSp>
      <p:cxnSp>
        <p:nvCxnSpPr>
          <p:cNvPr id="1150" name="Google Shape;1150;p51"/>
          <p:cNvCxnSpPr/>
          <p:nvPr/>
        </p:nvCxnSpPr>
        <p:spPr>
          <a:xfrm>
            <a:off x="0" y="4601139"/>
            <a:ext cx="9144000" cy="0"/>
          </a:xfrm>
          <a:prstGeom prst="straightConnector1">
            <a:avLst/>
          </a:prstGeom>
          <a:noFill/>
          <a:ln w="41275" cap="flat" cmpd="sng">
            <a:solidFill>
              <a:schemeClr val="lt1">
                <a:alpha val="89411"/>
              </a:schemeClr>
            </a:solidFill>
            <a:prstDash val="solid"/>
            <a:miter lim="800000"/>
            <a:headEnd type="none" w="sm" len="sm"/>
            <a:tailEnd type="none" w="sm" len="sm"/>
          </a:ln>
        </p:spPr>
      </p:cxnSp>
      <p:pic>
        <p:nvPicPr>
          <p:cNvPr id="1151" name="Google Shape;1151;p51" descr="Forma&#10;&#10;Descripción generada automáticamente con confianza media"/>
          <p:cNvPicPr preferRelativeResize="0"/>
          <p:nvPr/>
        </p:nvPicPr>
        <p:blipFill rotWithShape="1">
          <a:blip r:embed="rId4">
            <a:alphaModFix/>
          </a:blip>
          <a:srcRect/>
          <a:stretch/>
        </p:blipFill>
        <p:spPr>
          <a:xfrm>
            <a:off x="6774298" y="146624"/>
            <a:ext cx="2244675" cy="447925"/>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156"/>
        <p:cNvGrpSpPr/>
        <p:nvPr/>
      </p:nvGrpSpPr>
      <p:grpSpPr>
        <a:xfrm>
          <a:off x="0" y="0"/>
          <a:ext cx="0" cy="0"/>
          <a:chOff x="0" y="0"/>
          <a:chExt cx="0" cy="0"/>
        </a:xfrm>
      </p:grpSpPr>
      <p:pic>
        <p:nvPicPr>
          <p:cNvPr id="1157" name="Google Shape;1157;p52" descr="Líneas se unen bajo una chincheta"/>
          <p:cNvPicPr preferRelativeResize="0"/>
          <p:nvPr/>
        </p:nvPicPr>
        <p:blipFill rotWithShape="1">
          <a:blip r:embed="rId3">
            <a:alphaModFix/>
          </a:blip>
          <a:srcRect/>
          <a:stretch/>
        </p:blipFill>
        <p:spPr>
          <a:xfrm>
            <a:off x="21" y="7566"/>
            <a:ext cx="9143979" cy="5143490"/>
          </a:xfrm>
          <a:prstGeom prst="rect">
            <a:avLst/>
          </a:prstGeom>
          <a:noFill/>
          <a:ln>
            <a:noFill/>
          </a:ln>
        </p:spPr>
      </p:pic>
      <p:sp>
        <p:nvSpPr>
          <p:cNvPr id="1158" name="Google Shape;1158;p52"/>
          <p:cNvSpPr/>
          <p:nvPr/>
        </p:nvSpPr>
        <p:spPr>
          <a:xfrm>
            <a:off x="0" y="371787"/>
            <a:ext cx="4764147" cy="4764147"/>
          </a:xfrm>
          <a:prstGeom prst="ellipse">
            <a:avLst/>
          </a:prstGeom>
          <a:solidFill>
            <a:schemeClr val="lt1">
              <a:alpha val="7647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59" name="Google Shape;1159;p52"/>
          <p:cNvSpPr txBox="1"/>
          <p:nvPr/>
        </p:nvSpPr>
        <p:spPr>
          <a:xfrm>
            <a:off x="949834" y="1993191"/>
            <a:ext cx="5323219" cy="196488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2800"/>
              <a:buFont typeface="Arial"/>
              <a:buNone/>
            </a:pPr>
            <a:r>
              <a:rPr lang="es-ES" sz="2800" b="1" i="0" u="none" strike="noStrike" cap="none" dirty="0">
                <a:solidFill>
                  <a:schemeClr val="dk1"/>
                </a:solidFill>
                <a:latin typeface="Calibri"/>
                <a:ea typeface="Calibri"/>
                <a:cs typeface="Calibri"/>
                <a:sym typeface="Calibri"/>
              </a:rPr>
              <a:t>- PLAN DE NEGOCIO</a:t>
            </a:r>
            <a:br>
              <a:rPr lang="es-ES" sz="2800" b="1" i="0" u="none" strike="noStrike" cap="none" dirty="0">
                <a:solidFill>
                  <a:schemeClr val="dk1"/>
                </a:solidFill>
                <a:latin typeface="Calibri"/>
                <a:ea typeface="Calibri"/>
                <a:cs typeface="Calibri"/>
                <a:sym typeface="Calibri"/>
              </a:rPr>
            </a:br>
            <a:r>
              <a:rPr lang="es-ES" sz="2800" b="1" i="0" u="none" strike="noStrike" cap="none" dirty="0">
                <a:solidFill>
                  <a:schemeClr val="dk1"/>
                </a:solidFill>
                <a:latin typeface="Calibri"/>
                <a:ea typeface="Calibri"/>
                <a:cs typeface="Calibri"/>
                <a:sym typeface="Calibri"/>
              </a:rPr>
              <a:t>- MICROCRÉDITOS</a:t>
            </a:r>
            <a:br>
              <a:rPr lang="es-ES" sz="2800" b="1" i="0" u="none" strike="noStrike" cap="none" dirty="0">
                <a:solidFill>
                  <a:schemeClr val="dk1"/>
                </a:solidFill>
                <a:latin typeface="Calibri"/>
                <a:ea typeface="Calibri"/>
                <a:cs typeface="Calibri"/>
                <a:sym typeface="Calibri"/>
              </a:rPr>
            </a:br>
            <a:r>
              <a:rPr lang="es-ES" sz="2800" b="1" i="0" u="none" strike="noStrike" cap="none" dirty="0">
                <a:solidFill>
                  <a:schemeClr val="dk1"/>
                </a:solidFill>
                <a:latin typeface="Calibri"/>
                <a:ea typeface="Calibri"/>
                <a:cs typeface="Calibri"/>
                <a:sym typeface="Calibri"/>
              </a:rPr>
              <a:t>- LISTAS DE MOROSOS</a:t>
            </a:r>
            <a:br>
              <a:rPr lang="es-ES" sz="2800" b="1" i="0" u="none" strike="noStrike" cap="none" dirty="0">
                <a:solidFill>
                  <a:schemeClr val="dk1"/>
                </a:solidFill>
                <a:latin typeface="Calibri"/>
                <a:ea typeface="Calibri"/>
                <a:cs typeface="Calibri"/>
                <a:sym typeface="Calibri"/>
              </a:rPr>
            </a:br>
            <a:endParaRPr sz="2800" b="1" i="0" u="none" strike="noStrike" cap="none" dirty="0">
              <a:solidFill>
                <a:schemeClr val="dk1"/>
              </a:solidFill>
              <a:latin typeface="Calibri"/>
              <a:ea typeface="Calibri"/>
              <a:cs typeface="Calibri"/>
              <a:sym typeface="Calibri"/>
            </a:endParaRPr>
          </a:p>
        </p:txBody>
      </p:sp>
      <p:pic>
        <p:nvPicPr>
          <p:cNvPr id="1160" name="Google Shape;1160;p52" descr="Forma&#10;&#10;Descripción generada automáticamente con confianza media"/>
          <p:cNvPicPr preferRelativeResize="0"/>
          <p:nvPr/>
        </p:nvPicPr>
        <p:blipFill rotWithShape="1">
          <a:blip r:embed="rId4">
            <a:alphaModFix/>
          </a:blip>
          <a:srcRect/>
          <a:stretch/>
        </p:blipFill>
        <p:spPr>
          <a:xfrm>
            <a:off x="6774298" y="146624"/>
            <a:ext cx="2244675" cy="447925"/>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F2F2F2">
            <a:alpha val="49411"/>
          </a:srgbClr>
        </a:solidFill>
        <a:effectLst/>
      </p:bgPr>
    </p:bg>
    <p:spTree>
      <p:nvGrpSpPr>
        <p:cNvPr id="1" name="Shape 1165"/>
        <p:cNvGrpSpPr/>
        <p:nvPr/>
      </p:nvGrpSpPr>
      <p:grpSpPr>
        <a:xfrm>
          <a:off x="0" y="0"/>
          <a:ext cx="0" cy="0"/>
          <a:chOff x="0" y="0"/>
          <a:chExt cx="0" cy="0"/>
        </a:xfrm>
      </p:grpSpPr>
      <p:sp>
        <p:nvSpPr>
          <p:cNvPr id="1166" name="Google Shape;1166;p53"/>
          <p:cNvSpPr/>
          <p:nvPr/>
        </p:nvSpPr>
        <p:spPr>
          <a:xfrm>
            <a:off x="0" y="0"/>
            <a:ext cx="9143999" cy="5143023"/>
          </a:xfrm>
          <a:prstGeom prst="rect">
            <a:avLst/>
          </a:prstGeom>
          <a:solidFill>
            <a:srgbClr val="F2F2F2">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67" name="Google Shape;1167;p53"/>
          <p:cNvSpPr/>
          <p:nvPr/>
        </p:nvSpPr>
        <p:spPr>
          <a:xfrm rot="5400000">
            <a:off x="-952744" y="2526955"/>
            <a:ext cx="2400300" cy="11428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68" name="Google Shape;1168;p53"/>
          <p:cNvSpPr/>
          <p:nvPr/>
        </p:nvSpPr>
        <p:spPr>
          <a:xfrm rot="-5400000">
            <a:off x="4780856" y="780353"/>
            <a:ext cx="5143502" cy="3582785"/>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69" name="Google Shape;1169;p53"/>
          <p:cNvSpPr/>
          <p:nvPr/>
        </p:nvSpPr>
        <p:spPr>
          <a:xfrm>
            <a:off x="290935" y="643339"/>
            <a:ext cx="8300268" cy="3906699"/>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70" name="Google Shape;1170;p53"/>
          <p:cNvSpPr txBox="1">
            <a:spLocks noGrp="1"/>
          </p:cNvSpPr>
          <p:nvPr>
            <p:ph type="ctrTitle"/>
          </p:nvPr>
        </p:nvSpPr>
        <p:spPr>
          <a:xfrm>
            <a:off x="740766" y="1059582"/>
            <a:ext cx="7432722" cy="3186325"/>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F3F3F"/>
              </a:buClr>
              <a:buSzPts val="4800"/>
              <a:buFont typeface="Poppins"/>
              <a:buNone/>
            </a:pPr>
            <a:r>
              <a:rPr lang="es-ES" sz="4800" b="1" cap="none">
                <a:solidFill>
                  <a:srgbClr val="3F3F3F"/>
                </a:solidFill>
                <a:latin typeface="Poppins"/>
                <a:ea typeface="Poppins"/>
                <a:cs typeface="Poppins"/>
                <a:sym typeface="Poppins"/>
              </a:rPr>
              <a:t>TALLER 2</a:t>
            </a:r>
            <a:br>
              <a:rPr lang="es-ES" sz="4000" b="1" cap="none">
                <a:solidFill>
                  <a:srgbClr val="3F3F3F"/>
                </a:solidFill>
                <a:latin typeface="Poppins"/>
                <a:ea typeface="Poppins"/>
                <a:cs typeface="Poppins"/>
                <a:sym typeface="Poppins"/>
              </a:rPr>
            </a:br>
            <a:br>
              <a:rPr lang="es-ES" sz="4000" b="1" cap="none">
                <a:solidFill>
                  <a:srgbClr val="3F3F3F"/>
                </a:solidFill>
                <a:latin typeface="Poppins"/>
                <a:ea typeface="Poppins"/>
                <a:cs typeface="Poppins"/>
                <a:sym typeface="Poppins"/>
              </a:rPr>
            </a:br>
            <a:r>
              <a:rPr lang="es-ES" sz="4000" b="1" cap="none">
                <a:solidFill>
                  <a:srgbClr val="3F3F3F"/>
                </a:solidFill>
                <a:latin typeface="Poppins"/>
                <a:ea typeface="Poppins"/>
                <a:cs typeface="Poppins"/>
                <a:sym typeface="Poppins"/>
              </a:rPr>
              <a:t>- </a:t>
            </a:r>
            <a:r>
              <a:rPr lang="es-ES" sz="3600" b="1" cap="none">
                <a:solidFill>
                  <a:srgbClr val="3F3F3F"/>
                </a:solidFill>
                <a:latin typeface="Poppins"/>
                <a:ea typeface="Poppins"/>
                <a:cs typeface="Poppins"/>
                <a:sym typeface="Poppins"/>
              </a:rPr>
              <a:t>LA PELUQUERÍA DE MONTSE</a:t>
            </a:r>
            <a:br>
              <a:rPr lang="es-ES" sz="3600" b="1" cap="none">
                <a:solidFill>
                  <a:srgbClr val="3F3F3F"/>
                </a:solidFill>
                <a:latin typeface="Poppins"/>
                <a:ea typeface="Poppins"/>
                <a:cs typeface="Poppins"/>
                <a:sym typeface="Poppins"/>
              </a:rPr>
            </a:br>
            <a:r>
              <a:rPr lang="es-ES" sz="3600" b="1" cap="none">
                <a:solidFill>
                  <a:srgbClr val="3F3F3F"/>
                </a:solidFill>
                <a:latin typeface="Poppins"/>
                <a:ea typeface="Poppins"/>
                <a:cs typeface="Poppins"/>
                <a:sym typeface="Poppins"/>
              </a:rPr>
              <a:t>- MICROCRÉDITOS</a:t>
            </a:r>
            <a:br>
              <a:rPr lang="es-ES" sz="3600" b="1" cap="none">
                <a:solidFill>
                  <a:srgbClr val="3F3F3F"/>
                </a:solidFill>
                <a:latin typeface="Poppins"/>
                <a:ea typeface="Poppins"/>
                <a:cs typeface="Poppins"/>
                <a:sym typeface="Poppins"/>
              </a:rPr>
            </a:br>
            <a:r>
              <a:rPr lang="es-ES" sz="3600" b="1" cap="none">
                <a:solidFill>
                  <a:srgbClr val="3F3F3F"/>
                </a:solidFill>
                <a:latin typeface="Poppins"/>
                <a:ea typeface="Poppins"/>
                <a:cs typeface="Poppins"/>
                <a:sym typeface="Poppins"/>
              </a:rPr>
              <a:t>- LISTAS DE MOROSOS</a:t>
            </a:r>
            <a:endParaRPr sz="4000" b="1" cap="none">
              <a:solidFill>
                <a:srgbClr val="3F3F3F"/>
              </a:solidFill>
              <a:latin typeface="Poppins"/>
              <a:ea typeface="Poppins"/>
              <a:cs typeface="Poppins"/>
              <a:sym typeface="Poppins"/>
            </a:endParaRPr>
          </a:p>
        </p:txBody>
      </p:sp>
      <p:sp>
        <p:nvSpPr>
          <p:cNvPr id="1171" name="Google Shape;1171;p53"/>
          <p:cNvSpPr/>
          <p:nvPr/>
        </p:nvSpPr>
        <p:spPr>
          <a:xfrm rot="5400000">
            <a:off x="-1143007" y="2524594"/>
            <a:ext cx="2400300" cy="11428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172" name="Google Shape;1172;p53"/>
          <p:cNvPicPr preferRelativeResize="0"/>
          <p:nvPr/>
        </p:nvPicPr>
        <p:blipFill rotWithShape="1">
          <a:blip r:embed="rId3">
            <a:alphaModFix/>
          </a:blip>
          <a:srcRect/>
          <a:stretch/>
        </p:blipFill>
        <p:spPr>
          <a:xfrm>
            <a:off x="0" y="4771553"/>
            <a:ext cx="9144000" cy="381000"/>
          </a:xfrm>
          <a:prstGeom prst="rect">
            <a:avLst/>
          </a:prstGeom>
          <a:noFill/>
          <a:ln>
            <a:noFill/>
          </a:ln>
        </p:spPr>
      </p:pic>
      <p:pic>
        <p:nvPicPr>
          <p:cNvPr id="1173" name="Google Shape;1173;p53" descr="Forma&#10;&#10;Descripción generada automáticamente con confianza media"/>
          <p:cNvPicPr preferRelativeResize="0"/>
          <p:nvPr/>
        </p:nvPicPr>
        <p:blipFill rotWithShape="1">
          <a:blip r:embed="rId4">
            <a:alphaModFix/>
          </a:blip>
          <a:srcRect/>
          <a:stretch/>
        </p:blipFill>
        <p:spPr>
          <a:xfrm>
            <a:off x="304548" y="195424"/>
            <a:ext cx="2244675" cy="447925"/>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78"/>
        <p:cNvGrpSpPr/>
        <p:nvPr/>
      </p:nvGrpSpPr>
      <p:grpSpPr>
        <a:xfrm>
          <a:off x="0" y="0"/>
          <a:ext cx="0" cy="0"/>
          <a:chOff x="0" y="0"/>
          <a:chExt cx="0" cy="0"/>
        </a:xfrm>
      </p:grpSpPr>
      <p:sp>
        <p:nvSpPr>
          <p:cNvPr id="1179" name="Google Shape;1179;p54"/>
          <p:cNvSpPr/>
          <p:nvPr/>
        </p:nvSpPr>
        <p:spPr>
          <a:xfrm>
            <a:off x="0" y="0"/>
            <a:ext cx="9141714"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80" name="Google Shape;1180;p54"/>
          <p:cNvSpPr txBox="1">
            <a:spLocks noGrp="1"/>
          </p:cNvSpPr>
          <p:nvPr>
            <p:ph type="title"/>
          </p:nvPr>
        </p:nvSpPr>
        <p:spPr>
          <a:xfrm>
            <a:off x="628650" y="421703"/>
            <a:ext cx="7886700" cy="846313"/>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3F3F3F"/>
              </a:buClr>
              <a:buSzPct val="100000"/>
              <a:buFont typeface="Poppins"/>
              <a:buNone/>
            </a:pPr>
            <a:r>
              <a:rPr lang="es-ES" sz="4400" b="1" cap="none">
                <a:solidFill>
                  <a:srgbClr val="3F3F3F"/>
                </a:solidFill>
                <a:latin typeface="Poppins"/>
                <a:ea typeface="Poppins"/>
                <a:cs typeface="Poppins"/>
                <a:sym typeface="Poppins"/>
              </a:rPr>
              <a:t>RESUMEN DEL TALLER 1</a:t>
            </a:r>
            <a:br>
              <a:rPr lang="es-ES" sz="4400" b="1" cap="none">
                <a:solidFill>
                  <a:srgbClr val="3F3F3F"/>
                </a:solidFill>
                <a:latin typeface="Poppins"/>
                <a:ea typeface="Poppins"/>
                <a:cs typeface="Poppins"/>
                <a:sym typeface="Poppins"/>
              </a:rPr>
            </a:br>
            <a:endParaRPr/>
          </a:p>
        </p:txBody>
      </p:sp>
      <p:grpSp>
        <p:nvGrpSpPr>
          <p:cNvPr id="1181" name="Google Shape;1181;p54"/>
          <p:cNvGrpSpPr/>
          <p:nvPr/>
        </p:nvGrpSpPr>
        <p:grpSpPr>
          <a:xfrm>
            <a:off x="185547" y="1809065"/>
            <a:ext cx="8772904" cy="2674894"/>
            <a:chOff x="6035" y="389443"/>
            <a:chExt cx="8772904" cy="2674894"/>
          </a:xfrm>
        </p:grpSpPr>
        <p:sp>
          <p:nvSpPr>
            <p:cNvPr id="1182" name="Google Shape;1182;p54"/>
            <p:cNvSpPr/>
            <p:nvPr/>
          </p:nvSpPr>
          <p:spPr>
            <a:xfrm>
              <a:off x="1874791" y="904890"/>
              <a:ext cx="399627" cy="91440"/>
            </a:xfrm>
            <a:custGeom>
              <a:avLst/>
              <a:gdLst/>
              <a:ahLst/>
              <a:cxnLst/>
              <a:rect l="l" t="t" r="r" b="b"/>
              <a:pathLst>
                <a:path w="120000" h="120000" extrusionOk="0">
                  <a:moveTo>
                    <a:pt x="0" y="60000"/>
                  </a:moveTo>
                  <a:lnTo>
                    <a:pt x="120000" y="60000"/>
                  </a:lnTo>
                </a:path>
              </a:pathLst>
            </a:custGeom>
            <a:noFill/>
            <a:ln w="9525" cap="flat" cmpd="sng">
              <a:solidFill>
                <a:srgbClr val="BFD7E7"/>
              </a:solidFill>
              <a:prstDash val="solid"/>
              <a:miter lim="800000"/>
              <a:headEnd type="none" w="sm" len="sm"/>
              <a:tailEnd type="stealth" w="med" len="med"/>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83" name="Google Shape;1183;p54"/>
            <p:cNvSpPr txBox="1"/>
            <p:nvPr/>
          </p:nvSpPr>
          <p:spPr>
            <a:xfrm>
              <a:off x="2063849" y="948456"/>
              <a:ext cx="21511" cy="4306"/>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libri"/>
                <a:buNone/>
              </a:pPr>
              <a:endParaRPr sz="500" b="0" i="0" u="none" strike="noStrike" cap="none">
                <a:solidFill>
                  <a:schemeClr val="dk1"/>
                </a:solidFill>
                <a:latin typeface="Calibri"/>
                <a:ea typeface="Calibri"/>
                <a:cs typeface="Calibri"/>
                <a:sym typeface="Calibri"/>
              </a:endParaRPr>
            </a:p>
          </p:txBody>
        </p:sp>
        <p:sp>
          <p:nvSpPr>
            <p:cNvPr id="1184" name="Google Shape;1184;p54"/>
            <p:cNvSpPr/>
            <p:nvPr/>
          </p:nvSpPr>
          <p:spPr>
            <a:xfrm>
              <a:off x="6035" y="389443"/>
              <a:ext cx="1870555" cy="1122333"/>
            </a:xfrm>
            <a:prstGeom prst="rect">
              <a:avLst/>
            </a:prstGeom>
            <a:solidFill>
              <a:srgbClr val="0F3B6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85" name="Google Shape;1185;p54"/>
            <p:cNvSpPr txBox="1"/>
            <p:nvPr/>
          </p:nvSpPr>
          <p:spPr>
            <a:xfrm>
              <a:off x="6035" y="389443"/>
              <a:ext cx="1870555" cy="1122333"/>
            </a:xfrm>
            <a:prstGeom prst="rect">
              <a:avLst/>
            </a:prstGeom>
            <a:noFill/>
            <a:ln>
              <a:noFill/>
            </a:ln>
          </p:spPr>
          <p:txBody>
            <a:bodyPr spcFirstLastPara="1" wrap="square" lIns="91650" tIns="96200" rIns="91650" bIns="96200" anchor="ctr" anchorCtr="0">
              <a:noAutofit/>
            </a:bodyPr>
            <a:lstStyle/>
            <a:p>
              <a:pPr marL="0" marR="0" lvl="0" indent="0" algn="ctr" rtl="0">
                <a:lnSpc>
                  <a:spcPct val="90000"/>
                </a:lnSpc>
                <a:spcBef>
                  <a:spcPts val="0"/>
                </a:spcBef>
                <a:spcAft>
                  <a:spcPts val="0"/>
                </a:spcAft>
                <a:buClr>
                  <a:schemeClr val="dk1"/>
                </a:buClr>
                <a:buSzPts val="1600"/>
                <a:buFont typeface="Calibri"/>
                <a:buNone/>
              </a:pPr>
              <a:endParaRPr sz="1600" b="0" i="0" u="none" strike="noStrike" cap="none">
                <a:solidFill>
                  <a:schemeClr val="lt1"/>
                </a:solidFill>
                <a:latin typeface="Poppins"/>
                <a:ea typeface="Poppins"/>
                <a:cs typeface="Poppins"/>
                <a:sym typeface="Poppins"/>
              </a:endParaRPr>
            </a:p>
            <a:p>
              <a:pPr marL="0" marR="0" lvl="0" indent="0" algn="ctr" rtl="0">
                <a:lnSpc>
                  <a:spcPct val="90000"/>
                </a:lnSpc>
                <a:spcBef>
                  <a:spcPts val="560"/>
                </a:spcBef>
                <a:spcAft>
                  <a:spcPts val="0"/>
                </a:spcAft>
                <a:buClr>
                  <a:schemeClr val="lt1"/>
                </a:buClr>
                <a:buSzPts val="1600"/>
                <a:buFont typeface="Poppins"/>
                <a:buNone/>
              </a:pPr>
              <a:r>
                <a:rPr lang="es-ES" sz="1600" b="0" i="0" u="none" strike="noStrike" cap="none">
                  <a:solidFill>
                    <a:schemeClr val="lt1"/>
                  </a:solidFill>
                  <a:latin typeface="Poppins"/>
                  <a:ea typeface="Poppins"/>
                  <a:cs typeface="Poppins"/>
                  <a:sym typeface="Poppins"/>
                </a:rPr>
                <a:t>De la idea a la realidad</a:t>
              </a:r>
              <a:br>
                <a:rPr lang="es-ES" sz="1600" b="0" i="0" u="none" strike="noStrike" cap="none">
                  <a:solidFill>
                    <a:schemeClr val="lt1"/>
                  </a:solidFill>
                  <a:latin typeface="Poppins"/>
                  <a:ea typeface="Poppins"/>
                  <a:cs typeface="Poppins"/>
                  <a:sym typeface="Poppins"/>
                </a:rPr>
              </a:br>
              <a:endParaRPr sz="1600" b="0" i="0" u="none" strike="noStrike" cap="none">
                <a:solidFill>
                  <a:schemeClr val="lt1"/>
                </a:solidFill>
                <a:latin typeface="Poppins"/>
                <a:ea typeface="Poppins"/>
                <a:cs typeface="Poppins"/>
                <a:sym typeface="Poppins"/>
              </a:endParaRPr>
            </a:p>
          </p:txBody>
        </p:sp>
        <p:sp>
          <p:nvSpPr>
            <p:cNvPr id="1186" name="Google Shape;1186;p54"/>
            <p:cNvSpPr/>
            <p:nvPr/>
          </p:nvSpPr>
          <p:spPr>
            <a:xfrm>
              <a:off x="4175574" y="904890"/>
              <a:ext cx="399627" cy="91440"/>
            </a:xfrm>
            <a:custGeom>
              <a:avLst/>
              <a:gdLst/>
              <a:ahLst/>
              <a:cxnLst/>
              <a:rect l="l" t="t" r="r" b="b"/>
              <a:pathLst>
                <a:path w="120000" h="120000" extrusionOk="0">
                  <a:moveTo>
                    <a:pt x="0" y="60000"/>
                  </a:moveTo>
                  <a:lnTo>
                    <a:pt x="120000" y="60000"/>
                  </a:lnTo>
                </a:path>
              </a:pathLst>
            </a:custGeom>
            <a:noFill/>
            <a:ln w="9525" cap="flat" cmpd="sng">
              <a:solidFill>
                <a:schemeClr val="accent3"/>
              </a:solidFill>
              <a:prstDash val="solid"/>
              <a:miter lim="800000"/>
              <a:headEnd type="none" w="sm" len="sm"/>
              <a:tailEnd type="stealth" w="med" len="med"/>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87" name="Google Shape;1187;p54"/>
            <p:cNvSpPr txBox="1"/>
            <p:nvPr/>
          </p:nvSpPr>
          <p:spPr>
            <a:xfrm>
              <a:off x="4364632" y="948456"/>
              <a:ext cx="21511" cy="4306"/>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libri"/>
                <a:buNone/>
              </a:pPr>
              <a:endParaRPr sz="500" b="0" i="0" u="none" strike="noStrike" cap="none">
                <a:solidFill>
                  <a:schemeClr val="dk1"/>
                </a:solidFill>
                <a:latin typeface="Calibri"/>
                <a:ea typeface="Calibri"/>
                <a:cs typeface="Calibri"/>
                <a:sym typeface="Calibri"/>
              </a:endParaRPr>
            </a:p>
          </p:txBody>
        </p:sp>
        <p:sp>
          <p:nvSpPr>
            <p:cNvPr id="1188" name="Google Shape;1188;p54"/>
            <p:cNvSpPr/>
            <p:nvPr/>
          </p:nvSpPr>
          <p:spPr>
            <a:xfrm>
              <a:off x="2306818" y="389443"/>
              <a:ext cx="1870555" cy="1122333"/>
            </a:xfrm>
            <a:prstGeom prst="rect">
              <a:avLst/>
            </a:prstGeom>
            <a:solidFill>
              <a:srgbClr val="0F5D89"/>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89" name="Google Shape;1189;p54"/>
            <p:cNvSpPr txBox="1"/>
            <p:nvPr/>
          </p:nvSpPr>
          <p:spPr>
            <a:xfrm>
              <a:off x="2306818" y="389443"/>
              <a:ext cx="1870555" cy="1122333"/>
            </a:xfrm>
            <a:prstGeom prst="rect">
              <a:avLst/>
            </a:prstGeom>
            <a:noFill/>
            <a:ln>
              <a:noFill/>
            </a:ln>
          </p:spPr>
          <p:txBody>
            <a:bodyPr spcFirstLastPara="1" wrap="square" lIns="91650" tIns="96200" rIns="91650" bIns="96200" anchor="ctr" anchorCtr="0">
              <a:noAutofit/>
            </a:bodyPr>
            <a:lstStyle/>
            <a:p>
              <a:pPr marL="0" marR="0" lvl="0" indent="0" algn="ctr" rtl="0">
                <a:lnSpc>
                  <a:spcPct val="90000"/>
                </a:lnSpc>
                <a:spcBef>
                  <a:spcPts val="0"/>
                </a:spcBef>
                <a:spcAft>
                  <a:spcPts val="0"/>
                </a:spcAft>
                <a:buClr>
                  <a:schemeClr val="dk1"/>
                </a:buClr>
                <a:buSzPts val="1600"/>
                <a:buFont typeface="Calibri"/>
                <a:buNone/>
              </a:pPr>
              <a:endParaRPr sz="1600" b="0" i="0" u="none" strike="noStrike" cap="none">
                <a:solidFill>
                  <a:srgbClr val="FFFFFF"/>
                </a:solidFill>
                <a:latin typeface="Poppins"/>
                <a:ea typeface="Poppins"/>
                <a:cs typeface="Poppins"/>
                <a:sym typeface="Poppins"/>
              </a:endParaRPr>
            </a:p>
            <a:p>
              <a:pPr marL="0" marR="0" lvl="0" indent="0" algn="ctr" rtl="0">
                <a:lnSpc>
                  <a:spcPct val="90000"/>
                </a:lnSpc>
                <a:spcBef>
                  <a:spcPts val="560"/>
                </a:spcBef>
                <a:spcAft>
                  <a:spcPts val="0"/>
                </a:spcAft>
                <a:buClr>
                  <a:srgbClr val="FFFFFF"/>
                </a:buClr>
                <a:buSzPts val="1600"/>
                <a:buFont typeface="Poppins"/>
                <a:buNone/>
              </a:pPr>
              <a:r>
                <a:rPr lang="es-ES" sz="1600" b="0" i="0" u="none" strike="noStrike" cap="none">
                  <a:solidFill>
                    <a:srgbClr val="FFFFFF"/>
                  </a:solidFill>
                  <a:latin typeface="Poppins"/>
                  <a:ea typeface="Poppins"/>
                  <a:cs typeface="Poppins"/>
                  <a:sym typeface="Poppins"/>
                </a:rPr>
                <a:t>Preguntas que todo empresario debe hacerse</a:t>
              </a:r>
              <a:br>
                <a:rPr lang="es-ES" sz="1600" b="0" i="0" u="none" strike="noStrike" cap="none">
                  <a:solidFill>
                    <a:srgbClr val="FFFFFF"/>
                  </a:solidFill>
                  <a:latin typeface="Poppins"/>
                  <a:ea typeface="Poppins"/>
                  <a:cs typeface="Poppins"/>
                  <a:sym typeface="Poppins"/>
                </a:rPr>
              </a:br>
              <a:endParaRPr sz="1600" b="0" i="0" u="none" strike="noStrike" cap="none">
                <a:solidFill>
                  <a:srgbClr val="FFFFFF"/>
                </a:solidFill>
                <a:latin typeface="Poppins"/>
                <a:ea typeface="Poppins"/>
                <a:cs typeface="Poppins"/>
                <a:sym typeface="Poppins"/>
              </a:endParaRPr>
            </a:p>
          </p:txBody>
        </p:sp>
        <p:sp>
          <p:nvSpPr>
            <p:cNvPr id="1190" name="Google Shape;1190;p54"/>
            <p:cNvSpPr/>
            <p:nvPr/>
          </p:nvSpPr>
          <p:spPr>
            <a:xfrm>
              <a:off x="6476357" y="904890"/>
              <a:ext cx="399627" cy="91440"/>
            </a:xfrm>
            <a:custGeom>
              <a:avLst/>
              <a:gdLst/>
              <a:ahLst/>
              <a:cxnLst/>
              <a:rect l="l" t="t" r="r" b="b"/>
              <a:pathLst>
                <a:path w="120000" h="120000" extrusionOk="0">
                  <a:moveTo>
                    <a:pt x="0" y="60000"/>
                  </a:moveTo>
                  <a:lnTo>
                    <a:pt x="120000" y="60000"/>
                  </a:lnTo>
                </a:path>
              </a:pathLst>
            </a:custGeom>
            <a:noFill/>
            <a:ln w="9525" cap="flat" cmpd="sng">
              <a:solidFill>
                <a:schemeClr val="accent4"/>
              </a:solidFill>
              <a:prstDash val="solid"/>
              <a:miter lim="800000"/>
              <a:headEnd type="none" w="sm" len="sm"/>
              <a:tailEnd type="stealth" w="med" len="med"/>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91" name="Google Shape;1191;p54"/>
            <p:cNvSpPr txBox="1"/>
            <p:nvPr/>
          </p:nvSpPr>
          <p:spPr>
            <a:xfrm>
              <a:off x="6665415" y="948456"/>
              <a:ext cx="21511" cy="4306"/>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libri"/>
                <a:buNone/>
              </a:pPr>
              <a:endParaRPr sz="500" b="0" i="0" u="none" strike="noStrike" cap="none">
                <a:solidFill>
                  <a:schemeClr val="dk1"/>
                </a:solidFill>
                <a:latin typeface="Calibri"/>
                <a:ea typeface="Calibri"/>
                <a:cs typeface="Calibri"/>
                <a:sym typeface="Calibri"/>
              </a:endParaRPr>
            </a:p>
          </p:txBody>
        </p:sp>
        <p:sp>
          <p:nvSpPr>
            <p:cNvPr id="1192" name="Google Shape;1192;p54"/>
            <p:cNvSpPr/>
            <p:nvPr/>
          </p:nvSpPr>
          <p:spPr>
            <a:xfrm>
              <a:off x="4607601" y="389443"/>
              <a:ext cx="1870555" cy="1122333"/>
            </a:xfrm>
            <a:prstGeom prst="rect">
              <a:avLst/>
            </a:prstGeom>
            <a:solidFill>
              <a:srgbClr val="188DCE"/>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93" name="Google Shape;1193;p54"/>
            <p:cNvSpPr txBox="1"/>
            <p:nvPr/>
          </p:nvSpPr>
          <p:spPr>
            <a:xfrm>
              <a:off x="4607601" y="389443"/>
              <a:ext cx="1870555" cy="1122333"/>
            </a:xfrm>
            <a:prstGeom prst="rect">
              <a:avLst/>
            </a:prstGeom>
            <a:noFill/>
            <a:ln>
              <a:noFill/>
            </a:ln>
          </p:spPr>
          <p:txBody>
            <a:bodyPr spcFirstLastPara="1" wrap="square" lIns="91650" tIns="96200" rIns="91650" bIns="96200" anchor="ctr" anchorCtr="0">
              <a:noAutofit/>
            </a:bodyPr>
            <a:lstStyle/>
            <a:p>
              <a:pPr marL="0" marR="0" lvl="0" indent="0" algn="ctr" rtl="0">
                <a:lnSpc>
                  <a:spcPct val="90000"/>
                </a:lnSpc>
                <a:spcBef>
                  <a:spcPts val="0"/>
                </a:spcBef>
                <a:spcAft>
                  <a:spcPts val="0"/>
                </a:spcAft>
                <a:buClr>
                  <a:schemeClr val="dk1"/>
                </a:buClr>
                <a:buSzPts val="1600"/>
                <a:buFont typeface="Calibri"/>
                <a:buNone/>
              </a:pPr>
              <a:endParaRPr sz="1600" b="0" i="0" u="none" strike="noStrike" cap="none">
                <a:solidFill>
                  <a:srgbClr val="FFFFFF"/>
                </a:solidFill>
                <a:latin typeface="Poppins"/>
                <a:ea typeface="Poppins"/>
                <a:cs typeface="Poppins"/>
                <a:sym typeface="Poppins"/>
              </a:endParaRPr>
            </a:p>
            <a:p>
              <a:pPr marL="0" marR="0" lvl="0" indent="0" algn="ctr" rtl="0">
                <a:lnSpc>
                  <a:spcPct val="90000"/>
                </a:lnSpc>
                <a:spcBef>
                  <a:spcPts val="560"/>
                </a:spcBef>
                <a:spcAft>
                  <a:spcPts val="0"/>
                </a:spcAft>
                <a:buClr>
                  <a:srgbClr val="FFFFFF"/>
                </a:buClr>
                <a:buSzPts val="1600"/>
                <a:buFont typeface="Poppins"/>
                <a:buNone/>
              </a:pPr>
              <a:r>
                <a:rPr lang="es-ES" sz="1600" b="0" i="0" u="none" strike="noStrike" cap="none">
                  <a:solidFill>
                    <a:srgbClr val="FFFFFF"/>
                  </a:solidFill>
                  <a:latin typeface="Poppins"/>
                  <a:ea typeface="Poppins"/>
                  <a:cs typeface="Poppins"/>
                  <a:sym typeface="Poppins"/>
                </a:rPr>
                <a:t>Aspectos internos y externos</a:t>
              </a:r>
              <a:br>
                <a:rPr lang="es-ES" sz="1600" b="0" i="0" u="none" strike="noStrike" cap="none">
                  <a:solidFill>
                    <a:srgbClr val="FFFFFF"/>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1194" name="Google Shape;1194;p54"/>
            <p:cNvSpPr/>
            <p:nvPr/>
          </p:nvSpPr>
          <p:spPr>
            <a:xfrm>
              <a:off x="941313" y="1509976"/>
              <a:ext cx="6902349" cy="399627"/>
            </a:xfrm>
            <a:custGeom>
              <a:avLst/>
              <a:gdLst/>
              <a:ahLst/>
              <a:cxnLst/>
              <a:rect l="l" t="t" r="r" b="b"/>
              <a:pathLst>
                <a:path w="120000" h="120000" extrusionOk="0">
                  <a:moveTo>
                    <a:pt x="120000" y="0"/>
                  </a:moveTo>
                  <a:lnTo>
                    <a:pt x="120000" y="65135"/>
                  </a:lnTo>
                  <a:lnTo>
                    <a:pt x="0" y="65135"/>
                  </a:lnTo>
                  <a:lnTo>
                    <a:pt x="0" y="120000"/>
                  </a:lnTo>
                </a:path>
              </a:pathLst>
            </a:custGeom>
            <a:noFill/>
            <a:ln w="9525" cap="flat" cmpd="sng">
              <a:solidFill>
                <a:srgbClr val="599BD5"/>
              </a:solidFill>
              <a:prstDash val="solid"/>
              <a:miter lim="800000"/>
              <a:headEnd type="none" w="sm" len="sm"/>
              <a:tailEnd type="stealth" w="med" len="med"/>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95" name="Google Shape;1195;p54"/>
            <p:cNvSpPr txBox="1"/>
            <p:nvPr/>
          </p:nvSpPr>
          <p:spPr>
            <a:xfrm>
              <a:off x="4219594" y="1707637"/>
              <a:ext cx="345787" cy="4306"/>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libri"/>
                <a:buNone/>
              </a:pPr>
              <a:endParaRPr sz="500" b="0" i="0" u="none" strike="noStrike" cap="none">
                <a:solidFill>
                  <a:schemeClr val="dk1"/>
                </a:solidFill>
                <a:latin typeface="Calibri"/>
                <a:ea typeface="Calibri"/>
                <a:cs typeface="Calibri"/>
                <a:sym typeface="Calibri"/>
              </a:endParaRPr>
            </a:p>
          </p:txBody>
        </p:sp>
        <p:sp>
          <p:nvSpPr>
            <p:cNvPr id="1196" name="Google Shape;1196;p54"/>
            <p:cNvSpPr/>
            <p:nvPr/>
          </p:nvSpPr>
          <p:spPr>
            <a:xfrm>
              <a:off x="6908384" y="389443"/>
              <a:ext cx="1870555" cy="1122333"/>
            </a:xfrm>
            <a:prstGeom prst="rect">
              <a:avLst/>
            </a:prstGeom>
            <a:solidFill>
              <a:srgbClr val="188DCE">
                <a:alpha val="76862"/>
              </a:srgbClr>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97" name="Google Shape;1197;p54"/>
            <p:cNvSpPr txBox="1"/>
            <p:nvPr/>
          </p:nvSpPr>
          <p:spPr>
            <a:xfrm>
              <a:off x="6908384" y="389443"/>
              <a:ext cx="1870555" cy="1122333"/>
            </a:xfrm>
            <a:prstGeom prst="rect">
              <a:avLst/>
            </a:prstGeom>
            <a:noFill/>
            <a:ln>
              <a:noFill/>
            </a:ln>
          </p:spPr>
          <p:txBody>
            <a:bodyPr spcFirstLastPara="1" wrap="square" lIns="91650" tIns="96200" rIns="91650" bIns="96200" anchor="ctr" anchorCtr="0">
              <a:noAutofit/>
            </a:bodyPr>
            <a:lstStyle/>
            <a:p>
              <a:pPr marL="0" marR="0" lvl="0" indent="0" algn="ctr" rtl="0">
                <a:lnSpc>
                  <a:spcPct val="90000"/>
                </a:lnSpc>
                <a:spcBef>
                  <a:spcPts val="0"/>
                </a:spcBef>
                <a:spcAft>
                  <a:spcPts val="0"/>
                </a:spcAft>
                <a:buClr>
                  <a:schemeClr val="dk1"/>
                </a:buClr>
                <a:buSzPts val="1600"/>
                <a:buFont typeface="Calibri"/>
                <a:buNone/>
              </a:pPr>
              <a:endParaRPr sz="1600" b="0" i="0" u="none" strike="noStrike" cap="none">
                <a:solidFill>
                  <a:srgbClr val="FFFFFF"/>
                </a:solidFill>
                <a:latin typeface="Poppins"/>
                <a:ea typeface="Poppins"/>
                <a:cs typeface="Poppins"/>
                <a:sym typeface="Poppins"/>
              </a:endParaRPr>
            </a:p>
            <a:p>
              <a:pPr marL="0" marR="0" lvl="0" indent="0" algn="ctr" rtl="0">
                <a:lnSpc>
                  <a:spcPct val="90000"/>
                </a:lnSpc>
                <a:spcBef>
                  <a:spcPts val="560"/>
                </a:spcBef>
                <a:spcAft>
                  <a:spcPts val="0"/>
                </a:spcAft>
                <a:buClr>
                  <a:srgbClr val="FFFFFF"/>
                </a:buClr>
                <a:buSzPts val="1600"/>
                <a:buFont typeface="Poppins"/>
                <a:buNone/>
              </a:pPr>
              <a:r>
                <a:rPr lang="es-ES" sz="1600" b="0" i="0" u="none" strike="noStrike" cap="none">
                  <a:solidFill>
                    <a:srgbClr val="FFFFFF"/>
                  </a:solidFill>
                  <a:latin typeface="Poppins"/>
                  <a:ea typeface="Poppins"/>
                  <a:cs typeface="Poppins"/>
                  <a:sym typeface="Poppins"/>
                </a:rPr>
                <a:t>¿Cómo voy a diferenciarme de la competencia?</a:t>
              </a:r>
              <a:br>
                <a:rPr lang="es-ES" sz="1600" b="0" i="0" u="none" strike="noStrike" cap="none">
                  <a:solidFill>
                    <a:srgbClr val="FFFFFF"/>
                  </a:solidFill>
                  <a:latin typeface="Poppins"/>
                  <a:ea typeface="Poppins"/>
                  <a:cs typeface="Poppins"/>
                  <a:sym typeface="Poppins"/>
                </a:rPr>
              </a:br>
              <a:endParaRPr sz="1600" b="0" i="0" u="none" strike="noStrike" cap="none">
                <a:solidFill>
                  <a:srgbClr val="FFFFFF"/>
                </a:solidFill>
                <a:latin typeface="Poppins"/>
                <a:ea typeface="Poppins"/>
                <a:cs typeface="Poppins"/>
                <a:sym typeface="Poppins"/>
              </a:endParaRPr>
            </a:p>
          </p:txBody>
        </p:sp>
        <p:sp>
          <p:nvSpPr>
            <p:cNvPr id="1198" name="Google Shape;1198;p54"/>
            <p:cNvSpPr/>
            <p:nvPr/>
          </p:nvSpPr>
          <p:spPr>
            <a:xfrm>
              <a:off x="1874791" y="2457450"/>
              <a:ext cx="399627" cy="91440"/>
            </a:xfrm>
            <a:custGeom>
              <a:avLst/>
              <a:gdLst/>
              <a:ahLst/>
              <a:cxnLst/>
              <a:rect l="l" t="t" r="r" b="b"/>
              <a:pathLst>
                <a:path w="120000" h="120000" extrusionOk="0">
                  <a:moveTo>
                    <a:pt x="0" y="60000"/>
                  </a:moveTo>
                  <a:lnTo>
                    <a:pt x="120000" y="60000"/>
                  </a:lnTo>
                </a:path>
              </a:pathLst>
            </a:custGeom>
            <a:noFill/>
            <a:ln w="9525" cap="flat" cmpd="sng">
              <a:solidFill>
                <a:schemeClr val="accent6"/>
              </a:solidFill>
              <a:prstDash val="solid"/>
              <a:miter lim="800000"/>
              <a:headEnd type="none" w="sm" len="sm"/>
              <a:tailEnd type="stealth" w="med" len="med"/>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99" name="Google Shape;1199;p54"/>
            <p:cNvSpPr txBox="1"/>
            <p:nvPr/>
          </p:nvSpPr>
          <p:spPr>
            <a:xfrm>
              <a:off x="2063849" y="2501017"/>
              <a:ext cx="21511" cy="4306"/>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libri"/>
                <a:buNone/>
              </a:pPr>
              <a:endParaRPr sz="500" b="0" i="0" u="none" strike="noStrike" cap="none">
                <a:solidFill>
                  <a:schemeClr val="dk1"/>
                </a:solidFill>
                <a:latin typeface="Calibri"/>
                <a:ea typeface="Calibri"/>
                <a:cs typeface="Calibri"/>
                <a:sym typeface="Calibri"/>
              </a:endParaRPr>
            </a:p>
          </p:txBody>
        </p:sp>
        <p:sp>
          <p:nvSpPr>
            <p:cNvPr id="1200" name="Google Shape;1200;p54"/>
            <p:cNvSpPr/>
            <p:nvPr/>
          </p:nvSpPr>
          <p:spPr>
            <a:xfrm>
              <a:off x="6035" y="1942004"/>
              <a:ext cx="1870555" cy="1122333"/>
            </a:xfrm>
            <a:prstGeom prst="rect">
              <a:avLst/>
            </a:prstGeom>
            <a:solidFill>
              <a:srgbClr val="188DCE">
                <a:alpha val="50980"/>
              </a:srgbClr>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01" name="Google Shape;1201;p54"/>
            <p:cNvSpPr txBox="1"/>
            <p:nvPr/>
          </p:nvSpPr>
          <p:spPr>
            <a:xfrm>
              <a:off x="6035" y="1942004"/>
              <a:ext cx="1870555" cy="1122333"/>
            </a:xfrm>
            <a:prstGeom prst="rect">
              <a:avLst/>
            </a:prstGeom>
            <a:noFill/>
            <a:ln>
              <a:noFill/>
            </a:ln>
          </p:spPr>
          <p:txBody>
            <a:bodyPr spcFirstLastPara="1" wrap="square" lIns="91650" tIns="96200" rIns="91650" bIns="96200" anchor="ctr" anchorCtr="0">
              <a:noAutofit/>
            </a:bodyPr>
            <a:lstStyle/>
            <a:p>
              <a:pPr marL="0" marR="0" lvl="0" indent="0" algn="ctr" rtl="0">
                <a:lnSpc>
                  <a:spcPct val="90000"/>
                </a:lnSpc>
                <a:spcBef>
                  <a:spcPts val="0"/>
                </a:spcBef>
                <a:spcAft>
                  <a:spcPts val="0"/>
                </a:spcAft>
                <a:buClr>
                  <a:schemeClr val="dk1"/>
                </a:buClr>
                <a:buSzPts val="1600"/>
                <a:buFont typeface="Calibri"/>
                <a:buNone/>
              </a:pPr>
              <a:endParaRPr sz="1600" b="0" i="0" u="none" strike="noStrike" cap="none">
                <a:solidFill>
                  <a:srgbClr val="FFFFFF"/>
                </a:solidFill>
                <a:latin typeface="Poppins"/>
                <a:ea typeface="Poppins"/>
                <a:cs typeface="Poppins"/>
                <a:sym typeface="Poppins"/>
              </a:endParaRPr>
            </a:p>
            <a:p>
              <a:pPr marL="0" marR="0" lvl="0" indent="0" algn="ctr" rtl="0">
                <a:lnSpc>
                  <a:spcPct val="90000"/>
                </a:lnSpc>
                <a:spcBef>
                  <a:spcPts val="560"/>
                </a:spcBef>
                <a:spcAft>
                  <a:spcPts val="0"/>
                </a:spcAft>
                <a:buClr>
                  <a:srgbClr val="FFFFFF"/>
                </a:buClr>
                <a:buSzPts val="1600"/>
                <a:buFont typeface="Poppins"/>
                <a:buNone/>
              </a:pPr>
              <a:r>
                <a:rPr lang="es-ES" sz="1600" b="0" i="0" u="none" strike="noStrike" cap="none">
                  <a:solidFill>
                    <a:srgbClr val="FFFFFF"/>
                  </a:solidFill>
                  <a:latin typeface="Poppins"/>
                  <a:ea typeface="Poppins"/>
                  <a:cs typeface="Poppins"/>
                  <a:sym typeface="Poppins"/>
                </a:rPr>
                <a:t>El plan económico</a:t>
              </a:r>
              <a:br>
                <a:rPr lang="es-ES" sz="1600" b="0" i="0" u="none" strike="noStrike" cap="none">
                  <a:solidFill>
                    <a:srgbClr val="FFFFFF"/>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1202" name="Google Shape;1202;p54"/>
            <p:cNvSpPr/>
            <p:nvPr/>
          </p:nvSpPr>
          <p:spPr>
            <a:xfrm>
              <a:off x="4175574" y="2457450"/>
              <a:ext cx="399627" cy="91440"/>
            </a:xfrm>
            <a:custGeom>
              <a:avLst/>
              <a:gdLst/>
              <a:ahLst/>
              <a:cxnLst/>
              <a:rect l="l" t="t" r="r" b="b"/>
              <a:pathLst>
                <a:path w="120000" h="120000" extrusionOk="0">
                  <a:moveTo>
                    <a:pt x="0" y="60000"/>
                  </a:moveTo>
                  <a:lnTo>
                    <a:pt x="120000" y="60000"/>
                  </a:lnTo>
                </a:path>
              </a:pathLst>
            </a:custGeom>
            <a:noFill/>
            <a:ln w="9525" cap="flat" cmpd="sng">
              <a:solidFill>
                <a:srgbClr val="BFD7E7"/>
              </a:solidFill>
              <a:prstDash val="solid"/>
              <a:miter lim="800000"/>
              <a:headEnd type="none" w="sm" len="sm"/>
              <a:tailEnd type="stealth" w="med" len="med"/>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03" name="Google Shape;1203;p54"/>
            <p:cNvSpPr txBox="1"/>
            <p:nvPr/>
          </p:nvSpPr>
          <p:spPr>
            <a:xfrm>
              <a:off x="4364632" y="2501017"/>
              <a:ext cx="21511" cy="4306"/>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libri"/>
                <a:buNone/>
              </a:pPr>
              <a:endParaRPr sz="500" b="0" i="0" u="none" strike="noStrike" cap="none">
                <a:solidFill>
                  <a:schemeClr val="dk1"/>
                </a:solidFill>
                <a:latin typeface="Calibri"/>
                <a:ea typeface="Calibri"/>
                <a:cs typeface="Calibri"/>
                <a:sym typeface="Calibri"/>
              </a:endParaRPr>
            </a:p>
          </p:txBody>
        </p:sp>
        <p:sp>
          <p:nvSpPr>
            <p:cNvPr id="1204" name="Google Shape;1204;p54"/>
            <p:cNvSpPr/>
            <p:nvPr/>
          </p:nvSpPr>
          <p:spPr>
            <a:xfrm>
              <a:off x="2306818" y="1942004"/>
              <a:ext cx="1870555" cy="1122333"/>
            </a:xfrm>
            <a:prstGeom prst="rect">
              <a:avLst/>
            </a:prstGeom>
            <a:solidFill>
              <a:srgbClr val="8DDDFF"/>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05" name="Google Shape;1205;p54"/>
            <p:cNvSpPr txBox="1"/>
            <p:nvPr/>
          </p:nvSpPr>
          <p:spPr>
            <a:xfrm>
              <a:off x="2306818" y="1942004"/>
              <a:ext cx="1870555" cy="1122333"/>
            </a:xfrm>
            <a:prstGeom prst="rect">
              <a:avLst/>
            </a:prstGeom>
            <a:noFill/>
            <a:ln>
              <a:noFill/>
            </a:ln>
          </p:spPr>
          <p:txBody>
            <a:bodyPr spcFirstLastPara="1" wrap="square" lIns="91650" tIns="96200" rIns="91650" bIns="96200" anchor="ctr" anchorCtr="0">
              <a:noAutofit/>
            </a:bodyPr>
            <a:lstStyle/>
            <a:p>
              <a:pPr marL="0" marR="0" lvl="0" indent="0" algn="ctr" rtl="0">
                <a:lnSpc>
                  <a:spcPct val="90000"/>
                </a:lnSpc>
                <a:spcBef>
                  <a:spcPts val="0"/>
                </a:spcBef>
                <a:spcAft>
                  <a:spcPts val="0"/>
                </a:spcAft>
                <a:buClr>
                  <a:schemeClr val="dk1"/>
                </a:buClr>
                <a:buSzPts val="1600"/>
                <a:buFont typeface="Calibri"/>
                <a:buNone/>
              </a:pPr>
              <a:endParaRPr sz="1600" b="0" i="0" u="none" strike="noStrike" cap="none">
                <a:solidFill>
                  <a:srgbClr val="FFFFFF"/>
                </a:solidFill>
                <a:latin typeface="Poppins"/>
                <a:ea typeface="Poppins"/>
                <a:cs typeface="Poppins"/>
                <a:sym typeface="Poppins"/>
              </a:endParaRPr>
            </a:p>
            <a:p>
              <a:pPr marL="0" marR="0" lvl="0" indent="0" algn="ctr" rtl="0">
                <a:lnSpc>
                  <a:spcPct val="90000"/>
                </a:lnSpc>
                <a:spcBef>
                  <a:spcPts val="560"/>
                </a:spcBef>
                <a:spcAft>
                  <a:spcPts val="0"/>
                </a:spcAft>
                <a:buClr>
                  <a:srgbClr val="FFFFFF"/>
                </a:buClr>
                <a:buSzPts val="1600"/>
                <a:buFont typeface="Poppins"/>
                <a:buNone/>
              </a:pPr>
              <a:r>
                <a:rPr lang="es-ES" sz="1600" b="0" i="0" u="none" strike="noStrike" cap="none">
                  <a:solidFill>
                    <a:srgbClr val="FFFFFF"/>
                  </a:solidFill>
                  <a:latin typeface="Poppins"/>
                  <a:ea typeface="Poppins"/>
                  <a:cs typeface="Poppins"/>
                  <a:sym typeface="Poppins"/>
                </a:rPr>
                <a:t>La tienda de dulces</a:t>
              </a:r>
              <a:br>
                <a:rPr lang="es-ES" sz="1600" b="0" i="0" u="none" strike="noStrike" cap="none">
                  <a:solidFill>
                    <a:srgbClr val="FFFFFF"/>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1206" name="Google Shape;1206;p54"/>
            <p:cNvSpPr/>
            <p:nvPr/>
          </p:nvSpPr>
          <p:spPr>
            <a:xfrm>
              <a:off x="4607601" y="1942004"/>
              <a:ext cx="1870555" cy="1122333"/>
            </a:xfrm>
            <a:prstGeom prst="rect">
              <a:avLst/>
            </a:prstGeom>
            <a:solidFill>
              <a:srgbClr val="91D0F2">
                <a:alpha val="65882"/>
              </a:srgbClr>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07" name="Google Shape;1207;p54"/>
            <p:cNvSpPr txBox="1"/>
            <p:nvPr/>
          </p:nvSpPr>
          <p:spPr>
            <a:xfrm>
              <a:off x="4607601" y="1942004"/>
              <a:ext cx="1870555" cy="1122333"/>
            </a:xfrm>
            <a:prstGeom prst="rect">
              <a:avLst/>
            </a:prstGeom>
            <a:noFill/>
            <a:ln>
              <a:noFill/>
            </a:ln>
          </p:spPr>
          <p:txBody>
            <a:bodyPr spcFirstLastPara="1" wrap="square" lIns="91650" tIns="96200" rIns="91650" bIns="96200" anchor="ctr" anchorCtr="0">
              <a:noAutofit/>
            </a:bodyPr>
            <a:lstStyle/>
            <a:p>
              <a:pPr marL="0" marR="0" lvl="0" indent="0" algn="ctr" rtl="0">
                <a:lnSpc>
                  <a:spcPct val="90000"/>
                </a:lnSpc>
                <a:spcBef>
                  <a:spcPts val="0"/>
                </a:spcBef>
                <a:spcAft>
                  <a:spcPts val="0"/>
                </a:spcAft>
                <a:buClr>
                  <a:schemeClr val="dk1"/>
                </a:buClr>
                <a:buSzPts val="1600"/>
                <a:buFont typeface="Calibri"/>
                <a:buNone/>
              </a:pPr>
              <a:endParaRPr sz="1600" b="0" i="0" u="none" strike="noStrike" cap="none">
                <a:solidFill>
                  <a:srgbClr val="FFFFFF"/>
                </a:solidFill>
                <a:latin typeface="Poppins"/>
                <a:ea typeface="Poppins"/>
                <a:cs typeface="Poppins"/>
                <a:sym typeface="Poppins"/>
              </a:endParaRPr>
            </a:p>
            <a:p>
              <a:pPr marL="0" marR="0" lvl="0" indent="0" algn="ctr" rtl="0">
                <a:lnSpc>
                  <a:spcPct val="90000"/>
                </a:lnSpc>
                <a:spcBef>
                  <a:spcPts val="560"/>
                </a:spcBef>
                <a:spcAft>
                  <a:spcPts val="0"/>
                </a:spcAft>
                <a:buClr>
                  <a:srgbClr val="FFFFFF"/>
                </a:buClr>
                <a:buSzPts val="1600"/>
                <a:buFont typeface="Poppins"/>
                <a:buNone/>
              </a:pPr>
              <a:r>
                <a:rPr lang="es-ES" sz="1600" b="0" i="0" u="none" strike="noStrike" cap="none">
                  <a:solidFill>
                    <a:srgbClr val="FFFFFF"/>
                  </a:solidFill>
                  <a:latin typeface="Poppins"/>
                  <a:ea typeface="Poppins"/>
                  <a:cs typeface="Poppins"/>
                  <a:sym typeface="Poppins"/>
                </a:rPr>
                <a:t>Caso práctico: la peluquería de Montse</a:t>
              </a:r>
              <a:br>
                <a:rPr lang="es-ES" sz="1600" b="0" i="0" u="none" strike="noStrike" cap="none">
                  <a:solidFill>
                    <a:srgbClr val="FFFFFF"/>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grpSp>
      <p:pic>
        <p:nvPicPr>
          <p:cNvPr id="1208" name="Google Shape;1208;p54" descr="Forma&#10;&#10;Descripción generada automáticamente con confianza media"/>
          <p:cNvPicPr preferRelativeResize="0"/>
          <p:nvPr/>
        </p:nvPicPr>
        <p:blipFill rotWithShape="1">
          <a:blip r:embed="rId3">
            <a:alphaModFix/>
          </a:blip>
          <a:srcRect/>
          <a:stretch/>
        </p:blipFill>
        <p:spPr>
          <a:xfrm>
            <a:off x="6774298" y="146624"/>
            <a:ext cx="2244675" cy="447925"/>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13"/>
        <p:cNvGrpSpPr/>
        <p:nvPr/>
      </p:nvGrpSpPr>
      <p:grpSpPr>
        <a:xfrm>
          <a:off x="0" y="0"/>
          <a:ext cx="0" cy="0"/>
          <a:chOff x="0" y="0"/>
          <a:chExt cx="0" cy="0"/>
        </a:xfrm>
      </p:grpSpPr>
      <p:sp>
        <p:nvSpPr>
          <p:cNvPr id="1214" name="Google Shape;1214;p55"/>
          <p:cNvSpPr/>
          <p:nvPr/>
        </p:nvSpPr>
        <p:spPr>
          <a:xfrm>
            <a:off x="0" y="0"/>
            <a:ext cx="9144000"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15" name="Google Shape;1215;p55"/>
          <p:cNvSpPr txBox="1"/>
          <p:nvPr/>
        </p:nvSpPr>
        <p:spPr>
          <a:xfrm>
            <a:off x="630936" y="192024"/>
            <a:ext cx="7879842" cy="761238"/>
          </a:xfrm>
          <a:prstGeom prst="rect">
            <a:avLst/>
          </a:prstGeom>
          <a:noFill/>
          <a:ln>
            <a:noFill/>
          </a:ln>
        </p:spPr>
        <p:txBody>
          <a:bodyPr spcFirstLastPara="1" wrap="square" lIns="91425" tIns="45700" rIns="91425" bIns="45700" anchor="b" anchorCtr="0">
            <a:normAutofit/>
          </a:bodyPr>
          <a:lstStyle/>
          <a:p>
            <a:pPr marL="0" marR="0" lvl="0" indent="0" algn="l" rtl="0">
              <a:lnSpc>
                <a:spcPct val="90000"/>
              </a:lnSpc>
              <a:spcBef>
                <a:spcPts val="0"/>
              </a:spcBef>
              <a:spcAft>
                <a:spcPts val="0"/>
              </a:spcAft>
              <a:buClr>
                <a:srgbClr val="000000"/>
              </a:buClr>
              <a:buSzPts val="2500"/>
              <a:buFont typeface="Arial"/>
              <a:buNone/>
            </a:pPr>
            <a:r>
              <a:rPr lang="es-ES" sz="2500" b="0" i="0" u="none" strike="noStrike" cap="none">
                <a:solidFill>
                  <a:schemeClr val="dk1"/>
                </a:solidFill>
                <a:latin typeface="Poppins"/>
                <a:ea typeface="Poppins"/>
                <a:cs typeface="Poppins"/>
                <a:sym typeface="Poppins"/>
              </a:rPr>
              <a:t>LA PELUQUERÍA DE MONTSE</a:t>
            </a:r>
            <a:endParaRPr sz="1400" b="0" i="0" u="none" strike="noStrike" cap="none">
              <a:solidFill>
                <a:srgbClr val="000000"/>
              </a:solidFill>
              <a:latin typeface="Arial"/>
              <a:ea typeface="Arial"/>
              <a:cs typeface="Arial"/>
              <a:sym typeface="Arial"/>
            </a:endParaRPr>
          </a:p>
        </p:txBody>
      </p:sp>
      <p:sp>
        <p:nvSpPr>
          <p:cNvPr id="1216" name="Google Shape;1216;p55"/>
          <p:cNvSpPr/>
          <p:nvPr/>
        </p:nvSpPr>
        <p:spPr>
          <a:xfrm>
            <a:off x="649464" y="1225876"/>
            <a:ext cx="7838694" cy="13716"/>
          </a:xfrm>
          <a:prstGeom prst="rect">
            <a:avLst/>
          </a:prstGeom>
          <a:solidFill>
            <a:srgbClr val="D5D5D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1217" name="Google Shape;1217;p55"/>
          <p:cNvSpPr/>
          <p:nvPr/>
        </p:nvSpPr>
        <p:spPr>
          <a:xfrm rot="10800000" flipH="1">
            <a:off x="630936" y="1153632"/>
            <a:ext cx="1405092" cy="8236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grpSp>
        <p:nvGrpSpPr>
          <p:cNvPr id="1218" name="Google Shape;1218;p55"/>
          <p:cNvGrpSpPr/>
          <p:nvPr/>
        </p:nvGrpSpPr>
        <p:grpSpPr>
          <a:xfrm>
            <a:off x="629612" y="1501815"/>
            <a:ext cx="7884774" cy="3153909"/>
            <a:chOff x="962" y="57116"/>
            <a:chExt cx="7884774" cy="3153909"/>
          </a:xfrm>
        </p:grpSpPr>
        <p:sp>
          <p:nvSpPr>
            <p:cNvPr id="1219" name="Google Shape;1219;p55"/>
            <p:cNvSpPr/>
            <p:nvPr/>
          </p:nvSpPr>
          <p:spPr>
            <a:xfrm>
              <a:off x="962" y="57116"/>
              <a:ext cx="3153909" cy="3153909"/>
            </a:xfrm>
            <a:prstGeom prst="ellipse">
              <a:avLst/>
            </a:prstGeom>
            <a:solidFill>
              <a:srgbClr val="8497B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0" name="Google Shape;1220;p55"/>
            <p:cNvSpPr txBox="1"/>
            <p:nvPr/>
          </p:nvSpPr>
          <p:spPr>
            <a:xfrm>
              <a:off x="462841" y="518995"/>
              <a:ext cx="2230151" cy="2230151"/>
            </a:xfrm>
            <a:prstGeom prst="rect">
              <a:avLst/>
            </a:prstGeom>
            <a:noFill/>
            <a:ln>
              <a:noFill/>
            </a:ln>
          </p:spPr>
          <p:txBody>
            <a:bodyPr spcFirstLastPara="1" wrap="square" lIns="29200" tIns="29200" rIns="29200" bIns="29200" anchor="ctr" anchorCtr="0">
              <a:noAutofit/>
            </a:bodyPr>
            <a:lstStyle/>
            <a:p>
              <a:pPr marL="0" marR="0" lvl="0" indent="0" algn="ctr" rtl="0">
                <a:lnSpc>
                  <a:spcPct val="90000"/>
                </a:lnSpc>
                <a:spcBef>
                  <a:spcPts val="0"/>
                </a:spcBef>
                <a:spcAft>
                  <a:spcPts val="0"/>
                </a:spcAft>
                <a:buClr>
                  <a:schemeClr val="lt1"/>
                </a:buClr>
                <a:buSzPts val="2300"/>
                <a:buFont typeface="Poppins Light"/>
                <a:buNone/>
              </a:pPr>
              <a:r>
                <a:rPr lang="es-ES" sz="2300" b="1" i="0" u="none" strike="noStrike" cap="none">
                  <a:solidFill>
                    <a:schemeClr val="lt1"/>
                  </a:solidFill>
                  <a:latin typeface="Poppins Light"/>
                  <a:ea typeface="Poppins Light"/>
                  <a:cs typeface="Poppins Light"/>
                  <a:sym typeface="Poppins Light"/>
                </a:rPr>
                <a:t>¿Cuál es la propuesta de valor de Montse?</a:t>
              </a:r>
              <a:br>
                <a:rPr lang="es-ES" sz="2300" b="1" i="0" u="none" strike="noStrike" cap="none">
                  <a:solidFill>
                    <a:schemeClr val="lt1"/>
                  </a:solidFill>
                  <a:latin typeface="Poppins Light"/>
                  <a:ea typeface="Poppins Light"/>
                  <a:cs typeface="Poppins Light"/>
                  <a:sym typeface="Poppins Light"/>
                </a:rPr>
              </a:br>
              <a:endParaRPr sz="2300" b="0" i="0" u="none" strike="noStrike" cap="none">
                <a:solidFill>
                  <a:schemeClr val="lt1"/>
                </a:solidFill>
                <a:latin typeface="Poppins Light"/>
                <a:ea typeface="Poppins Light"/>
                <a:cs typeface="Poppins Light"/>
                <a:sym typeface="Poppins Light"/>
              </a:endParaRPr>
            </a:p>
          </p:txBody>
        </p:sp>
        <p:sp>
          <p:nvSpPr>
            <p:cNvPr id="1221" name="Google Shape;1221;p55"/>
            <p:cNvSpPr/>
            <p:nvPr/>
          </p:nvSpPr>
          <p:spPr>
            <a:xfrm rot="5400000">
              <a:off x="3415070" y="1216178"/>
              <a:ext cx="1103868" cy="835786"/>
            </a:xfrm>
            <a:prstGeom prst="triangle">
              <a:avLst>
                <a:gd name="adj" fmla="val 50000"/>
              </a:avLst>
            </a:prstGeom>
            <a:solidFill>
              <a:srgbClr val="BFD7E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2" name="Google Shape;1222;p55"/>
            <p:cNvSpPr/>
            <p:nvPr/>
          </p:nvSpPr>
          <p:spPr>
            <a:xfrm>
              <a:off x="4731827" y="57116"/>
              <a:ext cx="3153909" cy="3153909"/>
            </a:xfrm>
            <a:prstGeom prst="ellipse">
              <a:avLst/>
            </a:prstGeom>
            <a:solidFill>
              <a:srgbClr val="48B0E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3" name="Google Shape;1223;p55"/>
            <p:cNvSpPr txBox="1"/>
            <p:nvPr/>
          </p:nvSpPr>
          <p:spPr>
            <a:xfrm>
              <a:off x="5193706" y="518995"/>
              <a:ext cx="2230151" cy="2230151"/>
            </a:xfrm>
            <a:prstGeom prst="rect">
              <a:avLst/>
            </a:prstGeom>
            <a:noFill/>
            <a:ln>
              <a:noFill/>
            </a:ln>
          </p:spPr>
          <p:txBody>
            <a:bodyPr spcFirstLastPara="1" wrap="square" lIns="29200" tIns="29200" rIns="29200" bIns="29200" anchor="ctr" anchorCtr="0">
              <a:noAutofit/>
            </a:bodyPr>
            <a:lstStyle/>
            <a:p>
              <a:pPr marL="0" marR="0" lvl="0" indent="0" algn="ctr" rtl="0">
                <a:lnSpc>
                  <a:spcPct val="90000"/>
                </a:lnSpc>
                <a:spcBef>
                  <a:spcPts val="0"/>
                </a:spcBef>
                <a:spcAft>
                  <a:spcPts val="0"/>
                </a:spcAft>
                <a:buClr>
                  <a:schemeClr val="lt1"/>
                </a:buClr>
                <a:buSzPts val="2300"/>
                <a:buFont typeface="Poppins Light"/>
                <a:buNone/>
              </a:pPr>
              <a:r>
                <a:rPr lang="es-ES" sz="2300" b="1" i="0" u="none" strike="noStrike" cap="none">
                  <a:solidFill>
                    <a:schemeClr val="lt1"/>
                  </a:solidFill>
                  <a:latin typeface="Poppins Light"/>
                  <a:ea typeface="Poppins Light"/>
                  <a:cs typeface="Poppins Light"/>
                  <a:sym typeface="Poppins Light"/>
                </a:rPr>
                <a:t>¿Cómo se diferenciará?</a:t>
              </a:r>
              <a:br>
                <a:rPr lang="es-ES" sz="2300" b="1" i="0" u="none" strike="noStrike" cap="none">
                  <a:solidFill>
                    <a:schemeClr val="lt1"/>
                  </a:solidFill>
                  <a:latin typeface="Poppins Light"/>
                  <a:ea typeface="Poppins Light"/>
                  <a:cs typeface="Poppins Light"/>
                  <a:sym typeface="Poppins Light"/>
                </a:rPr>
              </a:br>
              <a:endParaRPr sz="2300" b="0" i="0" u="none" strike="noStrike" cap="none">
                <a:solidFill>
                  <a:schemeClr val="lt1"/>
                </a:solidFill>
                <a:latin typeface="Poppins Light"/>
                <a:ea typeface="Poppins Light"/>
                <a:cs typeface="Poppins Light"/>
                <a:sym typeface="Poppins Light"/>
              </a:endParaRPr>
            </a:p>
          </p:txBody>
        </p:sp>
      </p:grpSp>
      <p:pic>
        <p:nvPicPr>
          <p:cNvPr id="1224" name="Google Shape;1224;p55" descr="Forma&#10;&#10;Descripción generada automáticamente con confianza media"/>
          <p:cNvPicPr preferRelativeResize="0"/>
          <p:nvPr/>
        </p:nvPicPr>
        <p:blipFill rotWithShape="1">
          <a:blip r:embed="rId3">
            <a:alphaModFix/>
          </a:blip>
          <a:srcRect/>
          <a:stretch/>
        </p:blipFill>
        <p:spPr>
          <a:xfrm>
            <a:off x="6774298" y="146624"/>
            <a:ext cx="2244675" cy="447925"/>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29"/>
        <p:cNvGrpSpPr/>
        <p:nvPr/>
      </p:nvGrpSpPr>
      <p:grpSpPr>
        <a:xfrm>
          <a:off x="0" y="0"/>
          <a:ext cx="0" cy="0"/>
          <a:chOff x="0" y="0"/>
          <a:chExt cx="0" cy="0"/>
        </a:xfrm>
      </p:grpSpPr>
      <p:sp>
        <p:nvSpPr>
          <p:cNvPr id="1230" name="Google Shape;1230;p56"/>
          <p:cNvSpPr/>
          <p:nvPr/>
        </p:nvSpPr>
        <p:spPr>
          <a:xfrm>
            <a:off x="0" y="0"/>
            <a:ext cx="9141545" cy="51435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31" name="Google Shape;1231;p56"/>
          <p:cNvSpPr/>
          <p:nvPr/>
        </p:nvSpPr>
        <p:spPr>
          <a:xfrm>
            <a:off x="371964" y="363051"/>
            <a:ext cx="5173521" cy="4416975"/>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32" name="Google Shape;1232;p56"/>
          <p:cNvSpPr/>
          <p:nvPr/>
        </p:nvSpPr>
        <p:spPr>
          <a:xfrm>
            <a:off x="5671044" y="363051"/>
            <a:ext cx="3109482" cy="2624924"/>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33" name="Google Shape;1233;p56"/>
          <p:cNvSpPr/>
          <p:nvPr/>
        </p:nvSpPr>
        <p:spPr>
          <a:xfrm>
            <a:off x="5671044" y="3108625"/>
            <a:ext cx="3109482" cy="1658638"/>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234" name="Google Shape;1234;p56"/>
          <p:cNvPicPr preferRelativeResize="0"/>
          <p:nvPr/>
        </p:nvPicPr>
        <p:blipFill rotWithShape="1">
          <a:blip r:embed="rId3">
            <a:alphaModFix/>
          </a:blip>
          <a:srcRect/>
          <a:stretch/>
        </p:blipFill>
        <p:spPr>
          <a:xfrm>
            <a:off x="480863" y="1162581"/>
            <a:ext cx="4955721" cy="2786082"/>
          </a:xfrm>
          <a:prstGeom prst="rect">
            <a:avLst/>
          </a:prstGeom>
          <a:noFill/>
          <a:ln>
            <a:noFill/>
          </a:ln>
        </p:spPr>
      </p:pic>
      <p:pic>
        <p:nvPicPr>
          <p:cNvPr id="1235" name="Google Shape;1235;p56"/>
          <p:cNvPicPr preferRelativeResize="0"/>
          <p:nvPr/>
        </p:nvPicPr>
        <p:blipFill rotWithShape="1">
          <a:blip r:embed="rId4">
            <a:alphaModFix/>
          </a:blip>
          <a:srcRect/>
          <a:stretch/>
        </p:blipFill>
        <p:spPr>
          <a:xfrm>
            <a:off x="5770922" y="843558"/>
            <a:ext cx="2960612" cy="1656184"/>
          </a:xfrm>
          <a:prstGeom prst="rect">
            <a:avLst/>
          </a:prstGeom>
          <a:noFill/>
          <a:ln>
            <a:noFill/>
          </a:ln>
        </p:spPr>
      </p:pic>
      <p:pic>
        <p:nvPicPr>
          <p:cNvPr id="1236" name="Google Shape;1236;p56"/>
          <p:cNvPicPr preferRelativeResize="0"/>
          <p:nvPr/>
        </p:nvPicPr>
        <p:blipFill rotWithShape="1">
          <a:blip r:embed="rId5">
            <a:alphaModFix/>
          </a:blip>
          <a:srcRect/>
          <a:stretch/>
        </p:blipFill>
        <p:spPr>
          <a:xfrm>
            <a:off x="5771800" y="3135524"/>
            <a:ext cx="2933504" cy="1631739"/>
          </a:xfrm>
          <a:prstGeom prst="rect">
            <a:avLst/>
          </a:prstGeom>
          <a:noFill/>
          <a:ln>
            <a:noFill/>
          </a:ln>
        </p:spPr>
      </p:pic>
      <p:pic>
        <p:nvPicPr>
          <p:cNvPr id="1237" name="Google Shape;1237;p56"/>
          <p:cNvPicPr preferRelativeResize="0"/>
          <p:nvPr/>
        </p:nvPicPr>
        <p:blipFill rotWithShape="1">
          <a:blip r:embed="rId6">
            <a:alphaModFix/>
          </a:blip>
          <a:srcRect/>
          <a:stretch/>
        </p:blipFill>
        <p:spPr>
          <a:xfrm>
            <a:off x="0" y="4771553"/>
            <a:ext cx="9144000" cy="381000"/>
          </a:xfrm>
          <a:prstGeom prst="rect">
            <a:avLst/>
          </a:prstGeom>
          <a:noFill/>
          <a:ln>
            <a:noFill/>
          </a:ln>
        </p:spPr>
      </p:pic>
      <p:pic>
        <p:nvPicPr>
          <p:cNvPr id="1238" name="Google Shape;1238;p56" descr="Forma&#10;&#10;Descripción generada automáticamente con confianza media"/>
          <p:cNvPicPr preferRelativeResize="0"/>
          <p:nvPr/>
        </p:nvPicPr>
        <p:blipFill rotWithShape="1">
          <a:blip r:embed="rId7">
            <a:alphaModFix/>
          </a:blip>
          <a:srcRect/>
          <a:stretch/>
        </p:blipFill>
        <p:spPr>
          <a:xfrm>
            <a:off x="371973" y="363049"/>
            <a:ext cx="2244675" cy="447925"/>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43"/>
        <p:cNvGrpSpPr/>
        <p:nvPr/>
      </p:nvGrpSpPr>
      <p:grpSpPr>
        <a:xfrm>
          <a:off x="0" y="0"/>
          <a:ext cx="0" cy="0"/>
          <a:chOff x="0" y="0"/>
          <a:chExt cx="0" cy="0"/>
        </a:xfrm>
      </p:grpSpPr>
      <p:sp>
        <p:nvSpPr>
          <p:cNvPr id="1244" name="Google Shape;1244;p57"/>
          <p:cNvSpPr/>
          <p:nvPr/>
        </p:nvSpPr>
        <p:spPr>
          <a:xfrm>
            <a:off x="0" y="0"/>
            <a:ext cx="9144000"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45" name="Google Shape;1245;p57"/>
          <p:cNvSpPr/>
          <p:nvPr/>
        </p:nvSpPr>
        <p:spPr>
          <a:xfrm>
            <a:off x="413664" y="228601"/>
            <a:ext cx="8323012" cy="1179862"/>
          </a:xfrm>
          <a:prstGeom prst="rect">
            <a:avLst/>
          </a:prstGeom>
          <a:solidFill>
            <a:schemeClr val="lt1"/>
          </a:solidFill>
          <a:ln w="12700" cap="flat" cmpd="sng">
            <a:solidFill>
              <a:srgbClr val="DEDEDE"/>
            </a:solidFill>
            <a:prstDash val="solid"/>
            <a:miter lim="800000"/>
            <a:headEnd type="none" w="sm" len="sm"/>
            <a:tailEnd type="none" w="sm" len="sm"/>
          </a:ln>
          <a:effectLst>
            <a:outerShdw blurRad="50800" dist="38100" dir="2700000" algn="tl" rotWithShape="0">
              <a:srgbClr val="C5C2C2">
                <a:alpha val="4941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246" name="Google Shape;1246;p57"/>
          <p:cNvSpPr/>
          <p:nvPr/>
        </p:nvSpPr>
        <p:spPr>
          <a:xfrm>
            <a:off x="371088" y="573318"/>
            <a:ext cx="96012" cy="490427"/>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1247" name="Google Shape;1247;p57"/>
          <p:cNvSpPr/>
          <p:nvPr/>
        </p:nvSpPr>
        <p:spPr>
          <a:xfrm rot="5400000">
            <a:off x="5344524" y="800448"/>
            <a:ext cx="766094" cy="13716"/>
          </a:xfrm>
          <a:prstGeom prst="rect">
            <a:avLst/>
          </a:prstGeom>
          <a:solidFill>
            <a:srgbClr val="D5D5D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graphicFrame>
        <p:nvGraphicFramePr>
          <p:cNvPr id="1248" name="Google Shape;1248;p57"/>
          <p:cNvGraphicFramePr/>
          <p:nvPr>
            <p:extLst>
              <p:ext uri="{D42A27DB-BD31-4B8C-83A1-F6EECF244321}">
                <p14:modId xmlns:p14="http://schemas.microsoft.com/office/powerpoint/2010/main" val="2207177494"/>
              </p:ext>
            </p:extLst>
          </p:nvPr>
        </p:nvGraphicFramePr>
        <p:xfrm>
          <a:off x="1475656" y="1453198"/>
          <a:ext cx="6192725" cy="3883180"/>
        </p:xfrm>
        <a:graphic>
          <a:graphicData uri="http://schemas.openxmlformats.org/drawingml/2006/table">
            <a:tbl>
              <a:tblPr firstRow="1" bandRow="1">
                <a:noFill/>
                <a:tableStyleId>{4EB6935C-0EFD-4E56-BE9D-3BFBF10164CC}</a:tableStyleId>
              </a:tblPr>
              <a:tblGrid>
                <a:gridCol w="1415375">
                  <a:extLst>
                    <a:ext uri="{9D8B030D-6E8A-4147-A177-3AD203B41FA5}">
                      <a16:colId xmlns:a16="http://schemas.microsoft.com/office/drawing/2014/main" val="20000"/>
                    </a:ext>
                  </a:extLst>
                </a:gridCol>
                <a:gridCol w="953225">
                  <a:extLst>
                    <a:ext uri="{9D8B030D-6E8A-4147-A177-3AD203B41FA5}">
                      <a16:colId xmlns:a16="http://schemas.microsoft.com/office/drawing/2014/main" val="20001"/>
                    </a:ext>
                  </a:extLst>
                </a:gridCol>
                <a:gridCol w="960250">
                  <a:extLst>
                    <a:ext uri="{9D8B030D-6E8A-4147-A177-3AD203B41FA5}">
                      <a16:colId xmlns:a16="http://schemas.microsoft.com/office/drawing/2014/main" val="20002"/>
                    </a:ext>
                  </a:extLst>
                </a:gridCol>
                <a:gridCol w="960250">
                  <a:extLst>
                    <a:ext uri="{9D8B030D-6E8A-4147-A177-3AD203B41FA5}">
                      <a16:colId xmlns:a16="http://schemas.microsoft.com/office/drawing/2014/main" val="20003"/>
                    </a:ext>
                  </a:extLst>
                </a:gridCol>
                <a:gridCol w="960250">
                  <a:extLst>
                    <a:ext uri="{9D8B030D-6E8A-4147-A177-3AD203B41FA5}">
                      <a16:colId xmlns:a16="http://schemas.microsoft.com/office/drawing/2014/main" val="20004"/>
                    </a:ext>
                  </a:extLst>
                </a:gridCol>
                <a:gridCol w="943375">
                  <a:extLst>
                    <a:ext uri="{9D8B030D-6E8A-4147-A177-3AD203B41FA5}">
                      <a16:colId xmlns:a16="http://schemas.microsoft.com/office/drawing/2014/main" val="20005"/>
                    </a:ext>
                  </a:extLst>
                </a:gridCol>
              </a:tblGrid>
              <a:tr h="400775">
                <a:tc>
                  <a:txBody>
                    <a:bodyPr/>
                    <a:lstStyle/>
                    <a:p>
                      <a:pPr marL="0" marR="0" lvl="0" indent="0" algn="l" rtl="0">
                        <a:lnSpc>
                          <a:spcPct val="100000"/>
                        </a:lnSpc>
                        <a:spcBef>
                          <a:spcPts val="0"/>
                        </a:spcBef>
                        <a:spcAft>
                          <a:spcPts val="0"/>
                        </a:spcAft>
                        <a:buClr>
                          <a:srgbClr val="000000"/>
                        </a:buClr>
                        <a:buSzPts val="1100"/>
                        <a:buFont typeface="Arial"/>
                        <a:buNone/>
                      </a:pPr>
                      <a:endParaRPr sz="1100" u="none" strike="noStrike" cap="none"/>
                    </a:p>
                  </a:txBody>
                  <a:tcPr marL="79400" marR="79400" marT="39700" marB="39700"/>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Peluquería 1</a:t>
                      </a:r>
                      <a:endParaRPr sz="1400" u="none" strike="noStrike" cap="none"/>
                    </a:p>
                  </a:txBody>
                  <a:tcPr marL="79400" marR="79400" marT="39700" marB="39700"/>
                </a:tc>
                <a:tc>
                  <a:txBody>
                    <a:bodyPr/>
                    <a:lstStyle/>
                    <a:p>
                      <a:pPr marL="0" marR="0" lvl="0" indent="0" algn="ctr" rtl="0">
                        <a:lnSpc>
                          <a:spcPct val="100000"/>
                        </a:lnSpc>
                        <a:spcBef>
                          <a:spcPts val="0"/>
                        </a:spcBef>
                        <a:spcAft>
                          <a:spcPts val="0"/>
                        </a:spcAft>
                        <a:buClr>
                          <a:schemeClr val="dk1"/>
                        </a:buClr>
                        <a:buSzPts val="1100"/>
                        <a:buFont typeface="Calibri"/>
                        <a:buNone/>
                      </a:pPr>
                      <a:r>
                        <a:rPr lang="es-ES" sz="1100" u="none" strike="noStrike" cap="none"/>
                        <a:t>Peluquería 2</a:t>
                      </a:r>
                      <a:endParaRPr sz="1400" u="none" strike="noStrike" cap="none"/>
                    </a:p>
                  </a:txBody>
                  <a:tcPr marL="79400" marR="79400" marT="39700" marB="39700"/>
                </a:tc>
                <a:tc>
                  <a:txBody>
                    <a:bodyPr/>
                    <a:lstStyle/>
                    <a:p>
                      <a:pPr marL="0" marR="0" lvl="0" indent="0" algn="ctr" rtl="0">
                        <a:lnSpc>
                          <a:spcPct val="100000"/>
                        </a:lnSpc>
                        <a:spcBef>
                          <a:spcPts val="0"/>
                        </a:spcBef>
                        <a:spcAft>
                          <a:spcPts val="0"/>
                        </a:spcAft>
                        <a:buClr>
                          <a:schemeClr val="dk1"/>
                        </a:buClr>
                        <a:buSzPts val="1100"/>
                        <a:buFont typeface="Calibri"/>
                        <a:buNone/>
                      </a:pPr>
                      <a:r>
                        <a:rPr lang="es-ES" sz="1100" u="none" strike="noStrike" cap="none"/>
                        <a:t>Peluquería 3</a:t>
                      </a:r>
                      <a:endParaRPr sz="1400" u="none" strike="noStrike" cap="none"/>
                    </a:p>
                  </a:txBody>
                  <a:tcPr marL="79400" marR="79400" marT="39700" marB="39700"/>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Peluquería 4</a:t>
                      </a:r>
                      <a:endParaRPr sz="1400" u="none" strike="noStrike" cap="none"/>
                    </a:p>
                  </a:txBody>
                  <a:tcPr marL="79400" marR="79400" marT="39700" marB="39700"/>
                </a:tc>
                <a:tc>
                  <a:txBody>
                    <a:bodyPr/>
                    <a:lstStyle/>
                    <a:p>
                      <a:pPr marL="0" marR="0" lvl="0" indent="0" algn="ctr" rtl="0">
                        <a:lnSpc>
                          <a:spcPct val="100000"/>
                        </a:lnSpc>
                        <a:spcBef>
                          <a:spcPts val="0"/>
                        </a:spcBef>
                        <a:spcAft>
                          <a:spcPts val="0"/>
                        </a:spcAft>
                        <a:buClr>
                          <a:schemeClr val="dk1"/>
                        </a:buClr>
                        <a:buSzPts val="1100"/>
                        <a:buFont typeface="Calibri"/>
                        <a:buNone/>
                      </a:pPr>
                      <a:r>
                        <a:rPr lang="es-ES" sz="1100" u="none" strike="noStrike" cap="none"/>
                        <a:t>Peluquería Montse</a:t>
                      </a:r>
                      <a:endParaRPr sz="1400" u="none" strike="noStrike" cap="none"/>
                    </a:p>
                  </a:txBody>
                  <a:tcPr marL="79400" marR="79400" marT="39700" marB="39700"/>
                </a:tc>
                <a:extLst>
                  <a:ext uri="{0D108BD9-81ED-4DB2-BD59-A6C34878D82A}">
                    <a16:rowId xmlns:a16="http://schemas.microsoft.com/office/drawing/2014/main" val="10000"/>
                  </a:ext>
                </a:extLst>
              </a:tr>
              <a:tr h="387825">
                <a:tc>
                  <a:txBody>
                    <a:bodyPr/>
                    <a:lstStyle/>
                    <a:p>
                      <a:pPr marL="0" marR="0" lvl="0" indent="0" algn="l" rtl="0">
                        <a:lnSpc>
                          <a:spcPct val="100000"/>
                        </a:lnSpc>
                        <a:spcBef>
                          <a:spcPts val="0"/>
                        </a:spcBef>
                        <a:spcAft>
                          <a:spcPts val="0"/>
                        </a:spcAft>
                        <a:buClr>
                          <a:srgbClr val="000000"/>
                        </a:buClr>
                        <a:buSzPts val="1100"/>
                        <a:buFont typeface="Arial"/>
                        <a:buNone/>
                      </a:pPr>
                      <a:r>
                        <a:rPr lang="es-ES" sz="1100" b="1" u="none" strike="noStrike" cap="none"/>
                        <a:t>Servicio exclusivo</a:t>
                      </a:r>
                      <a:br>
                        <a:rPr lang="es-ES" sz="1100" b="1" u="none" strike="noStrike" cap="none"/>
                      </a:br>
                      <a:endParaRPr sz="1400" u="none" strike="noStrike" cap="none"/>
                    </a:p>
                  </a:txBody>
                  <a:tcPr marL="79400" marR="79400" marT="39700" marB="39700"/>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4</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5</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9</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8</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b="1" u="none" strike="noStrike" cap="none"/>
                        <a:t>4</a:t>
                      </a:r>
                      <a:endParaRPr sz="1400" u="none" strike="noStrike" cap="none"/>
                    </a:p>
                  </a:txBody>
                  <a:tcPr marL="79400" marR="79400" marT="39700" marB="39700" anchor="ctr"/>
                </a:tc>
                <a:extLst>
                  <a:ext uri="{0D108BD9-81ED-4DB2-BD59-A6C34878D82A}">
                    <a16:rowId xmlns:a16="http://schemas.microsoft.com/office/drawing/2014/main" val="10001"/>
                  </a:ext>
                </a:extLst>
              </a:tr>
              <a:tr h="291625">
                <a:tc>
                  <a:txBody>
                    <a:bodyPr/>
                    <a:lstStyle/>
                    <a:p>
                      <a:pPr marL="0" marR="0" lvl="0" indent="0" algn="l" rtl="0">
                        <a:lnSpc>
                          <a:spcPct val="100000"/>
                        </a:lnSpc>
                        <a:spcBef>
                          <a:spcPts val="0"/>
                        </a:spcBef>
                        <a:spcAft>
                          <a:spcPts val="0"/>
                        </a:spcAft>
                        <a:buClr>
                          <a:srgbClr val="000000"/>
                        </a:buClr>
                        <a:buSzPts val="1100"/>
                        <a:buFont typeface="Arial"/>
                        <a:buNone/>
                      </a:pPr>
                      <a:r>
                        <a:rPr lang="es-ES" sz="1100" b="1" u="none" strike="noStrike" cap="none"/>
                        <a:t>Tiempo de espera</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dirty="0"/>
                        <a:t>4</a:t>
                      </a:r>
                      <a:endParaRPr sz="1400" u="none" strike="noStrike" cap="none" dirty="0"/>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6</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7</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7</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b="1" u="none" strike="noStrike" cap="none"/>
                        <a:t>4</a:t>
                      </a:r>
                      <a:endParaRPr sz="1400" u="none" strike="noStrike" cap="none"/>
                    </a:p>
                  </a:txBody>
                  <a:tcPr marL="79400" marR="79400" marT="39700" marB="39700" anchor="ctr"/>
                </a:tc>
                <a:extLst>
                  <a:ext uri="{0D108BD9-81ED-4DB2-BD59-A6C34878D82A}">
                    <a16:rowId xmlns:a16="http://schemas.microsoft.com/office/drawing/2014/main" val="10002"/>
                  </a:ext>
                </a:extLst>
              </a:tr>
              <a:tr h="387825">
                <a:tc>
                  <a:txBody>
                    <a:bodyPr/>
                    <a:lstStyle/>
                    <a:p>
                      <a:pPr marL="0" marR="0" lvl="0" indent="0" algn="l" rtl="0">
                        <a:lnSpc>
                          <a:spcPct val="100000"/>
                        </a:lnSpc>
                        <a:spcBef>
                          <a:spcPts val="0"/>
                        </a:spcBef>
                        <a:spcAft>
                          <a:spcPts val="0"/>
                        </a:spcAft>
                        <a:buClr>
                          <a:srgbClr val="000000"/>
                        </a:buClr>
                        <a:buSzPts val="1100"/>
                        <a:buFont typeface="Arial"/>
                        <a:buNone/>
                      </a:pPr>
                      <a:r>
                        <a:rPr lang="es-ES" sz="1100" b="1" u="none" strike="noStrike" cap="none"/>
                        <a:t>Venta de productos</a:t>
                      </a:r>
                      <a:br>
                        <a:rPr lang="es-ES" sz="1100" b="1" u="none" strike="noStrike" cap="none"/>
                      </a:b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8</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8</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8</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8</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b="1" u="none" strike="noStrike" cap="none"/>
                        <a:t>8</a:t>
                      </a:r>
                      <a:endParaRPr sz="1400" u="none" strike="noStrike" cap="none"/>
                    </a:p>
                  </a:txBody>
                  <a:tcPr marL="79400" marR="79400" marT="39700" marB="39700" anchor="ctr"/>
                </a:tc>
                <a:extLst>
                  <a:ext uri="{0D108BD9-81ED-4DB2-BD59-A6C34878D82A}">
                    <a16:rowId xmlns:a16="http://schemas.microsoft.com/office/drawing/2014/main" val="10003"/>
                  </a:ext>
                </a:extLst>
              </a:tr>
              <a:tr h="291625">
                <a:tc>
                  <a:txBody>
                    <a:bodyPr/>
                    <a:lstStyle/>
                    <a:p>
                      <a:pPr marL="0" marR="0" lvl="0" indent="0" algn="l" rtl="0">
                        <a:lnSpc>
                          <a:spcPct val="100000"/>
                        </a:lnSpc>
                        <a:spcBef>
                          <a:spcPts val="0"/>
                        </a:spcBef>
                        <a:spcAft>
                          <a:spcPts val="0"/>
                        </a:spcAft>
                        <a:buClr>
                          <a:srgbClr val="000000"/>
                        </a:buClr>
                        <a:buSzPts val="1100"/>
                        <a:buFont typeface="Arial"/>
                        <a:buNone/>
                      </a:pPr>
                      <a:r>
                        <a:rPr lang="es-ES" sz="1100" b="1" u="none" strike="noStrike" cap="none"/>
                        <a:t>Horario</a:t>
                      </a:r>
                      <a:endParaRPr sz="1400" u="none" strike="noStrike" cap="none"/>
                    </a:p>
                  </a:txBody>
                  <a:tcPr marL="79400" marR="79400" marT="39700" marB="39700"/>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7</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7</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7</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9</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b="1" u="none" strike="noStrike" cap="none"/>
                        <a:t>6</a:t>
                      </a:r>
                      <a:endParaRPr sz="1400" u="none" strike="noStrike" cap="none"/>
                    </a:p>
                  </a:txBody>
                  <a:tcPr marL="79400" marR="79400" marT="39700" marB="39700" anchor="ctr"/>
                </a:tc>
                <a:extLst>
                  <a:ext uri="{0D108BD9-81ED-4DB2-BD59-A6C34878D82A}">
                    <a16:rowId xmlns:a16="http://schemas.microsoft.com/office/drawing/2014/main" val="10004"/>
                  </a:ext>
                </a:extLst>
              </a:tr>
              <a:tr h="291625">
                <a:tc>
                  <a:txBody>
                    <a:bodyPr/>
                    <a:lstStyle/>
                    <a:p>
                      <a:pPr marL="0" marR="0" lvl="0" indent="0" algn="l" rtl="0">
                        <a:lnSpc>
                          <a:spcPct val="100000"/>
                        </a:lnSpc>
                        <a:spcBef>
                          <a:spcPts val="0"/>
                        </a:spcBef>
                        <a:spcAft>
                          <a:spcPts val="0"/>
                        </a:spcAft>
                        <a:buClr>
                          <a:srgbClr val="000000"/>
                        </a:buClr>
                        <a:buSzPts val="1100"/>
                        <a:buFont typeface="Arial"/>
                        <a:buNone/>
                      </a:pPr>
                      <a:r>
                        <a:rPr lang="es-ES" sz="1100" b="1" u="none" strike="noStrike" cap="none"/>
                        <a:t>Precio</a:t>
                      </a:r>
                      <a:endParaRPr sz="1400" u="none" strike="noStrike" cap="none"/>
                    </a:p>
                  </a:txBody>
                  <a:tcPr marL="79400" marR="79400" marT="39700" marB="39700"/>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6</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7</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9</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8</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b="1" u="none" strike="noStrike" cap="none"/>
                        <a:t>7</a:t>
                      </a:r>
                      <a:endParaRPr sz="1400" u="none" strike="noStrike" cap="none"/>
                    </a:p>
                  </a:txBody>
                  <a:tcPr marL="79400" marR="79400" marT="39700" marB="39700" anchor="ctr"/>
                </a:tc>
                <a:extLst>
                  <a:ext uri="{0D108BD9-81ED-4DB2-BD59-A6C34878D82A}">
                    <a16:rowId xmlns:a16="http://schemas.microsoft.com/office/drawing/2014/main" val="10005"/>
                  </a:ext>
                </a:extLst>
              </a:tr>
              <a:tr h="241650">
                <a:tc>
                  <a:txBody>
                    <a:bodyPr/>
                    <a:lstStyle/>
                    <a:p>
                      <a:pPr marL="0" marR="0" lvl="0" indent="0" algn="l" rtl="0">
                        <a:lnSpc>
                          <a:spcPct val="100000"/>
                        </a:lnSpc>
                        <a:spcBef>
                          <a:spcPts val="0"/>
                        </a:spcBef>
                        <a:spcAft>
                          <a:spcPts val="0"/>
                        </a:spcAft>
                        <a:buClr>
                          <a:srgbClr val="000000"/>
                        </a:buClr>
                        <a:buSzPts val="1100"/>
                        <a:buFont typeface="Arial"/>
                        <a:buNone/>
                      </a:pPr>
                      <a:r>
                        <a:rPr lang="es-ES" sz="1100" b="1" u="none" strike="noStrike" cap="none"/>
                        <a:t>Club de peluquería</a:t>
                      </a:r>
                      <a:br>
                        <a:rPr lang="es-ES" sz="1100" b="1" u="none" strike="noStrike" cap="none"/>
                      </a:br>
                      <a:endParaRPr sz="1400" u="none" strike="noStrike" cap="none"/>
                    </a:p>
                  </a:txBody>
                  <a:tcPr marL="79400" marR="79400" marT="39700" marB="39700"/>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0</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0</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9</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0</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b="1" u="none" strike="noStrike" cap="none"/>
                        <a:t>0</a:t>
                      </a:r>
                      <a:endParaRPr sz="1400" u="none" strike="noStrike" cap="none"/>
                    </a:p>
                  </a:txBody>
                  <a:tcPr marL="79400" marR="79400" marT="39700" marB="39700" anchor="ctr"/>
                </a:tc>
                <a:extLst>
                  <a:ext uri="{0D108BD9-81ED-4DB2-BD59-A6C34878D82A}">
                    <a16:rowId xmlns:a16="http://schemas.microsoft.com/office/drawing/2014/main" val="10006"/>
                  </a:ext>
                </a:extLst>
              </a:tr>
              <a:tr h="291625">
                <a:tc>
                  <a:txBody>
                    <a:bodyPr/>
                    <a:lstStyle/>
                    <a:p>
                      <a:pPr marL="0" marR="0" lvl="0" indent="0" algn="l" rtl="0">
                        <a:lnSpc>
                          <a:spcPct val="100000"/>
                        </a:lnSpc>
                        <a:spcBef>
                          <a:spcPts val="0"/>
                        </a:spcBef>
                        <a:spcAft>
                          <a:spcPts val="0"/>
                        </a:spcAft>
                        <a:buClr>
                          <a:srgbClr val="000000"/>
                        </a:buClr>
                        <a:buSzPts val="1100"/>
                        <a:buFont typeface="Arial"/>
                        <a:buNone/>
                      </a:pPr>
                      <a:r>
                        <a:rPr lang="es-ES" sz="1100" b="1" u="none" strike="noStrike" cap="none"/>
                        <a:t>Esteticista</a:t>
                      </a:r>
                      <a:endParaRPr sz="1400" u="none" strike="noStrike" cap="none"/>
                    </a:p>
                  </a:txBody>
                  <a:tcPr marL="79400" marR="79400" marT="39700" marB="39700"/>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0</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0</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9</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0</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b="1" u="none" strike="noStrike" cap="none"/>
                        <a:t>0</a:t>
                      </a:r>
                      <a:endParaRPr sz="1400" u="none" strike="noStrike" cap="none"/>
                    </a:p>
                  </a:txBody>
                  <a:tcPr marL="79400" marR="79400" marT="39700" marB="39700" anchor="ctr"/>
                </a:tc>
                <a:extLst>
                  <a:ext uri="{0D108BD9-81ED-4DB2-BD59-A6C34878D82A}">
                    <a16:rowId xmlns:a16="http://schemas.microsoft.com/office/drawing/2014/main" val="10007"/>
                  </a:ext>
                </a:extLst>
              </a:tr>
              <a:tr h="387825">
                <a:tc>
                  <a:txBody>
                    <a:bodyPr/>
                    <a:lstStyle/>
                    <a:p>
                      <a:pPr marL="0" marR="0" lvl="0" indent="0" algn="l" rtl="0">
                        <a:lnSpc>
                          <a:spcPct val="100000"/>
                        </a:lnSpc>
                        <a:spcBef>
                          <a:spcPts val="0"/>
                        </a:spcBef>
                        <a:spcAft>
                          <a:spcPts val="0"/>
                        </a:spcAft>
                        <a:buClr>
                          <a:srgbClr val="000000"/>
                        </a:buClr>
                        <a:buSzPts val="1100"/>
                        <a:buFont typeface="Arial"/>
                        <a:buNone/>
                      </a:pPr>
                      <a:r>
                        <a:rPr lang="es-ES" sz="1100" b="1" u="none" strike="noStrike" cap="none"/>
                        <a:t>Peinados sofisticados</a:t>
                      </a:r>
                      <a:br>
                        <a:rPr lang="es-ES" sz="1100" b="1" u="none" strike="noStrike" cap="none"/>
                      </a:br>
                      <a:endParaRPr sz="1400" u="none" strike="noStrike" cap="none"/>
                    </a:p>
                  </a:txBody>
                  <a:tcPr marL="79400" marR="79400" marT="39700" marB="39700"/>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7</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7</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9</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6</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b="1" u="none" strike="noStrike" cap="none"/>
                        <a:t>8</a:t>
                      </a:r>
                      <a:endParaRPr sz="1400" u="none" strike="noStrike" cap="none"/>
                    </a:p>
                  </a:txBody>
                  <a:tcPr marL="79400" marR="79400" marT="39700" marB="39700" anchor="ctr"/>
                </a:tc>
                <a:extLst>
                  <a:ext uri="{0D108BD9-81ED-4DB2-BD59-A6C34878D82A}">
                    <a16:rowId xmlns:a16="http://schemas.microsoft.com/office/drawing/2014/main" val="10008"/>
                  </a:ext>
                </a:extLst>
              </a:tr>
              <a:tr h="387825">
                <a:tc>
                  <a:txBody>
                    <a:bodyPr/>
                    <a:lstStyle/>
                    <a:p>
                      <a:pPr marL="0" marR="0" lvl="0" indent="0" algn="l" rtl="0">
                        <a:lnSpc>
                          <a:spcPct val="100000"/>
                        </a:lnSpc>
                        <a:spcBef>
                          <a:spcPts val="0"/>
                        </a:spcBef>
                        <a:spcAft>
                          <a:spcPts val="0"/>
                        </a:spcAft>
                        <a:buClr>
                          <a:srgbClr val="000000"/>
                        </a:buClr>
                        <a:buSzPts val="1100"/>
                        <a:buFont typeface="Arial"/>
                        <a:buNone/>
                      </a:pPr>
                      <a:r>
                        <a:rPr lang="es-ES" sz="1100" b="1" u="none" strike="noStrike" cap="none"/>
                        <a:t>Niños</a:t>
                      </a:r>
                      <a:br>
                        <a:rPr lang="es-ES" sz="1100" b="1" u="none" strike="noStrike" cap="none"/>
                      </a:br>
                      <a:endParaRPr sz="1400" u="none" strike="noStrike" cap="none"/>
                    </a:p>
                  </a:txBody>
                  <a:tcPr marL="79400" marR="79400" marT="39700" marB="39700"/>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6</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6</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0</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u="none" strike="noStrike" cap="none"/>
                        <a:t>9</a:t>
                      </a:r>
                      <a:endParaRPr sz="1400" u="none" strike="noStrike" cap="none"/>
                    </a:p>
                  </a:txBody>
                  <a:tcPr marL="79400" marR="79400" marT="39700" marB="39700" anchor="ctr"/>
                </a:tc>
                <a:tc>
                  <a:txBody>
                    <a:bodyPr/>
                    <a:lstStyle/>
                    <a:p>
                      <a:pPr marL="0" marR="0" lvl="0" indent="0" algn="ctr" rtl="0">
                        <a:lnSpc>
                          <a:spcPct val="100000"/>
                        </a:lnSpc>
                        <a:spcBef>
                          <a:spcPts val="0"/>
                        </a:spcBef>
                        <a:spcAft>
                          <a:spcPts val="0"/>
                        </a:spcAft>
                        <a:buClr>
                          <a:srgbClr val="000000"/>
                        </a:buClr>
                        <a:buSzPts val="1100"/>
                        <a:buFont typeface="Arial"/>
                        <a:buNone/>
                      </a:pPr>
                      <a:r>
                        <a:rPr lang="es-ES" sz="1100" b="1" u="none" strike="noStrike" cap="none" dirty="0"/>
                        <a:t>0</a:t>
                      </a:r>
                      <a:endParaRPr sz="1400" u="none" strike="noStrike" cap="none" dirty="0"/>
                    </a:p>
                  </a:txBody>
                  <a:tcPr marL="79400" marR="79400" marT="39700" marB="39700" anchor="ctr"/>
                </a:tc>
                <a:extLst>
                  <a:ext uri="{0D108BD9-81ED-4DB2-BD59-A6C34878D82A}">
                    <a16:rowId xmlns:a16="http://schemas.microsoft.com/office/drawing/2014/main" val="10009"/>
                  </a:ext>
                </a:extLst>
              </a:tr>
            </a:tbl>
          </a:graphicData>
        </a:graphic>
      </p:graphicFrame>
      <p:sp>
        <p:nvSpPr>
          <p:cNvPr id="1249" name="Google Shape;1249;p57"/>
          <p:cNvSpPr txBox="1"/>
          <p:nvPr/>
        </p:nvSpPr>
        <p:spPr>
          <a:xfrm>
            <a:off x="676267" y="304181"/>
            <a:ext cx="4822811" cy="1028700"/>
          </a:xfrm>
          <a:prstGeom prst="rect">
            <a:avLst/>
          </a:prstGeom>
          <a:noFill/>
          <a:ln>
            <a:noFill/>
          </a:ln>
        </p:spPr>
        <p:txBody>
          <a:bodyPr spcFirstLastPara="1" wrap="square" lIns="91425" tIns="45700" rIns="91425" bIns="45700" anchor="ctr" anchorCtr="0">
            <a:normAutofit fontScale="92500" lnSpcReduction="10000"/>
          </a:bodyPr>
          <a:lstStyle/>
          <a:p>
            <a:pPr marL="0" marR="0" lvl="0" indent="0" algn="l" rtl="0">
              <a:lnSpc>
                <a:spcPct val="90000"/>
              </a:lnSpc>
              <a:spcBef>
                <a:spcPts val="0"/>
              </a:spcBef>
              <a:spcAft>
                <a:spcPts val="0"/>
              </a:spcAft>
              <a:buClr>
                <a:srgbClr val="000000"/>
              </a:buClr>
              <a:buSzPct val="100000"/>
              <a:buFont typeface="Arial"/>
              <a:buNone/>
            </a:pPr>
            <a:r>
              <a:rPr lang="es-ES" sz="2500" b="0" i="0" u="none" strike="noStrike" cap="none">
                <a:solidFill>
                  <a:schemeClr val="dk1"/>
                </a:solidFill>
                <a:latin typeface="Poppins"/>
                <a:ea typeface="Poppins"/>
                <a:cs typeface="Poppins"/>
                <a:sym typeface="Poppins"/>
              </a:rPr>
              <a:t>LA PELUQUERÍA DE MONTSE:</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600"/>
              </a:spcBef>
              <a:spcAft>
                <a:spcPts val="0"/>
              </a:spcAft>
              <a:buClr>
                <a:srgbClr val="000000"/>
              </a:buClr>
              <a:buSzPct val="100000"/>
              <a:buFont typeface="Arial"/>
              <a:buNone/>
            </a:pPr>
            <a:r>
              <a:rPr lang="es-ES" sz="2500" b="0" i="0" u="none" strike="noStrike" cap="none">
                <a:solidFill>
                  <a:schemeClr val="dk1"/>
                </a:solidFill>
                <a:latin typeface="Poppins"/>
                <a:ea typeface="Poppins"/>
                <a:cs typeface="Poppins"/>
                <a:sym typeface="Poppins"/>
              </a:rPr>
              <a:t>Análisis de los factores competitivos</a:t>
            </a:r>
            <a:endParaRPr sz="1400" b="0" i="0" u="none" strike="noStrike" cap="none">
              <a:solidFill>
                <a:srgbClr val="000000"/>
              </a:solidFill>
              <a:latin typeface="Arial"/>
              <a:ea typeface="Arial"/>
              <a:cs typeface="Arial"/>
              <a:sym typeface="Arial"/>
            </a:endParaRPr>
          </a:p>
        </p:txBody>
      </p:sp>
      <p:sp>
        <p:nvSpPr>
          <p:cNvPr id="1250" name="Google Shape;1250;p57"/>
          <p:cNvSpPr/>
          <p:nvPr/>
        </p:nvSpPr>
        <p:spPr>
          <a:xfrm>
            <a:off x="6294822" y="607251"/>
            <a:ext cx="2026965" cy="78483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ES" sz="2000" b="0" i="0" u="none" strike="noStrike" cap="none">
                <a:solidFill>
                  <a:schemeClr val="dk1"/>
                </a:solidFill>
                <a:latin typeface="Poppins"/>
                <a:ea typeface="Poppins"/>
                <a:cs typeface="Poppins"/>
                <a:sym typeface="Poppins"/>
              </a:rPr>
              <a:t>CURVA DE VALOR</a:t>
            </a:r>
            <a:br>
              <a:rPr lang="es-ES" sz="2000" b="0" i="0" u="none" strike="noStrike" cap="none">
                <a:solidFill>
                  <a:schemeClr val="dk1"/>
                </a:solidFill>
                <a:latin typeface="Poppins"/>
                <a:ea typeface="Poppins"/>
                <a:cs typeface="Poppins"/>
                <a:sym typeface="Poppins"/>
              </a:rPr>
            </a:br>
            <a:endParaRPr sz="1600" b="0" i="0" u="none" strike="noStrike" cap="none">
              <a:solidFill>
                <a:schemeClr val="dk1"/>
              </a:solidFill>
              <a:latin typeface="Calibri"/>
              <a:ea typeface="Calibri"/>
              <a:cs typeface="Calibri"/>
              <a:sym typeface="Calibri"/>
            </a:endParaRPr>
          </a:p>
        </p:txBody>
      </p:sp>
      <p:pic>
        <p:nvPicPr>
          <p:cNvPr id="1251" name="Google Shape;1251;p57" descr="Forma&#10;&#10;Descripción generada automáticamente con confianza media"/>
          <p:cNvPicPr preferRelativeResize="0"/>
          <p:nvPr/>
        </p:nvPicPr>
        <p:blipFill rotWithShape="1">
          <a:blip r:embed="rId3">
            <a:alphaModFix/>
          </a:blip>
          <a:srcRect/>
          <a:stretch/>
        </p:blipFill>
        <p:spPr>
          <a:xfrm>
            <a:off x="6774298" y="146624"/>
            <a:ext cx="2244675" cy="447925"/>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56"/>
        <p:cNvGrpSpPr/>
        <p:nvPr/>
      </p:nvGrpSpPr>
      <p:grpSpPr>
        <a:xfrm>
          <a:off x="0" y="0"/>
          <a:ext cx="0" cy="0"/>
          <a:chOff x="0" y="0"/>
          <a:chExt cx="0" cy="0"/>
        </a:xfrm>
      </p:grpSpPr>
      <p:sp>
        <p:nvSpPr>
          <p:cNvPr id="1257" name="Google Shape;1257;p58"/>
          <p:cNvSpPr/>
          <p:nvPr/>
        </p:nvSpPr>
        <p:spPr>
          <a:xfrm>
            <a:off x="0" y="0"/>
            <a:ext cx="9143999" cy="514302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58" name="Google Shape;1258;p58"/>
          <p:cNvSpPr txBox="1"/>
          <p:nvPr/>
        </p:nvSpPr>
        <p:spPr>
          <a:xfrm>
            <a:off x="6571357" y="1610064"/>
            <a:ext cx="2572642" cy="2134553"/>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000000"/>
              </a:buClr>
              <a:buSzPts val="2000"/>
              <a:buFont typeface="Arial"/>
              <a:buNone/>
            </a:pPr>
            <a:r>
              <a:rPr lang="es-ES" sz="2000" b="1" i="0" u="none" strike="noStrike" cap="none">
                <a:solidFill>
                  <a:schemeClr val="dk1"/>
                </a:solidFill>
                <a:latin typeface="Poppins"/>
                <a:ea typeface="Poppins"/>
                <a:cs typeface="Poppins"/>
                <a:sym typeface="Poppins"/>
              </a:rPr>
              <a:t>CURVA DE VALOR: Análisis de los factores competitivos</a:t>
            </a:r>
            <a:endParaRPr sz="1400" b="0" i="0" u="none" strike="noStrike" cap="none">
              <a:solidFill>
                <a:srgbClr val="000000"/>
              </a:solidFill>
              <a:latin typeface="Arial"/>
              <a:ea typeface="Arial"/>
              <a:cs typeface="Arial"/>
              <a:sym typeface="Arial"/>
            </a:endParaRPr>
          </a:p>
        </p:txBody>
      </p:sp>
      <p:sp>
        <p:nvSpPr>
          <p:cNvPr id="1259" name="Google Shape;1259;p58"/>
          <p:cNvSpPr/>
          <p:nvPr/>
        </p:nvSpPr>
        <p:spPr>
          <a:xfrm rot="-5400000">
            <a:off x="2575480" y="-620425"/>
            <a:ext cx="1286609" cy="643756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60" name="Google Shape;1260;p58"/>
          <p:cNvSpPr/>
          <p:nvPr/>
        </p:nvSpPr>
        <p:spPr>
          <a:xfrm>
            <a:off x="226563" y="498231"/>
            <a:ext cx="6061974" cy="4200255"/>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61" name="Google Shape;1261;p58"/>
          <p:cNvSpPr/>
          <p:nvPr/>
        </p:nvSpPr>
        <p:spPr>
          <a:xfrm rot="5400000">
            <a:off x="5962835" y="2544073"/>
            <a:ext cx="1289304" cy="11428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262" name="Google Shape;1262;p58" descr="Gráfico, Gráfico de líneas&#10;&#10;Descripción generada automáticamente"/>
          <p:cNvPicPr preferRelativeResize="0"/>
          <p:nvPr/>
        </p:nvPicPr>
        <p:blipFill rotWithShape="1">
          <a:blip r:embed="rId3">
            <a:alphaModFix/>
          </a:blip>
          <a:srcRect/>
          <a:stretch/>
        </p:blipFill>
        <p:spPr>
          <a:xfrm>
            <a:off x="368849" y="1287741"/>
            <a:ext cx="5635223" cy="2779200"/>
          </a:xfrm>
          <a:prstGeom prst="rect">
            <a:avLst/>
          </a:prstGeom>
          <a:noFill/>
          <a:ln>
            <a:noFill/>
          </a:ln>
        </p:spPr>
      </p:pic>
      <p:sp>
        <p:nvSpPr>
          <p:cNvPr id="1263" name="Google Shape;1263;p58"/>
          <p:cNvSpPr txBox="1"/>
          <p:nvPr/>
        </p:nvSpPr>
        <p:spPr>
          <a:xfrm>
            <a:off x="1376879" y="3793559"/>
            <a:ext cx="875615"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Peluqueria 4</a:t>
            </a:r>
            <a:endParaRPr sz="900" b="0" i="0" u="none" strike="noStrike" cap="none">
              <a:solidFill>
                <a:schemeClr val="dk1"/>
              </a:solidFill>
              <a:latin typeface="Calibri"/>
              <a:ea typeface="Calibri"/>
              <a:cs typeface="Calibri"/>
              <a:sym typeface="Calibri"/>
            </a:endParaRPr>
          </a:p>
        </p:txBody>
      </p:sp>
      <p:sp>
        <p:nvSpPr>
          <p:cNvPr id="1264" name="Google Shape;1264;p58"/>
          <p:cNvSpPr txBox="1"/>
          <p:nvPr/>
        </p:nvSpPr>
        <p:spPr>
          <a:xfrm>
            <a:off x="2803972" y="3793559"/>
            <a:ext cx="1291379"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Peluqueria Montse</a:t>
            </a:r>
            <a:endParaRPr sz="900" b="0" i="0" u="none" strike="noStrike" cap="none">
              <a:solidFill>
                <a:schemeClr val="dk1"/>
              </a:solidFill>
              <a:latin typeface="Calibri"/>
              <a:ea typeface="Calibri"/>
              <a:cs typeface="Calibri"/>
              <a:sym typeface="Calibri"/>
            </a:endParaRPr>
          </a:p>
        </p:txBody>
      </p:sp>
      <p:sp>
        <p:nvSpPr>
          <p:cNvPr id="1265" name="Google Shape;1265;p58"/>
          <p:cNvSpPr txBox="1"/>
          <p:nvPr/>
        </p:nvSpPr>
        <p:spPr>
          <a:xfrm>
            <a:off x="4231065" y="3566439"/>
            <a:ext cx="875615"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Peluqueria 3</a:t>
            </a:r>
            <a:endParaRPr sz="900" b="0" i="0" u="none" strike="noStrike" cap="none">
              <a:solidFill>
                <a:schemeClr val="dk1"/>
              </a:solidFill>
              <a:latin typeface="Calibri"/>
              <a:ea typeface="Calibri"/>
              <a:cs typeface="Calibri"/>
              <a:sym typeface="Calibri"/>
            </a:endParaRPr>
          </a:p>
        </p:txBody>
      </p:sp>
      <p:sp>
        <p:nvSpPr>
          <p:cNvPr id="1266" name="Google Shape;1266;p58"/>
          <p:cNvSpPr txBox="1"/>
          <p:nvPr/>
        </p:nvSpPr>
        <p:spPr>
          <a:xfrm>
            <a:off x="2803972" y="3557987"/>
            <a:ext cx="875615"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Peluqueria 2</a:t>
            </a:r>
            <a:endParaRPr sz="900" b="0" i="0" u="none" strike="noStrike" cap="none">
              <a:solidFill>
                <a:schemeClr val="dk1"/>
              </a:solidFill>
              <a:latin typeface="Calibri"/>
              <a:ea typeface="Calibri"/>
              <a:cs typeface="Calibri"/>
              <a:sym typeface="Calibri"/>
            </a:endParaRPr>
          </a:p>
        </p:txBody>
      </p:sp>
      <p:sp>
        <p:nvSpPr>
          <p:cNvPr id="1267" name="Google Shape;1267;p58"/>
          <p:cNvSpPr txBox="1"/>
          <p:nvPr/>
        </p:nvSpPr>
        <p:spPr>
          <a:xfrm>
            <a:off x="1404838" y="3538886"/>
            <a:ext cx="875615"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Peluqueria 1</a:t>
            </a:r>
            <a:endParaRPr sz="900" b="0" i="0" u="none" strike="noStrike" cap="none">
              <a:solidFill>
                <a:schemeClr val="dk1"/>
              </a:solidFill>
              <a:latin typeface="Calibri"/>
              <a:ea typeface="Calibri"/>
              <a:cs typeface="Calibri"/>
              <a:sym typeface="Calibri"/>
            </a:endParaRPr>
          </a:p>
        </p:txBody>
      </p:sp>
      <p:sp>
        <p:nvSpPr>
          <p:cNvPr id="1268" name="Google Shape;1268;p58"/>
          <p:cNvSpPr txBox="1"/>
          <p:nvPr/>
        </p:nvSpPr>
        <p:spPr>
          <a:xfrm>
            <a:off x="611561" y="3094348"/>
            <a:ext cx="648072" cy="369332"/>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Servicio exclusivo</a:t>
            </a:r>
            <a:endParaRPr sz="900" b="0" i="0" u="none" strike="noStrike" cap="none">
              <a:solidFill>
                <a:schemeClr val="dk1"/>
              </a:solidFill>
              <a:latin typeface="Calibri"/>
              <a:ea typeface="Calibri"/>
              <a:cs typeface="Calibri"/>
              <a:sym typeface="Calibri"/>
            </a:endParaRPr>
          </a:p>
        </p:txBody>
      </p:sp>
      <p:sp>
        <p:nvSpPr>
          <p:cNvPr id="1269" name="Google Shape;1269;p58"/>
          <p:cNvSpPr txBox="1"/>
          <p:nvPr/>
        </p:nvSpPr>
        <p:spPr>
          <a:xfrm>
            <a:off x="1214718" y="3115623"/>
            <a:ext cx="648072" cy="369332"/>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Tiempo espera</a:t>
            </a:r>
            <a:endParaRPr sz="900" b="0" i="0" u="none" strike="noStrike" cap="none">
              <a:solidFill>
                <a:schemeClr val="dk1"/>
              </a:solidFill>
              <a:latin typeface="Calibri"/>
              <a:ea typeface="Calibri"/>
              <a:cs typeface="Calibri"/>
              <a:sym typeface="Calibri"/>
            </a:endParaRPr>
          </a:p>
        </p:txBody>
      </p:sp>
      <p:sp>
        <p:nvSpPr>
          <p:cNvPr id="1270" name="Google Shape;1270;p58"/>
          <p:cNvSpPr txBox="1"/>
          <p:nvPr/>
        </p:nvSpPr>
        <p:spPr>
          <a:xfrm>
            <a:off x="1811111" y="3136898"/>
            <a:ext cx="699751" cy="369332"/>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Venta productos</a:t>
            </a:r>
            <a:endParaRPr sz="900" b="0" i="0" u="none" strike="noStrike" cap="none">
              <a:solidFill>
                <a:schemeClr val="dk1"/>
              </a:solidFill>
              <a:latin typeface="Calibri"/>
              <a:ea typeface="Calibri"/>
              <a:cs typeface="Calibri"/>
              <a:sym typeface="Calibri"/>
            </a:endParaRPr>
          </a:p>
        </p:txBody>
      </p:sp>
      <p:sp>
        <p:nvSpPr>
          <p:cNvPr id="1271" name="Google Shape;1271;p58"/>
          <p:cNvSpPr txBox="1"/>
          <p:nvPr/>
        </p:nvSpPr>
        <p:spPr>
          <a:xfrm>
            <a:off x="2384623" y="3146105"/>
            <a:ext cx="648072"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Horario</a:t>
            </a:r>
            <a:endParaRPr sz="900" b="0" i="0" u="none" strike="noStrike" cap="none">
              <a:solidFill>
                <a:schemeClr val="dk1"/>
              </a:solidFill>
              <a:latin typeface="Calibri"/>
              <a:ea typeface="Calibri"/>
              <a:cs typeface="Calibri"/>
              <a:sym typeface="Calibri"/>
            </a:endParaRPr>
          </a:p>
        </p:txBody>
      </p:sp>
      <p:sp>
        <p:nvSpPr>
          <p:cNvPr id="1272" name="Google Shape;1272;p58"/>
          <p:cNvSpPr txBox="1"/>
          <p:nvPr/>
        </p:nvSpPr>
        <p:spPr>
          <a:xfrm>
            <a:off x="2906456" y="3146105"/>
            <a:ext cx="648072"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Precio</a:t>
            </a:r>
            <a:endParaRPr sz="900" b="0" i="0" u="none" strike="noStrike" cap="none">
              <a:solidFill>
                <a:schemeClr val="dk1"/>
              </a:solidFill>
              <a:latin typeface="Calibri"/>
              <a:ea typeface="Calibri"/>
              <a:cs typeface="Calibri"/>
              <a:sym typeface="Calibri"/>
            </a:endParaRPr>
          </a:p>
        </p:txBody>
      </p:sp>
      <p:sp>
        <p:nvSpPr>
          <p:cNvPr id="1273" name="Google Shape;1273;p58"/>
          <p:cNvSpPr txBox="1"/>
          <p:nvPr/>
        </p:nvSpPr>
        <p:spPr>
          <a:xfrm>
            <a:off x="3492298" y="3146105"/>
            <a:ext cx="648072" cy="369332"/>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Club Perru</a:t>
            </a:r>
            <a:endParaRPr sz="900" b="0" i="0" u="none" strike="noStrike" cap="none">
              <a:solidFill>
                <a:schemeClr val="dk1"/>
              </a:solidFill>
              <a:latin typeface="Calibri"/>
              <a:ea typeface="Calibri"/>
              <a:cs typeface="Calibri"/>
              <a:sym typeface="Calibri"/>
            </a:endParaRPr>
          </a:p>
        </p:txBody>
      </p:sp>
      <p:sp>
        <p:nvSpPr>
          <p:cNvPr id="1274" name="Google Shape;1274;p58"/>
          <p:cNvSpPr txBox="1"/>
          <p:nvPr/>
        </p:nvSpPr>
        <p:spPr>
          <a:xfrm>
            <a:off x="4740871" y="3130453"/>
            <a:ext cx="792228" cy="369332"/>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Peinados sofisticados</a:t>
            </a:r>
            <a:endParaRPr sz="900" b="0" i="0" u="none" strike="noStrike" cap="none">
              <a:solidFill>
                <a:schemeClr val="dk1"/>
              </a:solidFill>
              <a:latin typeface="Calibri"/>
              <a:ea typeface="Calibri"/>
              <a:cs typeface="Calibri"/>
              <a:sym typeface="Calibri"/>
            </a:endParaRPr>
          </a:p>
        </p:txBody>
      </p:sp>
      <p:sp>
        <p:nvSpPr>
          <p:cNvPr id="1275" name="Google Shape;1275;p58"/>
          <p:cNvSpPr txBox="1"/>
          <p:nvPr/>
        </p:nvSpPr>
        <p:spPr>
          <a:xfrm>
            <a:off x="5412388" y="3147718"/>
            <a:ext cx="648072"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Niños</a:t>
            </a:r>
            <a:endParaRPr sz="900" b="0" i="0" u="none" strike="noStrike" cap="none">
              <a:solidFill>
                <a:schemeClr val="dk1"/>
              </a:solidFill>
              <a:latin typeface="Calibri"/>
              <a:ea typeface="Calibri"/>
              <a:cs typeface="Calibri"/>
              <a:sym typeface="Calibri"/>
            </a:endParaRPr>
          </a:p>
        </p:txBody>
      </p:sp>
      <p:pic>
        <p:nvPicPr>
          <p:cNvPr id="1276" name="Google Shape;1276;p58" descr="Forma&#10;&#10;Descripción generada automáticamente con confianza media"/>
          <p:cNvPicPr preferRelativeResize="0"/>
          <p:nvPr/>
        </p:nvPicPr>
        <p:blipFill rotWithShape="1">
          <a:blip r:embed="rId4">
            <a:alphaModFix/>
          </a:blip>
          <a:srcRect/>
          <a:stretch/>
        </p:blipFill>
        <p:spPr>
          <a:xfrm>
            <a:off x="6774298" y="146624"/>
            <a:ext cx="2244675" cy="447925"/>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81"/>
        <p:cNvGrpSpPr/>
        <p:nvPr/>
      </p:nvGrpSpPr>
      <p:grpSpPr>
        <a:xfrm>
          <a:off x="0" y="0"/>
          <a:ext cx="0" cy="0"/>
          <a:chOff x="0" y="0"/>
          <a:chExt cx="0" cy="0"/>
        </a:xfrm>
      </p:grpSpPr>
      <p:sp>
        <p:nvSpPr>
          <p:cNvPr id="1282" name="Google Shape;1282;p59"/>
          <p:cNvSpPr/>
          <p:nvPr/>
        </p:nvSpPr>
        <p:spPr>
          <a:xfrm>
            <a:off x="0" y="0"/>
            <a:ext cx="9143999" cy="514302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283" name="Google Shape;1283;p59"/>
          <p:cNvGrpSpPr/>
          <p:nvPr/>
        </p:nvGrpSpPr>
        <p:grpSpPr>
          <a:xfrm>
            <a:off x="55725" y="1788826"/>
            <a:ext cx="430568" cy="1565847"/>
            <a:chOff x="209668" y="2857422"/>
            <a:chExt cx="463662" cy="2087796"/>
          </a:xfrm>
        </p:grpSpPr>
        <p:sp>
          <p:nvSpPr>
            <p:cNvPr id="1284" name="Google Shape;1284;p59"/>
            <p:cNvSpPr/>
            <p:nvPr/>
          </p:nvSpPr>
          <p:spPr>
            <a:xfrm rot="10800000">
              <a:off x="423947" y="2857422"/>
              <a:ext cx="249383" cy="2087795"/>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1285" name="Google Shape;1285;p59"/>
            <p:cNvCxnSpPr/>
            <p:nvPr/>
          </p:nvCxnSpPr>
          <p:spPr>
            <a:xfrm flipH="1">
              <a:off x="209668" y="2857423"/>
              <a:ext cx="1" cy="2087795"/>
            </a:xfrm>
            <a:prstGeom prst="straightConnector1">
              <a:avLst/>
            </a:prstGeom>
            <a:noFill/>
            <a:ln w="177800" cap="flat" cmpd="sng">
              <a:solidFill>
                <a:schemeClr val="accent4"/>
              </a:solidFill>
              <a:prstDash val="solid"/>
              <a:miter lim="800000"/>
              <a:headEnd type="none" w="sm" len="sm"/>
              <a:tailEnd type="none" w="sm" len="sm"/>
            </a:ln>
          </p:spPr>
        </p:cxnSp>
      </p:grpSp>
      <p:sp>
        <p:nvSpPr>
          <p:cNvPr id="1286" name="Google Shape;1286;p59"/>
          <p:cNvSpPr/>
          <p:nvPr/>
        </p:nvSpPr>
        <p:spPr>
          <a:xfrm flipH="1">
            <a:off x="8023252" y="0"/>
            <a:ext cx="1120748" cy="51435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87" name="Google Shape;1287;p59"/>
          <p:cNvSpPr/>
          <p:nvPr/>
        </p:nvSpPr>
        <p:spPr>
          <a:xfrm>
            <a:off x="434646" y="473825"/>
            <a:ext cx="8333796" cy="4314303"/>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88" name="Google Shape;1288;p59"/>
          <p:cNvSpPr txBox="1"/>
          <p:nvPr/>
        </p:nvSpPr>
        <p:spPr>
          <a:xfrm>
            <a:off x="1623765" y="424536"/>
            <a:ext cx="6210027" cy="1137214"/>
          </a:xfrm>
          <a:prstGeom prst="rect">
            <a:avLst/>
          </a:prstGeom>
          <a:noFill/>
          <a:ln>
            <a:noFill/>
          </a:ln>
        </p:spPr>
        <p:txBody>
          <a:bodyPr spcFirstLastPara="1" wrap="square" lIns="91425" tIns="45700" rIns="91425" bIns="45700" anchor="ctr" anchorCtr="0">
            <a:normAutofit fontScale="92500" lnSpcReduction="20000"/>
          </a:bodyPr>
          <a:lstStyle/>
          <a:p>
            <a:pPr marL="0" marR="0" lvl="0" indent="0" algn="l" rtl="0">
              <a:lnSpc>
                <a:spcPct val="90000"/>
              </a:lnSpc>
              <a:spcBef>
                <a:spcPts val="0"/>
              </a:spcBef>
              <a:spcAft>
                <a:spcPts val="0"/>
              </a:spcAft>
              <a:buClr>
                <a:srgbClr val="000000"/>
              </a:buClr>
              <a:buSzPct val="100000"/>
              <a:buFont typeface="Arial"/>
              <a:buNone/>
            </a:pPr>
            <a:r>
              <a:rPr lang="es-ES" sz="2500" b="0" i="0" u="none" strike="noStrike" cap="none">
                <a:solidFill>
                  <a:schemeClr val="dk1"/>
                </a:solidFill>
                <a:latin typeface="Poppins"/>
                <a:ea typeface="Poppins"/>
                <a:cs typeface="Poppins"/>
                <a:sym typeface="Poppins"/>
              </a:rPr>
              <a:t>Después de este primer análisis, Montse tiene muchas dudas sobre el éxito de su negocio...</a:t>
            </a:r>
            <a:br>
              <a:rPr lang="es-ES" sz="2500" b="0" i="0" u="none" strike="noStrike" cap="none">
                <a:solidFill>
                  <a:schemeClr val="dk1"/>
                </a:solidFill>
                <a:latin typeface="Poppins"/>
                <a:ea typeface="Poppins"/>
                <a:cs typeface="Poppins"/>
                <a:sym typeface="Poppins"/>
              </a:rPr>
            </a:br>
            <a:endParaRPr sz="2500" b="0" i="0" u="none" strike="noStrike" cap="none">
              <a:solidFill>
                <a:schemeClr val="dk1"/>
              </a:solidFill>
              <a:latin typeface="Poppins"/>
              <a:ea typeface="Poppins"/>
              <a:cs typeface="Poppins"/>
              <a:sym typeface="Poppins"/>
            </a:endParaRPr>
          </a:p>
        </p:txBody>
      </p:sp>
      <p:pic>
        <p:nvPicPr>
          <p:cNvPr id="1289" name="Google Shape;1289;p59" descr="Cerrar con relleno sólido"/>
          <p:cNvPicPr preferRelativeResize="0"/>
          <p:nvPr/>
        </p:nvPicPr>
        <p:blipFill rotWithShape="1">
          <a:blip r:embed="rId3">
            <a:alphaModFix/>
          </a:blip>
          <a:srcRect/>
          <a:stretch/>
        </p:blipFill>
        <p:spPr>
          <a:xfrm>
            <a:off x="865212" y="2145282"/>
            <a:ext cx="520179" cy="520179"/>
          </a:xfrm>
          <a:prstGeom prst="rect">
            <a:avLst/>
          </a:prstGeom>
          <a:noFill/>
          <a:ln>
            <a:noFill/>
          </a:ln>
        </p:spPr>
      </p:pic>
      <p:sp>
        <p:nvSpPr>
          <p:cNvPr id="1290" name="Google Shape;1290;p59"/>
          <p:cNvSpPr/>
          <p:nvPr/>
        </p:nvSpPr>
        <p:spPr>
          <a:xfrm>
            <a:off x="1407876" y="2057690"/>
            <a:ext cx="6908540" cy="907941"/>
          </a:xfrm>
          <a:prstGeom prst="rect">
            <a:avLst/>
          </a:prstGeom>
          <a:noFill/>
          <a:ln>
            <a:noFill/>
          </a:ln>
        </p:spPr>
        <p:txBody>
          <a:bodyPr spcFirstLastPara="1" wrap="square" lIns="91425" tIns="45700" rIns="91425" bIns="45700" anchor="t" anchorCtr="0">
            <a:spAutoFit/>
          </a:bodyPr>
          <a:lstStyle/>
          <a:p>
            <a:pPr marL="57150" marR="0" lvl="0" indent="0" algn="l" rtl="0">
              <a:lnSpc>
                <a:spcPct val="100000"/>
              </a:lnSpc>
              <a:spcBef>
                <a:spcPts val="0"/>
              </a:spcBef>
              <a:spcAft>
                <a:spcPts val="0"/>
              </a:spcAft>
              <a:buClr>
                <a:srgbClr val="000000"/>
              </a:buClr>
              <a:buSzPts val="1600"/>
              <a:buFont typeface="Arial"/>
              <a:buNone/>
            </a:pPr>
            <a:r>
              <a:rPr lang="es-ES" sz="1600" b="0" i="0" u="none" strike="noStrike" cap="none">
                <a:solidFill>
                  <a:schemeClr val="dk1"/>
                </a:solidFill>
                <a:latin typeface="Poppins"/>
                <a:ea typeface="Poppins"/>
                <a:cs typeface="Poppins"/>
                <a:sym typeface="Poppins"/>
              </a:rPr>
              <a:t>La propuesta de valor de Montse </a:t>
            </a:r>
            <a:r>
              <a:rPr lang="es-ES" sz="1600" b="1" i="0" u="none" strike="noStrike" cap="none">
                <a:solidFill>
                  <a:schemeClr val="dk1"/>
                </a:solidFill>
                <a:latin typeface="Poppins"/>
                <a:ea typeface="Poppins"/>
                <a:cs typeface="Poppins"/>
                <a:sym typeface="Poppins"/>
              </a:rPr>
              <a:t>no se diferencia de las propuestas de las peluquerías existentes en su zona.</a:t>
            </a:r>
            <a:br>
              <a:rPr lang="es-ES" sz="1600" b="0" i="0" u="none" strike="noStrike" cap="none">
                <a:solidFill>
                  <a:schemeClr val="dk1"/>
                </a:solidFill>
                <a:latin typeface="Poppins"/>
                <a:ea typeface="Poppins"/>
                <a:cs typeface="Poppins"/>
                <a:sym typeface="Poppins"/>
              </a:rPr>
            </a:br>
            <a:endParaRPr sz="1600" b="0" i="0" u="none" strike="noStrike" cap="none">
              <a:solidFill>
                <a:schemeClr val="dk1"/>
              </a:solidFill>
              <a:latin typeface="Poppins"/>
              <a:ea typeface="Poppins"/>
              <a:cs typeface="Poppins"/>
              <a:sym typeface="Poppins"/>
            </a:endParaRPr>
          </a:p>
        </p:txBody>
      </p:sp>
      <p:pic>
        <p:nvPicPr>
          <p:cNvPr id="1291" name="Google Shape;1291;p59" descr="Cerrar con relleno sólido"/>
          <p:cNvPicPr preferRelativeResize="0"/>
          <p:nvPr/>
        </p:nvPicPr>
        <p:blipFill rotWithShape="1">
          <a:blip r:embed="rId3">
            <a:alphaModFix/>
          </a:blip>
          <a:srcRect/>
          <a:stretch/>
        </p:blipFill>
        <p:spPr>
          <a:xfrm>
            <a:off x="865212" y="3310133"/>
            <a:ext cx="520351" cy="520351"/>
          </a:xfrm>
          <a:prstGeom prst="rect">
            <a:avLst/>
          </a:prstGeom>
          <a:noFill/>
          <a:ln>
            <a:noFill/>
          </a:ln>
        </p:spPr>
      </p:pic>
      <p:sp>
        <p:nvSpPr>
          <p:cNvPr id="1292" name="Google Shape;1292;p59"/>
          <p:cNvSpPr/>
          <p:nvPr/>
        </p:nvSpPr>
        <p:spPr>
          <a:xfrm>
            <a:off x="1385392" y="3138405"/>
            <a:ext cx="6931024" cy="1400383"/>
          </a:xfrm>
          <a:prstGeom prst="rect">
            <a:avLst/>
          </a:prstGeom>
          <a:noFill/>
          <a:ln>
            <a:noFill/>
          </a:ln>
        </p:spPr>
        <p:txBody>
          <a:bodyPr spcFirstLastPara="1" wrap="square" lIns="91425" tIns="45700" rIns="91425" bIns="45700" anchor="t" anchorCtr="0">
            <a:spAutoFit/>
          </a:bodyPr>
          <a:lstStyle/>
          <a:p>
            <a:pPr marL="57150" marR="0" lvl="0" indent="0" algn="l" rtl="0">
              <a:lnSpc>
                <a:spcPct val="100000"/>
              </a:lnSpc>
              <a:spcBef>
                <a:spcPts val="0"/>
              </a:spcBef>
              <a:spcAft>
                <a:spcPts val="0"/>
              </a:spcAft>
              <a:buClr>
                <a:srgbClr val="000000"/>
              </a:buClr>
              <a:buSzPts val="1600"/>
              <a:buFont typeface="Arial"/>
              <a:buNone/>
            </a:pPr>
            <a:r>
              <a:rPr lang="es-ES" sz="1600" b="0" i="0" u="none" strike="noStrike" cap="none">
                <a:solidFill>
                  <a:schemeClr val="dk1"/>
                </a:solidFill>
                <a:latin typeface="Poppins"/>
                <a:ea typeface="Poppins"/>
                <a:cs typeface="Poppins"/>
                <a:sym typeface="Poppins"/>
              </a:rPr>
              <a:t>Incluso, al ser ella sola, a pesar de ser una buena peluquera, </a:t>
            </a:r>
            <a:r>
              <a:rPr lang="es-ES" sz="1600" b="1" i="0" u="none" strike="noStrike" cap="none">
                <a:solidFill>
                  <a:schemeClr val="dk1"/>
                </a:solidFill>
                <a:latin typeface="Poppins"/>
                <a:ea typeface="Poppins"/>
                <a:cs typeface="Poppins"/>
                <a:sym typeface="Poppins"/>
              </a:rPr>
              <a:t>tal vez no será capaz de dar el mismo servicio que la competencia</a:t>
            </a:r>
            <a:r>
              <a:rPr lang="es-ES" sz="1600" b="0" i="0" u="none" strike="noStrike" cap="none">
                <a:solidFill>
                  <a:schemeClr val="dk1"/>
                </a:solidFill>
                <a:latin typeface="Poppins"/>
                <a:ea typeface="Poppins"/>
                <a:cs typeface="Poppins"/>
                <a:sym typeface="Poppins"/>
              </a:rPr>
              <a:t>: si tiene volumen de trabajo los clientes tendrán que esperar, el lugar es pequeño, no acepta niños ...</a:t>
            </a:r>
            <a:br>
              <a:rPr lang="es-ES" sz="1600" b="0" i="0" u="none" strike="noStrike" cap="none">
                <a:solidFill>
                  <a:schemeClr val="dk1"/>
                </a:solidFill>
                <a:latin typeface="Poppins"/>
                <a:ea typeface="Poppins"/>
                <a:cs typeface="Poppins"/>
                <a:sym typeface="Poppins"/>
              </a:rPr>
            </a:br>
            <a:endParaRPr sz="1600" b="0" i="0" u="none" strike="noStrike" cap="none">
              <a:solidFill>
                <a:schemeClr val="dk1"/>
              </a:solidFill>
              <a:latin typeface="Poppins"/>
              <a:ea typeface="Poppins"/>
              <a:cs typeface="Poppins"/>
              <a:sym typeface="Poppins"/>
            </a:endParaRPr>
          </a:p>
        </p:txBody>
      </p:sp>
      <p:pic>
        <p:nvPicPr>
          <p:cNvPr id="1293" name="Google Shape;1293;p59" descr="Crecimiento empresarial contorno"/>
          <p:cNvPicPr preferRelativeResize="0"/>
          <p:nvPr/>
        </p:nvPicPr>
        <p:blipFill rotWithShape="1">
          <a:blip r:embed="rId4">
            <a:alphaModFix/>
          </a:blip>
          <a:srcRect/>
          <a:stretch/>
        </p:blipFill>
        <p:spPr>
          <a:xfrm>
            <a:off x="668101" y="498618"/>
            <a:ext cx="914400" cy="914400"/>
          </a:xfrm>
          <a:prstGeom prst="rect">
            <a:avLst/>
          </a:prstGeom>
          <a:noFill/>
          <a:ln>
            <a:noFill/>
          </a:ln>
        </p:spPr>
      </p:pic>
      <p:pic>
        <p:nvPicPr>
          <p:cNvPr id="1294" name="Google Shape;1294;p59"/>
          <p:cNvPicPr preferRelativeResize="0"/>
          <p:nvPr/>
        </p:nvPicPr>
        <p:blipFill rotWithShape="1">
          <a:blip r:embed="rId5">
            <a:alphaModFix/>
          </a:blip>
          <a:srcRect/>
          <a:stretch/>
        </p:blipFill>
        <p:spPr>
          <a:xfrm>
            <a:off x="0" y="4771553"/>
            <a:ext cx="9144000" cy="381000"/>
          </a:xfrm>
          <a:prstGeom prst="rect">
            <a:avLst/>
          </a:prstGeom>
          <a:noFill/>
          <a:ln>
            <a:noFill/>
          </a:ln>
        </p:spPr>
      </p:pic>
      <p:pic>
        <p:nvPicPr>
          <p:cNvPr id="1295" name="Google Shape;1295;p59" descr="Forma&#10;&#10;Descripción generada automáticamente con confianza media"/>
          <p:cNvPicPr preferRelativeResize="0"/>
          <p:nvPr/>
        </p:nvPicPr>
        <p:blipFill rotWithShape="1">
          <a:blip r:embed="rId6">
            <a:alphaModFix/>
          </a:blip>
          <a:srcRect/>
          <a:stretch/>
        </p:blipFill>
        <p:spPr>
          <a:xfrm>
            <a:off x="6762973" y="50699"/>
            <a:ext cx="2244675" cy="4479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p6"/>
          <p:cNvSpPr/>
          <p:nvPr/>
        </p:nvSpPr>
        <p:spPr>
          <a:xfrm>
            <a:off x="87439" y="0"/>
            <a:ext cx="9144000" cy="1096784"/>
          </a:xfrm>
          <a:prstGeom prst="rect">
            <a:avLst/>
          </a:prstGeom>
          <a:solidFill>
            <a:schemeClr val="accent4">
              <a:alpha val="33333"/>
            </a:schemeClr>
          </a:solidFill>
          <a:ln w="12700" cap="flat" cmpd="sng">
            <a:solidFill>
              <a:srgbClr val="93CDDD"/>
            </a:solidFill>
            <a:prstDash val="solid"/>
            <a:miter lim="800000"/>
            <a:headEnd type="none" w="sm" len="sm"/>
            <a:tailEnd type="none" w="sm" len="sm"/>
          </a:ln>
          <a:effectLst>
            <a:reflection stA="67000" endPos="52000" sy="-100000" algn="bl" rotWithShape="0"/>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2" name="Google Shape;402;p6"/>
          <p:cNvSpPr txBox="1"/>
          <p:nvPr/>
        </p:nvSpPr>
        <p:spPr>
          <a:xfrm>
            <a:off x="654121" y="2211710"/>
            <a:ext cx="8010636" cy="1952779"/>
          </a:xfrm>
          <a:prstGeom prst="rect">
            <a:avLst/>
          </a:prstGeom>
          <a:noFill/>
          <a:ln>
            <a:noFill/>
          </a:ln>
        </p:spPr>
        <p:txBody>
          <a:bodyPr spcFirstLastPara="1" wrap="square" lIns="0" tIns="0" rIns="0" bIns="0" anchor="t" anchorCtr="0">
            <a:spAutoFit/>
          </a:bodyPr>
          <a:lstStyle/>
          <a:p>
            <a:pPr marL="342900" marR="0" lvl="0" indent="-342900" algn="l" rtl="0">
              <a:lnSpc>
                <a:spcPct val="140611"/>
              </a:lnSpc>
              <a:spcBef>
                <a:spcPts val="0"/>
              </a:spcBef>
              <a:spcAft>
                <a:spcPts val="0"/>
              </a:spcAft>
              <a:buClr>
                <a:srgbClr val="93CDDD"/>
              </a:buClr>
              <a:buSzPts val="1800"/>
              <a:buFont typeface="Noto Sans Symbols"/>
              <a:buChar char="▪"/>
            </a:pPr>
            <a:r>
              <a:rPr lang="es-ES" sz="1800" i="0" u="none" strike="noStrike" cap="none" dirty="0">
                <a:solidFill>
                  <a:srgbClr val="595959"/>
                </a:solidFill>
                <a:latin typeface="Poppins"/>
                <a:ea typeface="Poppins"/>
                <a:cs typeface="Poppins"/>
                <a:sym typeface="Poppins"/>
              </a:rPr>
              <a:t>¿Por qué quiero montar este negocio?</a:t>
            </a:r>
          </a:p>
          <a:p>
            <a:pPr marL="342900" marR="0" lvl="0" indent="-342900" algn="l" rtl="0">
              <a:lnSpc>
                <a:spcPct val="140611"/>
              </a:lnSpc>
              <a:spcBef>
                <a:spcPts val="0"/>
              </a:spcBef>
              <a:spcAft>
                <a:spcPts val="0"/>
              </a:spcAft>
              <a:buClr>
                <a:srgbClr val="93CDDD"/>
              </a:buClr>
              <a:buSzPts val="1800"/>
              <a:buFont typeface="Noto Sans Symbols"/>
              <a:buChar char="▪"/>
            </a:pPr>
            <a:r>
              <a:rPr lang="es-ES" sz="1800" i="0" u="none" strike="noStrike" cap="none" dirty="0">
                <a:solidFill>
                  <a:srgbClr val="595959"/>
                </a:solidFill>
                <a:latin typeface="Poppins"/>
                <a:ea typeface="Poppins"/>
                <a:cs typeface="Poppins"/>
                <a:sym typeface="Poppins"/>
              </a:rPr>
              <a:t>¿Tengo suficiente conocimiento?</a:t>
            </a:r>
          </a:p>
          <a:p>
            <a:pPr marL="342900" marR="0" lvl="0" indent="-342900" algn="l" rtl="0">
              <a:lnSpc>
                <a:spcPct val="140611"/>
              </a:lnSpc>
              <a:spcBef>
                <a:spcPts val="0"/>
              </a:spcBef>
              <a:spcAft>
                <a:spcPts val="0"/>
              </a:spcAft>
              <a:buClr>
                <a:srgbClr val="93CDDD"/>
              </a:buClr>
              <a:buSzPts val="1800"/>
              <a:buFont typeface="Noto Sans Symbols"/>
              <a:buChar char="▪"/>
            </a:pPr>
            <a:r>
              <a:rPr lang="es-ES" sz="1800" i="0" u="none" strike="noStrike" cap="none" dirty="0">
                <a:solidFill>
                  <a:srgbClr val="595959"/>
                </a:solidFill>
                <a:latin typeface="Poppins"/>
                <a:ea typeface="Poppins"/>
                <a:cs typeface="Poppins"/>
                <a:sym typeface="Poppins"/>
              </a:rPr>
              <a:t>Lo que el negocio me exigirá, ¿está alineado con quién soy?</a:t>
            </a:r>
          </a:p>
          <a:p>
            <a:pPr marL="342900" marR="0" lvl="0" indent="-342900" algn="l" rtl="0">
              <a:lnSpc>
                <a:spcPct val="140611"/>
              </a:lnSpc>
              <a:spcBef>
                <a:spcPts val="0"/>
              </a:spcBef>
              <a:spcAft>
                <a:spcPts val="0"/>
              </a:spcAft>
              <a:buClr>
                <a:srgbClr val="93CDDD"/>
              </a:buClr>
              <a:buSzPts val="1800"/>
              <a:buFont typeface="Noto Sans Symbols"/>
              <a:buChar char="▪"/>
            </a:pPr>
            <a:r>
              <a:rPr lang="es-ES" sz="1800" i="0" u="none" strike="noStrike" cap="none" dirty="0">
                <a:solidFill>
                  <a:srgbClr val="595959"/>
                </a:solidFill>
                <a:latin typeface="Poppins"/>
                <a:ea typeface="Poppins"/>
                <a:cs typeface="Poppins"/>
                <a:sym typeface="Poppins"/>
              </a:rPr>
              <a:t>¿Tengo el entrenamiento requerido?</a:t>
            </a:r>
          </a:p>
          <a:p>
            <a:pPr marL="342900" marR="0" lvl="0" indent="-342900" algn="l" rtl="0">
              <a:lnSpc>
                <a:spcPct val="140611"/>
              </a:lnSpc>
              <a:spcBef>
                <a:spcPts val="0"/>
              </a:spcBef>
              <a:spcAft>
                <a:spcPts val="0"/>
              </a:spcAft>
              <a:buClr>
                <a:srgbClr val="93CDDD"/>
              </a:buClr>
              <a:buSzPts val="1800"/>
              <a:buFont typeface="Noto Sans Symbols"/>
              <a:buChar char="▪"/>
            </a:pPr>
            <a:r>
              <a:rPr lang="es-ES" sz="1800" i="0" u="none" strike="noStrike" cap="none" dirty="0">
                <a:solidFill>
                  <a:srgbClr val="595959"/>
                </a:solidFill>
                <a:latin typeface="Poppins"/>
                <a:ea typeface="Poppins"/>
                <a:cs typeface="Poppins"/>
                <a:sym typeface="Poppins"/>
              </a:rPr>
              <a:t>¿Mi entorno familiar me apoya en esta aventura? </a:t>
            </a:r>
            <a:endParaRPr sz="1800" i="0" u="none" strike="noStrike" cap="none" dirty="0">
              <a:solidFill>
                <a:srgbClr val="595959"/>
              </a:solidFill>
              <a:latin typeface="Poppins Light"/>
              <a:ea typeface="Poppins Light"/>
              <a:cs typeface="Poppins Light"/>
              <a:sym typeface="Poppins Light"/>
            </a:endParaRPr>
          </a:p>
        </p:txBody>
      </p:sp>
      <p:sp>
        <p:nvSpPr>
          <p:cNvPr id="403" name="Google Shape;403;p6"/>
          <p:cNvSpPr txBox="1"/>
          <p:nvPr/>
        </p:nvSpPr>
        <p:spPr>
          <a:xfrm>
            <a:off x="654121" y="220209"/>
            <a:ext cx="7830616" cy="1107996"/>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s-ES" sz="2400" b="1" i="0" u="none" strike="noStrike" cap="none">
                <a:solidFill>
                  <a:schemeClr val="dk1"/>
                </a:solidFill>
                <a:latin typeface="Calibri"/>
                <a:ea typeface="Calibri"/>
                <a:cs typeface="Calibri"/>
                <a:sym typeface="Calibri"/>
              </a:rPr>
              <a:t>LA IDEA DE NEGOCIO</a:t>
            </a:r>
            <a:br>
              <a:rPr lang="es-ES" sz="2400" b="1" i="0" u="none" strike="noStrike" cap="none">
                <a:solidFill>
                  <a:schemeClr val="dk1"/>
                </a:solidFill>
                <a:latin typeface="Calibri"/>
                <a:ea typeface="Calibri"/>
                <a:cs typeface="Calibri"/>
                <a:sym typeface="Calibri"/>
              </a:rPr>
            </a:br>
            <a:r>
              <a:rPr lang="es-ES" sz="2400" b="1" i="0" u="none" strike="noStrike" cap="none">
                <a:solidFill>
                  <a:schemeClr val="dk1"/>
                </a:solidFill>
                <a:latin typeface="Calibri"/>
                <a:ea typeface="Calibri"/>
                <a:cs typeface="Calibri"/>
                <a:sym typeface="Calibri"/>
              </a:rPr>
              <a:t>Preguntas que todo empresario debe hacerse</a:t>
            </a:r>
            <a:br>
              <a:rPr lang="es-ES" sz="2400" b="1" i="0" u="none" strike="noStrike" cap="none">
                <a:solidFill>
                  <a:schemeClr val="dk1"/>
                </a:solidFill>
                <a:latin typeface="Calibri"/>
                <a:ea typeface="Calibri"/>
                <a:cs typeface="Calibri"/>
                <a:sym typeface="Calibri"/>
              </a:rPr>
            </a:br>
            <a:endParaRPr sz="2000" b="1" i="0" u="none" strike="noStrike" cap="none">
              <a:solidFill>
                <a:schemeClr val="dk1"/>
              </a:solidFill>
              <a:latin typeface="Calibri"/>
              <a:ea typeface="Calibri"/>
              <a:cs typeface="Calibri"/>
              <a:sym typeface="Calibri"/>
            </a:endParaRPr>
          </a:p>
        </p:txBody>
      </p:sp>
      <p:cxnSp>
        <p:nvCxnSpPr>
          <p:cNvPr id="404" name="Google Shape;404;p6"/>
          <p:cNvCxnSpPr/>
          <p:nvPr/>
        </p:nvCxnSpPr>
        <p:spPr>
          <a:xfrm>
            <a:off x="0" y="1851670"/>
            <a:ext cx="1475656" cy="0"/>
          </a:xfrm>
          <a:prstGeom prst="straightConnector1">
            <a:avLst/>
          </a:prstGeom>
          <a:noFill/>
          <a:ln w="28575" cap="flat" cmpd="sng">
            <a:solidFill>
              <a:srgbClr val="019EE2"/>
            </a:solidFill>
            <a:prstDash val="solid"/>
            <a:miter lim="800000"/>
            <a:headEnd type="none" w="sm" len="sm"/>
            <a:tailEnd type="none" w="sm" len="sm"/>
          </a:ln>
          <a:effectLst>
            <a:reflection endPos="65000" sy="-100000" algn="bl" rotWithShape="0"/>
          </a:effectLst>
        </p:spPr>
      </p:cxnSp>
      <p:sp>
        <p:nvSpPr>
          <p:cNvPr id="405" name="Google Shape;405;p6"/>
          <p:cNvSpPr/>
          <p:nvPr/>
        </p:nvSpPr>
        <p:spPr>
          <a:xfrm>
            <a:off x="310762" y="1363695"/>
            <a:ext cx="8522476"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s-ES" sz="2000" b="1" i="0" u="none" strike="noStrike" cap="none">
                <a:solidFill>
                  <a:schemeClr val="dk1"/>
                </a:solidFill>
                <a:latin typeface="Calibri"/>
                <a:ea typeface="Calibri"/>
                <a:cs typeface="Calibri"/>
                <a:sym typeface="Calibri"/>
              </a:rPr>
              <a:t>ASPECTOS INTERNOS/PERSONALES</a:t>
            </a:r>
            <a:br>
              <a:rPr lang="es-ES" sz="2000" b="1" i="0" u="none" strike="noStrike" cap="none">
                <a:solidFill>
                  <a:schemeClr val="dk1"/>
                </a:solidFill>
                <a:latin typeface="Calibri"/>
                <a:ea typeface="Calibri"/>
                <a:cs typeface="Calibri"/>
                <a:sym typeface="Calibri"/>
              </a:rPr>
            </a:br>
            <a:endParaRPr sz="1400" b="0" i="0" u="none" strike="noStrike" cap="none">
              <a:solidFill>
                <a:srgbClr val="000000"/>
              </a:solidFill>
              <a:latin typeface="Arial"/>
              <a:ea typeface="Arial"/>
              <a:cs typeface="Arial"/>
              <a:sym typeface="Arial"/>
            </a:endParaRPr>
          </a:p>
        </p:txBody>
      </p:sp>
      <p:pic>
        <p:nvPicPr>
          <p:cNvPr id="406" name="Google Shape;406;p6" descr="Forma&#10;&#10;Descripción generada automáticamente con confianza media"/>
          <p:cNvPicPr preferRelativeResize="0"/>
          <p:nvPr/>
        </p:nvPicPr>
        <p:blipFill rotWithShape="1">
          <a:blip r:embed="rId3">
            <a:alphaModFix/>
          </a:blip>
          <a:srcRect/>
          <a:stretch/>
        </p:blipFill>
        <p:spPr>
          <a:xfrm>
            <a:off x="6791823" y="96174"/>
            <a:ext cx="2244675" cy="447925"/>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00"/>
        <p:cNvGrpSpPr/>
        <p:nvPr/>
      </p:nvGrpSpPr>
      <p:grpSpPr>
        <a:xfrm>
          <a:off x="0" y="0"/>
          <a:ext cx="0" cy="0"/>
          <a:chOff x="0" y="0"/>
          <a:chExt cx="0" cy="0"/>
        </a:xfrm>
      </p:grpSpPr>
      <p:sp>
        <p:nvSpPr>
          <p:cNvPr id="1301" name="Google Shape;1301;p60"/>
          <p:cNvSpPr/>
          <p:nvPr/>
        </p:nvSpPr>
        <p:spPr>
          <a:xfrm>
            <a:off x="0" y="0"/>
            <a:ext cx="9143999" cy="514302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02" name="Google Shape;1302;p60"/>
          <p:cNvSpPr txBox="1"/>
          <p:nvPr/>
        </p:nvSpPr>
        <p:spPr>
          <a:xfrm>
            <a:off x="1461192" y="131160"/>
            <a:ext cx="5415064" cy="973836"/>
          </a:xfrm>
          <a:prstGeom prst="rect">
            <a:avLst/>
          </a:prstGeom>
          <a:noFill/>
          <a:ln>
            <a:noFill/>
          </a:ln>
        </p:spPr>
        <p:txBody>
          <a:bodyPr spcFirstLastPara="1" wrap="square" lIns="91425" tIns="45700" rIns="91425" bIns="45700" anchor="b" anchorCtr="0">
            <a:normAutofit fontScale="85000" lnSpcReduction="20000"/>
          </a:bodyPr>
          <a:lstStyle/>
          <a:p>
            <a:pPr marL="0" marR="0" lvl="0" indent="0" algn="l" rtl="0">
              <a:lnSpc>
                <a:spcPct val="90000"/>
              </a:lnSpc>
              <a:spcBef>
                <a:spcPts val="0"/>
              </a:spcBef>
              <a:spcAft>
                <a:spcPts val="0"/>
              </a:spcAft>
              <a:buClr>
                <a:srgbClr val="000000"/>
              </a:buClr>
              <a:buSzPct val="100000"/>
              <a:buFont typeface="Arial"/>
              <a:buNone/>
            </a:pPr>
            <a:r>
              <a:rPr lang="es-ES" sz="3200" b="0" i="0" u="none" strike="noStrike" cap="none">
                <a:solidFill>
                  <a:schemeClr val="dk1"/>
                </a:solidFill>
                <a:latin typeface="Poppins"/>
                <a:ea typeface="Poppins"/>
                <a:cs typeface="Poppins"/>
                <a:sym typeface="Poppins"/>
              </a:rPr>
              <a:t>¿Y si cambia el modelo de negocio?</a:t>
            </a:r>
            <a:br>
              <a:rPr lang="es-ES" sz="3200" b="0" i="0" u="none" strike="noStrike" cap="none">
                <a:solidFill>
                  <a:schemeClr val="dk1"/>
                </a:solidFill>
                <a:latin typeface="Poppins"/>
                <a:ea typeface="Poppins"/>
                <a:cs typeface="Poppins"/>
                <a:sym typeface="Poppins"/>
              </a:rPr>
            </a:br>
            <a:endParaRPr sz="3200" b="0" i="0" u="none" strike="noStrike" cap="none">
              <a:solidFill>
                <a:schemeClr val="dk1"/>
              </a:solidFill>
              <a:latin typeface="Poppins"/>
              <a:ea typeface="Poppins"/>
              <a:cs typeface="Poppins"/>
              <a:sym typeface="Poppins"/>
            </a:endParaRPr>
          </a:p>
        </p:txBody>
      </p:sp>
      <p:sp>
        <p:nvSpPr>
          <p:cNvPr id="1303" name="Google Shape;1303;p60"/>
          <p:cNvSpPr/>
          <p:nvPr/>
        </p:nvSpPr>
        <p:spPr>
          <a:xfrm rot="10800000">
            <a:off x="6327" y="1147781"/>
            <a:ext cx="8590945" cy="586275"/>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04" name="Google Shape;1304;p60"/>
          <p:cNvSpPr/>
          <p:nvPr/>
        </p:nvSpPr>
        <p:spPr>
          <a:xfrm>
            <a:off x="33038" y="1452131"/>
            <a:ext cx="8537521" cy="3200993"/>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05" name="Google Shape;1305;p60"/>
          <p:cNvSpPr/>
          <p:nvPr/>
        </p:nvSpPr>
        <p:spPr>
          <a:xfrm>
            <a:off x="186529" y="1719309"/>
            <a:ext cx="6491853" cy="2729588"/>
          </a:xfrm>
          <a:prstGeom prst="rect">
            <a:avLst/>
          </a:prstGeom>
          <a:noFill/>
          <a:ln>
            <a:noFill/>
          </a:ln>
        </p:spPr>
        <p:txBody>
          <a:bodyPr spcFirstLastPara="1" wrap="square" lIns="91425" tIns="45700" rIns="91425" bIns="45700" anchor="ctr" anchorCtr="0">
            <a:noAutofit/>
          </a:bodyPr>
          <a:lstStyle/>
          <a:p>
            <a:pPr marL="400050" marR="0" lvl="0" indent="-228600" algn="just" rtl="0">
              <a:lnSpc>
                <a:spcPct val="90000"/>
              </a:lnSpc>
              <a:spcBef>
                <a:spcPts val="0"/>
              </a:spcBef>
              <a:spcAft>
                <a:spcPts val="0"/>
              </a:spcAft>
              <a:buClr>
                <a:schemeClr val="dk1"/>
              </a:buClr>
              <a:buSzPts val="1600"/>
              <a:buFont typeface="Arial"/>
              <a:buChar char="•"/>
            </a:pPr>
            <a:r>
              <a:rPr lang="es-ES" sz="1500" b="0" i="0" u="none" strike="noStrike" cap="none" dirty="0">
                <a:solidFill>
                  <a:schemeClr val="dk1"/>
                </a:solidFill>
                <a:latin typeface="Poppins"/>
                <a:ea typeface="Poppins"/>
                <a:cs typeface="Poppins"/>
                <a:sym typeface="Poppins"/>
              </a:rPr>
              <a:t>Se dirige a personas que tengan </a:t>
            </a:r>
            <a:r>
              <a:rPr lang="es-ES" sz="1500" b="1" i="0" u="none" strike="noStrike" cap="none" dirty="0">
                <a:solidFill>
                  <a:schemeClr val="dk1"/>
                </a:solidFill>
                <a:latin typeface="Poppins"/>
                <a:ea typeface="Poppins"/>
                <a:cs typeface="Poppins"/>
                <a:sym typeface="Poppins"/>
              </a:rPr>
              <a:t>problemas de movilidad </a:t>
            </a:r>
            <a:r>
              <a:rPr lang="es-ES" sz="1500" b="0" i="0" u="none" strike="noStrike" cap="none" dirty="0">
                <a:solidFill>
                  <a:schemeClr val="dk1"/>
                </a:solidFill>
                <a:latin typeface="Poppins"/>
                <a:ea typeface="Poppins"/>
                <a:cs typeface="Poppins"/>
                <a:sym typeface="Poppins"/>
              </a:rPr>
              <a:t>(incluidos niños) o que </a:t>
            </a:r>
            <a:r>
              <a:rPr lang="es-ES" sz="1500" b="1" i="0" u="none" strike="noStrike" cap="none" dirty="0">
                <a:solidFill>
                  <a:schemeClr val="dk1"/>
                </a:solidFill>
                <a:latin typeface="Poppins"/>
                <a:ea typeface="Poppins"/>
                <a:cs typeface="Poppins"/>
                <a:sym typeface="Poppins"/>
              </a:rPr>
              <a:t>no tienen tiempo</a:t>
            </a:r>
            <a:r>
              <a:rPr lang="es-ES" sz="1500" b="0" i="0" u="none" strike="noStrike" cap="none" dirty="0">
                <a:solidFill>
                  <a:schemeClr val="dk1"/>
                </a:solidFill>
                <a:latin typeface="Poppins"/>
                <a:ea typeface="Poppins"/>
                <a:cs typeface="Poppins"/>
                <a:sym typeface="Poppins"/>
              </a:rPr>
              <a:t>.</a:t>
            </a:r>
            <a:br>
              <a:rPr lang="es-ES" sz="1500" b="0" i="0" u="none" strike="noStrike" cap="none" dirty="0">
                <a:solidFill>
                  <a:schemeClr val="dk1"/>
                </a:solidFill>
                <a:latin typeface="Poppins"/>
                <a:ea typeface="Poppins"/>
                <a:cs typeface="Poppins"/>
                <a:sym typeface="Poppins"/>
              </a:rPr>
            </a:br>
            <a:r>
              <a:rPr lang="es-ES" sz="1500" b="1" i="0" u="none" strike="noStrike" cap="none" dirty="0">
                <a:solidFill>
                  <a:schemeClr val="dk1"/>
                </a:solidFill>
                <a:latin typeface="Poppins"/>
                <a:ea typeface="Poppins"/>
                <a:cs typeface="Poppins"/>
                <a:sym typeface="Poppins"/>
              </a:rPr>
              <a:t>Se desplaza a casa del cliente</a:t>
            </a:r>
            <a:r>
              <a:rPr lang="es-ES" sz="1500" b="0" i="0" u="none" strike="noStrike" cap="none" dirty="0">
                <a:solidFill>
                  <a:schemeClr val="dk1"/>
                </a:solidFill>
                <a:latin typeface="Poppins"/>
                <a:ea typeface="Poppins"/>
                <a:cs typeface="Poppins"/>
                <a:sym typeface="Poppins"/>
              </a:rPr>
              <a:t> (se adapta a los horarios del cliente).</a:t>
            </a:r>
          </a:p>
          <a:p>
            <a:pPr marL="400050" marR="0" lvl="0" indent="-228600" algn="just" rtl="0">
              <a:lnSpc>
                <a:spcPct val="90000"/>
              </a:lnSpc>
              <a:spcBef>
                <a:spcPts val="0"/>
              </a:spcBef>
              <a:spcAft>
                <a:spcPts val="0"/>
              </a:spcAft>
              <a:buClr>
                <a:schemeClr val="dk1"/>
              </a:buClr>
              <a:buSzPts val="1600"/>
              <a:buFont typeface="Arial"/>
              <a:buChar char="•"/>
            </a:pPr>
            <a:br>
              <a:rPr lang="es-ES" sz="1500" b="0" i="0" u="none" strike="noStrike" cap="none" dirty="0">
                <a:solidFill>
                  <a:schemeClr val="dk1"/>
                </a:solidFill>
                <a:latin typeface="Poppins"/>
                <a:ea typeface="Poppins"/>
                <a:cs typeface="Poppins"/>
                <a:sym typeface="Poppins"/>
              </a:rPr>
            </a:br>
            <a:r>
              <a:rPr lang="es-ES" sz="1500" b="0" i="0" u="none" strike="noStrike" cap="none" dirty="0">
                <a:solidFill>
                  <a:schemeClr val="dk1"/>
                </a:solidFill>
                <a:latin typeface="Poppins"/>
                <a:ea typeface="Poppins"/>
                <a:cs typeface="Poppins"/>
                <a:sym typeface="Poppins"/>
              </a:rPr>
              <a:t>Puede hacer </a:t>
            </a:r>
            <a:r>
              <a:rPr lang="es-ES" sz="1500" b="1" i="0" u="none" strike="noStrike" cap="none" dirty="0">
                <a:solidFill>
                  <a:schemeClr val="dk1"/>
                </a:solidFill>
                <a:latin typeface="Poppins"/>
                <a:ea typeface="Poppins"/>
                <a:cs typeface="Poppins"/>
                <a:sym typeface="Poppins"/>
              </a:rPr>
              <a:t>todo tipo de peinado</a:t>
            </a:r>
            <a:r>
              <a:rPr lang="es-ES" sz="1500" b="0" i="0" u="none" strike="noStrike" cap="none" dirty="0">
                <a:solidFill>
                  <a:schemeClr val="dk1"/>
                </a:solidFill>
                <a:latin typeface="Poppins"/>
                <a:ea typeface="Poppins"/>
                <a:cs typeface="Poppins"/>
                <a:sym typeface="Poppins"/>
              </a:rPr>
              <a:t>, aunque estará limitada por no tener cierta maquinaria.</a:t>
            </a:r>
            <a:br>
              <a:rPr lang="es-ES" sz="1500" b="0" i="0" u="none" strike="noStrike" cap="none" dirty="0">
                <a:solidFill>
                  <a:schemeClr val="dk1"/>
                </a:solidFill>
                <a:latin typeface="Poppins"/>
                <a:ea typeface="Poppins"/>
                <a:cs typeface="Poppins"/>
                <a:sym typeface="Poppins"/>
              </a:rPr>
            </a:br>
            <a:r>
              <a:rPr lang="es-ES" sz="1500" b="0" i="0" u="none" strike="noStrike" cap="none" dirty="0">
                <a:solidFill>
                  <a:schemeClr val="dk1"/>
                </a:solidFill>
                <a:latin typeface="Poppins"/>
                <a:ea typeface="Poppins"/>
                <a:cs typeface="Poppins"/>
                <a:sym typeface="Poppins"/>
              </a:rPr>
              <a:t>Al reducir la estructura de costes fijos (no tiene local, ni consumo de agua/electricidad ...) puede decidir si ofrece un </a:t>
            </a:r>
            <a:r>
              <a:rPr lang="es-ES" sz="1500" b="1" i="0" u="none" strike="noStrike" cap="none" dirty="0">
                <a:solidFill>
                  <a:schemeClr val="dk1"/>
                </a:solidFill>
                <a:latin typeface="Poppins"/>
                <a:ea typeface="Poppins"/>
                <a:cs typeface="Poppins"/>
                <a:sym typeface="Poppins"/>
              </a:rPr>
              <a:t>mejor precio o mantiene el precio y gana más margen.</a:t>
            </a:r>
          </a:p>
          <a:p>
            <a:pPr marL="400050" marR="0" lvl="0" indent="-228600" algn="just" rtl="0">
              <a:lnSpc>
                <a:spcPct val="90000"/>
              </a:lnSpc>
              <a:spcBef>
                <a:spcPts val="0"/>
              </a:spcBef>
              <a:spcAft>
                <a:spcPts val="0"/>
              </a:spcAft>
              <a:buClr>
                <a:schemeClr val="dk1"/>
              </a:buClr>
              <a:buSzPts val="1600"/>
              <a:buFont typeface="Arial"/>
              <a:buChar char="•"/>
            </a:pPr>
            <a:br>
              <a:rPr lang="es-ES" sz="1500" b="0" i="0" u="none" strike="noStrike" cap="none" dirty="0">
                <a:solidFill>
                  <a:schemeClr val="dk1"/>
                </a:solidFill>
                <a:latin typeface="Poppins"/>
                <a:ea typeface="Poppins"/>
                <a:cs typeface="Poppins"/>
                <a:sym typeface="Poppins"/>
              </a:rPr>
            </a:br>
            <a:r>
              <a:rPr lang="es-ES" sz="1500" b="0" i="0" u="none" strike="noStrike" cap="none" dirty="0">
                <a:solidFill>
                  <a:schemeClr val="dk1"/>
                </a:solidFill>
                <a:latin typeface="Poppins"/>
                <a:ea typeface="Poppins"/>
                <a:cs typeface="Poppins"/>
                <a:sym typeface="Poppins"/>
              </a:rPr>
              <a:t>Como </a:t>
            </a:r>
            <a:r>
              <a:rPr lang="es-ES" sz="1500" b="1" i="0" u="none" strike="noStrike" cap="none" dirty="0">
                <a:solidFill>
                  <a:schemeClr val="dk1"/>
                </a:solidFill>
                <a:latin typeface="Poppins"/>
                <a:ea typeface="Poppins"/>
                <a:cs typeface="Poppins"/>
                <a:sym typeface="Poppins"/>
              </a:rPr>
              <a:t>nuevos costes </a:t>
            </a:r>
            <a:r>
              <a:rPr lang="es-ES" sz="1500" b="0" i="0" u="none" strike="noStrike" cap="none" dirty="0">
                <a:solidFill>
                  <a:schemeClr val="dk1"/>
                </a:solidFill>
                <a:latin typeface="Poppins"/>
                <a:ea typeface="Poppins"/>
                <a:cs typeface="Poppins"/>
                <a:sym typeface="Poppins"/>
              </a:rPr>
              <a:t>tiene: el transporte para ir a los hogares de los clientes, los utensilios que necesitará para hacer el servicio</a:t>
            </a:r>
            <a:endParaRPr sz="1500" b="0" i="0" u="none" strike="noStrike" cap="none" dirty="0">
              <a:solidFill>
                <a:schemeClr val="dk1"/>
              </a:solidFill>
              <a:latin typeface="Poppins"/>
              <a:ea typeface="Poppins"/>
              <a:cs typeface="Poppins"/>
              <a:sym typeface="Poppins"/>
            </a:endParaRPr>
          </a:p>
        </p:txBody>
      </p:sp>
      <p:pic>
        <p:nvPicPr>
          <p:cNvPr id="1306" name="Google Shape;1306;p60" descr="Marca de verificación con relleno sólido"/>
          <p:cNvPicPr preferRelativeResize="0"/>
          <p:nvPr/>
        </p:nvPicPr>
        <p:blipFill rotWithShape="1">
          <a:blip r:embed="rId3">
            <a:alphaModFix/>
          </a:blip>
          <a:srcRect/>
          <a:stretch/>
        </p:blipFill>
        <p:spPr>
          <a:xfrm>
            <a:off x="7012445" y="2643366"/>
            <a:ext cx="1218877" cy="1218877"/>
          </a:xfrm>
          <a:prstGeom prst="rect">
            <a:avLst/>
          </a:prstGeom>
          <a:noFill/>
          <a:ln>
            <a:noFill/>
          </a:ln>
        </p:spPr>
      </p:pic>
      <p:sp>
        <p:nvSpPr>
          <p:cNvPr id="1307" name="Google Shape;1307;p60"/>
          <p:cNvSpPr/>
          <p:nvPr/>
        </p:nvSpPr>
        <p:spPr>
          <a:xfrm rot="5400000">
            <a:off x="8421030" y="1734770"/>
            <a:ext cx="586275" cy="11428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308" name="Google Shape;1308;p60" descr="Crecimiento empresarial con relleno sólido"/>
          <p:cNvPicPr preferRelativeResize="0"/>
          <p:nvPr/>
        </p:nvPicPr>
        <p:blipFill rotWithShape="1">
          <a:blip r:embed="rId4">
            <a:alphaModFix/>
          </a:blip>
          <a:srcRect/>
          <a:stretch/>
        </p:blipFill>
        <p:spPr>
          <a:xfrm>
            <a:off x="563215" y="290198"/>
            <a:ext cx="914400" cy="914400"/>
          </a:xfrm>
          <a:prstGeom prst="rect">
            <a:avLst/>
          </a:prstGeom>
          <a:noFill/>
          <a:ln>
            <a:noFill/>
          </a:ln>
        </p:spPr>
      </p:pic>
      <p:pic>
        <p:nvPicPr>
          <p:cNvPr id="1309" name="Google Shape;1309;p60"/>
          <p:cNvPicPr preferRelativeResize="0"/>
          <p:nvPr/>
        </p:nvPicPr>
        <p:blipFill rotWithShape="1">
          <a:blip r:embed="rId5">
            <a:alphaModFix/>
          </a:blip>
          <a:srcRect/>
          <a:stretch/>
        </p:blipFill>
        <p:spPr>
          <a:xfrm>
            <a:off x="0" y="4771553"/>
            <a:ext cx="9144000" cy="381000"/>
          </a:xfrm>
          <a:prstGeom prst="rect">
            <a:avLst/>
          </a:prstGeom>
          <a:noFill/>
          <a:ln>
            <a:noFill/>
          </a:ln>
        </p:spPr>
      </p:pic>
      <p:pic>
        <p:nvPicPr>
          <p:cNvPr id="1310" name="Google Shape;1310;p60" descr="Forma&#10;&#10;Descripción generada automáticamente con confianza media"/>
          <p:cNvPicPr preferRelativeResize="0"/>
          <p:nvPr/>
        </p:nvPicPr>
        <p:blipFill rotWithShape="1">
          <a:blip r:embed="rId6">
            <a:alphaModFix/>
          </a:blip>
          <a:srcRect/>
          <a:stretch/>
        </p:blipFill>
        <p:spPr>
          <a:xfrm>
            <a:off x="6774298" y="146624"/>
            <a:ext cx="2244675" cy="447925"/>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15"/>
        <p:cNvGrpSpPr/>
        <p:nvPr/>
      </p:nvGrpSpPr>
      <p:grpSpPr>
        <a:xfrm>
          <a:off x="0" y="0"/>
          <a:ext cx="0" cy="0"/>
          <a:chOff x="0" y="0"/>
          <a:chExt cx="0" cy="0"/>
        </a:xfrm>
      </p:grpSpPr>
      <p:sp>
        <p:nvSpPr>
          <p:cNvPr id="1316" name="Google Shape;1316;p61"/>
          <p:cNvSpPr/>
          <p:nvPr/>
        </p:nvSpPr>
        <p:spPr>
          <a:xfrm>
            <a:off x="0" y="0"/>
            <a:ext cx="9143999" cy="514302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17" name="Google Shape;1317;p61"/>
          <p:cNvSpPr txBox="1"/>
          <p:nvPr/>
        </p:nvSpPr>
        <p:spPr>
          <a:xfrm>
            <a:off x="323528" y="423326"/>
            <a:ext cx="4109345" cy="1102975"/>
          </a:xfrm>
          <a:prstGeom prst="rect">
            <a:avLst/>
          </a:prstGeom>
          <a:noFill/>
          <a:ln>
            <a:noFill/>
          </a:ln>
        </p:spPr>
        <p:txBody>
          <a:bodyPr spcFirstLastPara="1" wrap="square" lIns="91425" tIns="45700" rIns="91425" bIns="45700" anchor="ctr" anchorCtr="0">
            <a:noAutofit/>
          </a:bodyPr>
          <a:lstStyle/>
          <a:p>
            <a:pPr marL="0" marR="0" lvl="0" indent="0" algn="l" rtl="0">
              <a:lnSpc>
                <a:spcPct val="120000"/>
              </a:lnSpc>
              <a:spcBef>
                <a:spcPts val="0"/>
              </a:spcBef>
              <a:spcAft>
                <a:spcPts val="0"/>
              </a:spcAft>
              <a:buClr>
                <a:srgbClr val="000000"/>
              </a:buClr>
              <a:buSzPts val="2100"/>
              <a:buFont typeface="Arial"/>
              <a:buNone/>
            </a:pPr>
            <a:r>
              <a:rPr lang="es-ES" sz="2100" b="0" i="0" u="none" strike="noStrike" cap="none">
                <a:solidFill>
                  <a:schemeClr val="dk1"/>
                </a:solidFill>
                <a:latin typeface="Poppins"/>
                <a:ea typeface="Poppins"/>
                <a:cs typeface="Poppins"/>
                <a:sym typeface="Poppins"/>
              </a:rPr>
              <a:t>¿Se diferencia Montse suficientemente de la competencia?</a:t>
            </a:r>
            <a:endParaRPr sz="1400" b="0" i="0" u="none" strike="noStrike" cap="none">
              <a:solidFill>
                <a:srgbClr val="000000"/>
              </a:solidFill>
              <a:latin typeface="Arial"/>
              <a:ea typeface="Arial"/>
              <a:cs typeface="Arial"/>
              <a:sym typeface="Arial"/>
            </a:endParaRPr>
          </a:p>
        </p:txBody>
      </p:sp>
      <p:grpSp>
        <p:nvGrpSpPr>
          <p:cNvPr id="1318" name="Google Shape;1318;p61"/>
          <p:cNvGrpSpPr/>
          <p:nvPr/>
        </p:nvGrpSpPr>
        <p:grpSpPr>
          <a:xfrm>
            <a:off x="0" y="812613"/>
            <a:ext cx="266396" cy="505095"/>
            <a:chOff x="0" y="823811"/>
            <a:chExt cx="355196" cy="673460"/>
          </a:xfrm>
        </p:grpSpPr>
        <p:sp>
          <p:nvSpPr>
            <p:cNvPr id="1319" name="Google Shape;1319;p61"/>
            <p:cNvSpPr/>
            <p:nvPr/>
          </p:nvSpPr>
          <p:spPr>
            <a:xfrm>
              <a:off x="0" y="823811"/>
              <a:ext cx="87363" cy="67346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20" name="Google Shape;1320;p61"/>
            <p:cNvSpPr/>
            <p:nvPr/>
          </p:nvSpPr>
          <p:spPr>
            <a:xfrm>
              <a:off x="159341" y="823811"/>
              <a:ext cx="195855" cy="67346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1321" name="Google Shape;1321;p61"/>
          <p:cNvSpPr/>
          <p:nvPr/>
        </p:nvSpPr>
        <p:spPr>
          <a:xfrm flipH="1">
            <a:off x="498813" y="1567926"/>
            <a:ext cx="3223260" cy="2057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22" name="Google Shape;1322;p61"/>
          <p:cNvSpPr txBox="1"/>
          <p:nvPr/>
        </p:nvSpPr>
        <p:spPr>
          <a:xfrm>
            <a:off x="69985" y="2067117"/>
            <a:ext cx="3997959" cy="1584753"/>
          </a:xfrm>
          <a:prstGeom prst="rect">
            <a:avLst/>
          </a:prstGeom>
          <a:noFill/>
          <a:ln>
            <a:noFill/>
          </a:ln>
        </p:spPr>
        <p:txBody>
          <a:bodyPr spcFirstLastPara="1" wrap="square" lIns="91425" tIns="45700" rIns="91425" bIns="45700" anchor="ctr" anchorCtr="0">
            <a:normAutofit/>
          </a:bodyPr>
          <a:lstStyle/>
          <a:p>
            <a:pPr marL="0" marR="0" lvl="0" indent="0" algn="ctr" rtl="0">
              <a:lnSpc>
                <a:spcPct val="100000"/>
              </a:lnSpc>
              <a:spcBef>
                <a:spcPts val="0"/>
              </a:spcBef>
              <a:spcAft>
                <a:spcPts val="0"/>
              </a:spcAft>
              <a:buClr>
                <a:srgbClr val="000000"/>
              </a:buClr>
              <a:buSzPts val="1800"/>
              <a:buFont typeface="Arial"/>
              <a:buNone/>
            </a:pPr>
            <a:r>
              <a:rPr lang="es-ES" sz="1800" b="0" i="0" u="none" strike="noStrike" cap="none">
                <a:solidFill>
                  <a:srgbClr val="595959"/>
                </a:solidFill>
                <a:latin typeface="Poppins"/>
                <a:ea typeface="Poppins"/>
                <a:cs typeface="Poppins"/>
                <a:sym typeface="Poppins"/>
              </a:rPr>
              <a:t>A la persona que no puede moverse, Montse le aporta mucho </a:t>
            </a:r>
            <a:r>
              <a:rPr lang="es-ES" sz="1800" b="1" i="0" u="none" strike="noStrike" cap="none">
                <a:solidFill>
                  <a:srgbClr val="595959"/>
                </a:solidFill>
                <a:latin typeface="Poppins"/>
                <a:ea typeface="Poppins"/>
                <a:cs typeface="Poppins"/>
                <a:sym typeface="Poppins"/>
              </a:rPr>
              <a:t>VALOR</a:t>
            </a:r>
            <a:r>
              <a:rPr lang="es-ES" sz="1800" b="0" i="0" u="none" strike="noStrike" cap="none">
                <a:solidFill>
                  <a:srgbClr val="595959"/>
                </a:solidFill>
                <a:latin typeface="Poppins"/>
                <a:ea typeface="Poppins"/>
                <a:cs typeface="Poppins"/>
                <a:sym typeface="Poppins"/>
              </a:rPr>
              <a:t> ...</a:t>
            </a:r>
            <a:br>
              <a:rPr lang="es-ES" sz="1800" b="0" i="0" u="none" strike="noStrike" cap="none">
                <a:solidFill>
                  <a:srgbClr val="595959"/>
                </a:solidFill>
                <a:latin typeface="Poppins"/>
                <a:ea typeface="Poppins"/>
                <a:cs typeface="Poppins"/>
                <a:sym typeface="Poppins"/>
              </a:rPr>
            </a:br>
            <a:endParaRPr sz="1800" b="0" i="0" u="none" strike="noStrike" cap="none">
              <a:solidFill>
                <a:srgbClr val="595959"/>
              </a:solidFill>
              <a:latin typeface="Poppins"/>
              <a:ea typeface="Poppins"/>
              <a:cs typeface="Poppins"/>
              <a:sym typeface="Poppins"/>
            </a:endParaRPr>
          </a:p>
        </p:txBody>
      </p:sp>
      <p:sp>
        <p:nvSpPr>
          <p:cNvPr id="1323" name="Google Shape;1323;p61"/>
          <p:cNvSpPr/>
          <p:nvPr/>
        </p:nvSpPr>
        <p:spPr>
          <a:xfrm flipH="1">
            <a:off x="8023252" y="0"/>
            <a:ext cx="1120748" cy="51435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24" name="Google Shape;1324;p61"/>
          <p:cNvSpPr/>
          <p:nvPr/>
        </p:nvSpPr>
        <p:spPr>
          <a:xfrm>
            <a:off x="4264357" y="385389"/>
            <a:ext cx="4507025" cy="4375933"/>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325" name="Google Shape;1325;p61" descr="Una sala de sillas de colores"/>
          <p:cNvPicPr preferRelativeResize="0"/>
          <p:nvPr/>
        </p:nvPicPr>
        <p:blipFill rotWithShape="1">
          <a:blip r:embed="rId3">
            <a:alphaModFix/>
          </a:blip>
          <a:srcRect b="-2"/>
          <a:stretch/>
        </p:blipFill>
        <p:spPr>
          <a:xfrm>
            <a:off x="4483341" y="599514"/>
            <a:ext cx="4069057" cy="3944472"/>
          </a:xfrm>
          <a:prstGeom prst="rect">
            <a:avLst/>
          </a:prstGeom>
          <a:noFill/>
          <a:ln>
            <a:noFill/>
          </a:ln>
        </p:spPr>
      </p:pic>
      <p:pic>
        <p:nvPicPr>
          <p:cNvPr id="1326" name="Google Shape;1326;p61"/>
          <p:cNvPicPr preferRelativeResize="0"/>
          <p:nvPr/>
        </p:nvPicPr>
        <p:blipFill rotWithShape="1">
          <a:blip r:embed="rId4">
            <a:alphaModFix/>
          </a:blip>
          <a:srcRect/>
          <a:stretch/>
        </p:blipFill>
        <p:spPr>
          <a:xfrm>
            <a:off x="0" y="4771553"/>
            <a:ext cx="9144000" cy="381000"/>
          </a:xfrm>
          <a:prstGeom prst="rect">
            <a:avLst/>
          </a:prstGeom>
          <a:noFill/>
          <a:ln>
            <a:noFill/>
          </a:ln>
        </p:spPr>
      </p:pic>
      <p:pic>
        <p:nvPicPr>
          <p:cNvPr id="1327" name="Google Shape;1327;p61" descr="Forma&#10;&#10;Descripción generada automáticamente con confianza media"/>
          <p:cNvPicPr preferRelativeResize="0"/>
          <p:nvPr/>
        </p:nvPicPr>
        <p:blipFill rotWithShape="1">
          <a:blip r:embed="rId5">
            <a:alphaModFix/>
          </a:blip>
          <a:srcRect/>
          <a:stretch/>
        </p:blipFill>
        <p:spPr>
          <a:xfrm>
            <a:off x="6774298" y="146624"/>
            <a:ext cx="2244675" cy="447925"/>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32"/>
        <p:cNvGrpSpPr/>
        <p:nvPr/>
      </p:nvGrpSpPr>
      <p:grpSpPr>
        <a:xfrm>
          <a:off x="0" y="0"/>
          <a:ext cx="0" cy="0"/>
          <a:chOff x="0" y="0"/>
          <a:chExt cx="0" cy="0"/>
        </a:xfrm>
      </p:grpSpPr>
      <p:sp>
        <p:nvSpPr>
          <p:cNvPr id="1333" name="Google Shape;1333;p62"/>
          <p:cNvSpPr/>
          <p:nvPr/>
        </p:nvSpPr>
        <p:spPr>
          <a:xfrm>
            <a:off x="0" y="0"/>
            <a:ext cx="9144000"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34" name="Google Shape;1334;p62"/>
          <p:cNvSpPr/>
          <p:nvPr/>
        </p:nvSpPr>
        <p:spPr>
          <a:xfrm>
            <a:off x="413664" y="228601"/>
            <a:ext cx="8323012" cy="1179862"/>
          </a:xfrm>
          <a:prstGeom prst="rect">
            <a:avLst/>
          </a:prstGeom>
          <a:solidFill>
            <a:schemeClr val="lt1"/>
          </a:solidFill>
          <a:ln w="12700" cap="flat" cmpd="sng">
            <a:solidFill>
              <a:srgbClr val="DEDEDE"/>
            </a:solidFill>
            <a:prstDash val="solid"/>
            <a:miter lim="800000"/>
            <a:headEnd type="none" w="sm" len="sm"/>
            <a:tailEnd type="none" w="sm" len="sm"/>
          </a:ln>
          <a:effectLst>
            <a:outerShdw blurRad="50800" dist="38100" dir="2700000" algn="tl" rotWithShape="0">
              <a:srgbClr val="C5C2C2">
                <a:alpha val="4941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335" name="Google Shape;1335;p62"/>
          <p:cNvSpPr txBox="1"/>
          <p:nvPr/>
        </p:nvSpPr>
        <p:spPr>
          <a:xfrm>
            <a:off x="676267" y="312980"/>
            <a:ext cx="5677896" cy="1028700"/>
          </a:xfrm>
          <a:prstGeom prst="rect">
            <a:avLst/>
          </a:prstGeom>
          <a:noFill/>
          <a:ln>
            <a:noFill/>
          </a:ln>
        </p:spPr>
        <p:txBody>
          <a:bodyPr spcFirstLastPara="1" wrap="square" lIns="91425" tIns="45700" rIns="91425" bIns="45700" anchor="ctr" anchorCtr="0">
            <a:normAutofit fontScale="92500"/>
          </a:bodyPr>
          <a:lstStyle/>
          <a:p>
            <a:pPr marL="0" marR="0" lvl="0" indent="0" algn="l" rtl="0">
              <a:lnSpc>
                <a:spcPct val="90000"/>
              </a:lnSpc>
              <a:spcBef>
                <a:spcPts val="0"/>
              </a:spcBef>
              <a:spcAft>
                <a:spcPts val="0"/>
              </a:spcAft>
              <a:buClr>
                <a:srgbClr val="000000"/>
              </a:buClr>
              <a:buSzPct val="100000"/>
              <a:buFont typeface="Arial"/>
              <a:buNone/>
            </a:pPr>
            <a:r>
              <a:rPr lang="es-ES" sz="2500" b="0" i="0" u="none" strike="noStrike" cap="none" dirty="0">
                <a:solidFill>
                  <a:schemeClr val="dk1"/>
                </a:solidFill>
                <a:latin typeface="Poppins"/>
                <a:ea typeface="Poppins"/>
                <a:cs typeface="Poppins"/>
                <a:sym typeface="Poppins"/>
              </a:rPr>
              <a:t>LA PELUQUERIA DE MONTSE:</a:t>
            </a:r>
            <a:endParaRPr sz="1400" b="0" i="0" u="none" strike="noStrike" cap="none" dirty="0">
              <a:solidFill>
                <a:srgbClr val="000000"/>
              </a:solidFill>
              <a:latin typeface="Arial"/>
              <a:ea typeface="Arial"/>
              <a:cs typeface="Arial"/>
              <a:sym typeface="Arial"/>
            </a:endParaRPr>
          </a:p>
          <a:p>
            <a:pPr marL="0" marR="0" lvl="0" indent="0" algn="l" rtl="0">
              <a:lnSpc>
                <a:spcPct val="90000"/>
              </a:lnSpc>
              <a:spcBef>
                <a:spcPts val="600"/>
              </a:spcBef>
              <a:spcAft>
                <a:spcPts val="0"/>
              </a:spcAft>
              <a:buClr>
                <a:srgbClr val="000000"/>
              </a:buClr>
              <a:buSzPct val="100000"/>
              <a:buFont typeface="Arial"/>
              <a:buNone/>
            </a:pPr>
            <a:r>
              <a:rPr lang="es-ES" sz="2500" b="0" i="0" u="none" strike="noStrike" cap="none" dirty="0">
                <a:solidFill>
                  <a:schemeClr val="dk1"/>
                </a:solidFill>
                <a:latin typeface="Poppins"/>
                <a:ea typeface="Poppins"/>
                <a:cs typeface="Poppins"/>
                <a:sym typeface="Poppins"/>
              </a:rPr>
              <a:t>Análisis de los factores competitivos</a:t>
            </a:r>
            <a:endParaRPr sz="1400" b="0" i="0" u="none" strike="noStrike" cap="none" dirty="0">
              <a:solidFill>
                <a:srgbClr val="000000"/>
              </a:solidFill>
              <a:latin typeface="Arial"/>
              <a:ea typeface="Arial"/>
              <a:cs typeface="Arial"/>
              <a:sym typeface="Arial"/>
            </a:endParaRPr>
          </a:p>
        </p:txBody>
      </p:sp>
      <p:sp>
        <p:nvSpPr>
          <p:cNvPr id="1336" name="Google Shape;1336;p62"/>
          <p:cNvSpPr/>
          <p:nvPr/>
        </p:nvSpPr>
        <p:spPr>
          <a:xfrm>
            <a:off x="371088" y="573318"/>
            <a:ext cx="96012" cy="490427"/>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1337" name="Google Shape;1337;p62"/>
          <p:cNvSpPr/>
          <p:nvPr/>
        </p:nvSpPr>
        <p:spPr>
          <a:xfrm rot="5400000">
            <a:off x="5344524" y="800448"/>
            <a:ext cx="766094" cy="13716"/>
          </a:xfrm>
          <a:prstGeom prst="rect">
            <a:avLst/>
          </a:prstGeom>
          <a:solidFill>
            <a:srgbClr val="D5D5D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1338" name="Google Shape;1338;p62"/>
          <p:cNvSpPr txBox="1"/>
          <p:nvPr/>
        </p:nvSpPr>
        <p:spPr>
          <a:xfrm>
            <a:off x="6148093" y="428659"/>
            <a:ext cx="2134473" cy="1107996"/>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s-ES" sz="2400" b="0" i="0" u="none" strike="noStrike" cap="none">
                <a:solidFill>
                  <a:schemeClr val="dk1"/>
                </a:solidFill>
                <a:latin typeface="Poppins"/>
                <a:ea typeface="Poppins"/>
                <a:cs typeface="Poppins"/>
                <a:sym typeface="Poppins"/>
              </a:rPr>
              <a:t>CURVA DE VALOR</a:t>
            </a:r>
            <a:br>
              <a:rPr lang="es-ES" sz="2400" b="0" i="0" u="none" strike="noStrike" cap="none">
                <a:solidFill>
                  <a:schemeClr val="dk1"/>
                </a:solidFill>
                <a:latin typeface="Poppins"/>
                <a:ea typeface="Poppins"/>
                <a:cs typeface="Poppins"/>
                <a:sym typeface="Poppins"/>
              </a:rPr>
            </a:br>
            <a:endParaRPr sz="1800" b="0" i="0" u="none" strike="noStrike" cap="none">
              <a:solidFill>
                <a:schemeClr val="dk1"/>
              </a:solidFill>
              <a:latin typeface="Calibri"/>
              <a:ea typeface="Calibri"/>
              <a:cs typeface="Calibri"/>
              <a:sym typeface="Calibri"/>
            </a:endParaRPr>
          </a:p>
        </p:txBody>
      </p:sp>
      <p:graphicFrame>
        <p:nvGraphicFramePr>
          <p:cNvPr id="1339" name="Google Shape;1339;p62"/>
          <p:cNvGraphicFramePr/>
          <p:nvPr/>
        </p:nvGraphicFramePr>
        <p:xfrm>
          <a:off x="1187624" y="1469864"/>
          <a:ext cx="6264675" cy="3874365"/>
        </p:xfrm>
        <a:graphic>
          <a:graphicData uri="http://schemas.openxmlformats.org/drawingml/2006/table">
            <a:tbl>
              <a:tblPr firstRow="1" bandRow="1">
                <a:noFill/>
                <a:tableStyleId>{4EB6935C-0EFD-4E56-BE9D-3BFBF10164CC}</a:tableStyleId>
              </a:tblPr>
              <a:tblGrid>
                <a:gridCol w="1300150">
                  <a:extLst>
                    <a:ext uri="{9D8B030D-6E8A-4147-A177-3AD203B41FA5}">
                      <a16:colId xmlns:a16="http://schemas.microsoft.com/office/drawing/2014/main" val="20000"/>
                    </a:ext>
                  </a:extLst>
                </a:gridCol>
                <a:gridCol w="875650">
                  <a:extLst>
                    <a:ext uri="{9D8B030D-6E8A-4147-A177-3AD203B41FA5}">
                      <a16:colId xmlns:a16="http://schemas.microsoft.com/office/drawing/2014/main" val="20001"/>
                    </a:ext>
                  </a:extLst>
                </a:gridCol>
                <a:gridCol w="882075">
                  <a:extLst>
                    <a:ext uri="{9D8B030D-6E8A-4147-A177-3AD203B41FA5}">
                      <a16:colId xmlns:a16="http://schemas.microsoft.com/office/drawing/2014/main" val="20002"/>
                    </a:ext>
                  </a:extLst>
                </a:gridCol>
                <a:gridCol w="882075">
                  <a:extLst>
                    <a:ext uri="{9D8B030D-6E8A-4147-A177-3AD203B41FA5}">
                      <a16:colId xmlns:a16="http://schemas.microsoft.com/office/drawing/2014/main" val="20003"/>
                    </a:ext>
                  </a:extLst>
                </a:gridCol>
                <a:gridCol w="882075">
                  <a:extLst>
                    <a:ext uri="{9D8B030D-6E8A-4147-A177-3AD203B41FA5}">
                      <a16:colId xmlns:a16="http://schemas.microsoft.com/office/drawing/2014/main" val="20004"/>
                    </a:ext>
                  </a:extLst>
                </a:gridCol>
                <a:gridCol w="1442650">
                  <a:extLst>
                    <a:ext uri="{9D8B030D-6E8A-4147-A177-3AD203B41FA5}">
                      <a16:colId xmlns:a16="http://schemas.microsoft.com/office/drawing/2014/main" val="20005"/>
                    </a:ext>
                  </a:extLst>
                </a:gridCol>
              </a:tblGrid>
              <a:tr h="282900">
                <a:tc>
                  <a:txBody>
                    <a:bodyPr/>
                    <a:lstStyle/>
                    <a:p>
                      <a:pPr marL="0" marR="0" lvl="0" indent="0" algn="l" rtl="0">
                        <a:lnSpc>
                          <a:spcPct val="100000"/>
                        </a:lnSpc>
                        <a:spcBef>
                          <a:spcPts val="0"/>
                        </a:spcBef>
                        <a:spcAft>
                          <a:spcPts val="0"/>
                        </a:spcAft>
                        <a:buClr>
                          <a:srgbClr val="000000"/>
                        </a:buClr>
                        <a:buSzPts val="1000"/>
                        <a:buFont typeface="Arial"/>
                        <a:buNone/>
                      </a:pPr>
                      <a:endParaRPr sz="1000" u="none" strike="noStrike" cap="none"/>
                    </a:p>
                  </a:txBody>
                  <a:tcPr marL="74675" marR="74675" marT="37350" marB="37350"/>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Peluquería 1</a:t>
                      </a:r>
                      <a:endParaRPr sz="1400" u="none" strike="noStrike" cap="none"/>
                    </a:p>
                  </a:txBody>
                  <a:tcPr marL="74675" marR="74675" marT="37350" marB="37350"/>
                </a:tc>
                <a:tc>
                  <a:txBody>
                    <a:bodyPr/>
                    <a:lstStyle/>
                    <a:p>
                      <a:pPr marL="0" marR="0" lvl="0" indent="0" algn="ctr" rtl="0">
                        <a:lnSpc>
                          <a:spcPct val="100000"/>
                        </a:lnSpc>
                        <a:spcBef>
                          <a:spcPts val="0"/>
                        </a:spcBef>
                        <a:spcAft>
                          <a:spcPts val="0"/>
                        </a:spcAft>
                        <a:buClr>
                          <a:schemeClr val="dk1"/>
                        </a:buClr>
                        <a:buSzPts val="1000"/>
                        <a:buFont typeface="Calibri"/>
                        <a:buNone/>
                      </a:pPr>
                      <a:r>
                        <a:rPr lang="es-ES" sz="1000" u="none" strike="noStrike" cap="none"/>
                        <a:t>Peluquería 2</a:t>
                      </a:r>
                      <a:endParaRPr sz="1400" u="none" strike="noStrike" cap="none"/>
                    </a:p>
                  </a:txBody>
                  <a:tcPr marL="74675" marR="74675" marT="37350" marB="37350"/>
                </a:tc>
                <a:tc>
                  <a:txBody>
                    <a:bodyPr/>
                    <a:lstStyle/>
                    <a:p>
                      <a:pPr marL="0" marR="0" lvl="0" indent="0" algn="ctr" rtl="0">
                        <a:lnSpc>
                          <a:spcPct val="100000"/>
                        </a:lnSpc>
                        <a:spcBef>
                          <a:spcPts val="0"/>
                        </a:spcBef>
                        <a:spcAft>
                          <a:spcPts val="0"/>
                        </a:spcAft>
                        <a:buClr>
                          <a:schemeClr val="dk1"/>
                        </a:buClr>
                        <a:buSzPts val="1000"/>
                        <a:buFont typeface="Calibri"/>
                        <a:buNone/>
                      </a:pPr>
                      <a:r>
                        <a:rPr lang="es-ES" sz="1000" u="none" strike="noStrike" cap="none"/>
                        <a:t>Peluquería 3</a:t>
                      </a:r>
                      <a:endParaRPr sz="1400" u="none" strike="noStrike" cap="none"/>
                    </a:p>
                  </a:txBody>
                  <a:tcPr marL="74675" marR="74675" marT="37350" marB="37350"/>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Peluquería 4</a:t>
                      </a:r>
                      <a:endParaRPr sz="1400" u="none" strike="noStrike" cap="none"/>
                    </a:p>
                  </a:txBody>
                  <a:tcPr marL="74675" marR="74675" marT="37350" marB="37350"/>
                </a:tc>
                <a:tc>
                  <a:txBody>
                    <a:bodyPr/>
                    <a:lstStyle/>
                    <a:p>
                      <a:pPr marL="0" marR="0" lvl="0" indent="0" algn="ctr" rtl="0">
                        <a:lnSpc>
                          <a:spcPct val="100000"/>
                        </a:lnSpc>
                        <a:spcBef>
                          <a:spcPts val="0"/>
                        </a:spcBef>
                        <a:spcAft>
                          <a:spcPts val="0"/>
                        </a:spcAft>
                        <a:buClr>
                          <a:schemeClr val="dk1"/>
                        </a:buClr>
                        <a:buSzPts val="1000"/>
                        <a:buFont typeface="Calibri"/>
                        <a:buNone/>
                      </a:pPr>
                      <a:r>
                        <a:rPr lang="es-ES" sz="1000" u="none" strike="noStrike" cap="none"/>
                        <a:t>Peluquería Montse</a:t>
                      </a:r>
                      <a:endParaRPr sz="1400" u="none" strike="noStrike" cap="none"/>
                    </a:p>
                  </a:txBody>
                  <a:tcPr marL="74675" marR="74675" marT="37350" marB="37350"/>
                </a:tc>
                <a:extLst>
                  <a:ext uri="{0D108BD9-81ED-4DB2-BD59-A6C34878D82A}">
                    <a16:rowId xmlns:a16="http://schemas.microsoft.com/office/drawing/2014/main" val="10000"/>
                  </a:ext>
                </a:extLst>
              </a:tr>
              <a:tr h="363425">
                <a:tc>
                  <a:txBody>
                    <a:bodyPr/>
                    <a:lstStyle/>
                    <a:p>
                      <a:pPr marL="0" marR="0" lvl="0" indent="0" algn="l" rtl="0">
                        <a:lnSpc>
                          <a:spcPct val="100000"/>
                        </a:lnSpc>
                        <a:spcBef>
                          <a:spcPts val="0"/>
                        </a:spcBef>
                        <a:spcAft>
                          <a:spcPts val="0"/>
                        </a:spcAft>
                        <a:buClr>
                          <a:srgbClr val="000000"/>
                        </a:buClr>
                        <a:buSzPts val="1000"/>
                        <a:buFont typeface="Arial"/>
                        <a:buNone/>
                      </a:pPr>
                      <a:r>
                        <a:rPr lang="es-ES" sz="1000" b="1" u="none" strike="noStrike" cap="none"/>
                        <a:t>Servicio exclusivo</a:t>
                      </a:r>
                      <a:br>
                        <a:rPr lang="es-ES" sz="1000" b="1" u="none" strike="noStrike" cap="none"/>
                      </a:br>
                      <a:endParaRPr sz="1400" u="none" strike="noStrike" cap="none"/>
                    </a:p>
                  </a:txBody>
                  <a:tcPr marL="74675" marR="74675" marT="37350" marB="37350"/>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4</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5</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9</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8</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b="1" u="none" strike="noStrike" cap="none"/>
                        <a:t>10</a:t>
                      </a:r>
                      <a:endParaRPr sz="1400" u="none" strike="noStrike" cap="none"/>
                    </a:p>
                  </a:txBody>
                  <a:tcPr marL="74675" marR="74675" marT="37350" marB="37350" anchor="ctr"/>
                </a:tc>
                <a:extLst>
                  <a:ext uri="{0D108BD9-81ED-4DB2-BD59-A6C34878D82A}">
                    <a16:rowId xmlns:a16="http://schemas.microsoft.com/office/drawing/2014/main" val="10001"/>
                  </a:ext>
                </a:extLst>
              </a:tr>
              <a:tr h="290025">
                <a:tc>
                  <a:txBody>
                    <a:bodyPr/>
                    <a:lstStyle/>
                    <a:p>
                      <a:pPr marL="0" marR="0" lvl="0" indent="0" algn="l" rtl="0">
                        <a:lnSpc>
                          <a:spcPct val="100000"/>
                        </a:lnSpc>
                        <a:spcBef>
                          <a:spcPts val="0"/>
                        </a:spcBef>
                        <a:spcAft>
                          <a:spcPts val="0"/>
                        </a:spcAft>
                        <a:buClr>
                          <a:srgbClr val="000000"/>
                        </a:buClr>
                        <a:buSzPts val="1000"/>
                        <a:buFont typeface="Arial"/>
                        <a:buNone/>
                      </a:pPr>
                      <a:r>
                        <a:rPr lang="es-ES" sz="1000" b="1" u="none" strike="noStrike" cap="none"/>
                        <a:t>Tiempo de espera</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4</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6</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7</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7</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b="1" u="none" strike="noStrike" cap="none"/>
                        <a:t>10</a:t>
                      </a:r>
                      <a:endParaRPr sz="1400" u="none" strike="noStrike" cap="none"/>
                    </a:p>
                  </a:txBody>
                  <a:tcPr marL="74675" marR="74675" marT="37350" marB="37350" anchor="ctr"/>
                </a:tc>
                <a:extLst>
                  <a:ext uri="{0D108BD9-81ED-4DB2-BD59-A6C34878D82A}">
                    <a16:rowId xmlns:a16="http://schemas.microsoft.com/office/drawing/2014/main" val="10002"/>
                  </a:ext>
                </a:extLst>
              </a:tr>
              <a:tr h="363425">
                <a:tc>
                  <a:txBody>
                    <a:bodyPr/>
                    <a:lstStyle/>
                    <a:p>
                      <a:pPr marL="0" marR="0" lvl="0" indent="0" algn="l" rtl="0">
                        <a:lnSpc>
                          <a:spcPct val="100000"/>
                        </a:lnSpc>
                        <a:spcBef>
                          <a:spcPts val="0"/>
                        </a:spcBef>
                        <a:spcAft>
                          <a:spcPts val="0"/>
                        </a:spcAft>
                        <a:buClr>
                          <a:srgbClr val="000000"/>
                        </a:buClr>
                        <a:buSzPts val="1000"/>
                        <a:buFont typeface="Arial"/>
                        <a:buNone/>
                      </a:pPr>
                      <a:r>
                        <a:rPr lang="es-ES" sz="1000" b="1" u="none" strike="noStrike" cap="none"/>
                        <a:t>Venta de productos</a:t>
                      </a:r>
                      <a:br>
                        <a:rPr lang="es-ES" sz="1000" b="1" u="none" strike="noStrike" cap="none"/>
                      </a:b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8</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8</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8</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8</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b="1" u="none" strike="noStrike" cap="none"/>
                        <a:t>3</a:t>
                      </a:r>
                      <a:endParaRPr sz="1400" u="none" strike="noStrike" cap="none"/>
                    </a:p>
                  </a:txBody>
                  <a:tcPr marL="74675" marR="74675" marT="37350" marB="37350" anchor="ctr"/>
                </a:tc>
                <a:extLst>
                  <a:ext uri="{0D108BD9-81ED-4DB2-BD59-A6C34878D82A}">
                    <a16:rowId xmlns:a16="http://schemas.microsoft.com/office/drawing/2014/main" val="10003"/>
                  </a:ext>
                </a:extLst>
              </a:tr>
              <a:tr h="290025">
                <a:tc>
                  <a:txBody>
                    <a:bodyPr/>
                    <a:lstStyle/>
                    <a:p>
                      <a:pPr marL="0" marR="0" lvl="0" indent="0" algn="l" rtl="0">
                        <a:lnSpc>
                          <a:spcPct val="100000"/>
                        </a:lnSpc>
                        <a:spcBef>
                          <a:spcPts val="0"/>
                        </a:spcBef>
                        <a:spcAft>
                          <a:spcPts val="0"/>
                        </a:spcAft>
                        <a:buClr>
                          <a:srgbClr val="000000"/>
                        </a:buClr>
                        <a:buSzPts val="1000"/>
                        <a:buFont typeface="Arial"/>
                        <a:buNone/>
                      </a:pPr>
                      <a:r>
                        <a:rPr lang="es-ES" sz="1000" b="1" u="none" strike="noStrike" cap="none"/>
                        <a:t>Horario</a:t>
                      </a:r>
                      <a:endParaRPr sz="1400" u="none" strike="noStrike" cap="none"/>
                    </a:p>
                  </a:txBody>
                  <a:tcPr marL="74675" marR="74675" marT="37350" marB="37350"/>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7</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7</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7</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9</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b="1" u="none" strike="noStrike" cap="none"/>
                        <a:t>10</a:t>
                      </a:r>
                      <a:endParaRPr sz="1400" u="none" strike="noStrike" cap="none"/>
                    </a:p>
                  </a:txBody>
                  <a:tcPr marL="74675" marR="74675" marT="37350" marB="37350" anchor="ctr"/>
                </a:tc>
                <a:extLst>
                  <a:ext uri="{0D108BD9-81ED-4DB2-BD59-A6C34878D82A}">
                    <a16:rowId xmlns:a16="http://schemas.microsoft.com/office/drawing/2014/main" val="10004"/>
                  </a:ext>
                </a:extLst>
              </a:tr>
              <a:tr h="290025">
                <a:tc>
                  <a:txBody>
                    <a:bodyPr/>
                    <a:lstStyle/>
                    <a:p>
                      <a:pPr marL="0" marR="0" lvl="0" indent="0" algn="l" rtl="0">
                        <a:lnSpc>
                          <a:spcPct val="100000"/>
                        </a:lnSpc>
                        <a:spcBef>
                          <a:spcPts val="0"/>
                        </a:spcBef>
                        <a:spcAft>
                          <a:spcPts val="0"/>
                        </a:spcAft>
                        <a:buClr>
                          <a:srgbClr val="000000"/>
                        </a:buClr>
                        <a:buSzPts val="1000"/>
                        <a:buFont typeface="Arial"/>
                        <a:buNone/>
                      </a:pPr>
                      <a:r>
                        <a:rPr lang="es-ES" sz="1000" b="1" u="none" strike="noStrike" cap="none"/>
                        <a:t>Precio</a:t>
                      </a:r>
                      <a:endParaRPr sz="1400" u="none" strike="noStrike" cap="none"/>
                    </a:p>
                  </a:txBody>
                  <a:tcPr marL="74675" marR="74675" marT="37350" marB="37350"/>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6</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7</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9</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8</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b="1" u="none" strike="noStrike" cap="none"/>
                        <a:t>8</a:t>
                      </a:r>
                      <a:endParaRPr sz="1400" u="none" strike="noStrike" cap="none"/>
                    </a:p>
                  </a:txBody>
                  <a:tcPr marL="74675" marR="74675" marT="37350" marB="37350" anchor="ctr"/>
                </a:tc>
                <a:extLst>
                  <a:ext uri="{0D108BD9-81ED-4DB2-BD59-A6C34878D82A}">
                    <a16:rowId xmlns:a16="http://schemas.microsoft.com/office/drawing/2014/main" val="10005"/>
                  </a:ext>
                </a:extLst>
              </a:tr>
              <a:tr h="363425">
                <a:tc>
                  <a:txBody>
                    <a:bodyPr/>
                    <a:lstStyle/>
                    <a:p>
                      <a:pPr marL="0" marR="0" lvl="0" indent="0" algn="l" rtl="0">
                        <a:lnSpc>
                          <a:spcPct val="100000"/>
                        </a:lnSpc>
                        <a:spcBef>
                          <a:spcPts val="0"/>
                        </a:spcBef>
                        <a:spcAft>
                          <a:spcPts val="0"/>
                        </a:spcAft>
                        <a:buClr>
                          <a:srgbClr val="000000"/>
                        </a:buClr>
                        <a:buSzPts val="1000"/>
                        <a:buFont typeface="Arial"/>
                        <a:buNone/>
                      </a:pPr>
                      <a:r>
                        <a:rPr lang="es-ES" sz="1000" b="1" u="none" strike="noStrike" cap="none"/>
                        <a:t>Club de peluquería</a:t>
                      </a:r>
                      <a:br>
                        <a:rPr lang="es-ES" sz="1000" b="1" u="none" strike="noStrike" cap="none"/>
                      </a:br>
                      <a:endParaRPr sz="1400" u="none" strike="noStrike" cap="none"/>
                    </a:p>
                  </a:txBody>
                  <a:tcPr marL="74675" marR="74675" marT="37350" marB="37350"/>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0</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0</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9</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0</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b="1" u="none" strike="noStrike" cap="none"/>
                        <a:t>0</a:t>
                      </a:r>
                      <a:endParaRPr sz="1400" u="none" strike="noStrike" cap="none"/>
                    </a:p>
                  </a:txBody>
                  <a:tcPr marL="74675" marR="74675" marT="37350" marB="37350" anchor="ctr"/>
                </a:tc>
                <a:extLst>
                  <a:ext uri="{0D108BD9-81ED-4DB2-BD59-A6C34878D82A}">
                    <a16:rowId xmlns:a16="http://schemas.microsoft.com/office/drawing/2014/main" val="10006"/>
                  </a:ext>
                </a:extLst>
              </a:tr>
              <a:tr h="290025">
                <a:tc>
                  <a:txBody>
                    <a:bodyPr/>
                    <a:lstStyle/>
                    <a:p>
                      <a:pPr marL="0" marR="0" lvl="0" indent="0" algn="l" rtl="0">
                        <a:lnSpc>
                          <a:spcPct val="100000"/>
                        </a:lnSpc>
                        <a:spcBef>
                          <a:spcPts val="0"/>
                        </a:spcBef>
                        <a:spcAft>
                          <a:spcPts val="0"/>
                        </a:spcAft>
                        <a:buClr>
                          <a:srgbClr val="000000"/>
                        </a:buClr>
                        <a:buSzPts val="1000"/>
                        <a:buFont typeface="Arial"/>
                        <a:buNone/>
                      </a:pPr>
                      <a:r>
                        <a:rPr lang="es-ES" sz="1000" b="1" u="none" strike="noStrike" cap="none"/>
                        <a:t>Esteticista</a:t>
                      </a:r>
                      <a:endParaRPr sz="1400" u="none" strike="noStrike" cap="none"/>
                    </a:p>
                  </a:txBody>
                  <a:tcPr marL="74675" marR="74675" marT="37350" marB="37350"/>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0</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0</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9</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0</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b="1" u="none" strike="noStrike" cap="none"/>
                        <a:t>0</a:t>
                      </a:r>
                      <a:endParaRPr sz="1400" u="none" strike="noStrike" cap="none"/>
                    </a:p>
                  </a:txBody>
                  <a:tcPr marL="74675" marR="74675" marT="37350" marB="37350" anchor="ctr"/>
                </a:tc>
                <a:extLst>
                  <a:ext uri="{0D108BD9-81ED-4DB2-BD59-A6C34878D82A}">
                    <a16:rowId xmlns:a16="http://schemas.microsoft.com/office/drawing/2014/main" val="10007"/>
                  </a:ext>
                </a:extLst>
              </a:tr>
              <a:tr h="363425">
                <a:tc>
                  <a:txBody>
                    <a:bodyPr/>
                    <a:lstStyle/>
                    <a:p>
                      <a:pPr marL="0" marR="0" lvl="0" indent="0" algn="l" rtl="0">
                        <a:lnSpc>
                          <a:spcPct val="100000"/>
                        </a:lnSpc>
                        <a:spcBef>
                          <a:spcPts val="0"/>
                        </a:spcBef>
                        <a:spcAft>
                          <a:spcPts val="0"/>
                        </a:spcAft>
                        <a:buClr>
                          <a:srgbClr val="000000"/>
                        </a:buClr>
                        <a:buSzPts val="1000"/>
                        <a:buFont typeface="Arial"/>
                        <a:buNone/>
                      </a:pPr>
                      <a:r>
                        <a:rPr lang="es-ES" sz="1000" b="1" u="none" strike="noStrike" cap="none"/>
                        <a:t>Peinados sofisticados</a:t>
                      </a:r>
                      <a:br>
                        <a:rPr lang="es-ES" sz="1000" b="1" u="none" strike="noStrike" cap="none"/>
                      </a:br>
                      <a:endParaRPr sz="1400" u="none" strike="noStrike" cap="none"/>
                    </a:p>
                  </a:txBody>
                  <a:tcPr marL="74675" marR="74675" marT="37350" marB="37350"/>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7</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7</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9</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6</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b="1" u="none" strike="noStrike" cap="none"/>
                        <a:t>6</a:t>
                      </a:r>
                      <a:endParaRPr sz="1400" u="none" strike="noStrike" cap="none"/>
                    </a:p>
                  </a:txBody>
                  <a:tcPr marL="74675" marR="74675" marT="37350" marB="37350" anchor="ctr"/>
                </a:tc>
                <a:extLst>
                  <a:ext uri="{0D108BD9-81ED-4DB2-BD59-A6C34878D82A}">
                    <a16:rowId xmlns:a16="http://schemas.microsoft.com/office/drawing/2014/main" val="10008"/>
                  </a:ext>
                </a:extLst>
              </a:tr>
              <a:tr h="363425">
                <a:tc>
                  <a:txBody>
                    <a:bodyPr/>
                    <a:lstStyle/>
                    <a:p>
                      <a:pPr marL="0" marR="0" lvl="0" indent="0" algn="l" rtl="0">
                        <a:lnSpc>
                          <a:spcPct val="100000"/>
                        </a:lnSpc>
                        <a:spcBef>
                          <a:spcPts val="0"/>
                        </a:spcBef>
                        <a:spcAft>
                          <a:spcPts val="0"/>
                        </a:spcAft>
                        <a:buClr>
                          <a:srgbClr val="000000"/>
                        </a:buClr>
                        <a:buSzPts val="1000"/>
                        <a:buFont typeface="Arial"/>
                        <a:buNone/>
                      </a:pPr>
                      <a:r>
                        <a:rPr lang="es-ES" sz="1000" b="1" u="none" strike="noStrike" cap="none"/>
                        <a:t>Desplazamiento a casa</a:t>
                      </a:r>
                      <a:endParaRPr sz="1400" u="none" strike="noStrike" cap="none"/>
                    </a:p>
                  </a:txBody>
                  <a:tcPr marL="74675" marR="74675" marT="37350" marB="37350"/>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0</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0</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0</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0</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b="1" u="none" strike="noStrike" cap="none"/>
                        <a:t>10</a:t>
                      </a:r>
                      <a:endParaRPr sz="1400" u="none" strike="noStrike" cap="none"/>
                    </a:p>
                  </a:txBody>
                  <a:tcPr marL="74675" marR="74675" marT="37350" marB="37350" anchor="ctr"/>
                </a:tc>
                <a:extLst>
                  <a:ext uri="{0D108BD9-81ED-4DB2-BD59-A6C34878D82A}">
                    <a16:rowId xmlns:a16="http://schemas.microsoft.com/office/drawing/2014/main" val="10009"/>
                  </a:ext>
                </a:extLst>
              </a:tr>
              <a:tr h="290025">
                <a:tc>
                  <a:txBody>
                    <a:bodyPr/>
                    <a:lstStyle/>
                    <a:p>
                      <a:pPr marL="0" marR="0" lvl="0" indent="0" algn="l" rtl="0">
                        <a:lnSpc>
                          <a:spcPct val="100000"/>
                        </a:lnSpc>
                        <a:spcBef>
                          <a:spcPts val="0"/>
                        </a:spcBef>
                        <a:spcAft>
                          <a:spcPts val="0"/>
                        </a:spcAft>
                        <a:buClr>
                          <a:srgbClr val="000000"/>
                        </a:buClr>
                        <a:buSzPts val="1000"/>
                        <a:buFont typeface="Arial"/>
                        <a:buNone/>
                      </a:pPr>
                      <a:r>
                        <a:rPr lang="es-ES" sz="1000" b="1" u="none" strike="noStrike" cap="none"/>
                        <a:t>Niños</a:t>
                      </a:r>
                      <a:endParaRPr sz="1400" u="none" strike="noStrike" cap="none"/>
                    </a:p>
                  </a:txBody>
                  <a:tcPr marL="74675" marR="74675" marT="37350" marB="37350"/>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6</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6</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0</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u="none" strike="noStrike" cap="none"/>
                        <a:t>9</a:t>
                      </a:r>
                      <a:endParaRPr sz="1400" u="none" strike="noStrike" cap="none"/>
                    </a:p>
                  </a:txBody>
                  <a:tcPr marL="74675" marR="74675" marT="37350" marB="37350" anchor="ctr"/>
                </a:tc>
                <a:tc>
                  <a:txBody>
                    <a:bodyPr/>
                    <a:lstStyle/>
                    <a:p>
                      <a:pPr marL="0" marR="0" lvl="0" indent="0" algn="ctr" rtl="0">
                        <a:lnSpc>
                          <a:spcPct val="100000"/>
                        </a:lnSpc>
                        <a:spcBef>
                          <a:spcPts val="0"/>
                        </a:spcBef>
                        <a:spcAft>
                          <a:spcPts val="0"/>
                        </a:spcAft>
                        <a:buClr>
                          <a:srgbClr val="000000"/>
                        </a:buClr>
                        <a:buSzPts val="1000"/>
                        <a:buFont typeface="Arial"/>
                        <a:buNone/>
                      </a:pPr>
                      <a:r>
                        <a:rPr lang="es-ES" sz="1000" b="1" u="none" strike="noStrike" cap="none"/>
                        <a:t>9</a:t>
                      </a:r>
                      <a:endParaRPr sz="1400" u="none" strike="noStrike" cap="none"/>
                    </a:p>
                  </a:txBody>
                  <a:tcPr marL="74675" marR="74675" marT="37350" marB="37350" anchor="ctr"/>
                </a:tc>
                <a:extLst>
                  <a:ext uri="{0D108BD9-81ED-4DB2-BD59-A6C34878D82A}">
                    <a16:rowId xmlns:a16="http://schemas.microsoft.com/office/drawing/2014/main" val="10010"/>
                  </a:ext>
                </a:extLst>
              </a:tr>
            </a:tbl>
          </a:graphicData>
        </a:graphic>
      </p:graphicFrame>
      <p:pic>
        <p:nvPicPr>
          <p:cNvPr id="1340" name="Google Shape;1340;p62" descr="Forma&#10;&#10;Descripción generada automáticamente con confianza media"/>
          <p:cNvPicPr preferRelativeResize="0"/>
          <p:nvPr/>
        </p:nvPicPr>
        <p:blipFill rotWithShape="1">
          <a:blip r:embed="rId3">
            <a:alphaModFix/>
          </a:blip>
          <a:srcRect/>
          <a:stretch/>
        </p:blipFill>
        <p:spPr>
          <a:xfrm>
            <a:off x="6808273" y="55974"/>
            <a:ext cx="2244675" cy="447925"/>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45"/>
        <p:cNvGrpSpPr/>
        <p:nvPr/>
      </p:nvGrpSpPr>
      <p:grpSpPr>
        <a:xfrm>
          <a:off x="0" y="0"/>
          <a:ext cx="0" cy="0"/>
          <a:chOff x="0" y="0"/>
          <a:chExt cx="0" cy="0"/>
        </a:xfrm>
      </p:grpSpPr>
      <p:sp>
        <p:nvSpPr>
          <p:cNvPr id="1346" name="Google Shape;1346;p63"/>
          <p:cNvSpPr/>
          <p:nvPr/>
        </p:nvSpPr>
        <p:spPr>
          <a:xfrm>
            <a:off x="0" y="0"/>
            <a:ext cx="9143999" cy="514302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47" name="Google Shape;1347;p63"/>
          <p:cNvSpPr txBox="1"/>
          <p:nvPr/>
        </p:nvSpPr>
        <p:spPr>
          <a:xfrm>
            <a:off x="6699375" y="1517332"/>
            <a:ext cx="2444624" cy="2134553"/>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000000"/>
              </a:buClr>
              <a:buSzPts val="2000"/>
              <a:buFont typeface="Arial"/>
              <a:buNone/>
            </a:pPr>
            <a:r>
              <a:rPr lang="es-ES" sz="2000" b="1" i="0" u="none" strike="noStrike" cap="none">
                <a:solidFill>
                  <a:schemeClr val="dk1"/>
                </a:solidFill>
                <a:latin typeface="Poppins"/>
                <a:ea typeface="Poppins"/>
                <a:cs typeface="Poppins"/>
                <a:sym typeface="Poppins"/>
              </a:rPr>
              <a:t>CURVA DE VALOR: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600"/>
              </a:spcBef>
              <a:spcAft>
                <a:spcPts val="0"/>
              </a:spcAft>
              <a:buClr>
                <a:srgbClr val="000000"/>
              </a:buClr>
              <a:buSzPts val="2000"/>
              <a:buFont typeface="Arial"/>
              <a:buNone/>
            </a:pPr>
            <a:r>
              <a:rPr lang="es-ES" sz="2000" b="1" i="0" u="none" strike="noStrike" cap="none">
                <a:solidFill>
                  <a:schemeClr val="dk1"/>
                </a:solidFill>
                <a:latin typeface="Poppins"/>
                <a:ea typeface="Poppins"/>
                <a:cs typeface="Poppins"/>
                <a:sym typeface="Poppins"/>
              </a:rPr>
              <a:t>análisis de los factores competitivos</a:t>
            </a:r>
            <a:endParaRPr sz="1400" b="0" i="0" u="none" strike="noStrike" cap="none">
              <a:solidFill>
                <a:srgbClr val="000000"/>
              </a:solidFill>
              <a:latin typeface="Arial"/>
              <a:ea typeface="Arial"/>
              <a:cs typeface="Arial"/>
              <a:sym typeface="Arial"/>
            </a:endParaRPr>
          </a:p>
        </p:txBody>
      </p:sp>
      <p:sp>
        <p:nvSpPr>
          <p:cNvPr id="1348" name="Google Shape;1348;p63"/>
          <p:cNvSpPr/>
          <p:nvPr/>
        </p:nvSpPr>
        <p:spPr>
          <a:xfrm rot="-5400000">
            <a:off x="2575480" y="-620425"/>
            <a:ext cx="1286609" cy="643756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49" name="Google Shape;1349;p63"/>
          <p:cNvSpPr/>
          <p:nvPr/>
        </p:nvSpPr>
        <p:spPr>
          <a:xfrm>
            <a:off x="226563" y="498231"/>
            <a:ext cx="6061974" cy="4200255"/>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50" name="Google Shape;1350;p63"/>
          <p:cNvSpPr/>
          <p:nvPr/>
        </p:nvSpPr>
        <p:spPr>
          <a:xfrm rot="5400000">
            <a:off x="5962835" y="2544073"/>
            <a:ext cx="1289304" cy="11428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351" name="Google Shape;1351;p63" descr="Gráfico, Gráfico de líneas&#10;&#10;Descripción generada automáticamente"/>
          <p:cNvPicPr preferRelativeResize="0"/>
          <p:nvPr/>
        </p:nvPicPr>
        <p:blipFill rotWithShape="1">
          <a:blip r:embed="rId3">
            <a:alphaModFix/>
          </a:blip>
          <a:srcRect/>
          <a:stretch/>
        </p:blipFill>
        <p:spPr>
          <a:xfrm>
            <a:off x="437816" y="1275606"/>
            <a:ext cx="5752802" cy="3053084"/>
          </a:xfrm>
          <a:prstGeom prst="rect">
            <a:avLst/>
          </a:prstGeom>
          <a:noFill/>
          <a:ln>
            <a:noFill/>
          </a:ln>
        </p:spPr>
      </p:pic>
      <p:pic>
        <p:nvPicPr>
          <p:cNvPr id="1352" name="Google Shape;1352;p63"/>
          <p:cNvPicPr preferRelativeResize="0"/>
          <p:nvPr/>
        </p:nvPicPr>
        <p:blipFill rotWithShape="1">
          <a:blip r:embed="rId4">
            <a:alphaModFix/>
          </a:blip>
          <a:srcRect/>
          <a:stretch/>
        </p:blipFill>
        <p:spPr>
          <a:xfrm>
            <a:off x="1043608" y="3856337"/>
            <a:ext cx="4194578" cy="549974"/>
          </a:xfrm>
          <a:prstGeom prst="rect">
            <a:avLst/>
          </a:prstGeom>
          <a:noFill/>
          <a:ln>
            <a:noFill/>
          </a:ln>
        </p:spPr>
      </p:pic>
      <p:sp>
        <p:nvSpPr>
          <p:cNvPr id="1353" name="Google Shape;1353;p63"/>
          <p:cNvSpPr txBox="1"/>
          <p:nvPr/>
        </p:nvSpPr>
        <p:spPr>
          <a:xfrm>
            <a:off x="611560" y="3395800"/>
            <a:ext cx="864096" cy="369332"/>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Servicio exclusivo</a:t>
            </a:r>
            <a:endParaRPr sz="900" b="0" i="0" u="none" strike="noStrike" cap="none">
              <a:solidFill>
                <a:schemeClr val="dk1"/>
              </a:solidFill>
              <a:latin typeface="Calibri"/>
              <a:ea typeface="Calibri"/>
              <a:cs typeface="Calibri"/>
              <a:sym typeface="Calibri"/>
            </a:endParaRPr>
          </a:p>
        </p:txBody>
      </p:sp>
      <p:sp>
        <p:nvSpPr>
          <p:cNvPr id="1354" name="Google Shape;1354;p63"/>
          <p:cNvSpPr txBox="1"/>
          <p:nvPr/>
        </p:nvSpPr>
        <p:spPr>
          <a:xfrm>
            <a:off x="1438299" y="3379496"/>
            <a:ext cx="1333501"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Venta productos</a:t>
            </a:r>
            <a:endParaRPr sz="900" b="0" i="0" u="none" strike="noStrike" cap="none">
              <a:solidFill>
                <a:schemeClr val="dk1"/>
              </a:solidFill>
              <a:latin typeface="Calibri"/>
              <a:ea typeface="Calibri"/>
              <a:cs typeface="Calibri"/>
              <a:sym typeface="Calibri"/>
            </a:endParaRPr>
          </a:p>
        </p:txBody>
      </p:sp>
      <p:sp>
        <p:nvSpPr>
          <p:cNvPr id="1355" name="Google Shape;1355;p63"/>
          <p:cNvSpPr txBox="1"/>
          <p:nvPr/>
        </p:nvSpPr>
        <p:spPr>
          <a:xfrm>
            <a:off x="2766204" y="3384421"/>
            <a:ext cx="648072"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Precio</a:t>
            </a:r>
            <a:endParaRPr sz="900" b="0" i="0" u="none" strike="noStrike" cap="none">
              <a:solidFill>
                <a:schemeClr val="dk1"/>
              </a:solidFill>
              <a:latin typeface="Calibri"/>
              <a:ea typeface="Calibri"/>
              <a:cs typeface="Calibri"/>
              <a:sym typeface="Calibri"/>
            </a:endParaRPr>
          </a:p>
        </p:txBody>
      </p:sp>
      <p:sp>
        <p:nvSpPr>
          <p:cNvPr id="1356" name="Google Shape;1356;p63"/>
          <p:cNvSpPr txBox="1"/>
          <p:nvPr/>
        </p:nvSpPr>
        <p:spPr>
          <a:xfrm>
            <a:off x="4517971" y="3384421"/>
            <a:ext cx="1233578" cy="369332"/>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Desplazamiento a domicilio</a:t>
            </a:r>
            <a:endParaRPr sz="900" b="0" i="0" u="none" strike="noStrike" cap="none">
              <a:solidFill>
                <a:schemeClr val="dk1"/>
              </a:solidFill>
              <a:latin typeface="Calibri"/>
              <a:ea typeface="Calibri"/>
              <a:cs typeface="Calibri"/>
              <a:sym typeface="Calibri"/>
            </a:endParaRPr>
          </a:p>
        </p:txBody>
      </p:sp>
      <p:sp>
        <p:nvSpPr>
          <p:cNvPr id="1357" name="Google Shape;1357;p63"/>
          <p:cNvSpPr txBox="1"/>
          <p:nvPr/>
        </p:nvSpPr>
        <p:spPr>
          <a:xfrm>
            <a:off x="3598538" y="3395257"/>
            <a:ext cx="829445"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Esteticista</a:t>
            </a:r>
            <a:endParaRPr sz="900" b="0" i="0" u="none" strike="noStrike" cap="none">
              <a:solidFill>
                <a:schemeClr val="dk1"/>
              </a:solidFill>
              <a:latin typeface="Calibri"/>
              <a:ea typeface="Calibri"/>
              <a:cs typeface="Calibri"/>
              <a:sym typeface="Calibri"/>
            </a:endParaRPr>
          </a:p>
        </p:txBody>
      </p:sp>
      <p:pic>
        <p:nvPicPr>
          <p:cNvPr id="1358" name="Google Shape;1358;p63" descr="Forma&#10;&#10;Descripción generada automáticamente con confianza media"/>
          <p:cNvPicPr preferRelativeResize="0"/>
          <p:nvPr/>
        </p:nvPicPr>
        <p:blipFill rotWithShape="1">
          <a:blip r:embed="rId5">
            <a:alphaModFix/>
          </a:blip>
          <a:srcRect/>
          <a:stretch/>
        </p:blipFill>
        <p:spPr>
          <a:xfrm>
            <a:off x="6774298" y="146624"/>
            <a:ext cx="2244675" cy="447925"/>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63"/>
        <p:cNvGrpSpPr/>
        <p:nvPr/>
      </p:nvGrpSpPr>
      <p:grpSpPr>
        <a:xfrm>
          <a:off x="0" y="0"/>
          <a:ext cx="0" cy="0"/>
          <a:chOff x="0" y="0"/>
          <a:chExt cx="0" cy="0"/>
        </a:xfrm>
      </p:grpSpPr>
      <p:sp>
        <p:nvSpPr>
          <p:cNvPr id="1364" name="Google Shape;1364;p64"/>
          <p:cNvSpPr/>
          <p:nvPr/>
        </p:nvSpPr>
        <p:spPr>
          <a:xfrm>
            <a:off x="0" y="0"/>
            <a:ext cx="9144000"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65" name="Google Shape;1365;p64"/>
          <p:cNvSpPr txBox="1"/>
          <p:nvPr/>
        </p:nvSpPr>
        <p:spPr>
          <a:xfrm>
            <a:off x="630936" y="192024"/>
            <a:ext cx="7879842" cy="761238"/>
          </a:xfrm>
          <a:prstGeom prst="rect">
            <a:avLst/>
          </a:prstGeom>
          <a:noFill/>
          <a:ln>
            <a:noFill/>
          </a:ln>
        </p:spPr>
        <p:txBody>
          <a:bodyPr spcFirstLastPara="1" wrap="square" lIns="91425" tIns="45700" rIns="91425" bIns="45700" anchor="b" anchorCtr="0">
            <a:normAutofit/>
          </a:bodyPr>
          <a:lstStyle/>
          <a:p>
            <a:pPr marL="0" marR="0" lvl="0" indent="0" algn="l" rtl="0">
              <a:lnSpc>
                <a:spcPct val="90000"/>
              </a:lnSpc>
              <a:spcBef>
                <a:spcPts val="0"/>
              </a:spcBef>
              <a:spcAft>
                <a:spcPts val="0"/>
              </a:spcAft>
              <a:buClr>
                <a:srgbClr val="000000"/>
              </a:buClr>
              <a:buSzPts val="2500"/>
              <a:buFont typeface="Arial"/>
              <a:buNone/>
            </a:pPr>
            <a:r>
              <a:rPr lang="es-ES" sz="2500" b="0" i="0" u="none" strike="noStrike" cap="none">
                <a:solidFill>
                  <a:schemeClr val="dk1"/>
                </a:solidFill>
                <a:latin typeface="Poppins"/>
                <a:ea typeface="Poppins"/>
                <a:cs typeface="Poppins"/>
                <a:sym typeface="Poppins"/>
              </a:rPr>
              <a:t>LA PELUQUERÍA DE MONTSE</a:t>
            </a:r>
            <a:endParaRPr sz="1400" b="0" i="0" u="none" strike="noStrike" cap="none">
              <a:solidFill>
                <a:srgbClr val="000000"/>
              </a:solidFill>
              <a:latin typeface="Arial"/>
              <a:ea typeface="Arial"/>
              <a:cs typeface="Arial"/>
              <a:sym typeface="Arial"/>
            </a:endParaRPr>
          </a:p>
        </p:txBody>
      </p:sp>
      <p:sp>
        <p:nvSpPr>
          <p:cNvPr id="1366" name="Google Shape;1366;p64"/>
          <p:cNvSpPr/>
          <p:nvPr/>
        </p:nvSpPr>
        <p:spPr>
          <a:xfrm>
            <a:off x="649464" y="1225876"/>
            <a:ext cx="7838694" cy="13716"/>
          </a:xfrm>
          <a:prstGeom prst="rect">
            <a:avLst/>
          </a:prstGeom>
          <a:solidFill>
            <a:srgbClr val="D5D5D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1367" name="Google Shape;1367;p64"/>
          <p:cNvSpPr/>
          <p:nvPr/>
        </p:nvSpPr>
        <p:spPr>
          <a:xfrm rot="10800000" flipH="1">
            <a:off x="630936" y="1153632"/>
            <a:ext cx="1405092" cy="8236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grpSp>
        <p:nvGrpSpPr>
          <p:cNvPr id="1368" name="Google Shape;1368;p64"/>
          <p:cNvGrpSpPr/>
          <p:nvPr/>
        </p:nvGrpSpPr>
        <p:grpSpPr>
          <a:xfrm>
            <a:off x="1895057" y="2920366"/>
            <a:ext cx="5347506" cy="2139002"/>
            <a:chOff x="652" y="38736"/>
            <a:chExt cx="5347506" cy="2139002"/>
          </a:xfrm>
        </p:grpSpPr>
        <p:sp>
          <p:nvSpPr>
            <p:cNvPr id="1369" name="Google Shape;1369;p64"/>
            <p:cNvSpPr/>
            <p:nvPr/>
          </p:nvSpPr>
          <p:spPr>
            <a:xfrm>
              <a:off x="652" y="38736"/>
              <a:ext cx="2139002" cy="2139002"/>
            </a:xfrm>
            <a:prstGeom prst="ellipse">
              <a:avLst/>
            </a:prstGeom>
            <a:solidFill>
              <a:srgbClr val="8497B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70" name="Google Shape;1370;p64"/>
            <p:cNvSpPr txBox="1"/>
            <p:nvPr/>
          </p:nvSpPr>
          <p:spPr>
            <a:xfrm>
              <a:off x="313902" y="351986"/>
              <a:ext cx="1512502" cy="1512502"/>
            </a:xfrm>
            <a:prstGeom prst="rect">
              <a:avLst/>
            </a:prstGeom>
            <a:noFill/>
            <a:ln>
              <a:noFill/>
            </a:ln>
          </p:spPr>
          <p:txBody>
            <a:bodyPr spcFirstLastPara="1" wrap="square" lIns="19050" tIns="19050" rIns="19050" bIns="19050" anchor="ctr" anchorCtr="0">
              <a:noAutofit/>
            </a:bodyPr>
            <a:lstStyle/>
            <a:p>
              <a:pPr marL="0" marR="0" lvl="0" indent="0" algn="ctr" rtl="0">
                <a:lnSpc>
                  <a:spcPct val="90000"/>
                </a:lnSpc>
                <a:spcBef>
                  <a:spcPts val="0"/>
                </a:spcBef>
                <a:spcAft>
                  <a:spcPts val="0"/>
                </a:spcAft>
                <a:buClr>
                  <a:schemeClr val="lt1"/>
                </a:buClr>
                <a:buSzPts val="1500"/>
                <a:buFont typeface="Poppins Light"/>
                <a:buNone/>
              </a:pPr>
              <a:r>
                <a:rPr lang="es-ES" sz="1500" b="1" i="0" u="none" strike="noStrike" cap="none">
                  <a:solidFill>
                    <a:schemeClr val="lt1"/>
                  </a:solidFill>
                  <a:latin typeface="Poppins Light"/>
                  <a:ea typeface="Poppins Light"/>
                  <a:cs typeface="Poppins Light"/>
                  <a:sym typeface="Poppins Light"/>
                </a:rPr>
                <a:t>¿Habrá suficientes clientes?</a:t>
              </a:r>
              <a:br>
                <a:rPr lang="es-ES" sz="1500" b="1" i="0" u="none" strike="noStrike" cap="none">
                  <a:solidFill>
                    <a:schemeClr val="lt1"/>
                  </a:solidFill>
                  <a:latin typeface="Poppins Light"/>
                  <a:ea typeface="Poppins Light"/>
                  <a:cs typeface="Poppins Light"/>
                  <a:sym typeface="Poppins Light"/>
                </a:rPr>
              </a:br>
              <a:endParaRPr sz="1500" b="0" i="0" u="none" strike="noStrike" cap="none">
                <a:solidFill>
                  <a:schemeClr val="lt1"/>
                </a:solidFill>
                <a:latin typeface="Poppins Light"/>
                <a:ea typeface="Poppins Light"/>
                <a:cs typeface="Poppins Light"/>
                <a:sym typeface="Poppins Light"/>
              </a:endParaRPr>
            </a:p>
          </p:txBody>
        </p:sp>
        <p:sp>
          <p:nvSpPr>
            <p:cNvPr id="1371" name="Google Shape;1371;p64"/>
            <p:cNvSpPr/>
            <p:nvPr/>
          </p:nvSpPr>
          <p:spPr>
            <a:xfrm rot="5400000">
              <a:off x="2316123" y="824819"/>
              <a:ext cx="748650" cy="566835"/>
            </a:xfrm>
            <a:prstGeom prst="triangle">
              <a:avLst>
                <a:gd name="adj" fmla="val 50000"/>
              </a:avLst>
            </a:prstGeom>
            <a:solidFill>
              <a:srgbClr val="BFD7E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72" name="Google Shape;1372;p64"/>
            <p:cNvSpPr/>
            <p:nvPr/>
          </p:nvSpPr>
          <p:spPr>
            <a:xfrm>
              <a:off x="3209156" y="38736"/>
              <a:ext cx="2139002" cy="2139002"/>
            </a:xfrm>
            <a:prstGeom prst="ellipse">
              <a:avLst/>
            </a:prstGeom>
            <a:solidFill>
              <a:srgbClr val="48B0EE"/>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73" name="Google Shape;1373;p64"/>
            <p:cNvSpPr txBox="1"/>
            <p:nvPr/>
          </p:nvSpPr>
          <p:spPr>
            <a:xfrm>
              <a:off x="3522406" y="351986"/>
              <a:ext cx="1512502" cy="1512502"/>
            </a:xfrm>
            <a:prstGeom prst="rect">
              <a:avLst/>
            </a:prstGeom>
            <a:noFill/>
            <a:ln>
              <a:noFill/>
            </a:ln>
          </p:spPr>
          <p:txBody>
            <a:bodyPr spcFirstLastPara="1" wrap="square" lIns="19050" tIns="19050" rIns="19050" bIns="19050" anchor="ctr" anchorCtr="0">
              <a:noAutofit/>
            </a:bodyPr>
            <a:lstStyle/>
            <a:p>
              <a:pPr marL="0" marR="0" lvl="0" indent="0" algn="ctr" rtl="0">
                <a:lnSpc>
                  <a:spcPct val="90000"/>
                </a:lnSpc>
                <a:spcBef>
                  <a:spcPts val="0"/>
                </a:spcBef>
                <a:spcAft>
                  <a:spcPts val="0"/>
                </a:spcAft>
                <a:buClr>
                  <a:schemeClr val="lt1"/>
                </a:buClr>
                <a:buSzPts val="1500"/>
                <a:buFont typeface="Poppins Light"/>
                <a:buNone/>
              </a:pPr>
              <a:r>
                <a:rPr lang="es-ES" sz="1500" b="1" i="0" u="none" strike="noStrike" cap="none">
                  <a:solidFill>
                    <a:schemeClr val="lt1"/>
                  </a:solidFill>
                  <a:latin typeface="Poppins Light"/>
                  <a:ea typeface="Poppins Light"/>
                  <a:cs typeface="Poppins Light"/>
                  <a:sym typeface="Poppins Light"/>
                </a:rPr>
                <a:t>¿Cómo hará que los clientes la conozcan?</a:t>
              </a:r>
              <a:br>
                <a:rPr lang="es-ES" sz="1500" b="1" i="0" u="none" strike="noStrike" cap="none">
                  <a:solidFill>
                    <a:schemeClr val="lt1"/>
                  </a:solidFill>
                  <a:latin typeface="Poppins Light"/>
                  <a:ea typeface="Poppins Light"/>
                  <a:cs typeface="Poppins Light"/>
                  <a:sym typeface="Poppins Light"/>
                </a:rPr>
              </a:br>
              <a:endParaRPr sz="1500" b="0" i="0" u="none" strike="noStrike" cap="none">
                <a:solidFill>
                  <a:schemeClr val="lt1"/>
                </a:solidFill>
                <a:latin typeface="Poppins Light"/>
                <a:ea typeface="Poppins Light"/>
                <a:cs typeface="Poppins Light"/>
                <a:sym typeface="Poppins Light"/>
              </a:endParaRPr>
            </a:p>
          </p:txBody>
        </p:sp>
      </p:grpSp>
      <p:pic>
        <p:nvPicPr>
          <p:cNvPr id="1374" name="Google Shape;1374;p64" descr="Marca de verificación"/>
          <p:cNvPicPr preferRelativeResize="0"/>
          <p:nvPr/>
        </p:nvPicPr>
        <p:blipFill rotWithShape="1">
          <a:blip r:embed="rId3">
            <a:alphaModFix/>
          </a:blip>
          <a:srcRect/>
          <a:stretch/>
        </p:blipFill>
        <p:spPr>
          <a:xfrm>
            <a:off x="683568" y="1437551"/>
            <a:ext cx="535618" cy="535618"/>
          </a:xfrm>
          <a:prstGeom prst="rect">
            <a:avLst/>
          </a:prstGeom>
          <a:noFill/>
          <a:ln>
            <a:noFill/>
          </a:ln>
        </p:spPr>
      </p:pic>
      <p:sp>
        <p:nvSpPr>
          <p:cNvPr id="1375" name="Google Shape;1375;p64"/>
          <p:cNvSpPr txBox="1"/>
          <p:nvPr/>
        </p:nvSpPr>
        <p:spPr>
          <a:xfrm>
            <a:off x="1331640" y="1347614"/>
            <a:ext cx="7431296" cy="841579"/>
          </a:xfrm>
          <a:prstGeom prst="rect">
            <a:avLst/>
          </a:prstGeom>
          <a:noFill/>
          <a:ln>
            <a:noFill/>
          </a:ln>
        </p:spPr>
        <p:txBody>
          <a:bodyPr spcFirstLastPara="1" wrap="square" lIns="91425" tIns="45700" rIns="91425" bIns="45700" anchor="ctr" anchorCtr="0">
            <a:normAutofit fontScale="92500" lnSpcReduction="10000"/>
          </a:bodyPr>
          <a:lstStyle/>
          <a:p>
            <a:pPr marL="0" marR="0" lvl="0" indent="0" algn="l" rtl="0">
              <a:lnSpc>
                <a:spcPct val="100000"/>
              </a:lnSpc>
              <a:spcBef>
                <a:spcPts val="0"/>
              </a:spcBef>
              <a:spcAft>
                <a:spcPts val="0"/>
              </a:spcAft>
              <a:buClr>
                <a:srgbClr val="000000"/>
              </a:buClr>
              <a:buSzPct val="100000"/>
              <a:buFont typeface="Arial"/>
              <a:buNone/>
            </a:pPr>
            <a:r>
              <a:rPr lang="es-ES" sz="1800" b="0" i="0" u="none" strike="noStrike" cap="none">
                <a:solidFill>
                  <a:srgbClr val="595959"/>
                </a:solidFill>
                <a:latin typeface="Poppins"/>
                <a:ea typeface="Poppins"/>
                <a:cs typeface="Poppins"/>
                <a:sym typeface="Poppins"/>
              </a:rPr>
              <a:t>Claramente, la peluquería itinerante de Montse difiere de las peluquerías que hay a su alrededor.</a:t>
            </a:r>
            <a:br>
              <a:rPr lang="es-ES" sz="1800" b="0" i="0" u="none" strike="noStrike" cap="none">
                <a:solidFill>
                  <a:srgbClr val="595959"/>
                </a:solidFill>
                <a:latin typeface="Poppins"/>
                <a:ea typeface="Poppins"/>
                <a:cs typeface="Poppins"/>
                <a:sym typeface="Poppins"/>
              </a:rPr>
            </a:br>
            <a:endParaRPr sz="1800" b="0" i="0" u="none" strike="noStrike" cap="none">
              <a:solidFill>
                <a:srgbClr val="595959"/>
              </a:solidFill>
              <a:latin typeface="Poppins"/>
              <a:ea typeface="Poppins"/>
              <a:cs typeface="Poppins"/>
              <a:sym typeface="Poppins"/>
            </a:endParaRPr>
          </a:p>
        </p:txBody>
      </p:sp>
      <p:pic>
        <p:nvPicPr>
          <p:cNvPr id="1376" name="Google Shape;1376;p64" descr="Signo de interrogación"/>
          <p:cNvPicPr preferRelativeResize="0"/>
          <p:nvPr/>
        </p:nvPicPr>
        <p:blipFill rotWithShape="1">
          <a:blip r:embed="rId4">
            <a:alphaModFix/>
          </a:blip>
          <a:srcRect/>
          <a:stretch/>
        </p:blipFill>
        <p:spPr>
          <a:xfrm>
            <a:off x="607654" y="2189193"/>
            <a:ext cx="651978" cy="651978"/>
          </a:xfrm>
          <a:prstGeom prst="rect">
            <a:avLst/>
          </a:prstGeom>
          <a:noFill/>
          <a:ln>
            <a:noFill/>
          </a:ln>
        </p:spPr>
      </p:pic>
      <p:sp>
        <p:nvSpPr>
          <p:cNvPr id="1377" name="Google Shape;1377;p64"/>
          <p:cNvSpPr txBox="1"/>
          <p:nvPr/>
        </p:nvSpPr>
        <p:spPr>
          <a:xfrm>
            <a:off x="1331640" y="2139702"/>
            <a:ext cx="5832648" cy="841579"/>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rgbClr val="000000"/>
              </a:buClr>
              <a:buSzPts val="1800"/>
              <a:buFont typeface="Arial"/>
              <a:buNone/>
            </a:pPr>
            <a:r>
              <a:rPr lang="es-ES" sz="1800" b="0" i="0" u="none" strike="noStrike" cap="none">
                <a:solidFill>
                  <a:srgbClr val="595959"/>
                </a:solidFill>
                <a:latin typeface="Poppins"/>
                <a:ea typeface="Poppins"/>
                <a:cs typeface="Poppins"/>
                <a:sym typeface="Poppins"/>
              </a:rPr>
              <a:t>Es necesario responder a dos preguntas que serán clave:</a:t>
            </a:r>
            <a:endParaRPr sz="1400" b="0" i="0" u="none" strike="noStrike" cap="none">
              <a:solidFill>
                <a:srgbClr val="000000"/>
              </a:solidFill>
              <a:latin typeface="Arial"/>
              <a:ea typeface="Arial"/>
              <a:cs typeface="Arial"/>
              <a:sym typeface="Arial"/>
            </a:endParaRPr>
          </a:p>
        </p:txBody>
      </p:sp>
      <p:pic>
        <p:nvPicPr>
          <p:cNvPr id="1378" name="Google Shape;1378;p64" descr="Forma&#10;&#10;Descripción generada automáticamente con confianza media"/>
          <p:cNvPicPr preferRelativeResize="0"/>
          <p:nvPr/>
        </p:nvPicPr>
        <p:blipFill rotWithShape="1">
          <a:blip r:embed="rId5">
            <a:alphaModFix/>
          </a:blip>
          <a:srcRect/>
          <a:stretch/>
        </p:blipFill>
        <p:spPr>
          <a:xfrm>
            <a:off x="6774298" y="146624"/>
            <a:ext cx="2244675" cy="447925"/>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83"/>
        <p:cNvGrpSpPr/>
        <p:nvPr/>
      </p:nvGrpSpPr>
      <p:grpSpPr>
        <a:xfrm>
          <a:off x="0" y="0"/>
          <a:ext cx="0" cy="0"/>
          <a:chOff x="0" y="0"/>
          <a:chExt cx="0" cy="0"/>
        </a:xfrm>
      </p:grpSpPr>
      <p:sp>
        <p:nvSpPr>
          <p:cNvPr id="1384" name="Google Shape;1384;p65"/>
          <p:cNvSpPr/>
          <p:nvPr/>
        </p:nvSpPr>
        <p:spPr>
          <a:xfrm>
            <a:off x="0" y="0"/>
            <a:ext cx="9144000"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85" name="Google Shape;1385;p65"/>
          <p:cNvSpPr txBox="1"/>
          <p:nvPr/>
        </p:nvSpPr>
        <p:spPr>
          <a:xfrm>
            <a:off x="630936" y="192024"/>
            <a:ext cx="7879842" cy="761238"/>
          </a:xfrm>
          <a:prstGeom prst="rect">
            <a:avLst/>
          </a:prstGeom>
          <a:noFill/>
          <a:ln>
            <a:noFill/>
          </a:ln>
        </p:spPr>
        <p:txBody>
          <a:bodyPr spcFirstLastPara="1" wrap="square" lIns="91425" tIns="45700" rIns="91425" bIns="45700" anchor="b" anchorCtr="0">
            <a:normAutofit/>
          </a:bodyPr>
          <a:lstStyle/>
          <a:p>
            <a:pPr marL="0" marR="0" lvl="0" indent="0" algn="l" rtl="0">
              <a:lnSpc>
                <a:spcPct val="90000"/>
              </a:lnSpc>
              <a:spcBef>
                <a:spcPts val="0"/>
              </a:spcBef>
              <a:spcAft>
                <a:spcPts val="0"/>
              </a:spcAft>
              <a:buClr>
                <a:srgbClr val="000000"/>
              </a:buClr>
              <a:buSzPts val="2500"/>
              <a:buFont typeface="Arial"/>
              <a:buNone/>
            </a:pPr>
            <a:r>
              <a:rPr lang="es-ES" sz="2500" b="0" i="0" u="none" strike="noStrike" cap="none">
                <a:solidFill>
                  <a:schemeClr val="dk1"/>
                </a:solidFill>
                <a:latin typeface="Poppins"/>
                <a:ea typeface="Poppins"/>
                <a:cs typeface="Poppins"/>
                <a:sym typeface="Poppins"/>
              </a:rPr>
              <a:t>LA PELUQUERÍA DE MONTSE</a:t>
            </a:r>
            <a:endParaRPr sz="1400" b="0" i="0" u="none" strike="noStrike" cap="none">
              <a:solidFill>
                <a:srgbClr val="000000"/>
              </a:solidFill>
              <a:latin typeface="Arial"/>
              <a:ea typeface="Arial"/>
              <a:cs typeface="Arial"/>
              <a:sym typeface="Arial"/>
            </a:endParaRPr>
          </a:p>
        </p:txBody>
      </p:sp>
      <p:sp>
        <p:nvSpPr>
          <p:cNvPr id="1386" name="Google Shape;1386;p65"/>
          <p:cNvSpPr/>
          <p:nvPr/>
        </p:nvSpPr>
        <p:spPr>
          <a:xfrm>
            <a:off x="649464" y="1225876"/>
            <a:ext cx="7838694" cy="13716"/>
          </a:xfrm>
          <a:prstGeom prst="rect">
            <a:avLst/>
          </a:prstGeom>
          <a:solidFill>
            <a:srgbClr val="D5D5D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1387" name="Google Shape;1387;p65"/>
          <p:cNvSpPr/>
          <p:nvPr/>
        </p:nvSpPr>
        <p:spPr>
          <a:xfrm rot="10800000" flipH="1">
            <a:off x="630936" y="1153632"/>
            <a:ext cx="1405092" cy="8236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grpSp>
        <p:nvGrpSpPr>
          <p:cNvPr id="1388" name="Google Shape;1388;p65"/>
          <p:cNvGrpSpPr/>
          <p:nvPr/>
        </p:nvGrpSpPr>
        <p:grpSpPr>
          <a:xfrm>
            <a:off x="2124264" y="1522786"/>
            <a:ext cx="4391413" cy="1756565"/>
            <a:chOff x="536" y="273078"/>
            <a:chExt cx="4391413" cy="1756565"/>
          </a:xfrm>
        </p:grpSpPr>
        <p:sp>
          <p:nvSpPr>
            <p:cNvPr id="1389" name="Google Shape;1389;p65"/>
            <p:cNvSpPr/>
            <p:nvPr/>
          </p:nvSpPr>
          <p:spPr>
            <a:xfrm>
              <a:off x="536" y="273078"/>
              <a:ext cx="1756565" cy="1756565"/>
            </a:xfrm>
            <a:prstGeom prst="ellipse">
              <a:avLst/>
            </a:prstGeom>
            <a:solidFill>
              <a:srgbClr val="8497B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0" name="Google Shape;1390;p65"/>
            <p:cNvSpPr txBox="1"/>
            <p:nvPr/>
          </p:nvSpPr>
          <p:spPr>
            <a:xfrm>
              <a:off x="257779" y="530321"/>
              <a:ext cx="1242079" cy="1242079"/>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dk1"/>
                </a:buClr>
                <a:buSzPts val="1800"/>
                <a:buFont typeface="Calibri"/>
                <a:buNone/>
              </a:pPr>
              <a:endParaRPr sz="1800" b="1" i="0" u="none" strike="noStrike" cap="none">
                <a:solidFill>
                  <a:schemeClr val="lt1"/>
                </a:solidFill>
                <a:latin typeface="Poppins Light"/>
                <a:ea typeface="Poppins Light"/>
                <a:cs typeface="Poppins Light"/>
                <a:sym typeface="Poppins Light"/>
              </a:endParaRPr>
            </a:p>
            <a:p>
              <a:pPr marL="0" marR="0" lvl="0" indent="0" algn="ctr" rtl="0">
                <a:lnSpc>
                  <a:spcPct val="90000"/>
                </a:lnSpc>
                <a:spcBef>
                  <a:spcPts val="630"/>
                </a:spcBef>
                <a:spcAft>
                  <a:spcPts val="0"/>
                </a:spcAft>
                <a:buClr>
                  <a:schemeClr val="lt1"/>
                </a:buClr>
                <a:buSzPts val="1800"/>
                <a:buFont typeface="Poppins Light"/>
                <a:buNone/>
              </a:pPr>
              <a:r>
                <a:rPr lang="es-ES" sz="1800" b="1" i="0" u="none" strike="noStrike" cap="none">
                  <a:solidFill>
                    <a:schemeClr val="lt1"/>
                  </a:solidFill>
                  <a:latin typeface="Poppins Light"/>
                  <a:ea typeface="Poppins Light"/>
                  <a:cs typeface="Poppins Light"/>
                  <a:sym typeface="Poppins Light"/>
                </a:rPr>
                <a:t>¿Habrá suficientes clientes?</a:t>
              </a:r>
              <a:br>
                <a:rPr lang="es-ES" sz="1500" b="1" i="0" u="none" strike="noStrike" cap="none">
                  <a:solidFill>
                    <a:schemeClr val="lt1"/>
                  </a:solidFill>
                  <a:latin typeface="Poppins Light"/>
                  <a:ea typeface="Poppins Light"/>
                  <a:cs typeface="Poppins Light"/>
                  <a:sym typeface="Poppins Light"/>
                </a:rPr>
              </a:br>
              <a:endParaRPr sz="1500" b="0" i="0" u="none" strike="noStrike" cap="none">
                <a:solidFill>
                  <a:schemeClr val="lt1"/>
                </a:solidFill>
                <a:latin typeface="Poppins Light"/>
                <a:ea typeface="Poppins Light"/>
                <a:cs typeface="Poppins Light"/>
                <a:sym typeface="Poppins Light"/>
              </a:endParaRPr>
            </a:p>
          </p:txBody>
        </p:sp>
        <p:sp>
          <p:nvSpPr>
            <p:cNvPr id="1391" name="Google Shape;1391;p65"/>
            <p:cNvSpPr/>
            <p:nvPr/>
          </p:nvSpPr>
          <p:spPr>
            <a:xfrm rot="5400000">
              <a:off x="1902018" y="918616"/>
              <a:ext cx="614798" cy="465489"/>
            </a:xfrm>
            <a:prstGeom prst="triangle">
              <a:avLst>
                <a:gd name="adj" fmla="val 50000"/>
              </a:avLst>
            </a:prstGeom>
            <a:solidFill>
              <a:srgbClr val="BFD7E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2" name="Google Shape;1392;p65"/>
            <p:cNvSpPr/>
            <p:nvPr/>
          </p:nvSpPr>
          <p:spPr>
            <a:xfrm>
              <a:off x="2635384" y="273078"/>
              <a:ext cx="1756565" cy="1756565"/>
            </a:xfrm>
            <a:prstGeom prst="ellipse">
              <a:avLst/>
            </a:prstGeom>
            <a:solidFill>
              <a:srgbClr val="48B0EE"/>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3" name="Google Shape;1393;p65"/>
            <p:cNvSpPr txBox="1"/>
            <p:nvPr/>
          </p:nvSpPr>
          <p:spPr>
            <a:xfrm>
              <a:off x="2892627" y="530321"/>
              <a:ext cx="1242079" cy="1242079"/>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dk1"/>
                </a:buClr>
                <a:buSzPts val="1800"/>
                <a:buFont typeface="Calibri"/>
                <a:buNone/>
              </a:pPr>
              <a:endParaRPr sz="1800" b="1" i="0" u="none" strike="noStrike" cap="none">
                <a:solidFill>
                  <a:schemeClr val="lt1"/>
                </a:solidFill>
                <a:latin typeface="Poppins Light"/>
                <a:ea typeface="Poppins Light"/>
                <a:cs typeface="Poppins Light"/>
                <a:sym typeface="Poppins Light"/>
              </a:endParaRPr>
            </a:p>
            <a:p>
              <a:pPr marL="0" marR="0" lvl="0" indent="0" algn="ctr" rtl="0">
                <a:lnSpc>
                  <a:spcPct val="90000"/>
                </a:lnSpc>
                <a:spcBef>
                  <a:spcPts val="630"/>
                </a:spcBef>
                <a:spcAft>
                  <a:spcPts val="0"/>
                </a:spcAft>
                <a:buClr>
                  <a:schemeClr val="lt1"/>
                </a:buClr>
                <a:buSzPts val="1800"/>
                <a:buFont typeface="Poppins Light"/>
                <a:buNone/>
              </a:pPr>
              <a:r>
                <a:rPr lang="es-ES" sz="1800" b="1" i="0" u="none" strike="noStrike" cap="none">
                  <a:solidFill>
                    <a:schemeClr val="lt1"/>
                  </a:solidFill>
                  <a:latin typeface="Poppins Light"/>
                  <a:ea typeface="Poppins Light"/>
                  <a:cs typeface="Poppins Light"/>
                  <a:sym typeface="Poppins Light"/>
                </a:rPr>
                <a:t>¿Cómo hará que los clientes la conozcan?</a:t>
              </a:r>
              <a:br>
                <a:rPr lang="es-ES" sz="1500" b="1" i="0" u="none" strike="noStrike" cap="none">
                  <a:solidFill>
                    <a:schemeClr val="lt1"/>
                  </a:solidFill>
                  <a:latin typeface="Poppins Light"/>
                  <a:ea typeface="Poppins Light"/>
                  <a:cs typeface="Poppins Light"/>
                  <a:sym typeface="Poppins Light"/>
                </a:rPr>
              </a:br>
              <a:endParaRPr sz="1500" b="0" i="0" u="none" strike="noStrike" cap="none">
                <a:solidFill>
                  <a:schemeClr val="lt1"/>
                </a:solidFill>
                <a:latin typeface="Poppins Light"/>
                <a:ea typeface="Poppins Light"/>
                <a:cs typeface="Poppins Light"/>
                <a:sym typeface="Poppins Light"/>
              </a:endParaRPr>
            </a:p>
          </p:txBody>
        </p:sp>
      </p:grpSp>
      <p:sp>
        <p:nvSpPr>
          <p:cNvPr id="1394" name="Google Shape;1394;p65"/>
          <p:cNvSpPr/>
          <p:nvPr/>
        </p:nvSpPr>
        <p:spPr>
          <a:xfrm>
            <a:off x="389049" y="3363838"/>
            <a:ext cx="8359523" cy="1815882"/>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00000"/>
              </a:lnSpc>
              <a:spcBef>
                <a:spcPts val="0"/>
              </a:spcBef>
              <a:spcAft>
                <a:spcPts val="0"/>
              </a:spcAft>
              <a:buClr>
                <a:srgbClr val="000000"/>
              </a:buClr>
              <a:buSzPts val="1600"/>
              <a:buFont typeface="Arial"/>
              <a:buChar char="•"/>
            </a:pPr>
            <a:r>
              <a:rPr lang="es-ES" sz="1600" b="0" i="0" u="none" strike="noStrike" cap="none">
                <a:solidFill>
                  <a:srgbClr val="595959"/>
                </a:solidFill>
                <a:latin typeface="Poppins"/>
                <a:ea typeface="Poppins"/>
                <a:cs typeface="Poppins"/>
                <a:sym typeface="Poppins"/>
              </a:rPr>
              <a:t>Para responder a estas preguntas podemos hablar con diferentes </a:t>
            </a:r>
            <a:r>
              <a:rPr lang="es-ES" sz="1600" b="1" i="0" u="none" strike="noStrike" cap="none">
                <a:solidFill>
                  <a:srgbClr val="595959"/>
                </a:solidFill>
                <a:latin typeface="Poppins"/>
                <a:ea typeface="Poppins"/>
                <a:cs typeface="Poppins"/>
                <a:sym typeface="Poppins"/>
              </a:rPr>
              <a:t>asociaciones de personas con problemas de movilidad</a:t>
            </a:r>
            <a:r>
              <a:rPr lang="es-ES" sz="1600" b="0" i="0" u="none" strike="noStrike" cap="none">
                <a:solidFill>
                  <a:srgbClr val="595959"/>
                </a:solidFill>
                <a:latin typeface="Poppins"/>
                <a:ea typeface="Poppins"/>
                <a:cs typeface="Poppins"/>
                <a:sym typeface="Poppins"/>
              </a:rPr>
              <a:t>, y explorar si este servicio podría ser útil.</a:t>
            </a:r>
            <a:endParaRPr sz="1400" b="0" i="0" u="none" strike="noStrike" cap="none">
              <a:solidFill>
                <a:srgbClr val="000000"/>
              </a:solidFill>
              <a:latin typeface="Arial"/>
              <a:ea typeface="Arial"/>
              <a:cs typeface="Arial"/>
              <a:sym typeface="Arial"/>
            </a:endParaRPr>
          </a:p>
          <a:p>
            <a:pPr marL="285750" marR="0" lvl="0" indent="-184150" algn="just" rtl="0">
              <a:lnSpc>
                <a:spcPct val="100000"/>
              </a:lnSpc>
              <a:spcBef>
                <a:spcPts val="0"/>
              </a:spcBef>
              <a:spcAft>
                <a:spcPts val="0"/>
              </a:spcAft>
              <a:buClr>
                <a:srgbClr val="000000"/>
              </a:buClr>
              <a:buSzPts val="1600"/>
              <a:buFont typeface="Arial"/>
              <a:buNone/>
            </a:pPr>
            <a:endParaRPr sz="1600" b="0" i="0" u="none" strike="noStrike" cap="none">
              <a:solidFill>
                <a:srgbClr val="595959"/>
              </a:solidFill>
              <a:latin typeface="Poppins"/>
              <a:ea typeface="Poppins"/>
              <a:cs typeface="Poppins"/>
              <a:sym typeface="Poppins"/>
            </a:endParaRPr>
          </a:p>
          <a:p>
            <a:pPr marL="285750" marR="0" lvl="0" indent="-285750" algn="just" rtl="0">
              <a:lnSpc>
                <a:spcPct val="100000"/>
              </a:lnSpc>
              <a:spcBef>
                <a:spcPts val="0"/>
              </a:spcBef>
              <a:spcAft>
                <a:spcPts val="0"/>
              </a:spcAft>
              <a:buClr>
                <a:srgbClr val="000000"/>
              </a:buClr>
              <a:buSzPts val="1600"/>
              <a:buFont typeface="Arial"/>
              <a:buChar char="•"/>
            </a:pPr>
            <a:r>
              <a:rPr lang="es-ES" sz="1600" b="0" i="0" u="none" strike="noStrike" cap="none">
                <a:solidFill>
                  <a:srgbClr val="595959"/>
                </a:solidFill>
                <a:latin typeface="Poppins"/>
                <a:ea typeface="Poppins"/>
                <a:cs typeface="Poppins"/>
                <a:sym typeface="Poppins"/>
              </a:rPr>
              <a:t>Así mismo, las propias asociaciones, si piensan que es interesante podrían </a:t>
            </a:r>
            <a:r>
              <a:rPr lang="es-ES" sz="1600" b="1" i="0" u="none" strike="noStrike" cap="none">
                <a:solidFill>
                  <a:srgbClr val="595959"/>
                </a:solidFill>
                <a:latin typeface="Poppins"/>
                <a:ea typeface="Poppins"/>
                <a:cs typeface="Poppins"/>
                <a:sym typeface="Poppins"/>
              </a:rPr>
              <a:t>promover nuestro servicio</a:t>
            </a:r>
            <a:r>
              <a:rPr lang="es-ES" sz="1600" b="0" i="0" u="none" strike="noStrike" cap="none">
                <a:solidFill>
                  <a:srgbClr val="595959"/>
                </a:solidFill>
                <a:latin typeface="Poppins"/>
                <a:ea typeface="Poppins"/>
                <a:cs typeface="Poppins"/>
                <a:sym typeface="Poppins"/>
              </a:rPr>
              <a:t>, haciendo un descuento en el precio para los clientes finales.</a:t>
            </a:r>
            <a:endParaRPr sz="1600" b="0" i="0" u="none" strike="noStrike" cap="none">
              <a:solidFill>
                <a:srgbClr val="595959"/>
              </a:solidFill>
              <a:latin typeface="Poppins"/>
              <a:ea typeface="Poppins"/>
              <a:cs typeface="Poppins"/>
              <a:sym typeface="Poppins"/>
            </a:endParaRPr>
          </a:p>
        </p:txBody>
      </p:sp>
      <p:pic>
        <p:nvPicPr>
          <p:cNvPr id="1395" name="Google Shape;1395;p65" descr="Forma&#10;&#10;Descripción generada automáticamente con confianza media"/>
          <p:cNvPicPr preferRelativeResize="0"/>
          <p:nvPr/>
        </p:nvPicPr>
        <p:blipFill rotWithShape="1">
          <a:blip r:embed="rId3">
            <a:alphaModFix/>
          </a:blip>
          <a:srcRect/>
          <a:stretch/>
        </p:blipFill>
        <p:spPr>
          <a:xfrm>
            <a:off x="6774298" y="146624"/>
            <a:ext cx="2244675" cy="447925"/>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00"/>
        <p:cNvGrpSpPr/>
        <p:nvPr/>
      </p:nvGrpSpPr>
      <p:grpSpPr>
        <a:xfrm>
          <a:off x="0" y="0"/>
          <a:ext cx="0" cy="0"/>
          <a:chOff x="0" y="0"/>
          <a:chExt cx="0" cy="0"/>
        </a:xfrm>
      </p:grpSpPr>
      <p:sp>
        <p:nvSpPr>
          <p:cNvPr id="1401" name="Google Shape;1401;p66"/>
          <p:cNvSpPr/>
          <p:nvPr/>
        </p:nvSpPr>
        <p:spPr>
          <a:xfrm>
            <a:off x="0" y="0"/>
            <a:ext cx="9144000"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02" name="Google Shape;1402;p66"/>
          <p:cNvSpPr txBox="1"/>
          <p:nvPr/>
        </p:nvSpPr>
        <p:spPr>
          <a:xfrm>
            <a:off x="539552" y="408952"/>
            <a:ext cx="7879842" cy="761238"/>
          </a:xfrm>
          <a:prstGeom prst="rect">
            <a:avLst/>
          </a:prstGeom>
          <a:noFill/>
          <a:ln>
            <a:noFill/>
          </a:ln>
        </p:spPr>
        <p:txBody>
          <a:bodyPr spcFirstLastPara="1" wrap="square" lIns="91425" tIns="45700" rIns="91425" bIns="45700" anchor="b" anchorCtr="0">
            <a:normAutofit lnSpcReduction="10000"/>
          </a:bodyPr>
          <a:lstStyle/>
          <a:p>
            <a:pPr marL="0" marR="0" lvl="0" indent="0" algn="l" rtl="0">
              <a:lnSpc>
                <a:spcPct val="90000"/>
              </a:lnSpc>
              <a:spcBef>
                <a:spcPts val="0"/>
              </a:spcBef>
              <a:spcAft>
                <a:spcPts val="0"/>
              </a:spcAft>
              <a:buClr>
                <a:srgbClr val="000000"/>
              </a:buClr>
              <a:buSzPts val="2500"/>
              <a:buFont typeface="Arial"/>
              <a:buNone/>
            </a:pPr>
            <a:r>
              <a:rPr lang="es-ES" sz="2500" b="0" i="0" u="none" strike="noStrike" cap="none">
                <a:solidFill>
                  <a:schemeClr val="dk1"/>
                </a:solidFill>
                <a:latin typeface="Poppins"/>
                <a:ea typeface="Poppins"/>
                <a:cs typeface="Poppins"/>
                <a:sym typeface="Poppins"/>
              </a:rPr>
              <a:t>LA PELUQUERÍA DE MONTSE: resumen de la situación</a:t>
            </a:r>
            <a:endParaRPr sz="1400" b="0" i="0" u="none" strike="noStrike" cap="none">
              <a:solidFill>
                <a:srgbClr val="000000"/>
              </a:solidFill>
              <a:latin typeface="Arial"/>
              <a:ea typeface="Arial"/>
              <a:cs typeface="Arial"/>
              <a:sym typeface="Arial"/>
            </a:endParaRPr>
          </a:p>
        </p:txBody>
      </p:sp>
      <p:sp>
        <p:nvSpPr>
          <p:cNvPr id="1403" name="Google Shape;1403;p66"/>
          <p:cNvSpPr/>
          <p:nvPr/>
        </p:nvSpPr>
        <p:spPr>
          <a:xfrm>
            <a:off x="649464" y="1225876"/>
            <a:ext cx="7838694" cy="13716"/>
          </a:xfrm>
          <a:prstGeom prst="rect">
            <a:avLst/>
          </a:prstGeom>
          <a:solidFill>
            <a:srgbClr val="D5D5D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1404" name="Google Shape;1404;p66"/>
          <p:cNvSpPr/>
          <p:nvPr/>
        </p:nvSpPr>
        <p:spPr>
          <a:xfrm rot="10800000" flipH="1">
            <a:off x="630936" y="1153632"/>
            <a:ext cx="1405092" cy="8236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pic>
        <p:nvPicPr>
          <p:cNvPr id="1405" name="Google Shape;1405;p66" descr="Casa contorno"/>
          <p:cNvPicPr preferRelativeResize="0"/>
          <p:nvPr/>
        </p:nvPicPr>
        <p:blipFill rotWithShape="1">
          <a:blip r:embed="rId3">
            <a:alphaModFix/>
          </a:blip>
          <a:srcRect/>
          <a:stretch/>
        </p:blipFill>
        <p:spPr>
          <a:xfrm>
            <a:off x="417240" y="1699645"/>
            <a:ext cx="914400" cy="914400"/>
          </a:xfrm>
          <a:prstGeom prst="rect">
            <a:avLst/>
          </a:prstGeom>
          <a:noFill/>
          <a:ln>
            <a:noFill/>
          </a:ln>
        </p:spPr>
      </p:pic>
      <p:sp>
        <p:nvSpPr>
          <p:cNvPr id="1406" name="Google Shape;1406;p66"/>
          <p:cNvSpPr/>
          <p:nvPr/>
        </p:nvSpPr>
        <p:spPr>
          <a:xfrm>
            <a:off x="1638422" y="1967714"/>
            <a:ext cx="6902750" cy="646331"/>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800"/>
              <a:buFont typeface="Arial"/>
              <a:buNone/>
            </a:pPr>
            <a:r>
              <a:rPr lang="es-ES" sz="1800" b="0" i="0" u="none" strike="noStrike" cap="none">
                <a:solidFill>
                  <a:srgbClr val="595959"/>
                </a:solidFill>
                <a:latin typeface="Poppins"/>
                <a:ea typeface="Poppins"/>
                <a:cs typeface="Poppins"/>
                <a:sym typeface="Poppins"/>
              </a:rPr>
              <a:t>El servicio de Montse es un </a:t>
            </a:r>
            <a:r>
              <a:rPr lang="es-ES" sz="1800" b="1" i="0" u="none" strike="noStrike" cap="none">
                <a:solidFill>
                  <a:srgbClr val="595959"/>
                </a:solidFill>
                <a:latin typeface="Poppins"/>
                <a:ea typeface="Poppins"/>
                <a:cs typeface="Poppins"/>
                <a:sym typeface="Poppins"/>
              </a:rPr>
              <a:t>servicio de peluquería a domicilio</a:t>
            </a:r>
            <a:r>
              <a:rPr lang="es-ES" sz="1800" b="0" i="0" u="none" strike="noStrike" cap="none">
                <a:solidFill>
                  <a:srgbClr val="595959"/>
                </a:solidFill>
                <a:latin typeface="Poppins"/>
                <a:ea typeface="Poppins"/>
                <a:cs typeface="Poppins"/>
                <a:sym typeface="Poppins"/>
              </a:rPr>
              <a:t>. Lo realizará ella sola.</a:t>
            </a:r>
            <a:endParaRPr sz="1800" b="0" i="0" u="none" strike="noStrike" cap="none">
              <a:solidFill>
                <a:srgbClr val="595959"/>
              </a:solidFill>
              <a:latin typeface="Poppins"/>
              <a:ea typeface="Poppins"/>
              <a:cs typeface="Poppins"/>
              <a:sym typeface="Poppins"/>
            </a:endParaRPr>
          </a:p>
        </p:txBody>
      </p:sp>
      <p:pic>
        <p:nvPicPr>
          <p:cNvPr id="1407" name="Google Shape;1407;p66" descr="Acceso en silla de ruedas contorno"/>
          <p:cNvPicPr preferRelativeResize="0"/>
          <p:nvPr/>
        </p:nvPicPr>
        <p:blipFill rotWithShape="1">
          <a:blip r:embed="rId4">
            <a:alphaModFix/>
          </a:blip>
          <a:srcRect/>
          <a:stretch/>
        </p:blipFill>
        <p:spPr>
          <a:xfrm>
            <a:off x="417240" y="3421572"/>
            <a:ext cx="914400" cy="914400"/>
          </a:xfrm>
          <a:prstGeom prst="rect">
            <a:avLst/>
          </a:prstGeom>
          <a:noFill/>
          <a:ln>
            <a:noFill/>
          </a:ln>
        </p:spPr>
      </p:pic>
      <p:sp>
        <p:nvSpPr>
          <p:cNvPr id="1408" name="Google Shape;1408;p66"/>
          <p:cNvSpPr/>
          <p:nvPr/>
        </p:nvSpPr>
        <p:spPr>
          <a:xfrm>
            <a:off x="1642180" y="3040104"/>
            <a:ext cx="7234728" cy="92333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s-ES" sz="1800" b="0" i="0" u="none" strike="noStrike" cap="none">
                <a:solidFill>
                  <a:srgbClr val="595959"/>
                </a:solidFill>
                <a:latin typeface="Poppins"/>
                <a:ea typeface="Poppins"/>
                <a:cs typeface="Poppins"/>
                <a:sym typeface="Poppins"/>
              </a:rPr>
              <a:t>El público objetivo serán </a:t>
            </a:r>
            <a:r>
              <a:rPr lang="es-ES" sz="1800" b="1" i="0" u="none" strike="noStrike" cap="none">
                <a:solidFill>
                  <a:srgbClr val="595959"/>
                </a:solidFill>
                <a:latin typeface="Poppins"/>
                <a:ea typeface="Poppins"/>
                <a:cs typeface="Poppins"/>
                <a:sym typeface="Poppins"/>
              </a:rPr>
              <a:t>las personas con problemas de movilidad, o las personas que no tienen tiempo para ir a la peluquería</a:t>
            </a:r>
            <a:r>
              <a:rPr lang="es-ES" sz="1800" b="0" i="0" u="none" strike="noStrike" cap="none">
                <a:solidFill>
                  <a:srgbClr val="595959"/>
                </a:solidFill>
                <a:latin typeface="Poppins"/>
                <a:ea typeface="Poppins"/>
                <a:cs typeface="Poppins"/>
                <a:sym typeface="Poppins"/>
              </a:rPr>
              <a:t>. Hombres, mujeres o niños situados en un radio de 10 km de donde vive Montse.</a:t>
            </a:r>
            <a:endParaRPr sz="1800" b="0" i="0" u="none" strike="noStrike" cap="none">
              <a:solidFill>
                <a:srgbClr val="595959"/>
              </a:solidFill>
              <a:latin typeface="Poppins"/>
              <a:ea typeface="Poppins"/>
              <a:cs typeface="Poppins"/>
              <a:sym typeface="Poppins"/>
            </a:endParaRPr>
          </a:p>
        </p:txBody>
      </p:sp>
      <p:pic>
        <p:nvPicPr>
          <p:cNvPr id="1409" name="Google Shape;1409;p66" descr="Forma&#10;&#10;Descripción generada automáticamente con confianza media"/>
          <p:cNvPicPr preferRelativeResize="0"/>
          <p:nvPr/>
        </p:nvPicPr>
        <p:blipFill rotWithShape="1">
          <a:blip r:embed="rId5">
            <a:alphaModFix/>
          </a:blip>
          <a:srcRect/>
          <a:stretch/>
        </p:blipFill>
        <p:spPr>
          <a:xfrm>
            <a:off x="6774298" y="146624"/>
            <a:ext cx="2244675" cy="447925"/>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14"/>
        <p:cNvGrpSpPr/>
        <p:nvPr/>
      </p:nvGrpSpPr>
      <p:grpSpPr>
        <a:xfrm>
          <a:off x="0" y="0"/>
          <a:ext cx="0" cy="0"/>
          <a:chOff x="0" y="0"/>
          <a:chExt cx="0" cy="0"/>
        </a:xfrm>
      </p:grpSpPr>
      <p:sp>
        <p:nvSpPr>
          <p:cNvPr id="1415" name="Google Shape;1415;p67"/>
          <p:cNvSpPr/>
          <p:nvPr/>
        </p:nvSpPr>
        <p:spPr>
          <a:xfrm>
            <a:off x="0" y="0"/>
            <a:ext cx="9144000"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16" name="Google Shape;1416;p67"/>
          <p:cNvSpPr txBox="1"/>
          <p:nvPr/>
        </p:nvSpPr>
        <p:spPr>
          <a:xfrm>
            <a:off x="616080" y="368011"/>
            <a:ext cx="7879842" cy="761238"/>
          </a:xfrm>
          <a:prstGeom prst="rect">
            <a:avLst/>
          </a:prstGeom>
          <a:noFill/>
          <a:ln>
            <a:noFill/>
          </a:ln>
        </p:spPr>
        <p:txBody>
          <a:bodyPr spcFirstLastPara="1" wrap="square" lIns="91425" tIns="45700" rIns="91425" bIns="45700" anchor="b" anchorCtr="0">
            <a:normAutofit lnSpcReduction="10000"/>
          </a:bodyPr>
          <a:lstStyle/>
          <a:p>
            <a:pPr marL="0" marR="0" lvl="0" indent="0" algn="l" rtl="0">
              <a:lnSpc>
                <a:spcPct val="90000"/>
              </a:lnSpc>
              <a:spcBef>
                <a:spcPts val="0"/>
              </a:spcBef>
              <a:spcAft>
                <a:spcPts val="0"/>
              </a:spcAft>
              <a:buClr>
                <a:srgbClr val="000000"/>
              </a:buClr>
              <a:buSzPts val="2500"/>
              <a:buFont typeface="Arial"/>
              <a:buNone/>
            </a:pPr>
            <a:r>
              <a:rPr lang="es-ES" sz="2500" b="0" i="0" u="none" strike="noStrike" cap="none">
                <a:solidFill>
                  <a:schemeClr val="dk1"/>
                </a:solidFill>
                <a:latin typeface="Poppins"/>
                <a:ea typeface="Poppins"/>
                <a:cs typeface="Poppins"/>
                <a:sym typeface="Poppins"/>
              </a:rPr>
              <a:t>LA PELUQUERÍA DE MONTSE: resumen de la situación</a:t>
            </a:r>
            <a:endParaRPr sz="1400" b="0" i="0" u="none" strike="noStrike" cap="none">
              <a:solidFill>
                <a:srgbClr val="000000"/>
              </a:solidFill>
              <a:latin typeface="Arial"/>
              <a:ea typeface="Arial"/>
              <a:cs typeface="Arial"/>
              <a:sym typeface="Arial"/>
            </a:endParaRPr>
          </a:p>
        </p:txBody>
      </p:sp>
      <p:sp>
        <p:nvSpPr>
          <p:cNvPr id="1417" name="Google Shape;1417;p67"/>
          <p:cNvSpPr/>
          <p:nvPr/>
        </p:nvSpPr>
        <p:spPr>
          <a:xfrm>
            <a:off x="649464" y="1225876"/>
            <a:ext cx="7838694" cy="13716"/>
          </a:xfrm>
          <a:prstGeom prst="rect">
            <a:avLst/>
          </a:prstGeom>
          <a:solidFill>
            <a:srgbClr val="D5D5D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1418" name="Google Shape;1418;p67"/>
          <p:cNvSpPr/>
          <p:nvPr/>
        </p:nvSpPr>
        <p:spPr>
          <a:xfrm rot="10800000" flipH="1">
            <a:off x="630936" y="1153632"/>
            <a:ext cx="1405092" cy="8236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1419" name="Google Shape;1419;p67"/>
          <p:cNvSpPr/>
          <p:nvPr/>
        </p:nvSpPr>
        <p:spPr>
          <a:xfrm>
            <a:off x="1857360" y="2674971"/>
            <a:ext cx="681516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s-ES" sz="1800" b="0" i="0" u="none" strike="noStrike" cap="none">
                <a:solidFill>
                  <a:srgbClr val="595959"/>
                </a:solidFill>
                <a:latin typeface="Poppins"/>
                <a:ea typeface="Poppins"/>
                <a:cs typeface="Poppins"/>
                <a:sym typeface="Poppins"/>
              </a:rPr>
              <a:t>Busca </a:t>
            </a:r>
            <a:r>
              <a:rPr lang="es-ES" sz="1800" b="1" i="0" u="none" strike="noStrike" cap="none">
                <a:solidFill>
                  <a:srgbClr val="595959"/>
                </a:solidFill>
                <a:latin typeface="Poppins"/>
                <a:ea typeface="Poppins"/>
                <a:cs typeface="Poppins"/>
                <a:sym typeface="Poppins"/>
              </a:rPr>
              <a:t>relaciones a largo plazo</a:t>
            </a:r>
            <a:r>
              <a:rPr lang="es-ES" sz="1800" b="0" i="0" u="none" strike="noStrike" cap="none">
                <a:solidFill>
                  <a:srgbClr val="595959"/>
                </a:solidFill>
                <a:latin typeface="Poppins"/>
                <a:ea typeface="Poppins"/>
                <a:cs typeface="Poppins"/>
                <a:sym typeface="Poppins"/>
              </a:rPr>
              <a:t>. Quiere ser la peluquera de estas personas con problemas de movilidad.</a:t>
            </a:r>
            <a:endParaRPr sz="1800" b="0" i="0" u="none" strike="noStrike" cap="none">
              <a:solidFill>
                <a:srgbClr val="595959"/>
              </a:solidFill>
              <a:latin typeface="Poppins"/>
              <a:ea typeface="Poppins"/>
              <a:cs typeface="Poppins"/>
              <a:sym typeface="Poppins"/>
            </a:endParaRPr>
          </a:p>
        </p:txBody>
      </p:sp>
      <p:pic>
        <p:nvPicPr>
          <p:cNvPr id="1420" name="Google Shape;1420;p67" descr="Calificación 3 estrella contorno"/>
          <p:cNvPicPr preferRelativeResize="0"/>
          <p:nvPr/>
        </p:nvPicPr>
        <p:blipFill rotWithShape="1">
          <a:blip r:embed="rId3">
            <a:alphaModFix/>
          </a:blip>
          <a:srcRect/>
          <a:stretch/>
        </p:blipFill>
        <p:spPr>
          <a:xfrm>
            <a:off x="471480" y="2790467"/>
            <a:ext cx="914400" cy="914400"/>
          </a:xfrm>
          <a:prstGeom prst="rect">
            <a:avLst/>
          </a:prstGeom>
          <a:noFill/>
          <a:ln>
            <a:noFill/>
          </a:ln>
        </p:spPr>
      </p:pic>
      <p:pic>
        <p:nvPicPr>
          <p:cNvPr id="1421" name="Google Shape;1421;p67" descr="Coche contorno"/>
          <p:cNvPicPr preferRelativeResize="0"/>
          <p:nvPr/>
        </p:nvPicPr>
        <p:blipFill rotWithShape="1">
          <a:blip r:embed="rId4">
            <a:alphaModFix/>
          </a:blip>
          <a:srcRect/>
          <a:stretch/>
        </p:blipFill>
        <p:spPr>
          <a:xfrm>
            <a:off x="497534" y="3960449"/>
            <a:ext cx="914400" cy="914400"/>
          </a:xfrm>
          <a:prstGeom prst="rect">
            <a:avLst/>
          </a:prstGeom>
          <a:noFill/>
          <a:ln>
            <a:noFill/>
          </a:ln>
        </p:spPr>
      </p:pic>
      <p:sp>
        <p:nvSpPr>
          <p:cNvPr id="1422" name="Google Shape;1422;p67"/>
          <p:cNvSpPr/>
          <p:nvPr/>
        </p:nvSpPr>
        <p:spPr>
          <a:xfrm>
            <a:off x="1857360" y="3673276"/>
            <a:ext cx="6815160" cy="92333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800"/>
              <a:buFont typeface="Arial"/>
              <a:buNone/>
            </a:pPr>
            <a:r>
              <a:rPr lang="es-ES" sz="1800" b="0" i="0" u="none" strike="noStrike" cap="none">
                <a:solidFill>
                  <a:srgbClr val="595959"/>
                </a:solidFill>
                <a:latin typeface="Poppins"/>
                <a:ea typeface="Poppins"/>
                <a:cs typeface="Poppins"/>
                <a:sym typeface="Poppins"/>
              </a:rPr>
              <a:t>Necesitará un </a:t>
            </a:r>
            <a:r>
              <a:rPr lang="es-ES" sz="1800" b="1" i="0" u="none" strike="noStrike" cap="none">
                <a:solidFill>
                  <a:srgbClr val="595959"/>
                </a:solidFill>
                <a:latin typeface="Poppins"/>
                <a:ea typeface="Poppins"/>
                <a:cs typeface="Poppins"/>
                <a:sym typeface="Poppins"/>
              </a:rPr>
              <a:t>vehículo para moverse y utensilios </a:t>
            </a:r>
            <a:r>
              <a:rPr lang="es-ES" sz="1800" b="0" i="0" u="none" strike="noStrike" cap="none">
                <a:solidFill>
                  <a:srgbClr val="595959"/>
                </a:solidFill>
                <a:latin typeface="Poppins"/>
                <a:ea typeface="Poppins"/>
                <a:cs typeface="Poppins"/>
                <a:sym typeface="Poppins"/>
              </a:rPr>
              <a:t>para hacer su trabajo en casa del cliente. Tiene el reto de ser capaz el máximo posible de peinados.</a:t>
            </a:r>
            <a:endParaRPr sz="1800" b="0" i="0" u="none" strike="noStrike" cap="none">
              <a:solidFill>
                <a:srgbClr val="595959"/>
              </a:solidFill>
              <a:latin typeface="Poppins"/>
              <a:ea typeface="Poppins"/>
              <a:cs typeface="Poppins"/>
              <a:sym typeface="Poppins"/>
            </a:endParaRPr>
          </a:p>
        </p:txBody>
      </p:sp>
      <p:pic>
        <p:nvPicPr>
          <p:cNvPr id="1423" name="Google Shape;1423;p67" descr="Reseña de cliente contorno"/>
          <p:cNvPicPr preferRelativeResize="0"/>
          <p:nvPr/>
        </p:nvPicPr>
        <p:blipFill rotWithShape="1">
          <a:blip r:embed="rId5">
            <a:alphaModFix/>
          </a:blip>
          <a:srcRect/>
          <a:stretch/>
        </p:blipFill>
        <p:spPr>
          <a:xfrm>
            <a:off x="471480" y="1559807"/>
            <a:ext cx="914400" cy="914400"/>
          </a:xfrm>
          <a:prstGeom prst="rect">
            <a:avLst/>
          </a:prstGeom>
          <a:noFill/>
          <a:ln>
            <a:noFill/>
          </a:ln>
        </p:spPr>
      </p:pic>
      <p:sp>
        <p:nvSpPr>
          <p:cNvPr id="1424" name="Google Shape;1424;p67"/>
          <p:cNvSpPr/>
          <p:nvPr/>
        </p:nvSpPr>
        <p:spPr>
          <a:xfrm>
            <a:off x="1852178" y="1517097"/>
            <a:ext cx="6954138"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s-ES" sz="1800" b="0" i="0" u="none" strike="noStrike" cap="none">
                <a:solidFill>
                  <a:srgbClr val="595959"/>
                </a:solidFill>
                <a:latin typeface="Poppins"/>
                <a:ea typeface="Poppins"/>
                <a:cs typeface="Poppins"/>
                <a:sym typeface="Poppins"/>
              </a:rPr>
              <a:t>Se dará a conocer a través de </a:t>
            </a:r>
            <a:r>
              <a:rPr lang="es-ES" sz="1800" b="1" i="0" u="none" strike="noStrike" cap="none">
                <a:solidFill>
                  <a:srgbClr val="595959"/>
                </a:solidFill>
                <a:latin typeface="Poppins"/>
                <a:ea typeface="Poppins"/>
                <a:cs typeface="Poppins"/>
                <a:sym typeface="Poppins"/>
              </a:rPr>
              <a:t>asociaciones, el boca oreja</a:t>
            </a:r>
            <a:r>
              <a:rPr lang="es-ES" sz="1800" b="0" i="0" u="none" strike="noStrike" cap="none">
                <a:solidFill>
                  <a:srgbClr val="595959"/>
                </a:solidFill>
                <a:latin typeface="Poppins"/>
                <a:ea typeface="Poppins"/>
                <a:cs typeface="Poppins"/>
                <a:sym typeface="Poppins"/>
              </a:rPr>
              <a:t>, también puede utilizar el canal de la </a:t>
            </a:r>
            <a:r>
              <a:rPr lang="es-ES" sz="1800" b="1" i="0" u="none" strike="noStrike" cap="none">
                <a:solidFill>
                  <a:srgbClr val="595959"/>
                </a:solidFill>
                <a:latin typeface="Poppins"/>
                <a:ea typeface="Poppins"/>
                <a:cs typeface="Poppins"/>
                <a:sym typeface="Poppins"/>
              </a:rPr>
              <a:t>página web</a:t>
            </a:r>
            <a:r>
              <a:rPr lang="es-ES" sz="1800" b="0" i="0" u="none" strike="noStrike" cap="none">
                <a:solidFill>
                  <a:srgbClr val="595959"/>
                </a:solidFill>
                <a:latin typeface="Poppins"/>
                <a:ea typeface="Poppins"/>
                <a:cs typeface="Poppins"/>
                <a:sym typeface="Poppins"/>
              </a:rPr>
              <a:t>, ...</a:t>
            </a:r>
            <a:endParaRPr sz="1800" b="0" i="0" u="none" strike="noStrike" cap="none">
              <a:solidFill>
                <a:srgbClr val="595959"/>
              </a:solidFill>
              <a:latin typeface="Poppins"/>
              <a:ea typeface="Poppins"/>
              <a:cs typeface="Poppins"/>
              <a:sym typeface="Poppins"/>
            </a:endParaRPr>
          </a:p>
        </p:txBody>
      </p:sp>
      <p:pic>
        <p:nvPicPr>
          <p:cNvPr id="1425" name="Google Shape;1425;p67" descr="Forma&#10;&#10;Descripción generada automáticamente con confianza media"/>
          <p:cNvPicPr preferRelativeResize="0"/>
          <p:nvPr/>
        </p:nvPicPr>
        <p:blipFill rotWithShape="1">
          <a:blip r:embed="rId6">
            <a:alphaModFix/>
          </a:blip>
          <a:srcRect/>
          <a:stretch/>
        </p:blipFill>
        <p:spPr>
          <a:xfrm>
            <a:off x="6774298" y="146624"/>
            <a:ext cx="2244675" cy="447925"/>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30"/>
        <p:cNvGrpSpPr/>
        <p:nvPr/>
      </p:nvGrpSpPr>
      <p:grpSpPr>
        <a:xfrm>
          <a:off x="0" y="0"/>
          <a:ext cx="0" cy="0"/>
          <a:chOff x="0" y="0"/>
          <a:chExt cx="0" cy="0"/>
        </a:xfrm>
      </p:grpSpPr>
      <p:sp>
        <p:nvSpPr>
          <p:cNvPr id="1431" name="Google Shape;1431;p68"/>
          <p:cNvSpPr/>
          <p:nvPr/>
        </p:nvSpPr>
        <p:spPr>
          <a:xfrm>
            <a:off x="0" y="0"/>
            <a:ext cx="9144000"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32" name="Google Shape;1432;p68"/>
          <p:cNvSpPr txBox="1"/>
          <p:nvPr/>
        </p:nvSpPr>
        <p:spPr>
          <a:xfrm>
            <a:off x="608316" y="390452"/>
            <a:ext cx="7879842" cy="761238"/>
          </a:xfrm>
          <a:prstGeom prst="rect">
            <a:avLst/>
          </a:prstGeom>
          <a:noFill/>
          <a:ln>
            <a:noFill/>
          </a:ln>
        </p:spPr>
        <p:txBody>
          <a:bodyPr spcFirstLastPara="1" wrap="square" lIns="91425" tIns="45700" rIns="91425" bIns="45700" anchor="b" anchorCtr="0">
            <a:normAutofit lnSpcReduction="10000"/>
          </a:bodyPr>
          <a:lstStyle/>
          <a:p>
            <a:pPr marL="0" marR="0" lvl="0" indent="0" algn="l" rtl="0">
              <a:lnSpc>
                <a:spcPct val="90000"/>
              </a:lnSpc>
              <a:spcBef>
                <a:spcPts val="0"/>
              </a:spcBef>
              <a:spcAft>
                <a:spcPts val="0"/>
              </a:spcAft>
              <a:buClr>
                <a:srgbClr val="000000"/>
              </a:buClr>
              <a:buSzPts val="2500"/>
              <a:buFont typeface="Arial"/>
              <a:buNone/>
            </a:pPr>
            <a:r>
              <a:rPr lang="es-ES" sz="2500" b="0" i="0" u="none" strike="noStrike" cap="none">
                <a:solidFill>
                  <a:schemeClr val="dk1"/>
                </a:solidFill>
                <a:latin typeface="Poppins"/>
                <a:ea typeface="Poppins"/>
                <a:cs typeface="Poppins"/>
                <a:sym typeface="Poppins"/>
              </a:rPr>
              <a:t>LA PELUQUERÍA DE MONTSE: resumen de la situación</a:t>
            </a:r>
            <a:endParaRPr sz="1400" b="0" i="0" u="none" strike="noStrike" cap="none">
              <a:solidFill>
                <a:srgbClr val="000000"/>
              </a:solidFill>
              <a:latin typeface="Arial"/>
              <a:ea typeface="Arial"/>
              <a:cs typeface="Arial"/>
              <a:sym typeface="Arial"/>
            </a:endParaRPr>
          </a:p>
        </p:txBody>
      </p:sp>
      <p:sp>
        <p:nvSpPr>
          <p:cNvPr id="1433" name="Google Shape;1433;p68"/>
          <p:cNvSpPr/>
          <p:nvPr/>
        </p:nvSpPr>
        <p:spPr>
          <a:xfrm>
            <a:off x="649464" y="1225876"/>
            <a:ext cx="7838694" cy="13716"/>
          </a:xfrm>
          <a:prstGeom prst="rect">
            <a:avLst/>
          </a:prstGeom>
          <a:solidFill>
            <a:srgbClr val="D5D5D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1434" name="Google Shape;1434;p68"/>
          <p:cNvSpPr/>
          <p:nvPr/>
        </p:nvSpPr>
        <p:spPr>
          <a:xfrm rot="10800000" flipH="1">
            <a:off x="630936" y="1153632"/>
            <a:ext cx="1405092" cy="8236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1435" name="Google Shape;1435;p68"/>
          <p:cNvSpPr/>
          <p:nvPr/>
        </p:nvSpPr>
        <p:spPr>
          <a:xfrm>
            <a:off x="1695417" y="1508606"/>
            <a:ext cx="7249030" cy="92333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800"/>
              <a:buFont typeface="Arial"/>
              <a:buNone/>
            </a:pPr>
            <a:r>
              <a:rPr lang="es-ES" sz="1800" b="0" i="0" u="none" strike="noStrike" cap="none">
                <a:solidFill>
                  <a:srgbClr val="595959"/>
                </a:solidFill>
                <a:latin typeface="Poppins"/>
                <a:ea typeface="Poppins"/>
                <a:cs typeface="Poppins"/>
                <a:sym typeface="Poppins"/>
              </a:rPr>
              <a:t>Dado que aporta un valor importante, el cliente es posible que esté dispuesto a </a:t>
            </a:r>
            <a:r>
              <a:rPr lang="es-ES" sz="1800" b="1" i="0" u="none" strike="noStrike" cap="none">
                <a:solidFill>
                  <a:srgbClr val="595959"/>
                </a:solidFill>
                <a:latin typeface="Poppins"/>
                <a:ea typeface="Poppins"/>
                <a:cs typeface="Poppins"/>
                <a:sym typeface="Poppins"/>
              </a:rPr>
              <a:t>pagar un precio más alto</a:t>
            </a:r>
            <a:r>
              <a:rPr lang="es-ES" sz="1800" b="0" i="0" u="none" strike="noStrike" cap="none">
                <a:solidFill>
                  <a:srgbClr val="595959"/>
                </a:solidFill>
                <a:latin typeface="Poppins"/>
                <a:ea typeface="Poppins"/>
                <a:cs typeface="Poppins"/>
                <a:sym typeface="Poppins"/>
              </a:rPr>
              <a:t>, ya que le hacen el servicio en casa, y le evitan el dolor de cabeza de tener que desplazarse.</a:t>
            </a:r>
            <a:endParaRPr sz="1800" b="0" i="0" u="none" strike="noStrike" cap="none">
              <a:solidFill>
                <a:srgbClr val="595959"/>
              </a:solidFill>
              <a:latin typeface="Poppins"/>
              <a:ea typeface="Poppins"/>
              <a:cs typeface="Poppins"/>
              <a:sym typeface="Poppins"/>
            </a:endParaRPr>
          </a:p>
        </p:txBody>
      </p:sp>
      <p:pic>
        <p:nvPicPr>
          <p:cNvPr id="1436" name="Google Shape;1436;p68" descr="Euro contorno"/>
          <p:cNvPicPr preferRelativeResize="0"/>
          <p:nvPr/>
        </p:nvPicPr>
        <p:blipFill rotWithShape="1">
          <a:blip r:embed="rId3">
            <a:alphaModFix/>
          </a:blip>
          <a:srcRect/>
          <a:stretch/>
        </p:blipFill>
        <p:spPr>
          <a:xfrm>
            <a:off x="419082" y="1611831"/>
            <a:ext cx="914400" cy="914400"/>
          </a:xfrm>
          <a:prstGeom prst="rect">
            <a:avLst/>
          </a:prstGeom>
          <a:noFill/>
          <a:ln>
            <a:noFill/>
          </a:ln>
        </p:spPr>
      </p:pic>
      <p:pic>
        <p:nvPicPr>
          <p:cNvPr id="1437" name="Google Shape;1437;p68" descr="Oferta y demanda contorno"/>
          <p:cNvPicPr preferRelativeResize="0"/>
          <p:nvPr/>
        </p:nvPicPr>
        <p:blipFill rotWithShape="1">
          <a:blip r:embed="rId4">
            <a:alphaModFix/>
          </a:blip>
          <a:srcRect/>
          <a:stretch/>
        </p:blipFill>
        <p:spPr>
          <a:xfrm>
            <a:off x="630936" y="3532668"/>
            <a:ext cx="914400" cy="914400"/>
          </a:xfrm>
          <a:prstGeom prst="rect">
            <a:avLst/>
          </a:prstGeom>
          <a:noFill/>
          <a:ln>
            <a:noFill/>
          </a:ln>
        </p:spPr>
      </p:pic>
      <p:sp>
        <p:nvSpPr>
          <p:cNvPr id="1438" name="Google Shape;1438;p68"/>
          <p:cNvSpPr/>
          <p:nvPr/>
        </p:nvSpPr>
        <p:spPr>
          <a:xfrm>
            <a:off x="1695417" y="3357391"/>
            <a:ext cx="7128677" cy="92333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800"/>
              <a:buFont typeface="Arial"/>
              <a:buNone/>
            </a:pPr>
            <a:r>
              <a:rPr lang="es-ES" sz="1800" b="0" i="0" u="none" strike="noStrike" cap="none">
                <a:solidFill>
                  <a:srgbClr val="595959"/>
                </a:solidFill>
                <a:latin typeface="Poppins"/>
                <a:ea typeface="Poppins"/>
                <a:cs typeface="Poppins"/>
                <a:sym typeface="Poppins"/>
              </a:rPr>
              <a:t>Debe </a:t>
            </a:r>
            <a:r>
              <a:rPr lang="es-ES" sz="1800" b="1" i="0" u="none" strike="noStrike" cap="none">
                <a:solidFill>
                  <a:srgbClr val="595959"/>
                </a:solidFill>
                <a:latin typeface="Poppins"/>
                <a:ea typeface="Poppins"/>
                <a:cs typeface="Poppins"/>
                <a:sym typeface="Poppins"/>
              </a:rPr>
              <a:t>invertir en la compra del vehículo, los utensilios y consumibles que necesita y en promoción para darse a conocer</a:t>
            </a:r>
            <a:r>
              <a:rPr lang="es-ES" sz="1800" b="0" i="0" u="none" strike="noStrike" cap="none">
                <a:solidFill>
                  <a:srgbClr val="595959"/>
                </a:solidFill>
                <a:latin typeface="Poppins"/>
                <a:ea typeface="Poppins"/>
                <a:cs typeface="Poppins"/>
                <a:sym typeface="Poppins"/>
              </a:rPr>
              <a:t>. El único Coste Fijo que tendrá será su salario (no necesita local).</a:t>
            </a:r>
            <a:endParaRPr sz="1800" b="0" i="0" u="none" strike="noStrike" cap="none">
              <a:solidFill>
                <a:srgbClr val="595959"/>
              </a:solidFill>
              <a:latin typeface="Poppins"/>
              <a:ea typeface="Poppins"/>
              <a:cs typeface="Poppins"/>
              <a:sym typeface="Poppins"/>
            </a:endParaRPr>
          </a:p>
        </p:txBody>
      </p:sp>
      <p:pic>
        <p:nvPicPr>
          <p:cNvPr id="1439" name="Google Shape;1439;p68" descr="Forma&#10;&#10;Descripción generada automáticamente con confianza media"/>
          <p:cNvPicPr preferRelativeResize="0"/>
          <p:nvPr/>
        </p:nvPicPr>
        <p:blipFill rotWithShape="1">
          <a:blip r:embed="rId5">
            <a:alphaModFix/>
          </a:blip>
          <a:srcRect/>
          <a:stretch/>
        </p:blipFill>
        <p:spPr>
          <a:xfrm>
            <a:off x="6774298" y="146624"/>
            <a:ext cx="2244675" cy="447925"/>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44"/>
        <p:cNvGrpSpPr/>
        <p:nvPr/>
      </p:nvGrpSpPr>
      <p:grpSpPr>
        <a:xfrm>
          <a:off x="0" y="0"/>
          <a:ext cx="0" cy="0"/>
          <a:chOff x="0" y="0"/>
          <a:chExt cx="0" cy="0"/>
        </a:xfrm>
      </p:grpSpPr>
      <p:sp>
        <p:nvSpPr>
          <p:cNvPr id="1445" name="Google Shape;1445;p69"/>
          <p:cNvSpPr/>
          <p:nvPr/>
        </p:nvSpPr>
        <p:spPr>
          <a:xfrm>
            <a:off x="0" y="0"/>
            <a:ext cx="9143999" cy="514302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46" name="Google Shape;1446;p69"/>
          <p:cNvSpPr/>
          <p:nvPr/>
        </p:nvSpPr>
        <p:spPr>
          <a:xfrm rot="-5400000">
            <a:off x="2575480" y="-620425"/>
            <a:ext cx="1286609" cy="643756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47" name="Google Shape;1447;p69"/>
          <p:cNvSpPr/>
          <p:nvPr/>
        </p:nvSpPr>
        <p:spPr>
          <a:xfrm>
            <a:off x="226563" y="498231"/>
            <a:ext cx="6061974" cy="4200255"/>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48" name="Google Shape;1448;p69"/>
          <p:cNvSpPr/>
          <p:nvPr/>
        </p:nvSpPr>
        <p:spPr>
          <a:xfrm rot="5400000">
            <a:off x="5962835" y="2544073"/>
            <a:ext cx="1289304" cy="11428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49" name="Google Shape;1449;p69"/>
          <p:cNvSpPr txBox="1"/>
          <p:nvPr/>
        </p:nvSpPr>
        <p:spPr>
          <a:xfrm>
            <a:off x="6751393" y="1531081"/>
            <a:ext cx="2305843" cy="2134553"/>
          </a:xfrm>
          <a:prstGeom prst="rect">
            <a:avLst/>
          </a:prstGeom>
          <a:noFill/>
          <a:ln>
            <a:noFill/>
          </a:ln>
        </p:spPr>
        <p:txBody>
          <a:bodyPr spcFirstLastPara="1" wrap="square" lIns="91425" tIns="45700" rIns="91425" bIns="45700" anchor="ctr" anchorCtr="0">
            <a:normAutofit lnSpcReduction="10000"/>
          </a:bodyPr>
          <a:lstStyle/>
          <a:p>
            <a:pPr marL="0" marR="0" lvl="0" indent="0" algn="ctr" rtl="0">
              <a:lnSpc>
                <a:spcPct val="90000"/>
              </a:lnSpc>
              <a:spcBef>
                <a:spcPts val="0"/>
              </a:spcBef>
              <a:spcAft>
                <a:spcPts val="0"/>
              </a:spcAft>
              <a:buClr>
                <a:schemeClr val="dk1"/>
              </a:buClr>
              <a:buSzPts val="2400"/>
              <a:buFont typeface="Poppins"/>
              <a:buNone/>
            </a:pPr>
            <a:r>
              <a:rPr lang="es-ES" sz="2400" b="1" i="0" u="none" strike="noStrike" cap="none">
                <a:solidFill>
                  <a:schemeClr val="dk1"/>
                </a:solidFill>
                <a:latin typeface="Poppins"/>
                <a:ea typeface="Poppins"/>
                <a:cs typeface="Poppins"/>
                <a:sym typeface="Poppins"/>
              </a:rPr>
              <a:t>LA PELUQUERÍA DE MONTSE:</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600"/>
              </a:spcBef>
              <a:spcAft>
                <a:spcPts val="0"/>
              </a:spcAft>
              <a:buClr>
                <a:schemeClr val="dk1"/>
              </a:buClr>
              <a:buSzPts val="2400"/>
              <a:buFont typeface="Poppins"/>
              <a:buNone/>
            </a:pPr>
            <a:r>
              <a:rPr lang="es-ES" sz="2400" b="1" i="0" u="none" strike="noStrike" cap="none">
                <a:solidFill>
                  <a:schemeClr val="dk1"/>
                </a:solidFill>
                <a:latin typeface="Poppins"/>
                <a:ea typeface="Poppins"/>
                <a:cs typeface="Poppins"/>
                <a:sym typeface="Poppins"/>
              </a:rPr>
              <a:t>El plan económico</a:t>
            </a:r>
            <a:br>
              <a:rPr lang="es-ES" sz="2400" b="1" i="0" u="none" strike="noStrike" cap="none">
                <a:solidFill>
                  <a:schemeClr val="dk1"/>
                </a:solidFill>
                <a:latin typeface="Poppins"/>
                <a:ea typeface="Poppins"/>
                <a:cs typeface="Poppins"/>
                <a:sym typeface="Poppins"/>
              </a:rPr>
            </a:br>
            <a:endParaRPr sz="2400" b="1" i="0" u="none" strike="noStrike" cap="none">
              <a:solidFill>
                <a:schemeClr val="dk1"/>
              </a:solidFill>
              <a:latin typeface="Poppins"/>
              <a:ea typeface="Poppins"/>
              <a:cs typeface="Poppins"/>
              <a:sym typeface="Poppins"/>
            </a:endParaRPr>
          </a:p>
        </p:txBody>
      </p:sp>
      <p:pic>
        <p:nvPicPr>
          <p:cNvPr id="1450" name="Google Shape;1450;p69"/>
          <p:cNvPicPr preferRelativeResize="0"/>
          <p:nvPr/>
        </p:nvPicPr>
        <p:blipFill rotWithShape="1">
          <a:blip r:embed="rId3">
            <a:alphaModFix/>
          </a:blip>
          <a:srcRect/>
          <a:stretch/>
        </p:blipFill>
        <p:spPr>
          <a:xfrm>
            <a:off x="1069984" y="251359"/>
            <a:ext cx="4045496" cy="2051038"/>
          </a:xfrm>
          <a:prstGeom prst="rect">
            <a:avLst/>
          </a:prstGeom>
          <a:noFill/>
          <a:ln>
            <a:noFill/>
          </a:ln>
        </p:spPr>
      </p:pic>
      <p:pic>
        <p:nvPicPr>
          <p:cNvPr id="1451" name="Google Shape;1451;p69"/>
          <p:cNvPicPr preferRelativeResize="0"/>
          <p:nvPr/>
        </p:nvPicPr>
        <p:blipFill rotWithShape="1">
          <a:blip r:embed="rId4">
            <a:alphaModFix/>
          </a:blip>
          <a:srcRect/>
          <a:stretch/>
        </p:blipFill>
        <p:spPr>
          <a:xfrm>
            <a:off x="1069984" y="2571512"/>
            <a:ext cx="4045496" cy="1888370"/>
          </a:xfrm>
          <a:prstGeom prst="rect">
            <a:avLst/>
          </a:prstGeom>
          <a:noFill/>
          <a:ln>
            <a:noFill/>
          </a:ln>
        </p:spPr>
      </p:pic>
      <p:pic>
        <p:nvPicPr>
          <p:cNvPr id="1452" name="Google Shape;1452;p69" descr="Forma&#10;&#10;Descripción generada automáticamente con confianza media"/>
          <p:cNvPicPr preferRelativeResize="0"/>
          <p:nvPr/>
        </p:nvPicPr>
        <p:blipFill rotWithShape="1">
          <a:blip r:embed="rId5">
            <a:alphaModFix/>
          </a:blip>
          <a:srcRect/>
          <a:stretch/>
        </p:blipFill>
        <p:spPr>
          <a:xfrm>
            <a:off x="6774298" y="146624"/>
            <a:ext cx="2244675" cy="4479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p7"/>
          <p:cNvSpPr/>
          <p:nvPr/>
        </p:nvSpPr>
        <p:spPr>
          <a:xfrm>
            <a:off x="0" y="-9088"/>
            <a:ext cx="9144000" cy="1096784"/>
          </a:xfrm>
          <a:prstGeom prst="rect">
            <a:avLst/>
          </a:prstGeom>
          <a:solidFill>
            <a:schemeClr val="accent4">
              <a:alpha val="33333"/>
            </a:schemeClr>
          </a:solidFill>
          <a:ln w="12700" cap="flat" cmpd="sng">
            <a:solidFill>
              <a:srgbClr val="93CDDD"/>
            </a:solidFill>
            <a:prstDash val="solid"/>
            <a:miter lim="800000"/>
            <a:headEnd type="none" w="sm" len="sm"/>
            <a:tailEnd type="none" w="sm" len="sm"/>
          </a:ln>
          <a:effectLst>
            <a:reflection stA="67000" endPos="52000" sy="-100000" algn="bl" rotWithShape="0"/>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13" name="Google Shape;413;p7"/>
          <p:cNvSpPr txBox="1"/>
          <p:nvPr/>
        </p:nvSpPr>
        <p:spPr>
          <a:xfrm>
            <a:off x="654121" y="2071581"/>
            <a:ext cx="8010636" cy="2733890"/>
          </a:xfrm>
          <a:prstGeom prst="rect">
            <a:avLst/>
          </a:prstGeom>
          <a:noFill/>
          <a:ln>
            <a:noFill/>
          </a:ln>
        </p:spPr>
        <p:txBody>
          <a:bodyPr spcFirstLastPara="1" wrap="square" lIns="0" tIns="0" rIns="0" bIns="0" anchor="t" anchorCtr="0">
            <a:spAutoFit/>
          </a:bodyPr>
          <a:lstStyle/>
          <a:p>
            <a:pPr marL="342900" marR="0" lvl="0" indent="-342900" algn="l" rtl="0">
              <a:lnSpc>
                <a:spcPct val="140611"/>
              </a:lnSpc>
              <a:spcBef>
                <a:spcPts val="0"/>
              </a:spcBef>
              <a:spcAft>
                <a:spcPts val="0"/>
              </a:spcAft>
              <a:buClr>
                <a:srgbClr val="9CC2E5"/>
              </a:buClr>
              <a:buSzPts val="1800"/>
              <a:buFont typeface="Noto Sans Symbols"/>
              <a:buChar char="▪"/>
            </a:pPr>
            <a:r>
              <a:rPr lang="es-ES" sz="1800" dirty="0">
                <a:solidFill>
                  <a:srgbClr val="595959"/>
                </a:solidFill>
                <a:latin typeface="Poppins"/>
                <a:cs typeface="Poppins"/>
                <a:sym typeface="Poppins"/>
              </a:rPr>
              <a:t>¿Sé cuál es mi </a:t>
            </a:r>
            <a:r>
              <a:rPr lang="es-ES" sz="1800" b="1" dirty="0">
                <a:solidFill>
                  <a:srgbClr val="595959"/>
                </a:solidFill>
                <a:latin typeface="Poppins"/>
                <a:cs typeface="Poppins"/>
                <a:sym typeface="Poppins"/>
              </a:rPr>
              <a:t>cliente objetivo</a:t>
            </a:r>
            <a:r>
              <a:rPr lang="es-ES" sz="1800" dirty="0">
                <a:solidFill>
                  <a:srgbClr val="595959"/>
                </a:solidFill>
                <a:latin typeface="Poppins"/>
                <a:cs typeface="Poppins"/>
                <a:sym typeface="Poppins"/>
              </a:rPr>
              <a:t>?</a:t>
            </a:r>
          </a:p>
          <a:p>
            <a:pPr marL="342900" marR="0" lvl="0" indent="-342900" algn="l" rtl="0">
              <a:lnSpc>
                <a:spcPct val="140611"/>
              </a:lnSpc>
              <a:spcBef>
                <a:spcPts val="0"/>
              </a:spcBef>
              <a:spcAft>
                <a:spcPts val="0"/>
              </a:spcAft>
              <a:buClr>
                <a:srgbClr val="9CC2E5"/>
              </a:buClr>
              <a:buSzPts val="1800"/>
              <a:buFont typeface="Noto Sans Symbols"/>
              <a:buChar char="▪"/>
            </a:pPr>
            <a:r>
              <a:rPr lang="es-ES" sz="1800" dirty="0">
                <a:solidFill>
                  <a:srgbClr val="595959"/>
                </a:solidFill>
                <a:latin typeface="Poppins"/>
                <a:cs typeface="Poppins"/>
                <a:sym typeface="Poppins"/>
              </a:rPr>
              <a:t>¿Cómo voy a diferenciarme frente a la </a:t>
            </a:r>
            <a:r>
              <a:rPr lang="es-ES" sz="1800" b="1" dirty="0">
                <a:solidFill>
                  <a:srgbClr val="595959"/>
                </a:solidFill>
                <a:latin typeface="Poppins"/>
                <a:cs typeface="Poppins"/>
                <a:sym typeface="Poppins"/>
              </a:rPr>
              <a:t>competencia</a:t>
            </a:r>
            <a:r>
              <a:rPr lang="es-ES" sz="1800" dirty="0">
                <a:solidFill>
                  <a:srgbClr val="595959"/>
                </a:solidFill>
                <a:latin typeface="Poppins"/>
                <a:cs typeface="Poppins"/>
                <a:sym typeface="Poppins"/>
              </a:rPr>
              <a:t>?</a:t>
            </a:r>
          </a:p>
          <a:p>
            <a:pPr marL="342900" marR="0" lvl="0" indent="-342900" algn="l" rtl="0">
              <a:lnSpc>
                <a:spcPct val="140611"/>
              </a:lnSpc>
              <a:spcBef>
                <a:spcPts val="0"/>
              </a:spcBef>
              <a:spcAft>
                <a:spcPts val="0"/>
              </a:spcAft>
              <a:buClr>
                <a:srgbClr val="9CC2E5"/>
              </a:buClr>
              <a:buSzPts val="1800"/>
              <a:buFont typeface="Noto Sans Symbols"/>
              <a:buChar char="▪"/>
            </a:pPr>
            <a:r>
              <a:rPr lang="es-ES" sz="1800" dirty="0">
                <a:solidFill>
                  <a:srgbClr val="595959"/>
                </a:solidFill>
                <a:latin typeface="Poppins"/>
                <a:cs typeface="Poppins"/>
                <a:sym typeface="Poppins"/>
              </a:rPr>
              <a:t>¿Conozco el </a:t>
            </a:r>
            <a:r>
              <a:rPr lang="es-ES" sz="1800" b="1" dirty="0">
                <a:solidFill>
                  <a:srgbClr val="595959"/>
                </a:solidFill>
                <a:latin typeface="Poppins"/>
                <a:cs typeface="Poppins"/>
                <a:sym typeface="Poppins"/>
              </a:rPr>
              <a:t>mercado</a:t>
            </a:r>
            <a:r>
              <a:rPr lang="es-ES" sz="1800" dirty="0">
                <a:solidFill>
                  <a:srgbClr val="595959"/>
                </a:solidFill>
                <a:latin typeface="Poppins"/>
                <a:cs typeface="Poppins"/>
                <a:sym typeface="Poppins"/>
              </a:rPr>
              <a:t>?</a:t>
            </a:r>
          </a:p>
          <a:p>
            <a:pPr marL="342900" marR="0" lvl="0" indent="-342900" algn="l" rtl="0">
              <a:lnSpc>
                <a:spcPct val="140611"/>
              </a:lnSpc>
              <a:spcBef>
                <a:spcPts val="0"/>
              </a:spcBef>
              <a:spcAft>
                <a:spcPts val="0"/>
              </a:spcAft>
              <a:buClr>
                <a:srgbClr val="9CC2E5"/>
              </a:buClr>
              <a:buSzPts val="1800"/>
              <a:buFont typeface="Noto Sans Symbols"/>
              <a:buChar char="▪"/>
            </a:pPr>
            <a:r>
              <a:rPr lang="es-ES" sz="1800" dirty="0">
                <a:solidFill>
                  <a:srgbClr val="595959"/>
                </a:solidFill>
                <a:latin typeface="Poppins"/>
                <a:cs typeface="Poppins"/>
                <a:sym typeface="Poppins"/>
              </a:rPr>
              <a:t>¿Conozco la </a:t>
            </a:r>
            <a:r>
              <a:rPr lang="es-ES" sz="1800" b="1" dirty="0">
                <a:solidFill>
                  <a:srgbClr val="595959"/>
                </a:solidFill>
                <a:latin typeface="Poppins"/>
                <a:cs typeface="Poppins"/>
                <a:sym typeface="Poppins"/>
              </a:rPr>
              <a:t>competencia</a:t>
            </a:r>
            <a:r>
              <a:rPr lang="es-ES" sz="1800" dirty="0">
                <a:solidFill>
                  <a:srgbClr val="595959"/>
                </a:solidFill>
                <a:latin typeface="Poppins"/>
                <a:cs typeface="Poppins"/>
                <a:sym typeface="Poppins"/>
              </a:rPr>
              <a:t>?</a:t>
            </a:r>
          </a:p>
          <a:p>
            <a:pPr marL="342900" marR="0" lvl="0" indent="-342900" algn="l" rtl="0">
              <a:lnSpc>
                <a:spcPct val="140611"/>
              </a:lnSpc>
              <a:spcBef>
                <a:spcPts val="0"/>
              </a:spcBef>
              <a:spcAft>
                <a:spcPts val="0"/>
              </a:spcAft>
              <a:buClr>
                <a:srgbClr val="9CC2E5"/>
              </a:buClr>
              <a:buSzPts val="1800"/>
              <a:buFont typeface="Noto Sans Symbols"/>
              <a:buChar char="▪"/>
            </a:pPr>
            <a:r>
              <a:rPr lang="es-ES" sz="1800" dirty="0">
                <a:solidFill>
                  <a:srgbClr val="595959"/>
                </a:solidFill>
                <a:latin typeface="Poppins"/>
                <a:cs typeface="Poppins"/>
                <a:sym typeface="Poppins"/>
              </a:rPr>
              <a:t>¿Tengo idea de los </a:t>
            </a:r>
            <a:r>
              <a:rPr lang="es-ES" sz="1800" b="1" dirty="0">
                <a:solidFill>
                  <a:srgbClr val="595959"/>
                </a:solidFill>
                <a:latin typeface="Poppins"/>
                <a:cs typeface="Poppins"/>
                <a:sym typeface="Poppins"/>
              </a:rPr>
              <a:t>costes </a:t>
            </a:r>
            <a:r>
              <a:rPr lang="es-ES" sz="1800" dirty="0">
                <a:solidFill>
                  <a:srgbClr val="595959"/>
                </a:solidFill>
                <a:latin typeface="Poppins"/>
                <a:cs typeface="Poppins"/>
                <a:sym typeface="Poppins"/>
              </a:rPr>
              <a:t>y de los </a:t>
            </a:r>
            <a:r>
              <a:rPr lang="es-ES" sz="1800" b="1" dirty="0">
                <a:solidFill>
                  <a:srgbClr val="595959"/>
                </a:solidFill>
                <a:latin typeface="Poppins"/>
                <a:cs typeface="Poppins"/>
                <a:sym typeface="Poppins"/>
              </a:rPr>
              <a:t>ingresos</a:t>
            </a:r>
            <a:r>
              <a:rPr lang="es-ES" sz="1800" dirty="0">
                <a:solidFill>
                  <a:srgbClr val="595959"/>
                </a:solidFill>
                <a:latin typeface="Poppins"/>
                <a:cs typeface="Poppins"/>
                <a:sym typeface="Poppins"/>
              </a:rPr>
              <a:t> que puedo obtener?</a:t>
            </a:r>
          </a:p>
          <a:p>
            <a:pPr marL="342900" marR="0" lvl="0" indent="-342900" algn="l" rtl="0">
              <a:lnSpc>
                <a:spcPct val="140611"/>
              </a:lnSpc>
              <a:spcBef>
                <a:spcPts val="0"/>
              </a:spcBef>
              <a:spcAft>
                <a:spcPts val="0"/>
              </a:spcAft>
              <a:buClr>
                <a:srgbClr val="9CC2E5"/>
              </a:buClr>
              <a:buSzPts val="1800"/>
              <a:buFont typeface="Noto Sans Symbols"/>
              <a:buChar char="▪"/>
            </a:pPr>
            <a:r>
              <a:rPr lang="es-ES" sz="1800" dirty="0">
                <a:solidFill>
                  <a:srgbClr val="595959"/>
                </a:solidFill>
                <a:latin typeface="Poppins"/>
                <a:cs typeface="Poppins"/>
                <a:sym typeface="Poppins"/>
              </a:rPr>
              <a:t>¿Sé cuántos </a:t>
            </a:r>
            <a:r>
              <a:rPr lang="es-ES" sz="1800" b="1" dirty="0">
                <a:solidFill>
                  <a:srgbClr val="595959"/>
                </a:solidFill>
                <a:latin typeface="Poppins"/>
                <a:cs typeface="Poppins"/>
                <a:sym typeface="Poppins"/>
              </a:rPr>
              <a:t>recursos financieros </a:t>
            </a:r>
            <a:r>
              <a:rPr lang="es-ES" sz="1800" dirty="0">
                <a:solidFill>
                  <a:srgbClr val="595959"/>
                </a:solidFill>
                <a:latin typeface="Poppins"/>
                <a:cs typeface="Poppins"/>
                <a:sym typeface="Poppins"/>
              </a:rPr>
              <a:t>necesito y de dónde los sacaré?</a:t>
            </a:r>
          </a:p>
          <a:p>
            <a:pPr marL="342900" marR="0" lvl="0" indent="-342900" algn="l" rtl="0">
              <a:lnSpc>
                <a:spcPct val="140611"/>
              </a:lnSpc>
              <a:spcBef>
                <a:spcPts val="0"/>
              </a:spcBef>
              <a:spcAft>
                <a:spcPts val="0"/>
              </a:spcAft>
              <a:buClr>
                <a:srgbClr val="9CC2E5"/>
              </a:buClr>
              <a:buSzPts val="1800"/>
              <a:buFont typeface="Noto Sans Symbols"/>
              <a:buChar char="▪"/>
            </a:pPr>
            <a:r>
              <a:rPr lang="es-ES" sz="1800" dirty="0">
                <a:solidFill>
                  <a:srgbClr val="595959"/>
                </a:solidFill>
                <a:latin typeface="Poppins"/>
                <a:cs typeface="Poppins"/>
                <a:sym typeface="Poppins"/>
              </a:rPr>
              <a:t>¿Tengo alguna forma de validar el </a:t>
            </a:r>
            <a:r>
              <a:rPr lang="es-ES" sz="1800" b="1" dirty="0">
                <a:solidFill>
                  <a:srgbClr val="595959"/>
                </a:solidFill>
                <a:latin typeface="Poppins"/>
                <a:cs typeface="Poppins"/>
                <a:sym typeface="Poppins"/>
              </a:rPr>
              <a:t>proyecto</a:t>
            </a:r>
            <a:r>
              <a:rPr lang="es-ES" sz="1800" dirty="0">
                <a:solidFill>
                  <a:srgbClr val="595959"/>
                </a:solidFill>
                <a:latin typeface="Poppins"/>
                <a:cs typeface="Poppins"/>
                <a:sym typeface="Poppins"/>
              </a:rPr>
              <a:t>?</a:t>
            </a:r>
            <a:endParaRPr sz="1800" dirty="0">
              <a:solidFill>
                <a:srgbClr val="595959"/>
              </a:solidFill>
              <a:latin typeface="Poppins"/>
              <a:cs typeface="Poppins"/>
              <a:sym typeface="Poppins"/>
            </a:endParaRPr>
          </a:p>
        </p:txBody>
      </p:sp>
      <p:sp>
        <p:nvSpPr>
          <p:cNvPr id="414" name="Google Shape;414;p7"/>
          <p:cNvSpPr txBox="1"/>
          <p:nvPr/>
        </p:nvSpPr>
        <p:spPr>
          <a:xfrm>
            <a:off x="654121" y="220209"/>
            <a:ext cx="7830616" cy="677108"/>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s-ES" sz="2400" b="1" i="0" u="none" strike="noStrike" cap="none">
                <a:solidFill>
                  <a:schemeClr val="dk1"/>
                </a:solidFill>
                <a:latin typeface="Calibri"/>
                <a:ea typeface="Calibri"/>
                <a:cs typeface="Calibri"/>
                <a:sym typeface="Calibri"/>
              </a:rPr>
              <a:t>LA IDEA DE NEGOCIO</a:t>
            </a:r>
            <a:br>
              <a:rPr lang="es-ES" sz="2400" b="1" i="0" u="none" strike="noStrike" cap="none">
                <a:solidFill>
                  <a:schemeClr val="dk1"/>
                </a:solidFill>
                <a:latin typeface="Calibri"/>
                <a:ea typeface="Calibri"/>
                <a:cs typeface="Calibri"/>
                <a:sym typeface="Calibri"/>
              </a:rPr>
            </a:br>
            <a:r>
              <a:rPr lang="es-ES" sz="2000" b="1" i="0" u="none" strike="noStrike" cap="none">
                <a:solidFill>
                  <a:schemeClr val="dk1"/>
                </a:solidFill>
                <a:latin typeface="Calibri"/>
                <a:ea typeface="Calibri"/>
                <a:cs typeface="Calibri"/>
                <a:sym typeface="Calibri"/>
              </a:rPr>
              <a:t>Preguntas que todo empresario debe hacer</a:t>
            </a:r>
            <a:endParaRPr sz="1400" b="0" i="0" u="none" strike="noStrike" cap="none">
              <a:solidFill>
                <a:srgbClr val="000000"/>
              </a:solidFill>
              <a:latin typeface="Arial"/>
              <a:ea typeface="Arial"/>
              <a:cs typeface="Arial"/>
              <a:sym typeface="Arial"/>
            </a:endParaRPr>
          </a:p>
        </p:txBody>
      </p:sp>
      <p:cxnSp>
        <p:nvCxnSpPr>
          <p:cNvPr id="415" name="Google Shape;415;p7"/>
          <p:cNvCxnSpPr/>
          <p:nvPr/>
        </p:nvCxnSpPr>
        <p:spPr>
          <a:xfrm>
            <a:off x="0" y="1851670"/>
            <a:ext cx="1475656" cy="0"/>
          </a:xfrm>
          <a:prstGeom prst="straightConnector1">
            <a:avLst/>
          </a:prstGeom>
          <a:noFill/>
          <a:ln w="28575" cap="flat" cmpd="sng">
            <a:solidFill>
              <a:srgbClr val="019EE2"/>
            </a:solidFill>
            <a:prstDash val="solid"/>
            <a:miter lim="800000"/>
            <a:headEnd type="none" w="sm" len="sm"/>
            <a:tailEnd type="none" w="sm" len="sm"/>
          </a:ln>
          <a:effectLst>
            <a:reflection endPos="65000" sy="-100000" algn="bl" rotWithShape="0"/>
          </a:effectLst>
        </p:spPr>
      </p:cxnSp>
      <p:sp>
        <p:nvSpPr>
          <p:cNvPr id="416" name="Google Shape;416;p7"/>
          <p:cNvSpPr/>
          <p:nvPr/>
        </p:nvSpPr>
        <p:spPr>
          <a:xfrm>
            <a:off x="310762" y="1363695"/>
            <a:ext cx="8522476"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s-ES" sz="2000" b="1" i="0" u="none" strike="noStrike" cap="none">
                <a:solidFill>
                  <a:schemeClr val="dk1"/>
                </a:solidFill>
                <a:latin typeface="Calibri"/>
                <a:ea typeface="Calibri"/>
                <a:cs typeface="Calibri"/>
                <a:sym typeface="Calibri"/>
              </a:rPr>
              <a:t>ASPECTOS EXTERNOS</a:t>
            </a:r>
            <a:br>
              <a:rPr lang="es-ES" sz="2000" b="1" i="0" u="none" strike="noStrike" cap="none">
                <a:solidFill>
                  <a:schemeClr val="dk1"/>
                </a:solidFill>
                <a:latin typeface="Calibri"/>
                <a:ea typeface="Calibri"/>
                <a:cs typeface="Calibri"/>
                <a:sym typeface="Calibri"/>
              </a:rPr>
            </a:br>
            <a:endParaRPr sz="1400" b="0" i="0" u="none" strike="noStrike" cap="none">
              <a:solidFill>
                <a:srgbClr val="000000"/>
              </a:solidFill>
              <a:latin typeface="Arial"/>
              <a:ea typeface="Arial"/>
              <a:cs typeface="Arial"/>
              <a:sym typeface="Arial"/>
            </a:endParaRPr>
          </a:p>
        </p:txBody>
      </p:sp>
      <p:pic>
        <p:nvPicPr>
          <p:cNvPr id="417" name="Google Shape;417;p7" descr="Forma&#10;&#10;Descripción generada automáticamente con confianza media"/>
          <p:cNvPicPr preferRelativeResize="0"/>
          <p:nvPr/>
        </p:nvPicPr>
        <p:blipFill rotWithShape="1">
          <a:blip r:embed="rId3">
            <a:alphaModFix/>
          </a:blip>
          <a:srcRect/>
          <a:stretch/>
        </p:blipFill>
        <p:spPr>
          <a:xfrm>
            <a:off x="6791823" y="96174"/>
            <a:ext cx="2244675" cy="447925"/>
          </a:xfrm>
          <a:prstGeom prst="rect">
            <a:avLst/>
          </a:prstGeom>
          <a:noFill/>
          <a:ln>
            <a:noFill/>
          </a:ln>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57"/>
        <p:cNvGrpSpPr/>
        <p:nvPr/>
      </p:nvGrpSpPr>
      <p:grpSpPr>
        <a:xfrm>
          <a:off x="0" y="0"/>
          <a:ext cx="0" cy="0"/>
          <a:chOff x="0" y="0"/>
          <a:chExt cx="0" cy="0"/>
        </a:xfrm>
      </p:grpSpPr>
      <p:sp>
        <p:nvSpPr>
          <p:cNvPr id="1458" name="Google Shape;1458;p70"/>
          <p:cNvSpPr/>
          <p:nvPr/>
        </p:nvSpPr>
        <p:spPr>
          <a:xfrm>
            <a:off x="0" y="0"/>
            <a:ext cx="9143999" cy="514302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59" name="Google Shape;1459;p70"/>
          <p:cNvSpPr/>
          <p:nvPr/>
        </p:nvSpPr>
        <p:spPr>
          <a:xfrm rot="-5400000">
            <a:off x="2575480" y="-620425"/>
            <a:ext cx="1286609" cy="643756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60" name="Google Shape;1460;p70"/>
          <p:cNvSpPr/>
          <p:nvPr/>
        </p:nvSpPr>
        <p:spPr>
          <a:xfrm>
            <a:off x="226563" y="498231"/>
            <a:ext cx="6061974" cy="4200255"/>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61" name="Google Shape;1461;p70"/>
          <p:cNvSpPr/>
          <p:nvPr/>
        </p:nvSpPr>
        <p:spPr>
          <a:xfrm rot="5400000">
            <a:off x="5962835" y="2544073"/>
            <a:ext cx="1289304" cy="11428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62" name="Google Shape;1462;p70"/>
          <p:cNvSpPr txBox="1"/>
          <p:nvPr/>
        </p:nvSpPr>
        <p:spPr>
          <a:xfrm>
            <a:off x="6751393" y="1531081"/>
            <a:ext cx="2305843" cy="2134553"/>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dk1"/>
              </a:buClr>
              <a:buSzPts val="2400"/>
              <a:buFont typeface="Poppins"/>
              <a:buNone/>
            </a:pPr>
            <a:r>
              <a:rPr lang="es-ES" sz="2400" b="1" i="0" u="none" strike="noStrike" cap="none">
                <a:solidFill>
                  <a:schemeClr val="dk1"/>
                </a:solidFill>
                <a:latin typeface="Poppins"/>
                <a:ea typeface="Poppins"/>
                <a:cs typeface="Poppins"/>
                <a:sym typeface="Poppins"/>
              </a:rPr>
              <a:t>LA PELUQUERÍA DE MONTSE:</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600"/>
              </a:spcBef>
              <a:spcAft>
                <a:spcPts val="0"/>
              </a:spcAft>
              <a:buClr>
                <a:schemeClr val="dk1"/>
              </a:buClr>
              <a:buSzPts val="2400"/>
              <a:buFont typeface="Poppins"/>
              <a:buNone/>
            </a:pPr>
            <a:r>
              <a:rPr lang="es-ES" sz="2400" b="1" i="0" u="none" strike="noStrike" cap="none">
                <a:solidFill>
                  <a:schemeClr val="dk1"/>
                </a:solidFill>
                <a:latin typeface="Poppins"/>
                <a:ea typeface="Poppins"/>
                <a:cs typeface="Poppins"/>
                <a:sym typeface="Poppins"/>
              </a:rPr>
              <a:t>El plan económico</a:t>
            </a:r>
            <a:br>
              <a:rPr lang="es-ES" sz="2400" b="1" i="0" u="none" strike="noStrike" cap="none">
                <a:solidFill>
                  <a:schemeClr val="dk1"/>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pic>
        <p:nvPicPr>
          <p:cNvPr id="1463" name="Google Shape;1463;p70"/>
          <p:cNvPicPr preferRelativeResize="0"/>
          <p:nvPr/>
        </p:nvPicPr>
        <p:blipFill rotWithShape="1">
          <a:blip r:embed="rId3">
            <a:alphaModFix/>
          </a:blip>
          <a:srcRect/>
          <a:stretch/>
        </p:blipFill>
        <p:spPr>
          <a:xfrm>
            <a:off x="827584" y="445014"/>
            <a:ext cx="4896544" cy="4200255"/>
          </a:xfrm>
          <a:prstGeom prst="rect">
            <a:avLst/>
          </a:prstGeom>
          <a:noFill/>
          <a:ln>
            <a:noFill/>
          </a:ln>
        </p:spPr>
      </p:pic>
      <p:pic>
        <p:nvPicPr>
          <p:cNvPr id="1464" name="Google Shape;1464;p70" descr="Forma&#10;&#10;Descripción generada automáticamente con confianza media"/>
          <p:cNvPicPr preferRelativeResize="0"/>
          <p:nvPr/>
        </p:nvPicPr>
        <p:blipFill rotWithShape="1">
          <a:blip r:embed="rId4">
            <a:alphaModFix/>
          </a:blip>
          <a:srcRect/>
          <a:stretch/>
        </p:blipFill>
        <p:spPr>
          <a:xfrm>
            <a:off x="6774298" y="146624"/>
            <a:ext cx="2244675" cy="447925"/>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69"/>
        <p:cNvGrpSpPr/>
        <p:nvPr/>
      </p:nvGrpSpPr>
      <p:grpSpPr>
        <a:xfrm>
          <a:off x="0" y="0"/>
          <a:ext cx="0" cy="0"/>
          <a:chOff x="0" y="0"/>
          <a:chExt cx="0" cy="0"/>
        </a:xfrm>
      </p:grpSpPr>
      <p:sp>
        <p:nvSpPr>
          <p:cNvPr id="1470" name="Google Shape;1470;p71"/>
          <p:cNvSpPr/>
          <p:nvPr/>
        </p:nvSpPr>
        <p:spPr>
          <a:xfrm>
            <a:off x="0" y="0"/>
            <a:ext cx="9143999" cy="514302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71" name="Google Shape;1471;p71"/>
          <p:cNvSpPr/>
          <p:nvPr/>
        </p:nvSpPr>
        <p:spPr>
          <a:xfrm rot="-5400000">
            <a:off x="2575480" y="-620425"/>
            <a:ext cx="1286609" cy="643756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72" name="Google Shape;1472;p71"/>
          <p:cNvSpPr/>
          <p:nvPr/>
        </p:nvSpPr>
        <p:spPr>
          <a:xfrm>
            <a:off x="226563" y="498231"/>
            <a:ext cx="6061974" cy="4200255"/>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73" name="Google Shape;1473;p71"/>
          <p:cNvSpPr/>
          <p:nvPr/>
        </p:nvSpPr>
        <p:spPr>
          <a:xfrm rot="5400000">
            <a:off x="5962835" y="2544073"/>
            <a:ext cx="1289304" cy="11428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74" name="Google Shape;1474;p71"/>
          <p:cNvSpPr txBox="1"/>
          <p:nvPr/>
        </p:nvSpPr>
        <p:spPr>
          <a:xfrm>
            <a:off x="6751393" y="1531081"/>
            <a:ext cx="2305843" cy="2134553"/>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dk1"/>
              </a:buClr>
              <a:buSzPts val="2400"/>
              <a:buFont typeface="Poppins"/>
              <a:buNone/>
            </a:pPr>
            <a:r>
              <a:rPr lang="es-ES" sz="2400" b="1" i="0" u="none" strike="noStrike" cap="none">
                <a:solidFill>
                  <a:schemeClr val="dk1"/>
                </a:solidFill>
                <a:latin typeface="Poppins"/>
                <a:ea typeface="Poppins"/>
                <a:cs typeface="Poppins"/>
                <a:sym typeface="Poppins"/>
              </a:rPr>
              <a:t>LA PELUQUERÍA DE MONTSE:</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600"/>
              </a:spcBef>
              <a:spcAft>
                <a:spcPts val="0"/>
              </a:spcAft>
              <a:buClr>
                <a:schemeClr val="dk1"/>
              </a:buClr>
              <a:buSzPts val="2400"/>
              <a:buFont typeface="Poppins"/>
              <a:buNone/>
            </a:pPr>
            <a:r>
              <a:rPr lang="es-ES" sz="2400" b="1" i="0" u="none" strike="noStrike" cap="none">
                <a:solidFill>
                  <a:schemeClr val="dk1"/>
                </a:solidFill>
                <a:latin typeface="Poppins"/>
                <a:ea typeface="Poppins"/>
                <a:cs typeface="Poppins"/>
                <a:sym typeface="Poppins"/>
              </a:rPr>
              <a:t>El plan económico</a:t>
            </a:r>
            <a:br>
              <a:rPr lang="es-ES" sz="2400" b="1" i="0" u="none" strike="noStrike" cap="none">
                <a:solidFill>
                  <a:schemeClr val="dk1"/>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pic>
        <p:nvPicPr>
          <p:cNvPr id="1475" name="Google Shape;1475;p71"/>
          <p:cNvPicPr preferRelativeResize="0"/>
          <p:nvPr/>
        </p:nvPicPr>
        <p:blipFill rotWithShape="1">
          <a:blip r:embed="rId3">
            <a:alphaModFix/>
          </a:blip>
          <a:srcRect/>
          <a:stretch/>
        </p:blipFill>
        <p:spPr>
          <a:xfrm>
            <a:off x="554456" y="498229"/>
            <a:ext cx="5406188" cy="4200255"/>
          </a:xfrm>
          <a:prstGeom prst="rect">
            <a:avLst/>
          </a:prstGeom>
          <a:noFill/>
          <a:ln>
            <a:noFill/>
          </a:ln>
        </p:spPr>
      </p:pic>
      <p:pic>
        <p:nvPicPr>
          <p:cNvPr id="1476" name="Google Shape;1476;p71" descr="Forma&#10;&#10;Descripción generada automáticamente con confianza media"/>
          <p:cNvPicPr preferRelativeResize="0"/>
          <p:nvPr/>
        </p:nvPicPr>
        <p:blipFill rotWithShape="1">
          <a:blip r:embed="rId4">
            <a:alphaModFix/>
          </a:blip>
          <a:srcRect/>
          <a:stretch/>
        </p:blipFill>
        <p:spPr>
          <a:xfrm>
            <a:off x="6774298" y="146624"/>
            <a:ext cx="2244675" cy="447925"/>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81"/>
        <p:cNvGrpSpPr/>
        <p:nvPr/>
      </p:nvGrpSpPr>
      <p:grpSpPr>
        <a:xfrm>
          <a:off x="0" y="0"/>
          <a:ext cx="0" cy="0"/>
          <a:chOff x="0" y="0"/>
          <a:chExt cx="0" cy="0"/>
        </a:xfrm>
      </p:grpSpPr>
      <p:sp>
        <p:nvSpPr>
          <p:cNvPr id="1482" name="Google Shape;1482;p72"/>
          <p:cNvSpPr/>
          <p:nvPr/>
        </p:nvSpPr>
        <p:spPr>
          <a:xfrm>
            <a:off x="0" y="0"/>
            <a:ext cx="9143999" cy="514302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83" name="Google Shape;1483;p72"/>
          <p:cNvSpPr txBox="1"/>
          <p:nvPr/>
        </p:nvSpPr>
        <p:spPr>
          <a:xfrm>
            <a:off x="595246" y="51470"/>
            <a:ext cx="7549592" cy="973836"/>
          </a:xfrm>
          <a:prstGeom prst="rect">
            <a:avLst/>
          </a:prstGeom>
          <a:noFill/>
          <a:ln>
            <a:noFill/>
          </a:ln>
        </p:spPr>
        <p:txBody>
          <a:bodyPr spcFirstLastPara="1" wrap="square" lIns="91425" tIns="45700" rIns="91425" bIns="45700" anchor="b" anchorCtr="0">
            <a:normAutofit/>
          </a:bodyPr>
          <a:lstStyle/>
          <a:p>
            <a:pPr marL="0" marR="0" lvl="0" indent="0" algn="l" rtl="0">
              <a:lnSpc>
                <a:spcPct val="90000"/>
              </a:lnSpc>
              <a:spcBef>
                <a:spcPts val="0"/>
              </a:spcBef>
              <a:spcAft>
                <a:spcPts val="0"/>
              </a:spcAft>
              <a:buClr>
                <a:srgbClr val="000000"/>
              </a:buClr>
              <a:buSzPts val="2500"/>
              <a:buFont typeface="Arial"/>
              <a:buNone/>
            </a:pPr>
            <a:r>
              <a:rPr lang="es-ES" sz="2500" b="0" i="0" u="none" strike="noStrike" cap="none">
                <a:solidFill>
                  <a:schemeClr val="dk1"/>
                </a:solidFill>
                <a:latin typeface="Poppins"/>
                <a:ea typeface="Poppins"/>
                <a:cs typeface="Poppins"/>
                <a:sym typeface="Poppins"/>
              </a:rPr>
              <a:t>LA PELUQUERÍA DE MONTSE: el plan económico</a:t>
            </a:r>
            <a:br>
              <a:rPr lang="es-ES" sz="2500" b="0" i="0" u="none" strike="noStrike" cap="none">
                <a:solidFill>
                  <a:schemeClr val="dk1"/>
                </a:solidFill>
                <a:latin typeface="Poppins"/>
                <a:ea typeface="Poppins"/>
                <a:cs typeface="Poppins"/>
                <a:sym typeface="Poppins"/>
              </a:rPr>
            </a:br>
            <a:endParaRPr sz="2500" b="0" i="0" u="none" strike="noStrike" cap="none">
              <a:solidFill>
                <a:schemeClr val="dk1"/>
              </a:solidFill>
              <a:latin typeface="Poppins"/>
              <a:ea typeface="Poppins"/>
              <a:cs typeface="Poppins"/>
              <a:sym typeface="Poppins"/>
            </a:endParaRPr>
          </a:p>
        </p:txBody>
      </p:sp>
      <p:sp>
        <p:nvSpPr>
          <p:cNvPr id="1484" name="Google Shape;1484;p72"/>
          <p:cNvSpPr/>
          <p:nvPr/>
        </p:nvSpPr>
        <p:spPr>
          <a:xfrm rot="10800000">
            <a:off x="-1" y="1499133"/>
            <a:ext cx="8590945" cy="586275"/>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85" name="Google Shape;1485;p72"/>
          <p:cNvSpPr/>
          <p:nvPr/>
        </p:nvSpPr>
        <p:spPr>
          <a:xfrm>
            <a:off x="0" y="1652309"/>
            <a:ext cx="8537521" cy="3200993"/>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86" name="Google Shape;1486;p72"/>
          <p:cNvSpPr/>
          <p:nvPr/>
        </p:nvSpPr>
        <p:spPr>
          <a:xfrm rot="5400000">
            <a:off x="8421030" y="1734770"/>
            <a:ext cx="586275" cy="11428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87" name="Google Shape;1487;p72"/>
          <p:cNvSpPr txBox="1"/>
          <p:nvPr/>
        </p:nvSpPr>
        <p:spPr>
          <a:xfrm>
            <a:off x="1187624" y="4158591"/>
            <a:ext cx="6408712" cy="73866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s-ES" sz="1400" b="0" i="0" u="none" strike="noStrike" cap="none">
                <a:solidFill>
                  <a:schemeClr val="dk1"/>
                </a:solidFill>
                <a:latin typeface="Poppins"/>
                <a:ea typeface="Poppins"/>
                <a:cs typeface="Poppins"/>
                <a:sym typeface="Poppins"/>
              </a:rPr>
              <a:t>Dado que tiene un gasto fijo de 1.850 €, tendrá que hacer un mínimo de 92 a 93 servicios para empezar a tener beneficios</a:t>
            </a:r>
            <a:br>
              <a:rPr lang="es-ES" sz="1400" b="0" i="0" u="none" strike="noStrike" cap="none">
                <a:solidFill>
                  <a:schemeClr val="dk1"/>
                </a:solidFill>
                <a:latin typeface="Poppins"/>
                <a:ea typeface="Poppins"/>
                <a:cs typeface="Poppins"/>
                <a:sym typeface="Poppins"/>
              </a:rPr>
            </a:br>
            <a:endParaRPr sz="1400" b="0" i="0" u="none" strike="noStrike" cap="none">
              <a:solidFill>
                <a:schemeClr val="dk1"/>
              </a:solidFill>
              <a:latin typeface="Poppins"/>
              <a:ea typeface="Poppins"/>
              <a:cs typeface="Poppins"/>
              <a:sym typeface="Poppins"/>
            </a:endParaRPr>
          </a:p>
        </p:txBody>
      </p:sp>
      <p:pic>
        <p:nvPicPr>
          <p:cNvPr id="1488" name="Google Shape;1488;p72" descr="Advertencia"/>
          <p:cNvPicPr preferRelativeResize="0"/>
          <p:nvPr/>
        </p:nvPicPr>
        <p:blipFill rotWithShape="1">
          <a:blip r:embed="rId3">
            <a:alphaModFix/>
          </a:blip>
          <a:srcRect/>
          <a:stretch/>
        </p:blipFill>
        <p:spPr>
          <a:xfrm>
            <a:off x="860317" y="4142610"/>
            <a:ext cx="457200" cy="457200"/>
          </a:xfrm>
          <a:prstGeom prst="rect">
            <a:avLst/>
          </a:prstGeom>
          <a:noFill/>
          <a:ln>
            <a:noFill/>
          </a:ln>
        </p:spPr>
      </p:pic>
      <p:sp>
        <p:nvSpPr>
          <p:cNvPr id="1489" name="Google Shape;1489;p72"/>
          <p:cNvSpPr/>
          <p:nvPr/>
        </p:nvSpPr>
        <p:spPr>
          <a:xfrm>
            <a:off x="750495" y="4120053"/>
            <a:ext cx="6871713" cy="523629"/>
          </a:xfrm>
          <a:prstGeom prst="rect">
            <a:avLst/>
          </a:prstGeom>
          <a:noFill/>
          <a:ln w="9525" cap="flat" cmpd="sng">
            <a:solidFill>
              <a:srgbClr val="009DE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490" name="Google Shape;1490;p72"/>
          <p:cNvPicPr preferRelativeResize="0"/>
          <p:nvPr/>
        </p:nvPicPr>
        <p:blipFill rotWithShape="1">
          <a:blip r:embed="rId4">
            <a:alphaModFix/>
          </a:blip>
          <a:srcRect/>
          <a:stretch/>
        </p:blipFill>
        <p:spPr>
          <a:xfrm>
            <a:off x="74548" y="1919415"/>
            <a:ext cx="8388424" cy="1304192"/>
          </a:xfrm>
          <a:prstGeom prst="rect">
            <a:avLst/>
          </a:prstGeom>
          <a:noFill/>
          <a:ln>
            <a:noFill/>
          </a:ln>
        </p:spPr>
      </p:pic>
      <p:pic>
        <p:nvPicPr>
          <p:cNvPr id="1491" name="Google Shape;1491;p72"/>
          <p:cNvPicPr preferRelativeResize="0"/>
          <p:nvPr/>
        </p:nvPicPr>
        <p:blipFill rotWithShape="1">
          <a:blip r:embed="rId5">
            <a:alphaModFix/>
          </a:blip>
          <a:srcRect/>
          <a:stretch/>
        </p:blipFill>
        <p:spPr>
          <a:xfrm>
            <a:off x="0" y="4771553"/>
            <a:ext cx="9144000" cy="381000"/>
          </a:xfrm>
          <a:prstGeom prst="rect">
            <a:avLst/>
          </a:prstGeom>
          <a:noFill/>
          <a:ln>
            <a:noFill/>
          </a:ln>
        </p:spPr>
      </p:pic>
      <p:pic>
        <p:nvPicPr>
          <p:cNvPr id="1492" name="Google Shape;1492;p72" descr="Forma&#10;&#10;Descripción generada automáticamente con confianza media"/>
          <p:cNvPicPr preferRelativeResize="0"/>
          <p:nvPr/>
        </p:nvPicPr>
        <p:blipFill rotWithShape="1">
          <a:blip r:embed="rId6">
            <a:alphaModFix/>
          </a:blip>
          <a:srcRect/>
          <a:stretch/>
        </p:blipFill>
        <p:spPr>
          <a:xfrm>
            <a:off x="6830948" y="894374"/>
            <a:ext cx="2244675" cy="447925"/>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97"/>
        <p:cNvGrpSpPr/>
        <p:nvPr/>
      </p:nvGrpSpPr>
      <p:grpSpPr>
        <a:xfrm>
          <a:off x="0" y="0"/>
          <a:ext cx="0" cy="0"/>
          <a:chOff x="0" y="0"/>
          <a:chExt cx="0" cy="0"/>
        </a:xfrm>
      </p:grpSpPr>
      <p:sp>
        <p:nvSpPr>
          <p:cNvPr id="1498" name="Google Shape;1498;p73"/>
          <p:cNvSpPr/>
          <p:nvPr/>
        </p:nvSpPr>
        <p:spPr>
          <a:xfrm>
            <a:off x="0" y="0"/>
            <a:ext cx="9143999" cy="514302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99" name="Google Shape;1499;p73"/>
          <p:cNvSpPr txBox="1"/>
          <p:nvPr/>
        </p:nvSpPr>
        <p:spPr>
          <a:xfrm>
            <a:off x="595246" y="51470"/>
            <a:ext cx="7549592" cy="973836"/>
          </a:xfrm>
          <a:prstGeom prst="rect">
            <a:avLst/>
          </a:prstGeom>
          <a:noFill/>
          <a:ln>
            <a:noFill/>
          </a:ln>
        </p:spPr>
        <p:txBody>
          <a:bodyPr spcFirstLastPara="1" wrap="square" lIns="91425" tIns="45700" rIns="91425" bIns="45700" anchor="b" anchorCtr="0">
            <a:normAutofit/>
          </a:bodyPr>
          <a:lstStyle/>
          <a:p>
            <a:pPr marL="0" marR="0" lvl="0" indent="0" algn="l" rtl="0">
              <a:lnSpc>
                <a:spcPct val="90000"/>
              </a:lnSpc>
              <a:spcBef>
                <a:spcPts val="0"/>
              </a:spcBef>
              <a:spcAft>
                <a:spcPts val="0"/>
              </a:spcAft>
              <a:buClr>
                <a:srgbClr val="000000"/>
              </a:buClr>
              <a:buSzPts val="2500"/>
              <a:buFont typeface="Arial"/>
              <a:buNone/>
            </a:pPr>
            <a:r>
              <a:rPr lang="es-ES" sz="2500" b="0" i="0" u="none" strike="noStrike" cap="none">
                <a:solidFill>
                  <a:schemeClr val="dk1"/>
                </a:solidFill>
                <a:latin typeface="Poppins"/>
                <a:ea typeface="Poppins"/>
                <a:cs typeface="Poppins"/>
                <a:sym typeface="Poppins"/>
              </a:rPr>
              <a:t>LA PELUQUERÍA DE MONTSE: el plan económico</a:t>
            </a:r>
            <a:endParaRPr sz="1400" b="0" i="0" u="none" strike="noStrike" cap="none">
              <a:solidFill>
                <a:srgbClr val="000000"/>
              </a:solidFill>
              <a:latin typeface="Arial"/>
              <a:ea typeface="Arial"/>
              <a:cs typeface="Arial"/>
              <a:sym typeface="Arial"/>
            </a:endParaRPr>
          </a:p>
        </p:txBody>
      </p:sp>
      <p:sp>
        <p:nvSpPr>
          <p:cNvPr id="1500" name="Google Shape;1500;p73"/>
          <p:cNvSpPr/>
          <p:nvPr/>
        </p:nvSpPr>
        <p:spPr>
          <a:xfrm rot="10800000">
            <a:off x="-1" y="1499133"/>
            <a:ext cx="8590945" cy="586275"/>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01" name="Google Shape;1501;p73"/>
          <p:cNvSpPr/>
          <p:nvPr/>
        </p:nvSpPr>
        <p:spPr>
          <a:xfrm>
            <a:off x="0" y="1652309"/>
            <a:ext cx="8537521" cy="3200993"/>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02" name="Google Shape;1502;p73"/>
          <p:cNvSpPr/>
          <p:nvPr/>
        </p:nvSpPr>
        <p:spPr>
          <a:xfrm rot="5400000">
            <a:off x="8421030" y="1734770"/>
            <a:ext cx="586275" cy="11428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03" name="Google Shape;1503;p73"/>
          <p:cNvSpPr txBox="1"/>
          <p:nvPr/>
        </p:nvSpPr>
        <p:spPr>
          <a:xfrm>
            <a:off x="395536" y="1707654"/>
            <a:ext cx="457200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s-ES" sz="1400" b="1" i="0" u="none" strike="noStrike" cap="none">
                <a:solidFill>
                  <a:srgbClr val="595959"/>
                </a:solidFill>
                <a:latin typeface="Poppins"/>
                <a:ea typeface="Poppins"/>
                <a:cs typeface="Poppins"/>
                <a:sym typeface="Poppins"/>
              </a:rPr>
              <a:t>Otra forma de calcularlo: </a:t>
            </a:r>
            <a:endParaRPr sz="1400" b="1" i="0" u="none" strike="noStrike" cap="none">
              <a:solidFill>
                <a:schemeClr val="dk1"/>
              </a:solidFill>
              <a:latin typeface="Calibri"/>
              <a:ea typeface="Calibri"/>
              <a:cs typeface="Calibri"/>
              <a:sym typeface="Calibri"/>
            </a:endParaRPr>
          </a:p>
        </p:txBody>
      </p:sp>
      <p:sp>
        <p:nvSpPr>
          <p:cNvPr id="1504" name="Google Shape;1504;p73"/>
          <p:cNvSpPr txBox="1"/>
          <p:nvPr/>
        </p:nvSpPr>
        <p:spPr>
          <a:xfrm>
            <a:off x="827584" y="3435846"/>
            <a:ext cx="6120680" cy="49244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300"/>
              <a:buFont typeface="Arial"/>
              <a:buNone/>
            </a:pPr>
            <a:r>
              <a:rPr lang="es-ES" sz="1300" b="0" i="0" u="none" strike="noStrike" cap="none">
                <a:solidFill>
                  <a:srgbClr val="595959"/>
                </a:solidFill>
                <a:latin typeface="Poppins"/>
                <a:ea typeface="Poppins"/>
                <a:cs typeface="Poppins"/>
                <a:sym typeface="Poppins"/>
              </a:rPr>
              <a:t>Costes fijos: 1.850 €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300"/>
              <a:buFont typeface="Arial"/>
              <a:buNone/>
            </a:pPr>
            <a:r>
              <a:rPr lang="es-ES" sz="1300" b="1" i="0" u="none" strike="noStrike" cap="none">
                <a:solidFill>
                  <a:srgbClr val="595959"/>
                </a:solidFill>
                <a:latin typeface="Poppins"/>
                <a:ea typeface="Poppins"/>
                <a:cs typeface="Poppins"/>
                <a:sym typeface="Poppins"/>
              </a:rPr>
              <a:t>Punto de Equilibrio: </a:t>
            </a:r>
            <a:r>
              <a:rPr lang="es-ES" sz="1300" b="0" i="0" u="none" strike="noStrike" cap="none">
                <a:solidFill>
                  <a:srgbClr val="595959"/>
                </a:solidFill>
                <a:latin typeface="Poppins"/>
                <a:ea typeface="Poppins"/>
                <a:cs typeface="Poppins"/>
                <a:sym typeface="Poppins"/>
              </a:rPr>
              <a:t>1.850 € / 87% </a:t>
            </a:r>
            <a:r>
              <a:rPr lang="es-ES" sz="1300" b="1" i="0" u="none" strike="noStrike" cap="none">
                <a:solidFill>
                  <a:srgbClr val="595959"/>
                </a:solidFill>
                <a:latin typeface="Poppins"/>
                <a:ea typeface="Poppins"/>
                <a:cs typeface="Poppins"/>
                <a:sym typeface="Poppins"/>
              </a:rPr>
              <a:t>= 2.126€ </a:t>
            </a:r>
            <a:endParaRPr sz="1400" b="0" i="0" u="none" strike="noStrike" cap="none">
              <a:solidFill>
                <a:srgbClr val="000000"/>
              </a:solidFill>
              <a:latin typeface="Arial"/>
              <a:ea typeface="Arial"/>
              <a:cs typeface="Arial"/>
              <a:sym typeface="Arial"/>
            </a:endParaRPr>
          </a:p>
        </p:txBody>
      </p:sp>
      <p:pic>
        <p:nvPicPr>
          <p:cNvPr id="1505" name="Google Shape;1505;p73" descr="Advertencia"/>
          <p:cNvPicPr preferRelativeResize="0"/>
          <p:nvPr/>
        </p:nvPicPr>
        <p:blipFill rotWithShape="1">
          <a:blip r:embed="rId3">
            <a:alphaModFix/>
          </a:blip>
          <a:srcRect/>
          <a:stretch/>
        </p:blipFill>
        <p:spPr>
          <a:xfrm>
            <a:off x="941186" y="4083918"/>
            <a:ext cx="457200" cy="457200"/>
          </a:xfrm>
          <a:prstGeom prst="rect">
            <a:avLst/>
          </a:prstGeom>
          <a:noFill/>
          <a:ln>
            <a:noFill/>
          </a:ln>
        </p:spPr>
      </p:pic>
      <p:sp>
        <p:nvSpPr>
          <p:cNvPr id="1506" name="Google Shape;1506;p73"/>
          <p:cNvSpPr txBox="1"/>
          <p:nvPr/>
        </p:nvSpPr>
        <p:spPr>
          <a:xfrm>
            <a:off x="1403647" y="4211387"/>
            <a:ext cx="7133873"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s-ES" sz="1400" b="1" i="0" u="none" strike="noStrike" cap="none" dirty="0">
                <a:solidFill>
                  <a:schemeClr val="dk1"/>
                </a:solidFill>
                <a:latin typeface="Poppins"/>
                <a:ea typeface="Poppins"/>
                <a:cs typeface="Poppins"/>
                <a:sym typeface="Poppins"/>
              </a:rPr>
              <a:t>2.126 € por mes</a:t>
            </a:r>
            <a:r>
              <a:rPr lang="es-ES" sz="1400" b="0" i="0" u="none" strike="noStrike" cap="none" dirty="0">
                <a:solidFill>
                  <a:schemeClr val="dk1"/>
                </a:solidFill>
                <a:latin typeface="Poppins"/>
                <a:ea typeface="Poppins"/>
                <a:cs typeface="Poppins"/>
                <a:sym typeface="Poppins"/>
              </a:rPr>
              <a:t>, son las ventas que Montse necesita </a:t>
            </a:r>
            <a:r>
              <a:rPr lang="es-ES" sz="1400" b="1" i="0" u="none" strike="noStrike" cap="none" dirty="0">
                <a:solidFill>
                  <a:schemeClr val="dk1"/>
                </a:solidFill>
                <a:latin typeface="Poppins"/>
                <a:ea typeface="Poppins"/>
                <a:cs typeface="Poppins"/>
                <a:sym typeface="Poppins"/>
              </a:rPr>
              <a:t>para no tener pérdidas </a:t>
            </a:r>
            <a:endParaRPr sz="1400" b="1" i="0" u="none" strike="noStrike" cap="none" dirty="0">
              <a:solidFill>
                <a:schemeClr val="dk1"/>
              </a:solidFill>
              <a:latin typeface="Poppins"/>
              <a:ea typeface="Poppins"/>
              <a:cs typeface="Poppins"/>
              <a:sym typeface="Poppins"/>
            </a:endParaRPr>
          </a:p>
        </p:txBody>
      </p:sp>
      <p:sp>
        <p:nvSpPr>
          <p:cNvPr id="1507" name="Google Shape;1507;p73"/>
          <p:cNvSpPr/>
          <p:nvPr/>
        </p:nvSpPr>
        <p:spPr>
          <a:xfrm>
            <a:off x="941186" y="4051411"/>
            <a:ext cx="7342202" cy="492443"/>
          </a:xfrm>
          <a:prstGeom prst="rect">
            <a:avLst/>
          </a:prstGeom>
          <a:noFill/>
          <a:ln w="9525" cap="flat" cmpd="sng">
            <a:solidFill>
              <a:srgbClr val="009DE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508" name="Google Shape;1508;p73"/>
          <p:cNvPicPr preferRelativeResize="0"/>
          <p:nvPr/>
        </p:nvPicPr>
        <p:blipFill rotWithShape="1">
          <a:blip r:embed="rId4">
            <a:alphaModFix/>
          </a:blip>
          <a:srcRect/>
          <a:stretch/>
        </p:blipFill>
        <p:spPr>
          <a:xfrm>
            <a:off x="1051198" y="2107362"/>
            <a:ext cx="6724650" cy="1333500"/>
          </a:xfrm>
          <a:prstGeom prst="rect">
            <a:avLst/>
          </a:prstGeom>
          <a:noFill/>
          <a:ln>
            <a:noFill/>
          </a:ln>
        </p:spPr>
      </p:pic>
      <p:pic>
        <p:nvPicPr>
          <p:cNvPr id="1509" name="Google Shape;1509;p73" descr="Forma&#10;&#10;Descripción generada automáticamente con confianza media"/>
          <p:cNvPicPr preferRelativeResize="0"/>
          <p:nvPr/>
        </p:nvPicPr>
        <p:blipFill rotWithShape="1">
          <a:blip r:embed="rId5">
            <a:alphaModFix/>
          </a:blip>
          <a:srcRect/>
          <a:stretch/>
        </p:blipFill>
        <p:spPr>
          <a:xfrm>
            <a:off x="6774298" y="146624"/>
            <a:ext cx="2244675" cy="447925"/>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514"/>
        <p:cNvGrpSpPr/>
        <p:nvPr/>
      </p:nvGrpSpPr>
      <p:grpSpPr>
        <a:xfrm>
          <a:off x="0" y="0"/>
          <a:ext cx="0" cy="0"/>
          <a:chOff x="0" y="0"/>
          <a:chExt cx="0" cy="0"/>
        </a:xfrm>
      </p:grpSpPr>
      <p:sp>
        <p:nvSpPr>
          <p:cNvPr id="1515" name="Google Shape;1515;p74"/>
          <p:cNvSpPr/>
          <p:nvPr/>
        </p:nvSpPr>
        <p:spPr>
          <a:xfrm>
            <a:off x="0" y="0"/>
            <a:ext cx="9144000"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16" name="Google Shape;1516;p74"/>
          <p:cNvSpPr txBox="1"/>
          <p:nvPr/>
        </p:nvSpPr>
        <p:spPr>
          <a:xfrm>
            <a:off x="630936" y="192024"/>
            <a:ext cx="7879842" cy="761238"/>
          </a:xfrm>
          <a:prstGeom prst="rect">
            <a:avLst/>
          </a:prstGeom>
          <a:noFill/>
          <a:ln>
            <a:noFill/>
          </a:ln>
        </p:spPr>
        <p:txBody>
          <a:bodyPr spcFirstLastPara="1" wrap="square" lIns="91425" tIns="45700" rIns="91425" bIns="45700" anchor="b" anchorCtr="0">
            <a:normAutofit/>
          </a:bodyPr>
          <a:lstStyle/>
          <a:p>
            <a:pPr marL="0" marR="0" lvl="0" indent="0" algn="l" rtl="0">
              <a:lnSpc>
                <a:spcPct val="90000"/>
              </a:lnSpc>
              <a:spcBef>
                <a:spcPts val="0"/>
              </a:spcBef>
              <a:spcAft>
                <a:spcPts val="0"/>
              </a:spcAft>
              <a:buClr>
                <a:srgbClr val="000000"/>
              </a:buClr>
              <a:buSzPts val="2500"/>
              <a:buFont typeface="Arial"/>
              <a:buNone/>
            </a:pPr>
            <a:r>
              <a:rPr lang="es-ES" sz="2500" b="0" i="0" u="none" strike="noStrike" cap="none">
                <a:solidFill>
                  <a:schemeClr val="dk1"/>
                </a:solidFill>
                <a:latin typeface="Poppins"/>
                <a:ea typeface="Poppins"/>
                <a:cs typeface="Poppins"/>
                <a:sym typeface="Poppins"/>
              </a:rPr>
              <a:t>LA PELUQUERÍA DE MONTSE: el plan económico</a:t>
            </a:r>
            <a:endParaRPr sz="1400" b="0" i="0" u="none" strike="noStrike" cap="none">
              <a:solidFill>
                <a:srgbClr val="000000"/>
              </a:solidFill>
              <a:latin typeface="Arial"/>
              <a:ea typeface="Arial"/>
              <a:cs typeface="Arial"/>
              <a:sym typeface="Arial"/>
            </a:endParaRPr>
          </a:p>
        </p:txBody>
      </p:sp>
      <p:sp>
        <p:nvSpPr>
          <p:cNvPr id="1517" name="Google Shape;1517;p74"/>
          <p:cNvSpPr/>
          <p:nvPr/>
        </p:nvSpPr>
        <p:spPr>
          <a:xfrm>
            <a:off x="649464" y="1225876"/>
            <a:ext cx="7838694" cy="13716"/>
          </a:xfrm>
          <a:prstGeom prst="rect">
            <a:avLst/>
          </a:prstGeom>
          <a:solidFill>
            <a:srgbClr val="D5D5D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1518" name="Google Shape;1518;p74"/>
          <p:cNvSpPr/>
          <p:nvPr/>
        </p:nvSpPr>
        <p:spPr>
          <a:xfrm rot="10800000" flipH="1">
            <a:off x="630936" y="1153632"/>
            <a:ext cx="1405092" cy="8236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grpSp>
        <p:nvGrpSpPr>
          <p:cNvPr id="1519" name="Google Shape;1519;p74"/>
          <p:cNvGrpSpPr/>
          <p:nvPr/>
        </p:nvGrpSpPr>
        <p:grpSpPr>
          <a:xfrm>
            <a:off x="201811" y="1682378"/>
            <a:ext cx="8733998" cy="2183499"/>
            <a:chOff x="0" y="717875"/>
            <a:chExt cx="8733998" cy="2183499"/>
          </a:xfrm>
        </p:grpSpPr>
        <p:sp>
          <p:nvSpPr>
            <p:cNvPr id="1520" name="Google Shape;1520;p74"/>
            <p:cNvSpPr/>
            <p:nvPr/>
          </p:nvSpPr>
          <p:spPr>
            <a:xfrm>
              <a:off x="0" y="717875"/>
              <a:ext cx="2183499" cy="2183499"/>
            </a:xfrm>
            <a:prstGeom prst="ellipse">
              <a:avLst/>
            </a:prstGeom>
            <a:solidFill>
              <a:srgbClr val="44526A"/>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21" name="Google Shape;1521;p74"/>
            <p:cNvSpPr txBox="1"/>
            <p:nvPr/>
          </p:nvSpPr>
          <p:spPr>
            <a:xfrm>
              <a:off x="319766" y="1037641"/>
              <a:ext cx="1543967" cy="1543967"/>
            </a:xfrm>
            <a:prstGeom prst="rect">
              <a:avLst/>
            </a:prstGeom>
            <a:noFill/>
            <a:ln>
              <a:noFill/>
            </a:ln>
          </p:spPr>
          <p:txBody>
            <a:bodyPr spcFirstLastPara="1" wrap="square" lIns="17775" tIns="17775" rIns="17775" bIns="17775" anchor="ctr" anchorCtr="0">
              <a:noAutofit/>
            </a:bodyPr>
            <a:lstStyle/>
            <a:p>
              <a:pPr marL="0" marR="0" lvl="0" indent="0" algn="ctr" rtl="0">
                <a:lnSpc>
                  <a:spcPct val="90000"/>
                </a:lnSpc>
                <a:spcBef>
                  <a:spcPts val="0"/>
                </a:spcBef>
                <a:spcAft>
                  <a:spcPts val="0"/>
                </a:spcAft>
                <a:buClr>
                  <a:schemeClr val="dk1"/>
                </a:buClr>
                <a:buSzPts val="1400"/>
                <a:buFont typeface="Calibri"/>
                <a:buNone/>
              </a:pPr>
              <a:endParaRPr sz="1400" b="1" i="0" u="none" strike="noStrike" cap="none">
                <a:solidFill>
                  <a:schemeClr val="lt1"/>
                </a:solidFill>
                <a:latin typeface="Poppins Light"/>
                <a:ea typeface="Poppins Light"/>
                <a:cs typeface="Poppins Light"/>
                <a:sym typeface="Poppins Light"/>
              </a:endParaRPr>
            </a:p>
            <a:p>
              <a:pPr marL="0" marR="0" lvl="0" indent="0" algn="ctr" rtl="0">
                <a:lnSpc>
                  <a:spcPct val="90000"/>
                </a:lnSpc>
                <a:spcBef>
                  <a:spcPts val="490"/>
                </a:spcBef>
                <a:spcAft>
                  <a:spcPts val="0"/>
                </a:spcAft>
                <a:buClr>
                  <a:schemeClr val="lt1"/>
                </a:buClr>
                <a:buSzPts val="1400"/>
                <a:buFont typeface="Poppins Light"/>
                <a:buNone/>
              </a:pPr>
              <a:r>
                <a:rPr lang="es-ES" sz="1400" b="1" i="0" u="none" strike="noStrike" cap="none">
                  <a:solidFill>
                    <a:schemeClr val="lt1"/>
                  </a:solidFill>
                  <a:latin typeface="Poppins Light"/>
                  <a:ea typeface="Poppins Light"/>
                  <a:cs typeface="Poppins Light"/>
                  <a:sym typeface="Poppins Light"/>
                </a:rPr>
                <a:t>¿Es factible hacer entre 100 y 110 servicios al mes? Es decir, 25-28 servicios/semana o 4-5 servicios/día</a:t>
              </a:r>
              <a:br>
                <a:rPr lang="es-ES" sz="1400" b="1" i="0" u="none" strike="noStrike" cap="none">
                  <a:solidFill>
                    <a:schemeClr val="lt1"/>
                  </a:solidFill>
                  <a:latin typeface="Poppins Light"/>
                  <a:ea typeface="Poppins Light"/>
                  <a:cs typeface="Poppins Light"/>
                  <a:sym typeface="Poppins Light"/>
                </a:rPr>
              </a:br>
              <a:endParaRPr sz="1400" b="0" i="0" u="none" strike="noStrike" cap="none">
                <a:solidFill>
                  <a:schemeClr val="lt1"/>
                </a:solidFill>
                <a:latin typeface="Poppins Light"/>
                <a:ea typeface="Poppins Light"/>
                <a:cs typeface="Poppins Light"/>
                <a:sym typeface="Poppins Light"/>
              </a:endParaRPr>
            </a:p>
          </p:txBody>
        </p:sp>
        <p:sp>
          <p:nvSpPr>
            <p:cNvPr id="1522" name="Google Shape;1522;p74"/>
            <p:cNvSpPr/>
            <p:nvPr/>
          </p:nvSpPr>
          <p:spPr>
            <a:xfrm rot="5400000">
              <a:off x="2400938" y="1501118"/>
              <a:ext cx="764224" cy="617013"/>
            </a:xfrm>
            <a:prstGeom prst="triangle">
              <a:avLst>
                <a:gd name="adj" fmla="val 50000"/>
              </a:avLst>
            </a:prstGeom>
            <a:solidFill>
              <a:srgbClr val="BFD7EA"/>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23" name="Google Shape;1523;p74"/>
            <p:cNvSpPr/>
            <p:nvPr/>
          </p:nvSpPr>
          <p:spPr>
            <a:xfrm>
              <a:off x="3347676" y="790302"/>
              <a:ext cx="2038646" cy="2038646"/>
            </a:xfrm>
            <a:prstGeom prst="ellipse">
              <a:avLst/>
            </a:prstGeom>
            <a:solidFill>
              <a:srgbClr val="8497B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24" name="Google Shape;1524;p74"/>
            <p:cNvSpPr txBox="1"/>
            <p:nvPr/>
          </p:nvSpPr>
          <p:spPr>
            <a:xfrm>
              <a:off x="3646229" y="1088855"/>
              <a:ext cx="1441540" cy="1441540"/>
            </a:xfrm>
            <a:prstGeom prst="rect">
              <a:avLst/>
            </a:prstGeom>
            <a:noFill/>
            <a:ln>
              <a:noFill/>
            </a:ln>
          </p:spPr>
          <p:txBody>
            <a:bodyPr spcFirstLastPara="1" wrap="square" lIns="17775" tIns="17775" rIns="17775" bIns="17775" anchor="ctr" anchorCtr="0">
              <a:noAutofit/>
            </a:bodyPr>
            <a:lstStyle/>
            <a:p>
              <a:pPr marL="0" marR="0" lvl="0" indent="0" algn="ctr" rtl="0">
                <a:lnSpc>
                  <a:spcPct val="90000"/>
                </a:lnSpc>
                <a:spcBef>
                  <a:spcPts val="0"/>
                </a:spcBef>
                <a:spcAft>
                  <a:spcPts val="0"/>
                </a:spcAft>
                <a:buClr>
                  <a:schemeClr val="dk1"/>
                </a:buClr>
                <a:buSzPts val="1400"/>
                <a:buFont typeface="Calibri"/>
                <a:buNone/>
              </a:pPr>
              <a:endParaRPr sz="1400" b="1" i="0" u="none" strike="noStrike" cap="none">
                <a:solidFill>
                  <a:schemeClr val="lt1"/>
                </a:solidFill>
                <a:latin typeface="Poppins Light"/>
                <a:ea typeface="Poppins Light"/>
                <a:cs typeface="Poppins Light"/>
                <a:sym typeface="Poppins Light"/>
              </a:endParaRPr>
            </a:p>
            <a:p>
              <a:pPr marL="0" marR="0" lvl="0" indent="0" algn="ctr" rtl="0">
                <a:lnSpc>
                  <a:spcPct val="90000"/>
                </a:lnSpc>
                <a:spcBef>
                  <a:spcPts val="490"/>
                </a:spcBef>
                <a:spcAft>
                  <a:spcPts val="0"/>
                </a:spcAft>
                <a:buClr>
                  <a:schemeClr val="lt1"/>
                </a:buClr>
                <a:buSzPts val="1600"/>
                <a:buFont typeface="Poppins Light"/>
                <a:buNone/>
              </a:pPr>
              <a:r>
                <a:rPr lang="es-ES" sz="1600" b="1" i="0" u="none" strike="noStrike" cap="none">
                  <a:solidFill>
                    <a:schemeClr val="lt1"/>
                  </a:solidFill>
                  <a:latin typeface="Poppins Light"/>
                  <a:ea typeface="Poppins Light"/>
                  <a:cs typeface="Poppins Light"/>
                  <a:sym typeface="Poppins Light"/>
                </a:rPr>
                <a:t>¿Estarán los clientes dispuestos a pagar los precios que he marcado?</a:t>
              </a:r>
              <a:br>
                <a:rPr lang="es-ES" sz="1400" b="1" i="0" u="none" strike="noStrike" cap="none">
                  <a:solidFill>
                    <a:schemeClr val="lt1"/>
                  </a:solidFill>
                  <a:latin typeface="Poppins Light"/>
                  <a:ea typeface="Poppins Light"/>
                  <a:cs typeface="Poppins Light"/>
                  <a:sym typeface="Poppins Light"/>
                </a:rPr>
              </a:br>
              <a:endParaRPr sz="1400" b="0" i="0" u="none" strike="noStrike" cap="none">
                <a:solidFill>
                  <a:schemeClr val="lt1"/>
                </a:solidFill>
                <a:latin typeface="Poppins Light"/>
                <a:ea typeface="Poppins Light"/>
                <a:cs typeface="Poppins Light"/>
                <a:sym typeface="Poppins Light"/>
              </a:endParaRPr>
            </a:p>
          </p:txBody>
        </p:sp>
        <p:sp>
          <p:nvSpPr>
            <p:cNvPr id="1525" name="Google Shape;1525;p74"/>
            <p:cNvSpPr/>
            <p:nvPr/>
          </p:nvSpPr>
          <p:spPr>
            <a:xfrm rot="5400000">
              <a:off x="5603761" y="1501118"/>
              <a:ext cx="764224" cy="617013"/>
            </a:xfrm>
            <a:prstGeom prst="triangle">
              <a:avLst>
                <a:gd name="adj" fmla="val 50000"/>
              </a:avLst>
            </a:prstGeom>
            <a:solidFill>
              <a:srgbClr val="CCE2F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26" name="Google Shape;1526;p74"/>
            <p:cNvSpPr/>
            <p:nvPr/>
          </p:nvSpPr>
          <p:spPr>
            <a:xfrm>
              <a:off x="6550499" y="717875"/>
              <a:ext cx="2183499" cy="2183499"/>
            </a:xfrm>
            <a:prstGeom prst="ellipse">
              <a:avLst/>
            </a:prstGeom>
            <a:solidFill>
              <a:srgbClr val="48B0EE"/>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27" name="Google Shape;1527;p74"/>
            <p:cNvSpPr txBox="1"/>
            <p:nvPr/>
          </p:nvSpPr>
          <p:spPr>
            <a:xfrm>
              <a:off x="6870265" y="1037641"/>
              <a:ext cx="1543967" cy="1543967"/>
            </a:xfrm>
            <a:prstGeom prst="rect">
              <a:avLst/>
            </a:prstGeom>
            <a:noFill/>
            <a:ln>
              <a:noFill/>
            </a:ln>
          </p:spPr>
          <p:txBody>
            <a:bodyPr spcFirstLastPara="1" wrap="square" lIns="21575" tIns="21575" rIns="21575" bIns="21575" anchor="ctr" anchorCtr="0">
              <a:noAutofit/>
            </a:bodyPr>
            <a:lstStyle/>
            <a:p>
              <a:pPr marL="0" marR="0" lvl="0" indent="0" algn="ctr" rtl="0">
                <a:lnSpc>
                  <a:spcPct val="90000"/>
                </a:lnSpc>
                <a:spcBef>
                  <a:spcPts val="0"/>
                </a:spcBef>
                <a:spcAft>
                  <a:spcPts val="0"/>
                </a:spcAft>
                <a:buClr>
                  <a:schemeClr val="dk1"/>
                </a:buClr>
                <a:buSzPts val="1700"/>
                <a:buFont typeface="Calibri"/>
                <a:buNone/>
              </a:pPr>
              <a:endParaRPr sz="1700" b="1" i="0" u="none" strike="noStrike" cap="none">
                <a:solidFill>
                  <a:srgbClr val="FFFFFF"/>
                </a:solidFill>
                <a:latin typeface="Poppins Light"/>
                <a:ea typeface="Poppins Light"/>
                <a:cs typeface="Poppins Light"/>
                <a:sym typeface="Poppins Light"/>
              </a:endParaRPr>
            </a:p>
            <a:p>
              <a:pPr marL="0" marR="0" lvl="0" indent="0" algn="ctr" rtl="0">
                <a:lnSpc>
                  <a:spcPct val="90000"/>
                </a:lnSpc>
                <a:spcBef>
                  <a:spcPts val="595"/>
                </a:spcBef>
                <a:spcAft>
                  <a:spcPts val="0"/>
                </a:spcAft>
                <a:buClr>
                  <a:srgbClr val="FFFFFF"/>
                </a:buClr>
                <a:buSzPts val="1600"/>
                <a:buFont typeface="Poppins Light"/>
                <a:buNone/>
              </a:pPr>
              <a:r>
                <a:rPr lang="es-ES" sz="1600" b="1" i="0" u="none" strike="noStrike" cap="none">
                  <a:solidFill>
                    <a:srgbClr val="FFFFFF"/>
                  </a:solidFill>
                  <a:latin typeface="Poppins Light"/>
                  <a:ea typeface="Poppins Light"/>
                  <a:cs typeface="Poppins Light"/>
                  <a:sym typeface="Poppins Light"/>
                </a:rPr>
                <a:t>¿Son realistas los costes?</a:t>
              </a:r>
              <a:br>
                <a:rPr lang="es-ES" sz="1700" b="1" i="0" u="none" strike="noStrike" cap="none">
                  <a:solidFill>
                    <a:srgbClr val="FFFFFF"/>
                  </a:solidFill>
                  <a:latin typeface="Poppins Light"/>
                  <a:ea typeface="Poppins Light"/>
                  <a:cs typeface="Poppins Light"/>
                  <a:sym typeface="Poppins Light"/>
                </a:rPr>
              </a:br>
              <a:endParaRPr sz="1400" b="0" i="0" u="none" strike="noStrike" cap="none">
                <a:solidFill>
                  <a:srgbClr val="000000"/>
                </a:solidFill>
                <a:latin typeface="Arial"/>
                <a:ea typeface="Arial"/>
                <a:cs typeface="Arial"/>
                <a:sym typeface="Arial"/>
              </a:endParaRPr>
            </a:p>
          </p:txBody>
        </p:sp>
      </p:grpSp>
      <p:sp>
        <p:nvSpPr>
          <p:cNvPr id="1528" name="Google Shape;1528;p74"/>
          <p:cNvSpPr/>
          <p:nvPr/>
        </p:nvSpPr>
        <p:spPr>
          <a:xfrm>
            <a:off x="357168" y="4316492"/>
            <a:ext cx="8535312" cy="73866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100"/>
              <a:buFont typeface="Arial"/>
              <a:buNone/>
            </a:pPr>
            <a:r>
              <a:rPr lang="es-ES" sz="2100" b="1" i="0" u="none" strike="noStrike" cap="none">
                <a:solidFill>
                  <a:srgbClr val="019EE2"/>
                </a:solidFill>
                <a:latin typeface="Poppins"/>
                <a:ea typeface="Poppins"/>
                <a:cs typeface="Poppins"/>
                <a:sym typeface="Poppins"/>
              </a:rPr>
              <a:t>Si las respuestas son afirmativas, podemos decir que el plan económico es positivo.</a:t>
            </a:r>
            <a:endParaRPr sz="1400" b="0" i="0" u="none" strike="noStrike" cap="none">
              <a:solidFill>
                <a:srgbClr val="000000"/>
              </a:solidFill>
              <a:latin typeface="Arial"/>
              <a:ea typeface="Arial"/>
              <a:cs typeface="Arial"/>
              <a:sym typeface="Arial"/>
            </a:endParaRPr>
          </a:p>
        </p:txBody>
      </p:sp>
      <p:pic>
        <p:nvPicPr>
          <p:cNvPr id="1529" name="Google Shape;1529;p74" descr="Forma&#10;&#10;Descripción generada automáticamente con confianza media"/>
          <p:cNvPicPr preferRelativeResize="0"/>
          <p:nvPr/>
        </p:nvPicPr>
        <p:blipFill rotWithShape="1">
          <a:blip r:embed="rId3">
            <a:alphaModFix/>
          </a:blip>
          <a:srcRect/>
          <a:stretch/>
        </p:blipFill>
        <p:spPr>
          <a:xfrm>
            <a:off x="6774298" y="146624"/>
            <a:ext cx="2244675" cy="447925"/>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534"/>
        <p:cNvGrpSpPr/>
        <p:nvPr/>
      </p:nvGrpSpPr>
      <p:grpSpPr>
        <a:xfrm>
          <a:off x="0" y="0"/>
          <a:ext cx="0" cy="0"/>
          <a:chOff x="0" y="0"/>
          <a:chExt cx="0" cy="0"/>
        </a:xfrm>
      </p:grpSpPr>
      <p:sp>
        <p:nvSpPr>
          <p:cNvPr id="1535" name="Google Shape;1535;p75"/>
          <p:cNvSpPr/>
          <p:nvPr/>
        </p:nvSpPr>
        <p:spPr>
          <a:xfrm>
            <a:off x="0" y="0"/>
            <a:ext cx="9143999" cy="514302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36" name="Google Shape;1536;p75"/>
          <p:cNvSpPr txBox="1">
            <a:spLocks noGrp="1"/>
          </p:cNvSpPr>
          <p:nvPr>
            <p:ph type="title"/>
          </p:nvPr>
        </p:nvSpPr>
        <p:spPr>
          <a:xfrm>
            <a:off x="595246" y="290197"/>
            <a:ext cx="7549592" cy="973836"/>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2800"/>
              <a:buFont typeface="Poppins"/>
              <a:buNone/>
            </a:pPr>
            <a:r>
              <a:rPr lang="es-ES" sz="2800">
                <a:latin typeface="Poppins"/>
                <a:ea typeface="Poppins"/>
                <a:cs typeface="Poppins"/>
                <a:sym typeface="Poppins"/>
              </a:rPr>
              <a:t>LA PELUQUERÍA DE MONTSE: análisis DAFO</a:t>
            </a:r>
            <a:endParaRPr/>
          </a:p>
        </p:txBody>
      </p:sp>
      <p:sp>
        <p:nvSpPr>
          <p:cNvPr id="1537" name="Google Shape;1537;p75"/>
          <p:cNvSpPr/>
          <p:nvPr/>
        </p:nvSpPr>
        <p:spPr>
          <a:xfrm rot="10800000">
            <a:off x="-1" y="1499133"/>
            <a:ext cx="8590945" cy="586275"/>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38" name="Google Shape;1538;p75"/>
          <p:cNvSpPr/>
          <p:nvPr/>
        </p:nvSpPr>
        <p:spPr>
          <a:xfrm>
            <a:off x="0" y="1652309"/>
            <a:ext cx="8537521" cy="3200993"/>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39" name="Google Shape;1539;p75"/>
          <p:cNvSpPr/>
          <p:nvPr/>
        </p:nvSpPr>
        <p:spPr>
          <a:xfrm rot="5400000">
            <a:off x="8421030" y="1734770"/>
            <a:ext cx="586275" cy="11428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aphicFrame>
        <p:nvGraphicFramePr>
          <p:cNvPr id="1540" name="Google Shape;1540;p75"/>
          <p:cNvGraphicFramePr/>
          <p:nvPr/>
        </p:nvGraphicFramePr>
        <p:xfrm>
          <a:off x="606479" y="1345189"/>
          <a:ext cx="7549600" cy="3425820"/>
        </p:xfrm>
        <a:graphic>
          <a:graphicData uri="http://schemas.openxmlformats.org/drawingml/2006/table">
            <a:tbl>
              <a:tblPr firstRow="1" bandRow="1">
                <a:noFill/>
                <a:tableStyleId>{B85B15C0-396D-4DCE-A04B-CD0B82E8D1E0}</a:tableStyleId>
              </a:tblPr>
              <a:tblGrid>
                <a:gridCol w="3774800">
                  <a:extLst>
                    <a:ext uri="{9D8B030D-6E8A-4147-A177-3AD203B41FA5}">
                      <a16:colId xmlns:a16="http://schemas.microsoft.com/office/drawing/2014/main" val="20000"/>
                    </a:ext>
                  </a:extLst>
                </a:gridCol>
                <a:gridCol w="3774800">
                  <a:extLst>
                    <a:ext uri="{9D8B030D-6E8A-4147-A177-3AD203B41FA5}">
                      <a16:colId xmlns:a16="http://schemas.microsoft.com/office/drawing/2014/main" val="20001"/>
                    </a:ext>
                  </a:extLst>
                </a:gridCol>
              </a:tblGrid>
              <a:tr h="347150">
                <a:tc>
                  <a:txBody>
                    <a:bodyPr/>
                    <a:lstStyle/>
                    <a:p>
                      <a:pPr marL="0" marR="0" lvl="0" indent="0" algn="ctr" rtl="0">
                        <a:lnSpc>
                          <a:spcPct val="100000"/>
                        </a:lnSpc>
                        <a:spcBef>
                          <a:spcPts val="0"/>
                        </a:spcBef>
                        <a:spcAft>
                          <a:spcPts val="0"/>
                        </a:spcAft>
                        <a:buClr>
                          <a:srgbClr val="000000"/>
                        </a:buClr>
                        <a:buSzPts val="1400"/>
                        <a:buFont typeface="Arial"/>
                        <a:buNone/>
                      </a:pPr>
                      <a:r>
                        <a:rPr lang="es-ES" sz="1400" u="none" strike="noStrike" cap="none">
                          <a:solidFill>
                            <a:schemeClr val="lt1"/>
                          </a:solidFill>
                          <a:latin typeface="Poppins"/>
                          <a:ea typeface="Poppins"/>
                          <a:cs typeface="Poppins"/>
                          <a:sym typeface="Poppins"/>
                        </a:rPr>
                        <a:t>DEBILIDADES</a:t>
                      </a:r>
                      <a:endParaRPr sz="1400" u="none" strike="noStrike" cap="none"/>
                    </a:p>
                  </a:txBody>
                  <a:tcPr marL="85600" marR="85600" marT="42800" marB="428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019EE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ES" sz="1400" b="1" u="none" strike="noStrike" cap="none">
                          <a:solidFill>
                            <a:schemeClr val="lt1"/>
                          </a:solidFill>
                          <a:latin typeface="Poppins"/>
                          <a:ea typeface="Poppins"/>
                          <a:cs typeface="Poppins"/>
                          <a:sym typeface="Poppins"/>
                        </a:rPr>
                        <a:t>FORTALEZAS</a:t>
                      </a:r>
                      <a:endParaRPr sz="1400" u="none" strike="noStrike" cap="none"/>
                    </a:p>
                  </a:txBody>
                  <a:tcPr marL="85600" marR="85600" marT="42800" marB="428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019EE2"/>
                    </a:solidFill>
                  </a:tcPr>
                </a:tc>
                <a:extLst>
                  <a:ext uri="{0D108BD9-81ED-4DB2-BD59-A6C34878D82A}">
                    <a16:rowId xmlns:a16="http://schemas.microsoft.com/office/drawing/2014/main" val="10000"/>
                  </a:ext>
                </a:extLst>
              </a:tr>
              <a:tr h="1330200">
                <a:tc>
                  <a:txBody>
                    <a:bodyPr/>
                    <a:lstStyle/>
                    <a:p>
                      <a:pPr marL="285750" marR="0" lvl="0" indent="-285750" algn="l" rtl="0">
                        <a:lnSpc>
                          <a:spcPct val="100000"/>
                        </a:lnSpc>
                        <a:spcBef>
                          <a:spcPts val="0"/>
                        </a:spcBef>
                        <a:spcAft>
                          <a:spcPts val="0"/>
                        </a:spcAft>
                        <a:buClr>
                          <a:schemeClr val="dk1"/>
                        </a:buClr>
                        <a:buSzPts val="1400"/>
                        <a:buFont typeface="Arial"/>
                        <a:buChar char="•"/>
                      </a:pPr>
                      <a:r>
                        <a:rPr lang="es-ES" sz="1400" u="none" strike="noStrike" cap="none">
                          <a:solidFill>
                            <a:schemeClr val="dk1"/>
                          </a:solidFill>
                          <a:latin typeface="Poppins"/>
                          <a:ea typeface="Poppins"/>
                          <a:cs typeface="Poppins"/>
                          <a:sym typeface="Poppins"/>
                        </a:rPr>
                        <a:t>Falta de experiencia en gestión empresarial.</a:t>
                      </a:r>
                      <a:br>
                        <a:rPr lang="es-ES" sz="1400" u="none" strike="noStrike" cap="none">
                          <a:solidFill>
                            <a:schemeClr val="dk1"/>
                          </a:solidFill>
                          <a:latin typeface="Poppins"/>
                          <a:ea typeface="Poppins"/>
                          <a:cs typeface="Poppins"/>
                          <a:sym typeface="Poppins"/>
                        </a:rPr>
                      </a:br>
                      <a:r>
                        <a:rPr lang="es-ES" sz="1400" u="none" strike="noStrike" cap="none">
                          <a:solidFill>
                            <a:schemeClr val="dk1"/>
                          </a:solidFill>
                          <a:latin typeface="Poppins"/>
                          <a:ea typeface="Poppins"/>
                          <a:cs typeface="Poppins"/>
                          <a:sym typeface="Poppins"/>
                        </a:rPr>
                        <a:t>Dificultad para ser conocido por los clientes potenciales.</a:t>
                      </a:r>
                      <a:br>
                        <a:rPr lang="es-ES" sz="1400" u="none" strike="noStrike" cap="none">
                          <a:solidFill>
                            <a:schemeClr val="dk1"/>
                          </a:solidFill>
                          <a:latin typeface="Poppins"/>
                          <a:ea typeface="Poppins"/>
                          <a:cs typeface="Poppins"/>
                          <a:sym typeface="Poppins"/>
                        </a:rPr>
                      </a:br>
                      <a:r>
                        <a:rPr lang="es-ES" sz="1400" u="none" strike="noStrike" cap="none">
                          <a:solidFill>
                            <a:schemeClr val="dk1"/>
                          </a:solidFill>
                          <a:latin typeface="Poppins"/>
                          <a:ea typeface="Poppins"/>
                          <a:cs typeface="Poppins"/>
                          <a:sym typeface="Poppins"/>
                        </a:rPr>
                        <a:t>Limitación geográfica alrededor del lugar de residencia de Montse + 10 km.</a:t>
                      </a:r>
                      <a:endParaRPr sz="1300" u="none" strike="noStrike" cap="none"/>
                    </a:p>
                  </a:txBody>
                  <a:tcPr marL="85600" marR="85600" marT="42800" marB="428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285750" marR="0" lvl="0" indent="-285750" algn="l" rtl="0">
                        <a:lnSpc>
                          <a:spcPct val="100000"/>
                        </a:lnSpc>
                        <a:spcBef>
                          <a:spcPts val="0"/>
                        </a:spcBef>
                        <a:spcAft>
                          <a:spcPts val="0"/>
                        </a:spcAft>
                        <a:buClr>
                          <a:schemeClr val="dk1"/>
                        </a:buClr>
                        <a:buSzPts val="1400"/>
                        <a:buFont typeface="Arial"/>
                        <a:buChar char="•"/>
                      </a:pPr>
                      <a:r>
                        <a:rPr lang="es-ES" sz="1400" u="none" strike="noStrike" cap="none">
                          <a:solidFill>
                            <a:schemeClr val="dk1"/>
                          </a:solidFill>
                          <a:latin typeface="Poppins"/>
                          <a:ea typeface="Poppins"/>
                          <a:cs typeface="Poppins"/>
                          <a:sym typeface="Poppins"/>
                        </a:rPr>
                        <a:t>Modelo de negocio diferenciado de la competencia.</a:t>
                      </a:r>
                      <a:br>
                        <a:rPr lang="es-ES" sz="1400" u="none" strike="noStrike" cap="none">
                          <a:solidFill>
                            <a:schemeClr val="dk1"/>
                          </a:solidFill>
                          <a:latin typeface="Poppins"/>
                          <a:ea typeface="Poppins"/>
                          <a:cs typeface="Poppins"/>
                          <a:sym typeface="Poppins"/>
                        </a:rPr>
                      </a:br>
                      <a:r>
                        <a:rPr lang="es-ES" sz="1400" u="none" strike="noStrike" cap="none">
                          <a:solidFill>
                            <a:schemeClr val="dk1"/>
                          </a:solidFill>
                          <a:latin typeface="Poppins"/>
                          <a:ea typeface="Poppins"/>
                          <a:cs typeface="Poppins"/>
                          <a:sym typeface="Poppins"/>
                        </a:rPr>
                        <a:t>Experiencia y conocimiento del negocio de Montse.</a:t>
                      </a:r>
                      <a:endParaRPr sz="1400" u="none" strike="noStrike" cap="none">
                        <a:solidFill>
                          <a:schemeClr val="dk1"/>
                        </a:solidFill>
                        <a:latin typeface="Poppins"/>
                        <a:ea typeface="Poppins"/>
                        <a:cs typeface="Poppins"/>
                        <a:sym typeface="Poppins"/>
                      </a:endParaRPr>
                    </a:p>
                  </a:txBody>
                  <a:tcPr marL="85600" marR="85600" marT="42800" marB="428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347150">
                <a:tc>
                  <a:txBody>
                    <a:bodyPr/>
                    <a:lstStyle/>
                    <a:p>
                      <a:pPr marL="0" marR="0" lvl="0" indent="0" algn="ctr" rtl="0">
                        <a:lnSpc>
                          <a:spcPct val="100000"/>
                        </a:lnSpc>
                        <a:spcBef>
                          <a:spcPts val="0"/>
                        </a:spcBef>
                        <a:spcAft>
                          <a:spcPts val="0"/>
                        </a:spcAft>
                        <a:buClr>
                          <a:srgbClr val="000000"/>
                        </a:buClr>
                        <a:buSzPts val="1400"/>
                        <a:buFont typeface="Arial"/>
                        <a:buNone/>
                      </a:pPr>
                      <a:r>
                        <a:rPr lang="es-ES" sz="1400" b="1" u="none" strike="noStrike" cap="none">
                          <a:solidFill>
                            <a:schemeClr val="lt1"/>
                          </a:solidFill>
                          <a:latin typeface="Poppins"/>
                          <a:ea typeface="Poppins"/>
                          <a:cs typeface="Poppins"/>
                          <a:sym typeface="Poppins"/>
                        </a:rPr>
                        <a:t>AMENAZAS</a:t>
                      </a:r>
                      <a:endParaRPr sz="1400" u="none" strike="noStrike" cap="none"/>
                    </a:p>
                  </a:txBody>
                  <a:tcPr marL="85600" marR="85600" marT="42800" marB="428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019EE2"/>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ES" sz="1400" b="1" u="none" strike="noStrike" cap="none">
                          <a:solidFill>
                            <a:schemeClr val="lt1"/>
                          </a:solidFill>
                          <a:latin typeface="Poppins"/>
                          <a:ea typeface="Poppins"/>
                          <a:cs typeface="Poppins"/>
                          <a:sym typeface="Poppins"/>
                        </a:rPr>
                        <a:t>OPORTUNIDADES</a:t>
                      </a:r>
                      <a:endParaRPr sz="1400" u="none" strike="noStrike" cap="none"/>
                    </a:p>
                  </a:txBody>
                  <a:tcPr marL="85600" marR="85600" marT="42800" marB="428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019EE2"/>
                    </a:solidFill>
                  </a:tcPr>
                </a:tc>
                <a:extLst>
                  <a:ext uri="{0D108BD9-81ED-4DB2-BD59-A6C34878D82A}">
                    <a16:rowId xmlns:a16="http://schemas.microsoft.com/office/drawing/2014/main" val="10002"/>
                  </a:ext>
                </a:extLst>
              </a:tr>
              <a:tr h="1120275">
                <a:tc>
                  <a:txBody>
                    <a:bodyPr/>
                    <a:lstStyle/>
                    <a:p>
                      <a:pPr marL="285750" marR="0" lvl="0" indent="-285750" algn="l" rtl="0">
                        <a:lnSpc>
                          <a:spcPct val="100000"/>
                        </a:lnSpc>
                        <a:spcBef>
                          <a:spcPts val="0"/>
                        </a:spcBef>
                        <a:spcAft>
                          <a:spcPts val="0"/>
                        </a:spcAft>
                        <a:buClr>
                          <a:schemeClr val="dk1"/>
                        </a:buClr>
                        <a:buSzPts val="1400"/>
                        <a:buFont typeface="Arial"/>
                        <a:buChar char="•"/>
                      </a:pPr>
                      <a:r>
                        <a:rPr lang="es-ES" sz="1400" u="none" strike="noStrike" cap="none">
                          <a:solidFill>
                            <a:schemeClr val="dk1"/>
                          </a:solidFill>
                          <a:latin typeface="Poppins"/>
                          <a:ea typeface="Poppins"/>
                          <a:cs typeface="Poppins"/>
                          <a:sym typeface="Poppins"/>
                        </a:rPr>
                        <a:t>Copia de un modelo de negocio por parte de las peluquerías existentes (pueden asignar a 1 persona para visitar clientes con problemas de movilidad).</a:t>
                      </a:r>
                      <a:endParaRPr sz="1300" u="none" strike="noStrike" cap="none"/>
                    </a:p>
                  </a:txBody>
                  <a:tcPr marL="85600" marR="85600" marT="42800" marB="428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285750" marR="0" lvl="0" indent="-285750" algn="l" rtl="0">
                        <a:lnSpc>
                          <a:spcPct val="100000"/>
                        </a:lnSpc>
                        <a:spcBef>
                          <a:spcPts val="0"/>
                        </a:spcBef>
                        <a:spcAft>
                          <a:spcPts val="0"/>
                        </a:spcAft>
                        <a:buClr>
                          <a:schemeClr val="dk1"/>
                        </a:buClr>
                        <a:buSzPts val="1400"/>
                        <a:buFont typeface="Arial"/>
                        <a:buChar char="•"/>
                      </a:pPr>
                      <a:r>
                        <a:rPr lang="es-ES" sz="1400" u="none" strike="noStrike" cap="none">
                          <a:solidFill>
                            <a:schemeClr val="dk1"/>
                          </a:solidFill>
                          <a:latin typeface="Poppins"/>
                          <a:ea typeface="Poppins"/>
                          <a:cs typeface="Poppins"/>
                          <a:sym typeface="Poppins"/>
                        </a:rPr>
                        <a:t>Cubrir otras necesidades que tengan las personas con problemas de movilidad.</a:t>
                      </a:r>
                      <a:br>
                        <a:rPr lang="es-ES" sz="1400" u="none" strike="noStrike" cap="none">
                          <a:solidFill>
                            <a:schemeClr val="dk1"/>
                          </a:solidFill>
                          <a:latin typeface="Poppins"/>
                          <a:ea typeface="Poppins"/>
                          <a:cs typeface="Poppins"/>
                          <a:sym typeface="Poppins"/>
                        </a:rPr>
                      </a:br>
                      <a:r>
                        <a:rPr lang="es-ES" sz="1400" u="none" strike="noStrike" cap="none">
                          <a:solidFill>
                            <a:schemeClr val="dk1"/>
                          </a:solidFill>
                          <a:latin typeface="Poppins"/>
                          <a:ea typeface="Poppins"/>
                          <a:cs typeface="Poppins"/>
                          <a:sym typeface="Poppins"/>
                        </a:rPr>
                        <a:t>Llegar a acuerdos con más asociaciones.</a:t>
                      </a:r>
                      <a:endParaRPr sz="1300" u="none" strike="noStrike" cap="none"/>
                    </a:p>
                  </a:txBody>
                  <a:tcPr marL="85600" marR="85600" marT="42800" marB="428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1541" name="Google Shape;1541;p75" descr="Forma&#10;&#10;Descripción generada automáticamente con confianza media"/>
          <p:cNvPicPr preferRelativeResize="0"/>
          <p:nvPr/>
        </p:nvPicPr>
        <p:blipFill rotWithShape="1">
          <a:blip r:embed="rId3">
            <a:alphaModFix/>
          </a:blip>
          <a:srcRect/>
          <a:stretch/>
        </p:blipFill>
        <p:spPr>
          <a:xfrm>
            <a:off x="6774298" y="146624"/>
            <a:ext cx="2244675" cy="447925"/>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rgbClr val="F2F2F2">
            <a:alpha val="49411"/>
          </a:srgbClr>
        </a:solidFill>
        <a:effectLst/>
      </p:bgPr>
    </p:bg>
    <p:spTree>
      <p:nvGrpSpPr>
        <p:cNvPr id="1" name="Shape 1546"/>
        <p:cNvGrpSpPr/>
        <p:nvPr/>
      </p:nvGrpSpPr>
      <p:grpSpPr>
        <a:xfrm>
          <a:off x="0" y="0"/>
          <a:ext cx="0" cy="0"/>
          <a:chOff x="0" y="0"/>
          <a:chExt cx="0" cy="0"/>
        </a:xfrm>
      </p:grpSpPr>
      <p:sp>
        <p:nvSpPr>
          <p:cNvPr id="1547" name="Google Shape;1547;p76"/>
          <p:cNvSpPr/>
          <p:nvPr/>
        </p:nvSpPr>
        <p:spPr>
          <a:xfrm>
            <a:off x="0" y="0"/>
            <a:ext cx="9143999" cy="5143023"/>
          </a:xfrm>
          <a:prstGeom prst="rect">
            <a:avLst/>
          </a:prstGeom>
          <a:solidFill>
            <a:srgbClr val="F2F2F2">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48" name="Google Shape;1548;p76"/>
          <p:cNvSpPr/>
          <p:nvPr/>
        </p:nvSpPr>
        <p:spPr>
          <a:xfrm rot="5400000">
            <a:off x="-952744" y="2526955"/>
            <a:ext cx="2400300" cy="11428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49" name="Google Shape;1549;p76"/>
          <p:cNvSpPr/>
          <p:nvPr/>
        </p:nvSpPr>
        <p:spPr>
          <a:xfrm rot="-5400000">
            <a:off x="4780856" y="780353"/>
            <a:ext cx="5143502" cy="3582785"/>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50" name="Google Shape;1550;p76"/>
          <p:cNvSpPr/>
          <p:nvPr/>
        </p:nvSpPr>
        <p:spPr>
          <a:xfrm>
            <a:off x="290935" y="643339"/>
            <a:ext cx="8300268" cy="3906699"/>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51" name="Google Shape;1551;p76"/>
          <p:cNvSpPr txBox="1">
            <a:spLocks noGrp="1"/>
          </p:cNvSpPr>
          <p:nvPr>
            <p:ph type="ctrTitle"/>
          </p:nvPr>
        </p:nvSpPr>
        <p:spPr>
          <a:xfrm>
            <a:off x="740766" y="2303387"/>
            <a:ext cx="7432722" cy="194252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F3F3F"/>
              </a:buClr>
              <a:buSzPts val="4000"/>
              <a:buFont typeface="Poppins"/>
              <a:buNone/>
            </a:pPr>
            <a:r>
              <a:rPr lang="es-ES" sz="4000" b="1" cap="none">
                <a:solidFill>
                  <a:srgbClr val="3F3F3F"/>
                </a:solidFill>
                <a:latin typeface="Poppins"/>
                <a:ea typeface="Poppins"/>
                <a:cs typeface="Poppins"/>
                <a:sym typeface="Poppins"/>
              </a:rPr>
              <a:t>LOS MICROCRÉDITOS</a:t>
            </a:r>
            <a:br>
              <a:rPr lang="es-ES" sz="4000" b="1" cap="none">
                <a:solidFill>
                  <a:srgbClr val="3F3F3F"/>
                </a:solidFill>
                <a:latin typeface="Poppins"/>
                <a:ea typeface="Poppins"/>
                <a:cs typeface="Poppins"/>
                <a:sym typeface="Poppins"/>
              </a:rPr>
            </a:br>
            <a:endParaRPr/>
          </a:p>
        </p:txBody>
      </p:sp>
      <p:sp>
        <p:nvSpPr>
          <p:cNvPr id="1552" name="Google Shape;1552;p76"/>
          <p:cNvSpPr/>
          <p:nvPr/>
        </p:nvSpPr>
        <p:spPr>
          <a:xfrm rot="5400000">
            <a:off x="-1143007" y="2524594"/>
            <a:ext cx="2400300" cy="11428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553" name="Google Shape;1553;p76"/>
          <p:cNvPicPr preferRelativeResize="0"/>
          <p:nvPr/>
        </p:nvPicPr>
        <p:blipFill rotWithShape="1">
          <a:blip r:embed="rId3">
            <a:alphaModFix/>
          </a:blip>
          <a:srcRect/>
          <a:stretch/>
        </p:blipFill>
        <p:spPr>
          <a:xfrm>
            <a:off x="0" y="4771553"/>
            <a:ext cx="9144000" cy="381000"/>
          </a:xfrm>
          <a:prstGeom prst="rect">
            <a:avLst/>
          </a:prstGeom>
          <a:noFill/>
          <a:ln>
            <a:noFill/>
          </a:ln>
        </p:spPr>
      </p:pic>
      <p:pic>
        <p:nvPicPr>
          <p:cNvPr id="1554" name="Google Shape;1554;p76" descr="Forma&#10;&#10;Descripción generada automáticamente con confianza media"/>
          <p:cNvPicPr preferRelativeResize="0"/>
          <p:nvPr/>
        </p:nvPicPr>
        <p:blipFill rotWithShape="1">
          <a:blip r:embed="rId4">
            <a:alphaModFix/>
          </a:blip>
          <a:srcRect/>
          <a:stretch/>
        </p:blipFill>
        <p:spPr>
          <a:xfrm>
            <a:off x="304548" y="195424"/>
            <a:ext cx="2244675" cy="447925"/>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559"/>
        <p:cNvGrpSpPr/>
        <p:nvPr/>
      </p:nvGrpSpPr>
      <p:grpSpPr>
        <a:xfrm>
          <a:off x="0" y="0"/>
          <a:ext cx="0" cy="0"/>
          <a:chOff x="0" y="0"/>
          <a:chExt cx="0" cy="0"/>
        </a:xfrm>
      </p:grpSpPr>
      <p:grpSp>
        <p:nvGrpSpPr>
          <p:cNvPr id="1560" name="Google Shape;1560;p77"/>
          <p:cNvGrpSpPr/>
          <p:nvPr/>
        </p:nvGrpSpPr>
        <p:grpSpPr>
          <a:xfrm>
            <a:off x="417823" y="2836404"/>
            <a:ext cx="1897916" cy="999936"/>
            <a:chOff x="-63695" y="969783"/>
            <a:chExt cx="5080158" cy="2666495"/>
          </a:xfrm>
        </p:grpSpPr>
        <p:sp>
          <p:nvSpPr>
            <p:cNvPr id="1561" name="Google Shape;1561;p77"/>
            <p:cNvSpPr txBox="1"/>
            <p:nvPr/>
          </p:nvSpPr>
          <p:spPr>
            <a:xfrm>
              <a:off x="16934" y="969783"/>
              <a:ext cx="4999529" cy="1377471"/>
            </a:xfrm>
            <a:prstGeom prst="rect">
              <a:avLst/>
            </a:prstGeom>
            <a:noFill/>
            <a:ln>
              <a:noFill/>
            </a:ln>
          </p:spPr>
          <p:txBody>
            <a:bodyPr spcFirstLastPara="1" wrap="square" lIns="0" tIns="0" rIns="0" bIns="0" anchor="t" anchorCtr="0">
              <a:spAutoFit/>
            </a:bodyPr>
            <a:lstStyle/>
            <a:p>
              <a:pPr marL="0" marR="0" lvl="0" indent="0" algn="l" rtl="0">
                <a:lnSpc>
                  <a:spcPct val="100100"/>
                </a:lnSpc>
                <a:spcBef>
                  <a:spcPts val="0"/>
                </a:spcBef>
                <a:spcAft>
                  <a:spcPts val="0"/>
                </a:spcAft>
                <a:buClr>
                  <a:srgbClr val="000000"/>
                </a:buClr>
                <a:buSzPts val="2000"/>
                <a:buFont typeface="Arial"/>
                <a:buNone/>
              </a:pPr>
              <a:r>
                <a:rPr lang="es-ES" sz="2000" b="1" i="0" u="none" strike="noStrike" cap="none">
                  <a:solidFill>
                    <a:srgbClr val="019EE2"/>
                  </a:solidFill>
                  <a:latin typeface="Poppins"/>
                  <a:ea typeface="Poppins"/>
                  <a:cs typeface="Poppins"/>
                  <a:sym typeface="Poppins"/>
                </a:rPr>
                <a:t>Breve historia</a:t>
              </a:r>
              <a:br>
                <a:rPr lang="es-ES" sz="2000" b="1" i="0" u="none" strike="noStrike" cap="none">
                  <a:solidFill>
                    <a:srgbClr val="019EE2"/>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1562" name="Google Shape;1562;p77"/>
            <p:cNvSpPr txBox="1"/>
            <p:nvPr/>
          </p:nvSpPr>
          <p:spPr>
            <a:xfrm>
              <a:off x="-63695" y="1892212"/>
              <a:ext cx="5050331" cy="1744066"/>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s-ES" sz="1600" b="0" i="0" u="none" strike="noStrike" cap="none" dirty="0">
                  <a:solidFill>
                    <a:srgbClr val="595959"/>
                  </a:solidFill>
                  <a:latin typeface="Poppins"/>
                  <a:ea typeface="Poppins"/>
                  <a:cs typeface="Poppins"/>
                  <a:sym typeface="Poppins"/>
                </a:rPr>
                <a:t>¿Cómo surgió el microcrédito?</a:t>
              </a:r>
              <a:br>
                <a:rPr lang="es-ES" sz="1600" b="0" i="0" u="none" strike="noStrike" cap="none" dirty="0">
                  <a:solidFill>
                    <a:srgbClr val="595959"/>
                  </a:solidFill>
                  <a:latin typeface="Poppins"/>
                  <a:ea typeface="Poppins"/>
                  <a:cs typeface="Poppins"/>
                  <a:sym typeface="Poppins"/>
                </a:rPr>
              </a:br>
              <a:endParaRPr sz="1000" b="0" i="0" u="none" strike="noStrike" cap="none" dirty="0">
                <a:solidFill>
                  <a:srgbClr val="323F4F"/>
                </a:solidFill>
                <a:latin typeface="Roboto"/>
                <a:ea typeface="Roboto"/>
                <a:cs typeface="Roboto"/>
                <a:sym typeface="Roboto"/>
              </a:endParaRPr>
            </a:p>
          </p:txBody>
        </p:sp>
      </p:grpSp>
      <p:grpSp>
        <p:nvGrpSpPr>
          <p:cNvPr id="1563" name="Google Shape;1563;p77"/>
          <p:cNvGrpSpPr/>
          <p:nvPr/>
        </p:nvGrpSpPr>
        <p:grpSpPr>
          <a:xfrm>
            <a:off x="4932146" y="2864310"/>
            <a:ext cx="1740848" cy="1902236"/>
            <a:chOff x="-16117" y="969783"/>
            <a:chExt cx="4507990" cy="5072626"/>
          </a:xfrm>
        </p:grpSpPr>
        <p:sp>
          <p:nvSpPr>
            <p:cNvPr id="1564" name="Google Shape;1564;p77"/>
            <p:cNvSpPr txBox="1"/>
            <p:nvPr/>
          </p:nvSpPr>
          <p:spPr>
            <a:xfrm>
              <a:off x="16933" y="969783"/>
              <a:ext cx="4441892" cy="2061417"/>
            </a:xfrm>
            <a:prstGeom prst="rect">
              <a:avLst/>
            </a:prstGeom>
            <a:noFill/>
            <a:ln>
              <a:noFill/>
            </a:ln>
          </p:spPr>
          <p:txBody>
            <a:bodyPr spcFirstLastPara="1" wrap="square" lIns="0" tIns="0" rIns="0" bIns="0" anchor="t" anchorCtr="0">
              <a:spAutoFit/>
            </a:bodyPr>
            <a:lstStyle/>
            <a:p>
              <a:pPr marL="0" marR="0" lvl="0" indent="0" algn="l" rtl="0">
                <a:lnSpc>
                  <a:spcPct val="100100"/>
                </a:lnSpc>
                <a:spcBef>
                  <a:spcPts val="0"/>
                </a:spcBef>
                <a:spcAft>
                  <a:spcPts val="0"/>
                </a:spcAft>
                <a:buClr>
                  <a:srgbClr val="000000"/>
                </a:buClr>
                <a:buSzPts val="2000"/>
                <a:buFont typeface="Arial"/>
                <a:buNone/>
              </a:pPr>
              <a:r>
                <a:rPr lang="es-ES" sz="2000" b="1" i="0" u="none" strike="noStrike" cap="none">
                  <a:solidFill>
                    <a:srgbClr val="019EE2"/>
                  </a:solidFill>
                  <a:latin typeface="Poppins"/>
                  <a:ea typeface="Poppins"/>
                  <a:cs typeface="Poppins"/>
                  <a:sym typeface="Poppins"/>
                </a:rPr>
                <a:t>Elegir el préstamo</a:t>
              </a:r>
              <a:br>
                <a:rPr lang="es-ES" sz="2000" b="1" i="0" u="none" strike="noStrike" cap="none">
                  <a:solidFill>
                    <a:srgbClr val="019EE2"/>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1565" name="Google Shape;1565;p77"/>
            <p:cNvSpPr txBox="1"/>
            <p:nvPr/>
          </p:nvSpPr>
          <p:spPr>
            <a:xfrm>
              <a:off x="-16117" y="2759462"/>
              <a:ext cx="4507990" cy="3282947"/>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s-ES" sz="1600" b="0" i="0" u="none" strike="noStrike" cap="none" dirty="0">
                  <a:solidFill>
                    <a:srgbClr val="595959"/>
                  </a:solidFill>
                  <a:latin typeface="Poppins"/>
                  <a:ea typeface="Poppins"/>
                  <a:cs typeface="Poppins"/>
                  <a:sym typeface="Poppins"/>
                </a:rPr>
                <a:t>¿Qué criterios debemos seguir para elegir un préstamo?</a:t>
              </a:r>
              <a:br>
                <a:rPr lang="es-ES" sz="1600" b="0" i="0" u="none" strike="noStrike" cap="none" dirty="0">
                  <a:solidFill>
                    <a:srgbClr val="595959"/>
                  </a:solidFill>
                  <a:latin typeface="Poppins"/>
                  <a:ea typeface="Poppins"/>
                  <a:cs typeface="Poppins"/>
                  <a:sym typeface="Poppins"/>
                </a:rPr>
              </a:br>
              <a:endParaRPr sz="1600" b="0" i="0" u="none" strike="noStrike" cap="none" dirty="0">
                <a:solidFill>
                  <a:srgbClr val="595959"/>
                </a:solidFill>
                <a:latin typeface="Poppins"/>
                <a:ea typeface="Poppins"/>
                <a:cs typeface="Poppins"/>
                <a:sym typeface="Poppins"/>
              </a:endParaRPr>
            </a:p>
          </p:txBody>
        </p:sp>
      </p:grpSp>
      <p:grpSp>
        <p:nvGrpSpPr>
          <p:cNvPr id="1566" name="Google Shape;1566;p77"/>
          <p:cNvGrpSpPr/>
          <p:nvPr/>
        </p:nvGrpSpPr>
        <p:grpSpPr>
          <a:xfrm>
            <a:off x="2555776" y="2806827"/>
            <a:ext cx="2016224" cy="1959719"/>
            <a:chOff x="-1203095" y="816498"/>
            <a:chExt cx="7803045" cy="4380181"/>
          </a:xfrm>
        </p:grpSpPr>
        <p:sp>
          <p:nvSpPr>
            <p:cNvPr id="1567" name="Google Shape;1567;p77"/>
            <p:cNvSpPr txBox="1"/>
            <p:nvPr/>
          </p:nvSpPr>
          <p:spPr>
            <a:xfrm>
              <a:off x="-1203095" y="816498"/>
              <a:ext cx="7302053" cy="2301072"/>
            </a:xfrm>
            <a:prstGeom prst="rect">
              <a:avLst/>
            </a:prstGeom>
            <a:noFill/>
            <a:ln>
              <a:noFill/>
            </a:ln>
          </p:spPr>
          <p:txBody>
            <a:bodyPr spcFirstLastPara="1" wrap="square" lIns="0" tIns="0" rIns="0" bIns="0" anchor="t" anchorCtr="0">
              <a:spAutoFit/>
            </a:bodyPr>
            <a:lstStyle/>
            <a:p>
              <a:pPr marL="0" marR="0" lvl="0" indent="0" algn="l" rtl="0">
                <a:lnSpc>
                  <a:spcPct val="100100"/>
                </a:lnSpc>
                <a:spcBef>
                  <a:spcPts val="0"/>
                </a:spcBef>
                <a:spcAft>
                  <a:spcPts val="0"/>
                </a:spcAft>
                <a:buClr>
                  <a:srgbClr val="000000"/>
                </a:buClr>
                <a:buSzPts val="2000"/>
                <a:buFont typeface="Arial"/>
                <a:buNone/>
              </a:pPr>
              <a:r>
                <a:rPr lang="es-ES" sz="2000" b="1" i="0" u="none" strike="noStrike" cap="none" dirty="0">
                  <a:solidFill>
                    <a:srgbClr val="019EE2"/>
                  </a:solidFill>
                  <a:latin typeface="Poppins"/>
                  <a:ea typeface="Poppins"/>
                  <a:cs typeface="Poppins"/>
                  <a:sym typeface="Poppins"/>
                </a:rPr>
                <a:t>Préstamo estándar y microcrédito</a:t>
              </a:r>
              <a:br>
                <a:rPr lang="es-ES" sz="2000" b="1" i="0" u="none" strike="noStrike" cap="none" dirty="0">
                  <a:solidFill>
                    <a:srgbClr val="019EE2"/>
                  </a:solidFill>
                  <a:latin typeface="Poppins"/>
                  <a:ea typeface="Poppins"/>
                  <a:cs typeface="Poppins"/>
                  <a:sym typeface="Poppins"/>
                </a:rPr>
              </a:br>
              <a:endParaRPr sz="1400" b="0" i="0" u="none" strike="noStrike" cap="none" dirty="0">
                <a:solidFill>
                  <a:srgbClr val="000000"/>
                </a:solidFill>
                <a:latin typeface="Arial"/>
                <a:ea typeface="Arial"/>
                <a:cs typeface="Arial"/>
                <a:sym typeface="Arial"/>
              </a:endParaRPr>
            </a:p>
          </p:txBody>
        </p:sp>
        <p:sp>
          <p:nvSpPr>
            <p:cNvPr id="1568" name="Google Shape;1568;p77"/>
            <p:cNvSpPr txBox="1"/>
            <p:nvPr/>
          </p:nvSpPr>
          <p:spPr>
            <a:xfrm>
              <a:off x="-1203095" y="2995356"/>
              <a:ext cx="7803045" cy="2201323"/>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s-ES" sz="1600" b="0" i="0" u="none" strike="noStrike" cap="none" dirty="0">
                  <a:solidFill>
                    <a:srgbClr val="595959"/>
                  </a:solidFill>
                  <a:latin typeface="Poppins"/>
                  <a:ea typeface="Poppins"/>
                  <a:cs typeface="Poppins"/>
                  <a:sym typeface="Poppins"/>
                </a:rPr>
                <a:t>¿Cuál es la diferencia entre un préstamo estándar y un microcrédito?</a:t>
              </a:r>
              <a:endParaRPr sz="1600" b="0" i="0" u="none" strike="noStrike" cap="none" dirty="0">
                <a:solidFill>
                  <a:srgbClr val="595959"/>
                </a:solidFill>
                <a:latin typeface="Poppins"/>
                <a:ea typeface="Poppins"/>
                <a:cs typeface="Poppins"/>
                <a:sym typeface="Poppins"/>
              </a:endParaRPr>
            </a:p>
          </p:txBody>
        </p:sp>
      </p:grpSp>
      <p:grpSp>
        <p:nvGrpSpPr>
          <p:cNvPr id="1569" name="Google Shape;1569;p77"/>
          <p:cNvGrpSpPr/>
          <p:nvPr/>
        </p:nvGrpSpPr>
        <p:grpSpPr>
          <a:xfrm>
            <a:off x="6936576" y="2871686"/>
            <a:ext cx="1740848" cy="1879472"/>
            <a:chOff x="16934" y="969783"/>
            <a:chExt cx="5050331" cy="4009560"/>
          </a:xfrm>
        </p:grpSpPr>
        <p:sp>
          <p:nvSpPr>
            <p:cNvPr id="1570" name="Google Shape;1570;p77"/>
            <p:cNvSpPr txBox="1"/>
            <p:nvPr/>
          </p:nvSpPr>
          <p:spPr>
            <a:xfrm>
              <a:off x="16934" y="969783"/>
              <a:ext cx="4999533" cy="2061417"/>
            </a:xfrm>
            <a:prstGeom prst="rect">
              <a:avLst/>
            </a:prstGeom>
            <a:noFill/>
            <a:ln>
              <a:noFill/>
            </a:ln>
          </p:spPr>
          <p:txBody>
            <a:bodyPr spcFirstLastPara="1" wrap="square" lIns="0" tIns="0" rIns="0" bIns="0" anchor="t" anchorCtr="0">
              <a:spAutoFit/>
            </a:bodyPr>
            <a:lstStyle/>
            <a:p>
              <a:pPr marL="0" marR="0" lvl="0" indent="0" algn="l" rtl="0">
                <a:lnSpc>
                  <a:spcPct val="100100"/>
                </a:lnSpc>
                <a:spcBef>
                  <a:spcPts val="0"/>
                </a:spcBef>
                <a:spcAft>
                  <a:spcPts val="0"/>
                </a:spcAft>
                <a:buClr>
                  <a:srgbClr val="000000"/>
                </a:buClr>
                <a:buSzPts val="2000"/>
                <a:buFont typeface="Arial"/>
                <a:buNone/>
              </a:pPr>
              <a:r>
                <a:rPr lang="es-ES" sz="2000" b="1" i="0" u="none" strike="noStrike" cap="none">
                  <a:solidFill>
                    <a:srgbClr val="019EE2"/>
                  </a:solidFill>
                  <a:latin typeface="Poppins"/>
                  <a:ea typeface="Poppins"/>
                  <a:cs typeface="Poppins"/>
                  <a:sym typeface="Poppins"/>
                </a:rPr>
                <a:t>Alternativas de financiación</a:t>
              </a:r>
              <a:br>
                <a:rPr lang="es-ES" sz="2000" b="1" i="0" u="none" strike="noStrike" cap="none">
                  <a:solidFill>
                    <a:srgbClr val="019EE2"/>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1571" name="Google Shape;1571;p77"/>
            <p:cNvSpPr txBox="1"/>
            <p:nvPr/>
          </p:nvSpPr>
          <p:spPr>
            <a:xfrm>
              <a:off x="16934" y="2943905"/>
              <a:ext cx="5050331" cy="2035438"/>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s-ES" sz="1600" b="0" i="0" u="none" strike="noStrike" cap="none" dirty="0">
                  <a:solidFill>
                    <a:srgbClr val="595959"/>
                  </a:solidFill>
                  <a:latin typeface="Poppins"/>
                  <a:ea typeface="Poppins"/>
                  <a:cs typeface="Poppins"/>
                  <a:sym typeface="Poppins"/>
                </a:rPr>
                <a:t>Posibles alternativas al microcrédito</a:t>
              </a:r>
              <a:br>
                <a:rPr lang="es-ES" sz="1800" b="0" i="0" u="none" strike="noStrike" cap="none" dirty="0">
                  <a:solidFill>
                    <a:srgbClr val="595959"/>
                  </a:solidFill>
                  <a:latin typeface="Poppins"/>
                  <a:ea typeface="Poppins"/>
                  <a:cs typeface="Poppins"/>
                  <a:sym typeface="Poppins"/>
                </a:rPr>
              </a:br>
              <a:endParaRPr sz="1400" b="0" i="0" u="none" strike="noStrike" cap="none" dirty="0">
                <a:solidFill>
                  <a:srgbClr val="000000"/>
                </a:solidFill>
                <a:latin typeface="Arial"/>
                <a:ea typeface="Arial"/>
                <a:cs typeface="Arial"/>
                <a:sym typeface="Arial"/>
              </a:endParaRPr>
            </a:p>
          </p:txBody>
        </p:sp>
      </p:grpSp>
      <p:sp>
        <p:nvSpPr>
          <p:cNvPr id="1572" name="Google Shape;1572;p77"/>
          <p:cNvSpPr/>
          <p:nvPr/>
        </p:nvSpPr>
        <p:spPr>
          <a:xfrm>
            <a:off x="5133754" y="2571750"/>
            <a:ext cx="365056" cy="177577"/>
          </a:xfrm>
          <a:custGeom>
            <a:avLst/>
            <a:gdLst/>
            <a:ahLst/>
            <a:cxnLst/>
            <a:rect l="l" t="t" r="r" b="b"/>
            <a:pathLst>
              <a:path w="1930400" h="1297940" extrusionOk="0">
                <a:moveTo>
                  <a:pt x="0" y="0"/>
                </a:moveTo>
                <a:lnTo>
                  <a:pt x="965200" y="1297940"/>
                </a:lnTo>
                <a:lnTo>
                  <a:pt x="1930400" y="0"/>
                </a:lnTo>
                <a:close/>
              </a:path>
            </a:pathLst>
          </a:custGeom>
          <a:solidFill>
            <a:srgbClr val="FFCB0B"/>
          </a:solidFill>
          <a:ln>
            <a:noFill/>
          </a:ln>
        </p:spPr>
      </p:sp>
      <p:sp>
        <p:nvSpPr>
          <p:cNvPr id="1573" name="Google Shape;1573;p77"/>
          <p:cNvSpPr/>
          <p:nvPr/>
        </p:nvSpPr>
        <p:spPr>
          <a:xfrm>
            <a:off x="773661" y="2571750"/>
            <a:ext cx="365056" cy="177577"/>
          </a:xfrm>
          <a:custGeom>
            <a:avLst/>
            <a:gdLst/>
            <a:ahLst/>
            <a:cxnLst/>
            <a:rect l="l" t="t" r="r" b="b"/>
            <a:pathLst>
              <a:path w="1930400" h="1297940" extrusionOk="0">
                <a:moveTo>
                  <a:pt x="0" y="0"/>
                </a:moveTo>
                <a:lnTo>
                  <a:pt x="965200" y="1297940"/>
                </a:lnTo>
                <a:lnTo>
                  <a:pt x="1930400" y="0"/>
                </a:lnTo>
                <a:close/>
              </a:path>
            </a:pathLst>
          </a:custGeom>
          <a:solidFill>
            <a:srgbClr val="FFCB0B"/>
          </a:solidFill>
          <a:ln>
            <a:noFill/>
          </a:ln>
        </p:spPr>
      </p:sp>
      <p:sp>
        <p:nvSpPr>
          <p:cNvPr id="1574" name="Google Shape;1574;p77"/>
          <p:cNvSpPr/>
          <p:nvPr/>
        </p:nvSpPr>
        <p:spPr>
          <a:xfrm>
            <a:off x="3035051" y="2571750"/>
            <a:ext cx="365056" cy="177577"/>
          </a:xfrm>
          <a:custGeom>
            <a:avLst/>
            <a:gdLst/>
            <a:ahLst/>
            <a:cxnLst/>
            <a:rect l="l" t="t" r="r" b="b"/>
            <a:pathLst>
              <a:path w="1930400" h="1297940" extrusionOk="0">
                <a:moveTo>
                  <a:pt x="0" y="0"/>
                </a:moveTo>
                <a:lnTo>
                  <a:pt x="965200" y="1297940"/>
                </a:lnTo>
                <a:lnTo>
                  <a:pt x="1930400" y="0"/>
                </a:lnTo>
                <a:close/>
              </a:path>
            </a:pathLst>
          </a:custGeom>
          <a:solidFill>
            <a:srgbClr val="FFCB0B"/>
          </a:solidFill>
          <a:ln>
            <a:noFill/>
          </a:ln>
        </p:spPr>
      </p:sp>
      <p:sp>
        <p:nvSpPr>
          <p:cNvPr id="1575" name="Google Shape;1575;p77"/>
          <p:cNvSpPr/>
          <p:nvPr/>
        </p:nvSpPr>
        <p:spPr>
          <a:xfrm>
            <a:off x="7169988" y="2596926"/>
            <a:ext cx="365056" cy="177577"/>
          </a:xfrm>
          <a:custGeom>
            <a:avLst/>
            <a:gdLst/>
            <a:ahLst/>
            <a:cxnLst/>
            <a:rect l="l" t="t" r="r" b="b"/>
            <a:pathLst>
              <a:path w="1930400" h="1297940" extrusionOk="0">
                <a:moveTo>
                  <a:pt x="0" y="0"/>
                </a:moveTo>
                <a:lnTo>
                  <a:pt x="965200" y="1297940"/>
                </a:lnTo>
                <a:lnTo>
                  <a:pt x="1930400" y="0"/>
                </a:lnTo>
                <a:close/>
              </a:path>
            </a:pathLst>
          </a:custGeom>
          <a:solidFill>
            <a:srgbClr val="FFCB0B"/>
          </a:solidFill>
          <a:ln>
            <a:noFill/>
          </a:ln>
        </p:spPr>
      </p:sp>
      <p:cxnSp>
        <p:nvCxnSpPr>
          <p:cNvPr id="1576" name="Google Shape;1576;p77"/>
          <p:cNvCxnSpPr/>
          <p:nvPr/>
        </p:nvCxnSpPr>
        <p:spPr>
          <a:xfrm>
            <a:off x="0" y="2470255"/>
            <a:ext cx="9144000" cy="0"/>
          </a:xfrm>
          <a:prstGeom prst="straightConnector1">
            <a:avLst/>
          </a:prstGeom>
          <a:noFill/>
          <a:ln w="28575" cap="flat" cmpd="sng">
            <a:solidFill>
              <a:srgbClr val="019EE2"/>
            </a:solidFill>
            <a:prstDash val="solid"/>
            <a:miter lim="800000"/>
            <a:headEnd type="none" w="sm" len="sm"/>
            <a:tailEnd type="none" w="sm" len="sm"/>
          </a:ln>
          <a:effectLst>
            <a:reflection endPos="65000" sy="-100000" algn="bl" rotWithShape="0"/>
          </a:effectLst>
        </p:spPr>
      </p:cxnSp>
      <p:sp>
        <p:nvSpPr>
          <p:cNvPr id="1577" name="Google Shape;1577;p77"/>
          <p:cNvSpPr txBox="1"/>
          <p:nvPr/>
        </p:nvSpPr>
        <p:spPr>
          <a:xfrm>
            <a:off x="78727" y="195247"/>
            <a:ext cx="3845201" cy="984885"/>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s-ES" sz="3200" b="1" i="0" u="none" strike="noStrike" cap="none">
                <a:solidFill>
                  <a:schemeClr val="dk1"/>
                </a:solidFill>
                <a:latin typeface="Poppins"/>
                <a:ea typeface="Poppins"/>
                <a:cs typeface="Poppins"/>
                <a:sym typeface="Poppins"/>
              </a:rPr>
              <a:t>MICROCRÉDITOS</a:t>
            </a:r>
            <a:br>
              <a:rPr lang="es-ES" sz="3200" b="1" i="0" u="none" strike="noStrike" cap="none">
                <a:solidFill>
                  <a:schemeClr val="dk1"/>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cxnSp>
        <p:nvCxnSpPr>
          <p:cNvPr id="1578" name="Google Shape;1578;p77"/>
          <p:cNvCxnSpPr/>
          <p:nvPr/>
        </p:nvCxnSpPr>
        <p:spPr>
          <a:xfrm rot="10800000">
            <a:off x="0" y="843558"/>
            <a:ext cx="1298592" cy="0"/>
          </a:xfrm>
          <a:prstGeom prst="straightConnector1">
            <a:avLst/>
          </a:prstGeom>
          <a:noFill/>
          <a:ln w="76200" cap="flat" cmpd="sng">
            <a:solidFill>
              <a:schemeClr val="accent1"/>
            </a:solidFill>
            <a:prstDash val="solid"/>
            <a:miter lim="800000"/>
            <a:headEnd type="none" w="sm" len="sm"/>
            <a:tailEnd type="none" w="sm" len="sm"/>
          </a:ln>
        </p:spPr>
      </p:cxnSp>
      <p:pic>
        <p:nvPicPr>
          <p:cNvPr id="1579" name="Google Shape;1579;p77" descr="Libros en una estantería contorno"/>
          <p:cNvPicPr preferRelativeResize="0"/>
          <p:nvPr/>
        </p:nvPicPr>
        <p:blipFill rotWithShape="1">
          <a:blip r:embed="rId3">
            <a:alphaModFix/>
          </a:blip>
          <a:srcRect/>
          <a:stretch/>
        </p:blipFill>
        <p:spPr>
          <a:xfrm>
            <a:off x="488248" y="1527851"/>
            <a:ext cx="914400" cy="914400"/>
          </a:xfrm>
          <a:prstGeom prst="rect">
            <a:avLst/>
          </a:prstGeom>
          <a:noFill/>
          <a:ln>
            <a:noFill/>
          </a:ln>
        </p:spPr>
      </p:pic>
      <p:pic>
        <p:nvPicPr>
          <p:cNvPr id="1580" name="Google Shape;1580;p77" descr="{0} contorno"/>
          <p:cNvPicPr preferRelativeResize="0"/>
          <p:nvPr/>
        </p:nvPicPr>
        <p:blipFill rotWithShape="1">
          <a:blip r:embed="rId4">
            <a:alphaModFix/>
          </a:blip>
          <a:srcRect/>
          <a:stretch/>
        </p:blipFill>
        <p:spPr>
          <a:xfrm>
            <a:off x="4860032" y="1475067"/>
            <a:ext cx="914400" cy="914400"/>
          </a:xfrm>
          <a:prstGeom prst="rect">
            <a:avLst/>
          </a:prstGeom>
          <a:noFill/>
          <a:ln>
            <a:noFill/>
          </a:ln>
        </p:spPr>
      </p:pic>
      <p:pic>
        <p:nvPicPr>
          <p:cNvPr id="1581" name="Google Shape;1581;p77" descr="Persona con idea contorno"/>
          <p:cNvPicPr preferRelativeResize="0"/>
          <p:nvPr/>
        </p:nvPicPr>
        <p:blipFill rotWithShape="1">
          <a:blip r:embed="rId5">
            <a:alphaModFix/>
          </a:blip>
          <a:srcRect/>
          <a:stretch/>
        </p:blipFill>
        <p:spPr>
          <a:xfrm>
            <a:off x="7166850" y="1432546"/>
            <a:ext cx="914400" cy="914400"/>
          </a:xfrm>
          <a:prstGeom prst="rect">
            <a:avLst/>
          </a:prstGeom>
          <a:noFill/>
          <a:ln>
            <a:noFill/>
          </a:ln>
        </p:spPr>
      </p:pic>
      <p:pic>
        <p:nvPicPr>
          <p:cNvPr id="1582" name="Google Shape;1582;p77" descr="Notas adhesivas 3 contorno"/>
          <p:cNvPicPr preferRelativeResize="0"/>
          <p:nvPr/>
        </p:nvPicPr>
        <p:blipFill rotWithShape="1">
          <a:blip r:embed="rId6">
            <a:alphaModFix/>
          </a:blip>
          <a:srcRect/>
          <a:stretch/>
        </p:blipFill>
        <p:spPr>
          <a:xfrm>
            <a:off x="2677018" y="1508292"/>
            <a:ext cx="914400" cy="914400"/>
          </a:xfrm>
          <a:prstGeom prst="rect">
            <a:avLst/>
          </a:prstGeom>
          <a:noFill/>
          <a:ln>
            <a:noFill/>
          </a:ln>
        </p:spPr>
      </p:pic>
      <p:pic>
        <p:nvPicPr>
          <p:cNvPr id="1583" name="Google Shape;1583;p77" descr="Forma&#10;&#10;Descripción generada automáticamente con confianza media"/>
          <p:cNvPicPr preferRelativeResize="0"/>
          <p:nvPr/>
        </p:nvPicPr>
        <p:blipFill rotWithShape="1">
          <a:blip r:embed="rId7">
            <a:alphaModFix/>
          </a:blip>
          <a:srcRect/>
          <a:stretch/>
        </p:blipFill>
        <p:spPr>
          <a:xfrm>
            <a:off x="6774298" y="146624"/>
            <a:ext cx="2244675" cy="447925"/>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588"/>
        <p:cNvGrpSpPr/>
        <p:nvPr/>
      </p:nvGrpSpPr>
      <p:grpSpPr>
        <a:xfrm>
          <a:off x="0" y="0"/>
          <a:ext cx="0" cy="0"/>
          <a:chOff x="0" y="0"/>
          <a:chExt cx="0" cy="0"/>
        </a:xfrm>
      </p:grpSpPr>
      <p:pic>
        <p:nvPicPr>
          <p:cNvPr id="1589" name="Google Shape;1589;p78"/>
          <p:cNvPicPr preferRelativeResize="0"/>
          <p:nvPr/>
        </p:nvPicPr>
        <p:blipFill rotWithShape="1">
          <a:blip r:embed="rId3">
            <a:alphaModFix amt="70000"/>
          </a:blip>
          <a:srcRect/>
          <a:stretch/>
        </p:blipFill>
        <p:spPr>
          <a:xfrm>
            <a:off x="323528" y="-923685"/>
            <a:ext cx="8928992" cy="8962341"/>
          </a:xfrm>
          <a:prstGeom prst="rect">
            <a:avLst/>
          </a:prstGeom>
          <a:noFill/>
          <a:ln>
            <a:noFill/>
          </a:ln>
        </p:spPr>
      </p:pic>
      <p:sp>
        <p:nvSpPr>
          <p:cNvPr id="1590" name="Google Shape;1590;p78"/>
          <p:cNvSpPr txBox="1">
            <a:spLocks noGrp="1"/>
          </p:cNvSpPr>
          <p:nvPr>
            <p:ph type="title"/>
          </p:nvPr>
        </p:nvSpPr>
        <p:spPr>
          <a:xfrm>
            <a:off x="323528" y="258749"/>
            <a:ext cx="7886700" cy="99417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200"/>
              <a:buFont typeface="Poppins"/>
              <a:buNone/>
            </a:pPr>
            <a:r>
              <a:rPr lang="es-ES" sz="3200" b="1" cap="none">
                <a:latin typeface="Poppins"/>
                <a:ea typeface="Poppins"/>
                <a:cs typeface="Poppins"/>
                <a:sym typeface="Poppins"/>
              </a:rPr>
              <a:t>MICROCRÉDITOS</a:t>
            </a:r>
            <a:br>
              <a:rPr lang="es-ES" sz="3200" b="1" cap="none">
                <a:latin typeface="Poppins"/>
                <a:ea typeface="Poppins"/>
                <a:cs typeface="Poppins"/>
                <a:sym typeface="Poppins"/>
              </a:rPr>
            </a:br>
            <a:endParaRPr/>
          </a:p>
        </p:txBody>
      </p:sp>
      <p:cxnSp>
        <p:nvCxnSpPr>
          <p:cNvPr id="1591" name="Google Shape;1591;p78"/>
          <p:cNvCxnSpPr/>
          <p:nvPr/>
        </p:nvCxnSpPr>
        <p:spPr>
          <a:xfrm rot="10800000">
            <a:off x="0" y="1203598"/>
            <a:ext cx="1298592" cy="0"/>
          </a:xfrm>
          <a:prstGeom prst="straightConnector1">
            <a:avLst/>
          </a:prstGeom>
          <a:noFill/>
          <a:ln w="76200" cap="flat" cmpd="sng">
            <a:solidFill>
              <a:schemeClr val="accent1"/>
            </a:solidFill>
            <a:prstDash val="solid"/>
            <a:miter lim="800000"/>
            <a:headEnd type="none" w="sm" len="sm"/>
            <a:tailEnd type="none" w="sm" len="sm"/>
          </a:ln>
        </p:spPr>
      </p:cxnSp>
      <p:grpSp>
        <p:nvGrpSpPr>
          <p:cNvPr id="1592" name="Google Shape;1592;p78"/>
          <p:cNvGrpSpPr/>
          <p:nvPr/>
        </p:nvGrpSpPr>
        <p:grpSpPr>
          <a:xfrm>
            <a:off x="107504" y="1361177"/>
            <a:ext cx="9066061" cy="3561266"/>
            <a:chOff x="107505" y="1361177"/>
            <a:chExt cx="9066061" cy="3561266"/>
          </a:xfrm>
        </p:grpSpPr>
        <p:sp>
          <p:nvSpPr>
            <p:cNvPr id="1593" name="Google Shape;1593;p78"/>
            <p:cNvSpPr/>
            <p:nvPr/>
          </p:nvSpPr>
          <p:spPr>
            <a:xfrm rot="5400000">
              <a:off x="-638275" y="2293061"/>
              <a:ext cx="1640317" cy="148758"/>
            </a:xfrm>
            <a:prstGeom prst="corner">
              <a:avLst>
                <a:gd name="adj1" fmla="val 1000"/>
                <a:gd name="adj2" fmla="val 1000"/>
              </a:avLst>
            </a:prstGeom>
            <a:solidFill>
              <a:schemeClr val="lt1"/>
            </a:solidFill>
            <a:ln w="12700" cap="flat" cmpd="sng">
              <a:solidFill>
                <a:srgbClr val="BFD7E7"/>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94" name="Google Shape;1594;p78"/>
            <p:cNvSpPr/>
            <p:nvPr/>
          </p:nvSpPr>
          <p:spPr>
            <a:xfrm>
              <a:off x="161429" y="3545807"/>
              <a:ext cx="1859480" cy="546772"/>
            </a:xfrm>
            <a:custGeom>
              <a:avLst/>
              <a:gdLst/>
              <a:ahLst/>
              <a:cxnLst/>
              <a:rect l="l" t="t" r="r" b="b"/>
              <a:pathLst>
                <a:path w="1859480" h="546772" extrusionOk="0">
                  <a:moveTo>
                    <a:pt x="0" y="0"/>
                  </a:moveTo>
                  <a:lnTo>
                    <a:pt x="1722787" y="0"/>
                  </a:lnTo>
                  <a:lnTo>
                    <a:pt x="1859480" y="273386"/>
                  </a:lnTo>
                  <a:lnTo>
                    <a:pt x="1722787" y="546772"/>
                  </a:lnTo>
                  <a:lnTo>
                    <a:pt x="0" y="546772"/>
                  </a:lnTo>
                  <a:lnTo>
                    <a:pt x="0" y="0"/>
                  </a:lnTo>
                  <a:close/>
                </a:path>
              </a:pathLst>
            </a:custGeom>
            <a:solidFill>
              <a:srgbClr val="BFD7E7"/>
            </a:solidFill>
            <a:ln w="12700" cap="flat" cmpd="sng">
              <a:solidFill>
                <a:srgbClr val="BFD7E7"/>
              </a:solidFill>
              <a:prstDash val="solid"/>
              <a:miter lim="800000"/>
              <a:headEnd type="none" w="sm" len="sm"/>
              <a:tailEnd type="none" w="sm" len="sm"/>
            </a:ln>
          </p:spPr>
          <p:txBody>
            <a:bodyPr spcFirstLastPara="1" wrap="square" lIns="101600" tIns="203200" rIns="169925" bIns="203200" anchor="ctr" anchorCtr="0">
              <a:noAutofit/>
            </a:bodyPr>
            <a:lstStyle/>
            <a:p>
              <a:pPr marL="0" marR="0" lvl="0" indent="0" algn="ctr" rtl="0">
                <a:lnSpc>
                  <a:spcPct val="90000"/>
                </a:lnSpc>
                <a:spcBef>
                  <a:spcPts val="0"/>
                </a:spcBef>
                <a:spcAft>
                  <a:spcPts val="0"/>
                </a:spcAft>
                <a:buClr>
                  <a:srgbClr val="595959"/>
                </a:buClr>
                <a:buSzPts val="1600"/>
                <a:buFont typeface="Poppins"/>
                <a:buNone/>
              </a:pPr>
              <a:r>
                <a:rPr lang="es-ES" sz="1600" b="1" i="0" u="none" strike="noStrike" cap="none">
                  <a:solidFill>
                    <a:srgbClr val="595959"/>
                  </a:solidFill>
                  <a:latin typeface="Poppins"/>
                  <a:ea typeface="Poppins"/>
                  <a:cs typeface="Poppins"/>
                  <a:sym typeface="Poppins"/>
                </a:rPr>
                <a:t>1974-Bangladesh</a:t>
              </a:r>
              <a:endParaRPr sz="1400" b="0" i="0" u="none" strike="noStrike" cap="none">
                <a:solidFill>
                  <a:srgbClr val="000000"/>
                </a:solidFill>
                <a:latin typeface="Arial"/>
                <a:ea typeface="Arial"/>
                <a:cs typeface="Arial"/>
                <a:sym typeface="Arial"/>
              </a:endParaRPr>
            </a:p>
          </p:txBody>
        </p:sp>
        <p:sp>
          <p:nvSpPr>
            <p:cNvPr id="1595" name="Google Shape;1595;p78"/>
            <p:cNvSpPr/>
            <p:nvPr/>
          </p:nvSpPr>
          <p:spPr>
            <a:xfrm>
              <a:off x="130185" y="1636537"/>
              <a:ext cx="1772771" cy="1122470"/>
            </a:xfrm>
            <a:custGeom>
              <a:avLst/>
              <a:gdLst/>
              <a:ahLst/>
              <a:cxnLst/>
              <a:rect l="l" t="t" r="r" b="b"/>
              <a:pathLst>
                <a:path w="1509897" h="1122470" extrusionOk="0">
                  <a:moveTo>
                    <a:pt x="0" y="0"/>
                  </a:moveTo>
                  <a:lnTo>
                    <a:pt x="1509897" y="0"/>
                  </a:lnTo>
                  <a:lnTo>
                    <a:pt x="1509897" y="1122470"/>
                  </a:lnTo>
                  <a:lnTo>
                    <a:pt x="0" y="1122470"/>
                  </a:lnTo>
                  <a:lnTo>
                    <a:pt x="0" y="0"/>
                  </a:lnTo>
                  <a:close/>
                </a:path>
              </a:pathLst>
            </a:custGeom>
            <a:noFill/>
            <a:ln>
              <a:noFill/>
            </a:ln>
          </p:spPr>
          <p:txBody>
            <a:bodyPr spcFirstLastPara="1" wrap="square" lIns="0" tIns="0" rIns="0" bIns="0" anchor="t" anchorCtr="0">
              <a:noAutofit/>
            </a:bodyPr>
            <a:lstStyle/>
            <a:p>
              <a:pPr marR="0" lvl="0" algn="l" rtl="0">
                <a:lnSpc>
                  <a:spcPct val="90000"/>
                </a:lnSpc>
                <a:spcBef>
                  <a:spcPts val="0"/>
                </a:spcBef>
                <a:spcAft>
                  <a:spcPts val="0"/>
                </a:spcAft>
                <a:buClr>
                  <a:srgbClr val="000000"/>
                </a:buClr>
                <a:buSzPts val="1300"/>
              </a:pPr>
              <a:r>
                <a:rPr lang="es-ES" sz="1300" b="1" i="0" u="none" strike="noStrike" cap="none" dirty="0">
                  <a:solidFill>
                    <a:srgbClr val="000000"/>
                  </a:solidFill>
                  <a:latin typeface="Poppins"/>
                  <a:ea typeface="Poppins"/>
                  <a:cs typeface="Poppins"/>
                  <a:sym typeface="Poppins"/>
                </a:rPr>
                <a:t>- Economía precaria</a:t>
              </a:r>
            </a:p>
            <a:p>
              <a:pPr marR="0" lvl="0" algn="l" rtl="0">
                <a:lnSpc>
                  <a:spcPct val="90000"/>
                </a:lnSpc>
                <a:spcBef>
                  <a:spcPts val="0"/>
                </a:spcBef>
                <a:spcAft>
                  <a:spcPts val="0"/>
                </a:spcAft>
                <a:buClr>
                  <a:srgbClr val="000000"/>
                </a:buClr>
                <a:buSzPts val="1300"/>
              </a:pPr>
              <a:br>
                <a:rPr lang="es-ES" sz="1300" b="1" i="0" u="none" strike="noStrike" cap="none" dirty="0">
                  <a:solidFill>
                    <a:srgbClr val="000000"/>
                  </a:solidFill>
                  <a:latin typeface="Poppins"/>
                  <a:ea typeface="Poppins"/>
                  <a:cs typeface="Poppins"/>
                  <a:sym typeface="Poppins"/>
                </a:rPr>
              </a:br>
              <a:r>
                <a:rPr lang="es-ES" sz="1300" b="1" i="0" u="none" strike="noStrike" cap="none" dirty="0">
                  <a:solidFill>
                    <a:srgbClr val="000000"/>
                  </a:solidFill>
                  <a:latin typeface="Poppins"/>
                  <a:ea typeface="Poppins"/>
                  <a:cs typeface="Poppins"/>
                  <a:sym typeface="Poppins"/>
                </a:rPr>
                <a:t>- Miseria</a:t>
              </a:r>
              <a:br>
                <a:rPr lang="es-ES" sz="1300" b="1" i="0" u="none" strike="noStrike" cap="none" dirty="0">
                  <a:solidFill>
                    <a:srgbClr val="000000"/>
                  </a:solidFill>
                  <a:latin typeface="Poppins"/>
                  <a:ea typeface="Poppins"/>
                  <a:cs typeface="Poppins"/>
                  <a:sym typeface="Poppins"/>
                </a:rPr>
              </a:br>
              <a:endParaRPr sz="1400" b="0" i="0" u="none" strike="noStrike" cap="none" dirty="0">
                <a:solidFill>
                  <a:srgbClr val="000000"/>
                </a:solidFill>
                <a:latin typeface="Arial"/>
                <a:ea typeface="Arial"/>
                <a:cs typeface="Arial"/>
                <a:sym typeface="Arial"/>
              </a:endParaRPr>
            </a:p>
          </p:txBody>
        </p:sp>
        <p:sp>
          <p:nvSpPr>
            <p:cNvPr id="1596" name="Google Shape;1596;p78"/>
            <p:cNvSpPr/>
            <p:nvPr/>
          </p:nvSpPr>
          <p:spPr>
            <a:xfrm rot="5400000">
              <a:off x="1157178" y="2106957"/>
              <a:ext cx="1640317" cy="148758"/>
            </a:xfrm>
            <a:prstGeom prst="corner">
              <a:avLst>
                <a:gd name="adj1" fmla="val 1000"/>
                <a:gd name="adj2" fmla="val 1000"/>
              </a:avLst>
            </a:prstGeom>
            <a:solidFill>
              <a:schemeClr val="lt1"/>
            </a:solidFill>
            <a:ln w="12700" cap="flat" cmpd="sng">
              <a:solidFill>
                <a:srgbClr val="B3DBCA"/>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97" name="Google Shape;1597;p78"/>
            <p:cNvSpPr/>
            <p:nvPr/>
          </p:nvSpPr>
          <p:spPr>
            <a:xfrm>
              <a:off x="2020909" y="3544118"/>
              <a:ext cx="1859480" cy="546772"/>
            </a:xfrm>
            <a:custGeom>
              <a:avLst/>
              <a:gdLst/>
              <a:ahLst/>
              <a:cxnLst/>
              <a:rect l="l" t="t" r="r" b="b"/>
              <a:pathLst>
                <a:path w="1859480" h="546772" extrusionOk="0">
                  <a:moveTo>
                    <a:pt x="0" y="0"/>
                  </a:moveTo>
                  <a:lnTo>
                    <a:pt x="1722787" y="0"/>
                  </a:lnTo>
                  <a:lnTo>
                    <a:pt x="1859480" y="273386"/>
                  </a:lnTo>
                  <a:lnTo>
                    <a:pt x="1722787" y="546772"/>
                  </a:lnTo>
                  <a:lnTo>
                    <a:pt x="0" y="546772"/>
                  </a:lnTo>
                  <a:lnTo>
                    <a:pt x="136693" y="273386"/>
                  </a:lnTo>
                  <a:lnTo>
                    <a:pt x="0" y="0"/>
                  </a:lnTo>
                  <a:close/>
                </a:path>
              </a:pathLst>
            </a:custGeom>
            <a:solidFill>
              <a:srgbClr val="B3DBCA"/>
            </a:solidFill>
            <a:ln w="12700" cap="flat" cmpd="sng">
              <a:solidFill>
                <a:srgbClr val="B3DBCA"/>
              </a:solidFill>
              <a:prstDash val="solid"/>
              <a:miter lim="800000"/>
              <a:headEnd type="none" w="sm" len="sm"/>
              <a:tailEnd type="none" w="sm" len="sm"/>
            </a:ln>
          </p:spPr>
          <p:txBody>
            <a:bodyPr spcFirstLastPara="1" wrap="square" lIns="238275" tIns="203200" rIns="238275" bIns="203200" anchor="ctr" anchorCtr="0">
              <a:noAutofit/>
            </a:bodyPr>
            <a:lstStyle/>
            <a:p>
              <a:pPr marL="0" marR="0" lvl="0" indent="0" algn="ctr" rtl="0">
                <a:lnSpc>
                  <a:spcPct val="90000"/>
                </a:lnSpc>
                <a:spcBef>
                  <a:spcPts val="0"/>
                </a:spcBef>
                <a:spcAft>
                  <a:spcPts val="0"/>
                </a:spcAft>
                <a:buClr>
                  <a:srgbClr val="595959"/>
                </a:buClr>
                <a:buSzPts val="1600"/>
                <a:buFont typeface="Poppins"/>
                <a:buNone/>
              </a:pPr>
              <a:r>
                <a:rPr lang="es-ES" sz="1600" b="1" i="0" u="none" strike="noStrike" cap="none">
                  <a:solidFill>
                    <a:srgbClr val="595959"/>
                  </a:solidFill>
                  <a:latin typeface="Poppins"/>
                  <a:ea typeface="Poppins"/>
                  <a:cs typeface="Poppins"/>
                  <a:sym typeface="Poppins"/>
                </a:rPr>
                <a:t>Sufia Begum</a:t>
              </a:r>
              <a:endParaRPr sz="1400" b="0" i="0" u="none" strike="noStrike" cap="none">
                <a:solidFill>
                  <a:srgbClr val="000000"/>
                </a:solidFill>
                <a:latin typeface="Arial"/>
                <a:ea typeface="Arial"/>
                <a:cs typeface="Arial"/>
                <a:sym typeface="Arial"/>
              </a:endParaRPr>
            </a:p>
          </p:txBody>
        </p:sp>
        <p:sp>
          <p:nvSpPr>
            <p:cNvPr id="1598" name="Google Shape;1598;p78"/>
            <p:cNvSpPr/>
            <p:nvPr/>
          </p:nvSpPr>
          <p:spPr>
            <a:xfrm>
              <a:off x="1970222" y="1450432"/>
              <a:ext cx="1699241" cy="1122470"/>
            </a:xfrm>
            <a:custGeom>
              <a:avLst/>
              <a:gdLst/>
              <a:ahLst/>
              <a:cxnLst/>
              <a:rect l="l" t="t" r="r" b="b"/>
              <a:pathLst>
                <a:path w="1509897" h="1122470" extrusionOk="0">
                  <a:moveTo>
                    <a:pt x="0" y="0"/>
                  </a:moveTo>
                  <a:lnTo>
                    <a:pt x="1509897" y="0"/>
                  </a:lnTo>
                  <a:lnTo>
                    <a:pt x="1509897" y="1122470"/>
                  </a:lnTo>
                  <a:lnTo>
                    <a:pt x="0" y="1122470"/>
                  </a:lnTo>
                  <a:lnTo>
                    <a:pt x="0" y="0"/>
                  </a:lnTo>
                  <a:close/>
                </a:path>
              </a:pathLst>
            </a:custGeom>
            <a:noFill/>
            <a:ln>
              <a:noFill/>
            </a:ln>
          </p:spPr>
          <p:txBody>
            <a:bodyPr spcFirstLastPara="1" wrap="square" lIns="0" tIns="0" rIns="0" bIns="0" anchor="t" anchorCtr="0">
              <a:noAutofit/>
            </a:bodyPr>
            <a:lstStyle/>
            <a:p>
              <a:pPr marR="0" lvl="0" algn="l" rtl="0">
                <a:lnSpc>
                  <a:spcPct val="90000"/>
                </a:lnSpc>
                <a:spcBef>
                  <a:spcPts val="0"/>
                </a:spcBef>
                <a:spcAft>
                  <a:spcPts val="0"/>
                </a:spcAft>
                <a:buClr>
                  <a:schemeClr val="dk1"/>
                </a:buClr>
                <a:buSzPts val="1300"/>
              </a:pPr>
              <a:r>
                <a:rPr lang="es-ES" sz="1300" b="1" i="0" u="none" strike="noStrike" cap="none" dirty="0">
                  <a:solidFill>
                    <a:schemeClr val="dk1"/>
                  </a:solidFill>
                  <a:latin typeface="Poppins"/>
                  <a:ea typeface="Poppins"/>
                  <a:cs typeface="Poppins"/>
                  <a:sym typeface="Poppins"/>
                </a:rPr>
                <a:t>- Tejedor de cestas</a:t>
              </a:r>
            </a:p>
            <a:p>
              <a:pPr marR="0" lvl="0" algn="l" rtl="0">
                <a:lnSpc>
                  <a:spcPct val="90000"/>
                </a:lnSpc>
                <a:spcBef>
                  <a:spcPts val="0"/>
                </a:spcBef>
                <a:spcAft>
                  <a:spcPts val="0"/>
                </a:spcAft>
                <a:buClr>
                  <a:schemeClr val="dk1"/>
                </a:buClr>
                <a:buSzPts val="1300"/>
              </a:pPr>
              <a:br>
                <a:rPr lang="es-ES" sz="1300" b="1" i="0" u="none" strike="noStrike" cap="none" dirty="0">
                  <a:solidFill>
                    <a:schemeClr val="dk1"/>
                  </a:solidFill>
                  <a:latin typeface="Poppins"/>
                  <a:ea typeface="Poppins"/>
                  <a:cs typeface="Poppins"/>
                  <a:sym typeface="Poppins"/>
                </a:rPr>
              </a:br>
              <a:r>
                <a:rPr lang="es-ES" sz="1300" b="1" i="0" u="none" strike="noStrike" cap="none" dirty="0">
                  <a:solidFill>
                    <a:schemeClr val="dk1"/>
                  </a:solidFill>
                  <a:latin typeface="Poppins"/>
                  <a:ea typeface="Poppins"/>
                  <a:cs typeface="Poppins"/>
                  <a:sym typeface="Poppins"/>
                </a:rPr>
                <a:t>- Intermediario de bambú</a:t>
              </a:r>
            </a:p>
            <a:p>
              <a:pPr marR="0" lvl="0" algn="l" rtl="0">
                <a:lnSpc>
                  <a:spcPct val="90000"/>
                </a:lnSpc>
                <a:spcBef>
                  <a:spcPts val="0"/>
                </a:spcBef>
                <a:spcAft>
                  <a:spcPts val="0"/>
                </a:spcAft>
                <a:buClr>
                  <a:schemeClr val="dk1"/>
                </a:buClr>
                <a:buSzPts val="1300"/>
              </a:pPr>
              <a:endParaRPr lang="es-ES" sz="1300" b="1" dirty="0">
                <a:solidFill>
                  <a:schemeClr val="dk1"/>
                </a:solidFill>
                <a:latin typeface="Poppins"/>
                <a:ea typeface="Poppins"/>
                <a:cs typeface="Poppins"/>
                <a:sym typeface="Poppins"/>
              </a:endParaRPr>
            </a:p>
            <a:p>
              <a:pPr marR="0" lvl="0" algn="l" rtl="0">
                <a:lnSpc>
                  <a:spcPct val="90000"/>
                </a:lnSpc>
                <a:spcBef>
                  <a:spcPts val="0"/>
                </a:spcBef>
                <a:spcAft>
                  <a:spcPts val="0"/>
                </a:spcAft>
                <a:buClr>
                  <a:schemeClr val="dk1"/>
                </a:buClr>
                <a:buSzPts val="1300"/>
              </a:pPr>
              <a:r>
                <a:rPr lang="es-ES" sz="1300" b="1" i="0" u="none" strike="noStrike" cap="none" dirty="0">
                  <a:solidFill>
                    <a:schemeClr val="dk1"/>
                  </a:solidFill>
                  <a:latin typeface="Poppins"/>
                  <a:ea typeface="Poppins"/>
                  <a:cs typeface="Poppins"/>
                  <a:sym typeface="Poppins"/>
                </a:rPr>
                <a:t>- Debe entregar las cestas hechas</a:t>
              </a:r>
            </a:p>
            <a:p>
              <a:pPr marR="0" lvl="0" algn="l" rtl="0">
                <a:lnSpc>
                  <a:spcPct val="90000"/>
                </a:lnSpc>
                <a:spcBef>
                  <a:spcPts val="0"/>
                </a:spcBef>
                <a:spcAft>
                  <a:spcPts val="0"/>
                </a:spcAft>
                <a:buClr>
                  <a:schemeClr val="dk1"/>
                </a:buClr>
                <a:buSzPts val="1300"/>
              </a:pPr>
              <a:br>
                <a:rPr lang="es-ES" sz="1300" b="1" i="0" u="none" strike="noStrike" cap="none" dirty="0">
                  <a:solidFill>
                    <a:schemeClr val="dk1"/>
                  </a:solidFill>
                  <a:latin typeface="Poppins"/>
                  <a:ea typeface="Poppins"/>
                  <a:cs typeface="Poppins"/>
                  <a:sym typeface="Poppins"/>
                </a:rPr>
              </a:br>
              <a:r>
                <a:rPr lang="es-ES" sz="1300" b="1" i="0" u="none" strike="noStrike" cap="none" dirty="0">
                  <a:solidFill>
                    <a:schemeClr val="dk1"/>
                  </a:solidFill>
                  <a:latin typeface="Poppins"/>
                  <a:ea typeface="Poppins"/>
                  <a:cs typeface="Poppins"/>
                  <a:sym typeface="Poppins"/>
                </a:rPr>
                <a:t>- 10 centavos vs. 1 dólar</a:t>
              </a:r>
              <a:br>
                <a:rPr lang="es-ES" sz="1300" b="1" i="0" u="none" strike="noStrike" cap="none" dirty="0">
                  <a:solidFill>
                    <a:schemeClr val="dk1"/>
                  </a:solidFill>
                  <a:latin typeface="Poppins"/>
                  <a:ea typeface="Poppins"/>
                  <a:cs typeface="Poppins"/>
                  <a:sym typeface="Poppins"/>
                </a:rPr>
              </a:br>
              <a:endParaRPr lang="es-ES" sz="1300" b="1" i="0" u="none" strike="noStrike" cap="none" dirty="0">
                <a:solidFill>
                  <a:schemeClr val="dk1"/>
                </a:solidFill>
                <a:latin typeface="Poppins"/>
                <a:ea typeface="Poppins"/>
                <a:cs typeface="Poppins"/>
                <a:sym typeface="Poppins"/>
              </a:endParaRPr>
            </a:p>
          </p:txBody>
        </p:sp>
        <p:sp>
          <p:nvSpPr>
            <p:cNvPr id="1599" name="Google Shape;1599;p78"/>
            <p:cNvSpPr/>
            <p:nvPr/>
          </p:nvSpPr>
          <p:spPr>
            <a:xfrm rot="5400000">
              <a:off x="2073787" y="3205213"/>
              <a:ext cx="3285702" cy="148758"/>
            </a:xfrm>
            <a:prstGeom prst="corner">
              <a:avLst>
                <a:gd name="adj1" fmla="val 1000"/>
                <a:gd name="adj2" fmla="val 1000"/>
              </a:avLst>
            </a:prstGeom>
            <a:solidFill>
              <a:schemeClr val="lt1"/>
            </a:solidFill>
            <a:ln w="12700" cap="flat" cmpd="sng">
              <a:solidFill>
                <a:srgbClr val="B4CBAB"/>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00" name="Google Shape;1600;p78"/>
            <p:cNvSpPr/>
            <p:nvPr/>
          </p:nvSpPr>
          <p:spPr>
            <a:xfrm>
              <a:off x="3830754" y="3542430"/>
              <a:ext cx="1766506" cy="546772"/>
            </a:xfrm>
            <a:custGeom>
              <a:avLst/>
              <a:gdLst/>
              <a:ahLst/>
              <a:cxnLst/>
              <a:rect l="l" t="t" r="r" b="b"/>
              <a:pathLst>
                <a:path w="1859480" h="1095234" extrusionOk="0">
                  <a:moveTo>
                    <a:pt x="0" y="0"/>
                  </a:moveTo>
                  <a:lnTo>
                    <a:pt x="1585672" y="0"/>
                  </a:lnTo>
                  <a:lnTo>
                    <a:pt x="1859480" y="547617"/>
                  </a:lnTo>
                  <a:lnTo>
                    <a:pt x="1585672" y="1095234"/>
                  </a:lnTo>
                  <a:lnTo>
                    <a:pt x="0" y="1095234"/>
                  </a:lnTo>
                  <a:lnTo>
                    <a:pt x="273809" y="547617"/>
                  </a:lnTo>
                  <a:lnTo>
                    <a:pt x="0" y="0"/>
                  </a:lnTo>
                  <a:close/>
                </a:path>
              </a:pathLst>
            </a:custGeom>
            <a:solidFill>
              <a:srgbClr val="B4CBAB"/>
            </a:solidFill>
            <a:ln w="12700" cap="flat" cmpd="sng">
              <a:solidFill>
                <a:srgbClr val="B4CBAB"/>
              </a:solidFill>
              <a:prstDash val="solid"/>
              <a:miter lim="800000"/>
              <a:headEnd type="none" w="sm" len="sm"/>
              <a:tailEnd type="none" w="sm" len="sm"/>
            </a:ln>
          </p:spPr>
          <p:txBody>
            <a:bodyPr spcFirstLastPara="1" wrap="square" lIns="375400" tIns="203200" rIns="375400" bIns="203200" anchor="ctr" anchorCtr="0">
              <a:noAutofit/>
            </a:bodyPr>
            <a:lstStyle/>
            <a:p>
              <a:pPr marL="0" marR="0" lvl="0" indent="0" algn="ctr" rtl="0">
                <a:lnSpc>
                  <a:spcPct val="90000"/>
                </a:lnSpc>
                <a:spcBef>
                  <a:spcPts val="0"/>
                </a:spcBef>
                <a:spcAft>
                  <a:spcPts val="0"/>
                </a:spcAft>
                <a:buClr>
                  <a:srgbClr val="595959"/>
                </a:buClr>
                <a:buSzPts val="1200"/>
                <a:buFont typeface="Poppins"/>
                <a:buNone/>
              </a:pPr>
              <a:r>
                <a:rPr lang="es-ES" sz="1200" b="1" i="0" u="none" strike="noStrike" cap="none">
                  <a:solidFill>
                    <a:srgbClr val="595959"/>
                  </a:solidFill>
                  <a:latin typeface="Poppins"/>
                  <a:ea typeface="Poppins"/>
                  <a:cs typeface="Poppins"/>
                  <a:sym typeface="Poppins"/>
                </a:rPr>
                <a:t>¿Puede comprar ella el bambú?</a:t>
              </a:r>
              <a:endParaRPr sz="1400" b="0" i="0" u="none" strike="noStrike" cap="none">
                <a:solidFill>
                  <a:srgbClr val="000000"/>
                </a:solidFill>
                <a:latin typeface="Arial"/>
                <a:ea typeface="Arial"/>
                <a:cs typeface="Arial"/>
                <a:sym typeface="Arial"/>
              </a:endParaRPr>
            </a:p>
          </p:txBody>
        </p:sp>
        <p:sp>
          <p:nvSpPr>
            <p:cNvPr id="1601" name="Google Shape;1601;p78"/>
            <p:cNvSpPr/>
            <p:nvPr/>
          </p:nvSpPr>
          <p:spPr>
            <a:xfrm>
              <a:off x="3719695" y="1396543"/>
              <a:ext cx="1661865" cy="2248409"/>
            </a:xfrm>
            <a:custGeom>
              <a:avLst/>
              <a:gdLst/>
              <a:ahLst/>
              <a:cxnLst/>
              <a:rect l="l" t="t" r="r" b="b"/>
              <a:pathLst>
                <a:path w="1509897" h="2248409" extrusionOk="0">
                  <a:moveTo>
                    <a:pt x="0" y="0"/>
                  </a:moveTo>
                  <a:lnTo>
                    <a:pt x="1509897" y="0"/>
                  </a:lnTo>
                  <a:lnTo>
                    <a:pt x="1509897" y="2248409"/>
                  </a:lnTo>
                  <a:lnTo>
                    <a:pt x="0" y="2248409"/>
                  </a:lnTo>
                  <a:lnTo>
                    <a:pt x="0" y="0"/>
                  </a:lnTo>
                  <a:close/>
                </a:path>
              </a:pathLst>
            </a:custGeom>
            <a:noFill/>
            <a:ln>
              <a:noFill/>
            </a:ln>
          </p:spPr>
          <p:txBody>
            <a:bodyPr spcFirstLastPara="1" wrap="square" lIns="0" tIns="0" rIns="0" bIns="0" anchor="t" anchorCtr="0">
              <a:noAutofit/>
            </a:bodyPr>
            <a:lstStyle/>
            <a:p>
              <a:pPr marR="0" lvl="0" algn="l" rtl="0">
                <a:lnSpc>
                  <a:spcPct val="90000"/>
                </a:lnSpc>
                <a:spcBef>
                  <a:spcPts val="0"/>
                </a:spcBef>
                <a:spcAft>
                  <a:spcPts val="0"/>
                </a:spcAft>
                <a:buClr>
                  <a:srgbClr val="000000"/>
                </a:buClr>
                <a:buSzPts val="1300"/>
              </a:pPr>
              <a:r>
                <a:rPr lang="es-ES" sz="1300" b="1" i="0" u="none" strike="noStrike" cap="none" dirty="0">
                  <a:solidFill>
                    <a:srgbClr val="000000"/>
                  </a:solidFill>
                  <a:latin typeface="Poppins"/>
                  <a:ea typeface="Poppins"/>
                  <a:cs typeface="Poppins"/>
                  <a:sym typeface="Poppins"/>
                </a:rPr>
                <a:t>- Con $2 podría comprar bambú</a:t>
              </a:r>
            </a:p>
            <a:p>
              <a:pPr marR="0" lvl="0" algn="l" rtl="0">
                <a:lnSpc>
                  <a:spcPct val="90000"/>
                </a:lnSpc>
                <a:spcBef>
                  <a:spcPts val="0"/>
                </a:spcBef>
                <a:spcAft>
                  <a:spcPts val="0"/>
                </a:spcAft>
                <a:buClr>
                  <a:srgbClr val="000000"/>
                </a:buClr>
                <a:buSzPts val="1300"/>
              </a:pPr>
              <a:br>
                <a:rPr lang="es-ES" sz="1300" b="1" i="0" u="none" strike="noStrike" cap="none" dirty="0">
                  <a:solidFill>
                    <a:srgbClr val="000000"/>
                  </a:solidFill>
                  <a:latin typeface="Poppins"/>
                  <a:ea typeface="Poppins"/>
                  <a:cs typeface="Poppins"/>
                  <a:sym typeface="Poppins"/>
                </a:rPr>
              </a:br>
              <a:r>
                <a:rPr lang="es-ES" sz="1300" b="1" i="0" u="none" strike="noStrike" cap="none" dirty="0">
                  <a:solidFill>
                    <a:srgbClr val="000000"/>
                  </a:solidFill>
                  <a:latin typeface="Poppins"/>
                  <a:ea typeface="Poppins"/>
                  <a:cs typeface="Poppins"/>
                  <a:sym typeface="Poppins"/>
                </a:rPr>
                <a:t>- Vender las cestas directamente</a:t>
              </a:r>
            </a:p>
            <a:p>
              <a:pPr marR="0" lvl="0" algn="l" rtl="0">
                <a:lnSpc>
                  <a:spcPct val="90000"/>
                </a:lnSpc>
                <a:spcBef>
                  <a:spcPts val="0"/>
                </a:spcBef>
                <a:spcAft>
                  <a:spcPts val="0"/>
                </a:spcAft>
                <a:buClr>
                  <a:srgbClr val="000000"/>
                </a:buClr>
                <a:buSzPts val="1300"/>
              </a:pPr>
              <a:br>
                <a:rPr lang="es-ES" sz="1300" b="1" i="0" u="none" strike="noStrike" cap="none" dirty="0">
                  <a:solidFill>
                    <a:srgbClr val="000000"/>
                  </a:solidFill>
                  <a:latin typeface="Poppins"/>
                  <a:ea typeface="Poppins"/>
                  <a:cs typeface="Poppins"/>
                  <a:sym typeface="Poppins"/>
                </a:rPr>
              </a:br>
              <a:r>
                <a:rPr lang="es-ES" sz="1300" b="1" i="0" u="none" strike="noStrike" cap="none" dirty="0">
                  <a:solidFill>
                    <a:srgbClr val="000000"/>
                  </a:solidFill>
                  <a:latin typeface="Poppins"/>
                  <a:ea typeface="Poppins"/>
                  <a:cs typeface="Poppins"/>
                  <a:sym typeface="Poppins"/>
                </a:rPr>
                <a:t>- ¿Qué banco haría un préstamo a alguien que está en la miseria?</a:t>
              </a:r>
              <a:br>
                <a:rPr lang="es-ES" sz="1300" b="1" i="0" u="none" strike="noStrike" cap="none" dirty="0">
                  <a:solidFill>
                    <a:srgbClr val="000000"/>
                  </a:solidFill>
                  <a:latin typeface="Poppins"/>
                  <a:ea typeface="Poppins"/>
                  <a:cs typeface="Poppins"/>
                  <a:sym typeface="Poppins"/>
                </a:rPr>
              </a:br>
              <a:endParaRPr lang="es-ES" sz="1300" b="1" i="0" u="none" strike="noStrike" cap="none" dirty="0">
                <a:solidFill>
                  <a:srgbClr val="000000"/>
                </a:solidFill>
                <a:latin typeface="Poppins"/>
                <a:ea typeface="Poppins"/>
                <a:cs typeface="Poppins"/>
                <a:sym typeface="Poppins"/>
              </a:endParaRPr>
            </a:p>
          </p:txBody>
        </p:sp>
        <p:sp>
          <p:nvSpPr>
            <p:cNvPr id="1602" name="Google Shape;1602;p78"/>
            <p:cNvSpPr/>
            <p:nvPr/>
          </p:nvSpPr>
          <p:spPr>
            <a:xfrm rot="5400000">
              <a:off x="4662986" y="2750415"/>
              <a:ext cx="1640317" cy="148758"/>
            </a:xfrm>
            <a:prstGeom prst="corner">
              <a:avLst>
                <a:gd name="adj1" fmla="val 1000"/>
                <a:gd name="adj2" fmla="val 1000"/>
              </a:avLst>
            </a:prstGeom>
            <a:solidFill>
              <a:schemeClr val="lt1"/>
            </a:solidFill>
            <a:ln w="12700" cap="flat" cmpd="sng">
              <a:solidFill>
                <a:srgbClr val="B8B6A7"/>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03" name="Google Shape;1603;p78"/>
            <p:cNvSpPr/>
            <p:nvPr/>
          </p:nvSpPr>
          <p:spPr>
            <a:xfrm>
              <a:off x="5482094" y="3546201"/>
              <a:ext cx="1859480" cy="546772"/>
            </a:xfrm>
            <a:custGeom>
              <a:avLst/>
              <a:gdLst/>
              <a:ahLst/>
              <a:cxnLst/>
              <a:rect l="l" t="t" r="r" b="b"/>
              <a:pathLst>
                <a:path w="1859480" h="546772" extrusionOk="0">
                  <a:moveTo>
                    <a:pt x="0" y="0"/>
                  </a:moveTo>
                  <a:lnTo>
                    <a:pt x="1722787" y="0"/>
                  </a:lnTo>
                  <a:lnTo>
                    <a:pt x="1859480" y="273386"/>
                  </a:lnTo>
                  <a:lnTo>
                    <a:pt x="1722787" y="546772"/>
                  </a:lnTo>
                  <a:lnTo>
                    <a:pt x="0" y="546772"/>
                  </a:lnTo>
                  <a:lnTo>
                    <a:pt x="136693" y="273386"/>
                  </a:lnTo>
                  <a:lnTo>
                    <a:pt x="0" y="0"/>
                  </a:lnTo>
                  <a:close/>
                </a:path>
              </a:pathLst>
            </a:custGeom>
            <a:solidFill>
              <a:srgbClr val="B8B6A7"/>
            </a:solidFill>
            <a:ln w="12700" cap="flat" cmpd="sng">
              <a:solidFill>
                <a:srgbClr val="B8B6A7"/>
              </a:solidFill>
              <a:prstDash val="solid"/>
              <a:miter lim="800000"/>
              <a:headEnd type="none" w="sm" len="sm"/>
              <a:tailEnd type="none" w="sm" len="sm"/>
            </a:ln>
          </p:spPr>
          <p:txBody>
            <a:bodyPr spcFirstLastPara="1" wrap="square" lIns="238275" tIns="203200" rIns="238275" bIns="203200" anchor="ctr" anchorCtr="0">
              <a:noAutofit/>
            </a:bodyPr>
            <a:lstStyle/>
            <a:p>
              <a:pPr marL="0" marR="0" lvl="0" indent="0" algn="ctr" rtl="0">
                <a:lnSpc>
                  <a:spcPct val="90000"/>
                </a:lnSpc>
                <a:spcBef>
                  <a:spcPts val="0"/>
                </a:spcBef>
                <a:spcAft>
                  <a:spcPts val="0"/>
                </a:spcAft>
                <a:buClr>
                  <a:srgbClr val="595959"/>
                </a:buClr>
                <a:buSzPts val="1600"/>
                <a:buFont typeface="Poppins"/>
                <a:buNone/>
              </a:pPr>
              <a:r>
                <a:rPr lang="es-ES" sz="1600" b="1" i="0" u="none" strike="noStrike" cap="none">
                  <a:solidFill>
                    <a:srgbClr val="595959"/>
                  </a:solidFill>
                  <a:latin typeface="Poppins"/>
                  <a:ea typeface="Poppins"/>
                  <a:cs typeface="Poppins"/>
                  <a:sym typeface="Poppins"/>
                </a:rPr>
                <a:t>Muhammad Yunus</a:t>
              </a:r>
              <a:endParaRPr sz="1400" b="0" i="0" u="none" strike="noStrike" cap="none">
                <a:solidFill>
                  <a:srgbClr val="000000"/>
                </a:solidFill>
                <a:latin typeface="Arial"/>
                <a:ea typeface="Arial"/>
                <a:cs typeface="Arial"/>
                <a:sym typeface="Arial"/>
              </a:endParaRPr>
            </a:p>
          </p:txBody>
        </p:sp>
        <p:sp>
          <p:nvSpPr>
            <p:cNvPr id="1604" name="Google Shape;1604;p78"/>
            <p:cNvSpPr/>
            <p:nvPr/>
          </p:nvSpPr>
          <p:spPr>
            <a:xfrm>
              <a:off x="5530320" y="2065129"/>
              <a:ext cx="1627408" cy="1122470"/>
            </a:xfrm>
            <a:custGeom>
              <a:avLst/>
              <a:gdLst/>
              <a:ahLst/>
              <a:cxnLst/>
              <a:rect l="l" t="t" r="r" b="b"/>
              <a:pathLst>
                <a:path w="1509897" h="1122470" extrusionOk="0">
                  <a:moveTo>
                    <a:pt x="0" y="0"/>
                  </a:moveTo>
                  <a:lnTo>
                    <a:pt x="1509897" y="0"/>
                  </a:lnTo>
                  <a:lnTo>
                    <a:pt x="1509897" y="1122470"/>
                  </a:lnTo>
                  <a:lnTo>
                    <a:pt x="0" y="1122470"/>
                  </a:lnTo>
                  <a:lnTo>
                    <a:pt x="0" y="0"/>
                  </a:lnTo>
                  <a:close/>
                </a:path>
              </a:pathLst>
            </a:custGeom>
            <a:noFill/>
            <a:ln>
              <a:noFill/>
            </a:ln>
          </p:spPr>
          <p:txBody>
            <a:bodyPr spcFirstLastPara="1" wrap="square" lIns="0" tIns="0" rIns="0" bIns="0" anchor="t" anchorCtr="0">
              <a:noAutofit/>
            </a:bodyPr>
            <a:lstStyle/>
            <a:p>
              <a:pPr marR="0" lvl="0" algn="l" rtl="0">
                <a:lnSpc>
                  <a:spcPct val="90000"/>
                </a:lnSpc>
                <a:spcBef>
                  <a:spcPts val="0"/>
                </a:spcBef>
                <a:spcAft>
                  <a:spcPts val="0"/>
                </a:spcAft>
                <a:buClr>
                  <a:srgbClr val="000000"/>
                </a:buClr>
                <a:buSzPts val="1300"/>
              </a:pPr>
              <a:r>
                <a:rPr lang="es-ES" sz="1300" b="1" i="0" u="none" strike="noStrike" cap="none" dirty="0">
                  <a:solidFill>
                    <a:srgbClr val="000000"/>
                  </a:solidFill>
                  <a:latin typeface="Poppins"/>
                  <a:ea typeface="Poppins"/>
                  <a:cs typeface="Poppins"/>
                  <a:sym typeface="Poppins"/>
                </a:rPr>
                <a:t>- El profesor le deja los $2</a:t>
              </a:r>
            </a:p>
            <a:p>
              <a:pPr marR="0" lvl="0" algn="l" rtl="0">
                <a:lnSpc>
                  <a:spcPct val="90000"/>
                </a:lnSpc>
                <a:spcBef>
                  <a:spcPts val="0"/>
                </a:spcBef>
                <a:spcAft>
                  <a:spcPts val="0"/>
                </a:spcAft>
                <a:buClr>
                  <a:srgbClr val="000000"/>
                </a:buClr>
                <a:buSzPts val="1300"/>
              </a:pPr>
              <a:br>
                <a:rPr lang="es-ES" sz="1300" b="1" i="0" u="none" strike="noStrike" cap="none" dirty="0">
                  <a:solidFill>
                    <a:srgbClr val="000000"/>
                  </a:solidFill>
                  <a:latin typeface="Poppins"/>
                  <a:ea typeface="Poppins"/>
                  <a:cs typeface="Poppins"/>
                  <a:sym typeface="Poppins"/>
                </a:rPr>
              </a:br>
              <a:r>
                <a:rPr lang="es-ES" sz="1300" b="1" i="0" u="none" strike="noStrike" cap="none" dirty="0">
                  <a:solidFill>
                    <a:srgbClr val="000000"/>
                  </a:solidFill>
                  <a:latin typeface="Poppins"/>
                  <a:ea typeface="Poppins"/>
                  <a:cs typeface="Poppins"/>
                  <a:sym typeface="Poppins"/>
                </a:rPr>
                <a:t>- Trata de convencer a los bancos </a:t>
              </a:r>
              <a:br>
                <a:rPr lang="es-ES" sz="1300" b="1" i="0" u="none" strike="noStrike" cap="none" dirty="0">
                  <a:solidFill>
                    <a:srgbClr val="000000"/>
                  </a:solidFill>
                  <a:latin typeface="Poppins"/>
                  <a:ea typeface="Poppins"/>
                  <a:cs typeface="Poppins"/>
                  <a:sym typeface="Poppins"/>
                </a:rPr>
              </a:br>
              <a:endParaRPr sz="1300" b="1" i="0" u="none" strike="noStrike" cap="none" dirty="0">
                <a:solidFill>
                  <a:srgbClr val="000000"/>
                </a:solidFill>
                <a:latin typeface="Poppins"/>
                <a:ea typeface="Poppins"/>
                <a:cs typeface="Poppins"/>
                <a:sym typeface="Poppins"/>
              </a:endParaRPr>
            </a:p>
          </p:txBody>
        </p:sp>
        <p:sp>
          <p:nvSpPr>
            <p:cNvPr id="1605" name="Google Shape;1605;p78"/>
            <p:cNvSpPr/>
            <p:nvPr/>
          </p:nvSpPr>
          <p:spPr>
            <a:xfrm rot="5400000">
              <a:off x="6429492" y="2750415"/>
              <a:ext cx="1640317" cy="148758"/>
            </a:xfrm>
            <a:prstGeom prst="corner">
              <a:avLst>
                <a:gd name="adj1" fmla="val 1000"/>
                <a:gd name="adj2" fmla="val 1000"/>
              </a:avLst>
            </a:prstGeom>
            <a:solidFill>
              <a:schemeClr val="lt1"/>
            </a:solidFill>
            <a:ln w="12700" cap="flat" cmpd="sng">
              <a:solidFill>
                <a:srgbClr val="A2A5A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06" name="Google Shape;1606;p78"/>
            <p:cNvSpPr/>
            <p:nvPr/>
          </p:nvSpPr>
          <p:spPr>
            <a:xfrm>
              <a:off x="7314086" y="3557486"/>
              <a:ext cx="1859480" cy="546772"/>
            </a:xfrm>
            <a:custGeom>
              <a:avLst/>
              <a:gdLst/>
              <a:ahLst/>
              <a:cxnLst/>
              <a:rect l="l" t="t" r="r" b="b"/>
              <a:pathLst>
                <a:path w="1859480" h="546772" extrusionOk="0">
                  <a:moveTo>
                    <a:pt x="0" y="0"/>
                  </a:moveTo>
                  <a:lnTo>
                    <a:pt x="1722787" y="0"/>
                  </a:lnTo>
                  <a:lnTo>
                    <a:pt x="1859480" y="273386"/>
                  </a:lnTo>
                  <a:lnTo>
                    <a:pt x="1722787" y="546772"/>
                  </a:lnTo>
                  <a:lnTo>
                    <a:pt x="0" y="546772"/>
                  </a:lnTo>
                  <a:lnTo>
                    <a:pt x="136693" y="273386"/>
                  </a:lnTo>
                  <a:lnTo>
                    <a:pt x="0" y="0"/>
                  </a:lnTo>
                  <a:close/>
                </a:path>
              </a:pathLst>
            </a:custGeom>
            <a:solidFill>
              <a:srgbClr val="A2A5A5"/>
            </a:solidFill>
            <a:ln w="12700" cap="flat" cmpd="sng">
              <a:solidFill>
                <a:srgbClr val="A2A5A5"/>
              </a:solidFill>
              <a:prstDash val="solid"/>
              <a:miter lim="800000"/>
              <a:headEnd type="none" w="sm" len="sm"/>
              <a:tailEnd type="none" w="sm" len="sm"/>
            </a:ln>
          </p:spPr>
          <p:txBody>
            <a:bodyPr spcFirstLastPara="1" wrap="square" lIns="238275" tIns="203200" rIns="238275" bIns="203200" anchor="ctr" anchorCtr="0">
              <a:noAutofit/>
            </a:bodyPr>
            <a:lstStyle/>
            <a:p>
              <a:pPr marL="0" marR="0" lvl="0" indent="0" algn="ctr" rtl="0">
                <a:lnSpc>
                  <a:spcPct val="90000"/>
                </a:lnSpc>
                <a:spcBef>
                  <a:spcPts val="0"/>
                </a:spcBef>
                <a:spcAft>
                  <a:spcPts val="0"/>
                </a:spcAft>
                <a:buClr>
                  <a:srgbClr val="595959"/>
                </a:buClr>
                <a:buSzPts val="1600"/>
                <a:buFont typeface="Poppins"/>
                <a:buNone/>
              </a:pPr>
              <a:r>
                <a:rPr lang="es-ES" sz="1600" b="1" i="0" u="none" strike="noStrike" cap="none">
                  <a:solidFill>
                    <a:srgbClr val="595959"/>
                  </a:solidFill>
                  <a:latin typeface="Poppins"/>
                  <a:ea typeface="Poppins"/>
                  <a:cs typeface="Poppins"/>
                  <a:sym typeface="Poppins"/>
                </a:rPr>
                <a:t>Banc Grameen</a:t>
              </a:r>
              <a:endParaRPr sz="1400" b="0" i="0" u="none" strike="noStrike" cap="none">
                <a:solidFill>
                  <a:srgbClr val="000000"/>
                </a:solidFill>
                <a:latin typeface="Arial"/>
                <a:ea typeface="Arial"/>
                <a:cs typeface="Arial"/>
                <a:sym typeface="Arial"/>
              </a:endParaRPr>
            </a:p>
          </p:txBody>
        </p:sp>
        <p:sp>
          <p:nvSpPr>
            <p:cNvPr id="1607" name="Google Shape;1607;p78"/>
            <p:cNvSpPr/>
            <p:nvPr/>
          </p:nvSpPr>
          <p:spPr>
            <a:xfrm>
              <a:off x="7324030" y="2093890"/>
              <a:ext cx="1509897" cy="1122470"/>
            </a:xfrm>
            <a:custGeom>
              <a:avLst/>
              <a:gdLst/>
              <a:ahLst/>
              <a:cxnLst/>
              <a:rect l="l" t="t" r="r" b="b"/>
              <a:pathLst>
                <a:path w="1509897" h="1122470" extrusionOk="0">
                  <a:moveTo>
                    <a:pt x="0" y="0"/>
                  </a:moveTo>
                  <a:lnTo>
                    <a:pt x="1509897" y="0"/>
                  </a:lnTo>
                  <a:lnTo>
                    <a:pt x="1509897" y="1122470"/>
                  </a:lnTo>
                  <a:lnTo>
                    <a:pt x="0" y="1122470"/>
                  </a:lnTo>
                  <a:lnTo>
                    <a:pt x="0" y="0"/>
                  </a:lnTo>
                  <a:close/>
                </a:path>
              </a:pathLst>
            </a:cu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dk1"/>
                </a:buClr>
                <a:buSzPts val="1300"/>
                <a:buFont typeface="Poppins"/>
                <a:buNone/>
              </a:pPr>
              <a:r>
                <a:rPr lang="es-ES" sz="1300" b="1" i="0" u="none" strike="noStrike" cap="none" dirty="0">
                  <a:solidFill>
                    <a:schemeClr val="dk1"/>
                  </a:solidFill>
                  <a:latin typeface="Poppins"/>
                  <a:ea typeface="Poppins"/>
                  <a:cs typeface="Poppins"/>
                  <a:sym typeface="Poppins"/>
                </a:rPr>
                <a:t>- El p</a:t>
              </a:r>
              <a:r>
                <a:rPr lang="es-ES" sz="1300" b="1" i="0" u="none" strike="noStrike" cap="none" dirty="0">
                  <a:solidFill>
                    <a:srgbClr val="000000"/>
                  </a:solidFill>
                  <a:latin typeface="Poppins"/>
                  <a:ea typeface="Poppins"/>
                  <a:cs typeface="Poppins"/>
                  <a:sym typeface="Poppins"/>
                </a:rPr>
                <a:t>rofesor crea su propio banco para ayudar a personas con menos recursos</a:t>
              </a:r>
              <a:endParaRPr sz="1300" b="1" i="0" u="none" strike="noStrike" cap="none" dirty="0">
                <a:solidFill>
                  <a:srgbClr val="000000"/>
                </a:solidFill>
                <a:latin typeface="Poppins"/>
                <a:ea typeface="Poppins"/>
                <a:cs typeface="Poppins"/>
                <a:sym typeface="Poppins"/>
              </a:endParaRPr>
            </a:p>
          </p:txBody>
        </p:sp>
      </p:grpSp>
      <p:pic>
        <p:nvPicPr>
          <p:cNvPr id="1608" name="Google Shape;1608;p78" descr="Forma&#10;&#10;Descripción generada automáticamente con confianza media"/>
          <p:cNvPicPr preferRelativeResize="0"/>
          <p:nvPr/>
        </p:nvPicPr>
        <p:blipFill rotWithShape="1">
          <a:blip r:embed="rId4">
            <a:alphaModFix/>
          </a:blip>
          <a:srcRect/>
          <a:stretch/>
        </p:blipFill>
        <p:spPr>
          <a:xfrm>
            <a:off x="6774298" y="146624"/>
            <a:ext cx="2244675" cy="447925"/>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13"/>
        <p:cNvGrpSpPr/>
        <p:nvPr/>
      </p:nvGrpSpPr>
      <p:grpSpPr>
        <a:xfrm>
          <a:off x="0" y="0"/>
          <a:ext cx="0" cy="0"/>
          <a:chOff x="0" y="0"/>
          <a:chExt cx="0" cy="0"/>
        </a:xfrm>
      </p:grpSpPr>
      <p:sp>
        <p:nvSpPr>
          <p:cNvPr id="1614" name="Google Shape;1614;p79"/>
          <p:cNvSpPr/>
          <p:nvPr/>
        </p:nvSpPr>
        <p:spPr>
          <a:xfrm>
            <a:off x="1143" y="0"/>
            <a:ext cx="9141714"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615" name="Google Shape;1615;p79" descr="Apretón de manos en ambiente empresarial"/>
          <p:cNvPicPr preferRelativeResize="0"/>
          <p:nvPr/>
        </p:nvPicPr>
        <p:blipFill rotWithShape="1">
          <a:blip r:embed="rId3">
            <a:alphaModFix amt="85000"/>
          </a:blip>
          <a:srcRect t="26577" b="6556"/>
          <a:stretch/>
        </p:blipFill>
        <p:spPr>
          <a:xfrm>
            <a:off x="4635975" y="322141"/>
            <a:ext cx="4251513" cy="2880321"/>
          </a:xfrm>
          <a:prstGeom prst="rect">
            <a:avLst/>
          </a:prstGeom>
          <a:noFill/>
          <a:ln>
            <a:noFill/>
          </a:ln>
        </p:spPr>
      </p:pic>
      <p:pic>
        <p:nvPicPr>
          <p:cNvPr id="1616" name="Google Shape;1616;p79" descr="Flecha en una diana"/>
          <p:cNvPicPr preferRelativeResize="0"/>
          <p:nvPr/>
        </p:nvPicPr>
        <p:blipFill rotWithShape="1">
          <a:blip r:embed="rId4">
            <a:alphaModFix amt="70000"/>
          </a:blip>
          <a:srcRect t="8189" b="24945"/>
          <a:stretch/>
        </p:blipFill>
        <p:spPr>
          <a:xfrm>
            <a:off x="251856" y="322141"/>
            <a:ext cx="4256170" cy="2880320"/>
          </a:xfrm>
          <a:prstGeom prst="rect">
            <a:avLst/>
          </a:prstGeom>
          <a:noFill/>
          <a:ln>
            <a:noFill/>
          </a:ln>
        </p:spPr>
      </p:pic>
      <p:sp>
        <p:nvSpPr>
          <p:cNvPr id="1617" name="Google Shape;1617;p79"/>
          <p:cNvSpPr txBox="1"/>
          <p:nvPr/>
        </p:nvSpPr>
        <p:spPr>
          <a:xfrm>
            <a:off x="4646531" y="2433998"/>
            <a:ext cx="4256170" cy="764096"/>
          </a:xfrm>
          <a:prstGeom prst="rect">
            <a:avLst/>
          </a:prstGeom>
          <a:solidFill>
            <a:srgbClr val="000000">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500"/>
              <a:buFont typeface="Arial"/>
              <a:buNone/>
            </a:pPr>
            <a:r>
              <a:rPr lang="es-ES" sz="2500" b="1" i="0" u="none" strike="noStrike" cap="none">
                <a:solidFill>
                  <a:schemeClr val="lt1"/>
                </a:solidFill>
                <a:latin typeface="Poppins"/>
                <a:ea typeface="Poppins"/>
                <a:cs typeface="Poppins"/>
                <a:sym typeface="Poppins"/>
              </a:rPr>
              <a:t>CAPITAL CONCEDIDO</a:t>
            </a:r>
            <a:endParaRPr sz="2500" b="1" i="0" u="none" strike="noStrike" cap="none">
              <a:solidFill>
                <a:schemeClr val="lt1"/>
              </a:solidFill>
              <a:latin typeface="Poppins"/>
              <a:ea typeface="Poppins"/>
              <a:cs typeface="Poppins"/>
              <a:sym typeface="Poppins"/>
            </a:endParaRPr>
          </a:p>
        </p:txBody>
      </p:sp>
      <p:sp>
        <p:nvSpPr>
          <p:cNvPr id="1618" name="Google Shape;1618;p79"/>
          <p:cNvSpPr txBox="1"/>
          <p:nvPr/>
        </p:nvSpPr>
        <p:spPr>
          <a:xfrm>
            <a:off x="251856" y="2433998"/>
            <a:ext cx="4245614" cy="764096"/>
          </a:xfrm>
          <a:prstGeom prst="rect">
            <a:avLst/>
          </a:prstGeom>
          <a:solidFill>
            <a:srgbClr val="000000">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500"/>
              <a:buFont typeface="Arial"/>
              <a:buNone/>
            </a:pPr>
            <a:r>
              <a:rPr lang="es-ES" sz="2500" b="1" i="0" u="none" strike="noStrike" cap="none">
                <a:solidFill>
                  <a:schemeClr val="lt1"/>
                </a:solidFill>
                <a:latin typeface="Poppins"/>
                <a:ea typeface="Poppins"/>
                <a:cs typeface="Poppins"/>
                <a:sym typeface="Poppins"/>
              </a:rPr>
              <a:t>FINALIDAD</a:t>
            </a:r>
            <a:endParaRPr sz="1400" b="0" i="0" u="none" strike="noStrike" cap="none">
              <a:solidFill>
                <a:srgbClr val="000000"/>
              </a:solidFill>
              <a:latin typeface="Arial"/>
              <a:ea typeface="Arial"/>
              <a:cs typeface="Arial"/>
              <a:sym typeface="Arial"/>
            </a:endParaRPr>
          </a:p>
        </p:txBody>
      </p:sp>
      <p:sp>
        <p:nvSpPr>
          <p:cNvPr id="1619" name="Google Shape;1619;p79"/>
          <p:cNvSpPr txBox="1"/>
          <p:nvPr/>
        </p:nvSpPr>
        <p:spPr>
          <a:xfrm>
            <a:off x="251856" y="3226856"/>
            <a:ext cx="4246855" cy="1552788"/>
          </a:xfrm>
          <a:prstGeom prst="rect">
            <a:avLst/>
          </a:prstGeom>
          <a:solidFill>
            <a:srgbClr val="F2F2F2">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Poppins"/>
              <a:ea typeface="Poppins"/>
              <a:cs typeface="Poppins"/>
              <a:sym typeface="Poppins"/>
            </a:endParaRPr>
          </a:p>
          <a:p>
            <a:pPr marL="342900" marR="0" lvl="0" indent="-342900" algn="l" rtl="0">
              <a:lnSpc>
                <a:spcPct val="100000"/>
              </a:lnSpc>
              <a:spcBef>
                <a:spcPts val="450"/>
              </a:spcBef>
              <a:spcAft>
                <a:spcPts val="0"/>
              </a:spcAft>
              <a:buClr>
                <a:srgbClr val="3F3F3F"/>
              </a:buClr>
              <a:buSzPts val="2000"/>
              <a:buFont typeface="Arial"/>
              <a:buChar char="•"/>
            </a:pPr>
            <a:r>
              <a:rPr lang="es-ES" sz="2000" b="0" i="0" u="none" strike="noStrike" cap="none" dirty="0">
                <a:solidFill>
                  <a:srgbClr val="3F3F3F"/>
                </a:solidFill>
                <a:latin typeface="Poppins"/>
                <a:ea typeface="Poppins"/>
                <a:cs typeface="Poppins"/>
                <a:sym typeface="Poppins"/>
              </a:rPr>
              <a:t>Vinculada al emprendimiento</a:t>
            </a:r>
            <a:br>
              <a:rPr lang="es-ES" sz="2000" b="0" i="0" u="none" strike="noStrike" cap="none" dirty="0">
                <a:solidFill>
                  <a:srgbClr val="3F3F3F"/>
                </a:solidFill>
                <a:latin typeface="Poppins"/>
                <a:ea typeface="Poppins"/>
                <a:cs typeface="Poppins"/>
                <a:sym typeface="Poppins"/>
              </a:rPr>
            </a:br>
            <a:r>
              <a:rPr lang="es-ES" sz="2000" b="0" i="0" u="none" strike="noStrike" cap="none" dirty="0">
                <a:solidFill>
                  <a:srgbClr val="3F3F3F"/>
                </a:solidFill>
                <a:latin typeface="Poppins"/>
                <a:ea typeface="Poppins"/>
                <a:cs typeface="Poppins"/>
                <a:sym typeface="Poppins"/>
              </a:rPr>
              <a:t>Viabilidad del negocio</a:t>
            </a:r>
            <a:endParaRPr sz="2000" b="0" i="0" u="none" strike="noStrike" cap="none" dirty="0">
              <a:solidFill>
                <a:schemeClr val="dk1"/>
              </a:solidFill>
              <a:latin typeface="Poppins"/>
              <a:ea typeface="Poppins"/>
              <a:cs typeface="Poppins"/>
              <a:sym typeface="Poppins"/>
            </a:endParaRPr>
          </a:p>
        </p:txBody>
      </p:sp>
      <p:sp>
        <p:nvSpPr>
          <p:cNvPr id="1620" name="Google Shape;1620;p79"/>
          <p:cNvSpPr txBox="1"/>
          <p:nvPr/>
        </p:nvSpPr>
        <p:spPr>
          <a:xfrm>
            <a:off x="4572000" y="3198094"/>
            <a:ext cx="4634831" cy="1552788"/>
          </a:xfrm>
          <a:prstGeom prst="rect">
            <a:avLst/>
          </a:prstGeom>
          <a:solidFill>
            <a:srgbClr val="F2F2F2">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endParaRPr sz="2000" b="0" i="0" u="none" strike="noStrike" cap="none" dirty="0">
              <a:solidFill>
                <a:schemeClr val="dk1"/>
              </a:solidFill>
              <a:latin typeface="Poppins"/>
              <a:ea typeface="Poppins"/>
              <a:cs typeface="Poppins"/>
              <a:sym typeface="Poppins"/>
            </a:endParaRPr>
          </a:p>
          <a:p>
            <a:pPr marL="342900" marR="0" lvl="0" indent="-342900" algn="l" rtl="0">
              <a:lnSpc>
                <a:spcPct val="100000"/>
              </a:lnSpc>
              <a:spcBef>
                <a:spcPts val="450"/>
              </a:spcBef>
              <a:spcAft>
                <a:spcPts val="0"/>
              </a:spcAft>
              <a:buClr>
                <a:srgbClr val="3F3F3F"/>
              </a:buClr>
              <a:buSzPts val="2000"/>
              <a:buFont typeface="Arial"/>
              <a:buChar char="•"/>
            </a:pPr>
            <a:r>
              <a:rPr lang="es-ES" sz="2000" b="0" i="0" u="none" strike="noStrike" cap="none" dirty="0">
                <a:solidFill>
                  <a:srgbClr val="3F3F3F"/>
                </a:solidFill>
                <a:latin typeface="Poppins"/>
                <a:ea typeface="Poppins"/>
                <a:cs typeface="Poppins"/>
                <a:sym typeface="Poppins"/>
              </a:rPr>
              <a:t>Importe medio alrededor de 20.000 €</a:t>
            </a:r>
            <a:br>
              <a:rPr lang="es-ES" sz="2000" b="0" i="0" u="none" strike="noStrike" cap="none" dirty="0">
                <a:solidFill>
                  <a:srgbClr val="3F3F3F"/>
                </a:solidFill>
                <a:latin typeface="Poppins"/>
                <a:ea typeface="Poppins"/>
                <a:cs typeface="Poppins"/>
                <a:sym typeface="Poppins"/>
              </a:rPr>
            </a:br>
            <a:r>
              <a:rPr lang="es-ES" sz="2000" b="0" i="0" u="none" strike="noStrike" cap="none" dirty="0">
                <a:solidFill>
                  <a:srgbClr val="3F3F3F"/>
                </a:solidFill>
                <a:latin typeface="Poppins"/>
                <a:ea typeface="Poppins"/>
                <a:cs typeface="Poppins"/>
                <a:sym typeface="Poppins"/>
              </a:rPr>
              <a:t>Menos del 100% de la inversión</a:t>
            </a:r>
            <a:endParaRPr sz="2000" b="0" i="0" u="none" strike="noStrike" cap="none" dirty="0">
              <a:solidFill>
                <a:schemeClr val="dk1"/>
              </a:solidFill>
              <a:latin typeface="Poppins"/>
              <a:ea typeface="Poppins"/>
              <a:cs typeface="Poppins"/>
              <a:sym typeface="Poppins"/>
            </a:endParaRPr>
          </a:p>
        </p:txBody>
      </p:sp>
      <p:pic>
        <p:nvPicPr>
          <p:cNvPr id="1621" name="Google Shape;1621;p79" descr="Forma&#10;&#10;Descripción generada automáticamente con confianza media"/>
          <p:cNvPicPr preferRelativeResize="0"/>
          <p:nvPr/>
        </p:nvPicPr>
        <p:blipFill rotWithShape="1">
          <a:blip r:embed="rId5">
            <a:alphaModFix/>
          </a:blip>
          <a:srcRect/>
          <a:stretch/>
        </p:blipFill>
        <p:spPr>
          <a:xfrm>
            <a:off x="6658023" y="322149"/>
            <a:ext cx="2244675" cy="4479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22"/>
        <p:cNvGrpSpPr/>
        <p:nvPr/>
      </p:nvGrpSpPr>
      <p:grpSpPr>
        <a:xfrm>
          <a:off x="0" y="0"/>
          <a:ext cx="0" cy="0"/>
          <a:chOff x="0" y="0"/>
          <a:chExt cx="0" cy="0"/>
        </a:xfrm>
      </p:grpSpPr>
      <p:sp>
        <p:nvSpPr>
          <p:cNvPr id="423" name="Google Shape;423;p8"/>
          <p:cNvSpPr/>
          <p:nvPr/>
        </p:nvSpPr>
        <p:spPr>
          <a:xfrm>
            <a:off x="0" y="0"/>
            <a:ext cx="9144000"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24" name="Google Shape;424;p8" descr="Diagrama&#10;&#10;Descripción generada automáticamente"/>
          <p:cNvPicPr preferRelativeResize="0"/>
          <p:nvPr/>
        </p:nvPicPr>
        <p:blipFill rotWithShape="1">
          <a:blip r:embed="rId3">
            <a:alphaModFix/>
          </a:blip>
          <a:srcRect b="-2"/>
          <a:stretch/>
        </p:blipFill>
        <p:spPr>
          <a:xfrm>
            <a:off x="2642616" y="7"/>
            <a:ext cx="6501384" cy="5143493"/>
          </a:xfrm>
          <a:prstGeom prst="rect">
            <a:avLst/>
          </a:prstGeom>
          <a:noFill/>
          <a:ln>
            <a:noFill/>
          </a:ln>
        </p:spPr>
      </p:pic>
      <p:sp>
        <p:nvSpPr>
          <p:cNvPr id="425" name="Google Shape;425;p8"/>
          <p:cNvSpPr/>
          <p:nvPr/>
        </p:nvSpPr>
        <p:spPr>
          <a:xfrm>
            <a:off x="0" y="0"/>
            <a:ext cx="7317450" cy="5143500"/>
          </a:xfrm>
          <a:prstGeom prst="rect">
            <a:avLst/>
          </a:prstGeom>
          <a:gradFill>
            <a:gsLst>
              <a:gs pos="0">
                <a:srgbClr val="FFFFFF">
                  <a:alpha val="0"/>
                </a:srgbClr>
              </a:gs>
              <a:gs pos="19000">
                <a:srgbClr val="FFFFFF">
                  <a:alpha val="37254"/>
                </a:srgbClr>
              </a:gs>
              <a:gs pos="35000">
                <a:srgbClr val="FFFFFF">
                  <a:alpha val="78431"/>
                </a:srgbClr>
              </a:gs>
              <a:gs pos="58000">
                <a:schemeClr val="lt1"/>
              </a:gs>
              <a:gs pos="100000">
                <a:schemeClr val="lt1"/>
              </a:gs>
            </a:gsLst>
            <a:lin ang="108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26" name="Google Shape;426;p8"/>
          <p:cNvSpPr txBox="1">
            <a:spLocks noGrp="1"/>
          </p:cNvSpPr>
          <p:nvPr>
            <p:ph type="title"/>
          </p:nvPr>
        </p:nvSpPr>
        <p:spPr>
          <a:xfrm>
            <a:off x="699247" y="1190951"/>
            <a:ext cx="3718639" cy="2403100"/>
          </a:xfrm>
          <a:prstGeom prst="rect">
            <a:avLst/>
          </a:prstGeom>
          <a:noFill/>
          <a:ln>
            <a:noFill/>
          </a:ln>
        </p:spPr>
        <p:txBody>
          <a:bodyPr spcFirstLastPara="1" wrap="square" lIns="91425" tIns="45700" rIns="91425" bIns="45700" anchor="b" anchorCtr="0">
            <a:normAutofit fontScale="90000"/>
          </a:bodyPr>
          <a:lstStyle/>
          <a:p>
            <a:pPr marL="0" lvl="0" indent="0" algn="ctr" rtl="0">
              <a:lnSpc>
                <a:spcPct val="90000"/>
              </a:lnSpc>
              <a:spcBef>
                <a:spcPts val="0"/>
              </a:spcBef>
              <a:spcAft>
                <a:spcPts val="0"/>
              </a:spcAft>
              <a:buClr>
                <a:srgbClr val="3F3F3F"/>
              </a:buClr>
              <a:buSzPct val="100000"/>
              <a:buFont typeface="Poppins"/>
              <a:buNone/>
            </a:pPr>
            <a:r>
              <a:rPr lang="es-ES" sz="3200" b="1" cap="none" dirty="0">
                <a:solidFill>
                  <a:srgbClr val="3F3F3F"/>
                </a:solidFill>
                <a:latin typeface="Poppins"/>
                <a:ea typeface="Poppins"/>
                <a:cs typeface="Poppins"/>
                <a:sym typeface="Poppins"/>
              </a:rPr>
              <a:t>¿CÓMO SABEMOS SI NUESTRA IDEA PUEDE TENER VIABILIDAD?</a:t>
            </a:r>
            <a:br>
              <a:rPr lang="es-ES" sz="3200" b="1" cap="none" dirty="0">
                <a:solidFill>
                  <a:srgbClr val="3F3F3F"/>
                </a:solidFill>
                <a:latin typeface="Poppins"/>
                <a:ea typeface="Poppins"/>
                <a:cs typeface="Poppins"/>
                <a:sym typeface="Poppins"/>
              </a:rPr>
            </a:br>
            <a:endParaRPr sz="3200" b="1" cap="none" dirty="0">
              <a:solidFill>
                <a:srgbClr val="3F3F3F"/>
              </a:solidFill>
              <a:latin typeface="Poppins"/>
              <a:ea typeface="Poppins"/>
              <a:cs typeface="Poppins"/>
              <a:sym typeface="Poppins"/>
            </a:endParaRPr>
          </a:p>
        </p:txBody>
      </p:sp>
      <p:sp>
        <p:nvSpPr>
          <p:cNvPr id="427" name="Google Shape;427;p8"/>
          <p:cNvSpPr/>
          <p:nvPr/>
        </p:nvSpPr>
        <p:spPr>
          <a:xfrm rot="5400000">
            <a:off x="569941" y="260093"/>
            <a:ext cx="109728" cy="528066"/>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428" name="Google Shape;428;p8"/>
          <p:cNvSpPr/>
          <p:nvPr/>
        </p:nvSpPr>
        <p:spPr>
          <a:xfrm>
            <a:off x="360771" y="3410190"/>
            <a:ext cx="2983230" cy="13716"/>
          </a:xfrm>
          <a:prstGeom prst="rect">
            <a:avLst/>
          </a:prstGeom>
          <a:solidFill>
            <a:srgbClr val="D5D5D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429" name="Google Shape;429;p8"/>
          <p:cNvSpPr/>
          <p:nvPr/>
        </p:nvSpPr>
        <p:spPr>
          <a:xfrm>
            <a:off x="211105" y="3250680"/>
            <a:ext cx="3092481" cy="26278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30" name="Google Shape;430;p8"/>
          <p:cNvPicPr preferRelativeResize="0"/>
          <p:nvPr/>
        </p:nvPicPr>
        <p:blipFill rotWithShape="1">
          <a:blip r:embed="rId4">
            <a:alphaModFix/>
          </a:blip>
          <a:srcRect/>
          <a:stretch/>
        </p:blipFill>
        <p:spPr>
          <a:xfrm>
            <a:off x="0" y="4771553"/>
            <a:ext cx="9144000" cy="381000"/>
          </a:xfrm>
          <a:prstGeom prst="rect">
            <a:avLst/>
          </a:prstGeom>
          <a:noFill/>
          <a:ln>
            <a:noFill/>
          </a:ln>
        </p:spPr>
      </p:pic>
      <p:pic>
        <p:nvPicPr>
          <p:cNvPr id="431" name="Google Shape;431;p8" descr="Forma&#10;&#10;Descripción generada automáticamente con confianza media"/>
          <p:cNvPicPr preferRelativeResize="0"/>
          <p:nvPr/>
        </p:nvPicPr>
        <p:blipFill rotWithShape="1">
          <a:blip r:embed="rId5">
            <a:alphaModFix/>
          </a:blip>
          <a:srcRect/>
          <a:stretch/>
        </p:blipFill>
        <p:spPr>
          <a:xfrm>
            <a:off x="152848" y="131074"/>
            <a:ext cx="2244675" cy="447925"/>
          </a:xfrm>
          <a:prstGeom prst="rect">
            <a:avLst/>
          </a:prstGeom>
          <a:noFill/>
          <a:ln>
            <a:noFill/>
          </a:ln>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26"/>
        <p:cNvGrpSpPr/>
        <p:nvPr/>
      </p:nvGrpSpPr>
      <p:grpSpPr>
        <a:xfrm>
          <a:off x="0" y="0"/>
          <a:ext cx="0" cy="0"/>
          <a:chOff x="0" y="0"/>
          <a:chExt cx="0" cy="0"/>
        </a:xfrm>
      </p:grpSpPr>
      <p:sp>
        <p:nvSpPr>
          <p:cNvPr id="1627" name="Google Shape;1627;p80"/>
          <p:cNvSpPr/>
          <p:nvPr/>
        </p:nvSpPr>
        <p:spPr>
          <a:xfrm>
            <a:off x="1143" y="0"/>
            <a:ext cx="9141714"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628" name="Google Shape;1628;p80" descr="Gráfico"/>
          <p:cNvPicPr preferRelativeResize="0"/>
          <p:nvPr/>
        </p:nvPicPr>
        <p:blipFill rotWithShape="1">
          <a:blip r:embed="rId3">
            <a:alphaModFix amt="50000"/>
          </a:blip>
          <a:srcRect t="36737" b="4312"/>
          <a:stretch/>
        </p:blipFill>
        <p:spPr>
          <a:xfrm>
            <a:off x="6134437" y="133504"/>
            <a:ext cx="2844951" cy="2880322"/>
          </a:xfrm>
          <a:prstGeom prst="rect">
            <a:avLst/>
          </a:prstGeom>
          <a:noFill/>
          <a:ln>
            <a:noFill/>
          </a:ln>
        </p:spPr>
      </p:pic>
      <p:pic>
        <p:nvPicPr>
          <p:cNvPr id="1629" name="Google Shape;1629;p80" descr="Reloj de arena y un calendario"/>
          <p:cNvPicPr preferRelativeResize="0"/>
          <p:nvPr/>
        </p:nvPicPr>
        <p:blipFill rotWithShape="1">
          <a:blip r:embed="rId4">
            <a:alphaModFix amt="85000"/>
          </a:blip>
          <a:srcRect t="13156" b="27892"/>
          <a:stretch/>
        </p:blipFill>
        <p:spPr>
          <a:xfrm>
            <a:off x="3146001" y="128786"/>
            <a:ext cx="2867193" cy="2880321"/>
          </a:xfrm>
          <a:prstGeom prst="rect">
            <a:avLst/>
          </a:prstGeom>
          <a:noFill/>
          <a:ln>
            <a:noFill/>
          </a:ln>
        </p:spPr>
      </p:pic>
      <p:pic>
        <p:nvPicPr>
          <p:cNvPr id="1630" name="Google Shape;1630;p80" descr="Persona de negocios en un ordenador"/>
          <p:cNvPicPr preferRelativeResize="0"/>
          <p:nvPr/>
        </p:nvPicPr>
        <p:blipFill rotWithShape="1">
          <a:blip r:embed="rId5">
            <a:alphaModFix amt="70000"/>
          </a:blip>
          <a:srcRect t="30840" b="10208"/>
          <a:stretch/>
        </p:blipFill>
        <p:spPr>
          <a:xfrm>
            <a:off x="164612" y="128787"/>
            <a:ext cx="2849255" cy="2880321"/>
          </a:xfrm>
          <a:prstGeom prst="rect">
            <a:avLst/>
          </a:prstGeom>
          <a:noFill/>
          <a:ln>
            <a:noFill/>
          </a:ln>
        </p:spPr>
      </p:pic>
      <p:sp>
        <p:nvSpPr>
          <p:cNvPr id="1631" name="Google Shape;1631;p80"/>
          <p:cNvSpPr txBox="1"/>
          <p:nvPr/>
        </p:nvSpPr>
        <p:spPr>
          <a:xfrm>
            <a:off x="3118248" y="2303501"/>
            <a:ext cx="2867193" cy="764096"/>
          </a:xfrm>
          <a:prstGeom prst="rect">
            <a:avLst/>
          </a:prstGeom>
          <a:solidFill>
            <a:srgbClr val="000000">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1" i="0" u="none" strike="noStrike" cap="none">
              <a:solidFill>
                <a:schemeClr val="lt1"/>
              </a:solidFill>
              <a:latin typeface="Poppins"/>
              <a:ea typeface="Poppins"/>
              <a:cs typeface="Poppins"/>
              <a:sym typeface="Poppins"/>
            </a:endParaRPr>
          </a:p>
          <a:p>
            <a:pPr marL="0" marR="0" lvl="0" indent="0" algn="ctr" rtl="0">
              <a:lnSpc>
                <a:spcPct val="100000"/>
              </a:lnSpc>
              <a:spcBef>
                <a:spcPts val="450"/>
              </a:spcBef>
              <a:spcAft>
                <a:spcPts val="0"/>
              </a:spcAft>
              <a:buClr>
                <a:srgbClr val="000000"/>
              </a:buClr>
              <a:buSzPts val="2500"/>
              <a:buFont typeface="Arial"/>
              <a:buNone/>
            </a:pPr>
            <a:r>
              <a:rPr lang="es-ES" sz="2500" b="1" i="0" u="none" strike="noStrike" cap="none">
                <a:solidFill>
                  <a:schemeClr val="lt1"/>
                </a:solidFill>
                <a:latin typeface="Poppins"/>
                <a:ea typeface="Poppins"/>
                <a:cs typeface="Poppins"/>
                <a:sym typeface="Poppins"/>
              </a:rPr>
              <a:t>PLAZO DE AMORTIZACIÓN</a:t>
            </a:r>
            <a:br>
              <a:rPr lang="es-ES" sz="2500" b="1" i="0" u="none" strike="noStrike" cap="none">
                <a:solidFill>
                  <a:schemeClr val="lt1"/>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1632" name="Google Shape;1632;p80"/>
          <p:cNvSpPr txBox="1"/>
          <p:nvPr/>
        </p:nvSpPr>
        <p:spPr>
          <a:xfrm>
            <a:off x="6130133" y="2245012"/>
            <a:ext cx="2849255" cy="764096"/>
          </a:xfrm>
          <a:prstGeom prst="rect">
            <a:avLst/>
          </a:prstGeom>
          <a:solidFill>
            <a:srgbClr val="000000">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Poppins"/>
              <a:ea typeface="Poppins"/>
              <a:cs typeface="Poppins"/>
              <a:sym typeface="Poppins"/>
            </a:endParaRPr>
          </a:p>
          <a:p>
            <a:pPr marL="0" marR="0" lvl="0" indent="0" algn="ctr" rtl="0">
              <a:lnSpc>
                <a:spcPct val="100000"/>
              </a:lnSpc>
              <a:spcBef>
                <a:spcPts val="450"/>
              </a:spcBef>
              <a:spcAft>
                <a:spcPts val="0"/>
              </a:spcAft>
              <a:buClr>
                <a:srgbClr val="000000"/>
              </a:buClr>
              <a:buSzPts val="2400"/>
              <a:buFont typeface="Arial"/>
              <a:buNone/>
            </a:pPr>
            <a:r>
              <a:rPr lang="es-ES" sz="2400" b="1" i="0" u="none" strike="noStrike" cap="none">
                <a:solidFill>
                  <a:schemeClr val="lt1"/>
                </a:solidFill>
                <a:latin typeface="Poppins"/>
                <a:ea typeface="Poppins"/>
                <a:cs typeface="Poppins"/>
                <a:sym typeface="Poppins"/>
              </a:rPr>
              <a:t>TIPOS DE INTERÉS Y TASAS</a:t>
            </a:r>
            <a:br>
              <a:rPr lang="es-ES" sz="2400" b="1" i="0" u="none" strike="noStrike" cap="none">
                <a:solidFill>
                  <a:schemeClr val="lt1"/>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1633" name="Google Shape;1633;p80"/>
          <p:cNvSpPr txBox="1"/>
          <p:nvPr/>
        </p:nvSpPr>
        <p:spPr>
          <a:xfrm>
            <a:off x="153721" y="2245012"/>
            <a:ext cx="2844951" cy="764096"/>
          </a:xfrm>
          <a:prstGeom prst="rect">
            <a:avLst/>
          </a:prstGeom>
          <a:solidFill>
            <a:srgbClr val="000000">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500"/>
              <a:buFont typeface="Arial"/>
              <a:buNone/>
            </a:pPr>
            <a:r>
              <a:rPr lang="es-ES" sz="2500" b="1" i="0" u="none" strike="noStrike" cap="none">
                <a:solidFill>
                  <a:schemeClr val="lt1"/>
                </a:solidFill>
                <a:latin typeface="Poppins"/>
                <a:ea typeface="Poppins"/>
                <a:cs typeface="Poppins"/>
                <a:sym typeface="Poppins"/>
              </a:rPr>
              <a:t>GARANTÍAS</a:t>
            </a:r>
            <a:endParaRPr sz="1400" b="0" i="0" u="none" strike="noStrike" cap="none">
              <a:solidFill>
                <a:srgbClr val="000000"/>
              </a:solidFill>
              <a:latin typeface="Arial"/>
              <a:ea typeface="Arial"/>
              <a:cs typeface="Arial"/>
              <a:sym typeface="Arial"/>
            </a:endParaRPr>
          </a:p>
        </p:txBody>
      </p:sp>
      <p:sp>
        <p:nvSpPr>
          <p:cNvPr id="1634" name="Google Shape;1634;p80"/>
          <p:cNvSpPr txBox="1"/>
          <p:nvPr/>
        </p:nvSpPr>
        <p:spPr>
          <a:xfrm>
            <a:off x="164841" y="3117706"/>
            <a:ext cx="2844951" cy="1897009"/>
          </a:xfrm>
          <a:prstGeom prst="rect">
            <a:avLst/>
          </a:prstGeom>
          <a:solidFill>
            <a:srgbClr val="F2F2F2">
              <a:alpha val="49411"/>
            </a:srgbClr>
          </a:solidFill>
          <a:ln>
            <a:noFill/>
          </a:ln>
        </p:spPr>
        <p:txBody>
          <a:bodyPr spcFirstLastPara="1" wrap="square" lIns="91425" tIns="45700" rIns="91425" bIns="45700" anchor="ctr" anchorCtr="0">
            <a:noAutofit/>
          </a:bodyPr>
          <a:lstStyle/>
          <a:p>
            <a:pPr marL="342900" marR="0" lvl="0" indent="-342900" algn="l" rtl="0">
              <a:lnSpc>
                <a:spcPct val="100000"/>
              </a:lnSpc>
              <a:spcBef>
                <a:spcPts val="0"/>
              </a:spcBef>
              <a:spcAft>
                <a:spcPts val="0"/>
              </a:spcAft>
              <a:buClr>
                <a:srgbClr val="3F3F3F"/>
              </a:buClr>
              <a:buSzPts val="2000"/>
              <a:buFont typeface="Arial"/>
              <a:buChar char="•"/>
            </a:pPr>
            <a:r>
              <a:rPr lang="es-ES" sz="2000" b="0" i="0" u="none" strike="noStrike" cap="none">
                <a:solidFill>
                  <a:srgbClr val="3F3F3F"/>
                </a:solidFill>
                <a:latin typeface="Poppins"/>
                <a:ea typeface="Poppins"/>
                <a:cs typeface="Poppins"/>
                <a:sym typeface="Poppins"/>
              </a:rPr>
              <a:t>En microcréditos predomina la viabilidad de la empresa sobre la garantía</a:t>
            </a:r>
            <a:endParaRPr sz="2000" b="0" i="0" u="none" strike="noStrike" cap="none">
              <a:solidFill>
                <a:srgbClr val="3F3F3F"/>
              </a:solidFill>
              <a:latin typeface="Poppins"/>
              <a:ea typeface="Poppins"/>
              <a:cs typeface="Poppins"/>
              <a:sym typeface="Poppins"/>
            </a:endParaRPr>
          </a:p>
        </p:txBody>
      </p:sp>
      <p:sp>
        <p:nvSpPr>
          <p:cNvPr id="1635" name="Google Shape;1635;p80"/>
          <p:cNvSpPr txBox="1"/>
          <p:nvPr/>
        </p:nvSpPr>
        <p:spPr>
          <a:xfrm>
            <a:off x="3137622" y="3126086"/>
            <a:ext cx="2844951" cy="1897009"/>
          </a:xfrm>
          <a:prstGeom prst="rect">
            <a:avLst/>
          </a:prstGeom>
          <a:solidFill>
            <a:srgbClr val="F2F2F2">
              <a:alpha val="49411"/>
            </a:srgbClr>
          </a:solidFill>
          <a:ln>
            <a:noFill/>
          </a:ln>
        </p:spPr>
        <p:txBody>
          <a:bodyPr spcFirstLastPara="1" wrap="square" lIns="91425" tIns="45700" rIns="91425" bIns="45700" anchor="ctr" anchorCtr="0">
            <a:noAutofit/>
          </a:bodyPr>
          <a:lstStyle/>
          <a:p>
            <a:pPr marL="342900" marR="0" lvl="0" indent="-342900" algn="l" rtl="0">
              <a:lnSpc>
                <a:spcPct val="100000"/>
              </a:lnSpc>
              <a:spcBef>
                <a:spcPts val="0"/>
              </a:spcBef>
              <a:spcAft>
                <a:spcPts val="0"/>
              </a:spcAft>
              <a:buClr>
                <a:srgbClr val="3F3F3F"/>
              </a:buClr>
              <a:buSzPts val="1900"/>
              <a:buFont typeface="Arial"/>
              <a:buChar char="•"/>
            </a:pPr>
            <a:r>
              <a:rPr lang="es-ES" sz="1900" b="0" i="0" u="none" strike="noStrike" cap="none">
                <a:solidFill>
                  <a:srgbClr val="3F3F3F"/>
                </a:solidFill>
                <a:latin typeface="Poppins"/>
                <a:ea typeface="Poppins"/>
                <a:cs typeface="Poppins"/>
                <a:sym typeface="Poppins"/>
              </a:rPr>
              <a:t>Ajustado a la finalidad</a:t>
            </a:r>
            <a:br>
              <a:rPr lang="es-ES" sz="1900" b="0" i="0" u="none" strike="noStrike" cap="none">
                <a:solidFill>
                  <a:srgbClr val="3F3F3F"/>
                </a:solidFill>
                <a:latin typeface="Poppins"/>
                <a:ea typeface="Poppins"/>
                <a:cs typeface="Poppins"/>
                <a:sym typeface="Poppins"/>
              </a:rPr>
            </a:br>
            <a:r>
              <a:rPr lang="es-ES" sz="1900" b="0" i="0" u="none" strike="noStrike" cap="none">
                <a:solidFill>
                  <a:srgbClr val="3F3F3F"/>
                </a:solidFill>
                <a:latin typeface="Poppins"/>
                <a:ea typeface="Poppins"/>
                <a:cs typeface="Poppins"/>
                <a:sym typeface="Poppins"/>
              </a:rPr>
              <a:t>Ajustado a la capacidad de devolución</a:t>
            </a:r>
            <a:endParaRPr sz="2000" b="0" i="0" u="none" strike="noStrike" cap="none">
              <a:solidFill>
                <a:schemeClr val="dk1"/>
              </a:solidFill>
              <a:latin typeface="Poppins"/>
              <a:ea typeface="Poppins"/>
              <a:cs typeface="Poppins"/>
              <a:sym typeface="Poppins"/>
            </a:endParaRPr>
          </a:p>
        </p:txBody>
      </p:sp>
      <p:sp>
        <p:nvSpPr>
          <p:cNvPr id="1636" name="Google Shape;1636;p80"/>
          <p:cNvSpPr txBox="1"/>
          <p:nvPr/>
        </p:nvSpPr>
        <p:spPr>
          <a:xfrm>
            <a:off x="6130133" y="3112987"/>
            <a:ext cx="2844951" cy="1897009"/>
          </a:xfrm>
          <a:prstGeom prst="rect">
            <a:avLst/>
          </a:prstGeom>
          <a:solidFill>
            <a:srgbClr val="F2F2F2">
              <a:alpha val="49411"/>
            </a:srgbClr>
          </a:solidFill>
          <a:ln>
            <a:noFill/>
          </a:ln>
        </p:spPr>
        <p:txBody>
          <a:bodyPr spcFirstLastPara="1" wrap="square" lIns="91425" tIns="45700" rIns="91425" bIns="45700" anchor="ctr" anchorCtr="0">
            <a:noAutofit/>
          </a:bodyPr>
          <a:lstStyle/>
          <a:p>
            <a:pPr marL="342900" marR="0" lvl="0" indent="-342900" algn="l" rtl="0">
              <a:lnSpc>
                <a:spcPct val="100000"/>
              </a:lnSpc>
              <a:spcBef>
                <a:spcPts val="0"/>
              </a:spcBef>
              <a:spcAft>
                <a:spcPts val="0"/>
              </a:spcAft>
              <a:buClr>
                <a:srgbClr val="3F3F3F"/>
              </a:buClr>
              <a:buSzPts val="2000"/>
              <a:buFont typeface="Arial"/>
              <a:buChar char="•"/>
            </a:pPr>
            <a:r>
              <a:rPr lang="es-ES" sz="2000" b="0" i="0" u="none" strike="noStrike" cap="none">
                <a:solidFill>
                  <a:srgbClr val="3F3F3F"/>
                </a:solidFill>
                <a:latin typeface="Poppins"/>
                <a:ea typeface="Poppins"/>
                <a:cs typeface="Poppins"/>
                <a:sym typeface="Poppins"/>
              </a:rPr>
              <a:t>El tipo de interés dependerá del plazo</a:t>
            </a:r>
            <a:br>
              <a:rPr lang="es-ES" sz="2000" b="0" i="0" u="none" strike="noStrike" cap="none">
                <a:solidFill>
                  <a:srgbClr val="3F3F3F"/>
                </a:solidFill>
                <a:latin typeface="Poppins"/>
                <a:ea typeface="Poppins"/>
                <a:cs typeface="Poppins"/>
                <a:sym typeface="Poppins"/>
              </a:rPr>
            </a:br>
            <a:r>
              <a:rPr lang="es-ES" sz="2000" b="0" i="0" u="none" strike="noStrike" cap="none">
                <a:solidFill>
                  <a:srgbClr val="3F3F3F"/>
                </a:solidFill>
                <a:latin typeface="Poppins"/>
                <a:ea typeface="Poppins"/>
                <a:cs typeface="Poppins"/>
                <a:sym typeface="Poppins"/>
              </a:rPr>
              <a:t>Diferentes tipos de comisiones</a:t>
            </a:r>
            <a:endParaRPr sz="2000" b="0" i="0" u="none" strike="noStrike" cap="none">
              <a:solidFill>
                <a:schemeClr val="dk1"/>
              </a:solidFill>
              <a:latin typeface="Poppins"/>
              <a:ea typeface="Poppins"/>
              <a:cs typeface="Poppins"/>
              <a:sym typeface="Poppins"/>
            </a:endParaRPr>
          </a:p>
        </p:txBody>
      </p:sp>
      <p:pic>
        <p:nvPicPr>
          <p:cNvPr id="1637" name="Google Shape;1637;p80" descr="Forma&#10;&#10;Descripción generada automáticamente con confianza media"/>
          <p:cNvPicPr preferRelativeResize="0"/>
          <p:nvPr/>
        </p:nvPicPr>
        <p:blipFill rotWithShape="1">
          <a:blip r:embed="rId6">
            <a:alphaModFix/>
          </a:blip>
          <a:srcRect/>
          <a:stretch/>
        </p:blipFill>
        <p:spPr>
          <a:xfrm>
            <a:off x="6774298" y="146624"/>
            <a:ext cx="2244675" cy="447925"/>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42"/>
        <p:cNvGrpSpPr/>
        <p:nvPr/>
      </p:nvGrpSpPr>
      <p:grpSpPr>
        <a:xfrm>
          <a:off x="0" y="0"/>
          <a:ext cx="0" cy="0"/>
          <a:chOff x="0" y="0"/>
          <a:chExt cx="0" cy="0"/>
        </a:xfrm>
      </p:grpSpPr>
      <p:sp>
        <p:nvSpPr>
          <p:cNvPr id="1643" name="Google Shape;1643;p81"/>
          <p:cNvSpPr/>
          <p:nvPr/>
        </p:nvSpPr>
        <p:spPr>
          <a:xfrm>
            <a:off x="0" y="0"/>
            <a:ext cx="9143999" cy="514302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44" name="Google Shape;1644;p81"/>
          <p:cNvSpPr txBox="1"/>
          <p:nvPr/>
        </p:nvSpPr>
        <p:spPr>
          <a:xfrm>
            <a:off x="6699375" y="1517332"/>
            <a:ext cx="2300588" cy="2134553"/>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000000"/>
              </a:buClr>
              <a:buSzPts val="2400"/>
              <a:buFont typeface="Arial"/>
              <a:buNone/>
            </a:pPr>
            <a:r>
              <a:rPr lang="es-ES" sz="2400" b="1" i="0" u="none" strike="noStrike" cap="none">
                <a:solidFill>
                  <a:schemeClr val="dk1"/>
                </a:solidFill>
                <a:latin typeface="Poppins"/>
                <a:ea typeface="Poppins"/>
                <a:cs typeface="Poppins"/>
                <a:sym typeface="Poppins"/>
              </a:rPr>
              <a:t>ELECCIÓN DEL PRÉSTAMO: LA TAE</a:t>
            </a:r>
            <a:br>
              <a:rPr lang="es-ES" sz="2400" b="1" i="0" u="none" strike="noStrike" cap="none">
                <a:solidFill>
                  <a:schemeClr val="dk1"/>
                </a:solidFill>
                <a:latin typeface="Poppins"/>
                <a:ea typeface="Poppins"/>
                <a:cs typeface="Poppins"/>
                <a:sym typeface="Poppins"/>
              </a:rPr>
            </a:br>
            <a:endParaRPr sz="2400" b="1" i="0" u="none" strike="noStrike" cap="none">
              <a:solidFill>
                <a:schemeClr val="dk1"/>
              </a:solidFill>
              <a:latin typeface="Poppins"/>
              <a:ea typeface="Poppins"/>
              <a:cs typeface="Poppins"/>
              <a:sym typeface="Poppins"/>
            </a:endParaRPr>
          </a:p>
        </p:txBody>
      </p:sp>
      <p:sp>
        <p:nvSpPr>
          <p:cNvPr id="1645" name="Google Shape;1645;p81"/>
          <p:cNvSpPr/>
          <p:nvPr/>
        </p:nvSpPr>
        <p:spPr>
          <a:xfrm rot="-5400000">
            <a:off x="2575480" y="-620425"/>
            <a:ext cx="1286609" cy="643756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46" name="Google Shape;1646;p81"/>
          <p:cNvSpPr/>
          <p:nvPr/>
        </p:nvSpPr>
        <p:spPr>
          <a:xfrm>
            <a:off x="226563" y="498231"/>
            <a:ext cx="6061974" cy="4200255"/>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47" name="Google Shape;1647;p81"/>
          <p:cNvSpPr/>
          <p:nvPr/>
        </p:nvSpPr>
        <p:spPr>
          <a:xfrm rot="5400000">
            <a:off x="5962835" y="2544073"/>
            <a:ext cx="1289304" cy="11428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aphicFrame>
        <p:nvGraphicFramePr>
          <p:cNvPr id="1648" name="Google Shape;1648;p81"/>
          <p:cNvGraphicFramePr/>
          <p:nvPr/>
        </p:nvGraphicFramePr>
        <p:xfrm>
          <a:off x="377230" y="964428"/>
          <a:ext cx="5760600" cy="3373435"/>
        </p:xfrm>
        <a:graphic>
          <a:graphicData uri="http://schemas.openxmlformats.org/drawingml/2006/table">
            <a:tbl>
              <a:tblPr firstRow="1" bandRow="1">
                <a:noFill/>
                <a:tableStyleId>{B85B15C0-396D-4DCE-A04B-CD0B82E8D1E0}</a:tableStyleId>
              </a:tblPr>
              <a:tblGrid>
                <a:gridCol w="1440150">
                  <a:extLst>
                    <a:ext uri="{9D8B030D-6E8A-4147-A177-3AD203B41FA5}">
                      <a16:colId xmlns:a16="http://schemas.microsoft.com/office/drawing/2014/main" val="20000"/>
                    </a:ext>
                  </a:extLst>
                </a:gridCol>
                <a:gridCol w="1440150">
                  <a:extLst>
                    <a:ext uri="{9D8B030D-6E8A-4147-A177-3AD203B41FA5}">
                      <a16:colId xmlns:a16="http://schemas.microsoft.com/office/drawing/2014/main" val="20001"/>
                    </a:ext>
                  </a:extLst>
                </a:gridCol>
                <a:gridCol w="1440150">
                  <a:extLst>
                    <a:ext uri="{9D8B030D-6E8A-4147-A177-3AD203B41FA5}">
                      <a16:colId xmlns:a16="http://schemas.microsoft.com/office/drawing/2014/main" val="20002"/>
                    </a:ext>
                  </a:extLst>
                </a:gridCol>
                <a:gridCol w="1440150">
                  <a:extLst>
                    <a:ext uri="{9D8B030D-6E8A-4147-A177-3AD203B41FA5}">
                      <a16:colId xmlns:a16="http://schemas.microsoft.com/office/drawing/2014/main" val="20003"/>
                    </a:ext>
                  </a:extLst>
                </a:gridCol>
              </a:tblGrid>
              <a:tr h="324025">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Características</a:t>
                      </a:r>
                      <a:endParaRPr sz="1200" u="none" strike="noStrike" cap="none"/>
                    </a:p>
                  </a:txBody>
                  <a:tcPr marL="91450" marR="91450" marT="45725" marB="45725" anchor="ctr">
                    <a:solidFill>
                      <a:srgbClr val="019EE2"/>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Banco 1</a:t>
                      </a:r>
                      <a:endParaRPr sz="1400" u="none" strike="noStrike" cap="none"/>
                    </a:p>
                  </a:txBody>
                  <a:tcPr marL="91450" marR="91450" marT="45725" marB="45725" anchor="ctr">
                    <a:solidFill>
                      <a:srgbClr val="019EE2"/>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Banco 2</a:t>
                      </a:r>
                      <a:endParaRPr sz="1400" u="none" strike="noStrike" cap="none"/>
                    </a:p>
                  </a:txBody>
                  <a:tcPr marL="91450" marR="91450" marT="45725" marB="45725" anchor="ctr">
                    <a:solidFill>
                      <a:srgbClr val="019EE2"/>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Financiera</a:t>
                      </a:r>
                      <a:endParaRPr sz="1200" u="none" strike="noStrike" cap="none"/>
                    </a:p>
                  </a:txBody>
                  <a:tcPr marL="91450" marR="91450" marT="45725" marB="45725" anchor="ctr">
                    <a:solidFill>
                      <a:srgbClr val="019EE2"/>
                    </a:solidFill>
                  </a:tcPr>
                </a:tc>
                <a:extLst>
                  <a:ext uri="{0D108BD9-81ED-4DB2-BD59-A6C34878D82A}">
                    <a16:rowId xmlns:a16="http://schemas.microsoft.com/office/drawing/2014/main" val="10000"/>
                  </a:ext>
                </a:extLst>
              </a:tr>
              <a:tr h="324025">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Importe</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400€</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400€</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400€</a:t>
                      </a:r>
                      <a:endParaRPr sz="1400" u="none" strike="noStrike" cap="none"/>
                    </a:p>
                  </a:txBody>
                  <a:tcPr marL="91450" marR="91450" marT="45725" marB="45725" anchor="ctr"/>
                </a:tc>
                <a:extLst>
                  <a:ext uri="{0D108BD9-81ED-4DB2-BD59-A6C34878D82A}">
                    <a16:rowId xmlns:a16="http://schemas.microsoft.com/office/drawing/2014/main" val="10001"/>
                  </a:ext>
                </a:extLst>
              </a:tr>
              <a:tr h="324025">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TIN</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7%</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9%</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0%</a:t>
                      </a:r>
                      <a:endParaRPr sz="1400" u="none" strike="noStrike" cap="none"/>
                    </a:p>
                  </a:txBody>
                  <a:tcPr marL="91450" marR="91450" marT="45725" marB="45725" anchor="ctr"/>
                </a:tc>
                <a:extLst>
                  <a:ext uri="{0D108BD9-81ED-4DB2-BD59-A6C34878D82A}">
                    <a16:rowId xmlns:a16="http://schemas.microsoft.com/office/drawing/2014/main" val="10002"/>
                  </a:ext>
                </a:extLst>
              </a:tr>
              <a:tr h="324025">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Comisión</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15 €</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0 €</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50 €</a:t>
                      </a:r>
                      <a:endParaRPr sz="1400" u="none" strike="noStrike" cap="none"/>
                    </a:p>
                  </a:txBody>
                  <a:tcPr marL="91450" marR="91450" marT="45725" marB="45725" anchor="ctr"/>
                </a:tc>
                <a:extLst>
                  <a:ext uri="{0D108BD9-81ED-4DB2-BD59-A6C34878D82A}">
                    <a16:rowId xmlns:a16="http://schemas.microsoft.com/office/drawing/2014/main" val="10003"/>
                  </a:ext>
                </a:extLst>
              </a:tr>
              <a:tr h="324025">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TAE</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19,94%</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9,37%</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59,25%</a:t>
                      </a:r>
                      <a:endParaRPr sz="1400" u="none" strike="noStrike" cap="none"/>
                    </a:p>
                  </a:txBody>
                  <a:tcPr marL="91450" marR="91450" marT="45725" marB="45725" anchor="ctr"/>
                </a:tc>
                <a:extLst>
                  <a:ext uri="{0D108BD9-81ED-4DB2-BD59-A6C34878D82A}">
                    <a16:rowId xmlns:a16="http://schemas.microsoft.com/office/drawing/2014/main" val="10004"/>
                  </a:ext>
                </a:extLst>
              </a:tr>
              <a:tr h="324025">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Plazo</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6 meses</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200"/>
                        <a:buFont typeface="Calibri"/>
                        <a:buNone/>
                      </a:pPr>
                      <a:r>
                        <a:rPr lang="es-ES" sz="1200" b="0" u="none" strike="noStrike" cap="none">
                          <a:solidFill>
                            <a:srgbClr val="000000"/>
                          </a:solidFill>
                        </a:rPr>
                        <a:t>6 meses</a:t>
                      </a:r>
                      <a:endParaRPr sz="1200" b="0" i="0" u="none" strike="noStrike" cap="none">
                        <a:solidFill>
                          <a:srgbClr val="000000"/>
                        </a:solidFill>
                        <a:latin typeface="Calibri"/>
                        <a:ea typeface="Calibri"/>
                        <a:cs typeface="Calibri"/>
                        <a:sym typeface="Calibri"/>
                      </a:endParaRPr>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200"/>
                        <a:buFont typeface="Calibri"/>
                        <a:buNone/>
                      </a:pPr>
                      <a:r>
                        <a:rPr lang="es-ES" sz="1200" b="0" u="none" strike="noStrike" cap="none">
                          <a:solidFill>
                            <a:srgbClr val="000000"/>
                          </a:solidFill>
                        </a:rPr>
                        <a:t>6 meses</a:t>
                      </a:r>
                      <a:endParaRPr sz="1200" b="0" i="0" u="none" strike="noStrike" cap="none">
                        <a:solidFill>
                          <a:srgbClr val="000000"/>
                        </a:solidFill>
                        <a:latin typeface="Calibri"/>
                        <a:ea typeface="Calibri"/>
                        <a:cs typeface="Calibri"/>
                        <a:sym typeface="Calibri"/>
                      </a:endParaRPr>
                    </a:p>
                  </a:txBody>
                  <a:tcPr marL="91450" marR="91450" marT="45725" marB="45725" anchor="ctr"/>
                </a:tc>
                <a:extLst>
                  <a:ext uri="{0D108BD9-81ED-4DB2-BD59-A6C34878D82A}">
                    <a16:rowId xmlns:a16="http://schemas.microsoft.com/office/drawing/2014/main" val="10005"/>
                  </a:ext>
                </a:extLst>
              </a:tr>
              <a:tr h="324025">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Cuota mensual</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68,03 €</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68,43 €</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66,67€</a:t>
                      </a:r>
                      <a:endParaRPr sz="1400" u="none" strike="noStrike" cap="none"/>
                    </a:p>
                  </a:txBody>
                  <a:tcPr marL="91450" marR="91450" marT="45725" marB="45725" anchor="ctr"/>
                </a:tc>
                <a:extLst>
                  <a:ext uri="{0D108BD9-81ED-4DB2-BD59-A6C34878D82A}">
                    <a16:rowId xmlns:a16="http://schemas.microsoft.com/office/drawing/2014/main" val="10006"/>
                  </a:ext>
                </a:extLst>
              </a:tr>
              <a:tr h="324025">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Total cuotas</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408,18 €</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410,58 €</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400 €</a:t>
                      </a:r>
                      <a:endParaRPr sz="1400" u="none" strike="noStrike" cap="none"/>
                    </a:p>
                  </a:txBody>
                  <a:tcPr marL="91450" marR="91450" marT="45725" marB="45725" anchor="ctr"/>
                </a:tc>
                <a:extLst>
                  <a:ext uri="{0D108BD9-81ED-4DB2-BD59-A6C34878D82A}">
                    <a16:rowId xmlns:a16="http://schemas.microsoft.com/office/drawing/2014/main" val="10007"/>
                  </a:ext>
                </a:extLst>
              </a:tr>
              <a:tr h="324025">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Comisión pagada</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15 €</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0 €</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50 €</a:t>
                      </a:r>
                      <a:endParaRPr sz="1400" u="none" strike="noStrike" cap="none"/>
                    </a:p>
                  </a:txBody>
                  <a:tcPr marL="91450" marR="91450" marT="45725" marB="45725" anchor="ctr"/>
                </a:tc>
                <a:extLst>
                  <a:ext uri="{0D108BD9-81ED-4DB2-BD59-A6C34878D82A}">
                    <a16:rowId xmlns:a16="http://schemas.microsoft.com/office/drawing/2014/main" val="10008"/>
                  </a:ext>
                </a:extLst>
              </a:tr>
              <a:tr h="324025">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Importe total a pagar</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423,18 €</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410,58 €</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450 €</a:t>
                      </a:r>
                      <a:endParaRPr sz="1400" u="none" strike="noStrike" cap="none"/>
                    </a:p>
                  </a:txBody>
                  <a:tcPr marL="91450" marR="91450" marT="45725" marB="45725" anchor="ctr"/>
                </a:tc>
                <a:extLst>
                  <a:ext uri="{0D108BD9-81ED-4DB2-BD59-A6C34878D82A}">
                    <a16:rowId xmlns:a16="http://schemas.microsoft.com/office/drawing/2014/main" val="10009"/>
                  </a:ext>
                </a:extLst>
              </a:tr>
            </a:tbl>
          </a:graphicData>
        </a:graphic>
      </p:graphicFrame>
      <p:pic>
        <p:nvPicPr>
          <p:cNvPr id="1649" name="Google Shape;1649;p81" descr="Forma&#10;&#10;Descripción generada automáticamente con confianza media"/>
          <p:cNvPicPr preferRelativeResize="0"/>
          <p:nvPr/>
        </p:nvPicPr>
        <p:blipFill rotWithShape="1">
          <a:blip r:embed="rId3">
            <a:alphaModFix/>
          </a:blip>
          <a:srcRect/>
          <a:stretch/>
        </p:blipFill>
        <p:spPr>
          <a:xfrm>
            <a:off x="6774298" y="146624"/>
            <a:ext cx="2244675" cy="447925"/>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654"/>
        <p:cNvGrpSpPr/>
        <p:nvPr/>
      </p:nvGrpSpPr>
      <p:grpSpPr>
        <a:xfrm>
          <a:off x="0" y="0"/>
          <a:ext cx="0" cy="0"/>
          <a:chOff x="0" y="0"/>
          <a:chExt cx="0" cy="0"/>
        </a:xfrm>
      </p:grpSpPr>
      <p:sp>
        <p:nvSpPr>
          <p:cNvPr id="1655" name="Google Shape;1655;p82"/>
          <p:cNvSpPr txBox="1"/>
          <p:nvPr/>
        </p:nvSpPr>
        <p:spPr>
          <a:xfrm>
            <a:off x="335042" y="267289"/>
            <a:ext cx="8341414" cy="492443"/>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s-ES" sz="3200" b="1" i="0" u="none" strike="noStrike" cap="none">
                <a:solidFill>
                  <a:schemeClr val="dk1"/>
                </a:solidFill>
                <a:latin typeface="Poppins"/>
                <a:ea typeface="Poppins"/>
                <a:cs typeface="Poppins"/>
                <a:sym typeface="Poppins"/>
              </a:rPr>
              <a:t>MICROCRÉDITOS: escoger el préstamo</a:t>
            </a:r>
            <a:endParaRPr sz="3200" b="1" i="0" u="none" strike="noStrike" cap="none">
              <a:solidFill>
                <a:schemeClr val="dk1"/>
              </a:solidFill>
              <a:latin typeface="Poppins"/>
              <a:ea typeface="Poppins"/>
              <a:cs typeface="Poppins"/>
              <a:sym typeface="Poppins"/>
            </a:endParaRPr>
          </a:p>
        </p:txBody>
      </p:sp>
      <p:cxnSp>
        <p:nvCxnSpPr>
          <p:cNvPr id="1656" name="Google Shape;1656;p82"/>
          <p:cNvCxnSpPr/>
          <p:nvPr/>
        </p:nvCxnSpPr>
        <p:spPr>
          <a:xfrm rot="10800000">
            <a:off x="0" y="843558"/>
            <a:ext cx="1298592" cy="0"/>
          </a:xfrm>
          <a:prstGeom prst="straightConnector1">
            <a:avLst/>
          </a:prstGeom>
          <a:noFill/>
          <a:ln w="76200" cap="flat" cmpd="sng">
            <a:solidFill>
              <a:schemeClr val="accent1"/>
            </a:solidFill>
            <a:prstDash val="solid"/>
            <a:miter lim="800000"/>
            <a:headEnd type="none" w="sm" len="sm"/>
            <a:tailEnd type="none" w="sm" len="sm"/>
          </a:ln>
        </p:spPr>
      </p:cxnSp>
      <p:grpSp>
        <p:nvGrpSpPr>
          <p:cNvPr id="1657" name="Google Shape;1657;p82"/>
          <p:cNvGrpSpPr/>
          <p:nvPr/>
        </p:nvGrpSpPr>
        <p:grpSpPr>
          <a:xfrm>
            <a:off x="2507767" y="1595232"/>
            <a:ext cx="3897404" cy="3454083"/>
            <a:chOff x="528055" y="-18365"/>
            <a:chExt cx="3897404" cy="3454083"/>
          </a:xfrm>
        </p:grpSpPr>
        <p:sp>
          <p:nvSpPr>
            <p:cNvPr id="1658" name="Google Shape;1658;p82"/>
            <p:cNvSpPr/>
            <p:nvPr/>
          </p:nvSpPr>
          <p:spPr>
            <a:xfrm>
              <a:off x="850261" y="-18365"/>
              <a:ext cx="1488990" cy="757398"/>
            </a:xfrm>
            <a:prstGeom prst="roundRect">
              <a:avLst>
                <a:gd name="adj" fmla="val 10000"/>
              </a:avLst>
            </a:prstGeom>
            <a:solidFill>
              <a:srgbClr val="BED4E7"/>
            </a:solidFill>
            <a:ln w="12700" cap="flat" cmpd="sng">
              <a:solidFill>
                <a:srgbClr val="E7EFF7">
                  <a:alpha val="89411"/>
                </a:srgbClr>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59" name="Google Shape;1659;p82"/>
            <p:cNvSpPr txBox="1"/>
            <p:nvPr/>
          </p:nvSpPr>
          <p:spPr>
            <a:xfrm>
              <a:off x="872444" y="3818"/>
              <a:ext cx="1444624" cy="713032"/>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chemeClr val="dk1"/>
                </a:buClr>
                <a:buSzPts val="1400"/>
                <a:buFont typeface="Poppins"/>
                <a:buNone/>
              </a:pPr>
              <a:r>
                <a:rPr lang="es-ES" sz="1400" b="1" i="0" u="none" strike="noStrike" cap="none">
                  <a:solidFill>
                    <a:schemeClr val="dk1"/>
                  </a:solidFill>
                  <a:latin typeface="Poppins"/>
                  <a:ea typeface="Poppins"/>
                  <a:cs typeface="Poppins"/>
                  <a:sym typeface="Poppins"/>
                </a:rPr>
                <a:t>Capacidad de devolución</a:t>
              </a:r>
              <a:endParaRPr sz="1400" b="0" i="0" u="none" strike="noStrike" cap="none">
                <a:solidFill>
                  <a:srgbClr val="000000"/>
                </a:solidFill>
                <a:latin typeface="Arial"/>
                <a:ea typeface="Arial"/>
                <a:cs typeface="Arial"/>
                <a:sym typeface="Arial"/>
              </a:endParaRPr>
            </a:p>
          </p:txBody>
        </p:sp>
        <p:sp>
          <p:nvSpPr>
            <p:cNvPr id="1660" name="Google Shape;1660;p82"/>
            <p:cNvSpPr/>
            <p:nvPr/>
          </p:nvSpPr>
          <p:spPr>
            <a:xfrm>
              <a:off x="2736479" y="-15658"/>
              <a:ext cx="1583995" cy="757918"/>
            </a:xfrm>
            <a:prstGeom prst="roundRect">
              <a:avLst>
                <a:gd name="adj" fmla="val 10000"/>
              </a:avLst>
            </a:prstGeom>
            <a:solidFill>
              <a:srgbClr val="E0E0E0">
                <a:alpha val="89411"/>
              </a:srgbClr>
            </a:solidFill>
            <a:ln w="12700" cap="flat" cmpd="sng">
              <a:solidFill>
                <a:srgbClr val="E0E0E0">
                  <a:alpha val="89411"/>
                </a:srgbClr>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61" name="Google Shape;1661;p82"/>
            <p:cNvSpPr txBox="1"/>
            <p:nvPr/>
          </p:nvSpPr>
          <p:spPr>
            <a:xfrm>
              <a:off x="2758678" y="6541"/>
              <a:ext cx="1539597" cy="713520"/>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chemeClr val="dk1"/>
                </a:buClr>
                <a:buSzPts val="1800"/>
                <a:buFont typeface="Calibri"/>
                <a:buNone/>
              </a:pPr>
              <a:endParaRPr sz="1800" b="1" i="0" u="none" strike="noStrike" cap="none">
                <a:solidFill>
                  <a:srgbClr val="000000"/>
                </a:solidFill>
                <a:latin typeface="Poppins"/>
                <a:ea typeface="Poppins"/>
                <a:cs typeface="Poppins"/>
                <a:sym typeface="Poppins"/>
              </a:endParaRPr>
            </a:p>
            <a:p>
              <a:pPr marL="0" marR="0" lvl="0" indent="0" algn="ctr" rtl="0">
                <a:lnSpc>
                  <a:spcPct val="90000"/>
                </a:lnSpc>
                <a:spcBef>
                  <a:spcPts val="630"/>
                </a:spcBef>
                <a:spcAft>
                  <a:spcPts val="0"/>
                </a:spcAft>
                <a:buClr>
                  <a:srgbClr val="000000"/>
                </a:buClr>
                <a:buSzPts val="1400"/>
                <a:buFont typeface="Poppins"/>
                <a:buNone/>
              </a:pPr>
              <a:r>
                <a:rPr lang="es-ES" sz="1400" b="1" i="0" u="none" strike="noStrike" cap="none">
                  <a:solidFill>
                    <a:srgbClr val="000000"/>
                  </a:solidFill>
                  <a:latin typeface="Poppins"/>
                  <a:ea typeface="Poppins"/>
                  <a:cs typeface="Poppins"/>
                  <a:sym typeface="Poppins"/>
                </a:rPr>
                <a:t>Coste del préstamo</a:t>
              </a:r>
              <a:br>
                <a:rPr lang="es-ES" sz="1800" b="1" i="0" u="none" strike="noStrike" cap="none">
                  <a:solidFill>
                    <a:srgbClr val="000000"/>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1662" name="Google Shape;1662;p82"/>
            <p:cNvSpPr/>
            <p:nvPr/>
          </p:nvSpPr>
          <p:spPr>
            <a:xfrm>
              <a:off x="2243756" y="2923154"/>
              <a:ext cx="512564" cy="512564"/>
            </a:xfrm>
            <a:prstGeom prst="triangle">
              <a:avLst>
                <a:gd name="adj" fmla="val 50000"/>
              </a:avLst>
            </a:prstGeom>
            <a:solidFill>
              <a:srgbClr val="019EE2">
                <a:alpha val="89411"/>
              </a:srgbClr>
            </a:solidFill>
            <a:ln w="12700" cap="flat" cmpd="sng">
              <a:solidFill>
                <a:srgbClr val="CADEF3">
                  <a:alpha val="89411"/>
                </a:srgbClr>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63" name="Google Shape;1663;p82"/>
            <p:cNvSpPr/>
            <p:nvPr/>
          </p:nvSpPr>
          <p:spPr>
            <a:xfrm>
              <a:off x="528055" y="2661182"/>
              <a:ext cx="3897404" cy="302283"/>
            </a:xfrm>
            <a:prstGeom prst="rect">
              <a:avLst/>
            </a:prstGeom>
            <a:solidFill>
              <a:srgbClr val="019EE2">
                <a:alpha val="89411"/>
              </a:srgbClr>
            </a:solidFill>
            <a:ln w="12700" cap="flat" cmpd="sng">
              <a:solidFill>
                <a:srgbClr val="CFDEEF">
                  <a:alpha val="89411"/>
                </a:srgbClr>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64" name="Google Shape;1664;p82"/>
            <p:cNvSpPr/>
            <p:nvPr/>
          </p:nvSpPr>
          <p:spPr>
            <a:xfrm>
              <a:off x="821995" y="817669"/>
              <a:ext cx="1461594" cy="1831562"/>
            </a:xfrm>
            <a:prstGeom prst="roundRect">
              <a:avLst>
                <a:gd name="adj" fmla="val 16667"/>
              </a:avLst>
            </a:prstGeom>
            <a:solidFill>
              <a:srgbClr val="8497B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65" name="Google Shape;1665;p82"/>
            <p:cNvSpPr txBox="1"/>
            <p:nvPr/>
          </p:nvSpPr>
          <p:spPr>
            <a:xfrm>
              <a:off x="893344" y="889018"/>
              <a:ext cx="1318896" cy="1688864"/>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lt1"/>
                </a:buClr>
                <a:buSzPts val="1200"/>
                <a:buFont typeface="Poppins"/>
                <a:buNone/>
              </a:pPr>
              <a:r>
                <a:rPr lang="es-ES" sz="1200" b="1" i="0" u="none" strike="noStrike" cap="none">
                  <a:solidFill>
                    <a:schemeClr val="lt1"/>
                  </a:solidFill>
                  <a:latin typeface="Poppins"/>
                  <a:ea typeface="Poppins"/>
                  <a:cs typeface="Poppins"/>
                  <a:sym typeface="Poppins"/>
                </a:rPr>
                <a:t>Los ingresos deben permitirnos cumplir con la cuota del préstamo</a:t>
              </a:r>
              <a:br>
                <a:rPr lang="es-ES" sz="1400" b="1" i="0" u="none" strike="noStrike" cap="none">
                  <a:solidFill>
                    <a:schemeClr val="lt1"/>
                  </a:solidFill>
                  <a:latin typeface="Poppins"/>
                  <a:ea typeface="Poppins"/>
                  <a:cs typeface="Poppins"/>
                  <a:sym typeface="Poppins"/>
                </a:rPr>
              </a:br>
              <a:endParaRPr sz="1400" b="1" i="0" u="none" strike="noStrike" cap="none">
                <a:solidFill>
                  <a:schemeClr val="lt1"/>
                </a:solidFill>
                <a:latin typeface="Poppins"/>
                <a:ea typeface="Poppins"/>
                <a:cs typeface="Poppins"/>
                <a:sym typeface="Poppins"/>
              </a:endParaRPr>
            </a:p>
          </p:txBody>
        </p:sp>
        <p:sp>
          <p:nvSpPr>
            <p:cNvPr id="1666" name="Google Shape;1666;p82"/>
            <p:cNvSpPr/>
            <p:nvPr/>
          </p:nvSpPr>
          <p:spPr>
            <a:xfrm>
              <a:off x="2782841" y="837523"/>
              <a:ext cx="1465629" cy="1831562"/>
            </a:xfrm>
            <a:prstGeom prst="roundRect">
              <a:avLst>
                <a:gd name="adj" fmla="val 16667"/>
              </a:avLst>
            </a:prstGeom>
            <a:solidFill>
              <a:srgbClr val="44536A"/>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67" name="Google Shape;1667;p82"/>
            <p:cNvSpPr txBox="1"/>
            <p:nvPr/>
          </p:nvSpPr>
          <p:spPr>
            <a:xfrm>
              <a:off x="2854387" y="909069"/>
              <a:ext cx="1322537" cy="1688470"/>
            </a:xfrm>
            <a:prstGeom prst="rect">
              <a:avLst/>
            </a:prstGeom>
            <a:noFill/>
            <a:ln>
              <a:noFill/>
            </a:ln>
          </p:spPr>
          <p:txBody>
            <a:bodyPr spcFirstLastPara="1" wrap="square" lIns="53325" tIns="53325" rIns="53325" bIns="53325" anchor="ctr" anchorCtr="0">
              <a:noAutofit/>
            </a:bodyPr>
            <a:lstStyle/>
            <a:p>
              <a:pPr marL="0" marR="0" lvl="0" indent="0" algn="ctr" rtl="0">
                <a:lnSpc>
                  <a:spcPct val="90000"/>
                </a:lnSpc>
                <a:spcBef>
                  <a:spcPts val="0"/>
                </a:spcBef>
                <a:spcAft>
                  <a:spcPts val="0"/>
                </a:spcAft>
                <a:buClr>
                  <a:srgbClr val="FFFFFF"/>
                </a:buClr>
                <a:buSzPts val="1400"/>
                <a:buFont typeface="Poppins"/>
                <a:buNone/>
              </a:pPr>
              <a:r>
                <a:rPr lang="es-ES" sz="1400" b="1" i="0" u="none" strike="noStrike" cap="none">
                  <a:solidFill>
                    <a:srgbClr val="FFFFFF"/>
                  </a:solidFill>
                  <a:latin typeface="Poppins"/>
                  <a:ea typeface="Poppins"/>
                  <a:cs typeface="Poppins"/>
                  <a:sym typeface="Poppins"/>
                </a:rPr>
                <a:t>TAE</a:t>
              </a:r>
              <a:endParaRPr sz="1400" b="1" i="0" u="none" strike="noStrike" cap="none">
                <a:solidFill>
                  <a:srgbClr val="FFFFFF"/>
                </a:solidFill>
                <a:latin typeface="Poppins"/>
                <a:ea typeface="Poppins"/>
                <a:cs typeface="Poppins"/>
                <a:sym typeface="Poppins"/>
              </a:endParaRPr>
            </a:p>
          </p:txBody>
        </p:sp>
      </p:grpSp>
      <p:sp>
        <p:nvSpPr>
          <p:cNvPr id="1668" name="Google Shape;1668;p82"/>
          <p:cNvSpPr txBox="1"/>
          <p:nvPr/>
        </p:nvSpPr>
        <p:spPr>
          <a:xfrm>
            <a:off x="179512" y="1055886"/>
            <a:ext cx="7810085" cy="346249"/>
          </a:xfrm>
          <a:prstGeom prst="rect">
            <a:avLst/>
          </a:prstGeom>
          <a:noFill/>
          <a:ln>
            <a:noFill/>
          </a:ln>
        </p:spPr>
        <p:txBody>
          <a:bodyPr spcFirstLastPara="1" wrap="square" lIns="0" tIns="0" rIns="0" bIns="0" anchor="t" anchorCtr="0">
            <a:spAutoFit/>
          </a:bodyPr>
          <a:lstStyle/>
          <a:p>
            <a:pPr marL="0" marR="0" lvl="0" indent="0" algn="ctr" rtl="0">
              <a:lnSpc>
                <a:spcPct val="112458"/>
              </a:lnSpc>
              <a:spcBef>
                <a:spcPts val="0"/>
              </a:spcBef>
              <a:spcAft>
                <a:spcPts val="0"/>
              </a:spcAft>
              <a:buClr>
                <a:srgbClr val="000000"/>
              </a:buClr>
              <a:buSzPts val="2400"/>
              <a:buFont typeface="Arial"/>
              <a:buNone/>
            </a:pPr>
            <a:r>
              <a:rPr lang="es-ES" sz="2400" b="1" i="0" u="none" strike="noStrike" cap="none">
                <a:solidFill>
                  <a:srgbClr val="595959"/>
                </a:solidFill>
                <a:latin typeface="Poppins"/>
                <a:ea typeface="Poppins"/>
                <a:cs typeface="Poppins"/>
                <a:sym typeface="Poppins"/>
              </a:rPr>
              <a:t>Valoremos TAE y capacidad de devolución</a:t>
            </a:r>
            <a:endParaRPr sz="1400" b="0" i="0" u="none" strike="noStrike" cap="none">
              <a:solidFill>
                <a:srgbClr val="000000"/>
              </a:solidFill>
              <a:latin typeface="Arial"/>
              <a:ea typeface="Arial"/>
              <a:cs typeface="Arial"/>
              <a:sym typeface="Arial"/>
            </a:endParaRPr>
          </a:p>
        </p:txBody>
      </p:sp>
      <p:pic>
        <p:nvPicPr>
          <p:cNvPr id="1669" name="Google Shape;1669;p82"/>
          <p:cNvPicPr preferRelativeResize="0"/>
          <p:nvPr/>
        </p:nvPicPr>
        <p:blipFill rotWithShape="1">
          <a:blip r:embed="rId3">
            <a:alphaModFix/>
          </a:blip>
          <a:srcRect/>
          <a:stretch/>
        </p:blipFill>
        <p:spPr>
          <a:xfrm>
            <a:off x="0" y="4771553"/>
            <a:ext cx="9144000" cy="381000"/>
          </a:xfrm>
          <a:prstGeom prst="rect">
            <a:avLst/>
          </a:prstGeom>
          <a:noFill/>
          <a:ln>
            <a:noFill/>
          </a:ln>
        </p:spPr>
      </p:pic>
      <p:pic>
        <p:nvPicPr>
          <p:cNvPr id="1670" name="Google Shape;1670;p82" descr="Forma&#10;&#10;Descripción generada automáticamente con confianza media"/>
          <p:cNvPicPr preferRelativeResize="0"/>
          <p:nvPr/>
        </p:nvPicPr>
        <p:blipFill rotWithShape="1">
          <a:blip r:embed="rId4">
            <a:alphaModFix/>
          </a:blip>
          <a:srcRect/>
          <a:stretch/>
        </p:blipFill>
        <p:spPr>
          <a:xfrm>
            <a:off x="6819598" y="4134549"/>
            <a:ext cx="2244675" cy="447925"/>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675"/>
        <p:cNvGrpSpPr/>
        <p:nvPr/>
      </p:nvGrpSpPr>
      <p:grpSpPr>
        <a:xfrm>
          <a:off x="0" y="0"/>
          <a:ext cx="0" cy="0"/>
          <a:chOff x="0" y="0"/>
          <a:chExt cx="0" cy="0"/>
        </a:xfrm>
      </p:grpSpPr>
      <p:sp>
        <p:nvSpPr>
          <p:cNvPr id="1676" name="Google Shape;1676;p83"/>
          <p:cNvSpPr txBox="1"/>
          <p:nvPr/>
        </p:nvSpPr>
        <p:spPr>
          <a:xfrm>
            <a:off x="335042" y="267289"/>
            <a:ext cx="8485430" cy="369332"/>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s-ES" sz="2400" b="1" i="0" u="none" strike="noStrike" cap="none">
                <a:solidFill>
                  <a:schemeClr val="dk1"/>
                </a:solidFill>
                <a:latin typeface="Poppins"/>
                <a:ea typeface="Poppins"/>
                <a:cs typeface="Poppins"/>
                <a:sym typeface="Poppins"/>
              </a:rPr>
              <a:t>MICROCRÉDITOS: escoger el préstamo</a:t>
            </a:r>
            <a:endParaRPr sz="2400" b="1" i="0" u="none" strike="noStrike" cap="none">
              <a:solidFill>
                <a:schemeClr val="dk1"/>
              </a:solidFill>
              <a:latin typeface="Poppins"/>
              <a:ea typeface="Poppins"/>
              <a:cs typeface="Poppins"/>
              <a:sym typeface="Poppins"/>
            </a:endParaRPr>
          </a:p>
        </p:txBody>
      </p:sp>
      <p:cxnSp>
        <p:nvCxnSpPr>
          <p:cNvPr id="1677" name="Google Shape;1677;p83"/>
          <p:cNvCxnSpPr/>
          <p:nvPr/>
        </p:nvCxnSpPr>
        <p:spPr>
          <a:xfrm rot="10800000">
            <a:off x="0" y="843558"/>
            <a:ext cx="1298592" cy="0"/>
          </a:xfrm>
          <a:prstGeom prst="straightConnector1">
            <a:avLst/>
          </a:prstGeom>
          <a:noFill/>
          <a:ln w="76200" cap="flat" cmpd="sng">
            <a:solidFill>
              <a:schemeClr val="accent1"/>
            </a:solidFill>
            <a:prstDash val="solid"/>
            <a:miter lim="800000"/>
            <a:headEnd type="none" w="sm" len="sm"/>
            <a:tailEnd type="none" w="sm" len="sm"/>
          </a:ln>
        </p:spPr>
      </p:cxnSp>
      <p:sp>
        <p:nvSpPr>
          <p:cNvPr id="1678" name="Google Shape;1678;p83"/>
          <p:cNvSpPr txBox="1"/>
          <p:nvPr/>
        </p:nvSpPr>
        <p:spPr>
          <a:xfrm>
            <a:off x="107504" y="1042061"/>
            <a:ext cx="5317078" cy="346249"/>
          </a:xfrm>
          <a:prstGeom prst="rect">
            <a:avLst/>
          </a:prstGeom>
          <a:noFill/>
          <a:ln>
            <a:noFill/>
          </a:ln>
        </p:spPr>
        <p:txBody>
          <a:bodyPr spcFirstLastPara="1" wrap="square" lIns="0" tIns="0" rIns="0" bIns="0" anchor="t" anchorCtr="0">
            <a:spAutoFit/>
          </a:bodyPr>
          <a:lstStyle/>
          <a:p>
            <a:pPr marL="0" marR="0" lvl="0" indent="0" algn="l" rtl="0">
              <a:lnSpc>
                <a:spcPct val="112458"/>
              </a:lnSpc>
              <a:spcBef>
                <a:spcPts val="0"/>
              </a:spcBef>
              <a:spcAft>
                <a:spcPts val="0"/>
              </a:spcAft>
              <a:buClr>
                <a:srgbClr val="000000"/>
              </a:buClr>
              <a:buSzPts val="2400"/>
              <a:buFont typeface="Arial"/>
              <a:buNone/>
            </a:pPr>
            <a:r>
              <a:rPr lang="es-ES" sz="2400" b="1" i="0" u="none" strike="noStrike" cap="none">
                <a:solidFill>
                  <a:srgbClr val="595959"/>
                </a:solidFill>
                <a:latin typeface="Poppins"/>
                <a:ea typeface="Poppins"/>
                <a:cs typeface="Poppins"/>
                <a:sym typeface="Poppins"/>
              </a:rPr>
              <a:t>¿Dónde NO lo hemos de pedir?</a:t>
            </a:r>
            <a:endParaRPr sz="1400" b="0" i="0" u="none" strike="noStrike" cap="none">
              <a:solidFill>
                <a:srgbClr val="000000"/>
              </a:solidFill>
              <a:latin typeface="Arial"/>
              <a:ea typeface="Arial"/>
              <a:cs typeface="Arial"/>
              <a:sym typeface="Arial"/>
            </a:endParaRPr>
          </a:p>
        </p:txBody>
      </p:sp>
      <p:pic>
        <p:nvPicPr>
          <p:cNvPr id="1679" name="Google Shape;1679;p83" descr="Interfaz de usuario gráfica, Texto, Aplicación, Chat o mensaje de texto&#10;&#10;Descripción generada automáticamente"/>
          <p:cNvPicPr preferRelativeResize="0"/>
          <p:nvPr/>
        </p:nvPicPr>
        <p:blipFill rotWithShape="1">
          <a:blip r:embed="rId3">
            <a:alphaModFix/>
          </a:blip>
          <a:srcRect b="-92"/>
          <a:stretch/>
        </p:blipFill>
        <p:spPr>
          <a:xfrm>
            <a:off x="5054238" y="948208"/>
            <a:ext cx="2401876" cy="1540183"/>
          </a:xfrm>
          <a:prstGeom prst="rect">
            <a:avLst/>
          </a:prstGeom>
          <a:noFill/>
          <a:ln>
            <a:noFill/>
          </a:ln>
        </p:spPr>
      </p:pic>
      <p:pic>
        <p:nvPicPr>
          <p:cNvPr id="1680" name="Google Shape;1680;p83"/>
          <p:cNvPicPr preferRelativeResize="0"/>
          <p:nvPr/>
        </p:nvPicPr>
        <p:blipFill rotWithShape="1">
          <a:blip r:embed="rId4">
            <a:alphaModFix/>
          </a:blip>
          <a:srcRect/>
          <a:stretch/>
        </p:blipFill>
        <p:spPr>
          <a:xfrm>
            <a:off x="467543" y="1691729"/>
            <a:ext cx="3356681" cy="1888133"/>
          </a:xfrm>
          <a:prstGeom prst="rect">
            <a:avLst/>
          </a:prstGeom>
          <a:noFill/>
          <a:ln>
            <a:noFill/>
          </a:ln>
        </p:spPr>
      </p:pic>
      <p:pic>
        <p:nvPicPr>
          <p:cNvPr id="1681" name="Google Shape;1681;p83" descr="Imagen que contiene Texto&#10;&#10;Descripción generada automáticamente"/>
          <p:cNvPicPr preferRelativeResize="0"/>
          <p:nvPr/>
        </p:nvPicPr>
        <p:blipFill rotWithShape="1">
          <a:blip r:embed="rId5">
            <a:alphaModFix/>
          </a:blip>
          <a:srcRect/>
          <a:stretch/>
        </p:blipFill>
        <p:spPr>
          <a:xfrm>
            <a:off x="3169848" y="1691729"/>
            <a:ext cx="3085328" cy="2531015"/>
          </a:xfrm>
          <a:prstGeom prst="rect">
            <a:avLst/>
          </a:prstGeom>
          <a:noFill/>
          <a:ln>
            <a:noFill/>
          </a:ln>
        </p:spPr>
      </p:pic>
      <p:pic>
        <p:nvPicPr>
          <p:cNvPr id="1682" name="Google Shape;1682;p83"/>
          <p:cNvPicPr preferRelativeResize="0"/>
          <p:nvPr/>
        </p:nvPicPr>
        <p:blipFill rotWithShape="1">
          <a:blip r:embed="rId6">
            <a:alphaModFix/>
          </a:blip>
          <a:srcRect/>
          <a:stretch/>
        </p:blipFill>
        <p:spPr>
          <a:xfrm>
            <a:off x="4758984" y="2791810"/>
            <a:ext cx="3085328" cy="2084402"/>
          </a:xfrm>
          <a:prstGeom prst="rect">
            <a:avLst/>
          </a:prstGeom>
          <a:noFill/>
          <a:ln>
            <a:noFill/>
          </a:ln>
        </p:spPr>
      </p:pic>
      <p:pic>
        <p:nvPicPr>
          <p:cNvPr id="1683" name="Google Shape;1683;p83" descr="Forma&#10;&#10;Descripción generada automáticamente con confianza media"/>
          <p:cNvPicPr preferRelativeResize="0"/>
          <p:nvPr/>
        </p:nvPicPr>
        <p:blipFill rotWithShape="1">
          <a:blip r:embed="rId7">
            <a:alphaModFix/>
          </a:blip>
          <a:srcRect/>
          <a:stretch/>
        </p:blipFill>
        <p:spPr>
          <a:xfrm>
            <a:off x="6774298" y="146624"/>
            <a:ext cx="2244675" cy="44792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8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8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7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688"/>
        <p:cNvGrpSpPr/>
        <p:nvPr/>
      </p:nvGrpSpPr>
      <p:grpSpPr>
        <a:xfrm>
          <a:off x="0" y="0"/>
          <a:ext cx="0" cy="0"/>
          <a:chOff x="0" y="0"/>
          <a:chExt cx="0" cy="0"/>
        </a:xfrm>
      </p:grpSpPr>
      <p:sp>
        <p:nvSpPr>
          <p:cNvPr id="1689" name="Google Shape;1689;p84"/>
          <p:cNvSpPr txBox="1">
            <a:spLocks noGrp="1"/>
          </p:cNvSpPr>
          <p:nvPr>
            <p:ph type="title"/>
          </p:nvPr>
        </p:nvSpPr>
        <p:spPr>
          <a:xfrm>
            <a:off x="268610" y="195486"/>
            <a:ext cx="6754124" cy="70470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200"/>
              <a:buFont typeface="Poppins"/>
              <a:buNone/>
            </a:pPr>
            <a:r>
              <a:rPr lang="es-ES" sz="3200" b="1" cap="none">
                <a:latin typeface="Poppins"/>
                <a:ea typeface="Poppins"/>
                <a:cs typeface="Poppins"/>
                <a:sym typeface="Poppins"/>
              </a:rPr>
              <a:t>MICROCRÉDITOS: </a:t>
            </a:r>
            <a:r>
              <a:rPr lang="es-ES" sz="3200" b="1">
                <a:latin typeface="Poppins"/>
                <a:ea typeface="Poppins"/>
                <a:cs typeface="Poppins"/>
                <a:sym typeface="Poppins"/>
              </a:rPr>
              <a:t>escoger el préstamo</a:t>
            </a:r>
            <a:endParaRPr sz="3200" b="1" cap="none">
              <a:latin typeface="Poppins"/>
              <a:ea typeface="Poppins"/>
              <a:cs typeface="Poppins"/>
              <a:sym typeface="Poppins"/>
            </a:endParaRPr>
          </a:p>
        </p:txBody>
      </p:sp>
      <p:cxnSp>
        <p:nvCxnSpPr>
          <p:cNvPr id="1690" name="Google Shape;1690;p84"/>
          <p:cNvCxnSpPr/>
          <p:nvPr/>
        </p:nvCxnSpPr>
        <p:spPr>
          <a:xfrm rot="10800000">
            <a:off x="0" y="1060733"/>
            <a:ext cx="1298592" cy="0"/>
          </a:xfrm>
          <a:prstGeom prst="straightConnector1">
            <a:avLst/>
          </a:prstGeom>
          <a:noFill/>
          <a:ln w="76200" cap="flat" cmpd="sng">
            <a:solidFill>
              <a:schemeClr val="accent1"/>
            </a:solidFill>
            <a:prstDash val="solid"/>
            <a:miter lim="800000"/>
            <a:headEnd type="none" w="sm" len="sm"/>
            <a:tailEnd type="none" w="sm" len="sm"/>
          </a:ln>
        </p:spPr>
      </p:cxnSp>
      <p:grpSp>
        <p:nvGrpSpPr>
          <p:cNvPr id="1691" name="Google Shape;1691;p84"/>
          <p:cNvGrpSpPr/>
          <p:nvPr/>
        </p:nvGrpSpPr>
        <p:grpSpPr>
          <a:xfrm>
            <a:off x="-2110567" y="195784"/>
            <a:ext cx="10635148" cy="5472816"/>
            <a:chOff x="-4594335" y="-704407"/>
            <a:chExt cx="10635148" cy="5472816"/>
          </a:xfrm>
        </p:grpSpPr>
        <p:sp>
          <p:nvSpPr>
            <p:cNvPr id="1692" name="Google Shape;1692;p84"/>
            <p:cNvSpPr/>
            <p:nvPr/>
          </p:nvSpPr>
          <p:spPr>
            <a:xfrm>
              <a:off x="-4594335" y="-704407"/>
              <a:ext cx="5472816" cy="5472816"/>
            </a:xfrm>
            <a:prstGeom prst="blockArc">
              <a:avLst>
                <a:gd name="adj1" fmla="val 18900000"/>
                <a:gd name="adj2" fmla="val 2700000"/>
                <a:gd name="adj3" fmla="val 395"/>
              </a:avLst>
            </a:prstGeom>
            <a:noFill/>
            <a:ln w="12700" cap="flat" cmpd="sng">
              <a:solidFill>
                <a:srgbClr val="368BB9"/>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93" name="Google Shape;1693;p84"/>
            <p:cNvSpPr/>
            <p:nvPr/>
          </p:nvSpPr>
          <p:spPr>
            <a:xfrm>
              <a:off x="384538" y="253918"/>
              <a:ext cx="5656275" cy="508162"/>
            </a:xfrm>
            <a:prstGeom prst="rect">
              <a:avLst/>
            </a:prstGeom>
            <a:solidFill>
              <a:schemeClr val="lt1"/>
            </a:solidFill>
            <a:ln w="12700" cap="flat" cmpd="sng">
              <a:solidFill>
                <a:srgbClr val="3E9FD3"/>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94" name="Google Shape;1694;p84"/>
            <p:cNvSpPr txBox="1"/>
            <p:nvPr/>
          </p:nvSpPr>
          <p:spPr>
            <a:xfrm>
              <a:off x="384538" y="253918"/>
              <a:ext cx="5656275" cy="508162"/>
            </a:xfrm>
            <a:prstGeom prst="rect">
              <a:avLst/>
            </a:prstGeom>
            <a:noFill/>
            <a:ln>
              <a:noFill/>
            </a:ln>
          </p:spPr>
          <p:txBody>
            <a:bodyPr spcFirstLastPara="1" wrap="square" lIns="403350" tIns="60950" rIns="60950" bIns="60950" anchor="ctr" anchorCtr="0">
              <a:noAutofit/>
            </a:bodyPr>
            <a:lstStyle/>
            <a:p>
              <a:pPr marL="0" marR="0" lvl="0" indent="0" algn="l" rtl="0">
                <a:lnSpc>
                  <a:spcPct val="90000"/>
                </a:lnSpc>
                <a:spcBef>
                  <a:spcPts val="0"/>
                </a:spcBef>
                <a:spcAft>
                  <a:spcPts val="0"/>
                </a:spcAft>
                <a:buClr>
                  <a:schemeClr val="dk1"/>
                </a:buClr>
                <a:buSzPts val="2400"/>
                <a:buFont typeface="Calibri"/>
                <a:buNone/>
              </a:pPr>
              <a:endParaRPr sz="2400" b="1" i="0" u="none" strike="noStrike" cap="none">
                <a:solidFill>
                  <a:srgbClr val="3F3F3F"/>
                </a:solidFill>
                <a:latin typeface="Poppins"/>
                <a:ea typeface="Poppins"/>
                <a:cs typeface="Poppins"/>
                <a:sym typeface="Poppins"/>
              </a:endParaRPr>
            </a:p>
            <a:p>
              <a:pPr marL="0" marR="0" lvl="0" indent="0" algn="l" rtl="0">
                <a:lnSpc>
                  <a:spcPct val="90000"/>
                </a:lnSpc>
                <a:spcBef>
                  <a:spcPts val="840"/>
                </a:spcBef>
                <a:spcAft>
                  <a:spcPts val="0"/>
                </a:spcAft>
                <a:buClr>
                  <a:srgbClr val="3F3F3F"/>
                </a:buClr>
                <a:buSzPts val="2400"/>
                <a:buFont typeface="Poppins"/>
                <a:buNone/>
              </a:pPr>
              <a:r>
                <a:rPr lang="es-ES" sz="2400" b="1" i="0" u="none" strike="noStrike" cap="none">
                  <a:solidFill>
                    <a:srgbClr val="3F3F3F"/>
                  </a:solidFill>
                  <a:latin typeface="Poppins"/>
                  <a:ea typeface="Poppins"/>
                  <a:cs typeface="Poppins"/>
                  <a:sym typeface="Poppins"/>
                </a:rPr>
                <a:t>Municipios</a:t>
              </a:r>
              <a:br>
                <a:rPr lang="es-ES" sz="2400" b="1" i="0" u="none" strike="noStrike" cap="none">
                  <a:solidFill>
                    <a:srgbClr val="3F3F3F"/>
                  </a:solidFill>
                  <a:latin typeface="Poppins"/>
                  <a:ea typeface="Poppins"/>
                  <a:cs typeface="Poppins"/>
                  <a:sym typeface="Poppins"/>
                </a:rPr>
              </a:br>
              <a:endParaRPr sz="2200" b="1" i="0" u="none" strike="noStrike" cap="none">
                <a:solidFill>
                  <a:srgbClr val="3F3F3F"/>
                </a:solidFill>
                <a:latin typeface="Poppins"/>
                <a:ea typeface="Poppins"/>
                <a:cs typeface="Poppins"/>
                <a:sym typeface="Poppins"/>
              </a:endParaRPr>
            </a:p>
          </p:txBody>
        </p:sp>
        <p:sp>
          <p:nvSpPr>
            <p:cNvPr id="1695" name="Google Shape;1695;p84"/>
            <p:cNvSpPr/>
            <p:nvPr/>
          </p:nvSpPr>
          <p:spPr>
            <a:xfrm>
              <a:off x="66936" y="190398"/>
              <a:ext cx="635203" cy="635203"/>
            </a:xfrm>
            <a:prstGeom prst="ellipse">
              <a:avLst/>
            </a:prstGeom>
            <a:solidFill>
              <a:schemeClr val="lt1"/>
            </a:solidFill>
            <a:ln w="12700" cap="flat" cmpd="sng">
              <a:solidFill>
                <a:srgbClr val="47B0E9"/>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96" name="Google Shape;1696;p84"/>
            <p:cNvSpPr/>
            <p:nvPr/>
          </p:nvSpPr>
          <p:spPr>
            <a:xfrm>
              <a:off x="748672" y="1015918"/>
              <a:ext cx="5292140" cy="508162"/>
            </a:xfrm>
            <a:prstGeom prst="rect">
              <a:avLst/>
            </a:prstGeom>
            <a:solidFill>
              <a:schemeClr val="lt1"/>
            </a:solidFill>
            <a:ln w="12700" cap="flat" cmpd="sng">
              <a:solidFill>
                <a:srgbClr val="3E9FD3"/>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97" name="Google Shape;1697;p84"/>
            <p:cNvSpPr txBox="1"/>
            <p:nvPr/>
          </p:nvSpPr>
          <p:spPr>
            <a:xfrm>
              <a:off x="748672" y="1015918"/>
              <a:ext cx="5292140" cy="508162"/>
            </a:xfrm>
            <a:prstGeom prst="rect">
              <a:avLst/>
            </a:prstGeom>
            <a:noFill/>
            <a:ln>
              <a:noFill/>
            </a:ln>
          </p:spPr>
          <p:txBody>
            <a:bodyPr spcFirstLastPara="1" wrap="square" lIns="403350" tIns="60950" rIns="60950" bIns="60950" anchor="ctr" anchorCtr="0">
              <a:noAutofit/>
            </a:bodyPr>
            <a:lstStyle/>
            <a:p>
              <a:pPr marL="0" marR="0" lvl="0" indent="0" algn="l" rtl="0">
                <a:lnSpc>
                  <a:spcPct val="90000"/>
                </a:lnSpc>
                <a:spcBef>
                  <a:spcPts val="0"/>
                </a:spcBef>
                <a:spcAft>
                  <a:spcPts val="0"/>
                </a:spcAft>
                <a:buClr>
                  <a:schemeClr val="dk1"/>
                </a:buClr>
                <a:buSzPts val="2400"/>
                <a:buFont typeface="Calibri"/>
                <a:buNone/>
              </a:pPr>
              <a:endParaRPr sz="2400" b="1" i="0" u="none" strike="noStrike" cap="none">
                <a:solidFill>
                  <a:srgbClr val="3F3F3F"/>
                </a:solidFill>
                <a:latin typeface="Poppins"/>
                <a:ea typeface="Poppins"/>
                <a:cs typeface="Poppins"/>
                <a:sym typeface="Poppins"/>
              </a:endParaRPr>
            </a:p>
            <a:p>
              <a:pPr marL="0" marR="0" lvl="0" indent="0" algn="l" rtl="0">
                <a:lnSpc>
                  <a:spcPct val="90000"/>
                </a:lnSpc>
                <a:spcBef>
                  <a:spcPts val="840"/>
                </a:spcBef>
                <a:spcAft>
                  <a:spcPts val="0"/>
                </a:spcAft>
                <a:buClr>
                  <a:srgbClr val="3F3F3F"/>
                </a:buClr>
                <a:buSzPts val="2400"/>
                <a:buFont typeface="Poppins"/>
                <a:buNone/>
              </a:pPr>
              <a:r>
                <a:rPr lang="es-ES" sz="2400" b="1" i="0" u="none" strike="noStrike" cap="none">
                  <a:solidFill>
                    <a:srgbClr val="3F3F3F"/>
                  </a:solidFill>
                  <a:latin typeface="Poppins"/>
                  <a:ea typeface="Poppins"/>
                  <a:cs typeface="Poppins"/>
                  <a:sym typeface="Poppins"/>
                </a:rPr>
                <a:t>Consejos comarcales</a:t>
              </a:r>
              <a:br>
                <a:rPr lang="es-ES" sz="2400" b="1" i="0" u="none" strike="noStrike" cap="none">
                  <a:solidFill>
                    <a:srgbClr val="3F3F3F"/>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1698" name="Google Shape;1698;p84"/>
            <p:cNvSpPr/>
            <p:nvPr/>
          </p:nvSpPr>
          <p:spPr>
            <a:xfrm>
              <a:off x="431071" y="952398"/>
              <a:ext cx="635203" cy="635203"/>
            </a:xfrm>
            <a:prstGeom prst="ellipse">
              <a:avLst/>
            </a:prstGeom>
            <a:solidFill>
              <a:schemeClr val="lt1"/>
            </a:solidFill>
            <a:ln w="12700" cap="flat" cmpd="sng">
              <a:solidFill>
                <a:srgbClr val="47B0E9"/>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99" name="Google Shape;1699;p84"/>
            <p:cNvSpPr/>
            <p:nvPr/>
          </p:nvSpPr>
          <p:spPr>
            <a:xfrm>
              <a:off x="860432" y="1777918"/>
              <a:ext cx="5180380" cy="508162"/>
            </a:xfrm>
            <a:prstGeom prst="rect">
              <a:avLst/>
            </a:prstGeom>
            <a:solidFill>
              <a:schemeClr val="lt1"/>
            </a:solidFill>
            <a:ln w="12700" cap="flat" cmpd="sng">
              <a:solidFill>
                <a:srgbClr val="3E9FD3"/>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00" name="Google Shape;1700;p84"/>
            <p:cNvSpPr txBox="1"/>
            <p:nvPr/>
          </p:nvSpPr>
          <p:spPr>
            <a:xfrm>
              <a:off x="860432" y="1777918"/>
              <a:ext cx="5180380" cy="508162"/>
            </a:xfrm>
            <a:prstGeom prst="rect">
              <a:avLst/>
            </a:prstGeom>
            <a:noFill/>
            <a:ln>
              <a:noFill/>
            </a:ln>
          </p:spPr>
          <p:txBody>
            <a:bodyPr spcFirstLastPara="1" wrap="square" lIns="403350" tIns="60950" rIns="60950" bIns="60950" anchor="ctr" anchorCtr="0">
              <a:noAutofit/>
            </a:bodyPr>
            <a:lstStyle/>
            <a:p>
              <a:pPr marL="0" marR="0" lvl="0" indent="0" algn="l" rtl="0">
                <a:lnSpc>
                  <a:spcPct val="90000"/>
                </a:lnSpc>
                <a:spcBef>
                  <a:spcPts val="0"/>
                </a:spcBef>
                <a:spcAft>
                  <a:spcPts val="0"/>
                </a:spcAft>
                <a:buClr>
                  <a:srgbClr val="3F3F3F"/>
                </a:buClr>
                <a:buSzPts val="2400"/>
                <a:buFont typeface="Poppins"/>
                <a:buNone/>
              </a:pPr>
              <a:r>
                <a:rPr lang="es-ES" sz="2400" b="1" i="0" u="none" strike="noStrike" cap="none">
                  <a:solidFill>
                    <a:srgbClr val="3F3F3F"/>
                  </a:solidFill>
                  <a:latin typeface="Poppins"/>
                  <a:ea typeface="Poppins"/>
                  <a:cs typeface="Poppins"/>
                  <a:sym typeface="Poppins"/>
                </a:rPr>
                <a:t>Entidades bancarias</a:t>
              </a:r>
              <a:endParaRPr sz="1400" b="0" i="0" u="none" strike="noStrike" cap="none">
                <a:solidFill>
                  <a:srgbClr val="000000"/>
                </a:solidFill>
                <a:latin typeface="Arial"/>
                <a:ea typeface="Arial"/>
                <a:cs typeface="Arial"/>
                <a:sym typeface="Arial"/>
              </a:endParaRPr>
            </a:p>
          </p:txBody>
        </p:sp>
        <p:sp>
          <p:nvSpPr>
            <p:cNvPr id="1701" name="Google Shape;1701;p84"/>
            <p:cNvSpPr/>
            <p:nvPr/>
          </p:nvSpPr>
          <p:spPr>
            <a:xfrm>
              <a:off x="542831" y="1714398"/>
              <a:ext cx="635203" cy="635203"/>
            </a:xfrm>
            <a:prstGeom prst="ellipse">
              <a:avLst/>
            </a:prstGeom>
            <a:solidFill>
              <a:schemeClr val="lt1"/>
            </a:solidFill>
            <a:ln w="12700" cap="flat" cmpd="sng">
              <a:solidFill>
                <a:srgbClr val="47B0E9"/>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02" name="Google Shape;1702;p84"/>
            <p:cNvSpPr/>
            <p:nvPr/>
          </p:nvSpPr>
          <p:spPr>
            <a:xfrm>
              <a:off x="748672" y="2539918"/>
              <a:ext cx="5292140" cy="508162"/>
            </a:xfrm>
            <a:prstGeom prst="rect">
              <a:avLst/>
            </a:prstGeom>
            <a:solidFill>
              <a:schemeClr val="lt1"/>
            </a:solidFill>
            <a:ln w="12700" cap="flat" cmpd="sng">
              <a:solidFill>
                <a:srgbClr val="3E9FD3"/>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03" name="Google Shape;1703;p84"/>
            <p:cNvSpPr txBox="1"/>
            <p:nvPr/>
          </p:nvSpPr>
          <p:spPr>
            <a:xfrm>
              <a:off x="748672" y="2539918"/>
              <a:ext cx="5292140" cy="508162"/>
            </a:xfrm>
            <a:prstGeom prst="rect">
              <a:avLst/>
            </a:prstGeom>
            <a:noFill/>
            <a:ln>
              <a:noFill/>
            </a:ln>
          </p:spPr>
          <p:txBody>
            <a:bodyPr spcFirstLastPara="1" wrap="square" lIns="403350" tIns="60950" rIns="60950" bIns="60950" anchor="ctr" anchorCtr="0">
              <a:noAutofit/>
            </a:bodyPr>
            <a:lstStyle/>
            <a:p>
              <a:pPr marL="0" marR="0" lvl="0" indent="0" algn="l" rtl="0">
                <a:lnSpc>
                  <a:spcPct val="90000"/>
                </a:lnSpc>
                <a:spcBef>
                  <a:spcPts val="0"/>
                </a:spcBef>
                <a:spcAft>
                  <a:spcPts val="0"/>
                </a:spcAft>
                <a:buClr>
                  <a:schemeClr val="dk1"/>
                </a:buClr>
                <a:buSzPts val="2400"/>
                <a:buFont typeface="Calibri"/>
                <a:buNone/>
              </a:pPr>
              <a:endParaRPr sz="2400" b="1" i="0" u="none" strike="noStrike" cap="none">
                <a:solidFill>
                  <a:srgbClr val="3F3F3F"/>
                </a:solidFill>
                <a:latin typeface="Poppins"/>
                <a:ea typeface="Poppins"/>
                <a:cs typeface="Poppins"/>
                <a:sym typeface="Poppins"/>
              </a:endParaRPr>
            </a:p>
            <a:p>
              <a:pPr marL="0" marR="0" lvl="0" indent="0" algn="l" rtl="0">
                <a:lnSpc>
                  <a:spcPct val="90000"/>
                </a:lnSpc>
                <a:spcBef>
                  <a:spcPts val="840"/>
                </a:spcBef>
                <a:spcAft>
                  <a:spcPts val="0"/>
                </a:spcAft>
                <a:buClr>
                  <a:srgbClr val="3F3F3F"/>
                </a:buClr>
                <a:buSzPts val="2400"/>
                <a:buFont typeface="Poppins"/>
                <a:buNone/>
              </a:pPr>
              <a:r>
                <a:rPr lang="es-ES" sz="2400" b="1" i="0" u="none" strike="noStrike" cap="none">
                  <a:solidFill>
                    <a:srgbClr val="3F3F3F"/>
                  </a:solidFill>
                  <a:latin typeface="Poppins"/>
                  <a:ea typeface="Poppins"/>
                  <a:cs typeface="Poppins"/>
                  <a:sym typeface="Poppins"/>
                </a:rPr>
                <a:t>Comunidades Autónomas</a:t>
              </a:r>
              <a:br>
                <a:rPr lang="es-ES" sz="2400" b="1" i="0" u="none" strike="noStrike" cap="none">
                  <a:solidFill>
                    <a:srgbClr val="3F3F3F"/>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1704" name="Google Shape;1704;p84"/>
            <p:cNvSpPr/>
            <p:nvPr/>
          </p:nvSpPr>
          <p:spPr>
            <a:xfrm>
              <a:off x="431071" y="2476398"/>
              <a:ext cx="635203" cy="635203"/>
            </a:xfrm>
            <a:prstGeom prst="ellipse">
              <a:avLst/>
            </a:prstGeom>
            <a:solidFill>
              <a:schemeClr val="lt1"/>
            </a:solidFill>
            <a:ln w="12700" cap="flat" cmpd="sng">
              <a:solidFill>
                <a:srgbClr val="47B0E9"/>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05" name="Google Shape;1705;p84"/>
            <p:cNvSpPr/>
            <p:nvPr/>
          </p:nvSpPr>
          <p:spPr>
            <a:xfrm>
              <a:off x="384538" y="3301918"/>
              <a:ext cx="5656275" cy="508162"/>
            </a:xfrm>
            <a:prstGeom prst="rect">
              <a:avLst/>
            </a:prstGeom>
            <a:solidFill>
              <a:schemeClr val="lt1"/>
            </a:solidFill>
            <a:ln w="12700" cap="flat" cmpd="sng">
              <a:solidFill>
                <a:srgbClr val="3E9FD3"/>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06" name="Google Shape;1706;p84"/>
            <p:cNvSpPr txBox="1"/>
            <p:nvPr/>
          </p:nvSpPr>
          <p:spPr>
            <a:xfrm>
              <a:off x="384538" y="3301918"/>
              <a:ext cx="5656275" cy="508162"/>
            </a:xfrm>
            <a:prstGeom prst="rect">
              <a:avLst/>
            </a:prstGeom>
            <a:noFill/>
            <a:ln>
              <a:noFill/>
            </a:ln>
          </p:spPr>
          <p:txBody>
            <a:bodyPr spcFirstLastPara="1" wrap="square" lIns="403350" tIns="60950" rIns="60950" bIns="60950" anchor="ctr" anchorCtr="0">
              <a:noAutofit/>
            </a:bodyPr>
            <a:lstStyle/>
            <a:p>
              <a:pPr marL="0" marR="0" lvl="0" indent="0" algn="l" rtl="0">
                <a:lnSpc>
                  <a:spcPct val="90000"/>
                </a:lnSpc>
                <a:spcBef>
                  <a:spcPts val="0"/>
                </a:spcBef>
                <a:spcAft>
                  <a:spcPts val="0"/>
                </a:spcAft>
                <a:buClr>
                  <a:schemeClr val="dk1"/>
                </a:buClr>
                <a:buSzPts val="2400"/>
                <a:buFont typeface="Calibri"/>
                <a:buNone/>
              </a:pPr>
              <a:endParaRPr sz="2400" b="1" i="0" u="none" strike="noStrike" cap="none">
                <a:solidFill>
                  <a:srgbClr val="3F3F3F"/>
                </a:solidFill>
                <a:latin typeface="Poppins"/>
                <a:ea typeface="Poppins"/>
                <a:cs typeface="Poppins"/>
                <a:sym typeface="Poppins"/>
              </a:endParaRPr>
            </a:p>
            <a:p>
              <a:pPr marL="0" marR="0" lvl="0" indent="0" algn="l" rtl="0">
                <a:lnSpc>
                  <a:spcPct val="90000"/>
                </a:lnSpc>
                <a:spcBef>
                  <a:spcPts val="840"/>
                </a:spcBef>
                <a:spcAft>
                  <a:spcPts val="0"/>
                </a:spcAft>
                <a:buClr>
                  <a:srgbClr val="3F3F3F"/>
                </a:buClr>
                <a:buSzPts val="2400"/>
                <a:buFont typeface="Poppins"/>
                <a:buNone/>
              </a:pPr>
              <a:r>
                <a:rPr lang="es-ES" sz="2400" b="1" i="0" u="none" strike="noStrike" cap="none">
                  <a:solidFill>
                    <a:srgbClr val="3F3F3F"/>
                  </a:solidFill>
                  <a:latin typeface="Poppins"/>
                  <a:ea typeface="Poppins"/>
                  <a:cs typeface="Poppins"/>
                  <a:sym typeface="Poppins"/>
                </a:rPr>
                <a:t>Otros organismos</a:t>
              </a:r>
              <a:br>
                <a:rPr lang="es-ES" sz="2400" b="1" i="0" u="none" strike="noStrike" cap="none">
                  <a:solidFill>
                    <a:srgbClr val="3F3F3F"/>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1707" name="Google Shape;1707;p84"/>
            <p:cNvSpPr/>
            <p:nvPr/>
          </p:nvSpPr>
          <p:spPr>
            <a:xfrm>
              <a:off x="66936" y="3238398"/>
              <a:ext cx="635203" cy="635203"/>
            </a:xfrm>
            <a:prstGeom prst="ellipse">
              <a:avLst/>
            </a:prstGeom>
            <a:solidFill>
              <a:schemeClr val="lt1"/>
            </a:solidFill>
            <a:ln w="12700" cap="flat" cmpd="sng">
              <a:solidFill>
                <a:srgbClr val="47B0E9"/>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708" name="Google Shape;1708;p84"/>
          <p:cNvSpPr txBox="1">
            <a:spLocks noGrp="1"/>
          </p:cNvSpPr>
          <p:nvPr>
            <p:ph type="body" idx="1"/>
          </p:nvPr>
        </p:nvSpPr>
        <p:spPr>
          <a:xfrm>
            <a:off x="268610" y="2380930"/>
            <a:ext cx="3096344" cy="577547"/>
          </a:xfrm>
          <a:prstGeom prst="rect">
            <a:avLst/>
          </a:prstGeom>
          <a:noFill/>
          <a:ln>
            <a:noFill/>
          </a:ln>
        </p:spPr>
        <p:txBody>
          <a:bodyPr spcFirstLastPara="1" wrap="square" lIns="91425" tIns="45700" rIns="91425" bIns="45700" anchor="t" anchorCtr="0">
            <a:normAutofit fontScale="25000" lnSpcReduction="20000"/>
          </a:bodyPr>
          <a:lstStyle/>
          <a:p>
            <a:pPr marL="0" lvl="0" indent="0" algn="l" rtl="0">
              <a:lnSpc>
                <a:spcPct val="90000"/>
              </a:lnSpc>
              <a:spcBef>
                <a:spcPts val="0"/>
              </a:spcBef>
              <a:spcAft>
                <a:spcPts val="0"/>
              </a:spcAft>
              <a:buClr>
                <a:schemeClr val="dk1"/>
              </a:buClr>
              <a:buSzPct val="100000"/>
              <a:buNone/>
            </a:pPr>
            <a:endParaRPr sz="3800" b="1">
              <a:solidFill>
                <a:srgbClr val="595959"/>
              </a:solidFill>
              <a:latin typeface="Poppins"/>
              <a:ea typeface="Poppins"/>
              <a:cs typeface="Poppins"/>
              <a:sym typeface="Poppins"/>
            </a:endParaRPr>
          </a:p>
          <a:p>
            <a:pPr marL="0" lvl="0" indent="0" algn="l" rtl="0">
              <a:lnSpc>
                <a:spcPct val="90000"/>
              </a:lnSpc>
              <a:spcBef>
                <a:spcPts val="750"/>
              </a:spcBef>
              <a:spcAft>
                <a:spcPts val="0"/>
              </a:spcAft>
              <a:buClr>
                <a:srgbClr val="595959"/>
              </a:buClr>
              <a:buSzPct val="100000"/>
              <a:buNone/>
            </a:pPr>
            <a:r>
              <a:rPr lang="es-ES" sz="8000" b="1">
                <a:solidFill>
                  <a:srgbClr val="595959"/>
                </a:solidFill>
                <a:latin typeface="Poppins"/>
                <a:ea typeface="Poppins"/>
                <a:cs typeface="Poppins"/>
                <a:sym typeface="Poppins"/>
              </a:rPr>
              <a:t>¿Dónde hemos de pedirlo?</a:t>
            </a:r>
            <a:br>
              <a:rPr lang="es-ES" sz="2400" b="1">
                <a:solidFill>
                  <a:srgbClr val="595959"/>
                </a:solidFill>
                <a:latin typeface="Poppins"/>
                <a:ea typeface="Poppins"/>
                <a:cs typeface="Poppins"/>
                <a:sym typeface="Poppins"/>
              </a:rPr>
            </a:br>
            <a:endParaRPr/>
          </a:p>
        </p:txBody>
      </p:sp>
      <p:pic>
        <p:nvPicPr>
          <p:cNvPr id="1709" name="Google Shape;1709;p84" descr="Forma&#10;&#10;Descripción generada automáticamente con confianza media"/>
          <p:cNvPicPr preferRelativeResize="0"/>
          <p:nvPr/>
        </p:nvPicPr>
        <p:blipFill rotWithShape="1">
          <a:blip r:embed="rId3">
            <a:alphaModFix/>
          </a:blip>
          <a:srcRect/>
          <a:stretch/>
        </p:blipFill>
        <p:spPr>
          <a:xfrm>
            <a:off x="6774298" y="146624"/>
            <a:ext cx="2244675" cy="447925"/>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14"/>
        <p:cNvGrpSpPr/>
        <p:nvPr/>
      </p:nvGrpSpPr>
      <p:grpSpPr>
        <a:xfrm>
          <a:off x="0" y="0"/>
          <a:ext cx="0" cy="0"/>
          <a:chOff x="0" y="0"/>
          <a:chExt cx="0" cy="0"/>
        </a:xfrm>
      </p:grpSpPr>
      <p:sp>
        <p:nvSpPr>
          <p:cNvPr id="1715" name="Google Shape;1715;p85"/>
          <p:cNvSpPr/>
          <p:nvPr/>
        </p:nvSpPr>
        <p:spPr>
          <a:xfrm>
            <a:off x="1143" y="0"/>
            <a:ext cx="9141714"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716" name="Google Shape;1716;p85"/>
          <p:cNvPicPr preferRelativeResize="0"/>
          <p:nvPr/>
        </p:nvPicPr>
        <p:blipFill rotWithShape="1">
          <a:blip r:embed="rId3">
            <a:alphaModFix amt="70000"/>
          </a:blip>
          <a:srcRect t="9629" b="31418"/>
          <a:stretch/>
        </p:blipFill>
        <p:spPr>
          <a:xfrm>
            <a:off x="3149523" y="169768"/>
            <a:ext cx="2844951" cy="2880321"/>
          </a:xfrm>
          <a:prstGeom prst="rect">
            <a:avLst/>
          </a:prstGeom>
          <a:noFill/>
          <a:ln>
            <a:noFill/>
          </a:ln>
        </p:spPr>
      </p:pic>
      <p:pic>
        <p:nvPicPr>
          <p:cNvPr id="1717" name="Google Shape;1717;p85" descr="Pila de tarjetas de crédito"/>
          <p:cNvPicPr preferRelativeResize="0"/>
          <p:nvPr/>
        </p:nvPicPr>
        <p:blipFill rotWithShape="1">
          <a:blip r:embed="rId4">
            <a:alphaModFix amt="85000"/>
          </a:blip>
          <a:srcRect t="18472" b="22575"/>
          <a:stretch/>
        </p:blipFill>
        <p:spPr>
          <a:xfrm>
            <a:off x="6132054" y="179938"/>
            <a:ext cx="2867193" cy="2880321"/>
          </a:xfrm>
          <a:prstGeom prst="rect">
            <a:avLst/>
          </a:prstGeom>
          <a:noFill/>
          <a:ln>
            <a:noFill/>
          </a:ln>
        </p:spPr>
      </p:pic>
      <p:pic>
        <p:nvPicPr>
          <p:cNvPr id="1718" name="Google Shape;1718;p85"/>
          <p:cNvPicPr preferRelativeResize="0"/>
          <p:nvPr/>
        </p:nvPicPr>
        <p:blipFill rotWithShape="1">
          <a:blip r:embed="rId5">
            <a:alphaModFix amt="70000"/>
          </a:blip>
          <a:srcRect t="15264" b="25783"/>
          <a:stretch/>
        </p:blipFill>
        <p:spPr>
          <a:xfrm>
            <a:off x="162688" y="169769"/>
            <a:ext cx="2849255" cy="2880320"/>
          </a:xfrm>
          <a:prstGeom prst="rect">
            <a:avLst/>
          </a:prstGeom>
          <a:noFill/>
          <a:ln>
            <a:noFill/>
          </a:ln>
        </p:spPr>
      </p:pic>
      <p:sp>
        <p:nvSpPr>
          <p:cNvPr id="1719" name="Google Shape;1719;p85"/>
          <p:cNvSpPr txBox="1"/>
          <p:nvPr/>
        </p:nvSpPr>
        <p:spPr>
          <a:xfrm>
            <a:off x="3149523" y="2296163"/>
            <a:ext cx="2867193" cy="764096"/>
          </a:xfrm>
          <a:prstGeom prst="rect">
            <a:avLst/>
          </a:prstGeom>
          <a:solidFill>
            <a:srgbClr val="000000">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500"/>
              <a:buFont typeface="Arial"/>
              <a:buNone/>
            </a:pPr>
            <a:r>
              <a:rPr lang="es-ES" sz="2500" b="1" i="0" u="none" strike="noStrike" cap="none">
                <a:solidFill>
                  <a:schemeClr val="lt1"/>
                </a:solidFill>
                <a:latin typeface="Poppins"/>
                <a:ea typeface="Poppins"/>
                <a:cs typeface="Poppins"/>
                <a:sym typeface="Poppins"/>
              </a:rPr>
              <a:t>LEASING</a:t>
            </a:r>
            <a:endParaRPr sz="1400" b="0" i="0" u="none" strike="noStrike" cap="none">
              <a:solidFill>
                <a:srgbClr val="000000"/>
              </a:solidFill>
              <a:latin typeface="Arial"/>
              <a:ea typeface="Arial"/>
              <a:cs typeface="Arial"/>
              <a:sym typeface="Arial"/>
            </a:endParaRPr>
          </a:p>
        </p:txBody>
      </p:sp>
      <p:sp>
        <p:nvSpPr>
          <p:cNvPr id="1720" name="Google Shape;1720;p85"/>
          <p:cNvSpPr txBox="1"/>
          <p:nvPr/>
        </p:nvSpPr>
        <p:spPr>
          <a:xfrm>
            <a:off x="6132057" y="2296163"/>
            <a:ext cx="2849255" cy="764096"/>
          </a:xfrm>
          <a:prstGeom prst="rect">
            <a:avLst/>
          </a:prstGeom>
          <a:solidFill>
            <a:srgbClr val="000000">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500"/>
              <a:buFont typeface="Arial"/>
              <a:buNone/>
            </a:pPr>
            <a:r>
              <a:rPr lang="es-ES" sz="2500" b="1" i="0" u="none" strike="noStrike" cap="none">
                <a:solidFill>
                  <a:schemeClr val="lt1"/>
                </a:solidFill>
                <a:latin typeface="Poppins"/>
                <a:ea typeface="Poppins"/>
                <a:cs typeface="Poppins"/>
                <a:sym typeface="Poppins"/>
              </a:rPr>
              <a:t>CUENTA DE CRÉDITO</a:t>
            </a:r>
            <a:endParaRPr sz="1400" b="0" i="0" u="none" strike="noStrike" cap="none">
              <a:solidFill>
                <a:srgbClr val="000000"/>
              </a:solidFill>
              <a:latin typeface="Arial"/>
              <a:ea typeface="Arial"/>
              <a:cs typeface="Arial"/>
              <a:sym typeface="Arial"/>
            </a:endParaRPr>
          </a:p>
        </p:txBody>
      </p:sp>
      <p:sp>
        <p:nvSpPr>
          <p:cNvPr id="1721" name="Google Shape;1721;p85"/>
          <p:cNvSpPr txBox="1"/>
          <p:nvPr/>
        </p:nvSpPr>
        <p:spPr>
          <a:xfrm>
            <a:off x="171476" y="2285993"/>
            <a:ext cx="2844951" cy="764096"/>
          </a:xfrm>
          <a:prstGeom prst="rect">
            <a:avLst/>
          </a:prstGeom>
          <a:solidFill>
            <a:srgbClr val="000000">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500"/>
              <a:buFont typeface="Arial"/>
              <a:buNone/>
            </a:pPr>
            <a:r>
              <a:rPr lang="es-ES" sz="2500" b="1" i="0" u="none" strike="noStrike" cap="none">
                <a:solidFill>
                  <a:schemeClr val="lt1"/>
                </a:solidFill>
                <a:latin typeface="Poppins"/>
                <a:ea typeface="Poppins"/>
                <a:cs typeface="Poppins"/>
                <a:sym typeface="Poppins"/>
              </a:rPr>
              <a:t>RÉNTING</a:t>
            </a:r>
            <a:endParaRPr sz="2500" b="1" i="0" u="none" strike="noStrike" cap="none">
              <a:solidFill>
                <a:schemeClr val="lt1"/>
              </a:solidFill>
              <a:latin typeface="Poppins"/>
              <a:ea typeface="Poppins"/>
              <a:cs typeface="Poppins"/>
              <a:sym typeface="Poppins"/>
            </a:endParaRPr>
          </a:p>
        </p:txBody>
      </p:sp>
      <p:sp>
        <p:nvSpPr>
          <p:cNvPr id="1722" name="Google Shape;1722;p85"/>
          <p:cNvSpPr txBox="1"/>
          <p:nvPr/>
        </p:nvSpPr>
        <p:spPr>
          <a:xfrm>
            <a:off x="164841" y="3117706"/>
            <a:ext cx="2844951" cy="1897009"/>
          </a:xfrm>
          <a:prstGeom prst="rect">
            <a:avLst/>
          </a:prstGeom>
          <a:solidFill>
            <a:srgbClr val="F2F2F2">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endParaRPr sz="2000" b="0" i="0" u="none" strike="noStrike" cap="none">
              <a:solidFill>
                <a:schemeClr val="dk1"/>
              </a:solidFill>
              <a:latin typeface="Poppins"/>
              <a:ea typeface="Poppins"/>
              <a:cs typeface="Poppins"/>
              <a:sym typeface="Poppins"/>
            </a:endParaRPr>
          </a:p>
          <a:p>
            <a:pPr marL="342900" marR="0" lvl="0" indent="-342900" algn="l" rtl="0">
              <a:lnSpc>
                <a:spcPct val="100000"/>
              </a:lnSpc>
              <a:spcBef>
                <a:spcPts val="450"/>
              </a:spcBef>
              <a:spcAft>
                <a:spcPts val="0"/>
              </a:spcAft>
              <a:buClr>
                <a:srgbClr val="3F3F3F"/>
              </a:buClr>
              <a:buSzPts val="2000"/>
              <a:buFont typeface="Arial"/>
              <a:buChar char="•"/>
            </a:pPr>
            <a:r>
              <a:rPr lang="es-ES" sz="2000" b="0" i="0" u="none" strike="noStrike" cap="none">
                <a:solidFill>
                  <a:srgbClr val="3F3F3F"/>
                </a:solidFill>
                <a:latin typeface="Poppins"/>
                <a:ea typeface="Poppins"/>
                <a:cs typeface="Poppins"/>
                <a:sym typeface="Poppins"/>
              </a:rPr>
              <a:t>Es un alquiler</a:t>
            </a:r>
            <a:br>
              <a:rPr lang="es-ES" sz="2000" b="0" i="0" u="none" strike="noStrike" cap="none">
                <a:solidFill>
                  <a:srgbClr val="3F3F3F"/>
                </a:solidFill>
                <a:latin typeface="Poppins"/>
                <a:ea typeface="Poppins"/>
                <a:cs typeface="Poppins"/>
                <a:sym typeface="Poppins"/>
              </a:rPr>
            </a:br>
            <a:r>
              <a:rPr lang="es-ES" sz="2000" b="0" i="0" u="none" strike="noStrike" cap="none">
                <a:solidFill>
                  <a:srgbClr val="3F3F3F"/>
                </a:solidFill>
                <a:latin typeface="Poppins"/>
                <a:ea typeface="Poppins"/>
                <a:cs typeface="Poppins"/>
                <a:sym typeface="Poppins"/>
              </a:rPr>
              <a:t>Pago de la cuota</a:t>
            </a:r>
            <a:br>
              <a:rPr lang="es-ES" sz="2000" b="0" i="0" u="none" strike="noStrike" cap="none">
                <a:solidFill>
                  <a:srgbClr val="3F3F3F"/>
                </a:solidFill>
                <a:latin typeface="Poppins"/>
                <a:ea typeface="Poppins"/>
                <a:cs typeface="Poppins"/>
                <a:sym typeface="Poppins"/>
              </a:rPr>
            </a:br>
            <a:r>
              <a:rPr lang="es-ES" sz="2000" b="0" i="0" u="none" strike="noStrike" cap="none">
                <a:solidFill>
                  <a:srgbClr val="3F3F3F"/>
                </a:solidFill>
                <a:latin typeface="Poppins"/>
                <a:ea typeface="Poppins"/>
                <a:cs typeface="Poppins"/>
                <a:sym typeface="Poppins"/>
              </a:rPr>
              <a:t>Devolución del producto</a:t>
            </a:r>
            <a:endParaRPr sz="2000" b="0" i="0" u="none" strike="noStrike" cap="none">
              <a:solidFill>
                <a:schemeClr val="dk1"/>
              </a:solidFill>
              <a:latin typeface="Poppins"/>
              <a:ea typeface="Poppins"/>
              <a:cs typeface="Poppins"/>
              <a:sym typeface="Poppins"/>
            </a:endParaRPr>
          </a:p>
        </p:txBody>
      </p:sp>
      <p:sp>
        <p:nvSpPr>
          <p:cNvPr id="1723" name="Google Shape;1723;p85"/>
          <p:cNvSpPr txBox="1"/>
          <p:nvPr/>
        </p:nvSpPr>
        <p:spPr>
          <a:xfrm>
            <a:off x="3160643" y="3117706"/>
            <a:ext cx="2844951" cy="1897009"/>
          </a:xfrm>
          <a:prstGeom prst="rect">
            <a:avLst/>
          </a:prstGeom>
          <a:solidFill>
            <a:srgbClr val="F2F2F2">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endParaRPr sz="2000" b="0" i="0" u="none" strike="noStrike" cap="none">
              <a:solidFill>
                <a:schemeClr val="dk1"/>
              </a:solidFill>
              <a:latin typeface="Poppins"/>
              <a:ea typeface="Poppins"/>
              <a:cs typeface="Poppins"/>
              <a:sym typeface="Poppins"/>
            </a:endParaRPr>
          </a:p>
          <a:p>
            <a:pPr marL="342900" marR="0" lvl="0" indent="-342900" algn="l" rtl="0">
              <a:lnSpc>
                <a:spcPct val="100000"/>
              </a:lnSpc>
              <a:spcBef>
                <a:spcPts val="450"/>
              </a:spcBef>
              <a:spcAft>
                <a:spcPts val="0"/>
              </a:spcAft>
              <a:buClr>
                <a:srgbClr val="3F3F3F"/>
              </a:buClr>
              <a:buSzPts val="2000"/>
              <a:buFont typeface="Arial"/>
              <a:buChar char="•"/>
            </a:pPr>
            <a:r>
              <a:rPr lang="es-ES" sz="2000" b="0" i="0" u="none" strike="noStrike" cap="none">
                <a:solidFill>
                  <a:srgbClr val="3F3F3F"/>
                </a:solidFill>
                <a:latin typeface="Poppins"/>
                <a:ea typeface="Poppins"/>
                <a:cs typeface="Poppins"/>
                <a:sym typeface="Poppins"/>
              </a:rPr>
              <a:t>Plazo</a:t>
            </a:r>
            <a:br>
              <a:rPr lang="es-ES" sz="2000" b="0" i="0" u="none" strike="noStrike" cap="none">
                <a:solidFill>
                  <a:srgbClr val="3F3F3F"/>
                </a:solidFill>
                <a:latin typeface="Poppins"/>
                <a:ea typeface="Poppins"/>
                <a:cs typeface="Poppins"/>
                <a:sym typeface="Poppins"/>
              </a:rPr>
            </a:br>
            <a:r>
              <a:rPr lang="es-ES" sz="2000" b="0" i="0" u="none" strike="noStrike" cap="none">
                <a:solidFill>
                  <a:srgbClr val="3F3F3F"/>
                </a:solidFill>
                <a:latin typeface="Poppins"/>
                <a:ea typeface="Poppins"/>
                <a:cs typeface="Poppins"/>
                <a:sym typeface="Poppins"/>
              </a:rPr>
              <a:t>Devolución o compra</a:t>
            </a:r>
            <a:br>
              <a:rPr lang="es-ES" sz="2000" b="0" i="0" u="none" strike="noStrike" cap="none">
                <a:solidFill>
                  <a:srgbClr val="3F3F3F"/>
                </a:solidFill>
                <a:latin typeface="Poppins"/>
                <a:ea typeface="Poppins"/>
                <a:cs typeface="Poppins"/>
                <a:sym typeface="Poppins"/>
              </a:rPr>
            </a:br>
            <a:r>
              <a:rPr lang="es-ES" sz="2000" b="0" i="0" u="none" strike="noStrike" cap="none">
                <a:solidFill>
                  <a:srgbClr val="3F3F3F"/>
                </a:solidFill>
                <a:latin typeface="Poppins"/>
                <a:ea typeface="Poppins"/>
                <a:cs typeface="Poppins"/>
                <a:sym typeface="Poppins"/>
              </a:rPr>
              <a:t>Ventajas fiscales</a:t>
            </a:r>
            <a:endParaRPr sz="2000" b="0" i="0" u="none" strike="noStrike" cap="none">
              <a:solidFill>
                <a:schemeClr val="dk1"/>
              </a:solidFill>
              <a:latin typeface="Poppins"/>
              <a:ea typeface="Poppins"/>
              <a:cs typeface="Poppins"/>
              <a:sym typeface="Poppins"/>
            </a:endParaRPr>
          </a:p>
        </p:txBody>
      </p:sp>
      <p:sp>
        <p:nvSpPr>
          <p:cNvPr id="1724" name="Google Shape;1724;p85"/>
          <p:cNvSpPr txBox="1"/>
          <p:nvPr/>
        </p:nvSpPr>
        <p:spPr>
          <a:xfrm>
            <a:off x="6132054" y="3117705"/>
            <a:ext cx="2844951" cy="1897009"/>
          </a:xfrm>
          <a:prstGeom prst="rect">
            <a:avLst/>
          </a:prstGeom>
          <a:solidFill>
            <a:srgbClr val="F2F2F2">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endParaRPr sz="2000" b="0" i="0" u="none" strike="noStrike" cap="none">
              <a:solidFill>
                <a:schemeClr val="dk1"/>
              </a:solidFill>
              <a:latin typeface="Poppins"/>
              <a:ea typeface="Poppins"/>
              <a:cs typeface="Poppins"/>
              <a:sym typeface="Poppins"/>
            </a:endParaRPr>
          </a:p>
          <a:p>
            <a:pPr marL="342900" marR="0" lvl="0" indent="-342900" algn="l" rtl="0">
              <a:lnSpc>
                <a:spcPct val="100000"/>
              </a:lnSpc>
              <a:spcBef>
                <a:spcPts val="450"/>
              </a:spcBef>
              <a:spcAft>
                <a:spcPts val="0"/>
              </a:spcAft>
              <a:buClr>
                <a:srgbClr val="3F3F3F"/>
              </a:buClr>
              <a:buSzPts val="2000"/>
              <a:buFont typeface="Arial"/>
              <a:buChar char="•"/>
            </a:pPr>
            <a:r>
              <a:rPr lang="es-ES" sz="2000" b="0" i="0" u="none" strike="noStrike" cap="none">
                <a:solidFill>
                  <a:srgbClr val="3F3F3F"/>
                </a:solidFill>
                <a:latin typeface="Poppins"/>
                <a:ea typeface="Poppins"/>
                <a:cs typeface="Poppins"/>
                <a:sym typeface="Poppins"/>
              </a:rPr>
              <a:t>Cuidado con un límite</a:t>
            </a:r>
            <a:br>
              <a:rPr lang="es-ES" sz="2000" b="0" i="0" u="none" strike="noStrike" cap="none">
                <a:solidFill>
                  <a:srgbClr val="3F3F3F"/>
                </a:solidFill>
                <a:latin typeface="Poppins"/>
                <a:ea typeface="Poppins"/>
                <a:cs typeface="Poppins"/>
                <a:sym typeface="Poppins"/>
              </a:rPr>
            </a:br>
            <a:r>
              <a:rPr lang="es-ES" sz="2000" b="0" i="0" u="none" strike="noStrike" cap="none">
                <a:solidFill>
                  <a:srgbClr val="3F3F3F"/>
                </a:solidFill>
                <a:latin typeface="Poppins"/>
                <a:ea typeface="Poppins"/>
                <a:cs typeface="Poppins"/>
                <a:sym typeface="Poppins"/>
              </a:rPr>
              <a:t>Circunstancias muy específicas</a:t>
            </a:r>
            <a:endParaRPr sz="2000" b="0" i="0" u="none" strike="noStrike" cap="none">
              <a:solidFill>
                <a:schemeClr val="dk1"/>
              </a:solidFill>
              <a:latin typeface="Poppins"/>
              <a:ea typeface="Poppins"/>
              <a:cs typeface="Poppins"/>
              <a:sym typeface="Poppins"/>
            </a:endParaRPr>
          </a:p>
        </p:txBody>
      </p:sp>
      <p:pic>
        <p:nvPicPr>
          <p:cNvPr id="1725" name="Google Shape;1725;p85" descr="Forma&#10;&#10;Descripción generada automáticamente con confianza media"/>
          <p:cNvPicPr preferRelativeResize="0"/>
          <p:nvPr/>
        </p:nvPicPr>
        <p:blipFill rotWithShape="1">
          <a:blip r:embed="rId6">
            <a:alphaModFix/>
          </a:blip>
          <a:srcRect/>
          <a:stretch/>
        </p:blipFill>
        <p:spPr>
          <a:xfrm>
            <a:off x="6774298" y="146624"/>
            <a:ext cx="2244675" cy="447925"/>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rgbClr val="F2F2F2">
            <a:alpha val="49411"/>
          </a:srgbClr>
        </a:solidFill>
        <a:effectLst/>
      </p:bgPr>
    </p:bg>
    <p:spTree>
      <p:nvGrpSpPr>
        <p:cNvPr id="1" name="Shape 1730"/>
        <p:cNvGrpSpPr/>
        <p:nvPr/>
      </p:nvGrpSpPr>
      <p:grpSpPr>
        <a:xfrm>
          <a:off x="0" y="0"/>
          <a:ext cx="0" cy="0"/>
          <a:chOff x="0" y="0"/>
          <a:chExt cx="0" cy="0"/>
        </a:xfrm>
      </p:grpSpPr>
      <p:sp>
        <p:nvSpPr>
          <p:cNvPr id="1731" name="Google Shape;1731;p86"/>
          <p:cNvSpPr/>
          <p:nvPr/>
        </p:nvSpPr>
        <p:spPr>
          <a:xfrm>
            <a:off x="0" y="0"/>
            <a:ext cx="9143999" cy="5143023"/>
          </a:xfrm>
          <a:prstGeom prst="rect">
            <a:avLst/>
          </a:prstGeom>
          <a:solidFill>
            <a:srgbClr val="F2F2F2">
              <a:alpha val="49411"/>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32" name="Google Shape;1732;p86"/>
          <p:cNvSpPr/>
          <p:nvPr/>
        </p:nvSpPr>
        <p:spPr>
          <a:xfrm rot="5400000">
            <a:off x="-952744" y="2526955"/>
            <a:ext cx="2400300" cy="11428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33" name="Google Shape;1733;p86"/>
          <p:cNvSpPr/>
          <p:nvPr/>
        </p:nvSpPr>
        <p:spPr>
          <a:xfrm rot="-5400000">
            <a:off x="4780856" y="780353"/>
            <a:ext cx="5143502" cy="3582785"/>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34" name="Google Shape;1734;p86"/>
          <p:cNvSpPr/>
          <p:nvPr/>
        </p:nvSpPr>
        <p:spPr>
          <a:xfrm>
            <a:off x="290935" y="643339"/>
            <a:ext cx="8300268" cy="3906699"/>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35" name="Google Shape;1735;p86"/>
          <p:cNvSpPr txBox="1">
            <a:spLocks noGrp="1"/>
          </p:cNvSpPr>
          <p:nvPr>
            <p:ph type="ctrTitle"/>
          </p:nvPr>
        </p:nvSpPr>
        <p:spPr>
          <a:xfrm>
            <a:off x="740766" y="2303387"/>
            <a:ext cx="7432722" cy="194252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3F3F3F"/>
              </a:buClr>
              <a:buSzPts val="4000"/>
              <a:buFont typeface="Poppins"/>
              <a:buNone/>
            </a:pPr>
            <a:r>
              <a:rPr lang="es-ES" sz="4000" b="1" cap="none">
                <a:solidFill>
                  <a:srgbClr val="3F3F3F"/>
                </a:solidFill>
                <a:latin typeface="Poppins"/>
                <a:ea typeface="Poppins"/>
                <a:cs typeface="Poppins"/>
                <a:sym typeface="Poppins"/>
              </a:rPr>
              <a:t>LISTAS DE MOROSOS</a:t>
            </a:r>
            <a:endParaRPr/>
          </a:p>
        </p:txBody>
      </p:sp>
      <p:sp>
        <p:nvSpPr>
          <p:cNvPr id="1736" name="Google Shape;1736;p86"/>
          <p:cNvSpPr/>
          <p:nvPr/>
        </p:nvSpPr>
        <p:spPr>
          <a:xfrm rot="5400000">
            <a:off x="-1143007" y="2524594"/>
            <a:ext cx="2400300" cy="11428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737" name="Google Shape;1737;p86"/>
          <p:cNvPicPr preferRelativeResize="0"/>
          <p:nvPr/>
        </p:nvPicPr>
        <p:blipFill rotWithShape="1">
          <a:blip r:embed="rId3">
            <a:alphaModFix/>
          </a:blip>
          <a:srcRect/>
          <a:stretch/>
        </p:blipFill>
        <p:spPr>
          <a:xfrm>
            <a:off x="0" y="4771553"/>
            <a:ext cx="9144000" cy="381000"/>
          </a:xfrm>
          <a:prstGeom prst="rect">
            <a:avLst/>
          </a:prstGeom>
          <a:noFill/>
          <a:ln>
            <a:noFill/>
          </a:ln>
        </p:spPr>
      </p:pic>
      <p:pic>
        <p:nvPicPr>
          <p:cNvPr id="1738" name="Google Shape;1738;p86" descr="Forma&#10;&#10;Descripción generada automáticamente con confianza media"/>
          <p:cNvPicPr preferRelativeResize="0"/>
          <p:nvPr/>
        </p:nvPicPr>
        <p:blipFill rotWithShape="1">
          <a:blip r:embed="rId4">
            <a:alphaModFix/>
          </a:blip>
          <a:srcRect/>
          <a:stretch/>
        </p:blipFill>
        <p:spPr>
          <a:xfrm>
            <a:off x="304548" y="195424"/>
            <a:ext cx="2244675" cy="447925"/>
          </a:xfrm>
          <a:prstGeom prst="rect">
            <a:avLst/>
          </a:prstGeom>
          <a:noFill/>
          <a:ln>
            <a:noFill/>
          </a:ln>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743"/>
        <p:cNvGrpSpPr/>
        <p:nvPr/>
      </p:nvGrpSpPr>
      <p:grpSpPr>
        <a:xfrm>
          <a:off x="0" y="0"/>
          <a:ext cx="0" cy="0"/>
          <a:chOff x="0" y="0"/>
          <a:chExt cx="0" cy="0"/>
        </a:xfrm>
      </p:grpSpPr>
      <p:grpSp>
        <p:nvGrpSpPr>
          <p:cNvPr id="1744" name="Google Shape;1744;p87"/>
          <p:cNvGrpSpPr/>
          <p:nvPr/>
        </p:nvGrpSpPr>
        <p:grpSpPr>
          <a:xfrm>
            <a:off x="515567" y="2864310"/>
            <a:ext cx="1916081" cy="2238269"/>
            <a:chOff x="-76304" y="969783"/>
            <a:chExt cx="6095649" cy="5968712"/>
          </a:xfrm>
        </p:grpSpPr>
        <p:sp>
          <p:nvSpPr>
            <p:cNvPr id="1745" name="Google Shape;1745;p87"/>
            <p:cNvSpPr txBox="1"/>
            <p:nvPr/>
          </p:nvSpPr>
          <p:spPr>
            <a:xfrm>
              <a:off x="16934" y="969783"/>
              <a:ext cx="6002411" cy="2061417"/>
            </a:xfrm>
            <a:prstGeom prst="rect">
              <a:avLst/>
            </a:prstGeom>
            <a:noFill/>
            <a:ln>
              <a:noFill/>
            </a:ln>
          </p:spPr>
          <p:txBody>
            <a:bodyPr spcFirstLastPara="1" wrap="square" lIns="0" tIns="0" rIns="0" bIns="0" anchor="t" anchorCtr="0">
              <a:spAutoFit/>
            </a:bodyPr>
            <a:lstStyle/>
            <a:p>
              <a:pPr marL="0" marR="0" lvl="0" indent="0" algn="l" rtl="0">
                <a:lnSpc>
                  <a:spcPct val="100100"/>
                </a:lnSpc>
                <a:spcBef>
                  <a:spcPts val="0"/>
                </a:spcBef>
                <a:spcAft>
                  <a:spcPts val="0"/>
                </a:spcAft>
                <a:buClr>
                  <a:srgbClr val="000000"/>
                </a:buClr>
                <a:buSzPts val="2000"/>
                <a:buFont typeface="Arial"/>
                <a:buNone/>
              </a:pPr>
              <a:r>
                <a:rPr lang="es-ES" sz="2000" b="1" i="0" u="none" strike="noStrike" cap="none">
                  <a:solidFill>
                    <a:srgbClr val="019EE2"/>
                  </a:solidFill>
                  <a:latin typeface="Poppins"/>
                  <a:ea typeface="Poppins"/>
                  <a:cs typeface="Poppins"/>
                  <a:sym typeface="Poppins"/>
                </a:rPr>
                <a:t>Qué son y qué datos recopilan</a:t>
              </a:r>
              <a:br>
                <a:rPr lang="es-ES" sz="2000" b="1" i="0" u="none" strike="noStrike" cap="none">
                  <a:solidFill>
                    <a:srgbClr val="019EE2"/>
                  </a:solidFill>
                  <a:latin typeface="Poppins"/>
                  <a:ea typeface="Poppins"/>
                  <a:cs typeface="Poppins"/>
                  <a:sym typeface="Poppins"/>
                </a:rPr>
              </a:br>
              <a:endParaRPr sz="2000" b="1" i="0" u="none" strike="noStrike" cap="none">
                <a:solidFill>
                  <a:srgbClr val="019EE2"/>
                </a:solidFill>
                <a:latin typeface="Poppins"/>
                <a:ea typeface="Poppins"/>
                <a:cs typeface="Poppins"/>
                <a:sym typeface="Poppins"/>
              </a:endParaRPr>
            </a:p>
          </p:txBody>
        </p:sp>
        <p:sp>
          <p:nvSpPr>
            <p:cNvPr id="1746" name="Google Shape;1746;p87"/>
            <p:cNvSpPr txBox="1"/>
            <p:nvPr/>
          </p:nvSpPr>
          <p:spPr>
            <a:xfrm>
              <a:off x="-76304" y="3224661"/>
              <a:ext cx="5599078" cy="3713834"/>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s-ES" sz="1600" b="0" i="0" u="none" strike="noStrike" cap="none" dirty="0">
                  <a:solidFill>
                    <a:srgbClr val="595959"/>
                  </a:solidFill>
                  <a:latin typeface="Poppins"/>
                  <a:ea typeface="Poppins"/>
                  <a:cs typeface="Poppins"/>
                  <a:sym typeface="Poppins"/>
                </a:rPr>
                <a:t>Veremos las principales características de las listas de morosidad</a:t>
              </a:r>
              <a:br>
                <a:rPr lang="es-ES" sz="1800" b="0" i="0" u="none" strike="noStrike" cap="none" dirty="0">
                  <a:solidFill>
                    <a:srgbClr val="595959"/>
                  </a:solidFill>
                  <a:latin typeface="Poppins"/>
                  <a:ea typeface="Poppins"/>
                  <a:cs typeface="Poppins"/>
                  <a:sym typeface="Poppins"/>
                </a:rPr>
              </a:br>
              <a:endParaRPr sz="1050" b="0" i="0" u="none" strike="noStrike" cap="none" dirty="0">
                <a:solidFill>
                  <a:srgbClr val="323F4F"/>
                </a:solidFill>
                <a:latin typeface="Roboto"/>
                <a:ea typeface="Roboto"/>
                <a:cs typeface="Roboto"/>
                <a:sym typeface="Roboto"/>
              </a:endParaRPr>
            </a:p>
          </p:txBody>
        </p:sp>
      </p:grpSp>
      <p:grpSp>
        <p:nvGrpSpPr>
          <p:cNvPr id="1747" name="Google Shape;1747;p87"/>
          <p:cNvGrpSpPr/>
          <p:nvPr/>
        </p:nvGrpSpPr>
        <p:grpSpPr>
          <a:xfrm>
            <a:off x="4813549" y="2838573"/>
            <a:ext cx="1740848" cy="2347887"/>
            <a:chOff x="-21089" y="370951"/>
            <a:chExt cx="4507990" cy="6261029"/>
          </a:xfrm>
        </p:grpSpPr>
        <p:sp>
          <p:nvSpPr>
            <p:cNvPr id="1748" name="Google Shape;1748;p87"/>
            <p:cNvSpPr txBox="1"/>
            <p:nvPr/>
          </p:nvSpPr>
          <p:spPr>
            <a:xfrm>
              <a:off x="16933" y="370951"/>
              <a:ext cx="4441892" cy="2745366"/>
            </a:xfrm>
            <a:prstGeom prst="rect">
              <a:avLst/>
            </a:prstGeom>
            <a:noFill/>
            <a:ln>
              <a:noFill/>
            </a:ln>
          </p:spPr>
          <p:txBody>
            <a:bodyPr spcFirstLastPara="1" wrap="square" lIns="0" tIns="0" rIns="0" bIns="0" anchor="t" anchorCtr="0">
              <a:spAutoFit/>
            </a:bodyPr>
            <a:lstStyle/>
            <a:p>
              <a:pPr marL="0" marR="0" lvl="0" indent="0" algn="l" rtl="0">
                <a:lnSpc>
                  <a:spcPct val="100100"/>
                </a:lnSpc>
                <a:spcBef>
                  <a:spcPts val="0"/>
                </a:spcBef>
                <a:spcAft>
                  <a:spcPts val="0"/>
                </a:spcAft>
                <a:buClr>
                  <a:srgbClr val="000000"/>
                </a:buClr>
                <a:buSzPts val="2000"/>
                <a:buFont typeface="Arial"/>
                <a:buNone/>
              </a:pPr>
              <a:r>
                <a:rPr lang="es-ES" sz="2000" b="1" i="0" u="none" strike="noStrike" cap="none">
                  <a:solidFill>
                    <a:srgbClr val="019EE2"/>
                  </a:solidFill>
                  <a:latin typeface="Poppins"/>
                  <a:ea typeface="Poppins"/>
                  <a:cs typeface="Poppins"/>
                  <a:sym typeface="Poppins"/>
                </a:rPr>
                <a:t>¿Cuáles son nuestros derechos</a:t>
              </a:r>
              <a:br>
                <a:rPr lang="es-ES" sz="2000" b="1" i="0" u="none" strike="noStrike" cap="none">
                  <a:solidFill>
                    <a:srgbClr val="019EE2"/>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1749" name="Google Shape;1749;p87"/>
            <p:cNvSpPr txBox="1"/>
            <p:nvPr/>
          </p:nvSpPr>
          <p:spPr>
            <a:xfrm>
              <a:off x="-21089" y="2774515"/>
              <a:ext cx="4507990" cy="3857465"/>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s-ES" sz="1600" b="0" i="0" u="none" strike="noStrike" cap="none" dirty="0">
                  <a:solidFill>
                    <a:srgbClr val="595959"/>
                  </a:solidFill>
                  <a:latin typeface="Poppins"/>
                  <a:ea typeface="Poppins"/>
                  <a:cs typeface="Poppins"/>
                  <a:sym typeface="Poppins"/>
                </a:rPr>
                <a:t>Veremos cómo nuestros derechos responden a las siglas ARCO</a:t>
              </a:r>
              <a:br>
                <a:rPr lang="es-ES" b="0" i="0" u="none" strike="noStrike" cap="none" dirty="0">
                  <a:solidFill>
                    <a:srgbClr val="595959"/>
                  </a:solidFill>
                  <a:latin typeface="Poppins"/>
                  <a:ea typeface="Poppins"/>
                  <a:cs typeface="Poppins"/>
                  <a:sym typeface="Poppins"/>
                </a:rPr>
              </a:br>
              <a:endParaRPr b="0" i="0" u="none" strike="noStrike" cap="none" dirty="0">
                <a:solidFill>
                  <a:srgbClr val="595959"/>
                </a:solidFill>
                <a:latin typeface="Poppins"/>
                <a:ea typeface="Poppins"/>
                <a:cs typeface="Poppins"/>
                <a:sym typeface="Poppins"/>
              </a:endParaRPr>
            </a:p>
          </p:txBody>
        </p:sp>
      </p:grpSp>
      <p:grpSp>
        <p:nvGrpSpPr>
          <p:cNvPr id="1750" name="Google Shape;1750;p87"/>
          <p:cNvGrpSpPr/>
          <p:nvPr/>
        </p:nvGrpSpPr>
        <p:grpSpPr>
          <a:xfrm>
            <a:off x="2699792" y="2864310"/>
            <a:ext cx="1800200" cy="1609265"/>
            <a:chOff x="-1203095" y="969783"/>
            <a:chExt cx="7663366" cy="4291369"/>
          </a:xfrm>
        </p:grpSpPr>
        <p:sp>
          <p:nvSpPr>
            <p:cNvPr id="1751" name="Google Shape;1751;p87"/>
            <p:cNvSpPr txBox="1"/>
            <p:nvPr/>
          </p:nvSpPr>
          <p:spPr>
            <a:xfrm>
              <a:off x="-1148321" y="969783"/>
              <a:ext cx="7302053" cy="2061417"/>
            </a:xfrm>
            <a:prstGeom prst="rect">
              <a:avLst/>
            </a:prstGeom>
            <a:noFill/>
            <a:ln>
              <a:noFill/>
            </a:ln>
          </p:spPr>
          <p:txBody>
            <a:bodyPr spcFirstLastPara="1" wrap="square" lIns="0" tIns="0" rIns="0" bIns="0" anchor="t" anchorCtr="0">
              <a:spAutoFit/>
            </a:bodyPr>
            <a:lstStyle/>
            <a:p>
              <a:pPr marL="0" marR="0" lvl="0" indent="0" algn="l" rtl="0">
                <a:lnSpc>
                  <a:spcPct val="100100"/>
                </a:lnSpc>
                <a:spcBef>
                  <a:spcPts val="0"/>
                </a:spcBef>
                <a:spcAft>
                  <a:spcPts val="0"/>
                </a:spcAft>
                <a:buClr>
                  <a:srgbClr val="000000"/>
                </a:buClr>
                <a:buSzPts val="2000"/>
                <a:buFont typeface="Arial"/>
                <a:buNone/>
              </a:pPr>
              <a:r>
                <a:rPr lang="es-ES" sz="2000" b="1" i="0" u="none" strike="noStrike" cap="none">
                  <a:solidFill>
                    <a:srgbClr val="019EE2"/>
                  </a:solidFill>
                  <a:latin typeface="Poppins"/>
                  <a:ea typeface="Poppins"/>
                  <a:cs typeface="Poppins"/>
                  <a:sym typeface="Poppins"/>
                </a:rPr>
                <a:t>Archivos principales</a:t>
              </a:r>
              <a:br>
                <a:rPr lang="es-ES" sz="2000" b="1" i="0" u="none" strike="noStrike" cap="none">
                  <a:solidFill>
                    <a:srgbClr val="019EE2"/>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1752" name="Google Shape;1752;p87"/>
            <p:cNvSpPr txBox="1"/>
            <p:nvPr/>
          </p:nvSpPr>
          <p:spPr>
            <a:xfrm>
              <a:off x="-1203095" y="2552720"/>
              <a:ext cx="7663366" cy="2708432"/>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s-ES" sz="1600" b="0" i="0" u="none" strike="noStrike" cap="none" dirty="0">
                  <a:solidFill>
                    <a:srgbClr val="595959"/>
                  </a:solidFill>
                  <a:latin typeface="Poppins"/>
                  <a:ea typeface="Poppins"/>
                  <a:cs typeface="Poppins"/>
                  <a:sym typeface="Poppins"/>
                </a:rPr>
                <a:t>Enumeraremos las principales bases de datos</a:t>
              </a:r>
              <a:br>
                <a:rPr lang="es-ES" sz="1800" b="0" i="0" u="none" strike="noStrike" cap="none" dirty="0">
                  <a:solidFill>
                    <a:srgbClr val="595959"/>
                  </a:solidFill>
                  <a:latin typeface="Poppins"/>
                  <a:ea typeface="Poppins"/>
                  <a:cs typeface="Poppins"/>
                  <a:sym typeface="Poppins"/>
                </a:rPr>
              </a:br>
              <a:endParaRPr sz="1800" b="0" i="0" u="none" strike="noStrike" cap="none" dirty="0">
                <a:solidFill>
                  <a:srgbClr val="595959"/>
                </a:solidFill>
                <a:latin typeface="Poppins"/>
                <a:ea typeface="Poppins"/>
                <a:cs typeface="Poppins"/>
                <a:sym typeface="Poppins"/>
              </a:endParaRPr>
            </a:p>
          </p:txBody>
        </p:sp>
      </p:grpSp>
      <p:grpSp>
        <p:nvGrpSpPr>
          <p:cNvPr id="1753" name="Google Shape;1753;p87"/>
          <p:cNvGrpSpPr/>
          <p:nvPr/>
        </p:nvGrpSpPr>
        <p:grpSpPr>
          <a:xfrm>
            <a:off x="6930739" y="2871686"/>
            <a:ext cx="1740848" cy="2053165"/>
            <a:chOff x="0" y="969783"/>
            <a:chExt cx="5050331" cy="5475102"/>
          </a:xfrm>
        </p:grpSpPr>
        <p:sp>
          <p:nvSpPr>
            <p:cNvPr id="1754" name="Google Shape;1754;p87"/>
            <p:cNvSpPr txBox="1"/>
            <p:nvPr/>
          </p:nvSpPr>
          <p:spPr>
            <a:xfrm>
              <a:off x="16934" y="969783"/>
              <a:ext cx="4999533" cy="2061417"/>
            </a:xfrm>
            <a:prstGeom prst="rect">
              <a:avLst/>
            </a:prstGeom>
            <a:noFill/>
            <a:ln>
              <a:noFill/>
            </a:ln>
          </p:spPr>
          <p:txBody>
            <a:bodyPr spcFirstLastPara="1" wrap="square" lIns="0" tIns="0" rIns="0" bIns="0" anchor="t" anchorCtr="0">
              <a:spAutoFit/>
            </a:bodyPr>
            <a:lstStyle/>
            <a:p>
              <a:pPr marL="0" marR="0" lvl="0" indent="0" algn="l" rtl="0">
                <a:lnSpc>
                  <a:spcPct val="100100"/>
                </a:lnSpc>
                <a:spcBef>
                  <a:spcPts val="0"/>
                </a:spcBef>
                <a:spcAft>
                  <a:spcPts val="0"/>
                </a:spcAft>
                <a:buClr>
                  <a:srgbClr val="000000"/>
                </a:buClr>
                <a:buSzPts val="2000"/>
                <a:buFont typeface="Arial"/>
                <a:buNone/>
              </a:pPr>
              <a:r>
                <a:rPr lang="es-ES" sz="2000" b="1" i="0" u="none" strike="noStrike" cap="none">
                  <a:solidFill>
                    <a:srgbClr val="019EE2"/>
                  </a:solidFill>
                  <a:latin typeface="Poppins"/>
                  <a:ea typeface="Poppins"/>
                  <a:cs typeface="Poppins"/>
                  <a:sym typeface="Poppins"/>
                </a:rPr>
                <a:t>Aspectos a considerar</a:t>
              </a:r>
              <a:br>
                <a:rPr lang="es-ES" sz="2000" b="1" i="0" u="none" strike="noStrike" cap="none">
                  <a:solidFill>
                    <a:srgbClr val="019EE2"/>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1755" name="Google Shape;1755;p87"/>
            <p:cNvSpPr txBox="1"/>
            <p:nvPr/>
          </p:nvSpPr>
          <p:spPr>
            <a:xfrm>
              <a:off x="0" y="2505347"/>
              <a:ext cx="5050331" cy="3939538"/>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s-ES" sz="1600" b="0" i="0" u="none" strike="noStrike" cap="none" dirty="0">
                  <a:solidFill>
                    <a:srgbClr val="595959"/>
                  </a:solidFill>
                  <a:latin typeface="Poppins"/>
                  <a:ea typeface="Poppins"/>
                  <a:cs typeface="Poppins"/>
                  <a:sym typeface="Poppins"/>
                </a:rPr>
                <a:t>Destacaremos: qué hemos de vigilar y cómo pueden estafarnos.</a:t>
              </a:r>
              <a:br>
                <a:rPr lang="es-ES" sz="1600" b="0" i="0" u="none" strike="noStrike" cap="none" dirty="0">
                  <a:solidFill>
                    <a:srgbClr val="595959"/>
                  </a:solidFill>
                  <a:latin typeface="Poppins"/>
                  <a:ea typeface="Poppins"/>
                  <a:cs typeface="Poppins"/>
                  <a:sym typeface="Poppins"/>
                </a:rPr>
              </a:br>
              <a:endParaRPr sz="1600" b="0" i="0" u="none" strike="noStrike" cap="none" dirty="0">
                <a:solidFill>
                  <a:srgbClr val="595959"/>
                </a:solidFill>
                <a:latin typeface="Poppins"/>
                <a:ea typeface="Poppins"/>
                <a:cs typeface="Poppins"/>
                <a:sym typeface="Poppins"/>
              </a:endParaRPr>
            </a:p>
          </p:txBody>
        </p:sp>
      </p:grpSp>
      <p:sp>
        <p:nvSpPr>
          <p:cNvPr id="1756" name="Google Shape;1756;p87"/>
          <p:cNvSpPr/>
          <p:nvPr/>
        </p:nvSpPr>
        <p:spPr>
          <a:xfrm>
            <a:off x="5002394" y="2571750"/>
            <a:ext cx="365056" cy="177577"/>
          </a:xfrm>
          <a:custGeom>
            <a:avLst/>
            <a:gdLst/>
            <a:ahLst/>
            <a:cxnLst/>
            <a:rect l="l" t="t" r="r" b="b"/>
            <a:pathLst>
              <a:path w="1930400" h="1297940" extrusionOk="0">
                <a:moveTo>
                  <a:pt x="0" y="0"/>
                </a:moveTo>
                <a:lnTo>
                  <a:pt x="965200" y="1297940"/>
                </a:lnTo>
                <a:lnTo>
                  <a:pt x="1930400" y="0"/>
                </a:lnTo>
                <a:close/>
              </a:path>
            </a:pathLst>
          </a:custGeom>
          <a:solidFill>
            <a:srgbClr val="FFCB0B"/>
          </a:solidFill>
          <a:ln>
            <a:noFill/>
          </a:ln>
        </p:spPr>
      </p:sp>
      <p:sp>
        <p:nvSpPr>
          <p:cNvPr id="1757" name="Google Shape;1757;p87"/>
          <p:cNvSpPr/>
          <p:nvPr/>
        </p:nvSpPr>
        <p:spPr>
          <a:xfrm>
            <a:off x="701653" y="2571750"/>
            <a:ext cx="365056" cy="177577"/>
          </a:xfrm>
          <a:custGeom>
            <a:avLst/>
            <a:gdLst/>
            <a:ahLst/>
            <a:cxnLst/>
            <a:rect l="l" t="t" r="r" b="b"/>
            <a:pathLst>
              <a:path w="1930400" h="1297940" extrusionOk="0">
                <a:moveTo>
                  <a:pt x="0" y="0"/>
                </a:moveTo>
                <a:lnTo>
                  <a:pt x="965200" y="1297940"/>
                </a:lnTo>
                <a:lnTo>
                  <a:pt x="1930400" y="0"/>
                </a:lnTo>
                <a:close/>
              </a:path>
            </a:pathLst>
          </a:custGeom>
          <a:solidFill>
            <a:srgbClr val="FFCB0B"/>
          </a:solidFill>
          <a:ln>
            <a:noFill/>
          </a:ln>
        </p:spPr>
      </p:sp>
      <p:sp>
        <p:nvSpPr>
          <p:cNvPr id="1758" name="Google Shape;1758;p87"/>
          <p:cNvSpPr/>
          <p:nvPr/>
        </p:nvSpPr>
        <p:spPr>
          <a:xfrm>
            <a:off x="3035051" y="2571750"/>
            <a:ext cx="365056" cy="177577"/>
          </a:xfrm>
          <a:custGeom>
            <a:avLst/>
            <a:gdLst/>
            <a:ahLst/>
            <a:cxnLst/>
            <a:rect l="l" t="t" r="r" b="b"/>
            <a:pathLst>
              <a:path w="1930400" h="1297940" extrusionOk="0">
                <a:moveTo>
                  <a:pt x="0" y="0"/>
                </a:moveTo>
                <a:lnTo>
                  <a:pt x="965200" y="1297940"/>
                </a:lnTo>
                <a:lnTo>
                  <a:pt x="1930400" y="0"/>
                </a:lnTo>
                <a:close/>
              </a:path>
            </a:pathLst>
          </a:custGeom>
          <a:solidFill>
            <a:srgbClr val="FFCB0B"/>
          </a:solidFill>
          <a:ln>
            <a:noFill/>
          </a:ln>
        </p:spPr>
      </p:sp>
      <p:sp>
        <p:nvSpPr>
          <p:cNvPr id="1759" name="Google Shape;1759;p87"/>
          <p:cNvSpPr/>
          <p:nvPr/>
        </p:nvSpPr>
        <p:spPr>
          <a:xfrm>
            <a:off x="7169988" y="2596926"/>
            <a:ext cx="365056" cy="177577"/>
          </a:xfrm>
          <a:custGeom>
            <a:avLst/>
            <a:gdLst/>
            <a:ahLst/>
            <a:cxnLst/>
            <a:rect l="l" t="t" r="r" b="b"/>
            <a:pathLst>
              <a:path w="1930400" h="1297940" extrusionOk="0">
                <a:moveTo>
                  <a:pt x="0" y="0"/>
                </a:moveTo>
                <a:lnTo>
                  <a:pt x="965200" y="1297940"/>
                </a:lnTo>
                <a:lnTo>
                  <a:pt x="1930400" y="0"/>
                </a:lnTo>
                <a:close/>
              </a:path>
            </a:pathLst>
          </a:custGeom>
          <a:solidFill>
            <a:srgbClr val="FFCB0B"/>
          </a:solidFill>
          <a:ln>
            <a:noFill/>
          </a:ln>
        </p:spPr>
      </p:sp>
      <p:cxnSp>
        <p:nvCxnSpPr>
          <p:cNvPr id="1760" name="Google Shape;1760;p87"/>
          <p:cNvCxnSpPr/>
          <p:nvPr/>
        </p:nvCxnSpPr>
        <p:spPr>
          <a:xfrm>
            <a:off x="0" y="2499742"/>
            <a:ext cx="9144000" cy="0"/>
          </a:xfrm>
          <a:prstGeom prst="straightConnector1">
            <a:avLst/>
          </a:prstGeom>
          <a:noFill/>
          <a:ln w="28575" cap="flat" cmpd="sng">
            <a:solidFill>
              <a:srgbClr val="019EE2"/>
            </a:solidFill>
            <a:prstDash val="solid"/>
            <a:miter lim="800000"/>
            <a:headEnd type="none" w="sm" len="sm"/>
            <a:tailEnd type="none" w="sm" len="sm"/>
          </a:ln>
          <a:effectLst>
            <a:reflection endPos="65000" sy="-100000" algn="bl" rotWithShape="0"/>
          </a:effectLst>
        </p:spPr>
      </p:cxnSp>
      <p:sp>
        <p:nvSpPr>
          <p:cNvPr id="1761" name="Google Shape;1761;p87"/>
          <p:cNvSpPr txBox="1"/>
          <p:nvPr/>
        </p:nvSpPr>
        <p:spPr>
          <a:xfrm>
            <a:off x="78727" y="195247"/>
            <a:ext cx="5141345" cy="492443"/>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s-ES" sz="3200" b="1" i="0" u="none" strike="noStrike" cap="none">
                <a:solidFill>
                  <a:schemeClr val="dk1"/>
                </a:solidFill>
                <a:latin typeface="Poppins"/>
                <a:ea typeface="Poppins"/>
                <a:cs typeface="Poppins"/>
                <a:sym typeface="Poppins"/>
              </a:rPr>
              <a:t>LISTAS DE MOROSOS</a:t>
            </a:r>
            <a:endParaRPr sz="1400" b="0" i="0" u="none" strike="noStrike" cap="none">
              <a:solidFill>
                <a:srgbClr val="000000"/>
              </a:solidFill>
              <a:latin typeface="Arial"/>
              <a:ea typeface="Arial"/>
              <a:cs typeface="Arial"/>
              <a:sym typeface="Arial"/>
            </a:endParaRPr>
          </a:p>
        </p:txBody>
      </p:sp>
      <p:cxnSp>
        <p:nvCxnSpPr>
          <p:cNvPr id="1762" name="Google Shape;1762;p87"/>
          <p:cNvCxnSpPr/>
          <p:nvPr/>
        </p:nvCxnSpPr>
        <p:spPr>
          <a:xfrm rot="10800000">
            <a:off x="0" y="843558"/>
            <a:ext cx="1298592" cy="0"/>
          </a:xfrm>
          <a:prstGeom prst="straightConnector1">
            <a:avLst/>
          </a:prstGeom>
          <a:noFill/>
          <a:ln w="76200" cap="flat" cmpd="sng">
            <a:solidFill>
              <a:schemeClr val="accent1"/>
            </a:solidFill>
            <a:prstDash val="solid"/>
            <a:miter lim="800000"/>
            <a:headEnd type="none" w="sm" len="sm"/>
            <a:tailEnd type="none" w="sm" len="sm"/>
          </a:ln>
        </p:spPr>
      </p:cxnSp>
      <p:pic>
        <p:nvPicPr>
          <p:cNvPr id="1763" name="Google Shape;1763;p87" descr="Lista contorno"/>
          <p:cNvPicPr preferRelativeResize="0"/>
          <p:nvPr/>
        </p:nvPicPr>
        <p:blipFill rotWithShape="1">
          <a:blip r:embed="rId3">
            <a:alphaModFix/>
          </a:blip>
          <a:srcRect/>
          <a:stretch/>
        </p:blipFill>
        <p:spPr>
          <a:xfrm>
            <a:off x="489248" y="1475067"/>
            <a:ext cx="914400" cy="914400"/>
          </a:xfrm>
          <a:prstGeom prst="rect">
            <a:avLst/>
          </a:prstGeom>
          <a:noFill/>
          <a:ln>
            <a:noFill/>
          </a:ln>
        </p:spPr>
      </p:pic>
      <p:pic>
        <p:nvPicPr>
          <p:cNvPr id="1764" name="Google Shape;1764;p87" descr="Ordenador contorno"/>
          <p:cNvPicPr preferRelativeResize="0"/>
          <p:nvPr/>
        </p:nvPicPr>
        <p:blipFill rotWithShape="1">
          <a:blip r:embed="rId4">
            <a:alphaModFix/>
          </a:blip>
          <a:srcRect/>
          <a:stretch/>
        </p:blipFill>
        <p:spPr>
          <a:xfrm>
            <a:off x="2760379" y="1585342"/>
            <a:ext cx="914400" cy="914400"/>
          </a:xfrm>
          <a:prstGeom prst="rect">
            <a:avLst/>
          </a:prstGeom>
          <a:noFill/>
          <a:ln>
            <a:noFill/>
          </a:ln>
        </p:spPr>
      </p:pic>
      <p:pic>
        <p:nvPicPr>
          <p:cNvPr id="1765" name="Google Shape;1765;p87" descr="Pesos desiguales contorno"/>
          <p:cNvPicPr preferRelativeResize="0"/>
          <p:nvPr/>
        </p:nvPicPr>
        <p:blipFill rotWithShape="1">
          <a:blip r:embed="rId5">
            <a:alphaModFix/>
          </a:blip>
          <a:srcRect/>
          <a:stretch/>
        </p:blipFill>
        <p:spPr>
          <a:xfrm>
            <a:off x="4813549" y="1475067"/>
            <a:ext cx="914400" cy="914400"/>
          </a:xfrm>
          <a:prstGeom prst="rect">
            <a:avLst/>
          </a:prstGeom>
          <a:noFill/>
          <a:ln>
            <a:noFill/>
          </a:ln>
        </p:spPr>
      </p:pic>
      <p:pic>
        <p:nvPicPr>
          <p:cNvPr id="1766" name="Google Shape;1766;p87" descr="Ojo contorno"/>
          <p:cNvPicPr preferRelativeResize="0"/>
          <p:nvPr/>
        </p:nvPicPr>
        <p:blipFill rotWithShape="1">
          <a:blip r:embed="rId6">
            <a:alphaModFix/>
          </a:blip>
          <a:srcRect/>
          <a:stretch/>
        </p:blipFill>
        <p:spPr>
          <a:xfrm>
            <a:off x="6876256" y="1513334"/>
            <a:ext cx="1018441" cy="1018441"/>
          </a:xfrm>
          <a:prstGeom prst="rect">
            <a:avLst/>
          </a:prstGeom>
          <a:noFill/>
          <a:ln>
            <a:noFill/>
          </a:ln>
        </p:spPr>
      </p:pic>
      <p:pic>
        <p:nvPicPr>
          <p:cNvPr id="1767" name="Google Shape;1767;p87" descr="Forma&#10;&#10;Descripción generada automáticamente con confianza media"/>
          <p:cNvPicPr preferRelativeResize="0"/>
          <p:nvPr/>
        </p:nvPicPr>
        <p:blipFill rotWithShape="1">
          <a:blip r:embed="rId7">
            <a:alphaModFix/>
          </a:blip>
          <a:srcRect/>
          <a:stretch/>
        </p:blipFill>
        <p:spPr>
          <a:xfrm>
            <a:off x="6774298" y="146624"/>
            <a:ext cx="2244675" cy="447925"/>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772"/>
        <p:cNvGrpSpPr/>
        <p:nvPr/>
      </p:nvGrpSpPr>
      <p:grpSpPr>
        <a:xfrm>
          <a:off x="0" y="0"/>
          <a:ext cx="0" cy="0"/>
          <a:chOff x="0" y="0"/>
          <a:chExt cx="0" cy="0"/>
        </a:xfrm>
      </p:grpSpPr>
      <p:sp>
        <p:nvSpPr>
          <p:cNvPr id="1773" name="Google Shape;1773;p88"/>
          <p:cNvSpPr/>
          <p:nvPr/>
        </p:nvSpPr>
        <p:spPr>
          <a:xfrm>
            <a:off x="0" y="-9695"/>
            <a:ext cx="9144000" cy="1096784"/>
          </a:xfrm>
          <a:prstGeom prst="rect">
            <a:avLst/>
          </a:prstGeom>
          <a:solidFill>
            <a:schemeClr val="accent4">
              <a:alpha val="33333"/>
            </a:schemeClr>
          </a:solidFill>
          <a:ln w="12700" cap="flat" cmpd="sng">
            <a:solidFill>
              <a:srgbClr val="93CDDD"/>
            </a:solidFill>
            <a:prstDash val="solid"/>
            <a:miter lim="800000"/>
            <a:headEnd type="none" w="sm" len="sm"/>
            <a:tailEnd type="none" w="sm" len="sm"/>
          </a:ln>
          <a:effectLst>
            <a:reflection stA="67000" endPos="52000" sy="-100000" algn="bl" rotWithShape="0"/>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74" name="Google Shape;1774;p88"/>
          <p:cNvSpPr txBox="1"/>
          <p:nvPr/>
        </p:nvSpPr>
        <p:spPr>
          <a:xfrm>
            <a:off x="654121" y="2211710"/>
            <a:ext cx="8010636" cy="1904367"/>
          </a:xfrm>
          <a:prstGeom prst="rect">
            <a:avLst/>
          </a:prstGeom>
          <a:noFill/>
          <a:ln>
            <a:noFill/>
          </a:ln>
        </p:spPr>
        <p:txBody>
          <a:bodyPr spcFirstLastPara="1" wrap="square" lIns="0" tIns="0" rIns="0" bIns="0" anchor="t" anchorCtr="0">
            <a:spAutoFit/>
          </a:bodyPr>
          <a:lstStyle/>
          <a:p>
            <a:pPr marL="342900" marR="0" lvl="0" indent="-342900" algn="l" rtl="0">
              <a:lnSpc>
                <a:spcPct val="140611"/>
              </a:lnSpc>
              <a:spcBef>
                <a:spcPts val="0"/>
              </a:spcBef>
              <a:spcAft>
                <a:spcPts val="0"/>
              </a:spcAft>
              <a:buClr>
                <a:srgbClr val="9CC2E5"/>
              </a:buClr>
              <a:buSzPts val="1800"/>
              <a:buFont typeface="Noto Sans Symbols"/>
              <a:buChar char="▪"/>
            </a:pPr>
            <a:r>
              <a:rPr lang="es-ES" sz="1800" b="0" i="0" u="none" strike="noStrike" cap="none">
                <a:solidFill>
                  <a:srgbClr val="595959"/>
                </a:solidFill>
                <a:latin typeface="Poppins"/>
                <a:ea typeface="Poppins"/>
                <a:cs typeface="Poppins"/>
                <a:sym typeface="Poppins"/>
              </a:rPr>
              <a:t>Ficheros de datos </a:t>
            </a:r>
            <a:r>
              <a:rPr lang="es-ES" sz="1800" b="1" i="0" u="none" strike="noStrike" cap="none">
                <a:solidFill>
                  <a:srgbClr val="595959"/>
                </a:solidFill>
                <a:latin typeface="Poppins"/>
                <a:ea typeface="Poppins"/>
                <a:cs typeface="Poppins"/>
                <a:sym typeface="Poppins"/>
              </a:rPr>
              <a:t>automatizados</a:t>
            </a:r>
            <a:br>
              <a:rPr lang="es-ES" sz="1800" b="0" i="0" u="none" strike="noStrike" cap="none">
                <a:solidFill>
                  <a:srgbClr val="595959"/>
                </a:solidFill>
                <a:latin typeface="Poppins"/>
                <a:ea typeface="Poppins"/>
                <a:cs typeface="Poppins"/>
                <a:sym typeface="Poppins"/>
              </a:rPr>
            </a:br>
            <a:r>
              <a:rPr lang="es-ES" sz="1800" b="0" i="0" u="none" strike="noStrike" cap="none">
                <a:solidFill>
                  <a:srgbClr val="595959"/>
                </a:solidFill>
                <a:latin typeface="Poppins"/>
                <a:ea typeface="Poppins"/>
                <a:cs typeface="Poppins"/>
                <a:sym typeface="Poppins"/>
              </a:rPr>
              <a:t>Recogen </a:t>
            </a:r>
            <a:r>
              <a:rPr lang="es-ES" sz="1800" b="1" i="0" u="none" strike="noStrike" cap="none">
                <a:solidFill>
                  <a:srgbClr val="595959"/>
                </a:solidFill>
                <a:latin typeface="Poppins"/>
                <a:ea typeface="Poppins"/>
                <a:cs typeface="Poppins"/>
                <a:sym typeface="Poppins"/>
              </a:rPr>
              <a:t>incumplimientos de pago</a:t>
            </a:r>
            <a:br>
              <a:rPr lang="es-ES" sz="1800" b="0" i="0" u="none" strike="noStrike" cap="none">
                <a:solidFill>
                  <a:srgbClr val="595959"/>
                </a:solidFill>
                <a:latin typeface="Poppins"/>
                <a:ea typeface="Poppins"/>
                <a:cs typeface="Poppins"/>
                <a:sym typeface="Poppins"/>
              </a:rPr>
            </a:br>
            <a:r>
              <a:rPr lang="es-ES" sz="1800" b="0" i="0" u="none" strike="noStrike" cap="none">
                <a:solidFill>
                  <a:srgbClr val="595959"/>
                </a:solidFill>
                <a:latin typeface="Poppins"/>
                <a:ea typeface="Poppins"/>
                <a:cs typeface="Poppins"/>
                <a:sym typeface="Poppins"/>
              </a:rPr>
              <a:t>Recogen </a:t>
            </a:r>
            <a:r>
              <a:rPr lang="es-ES" sz="1800" b="1" i="0" u="none" strike="noStrike" cap="none">
                <a:solidFill>
                  <a:srgbClr val="595959"/>
                </a:solidFill>
                <a:latin typeface="Poppins"/>
                <a:ea typeface="Poppins"/>
                <a:cs typeface="Poppins"/>
                <a:sym typeface="Poppins"/>
              </a:rPr>
              <a:t>volumen de préstamos y créditos</a:t>
            </a:r>
            <a:br>
              <a:rPr lang="es-ES" sz="1800" b="0" i="0" u="none" strike="noStrike" cap="none">
                <a:solidFill>
                  <a:srgbClr val="595959"/>
                </a:solidFill>
                <a:latin typeface="Poppins"/>
                <a:ea typeface="Poppins"/>
                <a:cs typeface="Poppins"/>
                <a:sym typeface="Poppins"/>
              </a:rPr>
            </a:br>
            <a:r>
              <a:rPr lang="es-ES" sz="1800" b="0" i="0" u="none" strike="noStrike" cap="none">
                <a:solidFill>
                  <a:srgbClr val="595959"/>
                </a:solidFill>
                <a:latin typeface="Poppins"/>
                <a:ea typeface="Poppins"/>
                <a:cs typeface="Poppins"/>
                <a:sym typeface="Poppins"/>
              </a:rPr>
              <a:t>Son </a:t>
            </a:r>
            <a:r>
              <a:rPr lang="es-ES" sz="1800" b="1" i="0" u="none" strike="noStrike" cap="none">
                <a:solidFill>
                  <a:srgbClr val="595959"/>
                </a:solidFill>
                <a:latin typeface="Poppins"/>
                <a:ea typeface="Poppins"/>
                <a:cs typeface="Poppins"/>
                <a:sym typeface="Poppins"/>
              </a:rPr>
              <a:t>públicos</a:t>
            </a:r>
            <a:r>
              <a:rPr lang="es-ES" sz="1800" b="0" i="0" u="none" strike="noStrike" cap="none">
                <a:solidFill>
                  <a:srgbClr val="595959"/>
                </a:solidFill>
                <a:latin typeface="Poppins"/>
                <a:ea typeface="Poppins"/>
                <a:cs typeface="Poppins"/>
                <a:sym typeface="Poppins"/>
              </a:rPr>
              <a:t>, pero no de libre acceso</a:t>
            </a:r>
            <a:br>
              <a:rPr lang="es-ES" sz="1800" b="0" i="0" u="none" strike="noStrike" cap="none">
                <a:solidFill>
                  <a:srgbClr val="595959"/>
                </a:solidFill>
                <a:latin typeface="Poppins"/>
                <a:ea typeface="Poppins"/>
                <a:cs typeface="Poppins"/>
                <a:sym typeface="Poppins"/>
              </a:rPr>
            </a:br>
            <a:r>
              <a:rPr lang="es-ES" sz="1800" b="0" i="0" u="none" strike="noStrike" cap="none">
                <a:solidFill>
                  <a:srgbClr val="595959"/>
                </a:solidFill>
                <a:latin typeface="Poppins"/>
                <a:ea typeface="Poppins"/>
                <a:cs typeface="Poppins"/>
                <a:sym typeface="Poppins"/>
              </a:rPr>
              <a:t>Actúan con </a:t>
            </a:r>
            <a:r>
              <a:rPr lang="es-ES" sz="1800" b="1" i="0" u="none" strike="noStrike" cap="none">
                <a:solidFill>
                  <a:srgbClr val="595959"/>
                </a:solidFill>
                <a:latin typeface="Poppins"/>
                <a:ea typeface="Poppins"/>
                <a:cs typeface="Poppins"/>
                <a:sym typeface="Poppins"/>
              </a:rPr>
              <a:t>criterios de reciprocidad</a:t>
            </a:r>
            <a:br>
              <a:rPr lang="es-ES" sz="1800" b="0" i="0" u="none" strike="noStrike" cap="none">
                <a:solidFill>
                  <a:srgbClr val="595959"/>
                </a:solidFill>
                <a:latin typeface="Poppins"/>
                <a:ea typeface="Poppins"/>
                <a:cs typeface="Poppins"/>
                <a:sym typeface="Poppins"/>
              </a:rPr>
            </a:br>
            <a:r>
              <a:rPr lang="es-ES" sz="1800" b="0" i="0" u="none" strike="noStrike" cap="none">
                <a:solidFill>
                  <a:srgbClr val="595959"/>
                </a:solidFill>
                <a:latin typeface="Poppins"/>
                <a:ea typeface="Poppins"/>
                <a:cs typeface="Poppins"/>
                <a:sym typeface="Poppins"/>
              </a:rPr>
              <a:t>A veces se utilizan como una </a:t>
            </a:r>
            <a:r>
              <a:rPr lang="es-ES" sz="1800" b="1" i="0" u="none" strike="noStrike" cap="none">
                <a:solidFill>
                  <a:srgbClr val="595959"/>
                </a:solidFill>
                <a:latin typeface="Poppins"/>
                <a:ea typeface="Poppins"/>
                <a:cs typeface="Poppins"/>
                <a:sym typeface="Poppins"/>
              </a:rPr>
              <a:t>herramienta de presión</a:t>
            </a:r>
            <a:endParaRPr sz="1600" b="1" i="0" u="none" strike="noStrike" cap="none">
              <a:solidFill>
                <a:schemeClr val="dk1"/>
              </a:solidFill>
              <a:latin typeface="Calibri"/>
              <a:ea typeface="Calibri"/>
              <a:cs typeface="Calibri"/>
              <a:sym typeface="Calibri"/>
            </a:endParaRPr>
          </a:p>
        </p:txBody>
      </p:sp>
      <p:sp>
        <p:nvSpPr>
          <p:cNvPr id="1775" name="Google Shape;1775;p88"/>
          <p:cNvSpPr txBox="1"/>
          <p:nvPr/>
        </p:nvSpPr>
        <p:spPr>
          <a:xfrm>
            <a:off x="654121" y="330210"/>
            <a:ext cx="7830616" cy="369332"/>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s-ES" sz="2400" b="1" i="0" u="none" strike="noStrike" cap="none">
                <a:solidFill>
                  <a:schemeClr val="dk1"/>
                </a:solidFill>
                <a:latin typeface="Calibri"/>
                <a:ea typeface="Calibri"/>
                <a:cs typeface="Calibri"/>
                <a:sym typeface="Calibri"/>
              </a:rPr>
              <a:t>LISTAS DE MOROSIDAD Y SOLVENCIA</a:t>
            </a:r>
            <a:endParaRPr sz="1400" b="0" i="0" u="none" strike="noStrike" cap="none">
              <a:solidFill>
                <a:srgbClr val="000000"/>
              </a:solidFill>
              <a:latin typeface="Arial"/>
              <a:ea typeface="Arial"/>
              <a:cs typeface="Arial"/>
              <a:sym typeface="Arial"/>
            </a:endParaRPr>
          </a:p>
        </p:txBody>
      </p:sp>
      <p:cxnSp>
        <p:nvCxnSpPr>
          <p:cNvPr id="1776" name="Google Shape;1776;p88"/>
          <p:cNvCxnSpPr/>
          <p:nvPr/>
        </p:nvCxnSpPr>
        <p:spPr>
          <a:xfrm>
            <a:off x="0" y="1851670"/>
            <a:ext cx="1475656" cy="0"/>
          </a:xfrm>
          <a:prstGeom prst="straightConnector1">
            <a:avLst/>
          </a:prstGeom>
          <a:noFill/>
          <a:ln w="28575" cap="flat" cmpd="sng">
            <a:solidFill>
              <a:srgbClr val="019EE2"/>
            </a:solidFill>
            <a:prstDash val="solid"/>
            <a:miter lim="800000"/>
            <a:headEnd type="none" w="sm" len="sm"/>
            <a:tailEnd type="none" w="sm" len="sm"/>
          </a:ln>
          <a:effectLst>
            <a:reflection endPos="65000" sy="-100000" algn="bl" rotWithShape="0"/>
          </a:effectLst>
        </p:spPr>
      </p:cxnSp>
      <p:sp>
        <p:nvSpPr>
          <p:cNvPr id="1777" name="Google Shape;1777;p88"/>
          <p:cNvSpPr/>
          <p:nvPr/>
        </p:nvSpPr>
        <p:spPr>
          <a:xfrm>
            <a:off x="310762" y="1363695"/>
            <a:ext cx="8522476"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s-ES" sz="2000" b="1" i="0" u="none" strike="noStrike" cap="none">
                <a:solidFill>
                  <a:schemeClr val="dk1"/>
                </a:solidFill>
                <a:latin typeface="Calibri"/>
                <a:ea typeface="Calibri"/>
                <a:cs typeface="Calibri"/>
                <a:sym typeface="Calibri"/>
              </a:rPr>
              <a:t>¿QUÉ SON Y QUÉ DATOS RECOGEN?</a:t>
            </a:r>
            <a:endParaRPr sz="1400" b="0" i="0" u="none" strike="noStrike" cap="none">
              <a:solidFill>
                <a:srgbClr val="000000"/>
              </a:solidFill>
              <a:latin typeface="Arial"/>
              <a:ea typeface="Arial"/>
              <a:cs typeface="Arial"/>
              <a:sym typeface="Arial"/>
            </a:endParaRPr>
          </a:p>
        </p:txBody>
      </p:sp>
      <p:pic>
        <p:nvPicPr>
          <p:cNvPr id="1778" name="Google Shape;1778;p88" descr="Forma&#10;&#10;Descripción generada automáticamente con confianza media"/>
          <p:cNvPicPr preferRelativeResize="0"/>
          <p:nvPr/>
        </p:nvPicPr>
        <p:blipFill rotWithShape="1">
          <a:blip r:embed="rId3">
            <a:alphaModFix/>
          </a:blip>
          <a:srcRect/>
          <a:stretch/>
        </p:blipFill>
        <p:spPr>
          <a:xfrm>
            <a:off x="6774298" y="146624"/>
            <a:ext cx="2244675" cy="447925"/>
          </a:xfrm>
          <a:prstGeom prst="rect">
            <a:avLst/>
          </a:prstGeom>
          <a:noFill/>
          <a:ln>
            <a:noFill/>
          </a:ln>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83"/>
        <p:cNvGrpSpPr/>
        <p:nvPr/>
      </p:nvGrpSpPr>
      <p:grpSpPr>
        <a:xfrm>
          <a:off x="0" y="0"/>
          <a:ext cx="0" cy="0"/>
          <a:chOff x="0" y="0"/>
          <a:chExt cx="0" cy="0"/>
        </a:xfrm>
      </p:grpSpPr>
      <p:sp>
        <p:nvSpPr>
          <p:cNvPr id="1784" name="Google Shape;1784;p89"/>
          <p:cNvSpPr txBox="1">
            <a:spLocks noGrp="1"/>
          </p:cNvSpPr>
          <p:nvPr>
            <p:ph type="title"/>
          </p:nvPr>
        </p:nvSpPr>
        <p:spPr>
          <a:xfrm>
            <a:off x="5654570" y="353040"/>
            <a:ext cx="3555984" cy="70470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2400"/>
              <a:buFont typeface="Poppins"/>
              <a:buNone/>
            </a:pPr>
            <a:r>
              <a:rPr lang="es-ES" sz="2400" b="1" cap="none">
                <a:latin typeface="Poppins"/>
                <a:ea typeface="Poppins"/>
                <a:cs typeface="Poppins"/>
                <a:sym typeface="Poppins"/>
              </a:rPr>
              <a:t>LISTAS DE MOROSOS: </a:t>
            </a:r>
            <a:r>
              <a:rPr lang="es-ES" sz="2400" b="1">
                <a:latin typeface="Poppins"/>
                <a:ea typeface="Poppins"/>
                <a:cs typeface="Poppins"/>
                <a:sym typeface="Poppins"/>
              </a:rPr>
              <a:t>Principales ficheros</a:t>
            </a:r>
            <a:endParaRPr sz="2400" b="1" cap="none">
              <a:latin typeface="Poppins"/>
              <a:ea typeface="Poppins"/>
              <a:cs typeface="Poppins"/>
              <a:sym typeface="Poppins"/>
            </a:endParaRPr>
          </a:p>
        </p:txBody>
      </p:sp>
      <p:pic>
        <p:nvPicPr>
          <p:cNvPr id="1785" name="Google Shape;1785;p89" descr="Logotipo, nombre de la empresa&#10;&#10;Descripción generada automáticamente"/>
          <p:cNvPicPr preferRelativeResize="0"/>
          <p:nvPr/>
        </p:nvPicPr>
        <p:blipFill rotWithShape="1">
          <a:blip r:embed="rId3">
            <a:alphaModFix/>
          </a:blip>
          <a:srcRect/>
          <a:stretch/>
        </p:blipFill>
        <p:spPr>
          <a:xfrm>
            <a:off x="467544" y="576130"/>
            <a:ext cx="2312848" cy="2344531"/>
          </a:xfrm>
          <a:prstGeom prst="rect">
            <a:avLst/>
          </a:prstGeom>
          <a:noFill/>
          <a:ln>
            <a:noFill/>
          </a:ln>
        </p:spPr>
      </p:pic>
      <p:cxnSp>
        <p:nvCxnSpPr>
          <p:cNvPr id="1786" name="Google Shape;1786;p89"/>
          <p:cNvCxnSpPr/>
          <p:nvPr/>
        </p:nvCxnSpPr>
        <p:spPr>
          <a:xfrm>
            <a:off x="3490220" y="0"/>
            <a:ext cx="0" cy="3428999"/>
          </a:xfrm>
          <a:prstGeom prst="straightConnector1">
            <a:avLst/>
          </a:prstGeom>
          <a:noFill/>
          <a:ln w="38100" cap="sq" cmpd="sng">
            <a:solidFill>
              <a:srgbClr val="3F3F3F"/>
            </a:solidFill>
            <a:prstDash val="solid"/>
            <a:miter lim="800000"/>
            <a:headEnd type="none" w="sm" len="sm"/>
            <a:tailEnd type="none" w="sm" len="sm"/>
          </a:ln>
        </p:spPr>
      </p:cxnSp>
      <p:pic>
        <p:nvPicPr>
          <p:cNvPr id="1787" name="Google Shape;1787;p89" descr="Imagen que contiene Icono&#10;&#10;Descripción generada automáticamente"/>
          <p:cNvPicPr preferRelativeResize="0"/>
          <p:nvPr/>
        </p:nvPicPr>
        <p:blipFill rotWithShape="1">
          <a:blip r:embed="rId4">
            <a:alphaModFix/>
          </a:blip>
          <a:srcRect/>
          <a:stretch/>
        </p:blipFill>
        <p:spPr>
          <a:xfrm>
            <a:off x="3679777" y="550740"/>
            <a:ext cx="1971214" cy="704709"/>
          </a:xfrm>
          <a:prstGeom prst="rect">
            <a:avLst/>
          </a:prstGeom>
          <a:noFill/>
          <a:ln>
            <a:noFill/>
          </a:ln>
        </p:spPr>
      </p:pic>
      <p:cxnSp>
        <p:nvCxnSpPr>
          <p:cNvPr id="1788" name="Google Shape;1788;p89"/>
          <p:cNvCxnSpPr/>
          <p:nvPr/>
        </p:nvCxnSpPr>
        <p:spPr>
          <a:xfrm>
            <a:off x="3490220" y="1671577"/>
            <a:ext cx="2157776" cy="0"/>
          </a:xfrm>
          <a:prstGeom prst="straightConnector1">
            <a:avLst/>
          </a:prstGeom>
          <a:noFill/>
          <a:ln w="38100" cap="flat" cmpd="sng">
            <a:solidFill>
              <a:srgbClr val="3F3F3F"/>
            </a:solidFill>
            <a:prstDash val="solid"/>
            <a:miter lim="800000"/>
            <a:headEnd type="none" w="sm" len="sm"/>
            <a:tailEnd type="none" w="sm" len="sm"/>
          </a:ln>
        </p:spPr>
      </p:cxnSp>
      <p:pic>
        <p:nvPicPr>
          <p:cNvPr id="1789" name="Google Shape;1789;p89" descr="Logotipo, nombre de la empresa&#10;&#10;Descripción generada automáticamente"/>
          <p:cNvPicPr preferRelativeResize="0"/>
          <p:nvPr/>
        </p:nvPicPr>
        <p:blipFill rotWithShape="1">
          <a:blip r:embed="rId5">
            <a:alphaModFix/>
          </a:blip>
          <a:srcRect/>
          <a:stretch/>
        </p:blipFill>
        <p:spPr>
          <a:xfrm>
            <a:off x="3676989" y="2065777"/>
            <a:ext cx="1971214" cy="854884"/>
          </a:xfrm>
          <a:prstGeom prst="rect">
            <a:avLst/>
          </a:prstGeom>
          <a:noFill/>
          <a:ln>
            <a:noFill/>
          </a:ln>
        </p:spPr>
      </p:pic>
      <p:cxnSp>
        <p:nvCxnSpPr>
          <p:cNvPr id="1790" name="Google Shape;1790;p89"/>
          <p:cNvCxnSpPr/>
          <p:nvPr/>
        </p:nvCxnSpPr>
        <p:spPr>
          <a:xfrm>
            <a:off x="0" y="3425928"/>
            <a:ext cx="5647996" cy="0"/>
          </a:xfrm>
          <a:prstGeom prst="straightConnector1">
            <a:avLst/>
          </a:prstGeom>
          <a:noFill/>
          <a:ln w="38100" cap="flat" cmpd="sng">
            <a:solidFill>
              <a:srgbClr val="3F3F3F"/>
            </a:solidFill>
            <a:prstDash val="solid"/>
            <a:miter lim="800000"/>
            <a:headEnd type="none" w="sm" len="sm"/>
            <a:tailEnd type="none" w="sm" len="sm"/>
          </a:ln>
        </p:spPr>
      </p:cxnSp>
      <p:pic>
        <p:nvPicPr>
          <p:cNvPr id="1791" name="Google Shape;1791;p89" descr="Interfaz de usuario gráfica, Aplicación&#10;&#10;Descripción generada automáticamente"/>
          <p:cNvPicPr preferRelativeResize="0"/>
          <p:nvPr/>
        </p:nvPicPr>
        <p:blipFill rotWithShape="1">
          <a:blip r:embed="rId6">
            <a:alphaModFix/>
          </a:blip>
          <a:srcRect/>
          <a:stretch/>
        </p:blipFill>
        <p:spPr>
          <a:xfrm>
            <a:off x="0" y="3871205"/>
            <a:ext cx="2502405" cy="925889"/>
          </a:xfrm>
          <a:prstGeom prst="rect">
            <a:avLst/>
          </a:prstGeom>
          <a:noFill/>
          <a:ln>
            <a:noFill/>
          </a:ln>
        </p:spPr>
      </p:pic>
      <p:pic>
        <p:nvPicPr>
          <p:cNvPr id="1792" name="Google Shape;1792;p89" descr="Logotipo&#10;&#10;Descripción generada automáticamente"/>
          <p:cNvPicPr preferRelativeResize="0"/>
          <p:nvPr/>
        </p:nvPicPr>
        <p:blipFill rotWithShape="1">
          <a:blip r:embed="rId7">
            <a:alphaModFix/>
          </a:blip>
          <a:srcRect/>
          <a:stretch/>
        </p:blipFill>
        <p:spPr>
          <a:xfrm>
            <a:off x="2375655" y="3683874"/>
            <a:ext cx="3266221" cy="1086018"/>
          </a:xfrm>
          <a:prstGeom prst="rect">
            <a:avLst/>
          </a:prstGeom>
          <a:noFill/>
          <a:ln>
            <a:noFill/>
          </a:ln>
        </p:spPr>
      </p:pic>
      <p:sp>
        <p:nvSpPr>
          <p:cNvPr id="1793" name="Google Shape;1793;p89"/>
          <p:cNvSpPr txBox="1">
            <a:spLocks noGrp="1"/>
          </p:cNvSpPr>
          <p:nvPr>
            <p:ph type="body" idx="1"/>
          </p:nvPr>
        </p:nvSpPr>
        <p:spPr>
          <a:xfrm>
            <a:off x="5828644" y="1510912"/>
            <a:ext cx="3207837" cy="3314141"/>
          </a:xfrm>
          <a:prstGeom prst="rect">
            <a:avLst/>
          </a:prstGeom>
          <a:noFill/>
          <a:ln>
            <a:noFill/>
          </a:ln>
        </p:spPr>
        <p:txBody>
          <a:bodyPr spcFirstLastPara="1" wrap="square" lIns="91425" tIns="45700" rIns="91425" bIns="45700" anchor="t" anchorCtr="0">
            <a:normAutofit lnSpcReduction="10000"/>
          </a:bodyPr>
          <a:lstStyle/>
          <a:p>
            <a:pPr marL="171450" lvl="0" indent="-171450" algn="l" rtl="0">
              <a:lnSpc>
                <a:spcPct val="90000"/>
              </a:lnSpc>
              <a:spcBef>
                <a:spcPts val="0"/>
              </a:spcBef>
              <a:spcAft>
                <a:spcPts val="0"/>
              </a:spcAft>
              <a:buClr>
                <a:srgbClr val="595959"/>
              </a:buClr>
              <a:buSzPct val="100000"/>
              <a:buChar char="•"/>
            </a:pPr>
            <a:r>
              <a:rPr lang="es-ES" sz="1800" b="1">
                <a:solidFill>
                  <a:srgbClr val="595959"/>
                </a:solidFill>
                <a:latin typeface="Poppins"/>
                <a:ea typeface="Poppins"/>
                <a:cs typeface="Poppins"/>
                <a:sym typeface="Poppins"/>
              </a:rPr>
              <a:t>Badecug/Experian</a:t>
            </a:r>
            <a:endParaRPr/>
          </a:p>
          <a:p>
            <a:pPr marL="171450" lvl="0" indent="-171450" algn="l" rtl="0">
              <a:lnSpc>
                <a:spcPct val="90000"/>
              </a:lnSpc>
              <a:spcBef>
                <a:spcPts val="750"/>
              </a:spcBef>
              <a:spcAft>
                <a:spcPts val="0"/>
              </a:spcAft>
              <a:buClr>
                <a:srgbClr val="595959"/>
              </a:buClr>
              <a:buSzPct val="100000"/>
              <a:buChar char="•"/>
            </a:pPr>
            <a:r>
              <a:rPr lang="es-ES" sz="1800" b="1">
                <a:solidFill>
                  <a:srgbClr val="595959"/>
                </a:solidFill>
                <a:latin typeface="Poppins"/>
                <a:ea typeface="Poppins"/>
                <a:cs typeface="Poppins"/>
                <a:sym typeface="Poppins"/>
              </a:rPr>
              <a:t>ASNEF</a:t>
            </a:r>
            <a:r>
              <a:rPr lang="es-ES" sz="1800">
                <a:solidFill>
                  <a:srgbClr val="595959"/>
                </a:solidFill>
                <a:latin typeface="Poppins"/>
                <a:ea typeface="Poppins"/>
                <a:cs typeface="Poppins"/>
                <a:sym typeface="Poppins"/>
              </a:rPr>
              <a:t>: Asociación nacional de establecimientos financieros de crédito</a:t>
            </a:r>
            <a:br>
              <a:rPr lang="es-ES" sz="1800">
                <a:solidFill>
                  <a:srgbClr val="595959"/>
                </a:solidFill>
                <a:latin typeface="Poppins"/>
                <a:ea typeface="Poppins"/>
                <a:cs typeface="Poppins"/>
                <a:sym typeface="Poppins"/>
              </a:rPr>
            </a:br>
            <a:r>
              <a:rPr lang="es-ES" sz="1800" b="1">
                <a:solidFill>
                  <a:srgbClr val="595959"/>
                </a:solidFill>
                <a:latin typeface="Poppins"/>
                <a:ea typeface="Poppins"/>
                <a:cs typeface="Poppins"/>
                <a:sym typeface="Poppins"/>
              </a:rPr>
              <a:t>CIRBE</a:t>
            </a:r>
            <a:r>
              <a:rPr lang="es-ES" sz="1800">
                <a:solidFill>
                  <a:srgbClr val="595959"/>
                </a:solidFill>
                <a:latin typeface="Poppins"/>
                <a:ea typeface="Poppins"/>
                <a:cs typeface="Poppins"/>
                <a:sym typeface="Poppins"/>
              </a:rPr>
              <a:t>: Central información de riesgos del Banco de España</a:t>
            </a:r>
            <a:br>
              <a:rPr lang="es-ES" sz="1800">
                <a:solidFill>
                  <a:srgbClr val="595959"/>
                </a:solidFill>
                <a:latin typeface="Poppins"/>
                <a:ea typeface="Poppins"/>
                <a:cs typeface="Poppins"/>
                <a:sym typeface="Poppins"/>
              </a:rPr>
            </a:br>
            <a:r>
              <a:rPr lang="es-ES" sz="1800" b="1">
                <a:solidFill>
                  <a:srgbClr val="595959"/>
                </a:solidFill>
                <a:latin typeface="Poppins"/>
                <a:ea typeface="Poppins"/>
                <a:cs typeface="Poppins"/>
                <a:sym typeface="Poppins"/>
              </a:rPr>
              <a:t>RAI</a:t>
            </a:r>
            <a:r>
              <a:rPr lang="es-ES" sz="1800">
                <a:solidFill>
                  <a:srgbClr val="595959"/>
                </a:solidFill>
                <a:latin typeface="Poppins"/>
                <a:ea typeface="Poppins"/>
                <a:cs typeface="Poppins"/>
                <a:sym typeface="Poppins"/>
              </a:rPr>
              <a:t>: Registro de aceptaciones impagadas</a:t>
            </a:r>
            <a:endParaRPr/>
          </a:p>
          <a:p>
            <a:pPr marL="171450" lvl="0" indent="-171450" algn="l" rtl="0">
              <a:lnSpc>
                <a:spcPct val="90000"/>
              </a:lnSpc>
              <a:spcBef>
                <a:spcPts val="750"/>
              </a:spcBef>
              <a:spcAft>
                <a:spcPts val="0"/>
              </a:spcAft>
              <a:buClr>
                <a:srgbClr val="595959"/>
              </a:buClr>
              <a:buSzPct val="100000"/>
              <a:buChar char="•"/>
            </a:pPr>
            <a:r>
              <a:rPr lang="es-ES" sz="1800" b="1">
                <a:solidFill>
                  <a:srgbClr val="595959"/>
                </a:solidFill>
                <a:latin typeface="Poppins"/>
                <a:ea typeface="Poppins"/>
                <a:cs typeface="Poppins"/>
                <a:sym typeface="Poppins"/>
              </a:rPr>
              <a:t>FIM</a:t>
            </a:r>
            <a:r>
              <a:rPr lang="es-ES" sz="1800">
                <a:solidFill>
                  <a:srgbClr val="595959"/>
                </a:solidFill>
                <a:latin typeface="Poppins"/>
                <a:ea typeface="Poppins"/>
                <a:cs typeface="Poppins"/>
                <a:sym typeface="Poppins"/>
              </a:rPr>
              <a:t>: Fichero de inquilinos morosos</a:t>
            </a:r>
            <a:endParaRPr sz="1800" b="1">
              <a:solidFill>
                <a:srgbClr val="595959"/>
              </a:solidFill>
              <a:latin typeface="Poppins"/>
              <a:ea typeface="Poppins"/>
              <a:cs typeface="Poppins"/>
              <a:sym typeface="Poppins"/>
            </a:endParaRPr>
          </a:p>
          <a:p>
            <a:pPr marL="0" lvl="0" indent="0" algn="l" rtl="0">
              <a:lnSpc>
                <a:spcPct val="90000"/>
              </a:lnSpc>
              <a:spcBef>
                <a:spcPts val="750"/>
              </a:spcBef>
              <a:spcAft>
                <a:spcPts val="0"/>
              </a:spcAft>
              <a:buClr>
                <a:schemeClr val="dk1"/>
              </a:buClr>
              <a:buSzPct val="100000"/>
              <a:buNone/>
            </a:pPr>
            <a:endParaRPr sz="1800">
              <a:solidFill>
                <a:srgbClr val="595959"/>
              </a:solidFill>
              <a:latin typeface="Poppins"/>
              <a:ea typeface="Poppins"/>
              <a:cs typeface="Poppins"/>
              <a:sym typeface="Poppins"/>
            </a:endParaRPr>
          </a:p>
        </p:txBody>
      </p:sp>
      <p:cxnSp>
        <p:nvCxnSpPr>
          <p:cNvPr id="1794" name="Google Shape;1794;p89"/>
          <p:cNvCxnSpPr/>
          <p:nvPr/>
        </p:nvCxnSpPr>
        <p:spPr>
          <a:xfrm rot="-5400000">
            <a:off x="1297697" y="4280109"/>
            <a:ext cx="1714500" cy="0"/>
          </a:xfrm>
          <a:prstGeom prst="straightConnector1">
            <a:avLst/>
          </a:prstGeom>
          <a:noFill/>
          <a:ln w="38100" cap="flat" cmpd="sng">
            <a:solidFill>
              <a:srgbClr val="3F3F3F"/>
            </a:solidFill>
            <a:prstDash val="solid"/>
            <a:miter lim="800000"/>
            <a:headEnd type="none" w="sm" len="sm"/>
            <a:tailEnd type="none" w="sm" len="sm"/>
          </a:ln>
        </p:spPr>
      </p:cxnSp>
      <p:cxnSp>
        <p:nvCxnSpPr>
          <p:cNvPr id="1795" name="Google Shape;1795;p89"/>
          <p:cNvCxnSpPr/>
          <p:nvPr/>
        </p:nvCxnSpPr>
        <p:spPr>
          <a:xfrm rot="10800000">
            <a:off x="5641876" y="1347614"/>
            <a:ext cx="1298592" cy="0"/>
          </a:xfrm>
          <a:prstGeom prst="straightConnector1">
            <a:avLst/>
          </a:prstGeom>
          <a:noFill/>
          <a:ln w="76200" cap="flat" cmpd="sng">
            <a:solidFill>
              <a:schemeClr val="accent1"/>
            </a:solidFill>
            <a:prstDash val="solid"/>
            <a:miter lim="800000"/>
            <a:headEnd type="none" w="sm" len="sm"/>
            <a:tailEnd type="none" w="sm" len="sm"/>
          </a:ln>
        </p:spPr>
      </p:cxnSp>
      <p:pic>
        <p:nvPicPr>
          <p:cNvPr id="1796" name="Google Shape;1796;p89"/>
          <p:cNvPicPr preferRelativeResize="0"/>
          <p:nvPr/>
        </p:nvPicPr>
        <p:blipFill rotWithShape="1">
          <a:blip r:embed="rId8">
            <a:alphaModFix/>
          </a:blip>
          <a:srcRect/>
          <a:stretch/>
        </p:blipFill>
        <p:spPr>
          <a:xfrm>
            <a:off x="0" y="4771553"/>
            <a:ext cx="9144000" cy="381000"/>
          </a:xfrm>
          <a:prstGeom prst="rect">
            <a:avLst/>
          </a:prstGeom>
          <a:noFill/>
          <a:ln>
            <a:noFill/>
          </a:ln>
        </p:spPr>
      </p:pic>
      <p:pic>
        <p:nvPicPr>
          <p:cNvPr id="1797" name="Google Shape;1797;p89" descr="Forma&#10;&#10;Descripción generada automáticamente con confianza media"/>
          <p:cNvPicPr preferRelativeResize="0"/>
          <p:nvPr/>
        </p:nvPicPr>
        <p:blipFill rotWithShape="1">
          <a:blip r:embed="rId9">
            <a:alphaModFix/>
          </a:blip>
          <a:srcRect/>
          <a:stretch/>
        </p:blipFill>
        <p:spPr>
          <a:xfrm>
            <a:off x="78698" y="102824"/>
            <a:ext cx="2244675" cy="4479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37" name="Google Shape;437;p9"/>
          <p:cNvSpPr/>
          <p:nvPr/>
        </p:nvSpPr>
        <p:spPr>
          <a:xfrm>
            <a:off x="179512" y="49761"/>
            <a:ext cx="4290242" cy="4290242"/>
          </a:xfrm>
          <a:prstGeom prst="ellipse">
            <a:avLst/>
          </a:prstGeom>
          <a:solidFill>
            <a:srgbClr val="019EE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38" name="Google Shape;438;p9"/>
          <p:cNvSpPr txBox="1"/>
          <p:nvPr/>
        </p:nvSpPr>
        <p:spPr>
          <a:xfrm>
            <a:off x="896966" y="887938"/>
            <a:ext cx="3786183" cy="628762"/>
          </a:xfrm>
          <a:prstGeom prst="rect">
            <a:avLst/>
          </a:prstGeom>
          <a:noFill/>
          <a:ln>
            <a:noFill/>
          </a:ln>
        </p:spPr>
        <p:txBody>
          <a:bodyPr spcFirstLastPara="1" wrap="square" lIns="0" tIns="0" rIns="0" bIns="0" anchor="t" anchorCtr="0">
            <a:spAutoFit/>
          </a:bodyPr>
          <a:lstStyle/>
          <a:p>
            <a:pPr marL="0" marR="0" lvl="0" indent="0" algn="l" rtl="0">
              <a:lnSpc>
                <a:spcPct val="123049"/>
              </a:lnSpc>
              <a:spcBef>
                <a:spcPts val="0"/>
              </a:spcBef>
              <a:spcAft>
                <a:spcPts val="0"/>
              </a:spcAft>
              <a:buClr>
                <a:srgbClr val="000000"/>
              </a:buClr>
              <a:buSzPts val="2000"/>
              <a:buFont typeface="Arial"/>
              <a:buNone/>
            </a:pPr>
            <a:r>
              <a:rPr lang="es-ES" sz="2000" b="0" i="0" u="none" strike="noStrike" cap="none">
                <a:solidFill>
                  <a:schemeClr val="lt1"/>
                </a:solidFill>
                <a:latin typeface="Poppins"/>
                <a:ea typeface="Poppins"/>
                <a:cs typeface="Poppins"/>
                <a:sym typeface="Poppins"/>
              </a:rPr>
              <a:t>Aspectos internos</a:t>
            </a:r>
            <a:br>
              <a:rPr lang="es-ES" sz="2000" b="0" i="0" u="none" strike="noStrike" cap="none">
                <a:solidFill>
                  <a:schemeClr val="lt1"/>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439" name="Google Shape;439;p9"/>
          <p:cNvSpPr txBox="1"/>
          <p:nvPr/>
        </p:nvSpPr>
        <p:spPr>
          <a:xfrm>
            <a:off x="539552" y="1628683"/>
            <a:ext cx="3786184" cy="2048510"/>
          </a:xfrm>
          <a:prstGeom prst="rect">
            <a:avLst/>
          </a:prstGeom>
          <a:noFill/>
          <a:ln>
            <a:noFill/>
          </a:ln>
        </p:spPr>
        <p:txBody>
          <a:bodyPr spcFirstLastPara="1" wrap="square" lIns="0" tIns="0" rIns="0" bIns="0" anchor="t" anchorCtr="0">
            <a:spAutoFit/>
          </a:bodyPr>
          <a:lstStyle/>
          <a:p>
            <a:pPr marL="0" marR="0" lvl="0" indent="0" algn="l" rtl="0">
              <a:lnSpc>
                <a:spcPct val="132941"/>
              </a:lnSpc>
              <a:spcBef>
                <a:spcPts val="0"/>
              </a:spcBef>
              <a:spcAft>
                <a:spcPts val="0"/>
              </a:spcAft>
              <a:buClr>
                <a:srgbClr val="000000"/>
              </a:buClr>
              <a:buSzPts val="1700"/>
              <a:buFont typeface="Arial"/>
              <a:buNone/>
            </a:pPr>
            <a:r>
              <a:rPr lang="es-ES" sz="1700" b="0" i="0" u="none" strike="noStrike" cap="none">
                <a:solidFill>
                  <a:srgbClr val="262626"/>
                </a:solidFill>
                <a:latin typeface="Poppins"/>
                <a:ea typeface="Poppins"/>
                <a:cs typeface="Poppins"/>
                <a:sym typeface="Poppins"/>
              </a:rPr>
              <a:t>Son los que dependen de nosotros y hay que recomendar mucha constancia y, al mismo tiempo, flexibilidad para irnos adaptando a las diferentes situaciones.</a:t>
            </a:r>
            <a:br>
              <a:rPr lang="es-ES" sz="1700" b="0" i="0" u="none" strike="noStrike" cap="none">
                <a:solidFill>
                  <a:srgbClr val="262626"/>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a:p>
            <a:pPr marL="0" marR="0" lvl="0" indent="0" algn="l" rtl="0">
              <a:lnSpc>
                <a:spcPct val="132941"/>
              </a:lnSpc>
              <a:spcBef>
                <a:spcPts val="0"/>
              </a:spcBef>
              <a:spcAft>
                <a:spcPts val="0"/>
              </a:spcAft>
              <a:buClr>
                <a:srgbClr val="000000"/>
              </a:buClr>
              <a:buSzPts val="1700"/>
              <a:buFont typeface="Arial"/>
              <a:buNone/>
            </a:pPr>
            <a:endParaRPr sz="1700" b="0" i="0" u="none" strike="noStrike" cap="none">
              <a:solidFill>
                <a:srgbClr val="262626"/>
              </a:solidFill>
              <a:latin typeface="Poppins"/>
              <a:ea typeface="Poppins"/>
              <a:cs typeface="Poppins"/>
              <a:sym typeface="Poppins"/>
            </a:endParaRPr>
          </a:p>
          <a:p>
            <a:pPr marL="0" marR="0" lvl="0" indent="0" algn="l" rtl="0">
              <a:lnSpc>
                <a:spcPct val="132941"/>
              </a:lnSpc>
              <a:spcBef>
                <a:spcPts val="0"/>
              </a:spcBef>
              <a:spcAft>
                <a:spcPts val="0"/>
              </a:spcAft>
              <a:buClr>
                <a:srgbClr val="000000"/>
              </a:buClr>
              <a:buSzPts val="1700"/>
              <a:buFont typeface="Arial"/>
              <a:buNone/>
            </a:pPr>
            <a:endParaRPr sz="1700" b="0" i="0" u="none" strike="noStrike" cap="none">
              <a:solidFill>
                <a:srgbClr val="262626"/>
              </a:solidFill>
              <a:latin typeface="Poppins"/>
              <a:ea typeface="Poppins"/>
              <a:cs typeface="Poppins"/>
              <a:sym typeface="Poppins"/>
            </a:endParaRPr>
          </a:p>
        </p:txBody>
      </p:sp>
      <p:sp>
        <p:nvSpPr>
          <p:cNvPr id="440" name="Google Shape;440;p9"/>
          <p:cNvSpPr txBox="1"/>
          <p:nvPr/>
        </p:nvSpPr>
        <p:spPr>
          <a:xfrm>
            <a:off x="4829794" y="1792555"/>
            <a:ext cx="3786184" cy="628762"/>
          </a:xfrm>
          <a:prstGeom prst="rect">
            <a:avLst/>
          </a:prstGeom>
          <a:noFill/>
          <a:ln>
            <a:noFill/>
          </a:ln>
        </p:spPr>
        <p:txBody>
          <a:bodyPr spcFirstLastPara="1" wrap="square" lIns="0" tIns="0" rIns="0" bIns="0" anchor="t" anchorCtr="0">
            <a:spAutoFit/>
          </a:bodyPr>
          <a:lstStyle/>
          <a:p>
            <a:pPr marL="0" marR="0" lvl="0" indent="0" algn="l" rtl="0">
              <a:lnSpc>
                <a:spcPct val="123049"/>
              </a:lnSpc>
              <a:spcBef>
                <a:spcPts val="0"/>
              </a:spcBef>
              <a:spcAft>
                <a:spcPts val="0"/>
              </a:spcAft>
              <a:buClr>
                <a:srgbClr val="000000"/>
              </a:buClr>
              <a:buSzPts val="2000"/>
              <a:buFont typeface="Arial"/>
              <a:buNone/>
            </a:pPr>
            <a:r>
              <a:rPr lang="es-ES" sz="2000" b="0" i="0" u="none" strike="noStrike" cap="none" dirty="0">
                <a:solidFill>
                  <a:schemeClr val="dk1"/>
                </a:solidFill>
                <a:latin typeface="Poppins"/>
                <a:ea typeface="Poppins"/>
                <a:cs typeface="Poppins"/>
                <a:sym typeface="Poppins"/>
              </a:rPr>
              <a:t>Aspectos externos</a:t>
            </a:r>
            <a:br>
              <a:rPr lang="es-ES" sz="2000" b="0" i="0" u="none" strike="noStrike" cap="none" dirty="0">
                <a:solidFill>
                  <a:schemeClr val="dk1"/>
                </a:solidFill>
                <a:latin typeface="Poppins"/>
                <a:ea typeface="Poppins"/>
                <a:cs typeface="Poppins"/>
                <a:sym typeface="Poppins"/>
              </a:rPr>
            </a:br>
            <a:endParaRPr sz="1400" b="0" i="0" u="none" strike="noStrike" cap="none" dirty="0">
              <a:solidFill>
                <a:srgbClr val="000000"/>
              </a:solidFill>
              <a:latin typeface="Arial"/>
              <a:ea typeface="Arial"/>
              <a:cs typeface="Arial"/>
              <a:sym typeface="Arial"/>
            </a:endParaRPr>
          </a:p>
        </p:txBody>
      </p:sp>
      <p:sp>
        <p:nvSpPr>
          <p:cNvPr id="441" name="Google Shape;441;p9"/>
          <p:cNvSpPr txBox="1"/>
          <p:nvPr/>
        </p:nvSpPr>
        <p:spPr>
          <a:xfrm>
            <a:off x="5178304" y="2405684"/>
            <a:ext cx="3786184" cy="1163652"/>
          </a:xfrm>
          <a:prstGeom prst="rect">
            <a:avLst/>
          </a:prstGeom>
          <a:noFill/>
          <a:ln>
            <a:noFill/>
          </a:ln>
        </p:spPr>
        <p:txBody>
          <a:bodyPr spcFirstLastPara="1" wrap="square" lIns="0" tIns="0" rIns="0" bIns="0" anchor="t" anchorCtr="0">
            <a:spAutoFit/>
          </a:bodyPr>
          <a:lstStyle/>
          <a:p>
            <a:pPr marL="0" marR="0" lvl="0" indent="0" algn="l" rtl="0">
              <a:lnSpc>
                <a:spcPct val="132941"/>
              </a:lnSpc>
              <a:spcBef>
                <a:spcPts val="0"/>
              </a:spcBef>
              <a:spcAft>
                <a:spcPts val="0"/>
              </a:spcAft>
              <a:buClr>
                <a:srgbClr val="000000"/>
              </a:buClr>
              <a:buSzPts val="1700"/>
              <a:buFont typeface="Arial"/>
              <a:buNone/>
            </a:pPr>
            <a:r>
              <a:rPr lang="es-ES" sz="1700" b="0" i="0" u="none" strike="noStrike" cap="none" dirty="0">
                <a:solidFill>
                  <a:srgbClr val="262626"/>
                </a:solidFill>
                <a:latin typeface="Poppins"/>
                <a:ea typeface="Poppins"/>
                <a:cs typeface="Poppins"/>
                <a:sym typeface="Poppins"/>
              </a:rPr>
              <a:t>Son todos los relacionados con el modelo de negocio: la competencia, el producto o el servicio que venderemos, etc.</a:t>
            </a:r>
            <a:br>
              <a:rPr lang="es-ES" sz="1700" b="0" i="0" u="none" strike="noStrike" cap="none" dirty="0">
                <a:solidFill>
                  <a:srgbClr val="262626"/>
                </a:solidFill>
                <a:latin typeface="Poppins"/>
                <a:ea typeface="Poppins"/>
                <a:cs typeface="Poppins"/>
                <a:sym typeface="Poppins"/>
              </a:rPr>
            </a:br>
            <a:endParaRPr sz="1700" b="0" i="0" u="none" strike="noStrike" cap="none" dirty="0">
              <a:solidFill>
                <a:srgbClr val="262626"/>
              </a:solidFill>
              <a:latin typeface="Poppins"/>
              <a:ea typeface="Poppins"/>
              <a:cs typeface="Poppins"/>
              <a:sym typeface="Poppins"/>
            </a:endParaRPr>
          </a:p>
        </p:txBody>
      </p:sp>
      <p:pic>
        <p:nvPicPr>
          <p:cNvPr id="442" name="Google Shape;442;p9" descr="Flechas de cheurón"/>
          <p:cNvPicPr preferRelativeResize="0"/>
          <p:nvPr/>
        </p:nvPicPr>
        <p:blipFill rotWithShape="1">
          <a:blip r:embed="rId3">
            <a:alphaModFix/>
          </a:blip>
          <a:srcRect/>
          <a:stretch/>
        </p:blipFill>
        <p:spPr>
          <a:xfrm>
            <a:off x="7200727" y="1603034"/>
            <a:ext cx="914400" cy="914400"/>
          </a:xfrm>
          <a:prstGeom prst="rect">
            <a:avLst/>
          </a:prstGeom>
          <a:noFill/>
          <a:ln>
            <a:noFill/>
          </a:ln>
        </p:spPr>
      </p:pic>
      <p:pic>
        <p:nvPicPr>
          <p:cNvPr id="443" name="Google Shape;443;p9" descr="Flechas de cheurón"/>
          <p:cNvPicPr preferRelativeResize="0"/>
          <p:nvPr/>
        </p:nvPicPr>
        <p:blipFill rotWithShape="1">
          <a:blip r:embed="rId4">
            <a:alphaModFix/>
          </a:blip>
          <a:srcRect/>
          <a:stretch/>
        </p:blipFill>
        <p:spPr>
          <a:xfrm>
            <a:off x="3187071" y="602300"/>
            <a:ext cx="914400" cy="914400"/>
          </a:xfrm>
          <a:prstGeom prst="rect">
            <a:avLst/>
          </a:prstGeom>
          <a:noFill/>
          <a:ln>
            <a:noFill/>
          </a:ln>
        </p:spPr>
      </p:pic>
      <p:sp>
        <p:nvSpPr>
          <p:cNvPr id="444" name="Google Shape;444;p9"/>
          <p:cNvSpPr txBox="1"/>
          <p:nvPr/>
        </p:nvSpPr>
        <p:spPr>
          <a:xfrm>
            <a:off x="4572000" y="150884"/>
            <a:ext cx="3919800" cy="1477800"/>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s-ES" sz="3200" b="1" i="0" u="none" strike="noStrike" cap="none">
                <a:solidFill>
                  <a:schemeClr val="dk1"/>
                </a:solidFill>
                <a:latin typeface="Poppins"/>
                <a:ea typeface="Poppins"/>
                <a:cs typeface="Poppins"/>
                <a:sym typeface="Poppins"/>
              </a:rPr>
              <a:t>HACER EL PLAN DE NEGOCIOS</a:t>
            </a:r>
            <a:br>
              <a:rPr lang="es-ES" sz="3200" b="1" i="0" u="none" strike="noStrike" cap="none">
                <a:solidFill>
                  <a:schemeClr val="dk1"/>
                </a:solidFill>
                <a:latin typeface="Poppins"/>
                <a:ea typeface="Poppins"/>
                <a:cs typeface="Poppins"/>
                <a:sym typeface="Poppins"/>
              </a:rPr>
            </a:br>
            <a:endParaRPr sz="3200" b="1" i="0" u="none" strike="noStrike" cap="none">
              <a:solidFill>
                <a:schemeClr val="dk1"/>
              </a:solidFill>
              <a:latin typeface="Poppins"/>
              <a:ea typeface="Poppins"/>
              <a:cs typeface="Poppins"/>
              <a:sym typeface="Poppins"/>
            </a:endParaRPr>
          </a:p>
        </p:txBody>
      </p:sp>
      <p:cxnSp>
        <p:nvCxnSpPr>
          <p:cNvPr id="445" name="Google Shape;445;p9"/>
          <p:cNvCxnSpPr/>
          <p:nvPr/>
        </p:nvCxnSpPr>
        <p:spPr>
          <a:xfrm rot="10800000">
            <a:off x="7845408" y="843558"/>
            <a:ext cx="1298592" cy="0"/>
          </a:xfrm>
          <a:prstGeom prst="straightConnector1">
            <a:avLst/>
          </a:prstGeom>
          <a:noFill/>
          <a:ln w="76200" cap="flat" cmpd="sng">
            <a:solidFill>
              <a:schemeClr val="accent1"/>
            </a:solidFill>
            <a:prstDash val="solid"/>
            <a:miter lim="800000"/>
            <a:headEnd type="none" w="sm" len="sm"/>
            <a:tailEnd type="none" w="sm" len="sm"/>
          </a:ln>
        </p:spPr>
      </p:cxnSp>
      <p:pic>
        <p:nvPicPr>
          <p:cNvPr id="446" name="Google Shape;446;p9"/>
          <p:cNvPicPr preferRelativeResize="0"/>
          <p:nvPr/>
        </p:nvPicPr>
        <p:blipFill rotWithShape="1">
          <a:blip r:embed="rId5">
            <a:alphaModFix/>
          </a:blip>
          <a:srcRect/>
          <a:stretch/>
        </p:blipFill>
        <p:spPr>
          <a:xfrm>
            <a:off x="0" y="4771553"/>
            <a:ext cx="9144000" cy="381000"/>
          </a:xfrm>
          <a:prstGeom prst="rect">
            <a:avLst/>
          </a:prstGeom>
          <a:noFill/>
          <a:ln>
            <a:noFill/>
          </a:ln>
        </p:spPr>
      </p:pic>
      <p:pic>
        <p:nvPicPr>
          <p:cNvPr id="447" name="Google Shape;447;p9" descr="Forma&#10;&#10;Descripción generada automáticamente con confianza media"/>
          <p:cNvPicPr preferRelativeResize="0"/>
          <p:nvPr/>
        </p:nvPicPr>
        <p:blipFill rotWithShape="1">
          <a:blip r:embed="rId6">
            <a:alphaModFix/>
          </a:blip>
          <a:srcRect/>
          <a:stretch/>
        </p:blipFill>
        <p:spPr>
          <a:xfrm>
            <a:off x="6899325" y="4333679"/>
            <a:ext cx="2244675" cy="447925"/>
          </a:xfrm>
          <a:prstGeom prst="rect">
            <a:avLst/>
          </a:prstGeom>
          <a:noFill/>
          <a:ln>
            <a:noFill/>
          </a:ln>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02"/>
        <p:cNvGrpSpPr/>
        <p:nvPr/>
      </p:nvGrpSpPr>
      <p:grpSpPr>
        <a:xfrm>
          <a:off x="0" y="0"/>
          <a:ext cx="0" cy="0"/>
          <a:chOff x="0" y="0"/>
          <a:chExt cx="0" cy="0"/>
        </a:xfrm>
      </p:grpSpPr>
      <p:sp>
        <p:nvSpPr>
          <p:cNvPr id="1803" name="Google Shape;1803;p90"/>
          <p:cNvSpPr/>
          <p:nvPr/>
        </p:nvSpPr>
        <p:spPr>
          <a:xfrm rot="5400000">
            <a:off x="4524704" y="-4524704"/>
            <a:ext cx="94593" cy="9144000"/>
          </a:xfrm>
          <a:prstGeom prst="rect">
            <a:avLst/>
          </a:prstGeom>
          <a:solidFill>
            <a:srgbClr val="4472C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a:solidFill>
                <a:srgbClr val="FFFFFF"/>
              </a:solidFill>
              <a:latin typeface="Calibri"/>
              <a:ea typeface="Calibri"/>
              <a:cs typeface="Calibri"/>
              <a:sym typeface="Calibri"/>
            </a:endParaRPr>
          </a:p>
        </p:txBody>
      </p:sp>
      <p:grpSp>
        <p:nvGrpSpPr>
          <p:cNvPr id="1804" name="Google Shape;1804;p90"/>
          <p:cNvGrpSpPr/>
          <p:nvPr/>
        </p:nvGrpSpPr>
        <p:grpSpPr>
          <a:xfrm>
            <a:off x="2608352" y="853156"/>
            <a:ext cx="4197325" cy="4197325"/>
            <a:chOff x="646642" y="0"/>
            <a:chExt cx="4197325" cy="4197325"/>
          </a:xfrm>
        </p:grpSpPr>
        <p:sp>
          <p:nvSpPr>
            <p:cNvPr id="1805" name="Google Shape;1805;p90"/>
            <p:cNvSpPr/>
            <p:nvPr/>
          </p:nvSpPr>
          <p:spPr>
            <a:xfrm>
              <a:off x="646642" y="0"/>
              <a:ext cx="4197325" cy="4197325"/>
            </a:xfrm>
            <a:prstGeom prst="diamond">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06" name="Google Shape;1806;p90"/>
            <p:cNvSpPr/>
            <p:nvPr/>
          </p:nvSpPr>
          <p:spPr>
            <a:xfrm>
              <a:off x="1045388" y="398745"/>
              <a:ext cx="1636956" cy="1636956"/>
            </a:xfrm>
            <a:prstGeom prst="roundRect">
              <a:avLst>
                <a:gd name="adj" fmla="val 16667"/>
              </a:avLst>
            </a:prstGeom>
            <a:solidFill>
              <a:srgbClr val="BFD4E7"/>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07" name="Google Shape;1807;p90"/>
            <p:cNvSpPr txBox="1"/>
            <p:nvPr/>
          </p:nvSpPr>
          <p:spPr>
            <a:xfrm>
              <a:off x="1125298" y="478655"/>
              <a:ext cx="1477136" cy="1477136"/>
            </a:xfrm>
            <a:prstGeom prst="rect">
              <a:avLst/>
            </a:prstGeom>
            <a:noFill/>
            <a:ln>
              <a:noFill/>
            </a:ln>
          </p:spPr>
          <p:txBody>
            <a:bodyPr spcFirstLastPara="1" wrap="square" lIns="106675" tIns="106675" rIns="106675" bIns="106675" anchor="ctr" anchorCtr="0">
              <a:noAutofit/>
            </a:bodyPr>
            <a:lstStyle/>
            <a:p>
              <a:pPr marL="0" marR="0" lvl="0" indent="0" algn="ctr" rtl="0">
                <a:lnSpc>
                  <a:spcPct val="100000"/>
                </a:lnSpc>
                <a:spcBef>
                  <a:spcPts val="0"/>
                </a:spcBef>
                <a:spcAft>
                  <a:spcPts val="0"/>
                </a:spcAft>
                <a:buClr>
                  <a:schemeClr val="dk1"/>
                </a:buClr>
                <a:buSzPts val="2800"/>
                <a:buFont typeface="Poppins"/>
                <a:buNone/>
              </a:pPr>
              <a:r>
                <a:rPr lang="es-ES" sz="2800" b="1" i="0" u="none" strike="noStrike" cap="none">
                  <a:solidFill>
                    <a:schemeClr val="dk1"/>
                  </a:solidFill>
                  <a:latin typeface="Poppins"/>
                  <a:ea typeface="Poppins"/>
                  <a:cs typeface="Poppins"/>
                  <a:sym typeface="Poppins"/>
                </a:rPr>
                <a:t>A</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chemeClr val="dk1"/>
                </a:buClr>
                <a:buSzPts val="1800"/>
                <a:buFont typeface="Poppins"/>
                <a:buNone/>
              </a:pPr>
              <a:r>
                <a:rPr lang="es-ES" sz="1800" b="1" i="0" u="none" strike="noStrike" cap="none">
                  <a:solidFill>
                    <a:schemeClr val="dk1"/>
                  </a:solidFill>
                  <a:latin typeface="Poppins"/>
                  <a:ea typeface="Poppins"/>
                  <a:cs typeface="Poppins"/>
                  <a:sym typeface="Poppins"/>
                </a:rPr>
                <a:t>Derecho de acceso</a:t>
              </a:r>
              <a:br>
                <a:rPr lang="es-ES" sz="2000" b="1" i="0" u="none" strike="noStrike" cap="none">
                  <a:solidFill>
                    <a:schemeClr val="lt1"/>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1808" name="Google Shape;1808;p90"/>
            <p:cNvSpPr/>
            <p:nvPr/>
          </p:nvSpPr>
          <p:spPr>
            <a:xfrm>
              <a:off x="2698981" y="398745"/>
              <a:ext cx="1855523" cy="1636956"/>
            </a:xfrm>
            <a:prstGeom prst="roundRect">
              <a:avLst>
                <a:gd name="adj" fmla="val 16667"/>
              </a:avLst>
            </a:prstGeom>
            <a:solidFill>
              <a:schemeClr val="accent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09" name="Google Shape;1809;p90"/>
            <p:cNvSpPr txBox="1"/>
            <p:nvPr/>
          </p:nvSpPr>
          <p:spPr>
            <a:xfrm>
              <a:off x="2778891" y="478655"/>
              <a:ext cx="1695703" cy="1477136"/>
            </a:xfrm>
            <a:prstGeom prst="rect">
              <a:avLst/>
            </a:prstGeom>
            <a:noFill/>
            <a:ln>
              <a:noFill/>
            </a:ln>
          </p:spPr>
          <p:txBody>
            <a:bodyPr spcFirstLastPara="1" wrap="square" lIns="106675" tIns="106675" rIns="106675" bIns="106675" anchor="ctr" anchorCtr="0">
              <a:noAutofit/>
            </a:bodyPr>
            <a:lstStyle/>
            <a:p>
              <a:pPr marL="0" marR="0" lvl="0" indent="0" algn="ctr" rtl="0">
                <a:lnSpc>
                  <a:spcPct val="100000"/>
                </a:lnSpc>
                <a:spcBef>
                  <a:spcPts val="0"/>
                </a:spcBef>
                <a:spcAft>
                  <a:spcPts val="0"/>
                </a:spcAft>
                <a:buClr>
                  <a:schemeClr val="dk1"/>
                </a:buClr>
                <a:buSzPts val="2800"/>
                <a:buFont typeface="Poppins"/>
                <a:buNone/>
              </a:pPr>
              <a:r>
                <a:rPr lang="es-ES" sz="2800" b="1" i="0" u="none" strike="noStrike" cap="none">
                  <a:solidFill>
                    <a:schemeClr val="dk1"/>
                  </a:solidFill>
                  <a:latin typeface="Poppins"/>
                  <a:ea typeface="Poppins"/>
                  <a:cs typeface="Poppins"/>
                  <a:sym typeface="Poppins"/>
                </a:rPr>
                <a:t>R</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chemeClr val="dk1"/>
                </a:buClr>
                <a:buSzPts val="1700"/>
                <a:buFont typeface="Poppins"/>
                <a:buNone/>
              </a:pPr>
              <a:r>
                <a:rPr lang="es-ES" sz="1700" b="1" i="0" u="none" strike="noStrike" cap="none">
                  <a:solidFill>
                    <a:schemeClr val="dk1"/>
                  </a:solidFill>
                  <a:latin typeface="Poppins"/>
                  <a:ea typeface="Poppins"/>
                  <a:cs typeface="Poppins"/>
                  <a:sym typeface="Poppins"/>
                </a:rPr>
                <a:t>Derecho de rectificación</a:t>
              </a:r>
              <a:br>
                <a:rPr lang="es-ES" sz="2000" b="1" i="0" u="none" strike="noStrike" cap="none">
                  <a:solidFill>
                    <a:srgbClr val="FFFFFF"/>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1810" name="Google Shape;1810;p90"/>
            <p:cNvSpPr/>
            <p:nvPr/>
          </p:nvSpPr>
          <p:spPr>
            <a:xfrm>
              <a:off x="1045388" y="2161573"/>
              <a:ext cx="1636858" cy="1636956"/>
            </a:xfrm>
            <a:prstGeom prst="roundRect">
              <a:avLst>
                <a:gd name="adj" fmla="val 16667"/>
              </a:avLst>
            </a:prstGeom>
            <a:solidFill>
              <a:srgbClr val="019EE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11" name="Google Shape;1811;p90"/>
            <p:cNvSpPr txBox="1"/>
            <p:nvPr/>
          </p:nvSpPr>
          <p:spPr>
            <a:xfrm>
              <a:off x="1125293" y="2241478"/>
              <a:ext cx="1477048" cy="1477146"/>
            </a:xfrm>
            <a:prstGeom prst="rect">
              <a:avLst/>
            </a:prstGeom>
            <a:noFill/>
            <a:ln>
              <a:noFill/>
            </a:ln>
          </p:spPr>
          <p:txBody>
            <a:bodyPr spcFirstLastPara="1" wrap="square" lIns="106675" tIns="106675" rIns="106675" bIns="106675" anchor="ctr" anchorCtr="0">
              <a:noAutofit/>
            </a:bodyPr>
            <a:lstStyle/>
            <a:p>
              <a:pPr marL="0" marR="0" lvl="0" indent="0" algn="ctr" rtl="0">
                <a:lnSpc>
                  <a:spcPct val="100000"/>
                </a:lnSpc>
                <a:spcBef>
                  <a:spcPts val="0"/>
                </a:spcBef>
                <a:spcAft>
                  <a:spcPts val="0"/>
                </a:spcAft>
                <a:buClr>
                  <a:schemeClr val="dk1"/>
                </a:buClr>
                <a:buSzPts val="2800"/>
                <a:buFont typeface="Calibri"/>
                <a:buNone/>
              </a:pPr>
              <a:endParaRPr sz="2800" b="1" i="0" u="none" strike="noStrike" cap="none">
                <a:solidFill>
                  <a:schemeClr val="dk1"/>
                </a:solidFill>
                <a:latin typeface="Poppins"/>
                <a:ea typeface="Poppins"/>
                <a:cs typeface="Poppins"/>
                <a:sym typeface="Poppins"/>
              </a:endParaRPr>
            </a:p>
            <a:p>
              <a:pPr marL="0" marR="0" lvl="0" indent="0" algn="ctr" rtl="0">
                <a:lnSpc>
                  <a:spcPct val="100000"/>
                </a:lnSpc>
                <a:spcBef>
                  <a:spcPts val="0"/>
                </a:spcBef>
                <a:spcAft>
                  <a:spcPts val="0"/>
                </a:spcAft>
                <a:buClr>
                  <a:schemeClr val="dk1"/>
                </a:buClr>
                <a:buSzPts val="2800"/>
                <a:buFont typeface="Poppins"/>
                <a:buNone/>
              </a:pPr>
              <a:r>
                <a:rPr lang="es-ES" sz="2800" b="1" i="0" u="none" strike="noStrike" cap="none">
                  <a:solidFill>
                    <a:schemeClr val="dk1"/>
                  </a:solidFill>
                  <a:latin typeface="Poppins"/>
                  <a:ea typeface="Poppins"/>
                  <a:cs typeface="Poppins"/>
                  <a:sym typeface="Poppins"/>
                </a:rPr>
                <a:t>C</a:t>
              </a:r>
              <a:endParaRPr sz="2800" b="1" i="0" u="none" strike="noStrike" cap="none">
                <a:solidFill>
                  <a:schemeClr val="dk1"/>
                </a:solidFill>
                <a:latin typeface="Poppins"/>
                <a:ea typeface="Poppins"/>
                <a:cs typeface="Poppins"/>
                <a:sym typeface="Poppins"/>
              </a:endParaRPr>
            </a:p>
            <a:p>
              <a:pPr marL="0" marR="0" lvl="0" indent="0" algn="ctr" rtl="0">
                <a:lnSpc>
                  <a:spcPct val="100000"/>
                </a:lnSpc>
                <a:spcBef>
                  <a:spcPts val="0"/>
                </a:spcBef>
                <a:spcAft>
                  <a:spcPts val="0"/>
                </a:spcAft>
                <a:buClr>
                  <a:schemeClr val="dk1"/>
                </a:buClr>
                <a:buSzPts val="1600"/>
                <a:buFont typeface="Poppins"/>
                <a:buNone/>
              </a:pPr>
              <a:r>
                <a:rPr lang="es-ES" sz="1600" b="1" i="0" u="none" strike="noStrike" cap="none">
                  <a:solidFill>
                    <a:schemeClr val="dk1"/>
                  </a:solidFill>
                  <a:latin typeface="Poppins"/>
                  <a:ea typeface="Poppins"/>
                  <a:cs typeface="Poppins"/>
                  <a:sym typeface="Poppins"/>
                </a:rPr>
                <a:t>Derecho de cancela-ción</a:t>
              </a:r>
              <a:br>
                <a:rPr lang="es-ES" sz="2000" b="1" i="0" u="none" strike="noStrike" cap="none">
                  <a:solidFill>
                    <a:srgbClr val="FFFFFF"/>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sp>
          <p:nvSpPr>
            <p:cNvPr id="1812" name="Google Shape;1812;p90"/>
            <p:cNvSpPr/>
            <p:nvPr/>
          </p:nvSpPr>
          <p:spPr>
            <a:xfrm>
              <a:off x="2698981" y="2161622"/>
              <a:ext cx="1855523" cy="1636956"/>
            </a:xfrm>
            <a:prstGeom prst="roundRect">
              <a:avLst>
                <a:gd name="adj" fmla="val 16667"/>
              </a:avLst>
            </a:prstGeom>
            <a:solidFill>
              <a:srgbClr val="8497B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13" name="Google Shape;1813;p90"/>
            <p:cNvSpPr txBox="1"/>
            <p:nvPr/>
          </p:nvSpPr>
          <p:spPr>
            <a:xfrm>
              <a:off x="2778891" y="2241532"/>
              <a:ext cx="1695703" cy="1477136"/>
            </a:xfrm>
            <a:prstGeom prst="rect">
              <a:avLst/>
            </a:prstGeom>
            <a:noFill/>
            <a:ln>
              <a:noFill/>
            </a:ln>
          </p:spPr>
          <p:txBody>
            <a:bodyPr spcFirstLastPara="1" wrap="square" lIns="106675" tIns="106675" rIns="106675" bIns="106675" anchor="ctr" anchorCtr="0">
              <a:noAutofit/>
            </a:bodyPr>
            <a:lstStyle/>
            <a:p>
              <a:pPr marL="0" marR="0" lvl="0" indent="0" algn="ctr" rtl="0">
                <a:lnSpc>
                  <a:spcPct val="90000"/>
                </a:lnSpc>
                <a:spcBef>
                  <a:spcPts val="0"/>
                </a:spcBef>
                <a:spcAft>
                  <a:spcPts val="0"/>
                </a:spcAft>
                <a:buClr>
                  <a:schemeClr val="dk1"/>
                </a:buClr>
                <a:buSzPts val="2800"/>
                <a:buFont typeface="Calibri"/>
                <a:buNone/>
              </a:pPr>
              <a:endParaRPr sz="2800" b="1" i="0" u="none" strike="noStrike" cap="none">
                <a:solidFill>
                  <a:schemeClr val="dk1"/>
                </a:solidFill>
                <a:latin typeface="Poppins"/>
                <a:ea typeface="Poppins"/>
                <a:cs typeface="Poppins"/>
                <a:sym typeface="Poppins"/>
              </a:endParaRPr>
            </a:p>
            <a:p>
              <a:pPr marL="0" marR="0" lvl="0" indent="0" algn="ctr" rtl="0">
                <a:lnSpc>
                  <a:spcPct val="90000"/>
                </a:lnSpc>
                <a:spcBef>
                  <a:spcPts val="980"/>
                </a:spcBef>
                <a:spcAft>
                  <a:spcPts val="0"/>
                </a:spcAft>
                <a:buClr>
                  <a:schemeClr val="dk1"/>
                </a:buClr>
                <a:buSzPts val="2800"/>
                <a:buFont typeface="Poppins"/>
                <a:buNone/>
              </a:pPr>
              <a:r>
                <a:rPr lang="es-ES" sz="2800" b="1" i="0" u="none" strike="noStrike" cap="none">
                  <a:solidFill>
                    <a:schemeClr val="dk1"/>
                  </a:solidFill>
                  <a:latin typeface="Poppins"/>
                  <a:ea typeface="Poppins"/>
                  <a:cs typeface="Poppins"/>
                  <a:sym typeface="Poppins"/>
                </a:rPr>
                <a:t>O</a:t>
              </a:r>
              <a:endParaRPr sz="2800" b="1" i="0" u="none" strike="noStrike" cap="none">
                <a:solidFill>
                  <a:schemeClr val="dk1"/>
                </a:solidFill>
                <a:latin typeface="Poppins"/>
                <a:ea typeface="Poppins"/>
                <a:cs typeface="Poppins"/>
                <a:sym typeface="Poppins"/>
              </a:endParaRPr>
            </a:p>
            <a:p>
              <a:pPr marL="0" marR="0" lvl="0" indent="0" algn="ctr" rtl="0">
                <a:lnSpc>
                  <a:spcPct val="90000"/>
                </a:lnSpc>
                <a:spcBef>
                  <a:spcPts val="980"/>
                </a:spcBef>
                <a:spcAft>
                  <a:spcPts val="0"/>
                </a:spcAft>
                <a:buClr>
                  <a:schemeClr val="dk1"/>
                </a:buClr>
                <a:buSzPts val="1700"/>
                <a:buFont typeface="Poppins"/>
                <a:buNone/>
              </a:pPr>
              <a:r>
                <a:rPr lang="es-ES" sz="1700" b="1" i="0" u="none" strike="noStrike" cap="none">
                  <a:solidFill>
                    <a:schemeClr val="dk1"/>
                  </a:solidFill>
                  <a:latin typeface="Poppins"/>
                  <a:ea typeface="Poppins"/>
                  <a:cs typeface="Poppins"/>
                  <a:sym typeface="Poppins"/>
                </a:rPr>
                <a:t>Derecho de oposición</a:t>
              </a:r>
              <a:br>
                <a:rPr lang="es-ES" sz="2000" b="1" i="0" u="none" strike="noStrike" cap="none">
                  <a:solidFill>
                    <a:srgbClr val="FFFFFF"/>
                  </a:solidFill>
                  <a:latin typeface="Poppins"/>
                  <a:ea typeface="Poppins"/>
                  <a:cs typeface="Poppins"/>
                  <a:sym typeface="Poppins"/>
                </a:rPr>
              </a:br>
              <a:endParaRPr sz="1400" b="0" i="0" u="none" strike="noStrike" cap="none">
                <a:solidFill>
                  <a:srgbClr val="000000"/>
                </a:solidFill>
                <a:latin typeface="Arial"/>
                <a:ea typeface="Arial"/>
                <a:cs typeface="Arial"/>
                <a:sym typeface="Arial"/>
              </a:endParaRPr>
            </a:p>
          </p:txBody>
        </p:sp>
      </p:grpSp>
      <p:sp>
        <p:nvSpPr>
          <p:cNvPr id="1814" name="Google Shape;1814;p90"/>
          <p:cNvSpPr/>
          <p:nvPr/>
        </p:nvSpPr>
        <p:spPr>
          <a:xfrm>
            <a:off x="0" y="-1"/>
            <a:ext cx="9144000" cy="9459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15" name="Google Shape;1815;p90"/>
          <p:cNvSpPr txBox="1"/>
          <p:nvPr/>
        </p:nvSpPr>
        <p:spPr>
          <a:xfrm>
            <a:off x="323528" y="123478"/>
            <a:ext cx="7886700" cy="994173"/>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2400"/>
              <a:buFont typeface="Poppins"/>
              <a:buNone/>
            </a:pPr>
            <a:r>
              <a:rPr lang="es-ES" sz="2400" b="1" i="0" u="none" strike="noStrike" cap="none">
                <a:solidFill>
                  <a:schemeClr val="dk1"/>
                </a:solidFill>
                <a:latin typeface="Poppins"/>
                <a:ea typeface="Poppins"/>
                <a:cs typeface="Poppins"/>
                <a:sym typeface="Poppins"/>
              </a:rPr>
              <a:t>LISTAS DE MOROSOS: ¿qué derechos tengo?</a:t>
            </a:r>
            <a:endParaRPr sz="2400" b="1" i="0" u="none" strike="noStrike" cap="none">
              <a:solidFill>
                <a:schemeClr val="dk1"/>
              </a:solidFill>
              <a:latin typeface="Poppins"/>
              <a:ea typeface="Poppins"/>
              <a:cs typeface="Poppins"/>
              <a:sym typeface="Poppins"/>
            </a:endParaRPr>
          </a:p>
        </p:txBody>
      </p:sp>
      <p:cxnSp>
        <p:nvCxnSpPr>
          <p:cNvPr id="1816" name="Google Shape;1816;p90"/>
          <p:cNvCxnSpPr/>
          <p:nvPr/>
        </p:nvCxnSpPr>
        <p:spPr>
          <a:xfrm rot="10800000">
            <a:off x="0" y="1203598"/>
            <a:ext cx="1298592" cy="0"/>
          </a:xfrm>
          <a:prstGeom prst="straightConnector1">
            <a:avLst/>
          </a:prstGeom>
          <a:noFill/>
          <a:ln w="76200" cap="flat" cmpd="sng">
            <a:solidFill>
              <a:schemeClr val="accent1"/>
            </a:solidFill>
            <a:prstDash val="solid"/>
            <a:miter lim="800000"/>
            <a:headEnd type="none" w="sm" len="sm"/>
            <a:tailEnd type="none" w="sm" len="sm"/>
          </a:ln>
        </p:spPr>
      </p:cxnSp>
      <p:pic>
        <p:nvPicPr>
          <p:cNvPr id="1817" name="Google Shape;1817;p90" descr="Forma&#10;&#10;Descripción generada automáticamente con confianza media"/>
          <p:cNvPicPr preferRelativeResize="0"/>
          <p:nvPr/>
        </p:nvPicPr>
        <p:blipFill rotWithShape="1">
          <a:blip r:embed="rId3">
            <a:alphaModFix/>
          </a:blip>
          <a:srcRect/>
          <a:stretch/>
        </p:blipFill>
        <p:spPr>
          <a:xfrm>
            <a:off x="6774298" y="146624"/>
            <a:ext cx="2244675" cy="447925"/>
          </a:xfrm>
          <a:prstGeom prst="rect">
            <a:avLst/>
          </a:prstGeom>
          <a:noFill/>
          <a:ln>
            <a:noFill/>
          </a:ln>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22"/>
        <p:cNvGrpSpPr/>
        <p:nvPr/>
      </p:nvGrpSpPr>
      <p:grpSpPr>
        <a:xfrm>
          <a:off x="0" y="0"/>
          <a:ext cx="0" cy="0"/>
          <a:chOff x="0" y="0"/>
          <a:chExt cx="0" cy="0"/>
        </a:xfrm>
      </p:grpSpPr>
      <p:sp>
        <p:nvSpPr>
          <p:cNvPr id="1823" name="Google Shape;1823;p91"/>
          <p:cNvSpPr txBox="1"/>
          <p:nvPr/>
        </p:nvSpPr>
        <p:spPr>
          <a:xfrm>
            <a:off x="262229" y="1565017"/>
            <a:ext cx="2674093"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s-ES" sz="2400" b="1" i="0" u="none" strike="noStrike" cap="none" dirty="0">
                <a:solidFill>
                  <a:schemeClr val="dk1"/>
                </a:solidFill>
                <a:latin typeface="Poppins"/>
                <a:ea typeface="Poppins"/>
                <a:cs typeface="Poppins"/>
                <a:sym typeface="Poppins"/>
              </a:rPr>
              <a:t>¿Cómo puedo ejercer mis derechos?</a:t>
            </a:r>
            <a:endParaRPr sz="1400" b="0" i="0" u="none" strike="noStrike" cap="none" dirty="0">
              <a:solidFill>
                <a:srgbClr val="000000"/>
              </a:solidFill>
              <a:latin typeface="Arial"/>
              <a:ea typeface="Arial"/>
              <a:cs typeface="Arial"/>
              <a:sym typeface="Arial"/>
            </a:endParaRPr>
          </a:p>
        </p:txBody>
      </p:sp>
      <p:sp>
        <p:nvSpPr>
          <p:cNvPr id="1824" name="Google Shape;1824;p91"/>
          <p:cNvSpPr txBox="1"/>
          <p:nvPr/>
        </p:nvSpPr>
        <p:spPr>
          <a:xfrm>
            <a:off x="262229" y="3827339"/>
            <a:ext cx="2292706"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s-ES" sz="2400" b="1" i="0" u="none" strike="noStrike" cap="none" dirty="0">
                <a:solidFill>
                  <a:schemeClr val="dk1"/>
                </a:solidFill>
                <a:latin typeface="Poppins"/>
                <a:ea typeface="Poppins"/>
                <a:cs typeface="Poppins"/>
                <a:sym typeface="Poppins"/>
              </a:rPr>
              <a:t>¿Cómo salir?</a:t>
            </a:r>
            <a:endParaRPr sz="3200" b="1" i="0" u="none" strike="noStrike" cap="none" dirty="0">
              <a:solidFill>
                <a:schemeClr val="dk1"/>
              </a:solidFill>
              <a:latin typeface="Poppins"/>
              <a:ea typeface="Poppins"/>
              <a:cs typeface="Poppins"/>
              <a:sym typeface="Poppins"/>
            </a:endParaRPr>
          </a:p>
        </p:txBody>
      </p:sp>
      <p:sp>
        <p:nvSpPr>
          <p:cNvPr id="1825" name="Google Shape;1825;p91"/>
          <p:cNvSpPr txBox="1"/>
          <p:nvPr/>
        </p:nvSpPr>
        <p:spPr>
          <a:xfrm>
            <a:off x="2948244" y="1602253"/>
            <a:ext cx="4432067" cy="1446550"/>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dk1"/>
              </a:buClr>
              <a:buSzPts val="2200"/>
              <a:buFont typeface="Noto Sans Symbols"/>
              <a:buChar char="▪"/>
            </a:pPr>
            <a:r>
              <a:rPr lang="es-ES" sz="2200" b="0" i="0" u="none" strike="noStrike" cap="none">
                <a:solidFill>
                  <a:schemeClr val="dk1"/>
                </a:solidFill>
                <a:latin typeface="Poppins"/>
                <a:ea typeface="Poppins"/>
                <a:cs typeface="Poppins"/>
                <a:sym typeface="Poppins"/>
              </a:rPr>
              <a:t>Ante la persona a cargo del archivo</a:t>
            </a:r>
            <a:endParaRPr sz="2200" b="0" i="0" u="none" strike="noStrike" cap="none">
              <a:solidFill>
                <a:schemeClr val="dk1"/>
              </a:solidFill>
              <a:latin typeface="Poppins"/>
              <a:ea typeface="Poppins"/>
              <a:cs typeface="Poppins"/>
              <a:sym typeface="Poppins"/>
            </a:endParaRPr>
          </a:p>
          <a:p>
            <a:pPr marL="285750" marR="0" lvl="0" indent="-285750" algn="l" rtl="0">
              <a:lnSpc>
                <a:spcPct val="100000"/>
              </a:lnSpc>
              <a:spcBef>
                <a:spcPts val="0"/>
              </a:spcBef>
              <a:spcAft>
                <a:spcPts val="0"/>
              </a:spcAft>
              <a:buClr>
                <a:schemeClr val="dk1"/>
              </a:buClr>
              <a:buSzPts val="2200"/>
              <a:buFont typeface="Noto Sans Symbols"/>
              <a:buChar char="▪"/>
            </a:pPr>
            <a:r>
              <a:rPr lang="es-ES" sz="2200" b="0" i="0" u="none" strike="noStrike" cap="none">
                <a:solidFill>
                  <a:schemeClr val="dk1"/>
                </a:solidFill>
                <a:latin typeface="Poppins"/>
                <a:ea typeface="Poppins"/>
                <a:cs typeface="Poppins"/>
                <a:sym typeface="Poppins"/>
              </a:rPr>
              <a:t>Delante de la AEPD (Agencia Española de Protección de Datos)</a:t>
            </a:r>
            <a:endParaRPr sz="1800" b="0" i="0" u="none" strike="noStrike" cap="none">
              <a:solidFill>
                <a:srgbClr val="3F3F3F"/>
              </a:solidFill>
              <a:latin typeface="Poppins"/>
              <a:ea typeface="Poppins"/>
              <a:cs typeface="Poppins"/>
              <a:sym typeface="Poppins"/>
            </a:endParaRPr>
          </a:p>
        </p:txBody>
      </p:sp>
      <p:sp>
        <p:nvSpPr>
          <p:cNvPr id="1826" name="Google Shape;1826;p91"/>
          <p:cNvSpPr txBox="1"/>
          <p:nvPr/>
        </p:nvSpPr>
        <p:spPr>
          <a:xfrm>
            <a:off x="2948244" y="3673452"/>
            <a:ext cx="2619911" cy="769441"/>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dk1"/>
              </a:buClr>
              <a:buSzPts val="2200"/>
              <a:buFont typeface="Noto Sans Symbols"/>
              <a:buChar char="▪"/>
            </a:pPr>
            <a:r>
              <a:rPr lang="es-ES" sz="2200" b="0" i="0" u="none" strike="noStrike" cap="none">
                <a:solidFill>
                  <a:schemeClr val="dk1"/>
                </a:solidFill>
                <a:latin typeface="Poppins"/>
                <a:ea typeface="Poppins"/>
                <a:cs typeface="Poppins"/>
                <a:sym typeface="Poppins"/>
              </a:rPr>
              <a:t>Pagando la deuda</a:t>
            </a:r>
            <a:br>
              <a:rPr lang="es-ES" sz="2200" b="0" i="0" u="none" strike="noStrike" cap="none">
                <a:solidFill>
                  <a:schemeClr val="dk1"/>
                </a:solidFill>
                <a:latin typeface="Poppins"/>
                <a:ea typeface="Poppins"/>
                <a:cs typeface="Poppins"/>
                <a:sym typeface="Poppins"/>
              </a:rPr>
            </a:br>
            <a:r>
              <a:rPr lang="es-ES" sz="2200" b="0" i="0" u="none" strike="noStrike" cap="none">
                <a:solidFill>
                  <a:schemeClr val="dk1"/>
                </a:solidFill>
                <a:latin typeface="Poppins"/>
                <a:ea typeface="Poppins"/>
                <a:cs typeface="Poppins"/>
                <a:sym typeface="Poppins"/>
              </a:rPr>
              <a:t>Por caducidad</a:t>
            </a:r>
            <a:endParaRPr sz="2200" b="0" i="0" u="none" strike="noStrike" cap="none">
              <a:solidFill>
                <a:schemeClr val="dk1"/>
              </a:solidFill>
              <a:latin typeface="Poppins"/>
              <a:ea typeface="Poppins"/>
              <a:cs typeface="Poppins"/>
              <a:sym typeface="Poppins"/>
            </a:endParaRPr>
          </a:p>
        </p:txBody>
      </p:sp>
      <p:cxnSp>
        <p:nvCxnSpPr>
          <p:cNvPr id="1827" name="Google Shape;1827;p91"/>
          <p:cNvCxnSpPr/>
          <p:nvPr/>
        </p:nvCxnSpPr>
        <p:spPr>
          <a:xfrm>
            <a:off x="2843808" y="1419622"/>
            <a:ext cx="0" cy="1656184"/>
          </a:xfrm>
          <a:prstGeom prst="straightConnector1">
            <a:avLst/>
          </a:prstGeom>
          <a:noFill/>
          <a:ln w="38100" cap="flat" cmpd="sng">
            <a:solidFill>
              <a:srgbClr val="019EE2"/>
            </a:solidFill>
            <a:prstDash val="solid"/>
            <a:miter lim="800000"/>
            <a:headEnd type="none" w="sm" len="sm"/>
            <a:tailEnd type="none" w="sm" len="sm"/>
          </a:ln>
        </p:spPr>
      </p:cxnSp>
      <p:sp>
        <p:nvSpPr>
          <p:cNvPr id="1828" name="Google Shape;1828;p91"/>
          <p:cNvSpPr txBox="1"/>
          <p:nvPr/>
        </p:nvSpPr>
        <p:spPr>
          <a:xfrm>
            <a:off x="78728" y="195247"/>
            <a:ext cx="4709296" cy="492443"/>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s-ES" sz="3200" b="1" i="0" u="none" strike="noStrike" cap="none">
                <a:solidFill>
                  <a:schemeClr val="dk1"/>
                </a:solidFill>
                <a:latin typeface="Poppins"/>
                <a:ea typeface="Poppins"/>
                <a:cs typeface="Poppins"/>
                <a:sym typeface="Poppins"/>
              </a:rPr>
              <a:t>LISTAS DE MOROSOS</a:t>
            </a:r>
            <a:endParaRPr sz="3200" b="1" i="0" u="none" strike="noStrike" cap="none">
              <a:solidFill>
                <a:schemeClr val="dk1"/>
              </a:solidFill>
              <a:latin typeface="Poppins"/>
              <a:ea typeface="Poppins"/>
              <a:cs typeface="Poppins"/>
              <a:sym typeface="Poppins"/>
            </a:endParaRPr>
          </a:p>
        </p:txBody>
      </p:sp>
      <p:cxnSp>
        <p:nvCxnSpPr>
          <p:cNvPr id="1829" name="Google Shape;1829;p91"/>
          <p:cNvCxnSpPr/>
          <p:nvPr/>
        </p:nvCxnSpPr>
        <p:spPr>
          <a:xfrm rot="10800000">
            <a:off x="0" y="843558"/>
            <a:ext cx="1298592" cy="0"/>
          </a:xfrm>
          <a:prstGeom prst="straightConnector1">
            <a:avLst/>
          </a:prstGeom>
          <a:noFill/>
          <a:ln w="76200" cap="flat" cmpd="sng">
            <a:solidFill>
              <a:schemeClr val="accent1"/>
            </a:solidFill>
            <a:prstDash val="solid"/>
            <a:miter lim="800000"/>
            <a:headEnd type="none" w="sm" len="sm"/>
            <a:tailEnd type="none" w="sm" len="sm"/>
          </a:ln>
        </p:spPr>
      </p:cxnSp>
      <p:cxnSp>
        <p:nvCxnSpPr>
          <p:cNvPr id="1830" name="Google Shape;1830;p91"/>
          <p:cNvCxnSpPr/>
          <p:nvPr/>
        </p:nvCxnSpPr>
        <p:spPr>
          <a:xfrm>
            <a:off x="2843808" y="3282586"/>
            <a:ext cx="0" cy="1656000"/>
          </a:xfrm>
          <a:prstGeom prst="straightConnector1">
            <a:avLst/>
          </a:prstGeom>
          <a:noFill/>
          <a:ln w="38100" cap="flat" cmpd="sng">
            <a:solidFill>
              <a:srgbClr val="019EE2"/>
            </a:solidFill>
            <a:prstDash val="solid"/>
            <a:miter lim="800000"/>
            <a:headEnd type="none" w="sm" len="sm"/>
            <a:tailEnd type="none" w="sm" len="sm"/>
          </a:ln>
        </p:spPr>
      </p:cxnSp>
      <p:pic>
        <p:nvPicPr>
          <p:cNvPr id="1831" name="Google Shape;1831;p91" descr="Forma&#10;&#10;Descripción generada automáticamente con confianza media"/>
          <p:cNvPicPr preferRelativeResize="0"/>
          <p:nvPr/>
        </p:nvPicPr>
        <p:blipFill rotWithShape="1">
          <a:blip r:embed="rId3">
            <a:alphaModFix/>
          </a:blip>
          <a:srcRect/>
          <a:stretch/>
        </p:blipFill>
        <p:spPr>
          <a:xfrm>
            <a:off x="6774298" y="146624"/>
            <a:ext cx="2244675" cy="447925"/>
          </a:xfrm>
          <a:prstGeom prst="rect">
            <a:avLst/>
          </a:prstGeom>
          <a:noFill/>
          <a:ln>
            <a:noFill/>
          </a:ln>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36"/>
        <p:cNvGrpSpPr/>
        <p:nvPr/>
      </p:nvGrpSpPr>
      <p:grpSpPr>
        <a:xfrm>
          <a:off x="0" y="0"/>
          <a:ext cx="0" cy="0"/>
          <a:chOff x="0" y="0"/>
          <a:chExt cx="0" cy="0"/>
        </a:xfrm>
      </p:grpSpPr>
      <p:sp>
        <p:nvSpPr>
          <p:cNvPr id="1837" name="Google Shape;1837;p92"/>
          <p:cNvSpPr/>
          <p:nvPr/>
        </p:nvSpPr>
        <p:spPr>
          <a:xfrm>
            <a:off x="0" y="0"/>
            <a:ext cx="9144000" cy="51435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38" name="Google Shape;1838;p92"/>
          <p:cNvSpPr txBox="1"/>
          <p:nvPr/>
        </p:nvSpPr>
        <p:spPr>
          <a:xfrm>
            <a:off x="630936" y="192024"/>
            <a:ext cx="7879842" cy="761238"/>
          </a:xfrm>
          <a:prstGeom prst="rect">
            <a:avLst/>
          </a:prstGeom>
          <a:noFill/>
          <a:ln>
            <a:noFill/>
          </a:ln>
        </p:spPr>
        <p:txBody>
          <a:bodyPr spcFirstLastPara="1" wrap="square" lIns="91425" tIns="45700" rIns="91425" bIns="45700" anchor="b" anchorCtr="0">
            <a:normAutofit/>
          </a:bodyPr>
          <a:lstStyle/>
          <a:p>
            <a:pPr marL="0" marR="0" lvl="0" indent="0" algn="l" rtl="0">
              <a:lnSpc>
                <a:spcPct val="90000"/>
              </a:lnSpc>
              <a:spcBef>
                <a:spcPts val="0"/>
              </a:spcBef>
              <a:spcAft>
                <a:spcPts val="0"/>
              </a:spcAft>
              <a:buClr>
                <a:srgbClr val="000000"/>
              </a:buClr>
              <a:buSzPts val="2500"/>
              <a:buFont typeface="Arial"/>
              <a:buNone/>
            </a:pPr>
            <a:r>
              <a:rPr lang="es-ES" sz="2500" b="0" i="0" u="none" strike="noStrike" cap="none">
                <a:solidFill>
                  <a:schemeClr val="dk1"/>
                </a:solidFill>
                <a:latin typeface="Poppins"/>
                <a:ea typeface="Poppins"/>
                <a:cs typeface="Poppins"/>
                <a:sym typeface="Poppins"/>
              </a:rPr>
              <a:t>ASPECTOS A TENER EN CUENTA</a:t>
            </a:r>
            <a:endParaRPr sz="1400" b="0" i="0" u="none" strike="noStrike" cap="none">
              <a:solidFill>
                <a:srgbClr val="000000"/>
              </a:solidFill>
              <a:latin typeface="Arial"/>
              <a:ea typeface="Arial"/>
              <a:cs typeface="Arial"/>
              <a:sym typeface="Arial"/>
            </a:endParaRPr>
          </a:p>
        </p:txBody>
      </p:sp>
      <p:sp>
        <p:nvSpPr>
          <p:cNvPr id="1839" name="Google Shape;1839;p92"/>
          <p:cNvSpPr/>
          <p:nvPr/>
        </p:nvSpPr>
        <p:spPr>
          <a:xfrm>
            <a:off x="649464" y="1225876"/>
            <a:ext cx="7838694" cy="13716"/>
          </a:xfrm>
          <a:prstGeom prst="rect">
            <a:avLst/>
          </a:prstGeom>
          <a:solidFill>
            <a:srgbClr val="D5D5D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1840" name="Google Shape;1840;p92"/>
          <p:cNvSpPr/>
          <p:nvPr/>
        </p:nvSpPr>
        <p:spPr>
          <a:xfrm rot="10800000" flipH="1">
            <a:off x="630936" y="1153632"/>
            <a:ext cx="1405092" cy="8236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1841" name="Google Shape;1841;p92"/>
          <p:cNvSpPr/>
          <p:nvPr/>
        </p:nvSpPr>
        <p:spPr>
          <a:xfrm>
            <a:off x="2380312" y="3242054"/>
            <a:ext cx="2069406" cy="156966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s-ES" sz="1600" b="1" i="0" u="none" strike="noStrike" cap="none">
                <a:solidFill>
                  <a:srgbClr val="595959"/>
                </a:solidFill>
                <a:latin typeface="Poppins"/>
                <a:ea typeface="Poppins"/>
                <a:cs typeface="Poppins"/>
                <a:sym typeface="Poppins"/>
              </a:rPr>
              <a:t>Cartas amenazando </a:t>
            </a:r>
            <a:r>
              <a:rPr lang="es-ES" sz="1600" b="0" i="0" u="none" strike="noStrike" cap="none">
                <a:solidFill>
                  <a:srgbClr val="595959"/>
                </a:solidFill>
                <a:latin typeface="Poppins"/>
                <a:ea typeface="Poppins"/>
                <a:cs typeface="Poppins"/>
                <a:sym typeface="Poppins"/>
              </a:rPr>
              <a:t>con iniciar acciones judiciales por parte de empresas que compran deudas</a:t>
            </a:r>
            <a:br>
              <a:rPr lang="es-ES" sz="1600" b="0" i="0" u="none" strike="noStrike" cap="none">
                <a:solidFill>
                  <a:srgbClr val="595959"/>
                </a:solidFill>
                <a:latin typeface="Poppins"/>
                <a:ea typeface="Poppins"/>
                <a:cs typeface="Poppins"/>
                <a:sym typeface="Poppins"/>
              </a:rPr>
            </a:br>
            <a:endParaRPr sz="1600" b="0" i="0" u="none" strike="noStrike" cap="none">
              <a:solidFill>
                <a:srgbClr val="595959"/>
              </a:solidFill>
              <a:latin typeface="Poppins"/>
              <a:ea typeface="Poppins"/>
              <a:cs typeface="Poppins"/>
              <a:sym typeface="Poppins"/>
            </a:endParaRPr>
          </a:p>
        </p:txBody>
      </p:sp>
      <p:sp>
        <p:nvSpPr>
          <p:cNvPr id="1842" name="Google Shape;1842;p92"/>
          <p:cNvSpPr/>
          <p:nvPr/>
        </p:nvSpPr>
        <p:spPr>
          <a:xfrm>
            <a:off x="4758165" y="3242053"/>
            <a:ext cx="1784534" cy="107721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s-ES" sz="1600" b="0" i="0" u="none" strike="noStrike" cap="none">
                <a:solidFill>
                  <a:srgbClr val="595959"/>
                </a:solidFill>
                <a:latin typeface="Poppins"/>
                <a:ea typeface="Poppins"/>
                <a:cs typeface="Poppins"/>
                <a:sym typeface="Poppins"/>
              </a:rPr>
              <a:t>Comunicación de </a:t>
            </a:r>
            <a:r>
              <a:rPr lang="es-ES" sz="1600" b="1" i="0" u="none" strike="noStrike" cap="none">
                <a:solidFill>
                  <a:srgbClr val="595959"/>
                </a:solidFill>
                <a:latin typeface="Poppins"/>
                <a:ea typeface="Poppins"/>
                <a:cs typeface="Poppins"/>
                <a:sym typeface="Poppins"/>
              </a:rPr>
              <a:t>deudas inexistentes</a:t>
            </a:r>
            <a:br>
              <a:rPr lang="es-ES" sz="1600" b="0" i="0" u="none" strike="noStrike" cap="none">
                <a:solidFill>
                  <a:srgbClr val="595959"/>
                </a:solidFill>
                <a:latin typeface="Poppins"/>
                <a:ea typeface="Poppins"/>
                <a:cs typeface="Poppins"/>
                <a:sym typeface="Poppins"/>
              </a:rPr>
            </a:br>
            <a:endParaRPr sz="1600" b="1" i="0" u="none" strike="noStrike" cap="none">
              <a:solidFill>
                <a:srgbClr val="595959"/>
              </a:solidFill>
              <a:latin typeface="Poppins"/>
              <a:ea typeface="Poppins"/>
              <a:cs typeface="Poppins"/>
              <a:sym typeface="Poppins"/>
            </a:endParaRPr>
          </a:p>
        </p:txBody>
      </p:sp>
      <p:sp>
        <p:nvSpPr>
          <p:cNvPr id="1843" name="Google Shape;1843;p92"/>
          <p:cNvSpPr/>
          <p:nvPr/>
        </p:nvSpPr>
        <p:spPr>
          <a:xfrm>
            <a:off x="323528" y="3242054"/>
            <a:ext cx="1784534"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s-ES" sz="1600" b="0" i="0" u="none" strike="noStrike" cap="none">
                <a:solidFill>
                  <a:srgbClr val="595959"/>
                </a:solidFill>
                <a:latin typeface="Poppins"/>
                <a:ea typeface="Poppins"/>
                <a:cs typeface="Poppins"/>
                <a:sym typeface="Poppins"/>
              </a:rPr>
              <a:t>Pagar por algo que es </a:t>
            </a:r>
            <a:r>
              <a:rPr lang="es-ES" sz="1600" b="1" i="0" u="none" strike="noStrike" cap="none">
                <a:solidFill>
                  <a:srgbClr val="595959"/>
                </a:solidFill>
                <a:latin typeface="Poppins"/>
                <a:ea typeface="Poppins"/>
                <a:cs typeface="Poppins"/>
                <a:sym typeface="Poppins"/>
              </a:rPr>
              <a:t>gratuito</a:t>
            </a:r>
            <a:br>
              <a:rPr lang="es-ES" sz="1600" b="0" i="0" u="none" strike="noStrike" cap="none">
                <a:solidFill>
                  <a:srgbClr val="595959"/>
                </a:solidFill>
                <a:latin typeface="Poppins"/>
                <a:ea typeface="Poppins"/>
                <a:cs typeface="Poppins"/>
                <a:sym typeface="Poppins"/>
              </a:rPr>
            </a:br>
            <a:endParaRPr sz="1600" b="1" i="0" u="none" strike="noStrike" cap="none">
              <a:solidFill>
                <a:srgbClr val="595959"/>
              </a:solidFill>
              <a:latin typeface="Poppins"/>
              <a:ea typeface="Poppins"/>
              <a:cs typeface="Poppins"/>
              <a:sym typeface="Poppins"/>
            </a:endParaRPr>
          </a:p>
        </p:txBody>
      </p:sp>
      <p:sp>
        <p:nvSpPr>
          <p:cNvPr id="1844" name="Google Shape;1844;p92"/>
          <p:cNvSpPr/>
          <p:nvPr/>
        </p:nvSpPr>
        <p:spPr>
          <a:xfrm>
            <a:off x="6755854" y="3242052"/>
            <a:ext cx="1857801" cy="107721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s-ES" sz="1600" b="0" i="0" u="none" strike="noStrike" cap="none">
                <a:solidFill>
                  <a:srgbClr val="595959"/>
                </a:solidFill>
                <a:latin typeface="Poppins"/>
                <a:ea typeface="Poppins"/>
                <a:cs typeface="Poppins"/>
                <a:sym typeface="Poppins"/>
              </a:rPr>
              <a:t>Llamadas de </a:t>
            </a:r>
            <a:r>
              <a:rPr lang="es-ES" sz="1600" b="1" i="0" u="none" strike="noStrike" cap="none">
                <a:solidFill>
                  <a:srgbClr val="595959"/>
                </a:solidFill>
                <a:latin typeface="Poppins"/>
                <a:ea typeface="Poppins"/>
                <a:cs typeface="Poppins"/>
                <a:sym typeface="Poppins"/>
              </a:rPr>
              <a:t>teléfonos de tarifación especial</a:t>
            </a:r>
            <a:br>
              <a:rPr lang="es-ES" sz="1600" b="0" i="0" u="none" strike="noStrike" cap="none">
                <a:solidFill>
                  <a:srgbClr val="595959"/>
                </a:solidFill>
                <a:latin typeface="Poppins"/>
                <a:ea typeface="Poppins"/>
                <a:cs typeface="Poppins"/>
                <a:sym typeface="Poppins"/>
              </a:rPr>
            </a:br>
            <a:endParaRPr sz="1600" b="1" i="0" u="none" strike="noStrike" cap="none">
              <a:solidFill>
                <a:srgbClr val="595959"/>
              </a:solidFill>
              <a:latin typeface="Poppins"/>
              <a:ea typeface="Poppins"/>
              <a:cs typeface="Poppins"/>
              <a:sym typeface="Poppins"/>
            </a:endParaRPr>
          </a:p>
        </p:txBody>
      </p:sp>
      <p:sp>
        <p:nvSpPr>
          <p:cNvPr id="1845" name="Google Shape;1845;p92"/>
          <p:cNvSpPr txBox="1"/>
          <p:nvPr/>
        </p:nvSpPr>
        <p:spPr>
          <a:xfrm>
            <a:off x="819738" y="1581077"/>
            <a:ext cx="2880320"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ES" sz="2000" b="1" i="0" u="none" strike="noStrike" cap="none">
                <a:solidFill>
                  <a:schemeClr val="dk1"/>
                </a:solidFill>
                <a:latin typeface="Poppins"/>
                <a:ea typeface="Poppins"/>
                <a:cs typeface="Poppins"/>
                <a:sym typeface="Poppins"/>
              </a:rPr>
              <a:t>¿Qué hemos de vigilar?</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1" i="0" u="none" strike="noStrike" cap="none">
              <a:solidFill>
                <a:schemeClr val="dk1"/>
              </a:solidFill>
              <a:latin typeface="Poppins"/>
              <a:ea typeface="Poppins"/>
              <a:cs typeface="Poppins"/>
              <a:sym typeface="Poppins"/>
            </a:endParaRPr>
          </a:p>
        </p:txBody>
      </p:sp>
      <p:sp>
        <p:nvSpPr>
          <p:cNvPr id="1846" name="Google Shape;1846;p92"/>
          <p:cNvSpPr txBox="1"/>
          <p:nvPr/>
        </p:nvSpPr>
        <p:spPr>
          <a:xfrm>
            <a:off x="5307830" y="1581077"/>
            <a:ext cx="3202948"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s-ES" sz="2000" b="1" i="0" u="none" strike="noStrike" cap="none">
                <a:solidFill>
                  <a:schemeClr val="dk1"/>
                </a:solidFill>
                <a:latin typeface="Poppins"/>
                <a:ea typeface="Poppins"/>
                <a:cs typeface="Poppins"/>
                <a:sym typeface="Poppins"/>
              </a:rPr>
              <a:t>¿Cómo nos pueden estafar?</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1" i="0" u="none" strike="noStrike" cap="none">
              <a:solidFill>
                <a:schemeClr val="dk1"/>
              </a:solidFill>
              <a:latin typeface="Poppins"/>
              <a:ea typeface="Poppins"/>
              <a:cs typeface="Poppins"/>
              <a:sym typeface="Poppins"/>
            </a:endParaRPr>
          </a:p>
        </p:txBody>
      </p:sp>
      <p:cxnSp>
        <p:nvCxnSpPr>
          <p:cNvPr id="1847" name="Google Shape;1847;p92"/>
          <p:cNvCxnSpPr/>
          <p:nvPr/>
        </p:nvCxnSpPr>
        <p:spPr>
          <a:xfrm>
            <a:off x="179512" y="2155636"/>
            <a:ext cx="8784976" cy="0"/>
          </a:xfrm>
          <a:prstGeom prst="straightConnector1">
            <a:avLst/>
          </a:prstGeom>
          <a:noFill/>
          <a:ln w="9525" cap="flat" cmpd="sng">
            <a:solidFill>
              <a:schemeClr val="accent1"/>
            </a:solidFill>
            <a:prstDash val="solid"/>
            <a:miter lim="800000"/>
            <a:headEnd type="none" w="sm" len="sm"/>
            <a:tailEnd type="none" w="sm" len="sm"/>
          </a:ln>
        </p:spPr>
      </p:cxnSp>
      <p:pic>
        <p:nvPicPr>
          <p:cNvPr id="1848" name="Google Shape;1848;p92" descr="Abrir sobre contorno"/>
          <p:cNvPicPr preferRelativeResize="0"/>
          <p:nvPr/>
        </p:nvPicPr>
        <p:blipFill rotWithShape="1">
          <a:blip r:embed="rId3">
            <a:alphaModFix/>
          </a:blip>
          <a:srcRect/>
          <a:stretch/>
        </p:blipFill>
        <p:spPr>
          <a:xfrm>
            <a:off x="3042110" y="2265996"/>
            <a:ext cx="809810" cy="809810"/>
          </a:xfrm>
          <a:prstGeom prst="rect">
            <a:avLst/>
          </a:prstGeom>
          <a:noFill/>
          <a:ln>
            <a:noFill/>
          </a:ln>
        </p:spPr>
      </p:pic>
      <p:pic>
        <p:nvPicPr>
          <p:cNvPr id="1849" name="Google Shape;1849;p92" descr="Altavoz de teléfono contorno"/>
          <p:cNvPicPr preferRelativeResize="0"/>
          <p:nvPr/>
        </p:nvPicPr>
        <p:blipFill rotWithShape="1">
          <a:blip r:embed="rId4">
            <a:alphaModFix/>
          </a:blip>
          <a:srcRect/>
          <a:stretch/>
        </p:blipFill>
        <p:spPr>
          <a:xfrm>
            <a:off x="7269119" y="2244533"/>
            <a:ext cx="831273" cy="831273"/>
          </a:xfrm>
          <a:prstGeom prst="rect">
            <a:avLst/>
          </a:prstGeom>
          <a:noFill/>
          <a:ln>
            <a:noFill/>
          </a:ln>
        </p:spPr>
      </p:pic>
      <p:pic>
        <p:nvPicPr>
          <p:cNvPr id="1850" name="Google Shape;1850;p92" descr="megáfono1 contorno"/>
          <p:cNvPicPr preferRelativeResize="0"/>
          <p:nvPr/>
        </p:nvPicPr>
        <p:blipFill rotWithShape="1">
          <a:blip r:embed="rId5">
            <a:alphaModFix/>
          </a:blip>
          <a:srcRect/>
          <a:stretch/>
        </p:blipFill>
        <p:spPr>
          <a:xfrm>
            <a:off x="5443944" y="2238452"/>
            <a:ext cx="831273" cy="831273"/>
          </a:xfrm>
          <a:prstGeom prst="rect">
            <a:avLst/>
          </a:prstGeom>
          <a:noFill/>
          <a:ln>
            <a:noFill/>
          </a:ln>
        </p:spPr>
      </p:pic>
      <p:pic>
        <p:nvPicPr>
          <p:cNvPr id="1851" name="Google Shape;1851;p92" descr="Monedas contorno"/>
          <p:cNvPicPr preferRelativeResize="0"/>
          <p:nvPr/>
        </p:nvPicPr>
        <p:blipFill rotWithShape="1">
          <a:blip r:embed="rId6">
            <a:alphaModFix/>
          </a:blip>
          <a:srcRect/>
          <a:stretch/>
        </p:blipFill>
        <p:spPr>
          <a:xfrm>
            <a:off x="720804" y="2283718"/>
            <a:ext cx="831273" cy="831273"/>
          </a:xfrm>
          <a:prstGeom prst="rect">
            <a:avLst/>
          </a:prstGeom>
          <a:noFill/>
          <a:ln>
            <a:noFill/>
          </a:ln>
        </p:spPr>
      </p:pic>
      <p:pic>
        <p:nvPicPr>
          <p:cNvPr id="1852" name="Google Shape;1852;p92" descr="Forma&#10;&#10;Descripción generada automáticamente con confianza media"/>
          <p:cNvPicPr preferRelativeResize="0"/>
          <p:nvPr/>
        </p:nvPicPr>
        <p:blipFill rotWithShape="1">
          <a:blip r:embed="rId7">
            <a:alphaModFix/>
          </a:blip>
          <a:srcRect/>
          <a:stretch/>
        </p:blipFill>
        <p:spPr>
          <a:xfrm>
            <a:off x="6774298" y="146624"/>
            <a:ext cx="2244675" cy="447925"/>
          </a:xfrm>
          <a:prstGeom prst="rect">
            <a:avLst/>
          </a:prstGeom>
          <a:noFill/>
          <a:ln>
            <a:noFill/>
          </a:ln>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57"/>
        <p:cNvGrpSpPr/>
        <p:nvPr/>
      </p:nvGrpSpPr>
      <p:grpSpPr>
        <a:xfrm>
          <a:off x="0" y="0"/>
          <a:ext cx="0" cy="0"/>
          <a:chOff x="0" y="0"/>
          <a:chExt cx="0" cy="0"/>
        </a:xfrm>
      </p:grpSpPr>
      <p:pic>
        <p:nvPicPr>
          <p:cNvPr id="1858" name="Google Shape;1858;p93" descr="Líneas se unen bajo una chincheta"/>
          <p:cNvPicPr preferRelativeResize="0"/>
          <p:nvPr/>
        </p:nvPicPr>
        <p:blipFill rotWithShape="1">
          <a:blip r:embed="rId3">
            <a:alphaModFix/>
          </a:blip>
          <a:srcRect/>
          <a:stretch/>
        </p:blipFill>
        <p:spPr>
          <a:xfrm>
            <a:off x="20" y="10"/>
            <a:ext cx="9143980" cy="5143490"/>
          </a:xfrm>
          <a:prstGeom prst="rect">
            <a:avLst/>
          </a:prstGeom>
          <a:noFill/>
          <a:ln>
            <a:noFill/>
          </a:ln>
        </p:spPr>
      </p:pic>
      <p:sp>
        <p:nvSpPr>
          <p:cNvPr id="1859" name="Google Shape;1859;p93"/>
          <p:cNvSpPr/>
          <p:nvPr/>
        </p:nvSpPr>
        <p:spPr>
          <a:xfrm>
            <a:off x="0" y="3990106"/>
            <a:ext cx="9144000" cy="552413"/>
          </a:xfrm>
          <a:prstGeom prst="rect">
            <a:avLst/>
          </a:prstGeom>
          <a:solidFill>
            <a:schemeClr val="lt1">
              <a:alpha val="9254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60" name="Google Shape;1860;p93"/>
          <p:cNvSpPr txBox="1"/>
          <p:nvPr/>
        </p:nvSpPr>
        <p:spPr>
          <a:xfrm>
            <a:off x="392906" y="3987930"/>
            <a:ext cx="8408194" cy="558627"/>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000000"/>
              </a:buClr>
              <a:buSzPts val="2700"/>
              <a:buFont typeface="Arial"/>
              <a:buNone/>
            </a:pPr>
            <a:r>
              <a:rPr lang="es-ES" sz="2700" b="1" i="0" u="none" strike="noStrike" cap="none">
                <a:solidFill>
                  <a:srgbClr val="262626"/>
                </a:solidFill>
                <a:latin typeface="Calibri"/>
                <a:ea typeface="Calibri"/>
                <a:cs typeface="Calibri"/>
                <a:sym typeface="Calibri"/>
              </a:rPr>
              <a:t>MUCHAS GRACIAS</a:t>
            </a:r>
            <a:endParaRPr sz="1400" b="0" i="0" u="none" strike="noStrike" cap="none">
              <a:solidFill>
                <a:srgbClr val="000000"/>
              </a:solidFill>
              <a:latin typeface="Arial"/>
              <a:ea typeface="Arial"/>
              <a:cs typeface="Arial"/>
              <a:sym typeface="Arial"/>
            </a:endParaRPr>
          </a:p>
        </p:txBody>
      </p:sp>
      <p:cxnSp>
        <p:nvCxnSpPr>
          <p:cNvPr id="1861" name="Google Shape;1861;p93"/>
          <p:cNvCxnSpPr/>
          <p:nvPr/>
        </p:nvCxnSpPr>
        <p:spPr>
          <a:xfrm>
            <a:off x="0" y="3931487"/>
            <a:ext cx="9144000" cy="0"/>
          </a:xfrm>
          <a:prstGeom prst="straightConnector1">
            <a:avLst/>
          </a:prstGeom>
          <a:noFill/>
          <a:ln w="41275" cap="flat" cmpd="sng">
            <a:solidFill>
              <a:schemeClr val="lt1">
                <a:alpha val="89411"/>
              </a:schemeClr>
            </a:solidFill>
            <a:prstDash val="solid"/>
            <a:miter lim="800000"/>
            <a:headEnd type="none" w="sm" len="sm"/>
            <a:tailEnd type="none" w="sm" len="sm"/>
          </a:ln>
        </p:spPr>
      </p:cxnSp>
      <p:cxnSp>
        <p:nvCxnSpPr>
          <p:cNvPr id="1862" name="Google Shape;1862;p93"/>
          <p:cNvCxnSpPr/>
          <p:nvPr/>
        </p:nvCxnSpPr>
        <p:spPr>
          <a:xfrm>
            <a:off x="0" y="4601139"/>
            <a:ext cx="9144000" cy="0"/>
          </a:xfrm>
          <a:prstGeom prst="straightConnector1">
            <a:avLst/>
          </a:prstGeom>
          <a:noFill/>
          <a:ln w="41275" cap="flat" cmpd="sng">
            <a:solidFill>
              <a:schemeClr val="lt1">
                <a:alpha val="89411"/>
              </a:schemeClr>
            </a:solidFill>
            <a:prstDash val="solid"/>
            <a:miter lim="800000"/>
            <a:headEnd type="none" w="sm" len="sm"/>
            <a:tailEnd type="none" w="sm" len="sm"/>
          </a:ln>
        </p:spPr>
      </p:cxnSp>
      <p:pic>
        <p:nvPicPr>
          <p:cNvPr id="1863" name="Google Shape;1863;p93" descr="Forma&#10;&#10;Descripción generada automáticamente con confianza media"/>
          <p:cNvPicPr preferRelativeResize="0"/>
          <p:nvPr/>
        </p:nvPicPr>
        <p:blipFill rotWithShape="1">
          <a:blip r:embed="rId4">
            <a:alphaModFix/>
          </a:blip>
          <a:srcRect/>
          <a:stretch/>
        </p:blipFill>
        <p:spPr>
          <a:xfrm>
            <a:off x="6774298" y="146624"/>
            <a:ext cx="2244675" cy="447925"/>
          </a:xfrm>
          <a:prstGeom prst="rect">
            <a:avLst/>
          </a:prstGeom>
          <a:noFill/>
          <a:ln>
            <a:noFill/>
          </a:ln>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68"/>
        <p:cNvGrpSpPr/>
        <p:nvPr/>
      </p:nvGrpSpPr>
      <p:grpSpPr>
        <a:xfrm>
          <a:off x="0" y="0"/>
          <a:ext cx="0" cy="0"/>
          <a:chOff x="0" y="0"/>
          <a:chExt cx="0" cy="0"/>
        </a:xfrm>
      </p:grpSpPr>
      <p:sp>
        <p:nvSpPr>
          <p:cNvPr id="1869" name="Google Shape;1869;p94"/>
          <p:cNvSpPr/>
          <p:nvPr/>
        </p:nvSpPr>
        <p:spPr>
          <a:xfrm>
            <a:off x="0" y="0"/>
            <a:ext cx="9143999" cy="514302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70" name="Google Shape;1870;p94"/>
          <p:cNvSpPr/>
          <p:nvPr/>
        </p:nvSpPr>
        <p:spPr>
          <a:xfrm>
            <a:off x="0" y="1"/>
            <a:ext cx="9144000" cy="330943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71" name="Google Shape;1871;p94"/>
          <p:cNvSpPr/>
          <p:nvPr/>
        </p:nvSpPr>
        <p:spPr>
          <a:xfrm>
            <a:off x="447348" y="413971"/>
            <a:ext cx="8249304" cy="3463912"/>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72" name="Google Shape;1872;p94"/>
          <p:cNvSpPr txBox="1"/>
          <p:nvPr/>
        </p:nvSpPr>
        <p:spPr>
          <a:xfrm>
            <a:off x="755576" y="1665419"/>
            <a:ext cx="7389439" cy="2455944"/>
          </a:xfrm>
          <a:prstGeom prst="rect">
            <a:avLst/>
          </a:prstGeom>
          <a:noFill/>
          <a:ln>
            <a:noFill/>
          </a:ln>
        </p:spPr>
        <p:txBody>
          <a:bodyPr spcFirstLastPara="1" wrap="square" lIns="91425" tIns="45700" rIns="91425" bIns="45700" anchor="ctr" anchorCtr="0">
            <a:normAutofit fontScale="85000" lnSpcReduction="10000"/>
          </a:bodyPr>
          <a:lstStyle/>
          <a:p>
            <a:pPr marL="0" marR="0" lvl="0" indent="0" algn="ctr" rtl="0">
              <a:lnSpc>
                <a:spcPct val="90000"/>
              </a:lnSpc>
              <a:spcBef>
                <a:spcPts val="0"/>
              </a:spcBef>
              <a:spcAft>
                <a:spcPts val="0"/>
              </a:spcAft>
              <a:buClr>
                <a:srgbClr val="000000"/>
              </a:buClr>
              <a:buSzPct val="100000"/>
              <a:buFont typeface="Arial"/>
              <a:buNone/>
            </a:pPr>
            <a:r>
              <a:rPr lang="es-ES" sz="3600" b="0" i="0" u="none" strike="noStrike" cap="none">
                <a:solidFill>
                  <a:srgbClr val="3F3F3F"/>
                </a:solidFill>
                <a:latin typeface="Poppins"/>
                <a:ea typeface="Poppins"/>
                <a:cs typeface="Poppins"/>
                <a:sym typeface="Poppins"/>
              </a:rPr>
              <a:t>ANEXO- Profundicemos en algunos conceptos</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600"/>
              </a:spcBef>
              <a:spcAft>
                <a:spcPts val="0"/>
              </a:spcAft>
              <a:buClr>
                <a:srgbClr val="000000"/>
              </a:buClr>
              <a:buSzPct val="100000"/>
              <a:buFont typeface="Arial"/>
              <a:buNone/>
            </a:pPr>
            <a:endParaRPr sz="4000" b="0" i="0" u="none" strike="noStrike" cap="none">
              <a:solidFill>
                <a:srgbClr val="3F3F3F"/>
              </a:solidFill>
              <a:latin typeface="Poppins"/>
              <a:ea typeface="Poppins"/>
              <a:cs typeface="Poppins"/>
              <a:sym typeface="Poppins"/>
            </a:endParaRPr>
          </a:p>
          <a:p>
            <a:pPr marL="0" marR="0" lvl="0" indent="0" algn="ctr" rtl="0">
              <a:lnSpc>
                <a:spcPct val="90000"/>
              </a:lnSpc>
              <a:spcBef>
                <a:spcPts val="600"/>
              </a:spcBef>
              <a:spcAft>
                <a:spcPts val="0"/>
              </a:spcAft>
              <a:buClr>
                <a:srgbClr val="000000"/>
              </a:buClr>
              <a:buSzPct val="100000"/>
              <a:buFont typeface="Arial"/>
              <a:buNone/>
            </a:pPr>
            <a:r>
              <a:rPr lang="es-ES" sz="3800" b="0" i="0" u="none" strike="noStrike" cap="none">
                <a:solidFill>
                  <a:schemeClr val="dk1"/>
                </a:solidFill>
                <a:latin typeface="Calibri"/>
                <a:ea typeface="Calibri"/>
                <a:cs typeface="Calibri"/>
                <a:sym typeface="Calibri"/>
              </a:rPr>
              <a:t>	</a:t>
            </a:r>
            <a:r>
              <a:rPr lang="es-ES" sz="4000" b="1" i="0" u="none" strike="noStrike" cap="none">
                <a:solidFill>
                  <a:srgbClr val="3F3F3F"/>
                </a:solidFill>
                <a:latin typeface="Poppins"/>
                <a:ea typeface="Poppins"/>
                <a:cs typeface="Poppins"/>
                <a:sym typeface="Poppins"/>
              </a:rPr>
              <a:t>EL PLAN ECONÓMICO: cálculo del punto de equilibrio</a:t>
            </a:r>
            <a:endParaRPr sz="4000" b="1" i="0" u="none" strike="noStrike" cap="none">
              <a:solidFill>
                <a:srgbClr val="3F3F3F"/>
              </a:solidFill>
              <a:latin typeface="Poppins"/>
              <a:ea typeface="Poppins"/>
              <a:cs typeface="Poppins"/>
              <a:sym typeface="Poppins"/>
            </a:endParaRPr>
          </a:p>
          <a:p>
            <a:pPr marL="0" marR="0" lvl="0" indent="0" algn="ctr" rtl="0">
              <a:lnSpc>
                <a:spcPct val="90000"/>
              </a:lnSpc>
              <a:spcBef>
                <a:spcPts val="600"/>
              </a:spcBef>
              <a:spcAft>
                <a:spcPts val="0"/>
              </a:spcAft>
              <a:buClr>
                <a:srgbClr val="000000"/>
              </a:buClr>
              <a:buSzPct val="100000"/>
              <a:buFont typeface="Arial"/>
              <a:buNone/>
            </a:pPr>
            <a:endParaRPr sz="3800" b="0" i="0" u="none" strike="noStrike" cap="none">
              <a:solidFill>
                <a:schemeClr val="dk1"/>
              </a:solidFill>
              <a:latin typeface="Calibri"/>
              <a:ea typeface="Calibri"/>
              <a:cs typeface="Calibri"/>
              <a:sym typeface="Calibri"/>
            </a:endParaRPr>
          </a:p>
          <a:p>
            <a:pPr marL="0" marR="0" lvl="0" indent="0" algn="ctr" rtl="0">
              <a:lnSpc>
                <a:spcPct val="90000"/>
              </a:lnSpc>
              <a:spcBef>
                <a:spcPts val="600"/>
              </a:spcBef>
              <a:spcAft>
                <a:spcPts val="0"/>
              </a:spcAft>
              <a:buClr>
                <a:srgbClr val="000000"/>
              </a:buClr>
              <a:buSzPct val="100000"/>
              <a:buFont typeface="Arial"/>
              <a:buNone/>
            </a:pPr>
            <a:endParaRPr sz="3800" b="0" i="0" u="none" strike="noStrike" cap="none">
              <a:solidFill>
                <a:schemeClr val="dk1"/>
              </a:solidFill>
              <a:latin typeface="Calibri"/>
              <a:ea typeface="Calibri"/>
              <a:cs typeface="Calibri"/>
              <a:sym typeface="Calibri"/>
            </a:endParaRPr>
          </a:p>
        </p:txBody>
      </p:sp>
      <p:cxnSp>
        <p:nvCxnSpPr>
          <p:cNvPr id="1873" name="Google Shape;1873;p94"/>
          <p:cNvCxnSpPr/>
          <p:nvPr/>
        </p:nvCxnSpPr>
        <p:spPr>
          <a:xfrm rot="10800000">
            <a:off x="447348" y="4766031"/>
            <a:ext cx="8250174" cy="0"/>
          </a:xfrm>
          <a:prstGeom prst="straightConnector1">
            <a:avLst/>
          </a:prstGeom>
          <a:noFill/>
          <a:ln w="101600" cap="flat" cmpd="sng">
            <a:solidFill>
              <a:schemeClr val="accent4"/>
            </a:solidFill>
            <a:prstDash val="solid"/>
            <a:miter lim="800000"/>
            <a:headEnd type="none" w="sm" len="sm"/>
            <a:tailEnd type="none" w="sm" len="sm"/>
          </a:ln>
        </p:spPr>
      </p:cxnSp>
      <p:pic>
        <p:nvPicPr>
          <p:cNvPr id="1874" name="Google Shape;1874;p94"/>
          <p:cNvPicPr preferRelativeResize="0"/>
          <p:nvPr/>
        </p:nvPicPr>
        <p:blipFill rotWithShape="1">
          <a:blip r:embed="rId3">
            <a:alphaModFix/>
          </a:blip>
          <a:srcRect/>
          <a:stretch/>
        </p:blipFill>
        <p:spPr>
          <a:xfrm>
            <a:off x="0" y="4771553"/>
            <a:ext cx="9144000" cy="381000"/>
          </a:xfrm>
          <a:prstGeom prst="rect">
            <a:avLst/>
          </a:prstGeom>
          <a:noFill/>
          <a:ln>
            <a:noFill/>
          </a:ln>
        </p:spPr>
      </p:pic>
      <p:pic>
        <p:nvPicPr>
          <p:cNvPr id="1875" name="Google Shape;1875;p94" descr="Forma&#10;&#10;Descripción generada automáticamente con confianza media"/>
          <p:cNvPicPr preferRelativeResize="0"/>
          <p:nvPr/>
        </p:nvPicPr>
        <p:blipFill rotWithShape="1">
          <a:blip r:embed="rId4">
            <a:alphaModFix/>
          </a:blip>
          <a:srcRect/>
          <a:stretch/>
        </p:blipFill>
        <p:spPr>
          <a:xfrm>
            <a:off x="6451973" y="413974"/>
            <a:ext cx="2244675" cy="447925"/>
          </a:xfrm>
          <a:prstGeom prst="rect">
            <a:avLst/>
          </a:prstGeom>
          <a:noFill/>
          <a:ln>
            <a:noFill/>
          </a:ln>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1880"/>
        <p:cNvGrpSpPr/>
        <p:nvPr/>
      </p:nvGrpSpPr>
      <p:grpSpPr>
        <a:xfrm>
          <a:off x="0" y="0"/>
          <a:ext cx="0" cy="0"/>
          <a:chOff x="0" y="0"/>
          <a:chExt cx="0" cy="0"/>
        </a:xfrm>
      </p:grpSpPr>
      <p:sp>
        <p:nvSpPr>
          <p:cNvPr id="1881" name="Google Shape;1881;p95"/>
          <p:cNvSpPr txBox="1"/>
          <p:nvPr/>
        </p:nvSpPr>
        <p:spPr>
          <a:xfrm>
            <a:off x="4067944" y="1131590"/>
            <a:ext cx="4932040" cy="3693319"/>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dk1"/>
              </a:buClr>
              <a:buSzPts val="1800"/>
              <a:buFont typeface="Arial"/>
              <a:buChar char="•"/>
            </a:pPr>
            <a:r>
              <a:rPr lang="es-ES" sz="1800" b="1" i="0" u="none" strike="noStrike" cap="none">
                <a:solidFill>
                  <a:schemeClr val="dk1"/>
                </a:solidFill>
                <a:latin typeface="Poppins"/>
                <a:ea typeface="Poppins"/>
                <a:cs typeface="Poppins"/>
                <a:sym typeface="Poppins"/>
              </a:rPr>
              <a:t>Costes fijos: </a:t>
            </a:r>
            <a:r>
              <a:rPr lang="es-ES" sz="1800" b="0" i="0" u="none" strike="noStrike" cap="none">
                <a:solidFill>
                  <a:schemeClr val="dk1"/>
                </a:solidFill>
                <a:latin typeface="Poppins"/>
                <a:ea typeface="Poppins"/>
                <a:cs typeface="Poppins"/>
                <a:sym typeface="Poppins"/>
              </a:rPr>
              <a:t>son todos los costes que no están directamente relacionados con las ventas.  Por lo general, están relacionados con los costes de estructura de la empresa.</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Poppins"/>
              <a:ea typeface="Poppins"/>
              <a:cs typeface="Poppins"/>
              <a:sym typeface="Poppins"/>
            </a:endParaRPr>
          </a:p>
          <a:p>
            <a:pPr marL="285750" marR="0" lvl="0" indent="-285750" algn="l" rtl="0">
              <a:lnSpc>
                <a:spcPct val="100000"/>
              </a:lnSpc>
              <a:spcBef>
                <a:spcPts val="0"/>
              </a:spcBef>
              <a:spcAft>
                <a:spcPts val="0"/>
              </a:spcAft>
              <a:buClr>
                <a:schemeClr val="dk1"/>
              </a:buClr>
              <a:buSzPts val="1800"/>
              <a:buFont typeface="Arial"/>
              <a:buChar char="•"/>
            </a:pPr>
            <a:r>
              <a:rPr lang="es-ES" sz="1800" b="1" i="0" u="none" strike="noStrike" cap="none">
                <a:solidFill>
                  <a:schemeClr val="dk1"/>
                </a:solidFill>
                <a:latin typeface="Poppins"/>
                <a:ea typeface="Poppins"/>
                <a:cs typeface="Poppins"/>
                <a:sym typeface="Poppins"/>
              </a:rPr>
              <a:t>Costes variables:  </a:t>
            </a:r>
            <a:r>
              <a:rPr lang="es-ES" sz="1800" b="0" i="0" u="none" strike="noStrike" cap="none">
                <a:solidFill>
                  <a:schemeClr val="dk1"/>
                </a:solidFill>
                <a:latin typeface="Poppins"/>
                <a:ea typeface="Poppins"/>
                <a:cs typeface="Poppins"/>
                <a:sym typeface="Poppins"/>
              </a:rPr>
              <a:t>todos los costes directamente relacionados con las ventas. Son los costes necesarios para producir una unidad más de producto.</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Poppins"/>
              <a:ea typeface="Poppins"/>
              <a:cs typeface="Poppins"/>
              <a:sym typeface="Poppins"/>
            </a:endParaRPr>
          </a:p>
          <a:p>
            <a:pPr marL="285750" marR="0" lvl="0" indent="-285750" algn="l" rtl="0">
              <a:lnSpc>
                <a:spcPct val="100000"/>
              </a:lnSpc>
              <a:spcBef>
                <a:spcPts val="0"/>
              </a:spcBef>
              <a:spcAft>
                <a:spcPts val="0"/>
              </a:spcAft>
              <a:buClr>
                <a:schemeClr val="dk1"/>
              </a:buClr>
              <a:buSzPts val="1800"/>
              <a:buFont typeface="Arial"/>
              <a:buChar char="•"/>
            </a:pPr>
            <a:r>
              <a:rPr lang="es-ES" sz="1800" b="1" i="0" u="none" strike="noStrike" cap="none">
                <a:solidFill>
                  <a:schemeClr val="dk1"/>
                </a:solidFill>
                <a:latin typeface="Poppins"/>
                <a:ea typeface="Poppins"/>
                <a:cs typeface="Poppins"/>
                <a:sym typeface="Poppins"/>
              </a:rPr>
              <a:t>Margen bruto: </a:t>
            </a:r>
            <a:r>
              <a:rPr lang="es-ES" sz="1800" b="0" i="0" u="none" strike="noStrike" cap="none">
                <a:solidFill>
                  <a:schemeClr val="dk1"/>
                </a:solidFill>
                <a:latin typeface="Poppins"/>
                <a:ea typeface="Poppins"/>
                <a:cs typeface="Poppins"/>
                <a:sym typeface="Poppins"/>
              </a:rPr>
              <a:t>es el resultado directo de las operaciones, obtenido de restar los costes variables de las ventas.</a:t>
            </a:r>
            <a:endParaRPr sz="1800" b="0" i="0" u="none" strike="noStrike" cap="none">
              <a:solidFill>
                <a:schemeClr val="dk1"/>
              </a:solidFill>
              <a:latin typeface="Poppins"/>
              <a:ea typeface="Poppins"/>
              <a:cs typeface="Poppins"/>
              <a:sym typeface="Poppins"/>
            </a:endParaRPr>
          </a:p>
        </p:txBody>
      </p:sp>
      <p:pic>
        <p:nvPicPr>
          <p:cNvPr id="1882" name="Google Shape;1882;p95" descr="Dardos en el centro de un objetivo"/>
          <p:cNvPicPr preferRelativeResize="0"/>
          <p:nvPr/>
        </p:nvPicPr>
        <p:blipFill rotWithShape="1">
          <a:blip r:embed="rId3">
            <a:alphaModFix/>
          </a:blip>
          <a:srcRect/>
          <a:stretch/>
        </p:blipFill>
        <p:spPr>
          <a:xfrm>
            <a:off x="0" y="220"/>
            <a:ext cx="3960440" cy="5143500"/>
          </a:xfrm>
          <a:prstGeom prst="rect">
            <a:avLst/>
          </a:prstGeom>
          <a:noFill/>
          <a:ln>
            <a:noFill/>
          </a:ln>
        </p:spPr>
      </p:pic>
      <p:sp>
        <p:nvSpPr>
          <p:cNvPr id="1883" name="Google Shape;1883;p95"/>
          <p:cNvSpPr txBox="1"/>
          <p:nvPr/>
        </p:nvSpPr>
        <p:spPr>
          <a:xfrm>
            <a:off x="4067944" y="235909"/>
            <a:ext cx="5045840" cy="692497"/>
          </a:xfrm>
          <a:prstGeom prst="rect">
            <a:avLst/>
          </a:prstGeom>
          <a:noFill/>
          <a:ln>
            <a:noFill/>
          </a:ln>
        </p:spPr>
        <p:txBody>
          <a:bodyPr spcFirstLastPara="1" wrap="square" lIns="0" tIns="0" rIns="0" bIns="0" anchor="t" anchorCtr="0">
            <a:spAutoFit/>
          </a:bodyPr>
          <a:lstStyle/>
          <a:p>
            <a:pPr marL="0" marR="0" lvl="0" indent="0" algn="l" rtl="0">
              <a:lnSpc>
                <a:spcPct val="90000"/>
              </a:lnSpc>
              <a:spcBef>
                <a:spcPts val="0"/>
              </a:spcBef>
              <a:spcAft>
                <a:spcPts val="0"/>
              </a:spcAft>
              <a:buClr>
                <a:srgbClr val="000000"/>
              </a:buClr>
              <a:buSzPts val="2500"/>
              <a:buFont typeface="Arial"/>
              <a:buNone/>
            </a:pPr>
            <a:r>
              <a:rPr lang="es-ES" sz="2500" b="1" i="0" u="none" strike="noStrike" cap="none">
                <a:solidFill>
                  <a:schemeClr val="dk1"/>
                </a:solidFill>
                <a:latin typeface="Poppins"/>
                <a:ea typeface="Poppins"/>
                <a:cs typeface="Poppins"/>
                <a:sym typeface="Poppins"/>
              </a:rPr>
              <a:t>EL PLAN ECONÓMICO: el punto de equilibrio</a:t>
            </a:r>
            <a:endParaRPr sz="1400" b="0" i="0" u="none" strike="noStrike" cap="none">
              <a:solidFill>
                <a:srgbClr val="000000"/>
              </a:solidFill>
              <a:latin typeface="Arial"/>
              <a:ea typeface="Arial"/>
              <a:cs typeface="Arial"/>
              <a:sym typeface="Arial"/>
            </a:endParaRPr>
          </a:p>
        </p:txBody>
      </p:sp>
      <p:cxnSp>
        <p:nvCxnSpPr>
          <p:cNvPr id="1884" name="Google Shape;1884;p95"/>
          <p:cNvCxnSpPr/>
          <p:nvPr/>
        </p:nvCxnSpPr>
        <p:spPr>
          <a:xfrm rot="10800000">
            <a:off x="4067944" y="987574"/>
            <a:ext cx="1298592" cy="0"/>
          </a:xfrm>
          <a:prstGeom prst="straightConnector1">
            <a:avLst/>
          </a:prstGeom>
          <a:noFill/>
          <a:ln w="76200" cap="flat" cmpd="sng">
            <a:solidFill>
              <a:schemeClr val="accent1"/>
            </a:solidFill>
            <a:prstDash val="solid"/>
            <a:miter lim="800000"/>
            <a:headEnd type="none" w="sm" len="sm"/>
            <a:tailEnd type="none" w="sm" len="sm"/>
          </a:ln>
        </p:spPr>
      </p:cxnSp>
      <p:pic>
        <p:nvPicPr>
          <p:cNvPr id="1885" name="Google Shape;1885;p95"/>
          <p:cNvPicPr preferRelativeResize="0"/>
          <p:nvPr/>
        </p:nvPicPr>
        <p:blipFill rotWithShape="1">
          <a:blip r:embed="rId4">
            <a:alphaModFix/>
          </a:blip>
          <a:srcRect/>
          <a:stretch/>
        </p:blipFill>
        <p:spPr>
          <a:xfrm>
            <a:off x="0" y="4771553"/>
            <a:ext cx="9144000" cy="381000"/>
          </a:xfrm>
          <a:prstGeom prst="rect">
            <a:avLst/>
          </a:prstGeom>
          <a:noFill/>
          <a:ln>
            <a:noFill/>
          </a:ln>
        </p:spPr>
      </p:pic>
      <p:pic>
        <p:nvPicPr>
          <p:cNvPr id="1886" name="Google Shape;1886;p95" descr="Forma&#10;&#10;Descripción generada automáticamente con confianza media"/>
          <p:cNvPicPr preferRelativeResize="0"/>
          <p:nvPr/>
        </p:nvPicPr>
        <p:blipFill rotWithShape="1">
          <a:blip r:embed="rId5">
            <a:alphaModFix/>
          </a:blip>
          <a:srcRect/>
          <a:stretch/>
        </p:blipFill>
        <p:spPr>
          <a:xfrm>
            <a:off x="146648" y="235899"/>
            <a:ext cx="2244675" cy="447925"/>
          </a:xfrm>
          <a:prstGeom prst="rect">
            <a:avLst/>
          </a:prstGeom>
          <a:noFill/>
          <a:ln>
            <a:noFill/>
          </a:ln>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1891"/>
        <p:cNvGrpSpPr/>
        <p:nvPr/>
      </p:nvGrpSpPr>
      <p:grpSpPr>
        <a:xfrm>
          <a:off x="0" y="0"/>
          <a:ext cx="0" cy="0"/>
          <a:chOff x="0" y="0"/>
          <a:chExt cx="0" cy="0"/>
        </a:xfrm>
      </p:grpSpPr>
      <p:pic>
        <p:nvPicPr>
          <p:cNvPr id="1892" name="Google Shape;1892;p96" descr="Dardos en el centro de un objetivo"/>
          <p:cNvPicPr preferRelativeResize="0"/>
          <p:nvPr/>
        </p:nvPicPr>
        <p:blipFill rotWithShape="1">
          <a:blip r:embed="rId3">
            <a:alphaModFix amt="70000"/>
          </a:blip>
          <a:srcRect/>
          <a:stretch/>
        </p:blipFill>
        <p:spPr>
          <a:xfrm>
            <a:off x="-36512" y="-308570"/>
            <a:ext cx="9252520" cy="6939390"/>
          </a:xfrm>
          <a:prstGeom prst="rect">
            <a:avLst/>
          </a:prstGeom>
          <a:noFill/>
          <a:ln>
            <a:noFill/>
          </a:ln>
        </p:spPr>
      </p:pic>
      <p:sp>
        <p:nvSpPr>
          <p:cNvPr id="1893" name="Google Shape;1893;p96"/>
          <p:cNvSpPr/>
          <p:nvPr/>
        </p:nvSpPr>
        <p:spPr>
          <a:xfrm>
            <a:off x="2625144" y="3939902"/>
            <a:ext cx="5045840" cy="819671"/>
          </a:xfrm>
          <a:prstGeom prst="round2DiagRect">
            <a:avLst>
              <a:gd name="adj1" fmla="val 16667"/>
              <a:gd name="adj2" fmla="val 0"/>
            </a:avLst>
          </a:prstGeom>
          <a:solidFill>
            <a:srgbClr val="019EE2"/>
          </a:solidFill>
          <a:ln w="12700" cap="flat" cmpd="sng">
            <a:solidFill>
              <a:srgbClr val="019EE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s-ES" sz="2000" b="1" i="0" u="none" strike="noStrike" cap="none">
                <a:solidFill>
                  <a:schemeClr val="lt1"/>
                </a:solidFill>
                <a:latin typeface="Poppins"/>
                <a:ea typeface="Poppins"/>
                <a:cs typeface="Poppins"/>
                <a:sym typeface="Poppins"/>
              </a:rPr>
              <a:t>PE = COSTES FIXOS / % MARGE BRUT</a:t>
            </a:r>
            <a:endParaRPr sz="1400" b="0" i="0" u="none" strike="noStrike" cap="none">
              <a:solidFill>
                <a:srgbClr val="000000"/>
              </a:solidFill>
              <a:latin typeface="Arial"/>
              <a:ea typeface="Arial"/>
              <a:cs typeface="Arial"/>
              <a:sym typeface="Arial"/>
            </a:endParaRPr>
          </a:p>
        </p:txBody>
      </p:sp>
      <p:sp>
        <p:nvSpPr>
          <p:cNvPr id="1894" name="Google Shape;1894;p96"/>
          <p:cNvSpPr/>
          <p:nvPr/>
        </p:nvSpPr>
        <p:spPr>
          <a:xfrm>
            <a:off x="323528" y="1275606"/>
            <a:ext cx="4824536" cy="2542363"/>
          </a:xfrm>
          <a:prstGeom prst="rect">
            <a:avLst/>
          </a:prstGeom>
          <a:no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Clr>
                <a:srgbClr val="000000"/>
              </a:buClr>
              <a:buSzPts val="1800"/>
              <a:buFont typeface="Arial"/>
              <a:buNone/>
            </a:pPr>
            <a:r>
              <a:rPr lang="es-ES" sz="1800" b="0" i="0" u="none" strike="noStrike" cap="none">
                <a:solidFill>
                  <a:srgbClr val="595959"/>
                </a:solidFill>
                <a:latin typeface="Poppins"/>
                <a:ea typeface="Poppins"/>
                <a:cs typeface="Poppins"/>
                <a:sym typeface="Poppins"/>
              </a:rPr>
              <a:t>El </a:t>
            </a:r>
            <a:r>
              <a:rPr lang="es-ES" sz="1800" b="1" i="0" u="none" strike="noStrike" cap="none">
                <a:solidFill>
                  <a:srgbClr val="595959"/>
                </a:solidFill>
                <a:latin typeface="Poppins"/>
                <a:ea typeface="Poppins"/>
                <a:cs typeface="Poppins"/>
                <a:sym typeface="Poppins"/>
              </a:rPr>
              <a:t>PUNTO DE EQUILIBRIO </a:t>
            </a:r>
            <a:r>
              <a:rPr lang="es-ES" sz="1800" b="0" i="0" u="none" strike="noStrike" cap="none">
                <a:solidFill>
                  <a:srgbClr val="595959"/>
                </a:solidFill>
                <a:latin typeface="Poppins"/>
                <a:ea typeface="Poppins"/>
                <a:cs typeface="Poppins"/>
                <a:sym typeface="Poppins"/>
              </a:rPr>
              <a:t>o </a:t>
            </a:r>
            <a:r>
              <a:rPr lang="es-ES" sz="1800" b="1" i="0" u="none" strike="noStrike" cap="none">
                <a:solidFill>
                  <a:srgbClr val="595959"/>
                </a:solidFill>
                <a:latin typeface="Poppins"/>
                <a:ea typeface="Poppins"/>
                <a:cs typeface="Poppins"/>
                <a:sym typeface="Poppins"/>
              </a:rPr>
              <a:t>UMBRAL DE RENTABILIDAD</a:t>
            </a:r>
            <a:r>
              <a:rPr lang="es-ES" sz="1800" b="0" i="0" u="none" strike="noStrike" cap="none">
                <a:solidFill>
                  <a:srgbClr val="595959"/>
                </a:solidFill>
                <a:latin typeface="Poppins"/>
                <a:ea typeface="Poppins"/>
                <a:cs typeface="Poppins"/>
                <a:sym typeface="Poppins"/>
              </a:rPr>
              <a:t> es el resultado de determinar el </a:t>
            </a:r>
            <a:r>
              <a:rPr lang="es-ES" sz="1800" b="1" i="0" u="none" strike="noStrike" cap="none">
                <a:solidFill>
                  <a:srgbClr val="595959"/>
                </a:solidFill>
                <a:latin typeface="Poppins"/>
                <a:ea typeface="Poppins"/>
                <a:cs typeface="Poppins"/>
                <a:sym typeface="Poppins"/>
              </a:rPr>
              <a:t>número mínimo de unidades </a:t>
            </a:r>
            <a:r>
              <a:rPr lang="es-ES" sz="1800" b="0" i="0" u="none" strike="noStrike" cap="none">
                <a:solidFill>
                  <a:srgbClr val="595959"/>
                </a:solidFill>
                <a:latin typeface="Poppins"/>
                <a:ea typeface="Poppins"/>
                <a:cs typeface="Poppins"/>
                <a:sym typeface="Poppins"/>
              </a:rPr>
              <a:t>que una empresa debe vender para que el </a:t>
            </a:r>
            <a:r>
              <a:rPr lang="es-ES" sz="1800" b="1" i="0" u="none" strike="noStrike" cap="none">
                <a:solidFill>
                  <a:srgbClr val="595959"/>
                </a:solidFill>
                <a:latin typeface="Poppins"/>
                <a:ea typeface="Poppins"/>
                <a:cs typeface="Poppins"/>
                <a:sym typeface="Poppins"/>
              </a:rPr>
              <a:t>resultado de la cuenta de pérdidas y ganancias sea igual a cero</a:t>
            </a:r>
            <a:r>
              <a:rPr lang="es-ES" sz="1800" b="0" i="0" u="none" strike="noStrike" cap="none">
                <a:solidFill>
                  <a:srgbClr val="595959"/>
                </a:solidFill>
                <a:latin typeface="Poppins"/>
                <a:ea typeface="Poppins"/>
                <a:cs typeface="Poppins"/>
                <a:sym typeface="Poppins"/>
              </a:rPr>
              <a:t>.</a:t>
            </a:r>
            <a:br>
              <a:rPr lang="es-ES" sz="1800" b="0" i="0" u="none" strike="noStrike" cap="none">
                <a:solidFill>
                  <a:srgbClr val="595959"/>
                </a:solidFill>
                <a:latin typeface="Poppins"/>
                <a:ea typeface="Poppins"/>
                <a:cs typeface="Poppins"/>
                <a:sym typeface="Poppins"/>
              </a:rPr>
            </a:br>
            <a:endParaRPr sz="1800" b="0" i="0" u="none" strike="noStrike" cap="none">
              <a:solidFill>
                <a:srgbClr val="595959"/>
              </a:solidFill>
              <a:latin typeface="Poppins"/>
              <a:ea typeface="Poppins"/>
              <a:cs typeface="Poppins"/>
              <a:sym typeface="Poppins"/>
            </a:endParaRPr>
          </a:p>
        </p:txBody>
      </p:sp>
      <p:sp>
        <p:nvSpPr>
          <p:cNvPr id="1895" name="Google Shape;1895;p96"/>
          <p:cNvSpPr txBox="1"/>
          <p:nvPr/>
        </p:nvSpPr>
        <p:spPr>
          <a:xfrm>
            <a:off x="102473" y="-195188"/>
            <a:ext cx="6683052" cy="1038746"/>
          </a:xfrm>
          <a:prstGeom prst="rect">
            <a:avLst/>
          </a:prstGeom>
          <a:noFill/>
          <a:ln>
            <a:noFill/>
          </a:ln>
        </p:spPr>
        <p:txBody>
          <a:bodyPr spcFirstLastPara="1" wrap="square" lIns="0" tIns="0" rIns="0" bIns="0" anchor="t" anchorCtr="0">
            <a:spAutoFit/>
          </a:bodyPr>
          <a:lstStyle/>
          <a:p>
            <a:pPr marL="0" marR="0" lvl="0" indent="0" algn="l" rtl="0">
              <a:lnSpc>
                <a:spcPct val="90000"/>
              </a:lnSpc>
              <a:spcBef>
                <a:spcPts val="0"/>
              </a:spcBef>
              <a:spcAft>
                <a:spcPts val="0"/>
              </a:spcAft>
              <a:buClr>
                <a:srgbClr val="000000"/>
              </a:buClr>
              <a:buSzPts val="2500"/>
              <a:buFont typeface="Arial"/>
              <a:buNone/>
            </a:pPr>
            <a:endParaRPr sz="2500" b="1" i="0" u="none" strike="noStrike" cap="none">
              <a:solidFill>
                <a:schemeClr val="dk1"/>
              </a:solidFill>
              <a:latin typeface="Poppins"/>
              <a:ea typeface="Poppins"/>
              <a:cs typeface="Poppins"/>
              <a:sym typeface="Poppins"/>
            </a:endParaRPr>
          </a:p>
          <a:p>
            <a:pPr marL="0" marR="0" lvl="0" indent="0" algn="l" rtl="0">
              <a:lnSpc>
                <a:spcPct val="90000"/>
              </a:lnSpc>
              <a:spcBef>
                <a:spcPts val="0"/>
              </a:spcBef>
              <a:spcAft>
                <a:spcPts val="0"/>
              </a:spcAft>
              <a:buClr>
                <a:srgbClr val="000000"/>
              </a:buClr>
              <a:buSzPts val="2500"/>
              <a:buFont typeface="Arial"/>
              <a:buNone/>
            </a:pPr>
            <a:r>
              <a:rPr lang="es-ES" sz="2500" b="1" i="0" u="none" strike="noStrike" cap="none">
                <a:solidFill>
                  <a:schemeClr val="dk1"/>
                </a:solidFill>
                <a:latin typeface="Poppins"/>
                <a:ea typeface="Poppins"/>
                <a:cs typeface="Poppins"/>
                <a:sym typeface="Poppins"/>
              </a:rPr>
              <a:t>EL PLAN ECONÓMICO: el punto de equilibrio</a:t>
            </a:r>
            <a:br>
              <a:rPr lang="es-ES" sz="2500" b="1" i="0" u="none" strike="noStrike" cap="none">
                <a:solidFill>
                  <a:schemeClr val="dk1"/>
                </a:solidFill>
                <a:latin typeface="Poppins"/>
                <a:ea typeface="Poppins"/>
                <a:cs typeface="Poppins"/>
                <a:sym typeface="Poppins"/>
              </a:rPr>
            </a:br>
            <a:endParaRPr sz="2500" b="1" i="0" u="none" strike="noStrike" cap="none">
              <a:solidFill>
                <a:schemeClr val="dk1"/>
              </a:solidFill>
              <a:latin typeface="Poppins"/>
              <a:ea typeface="Poppins"/>
              <a:cs typeface="Poppins"/>
              <a:sym typeface="Poppins"/>
            </a:endParaRPr>
          </a:p>
        </p:txBody>
      </p:sp>
      <p:cxnSp>
        <p:nvCxnSpPr>
          <p:cNvPr id="1896" name="Google Shape;1896;p96"/>
          <p:cNvCxnSpPr/>
          <p:nvPr/>
        </p:nvCxnSpPr>
        <p:spPr>
          <a:xfrm rot="10800000">
            <a:off x="-36512" y="843558"/>
            <a:ext cx="1298592" cy="0"/>
          </a:xfrm>
          <a:prstGeom prst="straightConnector1">
            <a:avLst/>
          </a:prstGeom>
          <a:noFill/>
          <a:ln w="76200" cap="flat" cmpd="sng">
            <a:solidFill>
              <a:schemeClr val="accent1"/>
            </a:solidFill>
            <a:prstDash val="solid"/>
            <a:miter lim="800000"/>
            <a:headEnd type="none" w="sm" len="sm"/>
            <a:tailEnd type="none" w="sm" len="sm"/>
          </a:ln>
        </p:spPr>
      </p:cxnSp>
      <p:pic>
        <p:nvPicPr>
          <p:cNvPr id="1897" name="Google Shape;1897;p96" descr="Forma&#10;&#10;Descripción generada automáticamente con confianza media"/>
          <p:cNvPicPr preferRelativeResize="0"/>
          <p:nvPr/>
        </p:nvPicPr>
        <p:blipFill rotWithShape="1">
          <a:blip r:embed="rId4">
            <a:alphaModFix/>
          </a:blip>
          <a:srcRect/>
          <a:stretch/>
        </p:blipFill>
        <p:spPr>
          <a:xfrm>
            <a:off x="6774298" y="146624"/>
            <a:ext cx="2244675" cy="447925"/>
          </a:xfrm>
          <a:prstGeom prst="rect">
            <a:avLst/>
          </a:prstGeom>
          <a:noFill/>
          <a:ln>
            <a:noFill/>
          </a:ln>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1902"/>
        <p:cNvGrpSpPr/>
        <p:nvPr/>
      </p:nvGrpSpPr>
      <p:grpSpPr>
        <a:xfrm>
          <a:off x="0" y="0"/>
          <a:ext cx="0" cy="0"/>
          <a:chOff x="0" y="0"/>
          <a:chExt cx="0" cy="0"/>
        </a:xfrm>
      </p:grpSpPr>
      <p:pic>
        <p:nvPicPr>
          <p:cNvPr id="1903" name="Google Shape;1903;p97" descr="Dardos en el centro de un objetivo"/>
          <p:cNvPicPr preferRelativeResize="0"/>
          <p:nvPr/>
        </p:nvPicPr>
        <p:blipFill rotWithShape="1">
          <a:blip r:embed="rId3">
            <a:alphaModFix amt="70000"/>
          </a:blip>
          <a:srcRect/>
          <a:stretch/>
        </p:blipFill>
        <p:spPr>
          <a:xfrm>
            <a:off x="29412" y="-462362"/>
            <a:ext cx="9252520" cy="6939390"/>
          </a:xfrm>
          <a:prstGeom prst="rect">
            <a:avLst/>
          </a:prstGeom>
          <a:noFill/>
          <a:ln>
            <a:noFill/>
          </a:ln>
        </p:spPr>
      </p:pic>
      <p:sp>
        <p:nvSpPr>
          <p:cNvPr id="1904" name="Google Shape;1904;p97"/>
          <p:cNvSpPr/>
          <p:nvPr/>
        </p:nvSpPr>
        <p:spPr>
          <a:xfrm>
            <a:off x="2915814" y="4179613"/>
            <a:ext cx="3312369" cy="656176"/>
          </a:xfrm>
          <a:prstGeom prst="round2DiagRect">
            <a:avLst>
              <a:gd name="adj1" fmla="val 16667"/>
              <a:gd name="adj2" fmla="val 0"/>
            </a:avLst>
          </a:prstGeom>
          <a:solidFill>
            <a:srgbClr val="019EE2"/>
          </a:solidFill>
          <a:ln w="12700" cap="flat" cmpd="sng">
            <a:solidFill>
              <a:srgbClr val="019EE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s-ES" sz="1800" b="1" i="0" u="none" strike="noStrike" cap="none">
                <a:solidFill>
                  <a:schemeClr val="lt1"/>
                </a:solidFill>
                <a:latin typeface="Poppins"/>
                <a:ea typeface="Poppins"/>
                <a:cs typeface="Poppins"/>
                <a:sym typeface="Poppins"/>
              </a:rPr>
              <a:t>PE (€)= 300/50%= 600 €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s-ES" sz="1800" b="1" i="0" u="none" strike="noStrike" cap="none">
                <a:solidFill>
                  <a:schemeClr val="lt1"/>
                </a:solidFill>
                <a:latin typeface="Poppins"/>
                <a:ea typeface="Poppins"/>
                <a:cs typeface="Poppins"/>
                <a:sym typeface="Poppins"/>
              </a:rPr>
              <a:t>PE(u) = 600 € / 2 €u = 300 u</a:t>
            </a:r>
            <a:endParaRPr sz="1400" b="0" i="0" u="none" strike="noStrike" cap="none">
              <a:solidFill>
                <a:srgbClr val="000000"/>
              </a:solidFill>
              <a:latin typeface="Arial"/>
              <a:ea typeface="Arial"/>
              <a:cs typeface="Arial"/>
              <a:sym typeface="Arial"/>
            </a:endParaRPr>
          </a:p>
        </p:txBody>
      </p:sp>
      <p:sp>
        <p:nvSpPr>
          <p:cNvPr id="1905" name="Google Shape;1905;p97"/>
          <p:cNvSpPr txBox="1"/>
          <p:nvPr/>
        </p:nvSpPr>
        <p:spPr>
          <a:xfrm>
            <a:off x="125965" y="183801"/>
            <a:ext cx="6197968" cy="346249"/>
          </a:xfrm>
          <a:prstGeom prst="rect">
            <a:avLst/>
          </a:prstGeom>
          <a:noFill/>
          <a:ln>
            <a:noFill/>
          </a:ln>
        </p:spPr>
        <p:txBody>
          <a:bodyPr spcFirstLastPara="1" wrap="square" lIns="0" tIns="0" rIns="0" bIns="0" anchor="t" anchorCtr="0">
            <a:spAutoFit/>
          </a:bodyPr>
          <a:lstStyle/>
          <a:p>
            <a:pPr marL="0" marR="0" lvl="0" indent="0" algn="l" rtl="0">
              <a:lnSpc>
                <a:spcPct val="90000"/>
              </a:lnSpc>
              <a:spcBef>
                <a:spcPts val="0"/>
              </a:spcBef>
              <a:spcAft>
                <a:spcPts val="0"/>
              </a:spcAft>
              <a:buClr>
                <a:srgbClr val="000000"/>
              </a:buClr>
              <a:buSzPts val="2500"/>
              <a:buFont typeface="Arial"/>
              <a:buNone/>
            </a:pPr>
            <a:r>
              <a:rPr lang="es-ES" sz="2500" b="1" i="0" u="none" strike="noStrike" cap="none">
                <a:solidFill>
                  <a:schemeClr val="dk1"/>
                </a:solidFill>
                <a:latin typeface="Poppins"/>
                <a:ea typeface="Poppins"/>
                <a:cs typeface="Poppins"/>
                <a:sym typeface="Poppins"/>
              </a:rPr>
              <a:t>EL PLAN ECONÓMICO: el punto de equilibrio</a:t>
            </a:r>
            <a:endParaRPr sz="1400" b="0" i="0" u="none" strike="noStrike" cap="none">
              <a:solidFill>
                <a:srgbClr val="000000"/>
              </a:solidFill>
              <a:latin typeface="Arial"/>
              <a:ea typeface="Arial"/>
              <a:cs typeface="Arial"/>
              <a:sym typeface="Arial"/>
            </a:endParaRPr>
          </a:p>
        </p:txBody>
      </p:sp>
      <p:cxnSp>
        <p:nvCxnSpPr>
          <p:cNvPr id="1906" name="Google Shape;1906;p97"/>
          <p:cNvCxnSpPr/>
          <p:nvPr/>
        </p:nvCxnSpPr>
        <p:spPr>
          <a:xfrm rot="10800000">
            <a:off x="-36512" y="843558"/>
            <a:ext cx="1298592" cy="0"/>
          </a:xfrm>
          <a:prstGeom prst="straightConnector1">
            <a:avLst/>
          </a:prstGeom>
          <a:noFill/>
          <a:ln w="76200" cap="flat" cmpd="sng">
            <a:solidFill>
              <a:schemeClr val="accent1"/>
            </a:solidFill>
            <a:prstDash val="solid"/>
            <a:miter lim="800000"/>
            <a:headEnd type="none" w="sm" len="sm"/>
            <a:tailEnd type="none" w="sm" len="sm"/>
          </a:ln>
        </p:spPr>
      </p:cxnSp>
      <p:graphicFrame>
        <p:nvGraphicFramePr>
          <p:cNvPr id="1907" name="Google Shape;1907;p97"/>
          <p:cNvGraphicFramePr/>
          <p:nvPr/>
        </p:nvGraphicFramePr>
        <p:xfrm>
          <a:off x="1039901" y="1851547"/>
          <a:ext cx="7064175" cy="2311500"/>
        </p:xfrm>
        <a:graphic>
          <a:graphicData uri="http://schemas.openxmlformats.org/drawingml/2006/table">
            <a:tbl>
              <a:tblPr firstRow="1" firstCol="1" bandRow="1">
                <a:noFill/>
                <a:tableStyleId>{B85B15C0-396D-4DCE-A04B-CD0B82E8D1E0}</a:tableStyleId>
              </a:tblPr>
              <a:tblGrid>
                <a:gridCol w="1090525">
                  <a:extLst>
                    <a:ext uri="{9D8B030D-6E8A-4147-A177-3AD203B41FA5}">
                      <a16:colId xmlns:a16="http://schemas.microsoft.com/office/drawing/2014/main" val="20000"/>
                    </a:ext>
                  </a:extLst>
                </a:gridCol>
                <a:gridCol w="787600">
                  <a:extLst>
                    <a:ext uri="{9D8B030D-6E8A-4147-A177-3AD203B41FA5}">
                      <a16:colId xmlns:a16="http://schemas.microsoft.com/office/drawing/2014/main" val="20001"/>
                    </a:ext>
                  </a:extLst>
                </a:gridCol>
                <a:gridCol w="787600">
                  <a:extLst>
                    <a:ext uri="{9D8B030D-6E8A-4147-A177-3AD203B41FA5}">
                      <a16:colId xmlns:a16="http://schemas.microsoft.com/office/drawing/2014/main" val="20002"/>
                    </a:ext>
                  </a:extLst>
                </a:gridCol>
                <a:gridCol w="1005700">
                  <a:extLst>
                    <a:ext uri="{9D8B030D-6E8A-4147-A177-3AD203B41FA5}">
                      <a16:colId xmlns:a16="http://schemas.microsoft.com/office/drawing/2014/main" val="20003"/>
                    </a:ext>
                  </a:extLst>
                </a:gridCol>
                <a:gridCol w="1357100">
                  <a:extLst>
                    <a:ext uri="{9D8B030D-6E8A-4147-A177-3AD203B41FA5}">
                      <a16:colId xmlns:a16="http://schemas.microsoft.com/office/drawing/2014/main" val="20004"/>
                    </a:ext>
                  </a:extLst>
                </a:gridCol>
                <a:gridCol w="1126875">
                  <a:extLst>
                    <a:ext uri="{9D8B030D-6E8A-4147-A177-3AD203B41FA5}">
                      <a16:colId xmlns:a16="http://schemas.microsoft.com/office/drawing/2014/main" val="20005"/>
                    </a:ext>
                  </a:extLst>
                </a:gridCol>
                <a:gridCol w="908775">
                  <a:extLst>
                    <a:ext uri="{9D8B030D-6E8A-4147-A177-3AD203B41FA5}">
                      <a16:colId xmlns:a16="http://schemas.microsoft.com/office/drawing/2014/main" val="20006"/>
                    </a:ext>
                  </a:extLst>
                </a:gridCol>
              </a:tblGrid>
              <a:tr h="192625">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Cantidad</a:t>
                      </a:r>
                      <a:endParaRPr sz="1200" u="none" strike="noStrike" cap="none">
                        <a:latin typeface="Calibri"/>
                        <a:ea typeface="Calibri"/>
                        <a:cs typeface="Calibri"/>
                        <a:sym typeface="Calibri"/>
                      </a:endParaRPr>
                    </a:p>
                  </a:txBody>
                  <a:tcPr marL="65875" marR="65875" marT="0" marB="0"/>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PVP</a:t>
                      </a:r>
                      <a:endParaRPr sz="1200" u="none" strike="noStrike" cap="none">
                        <a:latin typeface="Calibri"/>
                        <a:ea typeface="Calibri"/>
                        <a:cs typeface="Calibri"/>
                        <a:sym typeface="Calibri"/>
                      </a:endParaRPr>
                    </a:p>
                  </a:txBody>
                  <a:tcPr marL="65875" marR="65875" marT="0" marB="0"/>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Ingresos</a:t>
                      </a:r>
                      <a:endParaRPr sz="1200" u="none" strike="noStrike" cap="none">
                        <a:latin typeface="Calibri"/>
                        <a:ea typeface="Calibri"/>
                        <a:cs typeface="Calibri"/>
                        <a:sym typeface="Calibri"/>
                      </a:endParaRPr>
                    </a:p>
                  </a:txBody>
                  <a:tcPr marL="65875" marR="65875" marT="0" marB="0"/>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Costes Fijos</a:t>
                      </a:r>
                      <a:endParaRPr sz="1200" u="none" strike="noStrike" cap="none">
                        <a:latin typeface="Calibri"/>
                        <a:ea typeface="Calibri"/>
                        <a:cs typeface="Calibri"/>
                        <a:sym typeface="Calibri"/>
                      </a:endParaRPr>
                    </a:p>
                  </a:txBody>
                  <a:tcPr marL="65875" marR="65875" marT="0" marB="0"/>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Costes Variables</a:t>
                      </a:r>
                      <a:endParaRPr sz="1200" u="none" strike="noStrike" cap="none">
                        <a:latin typeface="Calibri"/>
                        <a:ea typeface="Calibri"/>
                        <a:cs typeface="Calibri"/>
                        <a:sym typeface="Calibri"/>
                      </a:endParaRPr>
                    </a:p>
                  </a:txBody>
                  <a:tcPr marL="65875" marR="65875" marT="0" marB="0"/>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Costes Totales</a:t>
                      </a:r>
                      <a:endParaRPr sz="1200" u="none" strike="noStrike" cap="none">
                        <a:latin typeface="Calibri"/>
                        <a:ea typeface="Calibri"/>
                        <a:cs typeface="Calibri"/>
                        <a:sym typeface="Calibri"/>
                      </a:endParaRPr>
                    </a:p>
                  </a:txBody>
                  <a:tcPr marL="65875" marR="65875" marT="0" marB="0"/>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Beneficio</a:t>
                      </a:r>
                      <a:endParaRPr sz="1200" u="none" strike="noStrike" cap="none">
                        <a:latin typeface="Calibri"/>
                        <a:ea typeface="Calibri"/>
                        <a:cs typeface="Calibri"/>
                        <a:sym typeface="Calibri"/>
                      </a:endParaRPr>
                    </a:p>
                  </a:txBody>
                  <a:tcPr marL="65875" marR="65875" marT="0" marB="0"/>
                </a:tc>
                <a:extLst>
                  <a:ext uri="{0D108BD9-81ED-4DB2-BD59-A6C34878D82A}">
                    <a16:rowId xmlns:a16="http://schemas.microsoft.com/office/drawing/2014/main" val="10000"/>
                  </a:ext>
                </a:extLst>
              </a:tr>
              <a:tr h="192625">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0</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2 €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300 €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300 €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300 €</a:t>
                      </a:r>
                      <a:endParaRPr sz="1200" u="none" strike="noStrike" cap="none">
                        <a:latin typeface="Calibri"/>
                        <a:ea typeface="Calibri"/>
                        <a:cs typeface="Calibri"/>
                        <a:sym typeface="Calibri"/>
                      </a:endParaRPr>
                    </a:p>
                  </a:txBody>
                  <a:tcPr marL="65875" marR="65875" marT="0" marB="0">
                    <a:solidFill>
                      <a:schemeClr val="lt1"/>
                    </a:solidFill>
                  </a:tcPr>
                </a:tc>
                <a:extLst>
                  <a:ext uri="{0D108BD9-81ED-4DB2-BD59-A6C34878D82A}">
                    <a16:rowId xmlns:a16="http://schemas.microsoft.com/office/drawing/2014/main" val="10001"/>
                  </a:ext>
                </a:extLst>
              </a:tr>
              <a:tr h="192625">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100</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2 €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200 €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300 €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100 €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400 €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200 €</a:t>
                      </a:r>
                      <a:endParaRPr sz="1200" u="none" strike="noStrike" cap="none">
                        <a:latin typeface="Calibri"/>
                        <a:ea typeface="Calibri"/>
                        <a:cs typeface="Calibri"/>
                        <a:sym typeface="Calibri"/>
                      </a:endParaRPr>
                    </a:p>
                  </a:txBody>
                  <a:tcPr marL="65875" marR="65875" marT="0" marB="0">
                    <a:solidFill>
                      <a:schemeClr val="lt1"/>
                    </a:solidFill>
                  </a:tcPr>
                </a:tc>
                <a:extLst>
                  <a:ext uri="{0D108BD9-81ED-4DB2-BD59-A6C34878D82A}">
                    <a16:rowId xmlns:a16="http://schemas.microsoft.com/office/drawing/2014/main" val="10002"/>
                  </a:ext>
                </a:extLst>
              </a:tr>
              <a:tr h="192625">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200</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2 €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400 €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300 €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200 €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500 €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100 €</a:t>
                      </a:r>
                      <a:endParaRPr sz="1200" u="none" strike="noStrike" cap="none">
                        <a:latin typeface="Calibri"/>
                        <a:ea typeface="Calibri"/>
                        <a:cs typeface="Calibri"/>
                        <a:sym typeface="Calibri"/>
                      </a:endParaRPr>
                    </a:p>
                  </a:txBody>
                  <a:tcPr marL="65875" marR="65875" marT="0" marB="0">
                    <a:solidFill>
                      <a:schemeClr val="lt1"/>
                    </a:solidFill>
                  </a:tcPr>
                </a:tc>
                <a:extLst>
                  <a:ext uri="{0D108BD9-81ED-4DB2-BD59-A6C34878D82A}">
                    <a16:rowId xmlns:a16="http://schemas.microsoft.com/office/drawing/2014/main" val="10003"/>
                  </a:ext>
                </a:extLst>
              </a:tr>
              <a:tr h="192625">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300</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2 €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600 €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300 €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300 €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600 €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0 €</a:t>
                      </a:r>
                      <a:endParaRPr sz="1200" u="none" strike="noStrike" cap="none">
                        <a:latin typeface="Calibri"/>
                        <a:ea typeface="Calibri"/>
                        <a:cs typeface="Calibri"/>
                        <a:sym typeface="Calibri"/>
                      </a:endParaRPr>
                    </a:p>
                  </a:txBody>
                  <a:tcPr marL="65875" marR="65875" marT="0" marB="0">
                    <a:solidFill>
                      <a:schemeClr val="lt1"/>
                    </a:solidFill>
                  </a:tcPr>
                </a:tc>
                <a:extLst>
                  <a:ext uri="{0D108BD9-81ED-4DB2-BD59-A6C34878D82A}">
                    <a16:rowId xmlns:a16="http://schemas.microsoft.com/office/drawing/2014/main" val="10004"/>
                  </a:ext>
                </a:extLst>
              </a:tr>
              <a:tr h="192625">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400</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2 €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800 €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300 €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400 €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700 €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100 €</a:t>
                      </a:r>
                      <a:endParaRPr sz="1200" u="none" strike="noStrike" cap="none">
                        <a:latin typeface="Calibri"/>
                        <a:ea typeface="Calibri"/>
                        <a:cs typeface="Calibri"/>
                        <a:sym typeface="Calibri"/>
                      </a:endParaRPr>
                    </a:p>
                  </a:txBody>
                  <a:tcPr marL="65875" marR="65875" marT="0" marB="0">
                    <a:solidFill>
                      <a:schemeClr val="lt1"/>
                    </a:solidFill>
                  </a:tcPr>
                </a:tc>
                <a:extLst>
                  <a:ext uri="{0D108BD9-81ED-4DB2-BD59-A6C34878D82A}">
                    <a16:rowId xmlns:a16="http://schemas.microsoft.com/office/drawing/2014/main" val="10005"/>
                  </a:ext>
                </a:extLst>
              </a:tr>
              <a:tr h="192625">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500</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2 €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1.000 €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300 €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500 €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800 €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200 €</a:t>
                      </a:r>
                      <a:endParaRPr sz="1200" u="none" strike="noStrike" cap="none">
                        <a:latin typeface="Calibri"/>
                        <a:ea typeface="Calibri"/>
                        <a:cs typeface="Calibri"/>
                        <a:sym typeface="Calibri"/>
                      </a:endParaRPr>
                    </a:p>
                  </a:txBody>
                  <a:tcPr marL="65875" marR="65875" marT="0" marB="0">
                    <a:solidFill>
                      <a:schemeClr val="lt1"/>
                    </a:solidFill>
                  </a:tcPr>
                </a:tc>
                <a:extLst>
                  <a:ext uri="{0D108BD9-81ED-4DB2-BD59-A6C34878D82A}">
                    <a16:rowId xmlns:a16="http://schemas.microsoft.com/office/drawing/2014/main" val="10006"/>
                  </a:ext>
                </a:extLst>
              </a:tr>
              <a:tr h="192625">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600</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2 €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1.200 €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300 €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600 €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900 €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300 €</a:t>
                      </a:r>
                      <a:endParaRPr sz="1200" u="none" strike="noStrike" cap="none">
                        <a:latin typeface="Calibri"/>
                        <a:ea typeface="Calibri"/>
                        <a:cs typeface="Calibri"/>
                        <a:sym typeface="Calibri"/>
                      </a:endParaRPr>
                    </a:p>
                  </a:txBody>
                  <a:tcPr marL="65875" marR="65875" marT="0" marB="0">
                    <a:solidFill>
                      <a:schemeClr val="lt1"/>
                    </a:solidFill>
                  </a:tcPr>
                </a:tc>
                <a:extLst>
                  <a:ext uri="{0D108BD9-81ED-4DB2-BD59-A6C34878D82A}">
                    <a16:rowId xmlns:a16="http://schemas.microsoft.com/office/drawing/2014/main" val="10007"/>
                  </a:ext>
                </a:extLst>
              </a:tr>
              <a:tr h="192625">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700</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2 €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1.400 €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300 €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700 €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1.000 €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400 €</a:t>
                      </a:r>
                      <a:endParaRPr sz="1200" u="none" strike="noStrike" cap="none">
                        <a:latin typeface="Calibri"/>
                        <a:ea typeface="Calibri"/>
                        <a:cs typeface="Calibri"/>
                        <a:sym typeface="Calibri"/>
                      </a:endParaRPr>
                    </a:p>
                  </a:txBody>
                  <a:tcPr marL="65875" marR="65875" marT="0" marB="0">
                    <a:solidFill>
                      <a:schemeClr val="lt1"/>
                    </a:solidFill>
                  </a:tcPr>
                </a:tc>
                <a:extLst>
                  <a:ext uri="{0D108BD9-81ED-4DB2-BD59-A6C34878D82A}">
                    <a16:rowId xmlns:a16="http://schemas.microsoft.com/office/drawing/2014/main" val="10008"/>
                  </a:ext>
                </a:extLst>
              </a:tr>
              <a:tr h="192625">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800</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2 €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1.600 €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300 €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800 €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1.100 €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500 €</a:t>
                      </a:r>
                      <a:endParaRPr sz="1200" u="none" strike="noStrike" cap="none">
                        <a:latin typeface="Calibri"/>
                        <a:ea typeface="Calibri"/>
                        <a:cs typeface="Calibri"/>
                        <a:sym typeface="Calibri"/>
                      </a:endParaRPr>
                    </a:p>
                  </a:txBody>
                  <a:tcPr marL="65875" marR="65875" marT="0" marB="0">
                    <a:solidFill>
                      <a:schemeClr val="lt1"/>
                    </a:solidFill>
                  </a:tcPr>
                </a:tc>
                <a:extLst>
                  <a:ext uri="{0D108BD9-81ED-4DB2-BD59-A6C34878D82A}">
                    <a16:rowId xmlns:a16="http://schemas.microsoft.com/office/drawing/2014/main" val="10009"/>
                  </a:ext>
                </a:extLst>
              </a:tr>
              <a:tr h="192625">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900</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2 €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1.800 €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300 €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900 €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1.200 €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600 €</a:t>
                      </a:r>
                      <a:endParaRPr sz="1200" u="none" strike="noStrike" cap="none">
                        <a:latin typeface="Calibri"/>
                        <a:ea typeface="Calibri"/>
                        <a:cs typeface="Calibri"/>
                        <a:sym typeface="Calibri"/>
                      </a:endParaRPr>
                    </a:p>
                  </a:txBody>
                  <a:tcPr marL="65875" marR="65875" marT="0" marB="0">
                    <a:solidFill>
                      <a:schemeClr val="lt1"/>
                    </a:solidFill>
                  </a:tcPr>
                </a:tc>
                <a:extLst>
                  <a:ext uri="{0D108BD9-81ED-4DB2-BD59-A6C34878D82A}">
                    <a16:rowId xmlns:a16="http://schemas.microsoft.com/office/drawing/2014/main" val="10010"/>
                  </a:ext>
                </a:extLst>
              </a:tr>
              <a:tr h="192625">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1.000</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2 €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2.000 €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300 €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1.000 €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1.300 €</a:t>
                      </a:r>
                      <a:endParaRPr sz="1200" u="none" strike="noStrike" cap="none">
                        <a:latin typeface="Calibri"/>
                        <a:ea typeface="Calibri"/>
                        <a:cs typeface="Calibri"/>
                        <a:sym typeface="Calibri"/>
                      </a:endParaRPr>
                    </a:p>
                  </a:txBody>
                  <a:tcPr marL="65875" marR="65875" marT="0" marB="0">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s-ES" sz="1200" u="none" strike="noStrike" cap="none"/>
                        <a:t>700 €</a:t>
                      </a:r>
                      <a:endParaRPr sz="1200" u="none" strike="noStrike" cap="none">
                        <a:latin typeface="Calibri"/>
                        <a:ea typeface="Calibri"/>
                        <a:cs typeface="Calibri"/>
                        <a:sym typeface="Calibri"/>
                      </a:endParaRPr>
                    </a:p>
                  </a:txBody>
                  <a:tcPr marL="65875" marR="65875" marT="0" marB="0">
                    <a:solidFill>
                      <a:schemeClr val="lt1"/>
                    </a:solidFill>
                  </a:tcPr>
                </a:tc>
                <a:extLst>
                  <a:ext uri="{0D108BD9-81ED-4DB2-BD59-A6C34878D82A}">
                    <a16:rowId xmlns:a16="http://schemas.microsoft.com/office/drawing/2014/main" val="10011"/>
                  </a:ext>
                </a:extLst>
              </a:tr>
            </a:tbl>
          </a:graphicData>
        </a:graphic>
      </p:graphicFrame>
      <p:graphicFrame>
        <p:nvGraphicFramePr>
          <p:cNvPr id="1908" name="Google Shape;1908;p97"/>
          <p:cNvGraphicFramePr/>
          <p:nvPr/>
        </p:nvGraphicFramePr>
        <p:xfrm>
          <a:off x="102224" y="940772"/>
          <a:ext cx="2565975" cy="640125"/>
        </p:xfrm>
        <a:graphic>
          <a:graphicData uri="http://schemas.openxmlformats.org/drawingml/2006/table">
            <a:tbl>
              <a:tblPr firstRow="1" firstCol="1" bandRow="1">
                <a:noFill/>
                <a:tableStyleId>{85E2984A-671A-483A-8E45-A40B01A4FD76}</a:tableStyleId>
              </a:tblPr>
              <a:tblGrid>
                <a:gridCol w="1489925">
                  <a:extLst>
                    <a:ext uri="{9D8B030D-6E8A-4147-A177-3AD203B41FA5}">
                      <a16:colId xmlns:a16="http://schemas.microsoft.com/office/drawing/2014/main" val="20000"/>
                    </a:ext>
                  </a:extLst>
                </a:gridCol>
                <a:gridCol w="1076050">
                  <a:extLst>
                    <a:ext uri="{9D8B030D-6E8A-4147-A177-3AD203B41FA5}">
                      <a16:colId xmlns:a16="http://schemas.microsoft.com/office/drawing/2014/main" val="20001"/>
                    </a:ext>
                  </a:extLst>
                </a:gridCol>
              </a:tblGrid>
              <a:tr h="213375">
                <a:tc>
                  <a:txBody>
                    <a:bodyPr/>
                    <a:lstStyle/>
                    <a:p>
                      <a:pPr marL="0" marR="0" lvl="0" indent="0" algn="l" rtl="0">
                        <a:lnSpc>
                          <a:spcPct val="100000"/>
                        </a:lnSpc>
                        <a:spcBef>
                          <a:spcPts val="0"/>
                        </a:spcBef>
                        <a:spcAft>
                          <a:spcPts val="0"/>
                        </a:spcAft>
                        <a:buClr>
                          <a:srgbClr val="000000"/>
                        </a:buClr>
                        <a:buSzPts val="1200"/>
                        <a:buFont typeface="Arial"/>
                        <a:buNone/>
                      </a:pPr>
                      <a:r>
                        <a:rPr lang="es-ES" sz="1200" b="1" u="none" strike="noStrike" cap="none"/>
                        <a:t>Ingresos</a:t>
                      </a:r>
                      <a:endParaRPr sz="1200" b="1"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r" rtl="0">
                        <a:lnSpc>
                          <a:spcPct val="100000"/>
                        </a:lnSpc>
                        <a:spcBef>
                          <a:spcPts val="0"/>
                        </a:spcBef>
                        <a:spcAft>
                          <a:spcPts val="0"/>
                        </a:spcAft>
                        <a:buClr>
                          <a:srgbClr val="000000"/>
                        </a:buClr>
                        <a:buSzPts val="1200"/>
                        <a:buFont typeface="Arial"/>
                        <a:buNone/>
                      </a:pPr>
                      <a:r>
                        <a:rPr lang="es-ES" sz="1200" b="1" u="none" strike="noStrike" cap="none">
                          <a:solidFill>
                            <a:schemeClr val="dk2"/>
                          </a:solidFill>
                        </a:rPr>
                        <a:t>100%</a:t>
                      </a:r>
                      <a:endParaRPr sz="1200" b="1" u="none" strike="noStrike" cap="none">
                        <a:solidFill>
                          <a:schemeClr val="dk2"/>
                        </a:solidFill>
                        <a:latin typeface="Times New Roman"/>
                        <a:ea typeface="Times New Roman"/>
                        <a:cs typeface="Times New Roman"/>
                        <a:sym typeface="Times New Roman"/>
                      </a:endParaRPr>
                    </a:p>
                  </a:txBody>
                  <a:tcPr marL="44450" marR="44450" marT="0" marB="0" anchor="b"/>
                </a:tc>
                <a:extLst>
                  <a:ext uri="{0D108BD9-81ED-4DB2-BD59-A6C34878D82A}">
                    <a16:rowId xmlns:a16="http://schemas.microsoft.com/office/drawing/2014/main" val="10000"/>
                  </a:ext>
                </a:extLst>
              </a:tr>
              <a:tr h="213375">
                <a:tc>
                  <a:txBody>
                    <a:bodyPr/>
                    <a:lstStyle/>
                    <a:p>
                      <a:pPr marL="0" marR="0" lvl="0" indent="0" algn="l" rtl="0">
                        <a:lnSpc>
                          <a:spcPct val="100000"/>
                        </a:lnSpc>
                        <a:spcBef>
                          <a:spcPts val="0"/>
                        </a:spcBef>
                        <a:spcAft>
                          <a:spcPts val="0"/>
                        </a:spcAft>
                        <a:buClr>
                          <a:srgbClr val="000000"/>
                        </a:buClr>
                        <a:buSzPts val="1200"/>
                        <a:buFont typeface="Arial"/>
                        <a:buNone/>
                      </a:pPr>
                      <a:r>
                        <a:rPr lang="es-ES" sz="1200" b="1" u="none" strike="noStrike" cap="none"/>
                        <a:t>Costes variables</a:t>
                      </a:r>
                      <a:endParaRPr sz="1200" b="1"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r" rtl="0">
                        <a:lnSpc>
                          <a:spcPct val="100000"/>
                        </a:lnSpc>
                        <a:spcBef>
                          <a:spcPts val="0"/>
                        </a:spcBef>
                        <a:spcAft>
                          <a:spcPts val="0"/>
                        </a:spcAft>
                        <a:buClr>
                          <a:srgbClr val="000000"/>
                        </a:buClr>
                        <a:buSzPts val="1200"/>
                        <a:buFont typeface="Arial"/>
                        <a:buNone/>
                      </a:pPr>
                      <a:r>
                        <a:rPr lang="es-ES" sz="1200" b="1" u="none" strike="noStrike" cap="none">
                          <a:solidFill>
                            <a:srgbClr val="C00000"/>
                          </a:solidFill>
                        </a:rPr>
                        <a:t>50%</a:t>
                      </a:r>
                      <a:endParaRPr sz="1200" b="1" u="none" strike="noStrike" cap="none">
                        <a:solidFill>
                          <a:srgbClr val="C00000"/>
                        </a:solidFill>
                        <a:latin typeface="Times New Roman"/>
                        <a:ea typeface="Times New Roman"/>
                        <a:cs typeface="Times New Roman"/>
                        <a:sym typeface="Times New Roman"/>
                      </a:endParaRPr>
                    </a:p>
                  </a:txBody>
                  <a:tcPr marL="44450" marR="44450" marT="0" marB="0" anchor="b"/>
                </a:tc>
                <a:extLst>
                  <a:ext uri="{0D108BD9-81ED-4DB2-BD59-A6C34878D82A}">
                    <a16:rowId xmlns:a16="http://schemas.microsoft.com/office/drawing/2014/main" val="10001"/>
                  </a:ext>
                </a:extLst>
              </a:tr>
              <a:tr h="213375">
                <a:tc>
                  <a:txBody>
                    <a:bodyPr/>
                    <a:lstStyle/>
                    <a:p>
                      <a:pPr marL="0" marR="0" lvl="0" indent="0" algn="l" rtl="0">
                        <a:lnSpc>
                          <a:spcPct val="100000"/>
                        </a:lnSpc>
                        <a:spcBef>
                          <a:spcPts val="0"/>
                        </a:spcBef>
                        <a:spcAft>
                          <a:spcPts val="0"/>
                        </a:spcAft>
                        <a:buClr>
                          <a:srgbClr val="000000"/>
                        </a:buClr>
                        <a:buSzPts val="1200"/>
                        <a:buFont typeface="Arial"/>
                        <a:buNone/>
                      </a:pPr>
                      <a:r>
                        <a:rPr lang="es-ES" sz="1200" b="1" u="none" strike="noStrike" cap="none"/>
                        <a:t>Margen bruto</a:t>
                      </a:r>
                      <a:endParaRPr sz="1200" b="1" u="none" strike="noStrike" cap="none">
                        <a:latin typeface="Times New Roman"/>
                        <a:ea typeface="Times New Roman"/>
                        <a:cs typeface="Times New Roman"/>
                        <a:sym typeface="Times New Roman"/>
                      </a:endParaRPr>
                    </a:p>
                  </a:txBody>
                  <a:tcPr marL="44450" marR="44450" marT="0" marB="0" anchor="b"/>
                </a:tc>
                <a:tc>
                  <a:txBody>
                    <a:bodyPr/>
                    <a:lstStyle/>
                    <a:p>
                      <a:pPr marL="0" marR="0" lvl="0" indent="0" algn="r" rtl="0">
                        <a:lnSpc>
                          <a:spcPct val="100000"/>
                        </a:lnSpc>
                        <a:spcBef>
                          <a:spcPts val="0"/>
                        </a:spcBef>
                        <a:spcAft>
                          <a:spcPts val="0"/>
                        </a:spcAft>
                        <a:buClr>
                          <a:srgbClr val="000000"/>
                        </a:buClr>
                        <a:buSzPts val="1200"/>
                        <a:buFont typeface="Arial"/>
                        <a:buNone/>
                      </a:pPr>
                      <a:r>
                        <a:rPr lang="es-ES" sz="1200" b="1" u="none" strike="noStrike" cap="none">
                          <a:solidFill>
                            <a:schemeClr val="dk2"/>
                          </a:solidFill>
                        </a:rPr>
                        <a:t>50%</a:t>
                      </a:r>
                      <a:endParaRPr sz="1200" b="1" u="none" strike="noStrike" cap="none">
                        <a:solidFill>
                          <a:schemeClr val="dk2"/>
                        </a:solidFill>
                        <a:latin typeface="Times New Roman"/>
                        <a:ea typeface="Times New Roman"/>
                        <a:cs typeface="Times New Roman"/>
                        <a:sym typeface="Times New Roman"/>
                      </a:endParaRPr>
                    </a:p>
                  </a:txBody>
                  <a:tcPr marL="44450" marR="44450" marT="0" marB="0" anchor="b"/>
                </a:tc>
                <a:extLst>
                  <a:ext uri="{0D108BD9-81ED-4DB2-BD59-A6C34878D82A}">
                    <a16:rowId xmlns:a16="http://schemas.microsoft.com/office/drawing/2014/main" val="10002"/>
                  </a:ext>
                </a:extLst>
              </a:tr>
            </a:tbl>
          </a:graphicData>
        </a:graphic>
      </p:graphicFrame>
      <p:pic>
        <p:nvPicPr>
          <p:cNvPr id="1909" name="Google Shape;1909;p97" descr="Forma&#10;&#10;Descripción generada automáticamente con confianza media"/>
          <p:cNvPicPr preferRelativeResize="0"/>
          <p:nvPr/>
        </p:nvPicPr>
        <p:blipFill rotWithShape="1">
          <a:blip r:embed="rId4">
            <a:alphaModFix/>
          </a:blip>
          <a:srcRect/>
          <a:stretch/>
        </p:blipFill>
        <p:spPr>
          <a:xfrm>
            <a:off x="6774298" y="146624"/>
            <a:ext cx="2244675" cy="447925"/>
          </a:xfrm>
          <a:prstGeom prst="rect">
            <a:avLst/>
          </a:prstGeom>
          <a:noFill/>
          <a:ln>
            <a:noFill/>
          </a:ln>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1914"/>
        <p:cNvGrpSpPr/>
        <p:nvPr/>
      </p:nvGrpSpPr>
      <p:grpSpPr>
        <a:xfrm>
          <a:off x="0" y="0"/>
          <a:ext cx="0" cy="0"/>
          <a:chOff x="0" y="0"/>
          <a:chExt cx="0" cy="0"/>
        </a:xfrm>
      </p:grpSpPr>
      <p:pic>
        <p:nvPicPr>
          <p:cNvPr id="1915" name="Google Shape;1915;p98" descr="Dardos en el centro de un objetivo"/>
          <p:cNvPicPr preferRelativeResize="0"/>
          <p:nvPr/>
        </p:nvPicPr>
        <p:blipFill rotWithShape="1">
          <a:blip r:embed="rId3">
            <a:alphaModFix amt="70000"/>
          </a:blip>
          <a:srcRect/>
          <a:stretch/>
        </p:blipFill>
        <p:spPr>
          <a:xfrm>
            <a:off x="-36512" y="-92546"/>
            <a:ext cx="9252520" cy="6939390"/>
          </a:xfrm>
          <a:prstGeom prst="rect">
            <a:avLst/>
          </a:prstGeom>
          <a:noFill/>
          <a:ln>
            <a:noFill/>
          </a:ln>
        </p:spPr>
      </p:pic>
      <p:sp>
        <p:nvSpPr>
          <p:cNvPr id="1916" name="Google Shape;1916;p98"/>
          <p:cNvSpPr txBox="1"/>
          <p:nvPr/>
        </p:nvSpPr>
        <p:spPr>
          <a:xfrm>
            <a:off x="144037" y="101265"/>
            <a:ext cx="6197968" cy="346249"/>
          </a:xfrm>
          <a:prstGeom prst="rect">
            <a:avLst/>
          </a:prstGeom>
          <a:noFill/>
          <a:ln>
            <a:noFill/>
          </a:ln>
        </p:spPr>
        <p:txBody>
          <a:bodyPr spcFirstLastPara="1" wrap="square" lIns="0" tIns="0" rIns="0" bIns="0" anchor="t" anchorCtr="0">
            <a:spAutoFit/>
          </a:bodyPr>
          <a:lstStyle/>
          <a:p>
            <a:pPr marL="0" marR="0" lvl="0" indent="0" algn="l" rtl="0">
              <a:lnSpc>
                <a:spcPct val="90000"/>
              </a:lnSpc>
              <a:spcBef>
                <a:spcPts val="0"/>
              </a:spcBef>
              <a:spcAft>
                <a:spcPts val="0"/>
              </a:spcAft>
              <a:buClr>
                <a:srgbClr val="000000"/>
              </a:buClr>
              <a:buSzPts val="2500"/>
              <a:buFont typeface="Arial"/>
              <a:buNone/>
            </a:pPr>
            <a:r>
              <a:rPr lang="es-ES" sz="2500" b="1" i="0" u="none" strike="noStrike" cap="none">
                <a:solidFill>
                  <a:schemeClr val="dk1"/>
                </a:solidFill>
                <a:latin typeface="Poppins"/>
                <a:ea typeface="Poppins"/>
                <a:cs typeface="Poppins"/>
                <a:sym typeface="Poppins"/>
              </a:rPr>
              <a:t>EL PLAN ECONÓMICO: el punto de equilibrio</a:t>
            </a:r>
            <a:endParaRPr sz="1400" b="0" i="0" u="none" strike="noStrike" cap="none">
              <a:solidFill>
                <a:srgbClr val="000000"/>
              </a:solidFill>
              <a:latin typeface="Arial"/>
              <a:ea typeface="Arial"/>
              <a:cs typeface="Arial"/>
              <a:sym typeface="Arial"/>
            </a:endParaRPr>
          </a:p>
        </p:txBody>
      </p:sp>
      <p:cxnSp>
        <p:nvCxnSpPr>
          <p:cNvPr id="1917" name="Google Shape;1917;p98"/>
          <p:cNvCxnSpPr/>
          <p:nvPr/>
        </p:nvCxnSpPr>
        <p:spPr>
          <a:xfrm rot="10800000">
            <a:off x="-36512" y="843558"/>
            <a:ext cx="1298592" cy="0"/>
          </a:xfrm>
          <a:prstGeom prst="straightConnector1">
            <a:avLst/>
          </a:prstGeom>
          <a:noFill/>
          <a:ln w="76200" cap="flat" cmpd="sng">
            <a:solidFill>
              <a:schemeClr val="accent1"/>
            </a:solidFill>
            <a:prstDash val="solid"/>
            <a:miter lim="800000"/>
            <a:headEnd type="none" w="sm" len="sm"/>
            <a:tailEnd type="none" w="sm" len="sm"/>
          </a:ln>
        </p:spPr>
      </p:cxnSp>
      <p:pic>
        <p:nvPicPr>
          <p:cNvPr id="1918" name="Google Shape;1918;p98" descr="Gráfico, Gráfico de líneas&#10;&#10;Descripción generada automáticamente"/>
          <p:cNvPicPr preferRelativeResize="0"/>
          <p:nvPr/>
        </p:nvPicPr>
        <p:blipFill rotWithShape="1">
          <a:blip r:embed="rId4">
            <a:alphaModFix/>
          </a:blip>
          <a:srcRect/>
          <a:stretch/>
        </p:blipFill>
        <p:spPr>
          <a:xfrm>
            <a:off x="1907704" y="1086571"/>
            <a:ext cx="6106492" cy="3624790"/>
          </a:xfrm>
          <a:prstGeom prst="rect">
            <a:avLst/>
          </a:prstGeom>
          <a:noFill/>
          <a:ln>
            <a:noFill/>
          </a:ln>
        </p:spPr>
      </p:pic>
      <p:sp>
        <p:nvSpPr>
          <p:cNvPr id="1919" name="Google Shape;1919;p98"/>
          <p:cNvSpPr/>
          <p:nvPr/>
        </p:nvSpPr>
        <p:spPr>
          <a:xfrm>
            <a:off x="4067944" y="3291830"/>
            <a:ext cx="202713" cy="202713"/>
          </a:xfrm>
          <a:prstGeom prst="ellipse">
            <a:avLst/>
          </a:prstGeom>
          <a:solidFill>
            <a:srgbClr val="FF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920" name="Google Shape;1920;p98" descr="Flecha: recto contorno"/>
          <p:cNvPicPr preferRelativeResize="0"/>
          <p:nvPr/>
        </p:nvPicPr>
        <p:blipFill rotWithShape="1">
          <a:blip r:embed="rId5">
            <a:alphaModFix/>
          </a:blip>
          <a:srcRect/>
          <a:stretch/>
        </p:blipFill>
        <p:spPr>
          <a:xfrm rot="1945113" flipH="1">
            <a:off x="3444470" y="2895458"/>
            <a:ext cx="673493" cy="546455"/>
          </a:xfrm>
          <a:prstGeom prst="rect">
            <a:avLst/>
          </a:prstGeom>
          <a:noFill/>
          <a:ln>
            <a:noFill/>
          </a:ln>
        </p:spPr>
      </p:pic>
      <p:sp>
        <p:nvSpPr>
          <p:cNvPr id="1921" name="Google Shape;1921;p98"/>
          <p:cNvSpPr txBox="1"/>
          <p:nvPr/>
        </p:nvSpPr>
        <p:spPr>
          <a:xfrm>
            <a:off x="2823856" y="2327833"/>
            <a:ext cx="1748144" cy="646331"/>
          </a:xfrm>
          <a:prstGeom prst="rect">
            <a:avLst/>
          </a:prstGeom>
          <a:noFill/>
          <a:ln w="28575" cap="flat" cmpd="sng">
            <a:solidFill>
              <a:srgbClr val="44526A"/>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s-ES" sz="1200" b="1" i="0" u="none" strike="noStrike" cap="none">
                <a:solidFill>
                  <a:srgbClr val="3F3F3F"/>
                </a:solidFill>
                <a:latin typeface="Calibri"/>
                <a:ea typeface="Calibri"/>
                <a:cs typeface="Calibri"/>
                <a:sym typeface="Calibri"/>
              </a:rPr>
              <a:t>PUNTO DE EQUILIBRIO:</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r>
              <a:rPr lang="es-ES" sz="1200" b="1" i="0" u="none" strike="noStrike" cap="none">
                <a:solidFill>
                  <a:srgbClr val="3F3F3F"/>
                </a:solidFill>
                <a:latin typeface="Calibri"/>
                <a:ea typeface="Calibri"/>
                <a:cs typeface="Calibri"/>
                <a:sym typeface="Calibri"/>
              </a:rPr>
              <a:t>- 300 unidades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200"/>
              <a:buFont typeface="Arial"/>
              <a:buNone/>
            </a:pPr>
            <a:r>
              <a:rPr lang="es-ES" sz="1200" b="1" i="0" u="none" strike="noStrike" cap="none">
                <a:solidFill>
                  <a:srgbClr val="3F3F3F"/>
                </a:solidFill>
                <a:latin typeface="Calibri"/>
                <a:ea typeface="Calibri"/>
                <a:cs typeface="Calibri"/>
                <a:sym typeface="Calibri"/>
              </a:rPr>
              <a:t>- 600€ de ventas</a:t>
            </a:r>
            <a:endParaRPr sz="1400" b="0" i="0" u="none" strike="noStrike" cap="none">
              <a:solidFill>
                <a:srgbClr val="000000"/>
              </a:solidFill>
              <a:latin typeface="Arial"/>
              <a:ea typeface="Arial"/>
              <a:cs typeface="Arial"/>
              <a:sym typeface="Arial"/>
            </a:endParaRPr>
          </a:p>
        </p:txBody>
      </p:sp>
      <p:sp>
        <p:nvSpPr>
          <p:cNvPr id="1922" name="Google Shape;1922;p98"/>
          <p:cNvSpPr txBox="1"/>
          <p:nvPr/>
        </p:nvSpPr>
        <p:spPr>
          <a:xfrm>
            <a:off x="2712543" y="4371950"/>
            <a:ext cx="648072"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Ingresos</a:t>
            </a:r>
            <a:endParaRPr sz="900" b="0" i="0" u="none" strike="noStrike" cap="none">
              <a:solidFill>
                <a:schemeClr val="dk1"/>
              </a:solidFill>
              <a:latin typeface="Calibri"/>
              <a:ea typeface="Calibri"/>
              <a:cs typeface="Calibri"/>
              <a:sym typeface="Calibri"/>
            </a:endParaRPr>
          </a:p>
        </p:txBody>
      </p:sp>
      <p:sp>
        <p:nvSpPr>
          <p:cNvPr id="1923" name="Google Shape;1923;p98"/>
          <p:cNvSpPr txBox="1"/>
          <p:nvPr/>
        </p:nvSpPr>
        <p:spPr>
          <a:xfrm>
            <a:off x="3923928" y="4371950"/>
            <a:ext cx="792088"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Gastos fijos</a:t>
            </a:r>
            <a:endParaRPr sz="900" b="0" i="0" u="none" strike="noStrike" cap="none">
              <a:solidFill>
                <a:schemeClr val="dk1"/>
              </a:solidFill>
              <a:latin typeface="Calibri"/>
              <a:ea typeface="Calibri"/>
              <a:cs typeface="Calibri"/>
              <a:sym typeface="Calibri"/>
            </a:endParaRPr>
          </a:p>
        </p:txBody>
      </p:sp>
      <p:sp>
        <p:nvSpPr>
          <p:cNvPr id="1924" name="Google Shape;1924;p98"/>
          <p:cNvSpPr txBox="1"/>
          <p:nvPr/>
        </p:nvSpPr>
        <p:spPr>
          <a:xfrm>
            <a:off x="5226646" y="4373703"/>
            <a:ext cx="1073545"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Gastos variables</a:t>
            </a:r>
            <a:endParaRPr sz="900" b="0" i="0" u="none" strike="noStrike" cap="none">
              <a:solidFill>
                <a:schemeClr val="dk1"/>
              </a:solidFill>
              <a:latin typeface="Calibri"/>
              <a:ea typeface="Calibri"/>
              <a:cs typeface="Calibri"/>
              <a:sym typeface="Calibri"/>
            </a:endParaRPr>
          </a:p>
        </p:txBody>
      </p:sp>
      <p:sp>
        <p:nvSpPr>
          <p:cNvPr id="1925" name="Google Shape;1925;p98"/>
          <p:cNvSpPr txBox="1"/>
          <p:nvPr/>
        </p:nvSpPr>
        <p:spPr>
          <a:xfrm>
            <a:off x="6810820" y="4344675"/>
            <a:ext cx="1073545" cy="230832"/>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es-ES" sz="900" b="0" i="0" u="none" strike="noStrike" cap="none">
                <a:solidFill>
                  <a:schemeClr val="dk1"/>
                </a:solidFill>
                <a:latin typeface="Calibri"/>
                <a:ea typeface="Calibri"/>
                <a:cs typeface="Calibri"/>
                <a:sym typeface="Calibri"/>
              </a:rPr>
              <a:t>Gastos totales</a:t>
            </a:r>
            <a:endParaRPr sz="900" b="0" i="0" u="none" strike="noStrike" cap="none">
              <a:solidFill>
                <a:schemeClr val="dk1"/>
              </a:solidFill>
              <a:latin typeface="Calibri"/>
              <a:ea typeface="Calibri"/>
              <a:cs typeface="Calibri"/>
              <a:sym typeface="Calibri"/>
            </a:endParaRPr>
          </a:p>
        </p:txBody>
      </p:sp>
      <p:pic>
        <p:nvPicPr>
          <p:cNvPr id="1926" name="Google Shape;1926;p98" descr="Forma&#10;&#10;Descripción generada automáticamente con confianza media"/>
          <p:cNvPicPr preferRelativeResize="0"/>
          <p:nvPr/>
        </p:nvPicPr>
        <p:blipFill rotWithShape="1">
          <a:blip r:embed="rId6">
            <a:alphaModFix/>
          </a:blip>
          <a:srcRect/>
          <a:stretch/>
        </p:blipFill>
        <p:spPr>
          <a:xfrm>
            <a:off x="6774298" y="146624"/>
            <a:ext cx="2244675" cy="447925"/>
          </a:xfrm>
          <a:prstGeom prst="rect">
            <a:avLst/>
          </a:prstGeom>
          <a:noFill/>
          <a:ln>
            <a:noFill/>
          </a:ln>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931"/>
        <p:cNvGrpSpPr/>
        <p:nvPr/>
      </p:nvGrpSpPr>
      <p:grpSpPr>
        <a:xfrm>
          <a:off x="0" y="0"/>
          <a:ext cx="0" cy="0"/>
          <a:chOff x="0" y="0"/>
          <a:chExt cx="0" cy="0"/>
        </a:xfrm>
      </p:grpSpPr>
      <p:sp>
        <p:nvSpPr>
          <p:cNvPr id="1932" name="Google Shape;1932;p99"/>
          <p:cNvSpPr/>
          <p:nvPr/>
        </p:nvSpPr>
        <p:spPr>
          <a:xfrm>
            <a:off x="0" y="0"/>
            <a:ext cx="9143999" cy="514302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33" name="Google Shape;1933;p99"/>
          <p:cNvSpPr/>
          <p:nvPr/>
        </p:nvSpPr>
        <p:spPr>
          <a:xfrm>
            <a:off x="0" y="1"/>
            <a:ext cx="9144000" cy="3309437"/>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34" name="Google Shape;1934;p99"/>
          <p:cNvSpPr/>
          <p:nvPr/>
        </p:nvSpPr>
        <p:spPr>
          <a:xfrm>
            <a:off x="447348" y="413971"/>
            <a:ext cx="8249304" cy="3463912"/>
          </a:xfrm>
          <a:prstGeom prst="rect">
            <a:avLst/>
          </a:prstGeom>
          <a:solidFill>
            <a:schemeClr val="lt1"/>
          </a:solidFill>
          <a:ln>
            <a:noFill/>
          </a:ln>
          <a:effectLst>
            <a:outerShdw blurRad="139700" dist="127000" dir="5400000" algn="t" rotWithShape="0">
              <a:srgbClr val="000000">
                <a:alpha val="1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35" name="Google Shape;1935;p99"/>
          <p:cNvSpPr txBox="1"/>
          <p:nvPr/>
        </p:nvSpPr>
        <p:spPr>
          <a:xfrm>
            <a:off x="877279" y="1741642"/>
            <a:ext cx="7389439" cy="2455944"/>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000000"/>
              </a:buClr>
              <a:buSzPts val="3600"/>
              <a:buFont typeface="Arial"/>
              <a:buNone/>
            </a:pPr>
            <a:r>
              <a:rPr lang="es-ES" sz="3600" b="0" i="0" u="none" strike="noStrike" cap="none">
                <a:solidFill>
                  <a:srgbClr val="3F3F3F"/>
                </a:solidFill>
                <a:latin typeface="Poppins"/>
                <a:ea typeface="Poppins"/>
                <a:cs typeface="Poppins"/>
                <a:sym typeface="Poppins"/>
              </a:rPr>
              <a:t>ANEJO-Profundicemos en algunos conceptos</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600"/>
              </a:spcBef>
              <a:spcAft>
                <a:spcPts val="0"/>
              </a:spcAft>
              <a:buClr>
                <a:srgbClr val="000000"/>
              </a:buClr>
              <a:buSzPts val="4000"/>
              <a:buFont typeface="Arial"/>
              <a:buNone/>
            </a:pPr>
            <a:r>
              <a:rPr lang="es-ES" sz="4000" b="1" i="0" u="none" strike="noStrike" cap="none">
                <a:solidFill>
                  <a:srgbClr val="3F3F3F"/>
                </a:solidFill>
                <a:latin typeface="Poppins"/>
                <a:ea typeface="Poppins"/>
                <a:cs typeface="Poppins"/>
                <a:sym typeface="Poppins"/>
              </a:rPr>
              <a:t>LISTAS DE MOROSIDAD Y SOLVENCIA</a:t>
            </a:r>
            <a:endParaRPr sz="4000" b="1" i="0" u="none" strike="noStrike" cap="none">
              <a:solidFill>
                <a:srgbClr val="3F3F3F"/>
              </a:solidFill>
              <a:latin typeface="Poppins"/>
              <a:ea typeface="Poppins"/>
              <a:cs typeface="Poppins"/>
              <a:sym typeface="Poppins"/>
            </a:endParaRPr>
          </a:p>
          <a:p>
            <a:pPr marL="0" marR="0" lvl="0" indent="0" algn="ctr" rtl="0">
              <a:lnSpc>
                <a:spcPct val="90000"/>
              </a:lnSpc>
              <a:spcBef>
                <a:spcPts val="600"/>
              </a:spcBef>
              <a:spcAft>
                <a:spcPts val="0"/>
              </a:spcAft>
              <a:buClr>
                <a:srgbClr val="000000"/>
              </a:buClr>
              <a:buSzPts val="3800"/>
              <a:buFont typeface="Arial"/>
              <a:buNone/>
            </a:pPr>
            <a:endParaRPr sz="3800" b="0" i="0" u="none" strike="noStrike" cap="none">
              <a:solidFill>
                <a:schemeClr val="dk1"/>
              </a:solidFill>
              <a:latin typeface="Calibri"/>
              <a:ea typeface="Calibri"/>
              <a:cs typeface="Calibri"/>
              <a:sym typeface="Calibri"/>
            </a:endParaRPr>
          </a:p>
          <a:p>
            <a:pPr marL="0" marR="0" lvl="0" indent="0" algn="ctr" rtl="0">
              <a:lnSpc>
                <a:spcPct val="90000"/>
              </a:lnSpc>
              <a:spcBef>
                <a:spcPts val="600"/>
              </a:spcBef>
              <a:spcAft>
                <a:spcPts val="0"/>
              </a:spcAft>
              <a:buClr>
                <a:srgbClr val="000000"/>
              </a:buClr>
              <a:buSzPts val="3800"/>
              <a:buFont typeface="Arial"/>
              <a:buNone/>
            </a:pPr>
            <a:endParaRPr sz="3800" b="0" i="0" u="none" strike="noStrike" cap="none">
              <a:solidFill>
                <a:schemeClr val="dk1"/>
              </a:solidFill>
              <a:latin typeface="Calibri"/>
              <a:ea typeface="Calibri"/>
              <a:cs typeface="Calibri"/>
              <a:sym typeface="Calibri"/>
            </a:endParaRPr>
          </a:p>
        </p:txBody>
      </p:sp>
      <p:cxnSp>
        <p:nvCxnSpPr>
          <p:cNvPr id="1936" name="Google Shape;1936;p99"/>
          <p:cNvCxnSpPr/>
          <p:nvPr/>
        </p:nvCxnSpPr>
        <p:spPr>
          <a:xfrm rot="10800000">
            <a:off x="447348" y="4766031"/>
            <a:ext cx="8250174" cy="0"/>
          </a:xfrm>
          <a:prstGeom prst="straightConnector1">
            <a:avLst/>
          </a:prstGeom>
          <a:noFill/>
          <a:ln w="101600" cap="flat" cmpd="sng">
            <a:solidFill>
              <a:schemeClr val="accent4"/>
            </a:solidFill>
            <a:prstDash val="solid"/>
            <a:miter lim="800000"/>
            <a:headEnd type="none" w="sm" len="sm"/>
            <a:tailEnd type="none" w="sm" len="sm"/>
          </a:ln>
        </p:spPr>
      </p:cxnSp>
      <p:pic>
        <p:nvPicPr>
          <p:cNvPr id="1937" name="Google Shape;1937;p99"/>
          <p:cNvPicPr preferRelativeResize="0"/>
          <p:nvPr/>
        </p:nvPicPr>
        <p:blipFill rotWithShape="1">
          <a:blip r:embed="rId3">
            <a:alphaModFix/>
          </a:blip>
          <a:srcRect/>
          <a:stretch/>
        </p:blipFill>
        <p:spPr>
          <a:xfrm>
            <a:off x="0" y="4771553"/>
            <a:ext cx="9144000" cy="381000"/>
          </a:xfrm>
          <a:prstGeom prst="rect">
            <a:avLst/>
          </a:prstGeom>
          <a:noFill/>
          <a:ln>
            <a:noFill/>
          </a:ln>
        </p:spPr>
      </p:pic>
      <p:pic>
        <p:nvPicPr>
          <p:cNvPr id="1938" name="Google Shape;1938;p99" descr="Forma&#10;&#10;Descripción generada automáticamente con confianza media"/>
          <p:cNvPicPr preferRelativeResize="0"/>
          <p:nvPr/>
        </p:nvPicPr>
        <p:blipFill rotWithShape="1">
          <a:blip r:embed="rId4">
            <a:alphaModFix/>
          </a:blip>
          <a:srcRect/>
          <a:stretch/>
        </p:blipFill>
        <p:spPr>
          <a:xfrm>
            <a:off x="497873" y="413974"/>
            <a:ext cx="2244675" cy="447925"/>
          </a:xfrm>
          <a:prstGeom prst="rect">
            <a:avLst/>
          </a:prstGeom>
          <a:noFill/>
          <a:ln>
            <a:noFill/>
          </a:ln>
        </p:spPr>
      </p:pic>
    </p:spTree>
  </p:cSld>
  <p:clrMapOvr>
    <a:masterClrMapping/>
  </p:clrMapOvr>
</p:sld>
</file>

<file path=ppt/theme/theme1.xml><?xml version="1.0" encoding="utf-8"?>
<a:theme xmlns:a="http://schemas.openxmlformats.org/drawingml/2006/main" name="Tema de Office">
  <a:themeElements>
    <a:clrScheme name="Personalizados 2">
      <a:dk1>
        <a:srgbClr val="000000"/>
      </a:dk1>
      <a:lt1>
        <a:srgbClr val="FFFFFF"/>
      </a:lt1>
      <a:dk2>
        <a:srgbClr val="44546A"/>
      </a:dk2>
      <a:lt2>
        <a:srgbClr val="E7E6E6"/>
      </a:lt2>
      <a:accent1>
        <a:srgbClr val="48B0EA"/>
      </a:accent1>
      <a:accent2>
        <a:srgbClr val="BFD7EA"/>
      </a:accent2>
      <a:accent3>
        <a:srgbClr val="A5A5A5"/>
      </a:accent3>
      <a:accent4>
        <a:srgbClr val="009DE1"/>
      </a:accent4>
      <a:accent5>
        <a:srgbClr val="5B9BD5"/>
      </a:accent5>
      <a:accent6>
        <a:srgbClr val="CEE4F7"/>
      </a:accent6>
      <a:hlink>
        <a:srgbClr val="FEFFFF"/>
      </a:hlink>
      <a:folHlink>
        <a:srgbClr val="32A2D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Tema de Office">
  <a:themeElements>
    <a:clrScheme name="Tema de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Tema de Office">
  <a:themeElements>
    <a:clrScheme name="Tema de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Tema de Office">
  <a:themeElements>
    <a:clrScheme name="Tema de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8F2517855E1D1946BE53926E71A45BB5" ma:contentTypeVersion="19" ma:contentTypeDescription="Crear nuevo documento." ma:contentTypeScope="" ma:versionID="3f9b6019e11a8548821e47c8b64dacd0">
  <xsd:schema xmlns:xsd="http://www.w3.org/2001/XMLSchema" xmlns:xs="http://www.w3.org/2001/XMLSchema" xmlns:p="http://schemas.microsoft.com/office/2006/metadata/properties" xmlns:ns1="http://schemas.microsoft.com/sharepoint/v3" xmlns:ns2="8d14cff7-7dc5-4fb6-8498-dc9db66d7a10" xmlns:ns3="734cc6a3-fab9-49d9-820c-403f37c9ac58" targetNamespace="http://schemas.microsoft.com/office/2006/metadata/properties" ma:root="true" ma:fieldsID="f5f0c61e43609351d506260e7d425d43" ns1:_="" ns2:_="" ns3:_="">
    <xsd:import namespace="http://schemas.microsoft.com/sharepoint/v3"/>
    <xsd:import namespace="8d14cff7-7dc5-4fb6-8498-dc9db66d7a10"/>
    <xsd:import namespace="734cc6a3-fab9-49d9-820c-403f37c9ac5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1:_ip_UnifiedCompliancePolicyProperties" minOccurs="0"/>
                <xsd:element ref="ns1:_ip_UnifiedCompliancePolicyUIAction" minOccurs="0"/>
                <xsd:element ref="ns2:hf361cd4c28c40a99411d1d3ee0c208c" minOccurs="0"/>
                <xsd:element ref="ns3:TaxCatchAll" minOccurs="0"/>
                <xsd:element ref="ns2:MediaLengthInSeconds"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9" nillable="true" ma:displayName="Propiedades de la Directiva de cumplimiento unificado" ma:hidden="true" ma:internalName="_ip_UnifiedCompliancePolicyProperties">
      <xsd:simpleType>
        <xsd:restriction base="dms:Note"/>
      </xsd:simpleType>
    </xsd:element>
    <xsd:element name="_ip_UnifiedCompliancePolicyUIAction" ma:index="20" nillable="true" ma:displayName="Acción de IU de la Directiva de cumplimiento unificado"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d14cff7-7dc5-4fb6-8498-dc9db66d7a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hf361cd4c28c40a99411d1d3ee0c208c" ma:index="22" nillable="true" ma:taxonomy="true" ma:internalName="hf361cd4c28c40a99411d1d3ee0c208c" ma:taxonomyFieldName="Meta" ma:displayName="Meta" ma:default="" ma:fieldId="{1f361cd4-c28c-40a9-9411-d1d3ee0c208c}" ma:sspId="f1f5e375-99b9-4ad4-a463-5140b8149e88" ma:termSetId="8ed8c9ea-7052-4c1d-a4d7-b9c10bffea6f" ma:anchorId="00000000-0000-0000-0000-000000000000" ma:open="true" ma:isKeyword="false">
      <xsd:complexType>
        <xsd:sequence>
          <xsd:element ref="pc:Terms" minOccurs="0" maxOccurs="1"/>
        </xsd:sequence>
      </xsd:complexType>
    </xsd:element>
    <xsd:element name="MediaLengthInSeconds" ma:index="24" nillable="true" ma:displayName="Length (seconds)"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Etiquetas de imagen" ma:readOnly="false" ma:fieldId="{5cf76f15-5ced-4ddc-b409-7134ff3c332f}" ma:taxonomyMulti="true" ma:sspId="f1f5e375-99b9-4ad4-a463-5140b8149e88"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34cc6a3-fab9-49d9-820c-403f37c9ac58" elementFormDefault="qualified">
    <xsd:import namespace="http://schemas.microsoft.com/office/2006/documentManagement/types"/>
    <xsd:import namespace="http://schemas.microsoft.com/office/infopath/2007/PartnerControls"/>
    <xsd:element name="SharedWithUsers" ma:index="13"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Detalles de uso compartido" ma:internalName="SharedWithDetails" ma:readOnly="true">
      <xsd:simpleType>
        <xsd:restriction base="dms:Note">
          <xsd:maxLength value="255"/>
        </xsd:restriction>
      </xsd:simpleType>
    </xsd:element>
    <xsd:element name="TaxCatchAll" ma:index="23" nillable="true" ma:displayName="Taxonomy Catch All Column" ma:hidden="true" ma:list="{3db740b4-3da4-468a-91db-257170cd0c74}" ma:internalName="TaxCatchAll" ma:showField="CatchAllData" ma:web="734cc6a3-fab9-49d9-820c-403f37c9ac5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2FF17B9-8E11-4CF5-9172-1121A0D725DE}"/>
</file>

<file path=customXml/itemProps2.xml><?xml version="1.0" encoding="utf-8"?>
<ds:datastoreItem xmlns:ds="http://schemas.openxmlformats.org/officeDocument/2006/customXml" ds:itemID="{D2878927-7372-433B-BDAE-3DDF41D9D185}"/>
</file>

<file path=docProps/app.xml><?xml version="1.0" encoding="utf-8"?>
<Properties xmlns="http://schemas.openxmlformats.org/officeDocument/2006/extended-properties" xmlns:vt="http://schemas.openxmlformats.org/officeDocument/2006/docPropsVTypes">
  <TotalTime>23</TotalTime>
  <Words>19683</Words>
  <Application>Microsoft Office PowerPoint</Application>
  <PresentationFormat>Presentación en pantalla (16:9)</PresentationFormat>
  <Paragraphs>1478</Paragraphs>
  <Slides>101</Slides>
  <Notes>101</Notes>
  <HiddenSlides>0</HiddenSlides>
  <MMClips>0</MMClips>
  <ScaleCrop>false</ScaleCrop>
  <HeadingPairs>
    <vt:vector size="6" baseType="variant">
      <vt:variant>
        <vt:lpstr>Fuentes usadas</vt:lpstr>
      </vt:variant>
      <vt:variant>
        <vt:i4>15</vt:i4>
      </vt:variant>
      <vt:variant>
        <vt:lpstr>Tema</vt:lpstr>
      </vt:variant>
      <vt:variant>
        <vt:i4>4</vt:i4>
      </vt:variant>
      <vt:variant>
        <vt:lpstr>Títulos de diapositiva</vt:lpstr>
      </vt:variant>
      <vt:variant>
        <vt:i4>101</vt:i4>
      </vt:variant>
    </vt:vector>
  </HeadingPairs>
  <TitlesOfParts>
    <vt:vector size="120" baseType="lpstr">
      <vt:lpstr>Wingdings</vt:lpstr>
      <vt:lpstr>Montserrat</vt:lpstr>
      <vt:lpstr>Roboto</vt:lpstr>
      <vt:lpstr>Arial</vt:lpstr>
      <vt:lpstr>Helvetica Neue</vt:lpstr>
      <vt:lpstr>Courier New</vt:lpstr>
      <vt:lpstr>Calibri</vt:lpstr>
      <vt:lpstr>Times New Roman</vt:lpstr>
      <vt:lpstr>Arial Narrow</vt:lpstr>
      <vt:lpstr>Noto Sans Symbols</vt:lpstr>
      <vt:lpstr>Open Sans Light</vt:lpstr>
      <vt:lpstr>Montserrat SemiBold</vt:lpstr>
      <vt:lpstr>Poppins Light</vt:lpstr>
      <vt:lpstr>Poppins</vt:lpstr>
      <vt:lpstr>Open Sans SemiBold</vt:lpstr>
      <vt:lpstr>Tema de Office</vt:lpstr>
      <vt:lpstr>3_Tema de Office</vt:lpstr>
      <vt:lpstr>2_Tema de Office</vt:lpstr>
      <vt:lpstr>1_Tema de Office</vt:lpstr>
      <vt:lpstr>Presentación de PowerPoint</vt:lpstr>
      <vt:lpstr>TALLER 1  PLAN DE NEGOCIOS </vt:lpstr>
      <vt:lpstr>Presentación de PowerPoint</vt:lpstr>
      <vt:lpstr>¿ALGUNA VEZ HAS TENIDO UNA IDEA PARA ABRIR TU PROPIO NEGOCIO? </vt:lpstr>
      <vt:lpstr>Presentación de PowerPoint</vt:lpstr>
      <vt:lpstr>Presentación de PowerPoint</vt:lpstr>
      <vt:lpstr>Presentación de PowerPoint</vt:lpstr>
      <vt:lpstr>¿CÓMO SABEMOS SI NUESTRA IDEA PUEDE TENER VIABILIDAD? </vt:lpstr>
      <vt:lpstr>Presentación de PowerPoint</vt:lpstr>
      <vt:lpstr>ASPECTOS INTERNOS </vt:lpstr>
      <vt:lpstr>Presentación de PowerPoint</vt:lpstr>
      <vt:lpstr>Presentación de PowerPoint</vt:lpstr>
      <vt:lpstr>Presentación de PowerPoint</vt:lpstr>
      <vt:lpstr>ASPECTOS EXTERNOS </vt:lpstr>
      <vt:lpstr>Presentación de PowerPoint</vt:lpstr>
      <vt:lpstr>¿CÓMO ME DIFERENCIARÉ DE LA COMPETENCIA?</vt:lpstr>
      <vt:lpstr>¿Cómo me diferenciaré de la competencia?</vt:lpstr>
      <vt:lpstr>¿Cómo me diferenciaré de la competencia?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EL PLAN ECONÓMICO </vt:lpstr>
      <vt:lpstr>Presentación de PowerPoint</vt:lpstr>
      <vt:lpstr>EL PLAN ECONÓMICO: inversión inicial</vt:lpstr>
      <vt:lpstr>EL PLAN ECONÓMICO: inversión inicial</vt:lpstr>
      <vt:lpstr>Presentación de PowerPoint</vt:lpstr>
      <vt:lpstr>Presentación de PowerPoint</vt:lpstr>
      <vt:lpstr>Presentación de PowerPoint</vt:lpstr>
      <vt:lpstr>LA TIENDA DE DULCES </vt:lpstr>
      <vt:lpstr>La tienda de dulces </vt:lpstr>
      <vt:lpstr>La tienda de dulces </vt:lpstr>
      <vt:lpstr>Presentación de PowerPoint</vt:lpstr>
      <vt:lpstr>  ¿A PARTIR DE QUÉ VENTAS EMPIEZO A GANAR DINERO?</vt:lpstr>
      <vt:lpstr>EL PLAN ECONÓMICO: punto de equilibrio</vt:lpstr>
      <vt:lpstr>Presentación de PowerPoint</vt:lpstr>
      <vt:lpstr>Presentación de PowerPoint</vt:lpstr>
      <vt:lpstr>ANÁLISIS DAFO</vt:lpstr>
      <vt:lpstr>LA PELUQUERÍA DE MONTSE</vt:lpstr>
      <vt:lpstr>LA PELUQUERÍA DE MONTSE: análisis del caso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TALLER 2  - LA PELUQUERÍA DE MONTSE - MICROCRÉDITOS - LISTAS DE MOROSOS</vt:lpstr>
      <vt:lpstr>RESUMEN DEL TALLER 1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LA PELUQUERÍA DE MONTSE: análisis DAFO</vt:lpstr>
      <vt:lpstr>LOS MICROCRÉDITOS </vt:lpstr>
      <vt:lpstr>Presentación de PowerPoint</vt:lpstr>
      <vt:lpstr>MICROCRÉDITOS </vt:lpstr>
      <vt:lpstr>Presentación de PowerPoint</vt:lpstr>
      <vt:lpstr>Presentación de PowerPoint</vt:lpstr>
      <vt:lpstr>Presentación de PowerPoint</vt:lpstr>
      <vt:lpstr>Presentación de PowerPoint</vt:lpstr>
      <vt:lpstr>Presentación de PowerPoint</vt:lpstr>
      <vt:lpstr>MICROCRÉDITOS: escoger el préstamo</vt:lpstr>
      <vt:lpstr>Presentación de PowerPoint</vt:lpstr>
      <vt:lpstr>LISTAS DE MOROSOS</vt:lpstr>
      <vt:lpstr>Presentación de PowerPoint</vt:lpstr>
      <vt:lpstr>Presentación de PowerPoint</vt:lpstr>
      <vt:lpstr>LISTAS DE MOROSOS: Principales ficheros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julia Sala</dc:creator>
  <cp:lastModifiedBy>CRISTINA TELLO SANTIAGO</cp:lastModifiedBy>
  <cp:revision>5</cp:revision>
  <dcterms:created xsi:type="dcterms:W3CDTF">2020-12-29T10:54:00Z</dcterms:created>
  <dcterms:modified xsi:type="dcterms:W3CDTF">2023-03-03T10:10:20Z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d86bc70-2a05-490c-b199-8f0f8e614d89_Enabled">
    <vt:lpwstr>true</vt:lpwstr>
  </property>
  <property fmtid="{D5CDD505-2E9C-101B-9397-08002B2CF9AE}" pid="3" name="MSIP_Label_5d86bc70-2a05-490c-b199-8f0f8e614d89_SetDate">
    <vt:lpwstr>2023-03-03T10:05:52Z</vt:lpwstr>
  </property>
  <property fmtid="{D5CDD505-2E9C-101B-9397-08002B2CF9AE}" pid="4" name="MSIP_Label_5d86bc70-2a05-490c-b199-8f0f8e614d89_Method">
    <vt:lpwstr>Privileged</vt:lpwstr>
  </property>
  <property fmtid="{D5CDD505-2E9C-101B-9397-08002B2CF9AE}" pid="5" name="MSIP_Label_5d86bc70-2a05-490c-b199-8f0f8e614d89_Name">
    <vt:lpwstr>5d86bc70-2a05-490c-b199-8f0f8e614d89</vt:lpwstr>
  </property>
  <property fmtid="{D5CDD505-2E9C-101B-9397-08002B2CF9AE}" pid="6" name="MSIP_Label_5d86bc70-2a05-490c-b199-8f0f8e614d89_SiteId">
    <vt:lpwstr>5df31d35-3ba9-481e-a3c8-ff9be3ee783b</vt:lpwstr>
  </property>
  <property fmtid="{D5CDD505-2E9C-101B-9397-08002B2CF9AE}" pid="7" name="MSIP_Label_5d86bc70-2a05-490c-b199-8f0f8e614d89_ActionId">
    <vt:lpwstr>7b3156ea-7c6f-4599-85e2-c3aea9ac1d8a</vt:lpwstr>
  </property>
  <property fmtid="{D5CDD505-2E9C-101B-9397-08002B2CF9AE}" pid="8" name="MSIP_Label_5d86bc70-2a05-490c-b199-8f0f8e614d89_ContentBits">
    <vt:lpwstr>0</vt:lpwstr>
  </property>
</Properties>
</file>