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351" r:id="rId5"/>
    <p:sldId id="349" r:id="rId6"/>
    <p:sldId id="354" r:id="rId7"/>
    <p:sldId id="364" r:id="rId8"/>
    <p:sldId id="373" r:id="rId9"/>
    <p:sldId id="387" r:id="rId10"/>
    <p:sldId id="383" r:id="rId11"/>
    <p:sldId id="384" r:id="rId12"/>
    <p:sldId id="385" r:id="rId13"/>
    <p:sldId id="388" r:id="rId14"/>
    <p:sldId id="392" r:id="rId15"/>
    <p:sldId id="386" r:id="rId16"/>
    <p:sldId id="389" r:id="rId17"/>
    <p:sldId id="390" r:id="rId18"/>
    <p:sldId id="366" r:id="rId19"/>
    <p:sldId id="368" r:id="rId20"/>
    <p:sldId id="379" r:id="rId21"/>
    <p:sldId id="378" r:id="rId22"/>
    <p:sldId id="367" r:id="rId23"/>
    <p:sldId id="376" r:id="rId24"/>
    <p:sldId id="377" r:id="rId25"/>
    <p:sldId id="370" r:id="rId26"/>
    <p:sldId id="372" r:id="rId27"/>
    <p:sldId id="381" r:id="rId28"/>
    <p:sldId id="380" r:id="rId29"/>
    <p:sldId id="382" r:id="rId30"/>
    <p:sldId id="391" r:id="rId31"/>
    <p:sldId id="345" r:id="rId32"/>
  </p:sldIdLst>
  <p:sldSz cx="12192000" cy="6858000"/>
  <p:notesSz cx="7315200" cy="9601200"/>
  <p:custDataLst>
    <p:tags r:id="rId35"/>
  </p:custDataLst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0" userDrawn="1">
          <p15:clr>
            <a:srgbClr val="A4A3A4"/>
          </p15:clr>
        </p15:guide>
        <p15:guide id="11" orient="horz" pos="2047" userDrawn="1">
          <p15:clr>
            <a:srgbClr val="A4A3A4"/>
          </p15:clr>
        </p15:guide>
        <p15:guide id="12" orient="horz" pos="1593" userDrawn="1">
          <p15:clr>
            <a:srgbClr val="A4A3A4"/>
          </p15:clr>
        </p15:guide>
        <p15:guide id="13" orient="horz" pos="2568" userDrawn="1">
          <p15:clr>
            <a:srgbClr val="A4A3A4"/>
          </p15:clr>
        </p15:guide>
        <p15:guide id="14" orient="horz" pos="3090" userDrawn="1">
          <p15:clr>
            <a:srgbClr val="A4A3A4"/>
          </p15:clr>
        </p15:guide>
        <p15:guide id="15" orient="horz" pos="358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B00"/>
    <a:srgbClr val="019EE2"/>
    <a:srgbClr val="595959"/>
    <a:srgbClr val="8BDBFF"/>
    <a:srgbClr val="F4B084"/>
    <a:srgbClr val="FFFFFF"/>
    <a:srgbClr val="000000"/>
    <a:srgbClr val="FFCD00"/>
    <a:srgbClr val="DB291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3DBDC4-9F20-47C8-A958-B2ECBA2E4CC5}" v="7" dt="2021-03-08T09:47:06.1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73" autoAdjust="0"/>
    <p:restoredTop sz="89447" autoAdjust="0"/>
  </p:normalViewPr>
  <p:slideViewPr>
    <p:cSldViewPr snapToGrid="0" showGuides="1">
      <p:cViewPr varScale="1">
        <p:scale>
          <a:sx n="98" d="100"/>
          <a:sy n="98" d="100"/>
        </p:scale>
        <p:origin x="1236" y="78"/>
      </p:cViewPr>
      <p:guideLst>
        <p:guide/>
        <p:guide orient="horz" pos="2047"/>
        <p:guide orient="horz" pos="1593"/>
        <p:guide orient="horz" pos="2568"/>
        <p:guide orient="horz" pos="3090"/>
        <p:guide orient="horz" pos="3589"/>
      </p:guideLst>
    </p:cSldViewPr>
  </p:slideViewPr>
  <p:outlineViewPr>
    <p:cViewPr>
      <p:scale>
        <a:sx n="33" d="100"/>
        <a:sy n="33" d="100"/>
      </p:scale>
      <p:origin x="0" y="-591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notesViewPr>
    <p:cSldViewPr snapToGrid="0" showGuides="1">
      <p:cViewPr varScale="1">
        <p:scale>
          <a:sx n="57" d="100"/>
          <a:sy n="57" d="100"/>
        </p:scale>
        <p:origin x="1992" y="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 Luna" userId="78800e73-abb7-42a4-bf50-e50c2f3b32fb" providerId="ADAL" clId="{363DBDC4-9F20-47C8-A958-B2ECBA2E4CC5}"/>
    <pc:docChg chg="custSel modSld modMainMaster">
      <pc:chgData name="Jose Luna" userId="78800e73-abb7-42a4-bf50-e50c2f3b32fb" providerId="ADAL" clId="{363DBDC4-9F20-47C8-A958-B2ECBA2E4CC5}" dt="2021-03-08T09:47:06.101" v="21"/>
      <pc:docMkLst>
        <pc:docMk/>
      </pc:docMkLst>
      <pc:sldChg chg="addSp delSp">
        <pc:chgData name="Jose Luna" userId="78800e73-abb7-42a4-bf50-e50c2f3b32fb" providerId="ADAL" clId="{363DBDC4-9F20-47C8-A958-B2ECBA2E4CC5}" dt="2021-03-08T09:47:06.101" v="21"/>
        <pc:sldMkLst>
          <pc:docMk/>
          <pc:sldMk cId="2582114300" sldId="354"/>
        </pc:sldMkLst>
        <pc:picChg chg="add">
          <ac:chgData name="Jose Luna" userId="78800e73-abb7-42a4-bf50-e50c2f3b32fb" providerId="ADAL" clId="{363DBDC4-9F20-47C8-A958-B2ECBA2E4CC5}" dt="2021-03-08T09:47:06.101" v="21"/>
          <ac:picMkLst>
            <pc:docMk/>
            <pc:sldMk cId="2582114300" sldId="354"/>
            <ac:picMk id="6" creationId="{42464173-18B2-4AD3-928D-E00A1978A75C}"/>
          </ac:picMkLst>
        </pc:picChg>
        <pc:picChg chg="del">
          <ac:chgData name="Jose Luna" userId="78800e73-abb7-42a4-bf50-e50c2f3b32fb" providerId="ADAL" clId="{363DBDC4-9F20-47C8-A958-B2ECBA2E4CC5}" dt="2021-03-08T09:47:05.468" v="20" actId="478"/>
          <ac:picMkLst>
            <pc:docMk/>
            <pc:sldMk cId="2582114300" sldId="354"/>
            <ac:picMk id="7" creationId="{7D62BDE4-373D-4083-A522-AB2AE0C16DCC}"/>
          </ac:picMkLst>
        </pc:picChg>
      </pc:sldChg>
      <pc:sldMasterChg chg="modSldLayout">
        <pc:chgData name="Jose Luna" userId="78800e73-abb7-42a4-bf50-e50c2f3b32fb" providerId="ADAL" clId="{363DBDC4-9F20-47C8-A958-B2ECBA2E4CC5}" dt="2021-03-08T09:46:07.014" v="19"/>
        <pc:sldMasterMkLst>
          <pc:docMk/>
          <pc:sldMasterMk cId="0" sldId="2147483648"/>
        </pc:sldMasterMkLst>
        <pc:sldLayoutChg chg="addSp delSp modSp">
          <pc:chgData name="Jose Luna" userId="78800e73-abb7-42a4-bf50-e50c2f3b32fb" providerId="ADAL" clId="{363DBDC4-9F20-47C8-A958-B2ECBA2E4CC5}" dt="2021-03-08T09:45:22.329" v="3" actId="14100"/>
          <pc:sldLayoutMkLst>
            <pc:docMk/>
            <pc:sldMasterMk cId="0" sldId="2147483648"/>
            <pc:sldLayoutMk cId="2783079461" sldId="2147483702"/>
          </pc:sldLayoutMkLst>
          <pc:picChg chg="del">
            <ac:chgData name="Jose Luna" userId="78800e73-abb7-42a4-bf50-e50c2f3b32fb" providerId="ADAL" clId="{363DBDC4-9F20-47C8-A958-B2ECBA2E4CC5}" dt="2021-03-08T09:45:14.773" v="0" actId="478"/>
            <ac:picMkLst>
              <pc:docMk/>
              <pc:sldMasterMk cId="0" sldId="2147483648"/>
              <pc:sldLayoutMk cId="2783079461" sldId="2147483702"/>
              <ac:picMk id="7" creationId="{D52D7F45-23B2-4C1D-BD24-23CE9D001B8D}"/>
            </ac:picMkLst>
          </pc:picChg>
          <pc:picChg chg="add mod">
            <ac:chgData name="Jose Luna" userId="78800e73-abb7-42a4-bf50-e50c2f3b32fb" providerId="ADAL" clId="{363DBDC4-9F20-47C8-A958-B2ECBA2E4CC5}" dt="2021-03-08T09:45:22.329" v="3" actId="14100"/>
            <ac:picMkLst>
              <pc:docMk/>
              <pc:sldMasterMk cId="0" sldId="2147483648"/>
              <pc:sldLayoutMk cId="2783079461" sldId="2147483702"/>
              <ac:picMk id="8" creationId="{2EB3BEC3-08A0-43FD-A21E-C554E7E4663F}"/>
            </ac:picMkLst>
          </pc:picChg>
        </pc:sldLayoutChg>
        <pc:sldLayoutChg chg="addSp delSp">
          <pc:chgData name="Jose Luna" userId="78800e73-abb7-42a4-bf50-e50c2f3b32fb" providerId="ADAL" clId="{363DBDC4-9F20-47C8-A958-B2ECBA2E4CC5}" dt="2021-03-08T09:45:54.949" v="15"/>
          <pc:sldLayoutMkLst>
            <pc:docMk/>
            <pc:sldMasterMk cId="0" sldId="2147483648"/>
            <pc:sldLayoutMk cId="2104574128" sldId="2147483703"/>
          </pc:sldLayoutMkLst>
          <pc:picChg chg="add">
            <ac:chgData name="Jose Luna" userId="78800e73-abb7-42a4-bf50-e50c2f3b32fb" providerId="ADAL" clId="{363DBDC4-9F20-47C8-A958-B2ECBA2E4CC5}" dt="2021-03-08T09:45:54.949" v="15"/>
            <ac:picMkLst>
              <pc:docMk/>
              <pc:sldMasterMk cId="0" sldId="2147483648"/>
              <pc:sldLayoutMk cId="2104574128" sldId="2147483703"/>
              <ac:picMk id="7" creationId="{7052F52E-8E44-43CD-8BB1-87C195F185A9}"/>
            </ac:picMkLst>
          </pc:picChg>
          <pc:picChg chg="del">
            <ac:chgData name="Jose Luna" userId="78800e73-abb7-42a4-bf50-e50c2f3b32fb" providerId="ADAL" clId="{363DBDC4-9F20-47C8-A958-B2ECBA2E4CC5}" dt="2021-03-08T09:45:54.414" v="14" actId="478"/>
            <ac:picMkLst>
              <pc:docMk/>
              <pc:sldMasterMk cId="0" sldId="2147483648"/>
              <pc:sldLayoutMk cId="2104574128" sldId="2147483703"/>
              <ac:picMk id="8" creationId="{745C6235-F114-45C1-B898-4B5FA52C1F60}"/>
            </ac:picMkLst>
          </pc:picChg>
        </pc:sldLayoutChg>
        <pc:sldLayoutChg chg="addSp delSp">
          <pc:chgData name="Jose Luna" userId="78800e73-abb7-42a4-bf50-e50c2f3b32fb" providerId="ADAL" clId="{363DBDC4-9F20-47C8-A958-B2ECBA2E4CC5}" dt="2021-03-08T09:45:49.198" v="13"/>
          <pc:sldLayoutMkLst>
            <pc:docMk/>
            <pc:sldMasterMk cId="0" sldId="2147483648"/>
            <pc:sldLayoutMk cId="463979046" sldId="2147483712"/>
          </pc:sldLayoutMkLst>
          <pc:picChg chg="del">
            <ac:chgData name="Jose Luna" userId="78800e73-abb7-42a4-bf50-e50c2f3b32fb" providerId="ADAL" clId="{363DBDC4-9F20-47C8-A958-B2ECBA2E4CC5}" dt="2021-03-08T09:45:48.626" v="12" actId="478"/>
            <ac:picMkLst>
              <pc:docMk/>
              <pc:sldMasterMk cId="0" sldId="2147483648"/>
              <pc:sldLayoutMk cId="463979046" sldId="2147483712"/>
              <ac:picMk id="9" creationId="{2184F586-3C2D-4185-96B7-5FB7368B892E}"/>
            </ac:picMkLst>
          </pc:picChg>
          <pc:picChg chg="add">
            <ac:chgData name="Jose Luna" userId="78800e73-abb7-42a4-bf50-e50c2f3b32fb" providerId="ADAL" clId="{363DBDC4-9F20-47C8-A958-B2ECBA2E4CC5}" dt="2021-03-08T09:45:49.198" v="13"/>
            <ac:picMkLst>
              <pc:docMk/>
              <pc:sldMasterMk cId="0" sldId="2147483648"/>
              <pc:sldLayoutMk cId="463979046" sldId="2147483712"/>
              <ac:picMk id="10" creationId="{68C46BC4-F271-4651-9EFB-B688853E67FD}"/>
            </ac:picMkLst>
          </pc:picChg>
        </pc:sldLayoutChg>
        <pc:sldLayoutChg chg="addSp delSp">
          <pc:chgData name="Jose Luna" userId="78800e73-abb7-42a4-bf50-e50c2f3b32fb" providerId="ADAL" clId="{363DBDC4-9F20-47C8-A958-B2ECBA2E4CC5}" dt="2021-03-08T09:46:01.155" v="17"/>
          <pc:sldLayoutMkLst>
            <pc:docMk/>
            <pc:sldMasterMk cId="0" sldId="2147483648"/>
            <pc:sldLayoutMk cId="25102211" sldId="2147483753"/>
          </pc:sldLayoutMkLst>
          <pc:picChg chg="add">
            <ac:chgData name="Jose Luna" userId="78800e73-abb7-42a4-bf50-e50c2f3b32fb" providerId="ADAL" clId="{363DBDC4-9F20-47C8-A958-B2ECBA2E4CC5}" dt="2021-03-08T09:46:01.155" v="17"/>
            <ac:picMkLst>
              <pc:docMk/>
              <pc:sldMasterMk cId="0" sldId="2147483648"/>
              <pc:sldLayoutMk cId="25102211" sldId="2147483753"/>
              <ac:picMk id="8" creationId="{1A6BB530-C26C-4424-B595-EF7D9F1A4459}"/>
            </ac:picMkLst>
          </pc:picChg>
          <pc:picChg chg="del">
            <ac:chgData name="Jose Luna" userId="78800e73-abb7-42a4-bf50-e50c2f3b32fb" providerId="ADAL" clId="{363DBDC4-9F20-47C8-A958-B2ECBA2E4CC5}" dt="2021-03-08T09:46:00.451" v="16" actId="478"/>
            <ac:picMkLst>
              <pc:docMk/>
              <pc:sldMasterMk cId="0" sldId="2147483648"/>
              <pc:sldLayoutMk cId="25102211" sldId="2147483753"/>
              <ac:picMk id="11" creationId="{548DA2FB-BE00-47F4-A772-137440017248}"/>
            </ac:picMkLst>
          </pc:picChg>
        </pc:sldLayoutChg>
        <pc:sldLayoutChg chg="addSp delSp modSp">
          <pc:chgData name="Jose Luna" userId="78800e73-abb7-42a4-bf50-e50c2f3b32fb" providerId="ADAL" clId="{363DBDC4-9F20-47C8-A958-B2ECBA2E4CC5}" dt="2021-03-08T09:45:40.755" v="11" actId="1038"/>
          <pc:sldLayoutMkLst>
            <pc:docMk/>
            <pc:sldMasterMk cId="0" sldId="2147483648"/>
            <pc:sldLayoutMk cId="3897384583" sldId="2147483754"/>
          </pc:sldLayoutMkLst>
          <pc:picChg chg="add mod">
            <ac:chgData name="Jose Luna" userId="78800e73-abb7-42a4-bf50-e50c2f3b32fb" providerId="ADAL" clId="{363DBDC4-9F20-47C8-A958-B2ECBA2E4CC5}" dt="2021-03-08T09:45:40.755" v="11" actId="1038"/>
            <ac:picMkLst>
              <pc:docMk/>
              <pc:sldMasterMk cId="0" sldId="2147483648"/>
              <pc:sldLayoutMk cId="3897384583" sldId="2147483754"/>
              <ac:picMk id="8" creationId="{2EB3BEC3-08A0-43FD-A21E-C554E7E4663F}"/>
            </ac:picMkLst>
          </pc:picChg>
          <pc:picChg chg="del">
            <ac:chgData name="Jose Luna" userId="78800e73-abb7-42a4-bf50-e50c2f3b32fb" providerId="ADAL" clId="{363DBDC4-9F20-47C8-A958-B2ECBA2E4CC5}" dt="2021-03-08T09:45:31.084" v="6" actId="478"/>
            <ac:picMkLst>
              <pc:docMk/>
              <pc:sldMasterMk cId="0" sldId="2147483648"/>
              <pc:sldLayoutMk cId="3897384583" sldId="2147483754"/>
              <ac:picMk id="11" creationId="{B72207F7-1BF0-460B-AC21-CC8A99E2CEB0}"/>
            </ac:picMkLst>
          </pc:picChg>
        </pc:sldLayoutChg>
        <pc:sldLayoutChg chg="addSp delSp">
          <pc:chgData name="Jose Luna" userId="78800e73-abb7-42a4-bf50-e50c2f3b32fb" providerId="ADAL" clId="{363DBDC4-9F20-47C8-A958-B2ECBA2E4CC5}" dt="2021-03-08T09:46:07.014" v="19"/>
          <pc:sldLayoutMkLst>
            <pc:docMk/>
            <pc:sldMasterMk cId="0" sldId="2147483648"/>
            <pc:sldLayoutMk cId="4003937310" sldId="2147483756"/>
          </pc:sldLayoutMkLst>
          <pc:picChg chg="del">
            <ac:chgData name="Jose Luna" userId="78800e73-abb7-42a4-bf50-e50c2f3b32fb" providerId="ADAL" clId="{363DBDC4-9F20-47C8-A958-B2ECBA2E4CC5}" dt="2021-03-08T09:46:06.442" v="18" actId="478"/>
            <ac:picMkLst>
              <pc:docMk/>
              <pc:sldMasterMk cId="0" sldId="2147483648"/>
              <pc:sldLayoutMk cId="4003937310" sldId="2147483756"/>
              <ac:picMk id="6" creationId="{6381CF88-3817-4ED5-B6B1-56C5DA06B754}"/>
            </ac:picMkLst>
          </pc:picChg>
          <pc:picChg chg="add">
            <ac:chgData name="Jose Luna" userId="78800e73-abb7-42a4-bf50-e50c2f3b32fb" providerId="ADAL" clId="{363DBDC4-9F20-47C8-A958-B2ECBA2E4CC5}" dt="2021-03-08T09:46:07.014" v="19"/>
            <ac:picMkLst>
              <pc:docMk/>
              <pc:sldMasterMk cId="0" sldId="2147483648"/>
              <pc:sldLayoutMk cId="4003937310" sldId="2147483756"/>
              <ac:picMk id="7" creationId="{BB5238FE-B26B-4B16-85FD-EFE6813AC032}"/>
            </ac:picMkLst>
          </pc:pic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427" y="1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/>
          <a:lstStyle>
            <a:lvl1pPr algn="r">
              <a:defRPr sz="1100"/>
            </a:lvl1pPr>
          </a:lstStyle>
          <a:p>
            <a:fld id="{B4AD245C-091B-44E2-BFB0-BD94217887F7}" type="datetimeFigureOut">
              <a:rPr lang="en-US" smtClean="0">
                <a:latin typeface="Arial" panose="020B0604020202020204" pitchFamily="34" charset="0"/>
              </a:rPr>
              <a:t>2/25/2025</a:t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l">
              <a:defRPr sz="1100"/>
            </a:lvl1pPr>
          </a:lstStyle>
          <a:p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427" y="9120173"/>
            <a:ext cx="3170138" cy="479539"/>
          </a:xfrm>
          <a:prstGeom prst="rect">
            <a:avLst/>
          </a:prstGeom>
        </p:spPr>
        <p:txBody>
          <a:bodyPr vert="horz" lIns="90913" tIns="45457" rIns="90913" bIns="45457" rtlCol="0" anchor="b"/>
          <a:lstStyle>
            <a:lvl1pPr algn="r">
              <a:defRPr sz="1100"/>
            </a:lvl1pPr>
          </a:lstStyle>
          <a:p>
            <a:fld id="{9A913F39-CFF6-40F1-84D1-700840B41EAB}" type="slidenum">
              <a:rPr lang="en-US" smtClean="0">
                <a:latin typeface="Arial" panose="020B0604020202020204" pitchFamily="34" charset="0"/>
              </a:rPr>
              <a:t>‹Nº›</a:t>
            </a:fld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8131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BA5BBE4-AEA3-489A-A28E-0C2FAF2506E3}" type="datetimeFigureOut">
              <a:rPr lang="en-US" smtClean="0"/>
              <a:pPr/>
              <a:t>2/25/2025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8788" y="720725"/>
            <a:ext cx="63976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478" tIns="49238" rIns="98478" bIns="4923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478" tIns="49238" rIns="98478" bIns="49238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478" tIns="49238" rIns="98478" bIns="49238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C0F4A2C8-6C88-4E71-83EE-698B9D4FE22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730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Bienvenida y presentaciones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79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Para anular los 20 euros de gasto en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educación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del 22/04,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entramos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un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nuevo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gasto con el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mismo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mes,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concepto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y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descripción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introduciendo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el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importe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símbolo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negativo.</a:t>
            </a: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No hace falta usar la fecha exacta del gasto original, podemos usar cualquier fecha del mismo mes.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Podemos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comprobar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que se ha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anulado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el gasto en la pantalla de resumen,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donde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quedan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0€ en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gastos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de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educación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el mes de Abril.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ca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Para anular los 800 euros de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nóminas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/pensiones del 22/04,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entramos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un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nuevo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ingreso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con el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mismo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mes y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descripción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introduciendo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el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importe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símbolo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negativo.</a:t>
            </a: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No hace falta usar la fecha exacta del ingreso original, podemos usar cualquier fecha del mismo mes.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Podemos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comprobar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que se ha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anulado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el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ingreso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la pantalla de resumen,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donde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quedan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0€ en </a:t>
            </a:r>
            <a:r>
              <a:rPr lang="ca-ES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ingresos</a:t>
            </a:r>
            <a:r>
              <a:rPr lang="ca-ES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el mes de Abril.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332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9657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/>
              <a:t>En la columna de la izquierda, veremos los conceptos y descripciones de la herramienta</a:t>
            </a:r>
          </a:p>
          <a:p>
            <a:r>
              <a:rPr lang="es-ES" dirty="0"/>
              <a:t>Las filas “Total Ingresos” y “Total Gastos” son el resultado de la suma de los diferentes conceptos de ingreso y gasto.</a:t>
            </a:r>
          </a:p>
          <a:p>
            <a:r>
              <a:rPr lang="es-ES" dirty="0"/>
              <a:t>Las filas de conceptos de gastos “Hogar”, “Transporte”, …, son el resultado de la suma de las diferentes descripciones de gastos. (Ej.: La fila de hogar nos suma los gastos en alquiler, agua, gas, teléfono/internet…).</a:t>
            </a:r>
          </a:p>
          <a:p>
            <a:endParaRPr lang="es-ES" dirty="0"/>
          </a:p>
          <a:p>
            <a:r>
              <a:rPr lang="es-ES" dirty="0"/>
              <a:t>----------------------------------------</a:t>
            </a:r>
          </a:p>
          <a:p>
            <a:endParaRPr lang="es-ES" dirty="0"/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Ahora pasaré a explicar la segunda pantalla de la herramienta que hemos creado y que está conectada con la primera pantalla que hemos comentado. Todos los ingresos y gastos que introduzcamos en la primera pantalla pasaran automáticamente a ordenarse en esta segunda pantalla. 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 función del tipo de gasto e ingreso y de la fecha que hayamos introducido, pasarán a formar parte del siguiente cuadro que podéis ver en el sitio que le correspondan.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1678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El funcionamiento de esta segunda pantalla es el siguiente. Tenemos un cuadro y varias opciones para visualizar los datos de este cuadro. Arriba, tenemos una primera opción en azul y blanco (VISTA SIMPLE) en función de si queremos ver nuestra situación financiera solo por conceptos y una segunda opción por si queremos ver nuestra situación financiera actual totalmente detalla por concepto y descripción. La primera opción haría referencia solo al primer desplegable que hemos visto en la primera pantalla y en la segunda opción de vista detallada podríamos ver el cuadro detallado por el primer y segundo desplegable de los que hemos visto antes. 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0492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Los siguientes botones de la derecha tienen la misma funcionalidad que acabamos de comentar, pero seleccionando nosotros mismos aquellos conceptos que queremos desplegar para analizar.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Algo muy importante a comentar es que este cuadro será diferente según el año en el que nos encontremos, automáticamente está hecho para el 2020, pero cuando cambiemos de año e introduzcamos nuevos ingresos y gastos en el 2021, para visualizar el cuadro de resumen que estamos viendo, tendremos que clicar en la celda de año, que es el número B5 y escribir 2021. Realizaremos este paso tantas veces como queramos cambiar de año en la visualización del cuadro resumen.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Pasamos a la herramienta y vemos un poco mejor lo que acabamos de comentar y como funciona.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775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3954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187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Peso de cada gasto del registro sobre el total:</a:t>
            </a:r>
          </a:p>
          <a:p>
            <a:r>
              <a:rPr lang="es-ES" dirty="0"/>
              <a:t>- Cada color representa uno de los conceptos que encontramos en el registro.  Dependiendo de los ingresos o gastos que tengamos ese mes, el porcentaje de cada concepto variará sobre el total. </a:t>
            </a:r>
          </a:p>
          <a:p>
            <a:endParaRPr lang="es-ES" dirty="0"/>
          </a:p>
          <a:p>
            <a:endParaRPr lang="es-ES" dirty="0"/>
          </a:p>
          <a:p>
            <a:r>
              <a:rPr lang="es-ES" dirty="0"/>
              <a:t>Top 10 de gastos registrados:</a:t>
            </a:r>
          </a:p>
          <a:p>
            <a:r>
              <a:rPr lang="es-ES" dirty="0"/>
              <a:t>- Este listado nos muestra los 10 gastos más representativos del mes que hemos seleccionado en el filtro. Los gastos, los encontramos a través de la suma de las diferentes descripciones. </a:t>
            </a:r>
          </a:p>
          <a:p>
            <a:r>
              <a:rPr lang="es-ES" dirty="0"/>
              <a:t>Ej. El gasto mostrado en la descripción “Médico/Farmacia”, será la suma de los diferentes registros que se hayan hecho en esa descripción durante el periodo seleccionado. 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8790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8758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2995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El primer paso para hacer una planificación de nuestra economía familiar es llevar un seguimiento de lo que ingresamos y lo que gastamos, y la herramienta que presentaremos en la formación de hoy nos va a permitir hacerlo de una forma fácil e intuitiva.</a:t>
            </a:r>
          </a:p>
          <a:p>
            <a:endParaRPr lang="es-ES" dirty="0"/>
          </a:p>
          <a:p>
            <a:r>
              <a:rPr lang="es-ES" dirty="0"/>
              <a:t>Apuntarnos nuestros ingresos y gastos nos va a permitir hacer previsiones para los próximos meses y planear mejor nuestro día a día (me apetece ir a un restaurante: Me lo puedo permitir? Cuánto dinero me he gastado ya este mes comiendo fuera? Y el mes pasado?). Poder responder este tipo de preguntas nos dará una tranquilidad financiera.</a:t>
            </a: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8952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05056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4A2C8-6C88-4E71-83EE-698B9D4FE22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4968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918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49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8788" y="720725"/>
            <a:ext cx="6397625" cy="359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5595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En la herramienta tenemos una primera pestaña que es esta que podemos ver en la siguiente diapositiva, a la que hemos llamados Ingresos y gastos. En esta primera podemos ver varias cosas: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1. Un resumen de la situación financiera que tenemos ahora mismo del mes en el que nos encontramos. Por ejemplo, si nos encontramos a día 2 de julio y nos han ingresado 1200 euros por nuestra nomina y hemos pagado 500 de alquiler, quedaría que tenemos disponible en el mes actual 700 euros y el importe de la nómina estaría en verde en la fila de ingresos y el alquiler estaría en negativo restando en la fila de gastos mes actual.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2. Tenemos un botón verde para introducir los ingresos que vayamos teniendo, el funcionamiento es el siguiente. Cuando tengamos un ingreso en nuestra cuenta y queramos introducirlo, pulsaremos en el botón y se nos abrirán varios cuadros con los pasos que tenemos que seguir para introducir nuestro nuevo ingreso.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3. Un botón naranja que tiene exactamente la misma función que el botón verde de ingresos, pero para introducir los gastos, a continuación, vamos a ver un ejemplo de cada uno para que podáis ver como sería introducir un gasto o un ingreso.</a:t>
            </a: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4. Debajo de todo, encontramos un resumen de los últimos 5 ingresos y gastos que hemos introducido en el sistema, los movimientos aparecen en la tabla por orden de entrada en el sistema.</a:t>
            </a:r>
          </a:p>
          <a:p>
            <a:pPr lvl="0"/>
            <a:endParaRPr lang="es-ES_tradnl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Por ultimo, encontramos un botón para borrar entradas que ya hemos hecho y que Paula nos explicará en detalle después.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438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Ok, ahora vamos a cómo funciona introducir un ingreso y un gasto en la herramienta que hemos creado: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Empezamos con un gasto que es el ejemplo que podéis ver aquí en la presentación y luego pasaremos a ver un ejemplo en la herramienta de los dos casos, gastos e ingresos: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1. Pulsaremos sobre el botón naranja de gasto y automáticamente nos aparecerá una pantalla do	</a:t>
            </a:r>
            <a:r>
              <a:rPr lang="es-ES_tradnl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nde</a:t>
            </a:r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tenemos que introducir la fecha en el formato que aparece entre paréntesis, si intentamos introducir más o menos caracteres del formato que nos indica no podremos continuar. En caso de que queramos anular pulsaremos sobre cancelar y para continuar pulsaremos sobre el botón de siguiente.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35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2. En esta segunda pantalla tendremos que indicar un concepto que mejor defina el gasto que vamos a introducir, después hay una diapositiva con todo el detalle de estos conceptos que Paula os explicará.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3. En base a la opción que hayamos elegido tendremos en esta siguiente pantalla unas opciones o otras para detallar el gasto, igual que en la anterior debemos </a:t>
            </a:r>
            <a:r>
              <a:rPr lang="es-ES_tradnl" sz="160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clickar</a:t>
            </a:r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en la flechita para desplegar las distintas opciones y seleccionar una.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643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4. Esta siguiente pantalla es por si queremos introducir alguna concreción del nuevo registro, no es necesario poner nada si queremos.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pPr lvl="0"/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5. Por último introduciremos el importe del gasto a introducir y pulsaremos sobre finalizar. Automáticamente se nos introducirá en el nuevo movimiento en la herramienta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60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*Es importante señalar que no podemos registrar ingresos y gastos futuros, es decir, si intentamos introducir una fecha superior a la actual, el sistema no nos dejará avanzar con el registro.</a:t>
            </a:r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  <a:p>
            <a:endParaRPr lang="es-ES" dirty="0"/>
          </a:p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3500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60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4A2C8-6C88-4E71-83EE-698B9D4FE22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37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../slides/slide4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054672" y="1966107"/>
            <a:ext cx="4025555" cy="1326872"/>
          </a:xfrm>
          <a:prstGeom prst="rect">
            <a:avLst/>
          </a:prstGeom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marR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 sz="4000" b="1">
                <a:solidFill>
                  <a:srgbClr val="FFFFFF"/>
                </a:solidFill>
                <a:latin typeface="Poppins"/>
              </a:defRPr>
            </a:lvl1pPr>
            <a:lvl2pPr marL="0" indent="0" algn="ctr">
              <a:buNone/>
              <a:defRPr sz="1600" b="0">
                <a:solidFill>
                  <a:srgbClr val="FFFFFF"/>
                </a:solidFill>
                <a:latin typeface="Poppins"/>
              </a:defRPr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432000" y="0"/>
            <a:ext cx="5760000" cy="6858000"/>
          </a:xfrm>
          <a:prstGeom prst="rect">
            <a:avLst/>
          </a:prstGeo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cxnSp>
        <p:nvCxnSpPr>
          <p:cNvPr id="16" name="Conector recto 15"/>
          <p:cNvCxnSpPr/>
          <p:nvPr userDrawn="1"/>
        </p:nvCxnSpPr>
        <p:spPr>
          <a:xfrm>
            <a:off x="1243301" y="3429000"/>
            <a:ext cx="3648296" cy="0"/>
          </a:xfrm>
          <a:prstGeom prst="line">
            <a:avLst/>
          </a:prstGeom>
          <a:ln w="285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1054672" y="3565022"/>
            <a:ext cx="4025555" cy="1129101"/>
          </a:xfrm>
        </p:spPr>
        <p:txBody>
          <a:bodyPr/>
          <a:lstStyle>
            <a:lvl1pPr algn="ctr"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edit Master Subtitle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B3BEC3-08A0-43FD-A21E-C554E7E466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89980" y="500086"/>
            <a:ext cx="2658113" cy="53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79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ción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235658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0"/>
              </a:spcBef>
              <a:spcAft>
                <a:spcPts val="0"/>
              </a:spcAft>
              <a:defRPr sz="160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Escribir texto aquí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5945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Introducción</a:t>
            </a:r>
          </a:p>
        </p:txBody>
      </p:sp>
      <p:sp>
        <p:nvSpPr>
          <p:cNvPr id="9" name="Right Triangle 8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EB3BEC3-08A0-43FD-A21E-C554E7E466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384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ce con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2458800"/>
          </a:xfrm>
        </p:spPr>
        <p:txBody>
          <a:bodyPr/>
          <a:lstStyle/>
          <a:p>
            <a:r>
              <a:rPr lang="en-US" noProof="0" dirty="0"/>
              <a:t>Click icon to add picture</a:t>
            </a:r>
          </a:p>
        </p:txBody>
      </p:sp>
      <p:sp>
        <p:nvSpPr>
          <p:cNvPr id="11" name="Right Triangle 10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D9008DE-90D8-4034-B9C4-87D682E23864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3241782" y="2584549"/>
            <a:ext cx="5708438" cy="565341"/>
          </a:xfrm>
        </p:spPr>
        <p:txBody>
          <a:bodyPr/>
          <a:lstStyle>
            <a:lvl1pPr algn="ctr">
              <a:defRPr/>
            </a:lvl1pPr>
          </a:lstStyle>
          <a:p>
            <a:r>
              <a:rPr lang="es-ES" dirty="0"/>
              <a:t>Índice</a:t>
            </a:r>
          </a:p>
        </p:txBody>
      </p:sp>
      <p:sp>
        <p:nvSpPr>
          <p:cNvPr id="14" name="Freeform 255">
            <a:extLst>
              <a:ext uri="{FF2B5EF4-FFF2-40B4-BE49-F238E27FC236}">
                <a16:creationId xmlns:a16="http://schemas.microsoft.com/office/drawing/2014/main" id="{EA01D9C1-51CE-451A-BD4B-34ADF26E0DE1}"/>
              </a:ext>
            </a:extLst>
          </p:cNvPr>
          <p:cNvSpPr>
            <a:spLocks noChangeAspect="1" noEditPoints="1"/>
          </p:cNvSpPr>
          <p:nvPr userDrawn="1"/>
        </p:nvSpPr>
        <p:spPr bwMode="auto">
          <a:xfrm>
            <a:off x="6973647" y="2607746"/>
            <a:ext cx="402080" cy="367041"/>
          </a:xfrm>
          <a:custGeom>
            <a:avLst/>
            <a:gdLst>
              <a:gd name="T0" fmla="*/ 0 w 512"/>
              <a:gd name="T1" fmla="*/ 256 h 512"/>
              <a:gd name="T2" fmla="*/ 512 w 512"/>
              <a:gd name="T3" fmla="*/ 256 h 512"/>
              <a:gd name="T4" fmla="*/ 298 w 512"/>
              <a:gd name="T5" fmla="*/ 181 h 512"/>
              <a:gd name="T6" fmla="*/ 266 w 512"/>
              <a:gd name="T7" fmla="*/ 192 h 512"/>
              <a:gd name="T8" fmla="*/ 266 w 512"/>
              <a:gd name="T9" fmla="*/ 170 h 512"/>
              <a:gd name="T10" fmla="*/ 298 w 512"/>
              <a:gd name="T11" fmla="*/ 181 h 512"/>
              <a:gd name="T12" fmla="*/ 259 w 512"/>
              <a:gd name="T13" fmla="*/ 120 h 512"/>
              <a:gd name="T14" fmla="*/ 274 w 512"/>
              <a:gd name="T15" fmla="*/ 135 h 512"/>
              <a:gd name="T16" fmla="*/ 245 w 512"/>
              <a:gd name="T17" fmla="*/ 160 h 512"/>
              <a:gd name="T18" fmla="*/ 237 w 512"/>
              <a:gd name="T19" fmla="*/ 141 h 512"/>
              <a:gd name="T20" fmla="*/ 213 w 512"/>
              <a:gd name="T21" fmla="*/ 96 h 512"/>
              <a:gd name="T22" fmla="*/ 224 w 512"/>
              <a:gd name="T23" fmla="*/ 138 h 512"/>
              <a:gd name="T24" fmla="*/ 202 w 512"/>
              <a:gd name="T25" fmla="*/ 138 h 512"/>
              <a:gd name="T26" fmla="*/ 152 w 512"/>
              <a:gd name="T27" fmla="*/ 120 h 512"/>
              <a:gd name="T28" fmla="*/ 189 w 512"/>
              <a:gd name="T29" fmla="*/ 141 h 512"/>
              <a:gd name="T30" fmla="*/ 181 w 512"/>
              <a:gd name="T31" fmla="*/ 160 h 512"/>
              <a:gd name="T32" fmla="*/ 152 w 512"/>
              <a:gd name="T33" fmla="*/ 135 h 512"/>
              <a:gd name="T34" fmla="*/ 138 w 512"/>
              <a:gd name="T35" fmla="*/ 170 h 512"/>
              <a:gd name="T36" fmla="*/ 170 w 512"/>
              <a:gd name="T37" fmla="*/ 181 h 512"/>
              <a:gd name="T38" fmla="*/ 138 w 512"/>
              <a:gd name="T39" fmla="*/ 192 h 512"/>
              <a:gd name="T40" fmla="*/ 138 w 512"/>
              <a:gd name="T41" fmla="*/ 170 h 512"/>
              <a:gd name="T42" fmla="*/ 341 w 512"/>
              <a:gd name="T43" fmla="*/ 416 h 512"/>
              <a:gd name="T44" fmla="*/ 333 w 512"/>
              <a:gd name="T45" fmla="*/ 398 h 512"/>
              <a:gd name="T46" fmla="*/ 351 w 512"/>
              <a:gd name="T47" fmla="*/ 288 h 512"/>
              <a:gd name="T48" fmla="*/ 330 w 512"/>
              <a:gd name="T49" fmla="*/ 286 h 512"/>
              <a:gd name="T50" fmla="*/ 320 w 512"/>
              <a:gd name="T51" fmla="*/ 298 h 512"/>
              <a:gd name="T52" fmla="*/ 320 w 512"/>
              <a:gd name="T53" fmla="*/ 298 h 512"/>
              <a:gd name="T54" fmla="*/ 309 w 512"/>
              <a:gd name="T55" fmla="*/ 277 h 512"/>
              <a:gd name="T56" fmla="*/ 288 w 512"/>
              <a:gd name="T57" fmla="*/ 277 h 512"/>
              <a:gd name="T58" fmla="*/ 277 w 512"/>
              <a:gd name="T59" fmla="*/ 298 h 512"/>
              <a:gd name="T60" fmla="*/ 266 w 512"/>
              <a:gd name="T61" fmla="*/ 256 h 512"/>
              <a:gd name="T62" fmla="*/ 245 w 512"/>
              <a:gd name="T63" fmla="*/ 256 h 512"/>
              <a:gd name="T64" fmla="*/ 234 w 512"/>
              <a:gd name="T65" fmla="*/ 298 h 512"/>
              <a:gd name="T66" fmla="*/ 224 w 512"/>
              <a:gd name="T67" fmla="*/ 202 h 512"/>
              <a:gd name="T68" fmla="*/ 202 w 512"/>
              <a:gd name="T69" fmla="*/ 202 h 512"/>
              <a:gd name="T70" fmla="*/ 196 w 512"/>
              <a:gd name="T71" fmla="*/ 340 h 512"/>
              <a:gd name="T72" fmla="*/ 152 w 512"/>
              <a:gd name="T73" fmla="*/ 281 h 512"/>
              <a:gd name="T74" fmla="*/ 138 w 512"/>
              <a:gd name="T75" fmla="*/ 277 h 512"/>
              <a:gd name="T76" fmla="*/ 138 w 512"/>
              <a:gd name="T77" fmla="*/ 295 h 512"/>
              <a:gd name="T78" fmla="*/ 211 w 512"/>
              <a:gd name="T79" fmla="*/ 411 h 512"/>
              <a:gd name="T80" fmla="*/ 197 w 512"/>
              <a:gd name="T81" fmla="*/ 414 h 512"/>
              <a:gd name="T82" fmla="*/ 129 w 512"/>
              <a:gd name="T83" fmla="*/ 258 h 512"/>
              <a:gd name="T84" fmla="*/ 172 w 512"/>
              <a:gd name="T85" fmla="*/ 272 h 512"/>
              <a:gd name="T86" fmla="*/ 181 w 512"/>
              <a:gd name="T87" fmla="*/ 202 h 512"/>
              <a:gd name="T88" fmla="*/ 245 w 512"/>
              <a:gd name="T89" fmla="*/ 202 h 512"/>
              <a:gd name="T90" fmla="*/ 256 w 512"/>
              <a:gd name="T91" fmla="*/ 224 h 512"/>
              <a:gd name="T92" fmla="*/ 298 w 512"/>
              <a:gd name="T93" fmla="*/ 245 h 512"/>
              <a:gd name="T94" fmla="*/ 341 w 512"/>
              <a:gd name="T95" fmla="*/ 256 h 512"/>
              <a:gd name="T96" fmla="*/ 373 w 512"/>
              <a:gd name="T97" fmla="*/ 33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298" y="181"/>
                </a:moveTo>
                <a:cubicBezTo>
                  <a:pt x="298" y="187"/>
                  <a:pt x="294" y="192"/>
                  <a:pt x="288" y="192"/>
                </a:cubicBezTo>
                <a:cubicBezTo>
                  <a:pt x="266" y="192"/>
                  <a:pt x="266" y="192"/>
                  <a:pt x="266" y="192"/>
                </a:cubicBezTo>
                <a:cubicBezTo>
                  <a:pt x="260" y="192"/>
                  <a:pt x="256" y="187"/>
                  <a:pt x="256" y="181"/>
                </a:cubicBezTo>
                <a:cubicBezTo>
                  <a:pt x="256" y="175"/>
                  <a:pt x="260" y="170"/>
                  <a:pt x="266" y="170"/>
                </a:cubicBezTo>
                <a:cubicBezTo>
                  <a:pt x="288" y="170"/>
                  <a:pt x="288" y="170"/>
                  <a:pt x="288" y="170"/>
                </a:cubicBezTo>
                <a:cubicBezTo>
                  <a:pt x="294" y="170"/>
                  <a:pt x="298" y="175"/>
                  <a:pt x="298" y="181"/>
                </a:cubicBezTo>
                <a:close/>
                <a:moveTo>
                  <a:pt x="237" y="141"/>
                </a:moveTo>
                <a:cubicBezTo>
                  <a:pt x="259" y="120"/>
                  <a:pt x="259" y="120"/>
                  <a:pt x="259" y="120"/>
                </a:cubicBezTo>
                <a:cubicBezTo>
                  <a:pt x="263" y="116"/>
                  <a:pt x="270" y="116"/>
                  <a:pt x="274" y="120"/>
                </a:cubicBezTo>
                <a:cubicBezTo>
                  <a:pt x="278" y="124"/>
                  <a:pt x="278" y="131"/>
                  <a:pt x="274" y="135"/>
                </a:cubicBezTo>
                <a:cubicBezTo>
                  <a:pt x="253" y="157"/>
                  <a:pt x="253" y="157"/>
                  <a:pt x="253" y="157"/>
                </a:cubicBezTo>
                <a:cubicBezTo>
                  <a:pt x="250" y="159"/>
                  <a:pt x="248" y="160"/>
                  <a:pt x="245" y="160"/>
                </a:cubicBezTo>
                <a:cubicBezTo>
                  <a:pt x="242" y="160"/>
                  <a:pt x="240" y="159"/>
                  <a:pt x="237" y="157"/>
                </a:cubicBezTo>
                <a:cubicBezTo>
                  <a:pt x="233" y="152"/>
                  <a:pt x="233" y="146"/>
                  <a:pt x="237" y="141"/>
                </a:cubicBezTo>
                <a:close/>
                <a:moveTo>
                  <a:pt x="202" y="106"/>
                </a:moveTo>
                <a:cubicBezTo>
                  <a:pt x="202" y="100"/>
                  <a:pt x="207" y="96"/>
                  <a:pt x="213" y="96"/>
                </a:cubicBezTo>
                <a:cubicBezTo>
                  <a:pt x="219" y="96"/>
                  <a:pt x="224" y="100"/>
                  <a:pt x="224" y="106"/>
                </a:cubicBezTo>
                <a:cubicBezTo>
                  <a:pt x="224" y="138"/>
                  <a:pt x="224" y="138"/>
                  <a:pt x="224" y="138"/>
                </a:cubicBezTo>
                <a:cubicBezTo>
                  <a:pt x="224" y="144"/>
                  <a:pt x="219" y="149"/>
                  <a:pt x="213" y="149"/>
                </a:cubicBezTo>
                <a:cubicBezTo>
                  <a:pt x="207" y="149"/>
                  <a:pt x="202" y="144"/>
                  <a:pt x="202" y="138"/>
                </a:cubicBezTo>
                <a:lnTo>
                  <a:pt x="202" y="106"/>
                </a:lnTo>
                <a:close/>
                <a:moveTo>
                  <a:pt x="152" y="120"/>
                </a:moveTo>
                <a:cubicBezTo>
                  <a:pt x="156" y="116"/>
                  <a:pt x="163" y="116"/>
                  <a:pt x="167" y="120"/>
                </a:cubicBezTo>
                <a:cubicBezTo>
                  <a:pt x="189" y="141"/>
                  <a:pt x="189" y="141"/>
                  <a:pt x="189" y="141"/>
                </a:cubicBezTo>
                <a:cubicBezTo>
                  <a:pt x="193" y="146"/>
                  <a:pt x="193" y="152"/>
                  <a:pt x="189" y="157"/>
                </a:cubicBezTo>
                <a:cubicBezTo>
                  <a:pt x="186" y="159"/>
                  <a:pt x="184" y="160"/>
                  <a:pt x="181" y="160"/>
                </a:cubicBezTo>
                <a:cubicBezTo>
                  <a:pt x="178" y="160"/>
                  <a:pt x="176" y="159"/>
                  <a:pt x="173" y="157"/>
                </a:cubicBezTo>
                <a:cubicBezTo>
                  <a:pt x="152" y="135"/>
                  <a:pt x="152" y="135"/>
                  <a:pt x="152" y="135"/>
                </a:cubicBezTo>
                <a:cubicBezTo>
                  <a:pt x="148" y="131"/>
                  <a:pt x="148" y="124"/>
                  <a:pt x="152" y="120"/>
                </a:cubicBezTo>
                <a:close/>
                <a:moveTo>
                  <a:pt x="138" y="170"/>
                </a:moveTo>
                <a:cubicBezTo>
                  <a:pt x="160" y="170"/>
                  <a:pt x="160" y="170"/>
                  <a:pt x="160" y="170"/>
                </a:cubicBezTo>
                <a:cubicBezTo>
                  <a:pt x="166" y="170"/>
                  <a:pt x="170" y="175"/>
                  <a:pt x="170" y="181"/>
                </a:cubicBezTo>
                <a:cubicBezTo>
                  <a:pt x="170" y="187"/>
                  <a:pt x="166" y="192"/>
                  <a:pt x="160" y="192"/>
                </a:cubicBezTo>
                <a:cubicBezTo>
                  <a:pt x="138" y="192"/>
                  <a:pt x="138" y="192"/>
                  <a:pt x="138" y="192"/>
                </a:cubicBezTo>
                <a:cubicBezTo>
                  <a:pt x="132" y="192"/>
                  <a:pt x="128" y="187"/>
                  <a:pt x="128" y="181"/>
                </a:cubicBezTo>
                <a:cubicBezTo>
                  <a:pt x="128" y="175"/>
                  <a:pt x="132" y="170"/>
                  <a:pt x="138" y="170"/>
                </a:cubicBezTo>
                <a:close/>
                <a:moveTo>
                  <a:pt x="349" y="412"/>
                </a:moveTo>
                <a:cubicBezTo>
                  <a:pt x="347" y="414"/>
                  <a:pt x="344" y="416"/>
                  <a:pt x="341" y="416"/>
                </a:cubicBezTo>
                <a:cubicBezTo>
                  <a:pt x="338" y="416"/>
                  <a:pt x="336" y="415"/>
                  <a:pt x="334" y="413"/>
                </a:cubicBezTo>
                <a:cubicBezTo>
                  <a:pt x="329" y="409"/>
                  <a:pt x="329" y="403"/>
                  <a:pt x="333" y="398"/>
                </a:cubicBezTo>
                <a:cubicBezTo>
                  <a:pt x="354" y="373"/>
                  <a:pt x="351" y="332"/>
                  <a:pt x="351" y="331"/>
                </a:cubicBezTo>
                <a:cubicBezTo>
                  <a:pt x="351" y="288"/>
                  <a:pt x="351" y="288"/>
                  <a:pt x="351" y="288"/>
                </a:cubicBezTo>
                <a:cubicBezTo>
                  <a:pt x="351" y="282"/>
                  <a:pt x="346" y="277"/>
                  <a:pt x="341" y="277"/>
                </a:cubicBezTo>
                <a:cubicBezTo>
                  <a:pt x="335" y="277"/>
                  <a:pt x="331" y="281"/>
                  <a:pt x="330" y="286"/>
                </a:cubicBezTo>
                <a:cubicBezTo>
                  <a:pt x="330" y="288"/>
                  <a:pt x="330" y="288"/>
                  <a:pt x="330" y="288"/>
                </a:cubicBezTo>
                <a:cubicBezTo>
                  <a:pt x="330" y="294"/>
                  <a:pt x="326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20" y="298"/>
                  <a:pt x="320" y="298"/>
                  <a:pt x="320" y="298"/>
                </a:cubicBezTo>
                <a:cubicBezTo>
                  <a:pt x="314" y="298"/>
                  <a:pt x="309" y="294"/>
                  <a:pt x="309" y="288"/>
                </a:cubicBezTo>
                <a:cubicBezTo>
                  <a:pt x="309" y="277"/>
                  <a:pt x="309" y="277"/>
                  <a:pt x="309" y="277"/>
                </a:cubicBezTo>
                <a:cubicBezTo>
                  <a:pt x="309" y="271"/>
                  <a:pt x="304" y="266"/>
                  <a:pt x="298" y="266"/>
                </a:cubicBezTo>
                <a:cubicBezTo>
                  <a:pt x="292" y="266"/>
                  <a:pt x="288" y="271"/>
                  <a:pt x="288" y="277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94"/>
                  <a:pt x="283" y="298"/>
                  <a:pt x="277" y="298"/>
                </a:cubicBezTo>
                <a:cubicBezTo>
                  <a:pt x="271" y="298"/>
                  <a:pt x="266" y="294"/>
                  <a:pt x="266" y="288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66" y="250"/>
                  <a:pt x="262" y="245"/>
                  <a:pt x="256" y="245"/>
                </a:cubicBezTo>
                <a:cubicBezTo>
                  <a:pt x="250" y="245"/>
                  <a:pt x="245" y="250"/>
                  <a:pt x="245" y="256"/>
                </a:cubicBezTo>
                <a:cubicBezTo>
                  <a:pt x="245" y="288"/>
                  <a:pt x="245" y="288"/>
                  <a:pt x="245" y="288"/>
                </a:cubicBezTo>
                <a:cubicBezTo>
                  <a:pt x="245" y="294"/>
                  <a:pt x="240" y="298"/>
                  <a:pt x="234" y="298"/>
                </a:cubicBezTo>
                <a:cubicBezTo>
                  <a:pt x="228" y="298"/>
                  <a:pt x="224" y="294"/>
                  <a:pt x="224" y="288"/>
                </a:cubicBezTo>
                <a:cubicBezTo>
                  <a:pt x="224" y="202"/>
                  <a:pt x="224" y="202"/>
                  <a:pt x="224" y="202"/>
                </a:cubicBezTo>
                <a:cubicBezTo>
                  <a:pt x="224" y="196"/>
                  <a:pt x="219" y="192"/>
                  <a:pt x="213" y="192"/>
                </a:cubicBezTo>
                <a:cubicBezTo>
                  <a:pt x="207" y="192"/>
                  <a:pt x="202" y="196"/>
                  <a:pt x="202" y="202"/>
                </a:cubicBezTo>
                <a:cubicBezTo>
                  <a:pt x="202" y="330"/>
                  <a:pt x="202" y="330"/>
                  <a:pt x="202" y="330"/>
                </a:cubicBezTo>
                <a:cubicBezTo>
                  <a:pt x="202" y="335"/>
                  <a:pt x="200" y="338"/>
                  <a:pt x="196" y="340"/>
                </a:cubicBezTo>
                <a:cubicBezTo>
                  <a:pt x="192" y="342"/>
                  <a:pt x="188" y="341"/>
                  <a:pt x="185" y="338"/>
                </a:cubicBezTo>
                <a:cubicBezTo>
                  <a:pt x="171" y="326"/>
                  <a:pt x="155" y="288"/>
                  <a:pt x="152" y="281"/>
                </a:cubicBezTo>
                <a:cubicBezTo>
                  <a:pt x="151" y="279"/>
                  <a:pt x="149" y="277"/>
                  <a:pt x="146" y="276"/>
                </a:cubicBezTo>
                <a:cubicBezTo>
                  <a:pt x="144" y="276"/>
                  <a:pt x="141" y="276"/>
                  <a:pt x="138" y="277"/>
                </a:cubicBezTo>
                <a:cubicBezTo>
                  <a:pt x="134" y="279"/>
                  <a:pt x="134" y="288"/>
                  <a:pt x="137" y="294"/>
                </a:cubicBezTo>
                <a:cubicBezTo>
                  <a:pt x="137" y="294"/>
                  <a:pt x="138" y="294"/>
                  <a:pt x="138" y="295"/>
                </a:cubicBezTo>
                <a:cubicBezTo>
                  <a:pt x="138" y="295"/>
                  <a:pt x="165" y="369"/>
                  <a:pt x="208" y="396"/>
                </a:cubicBezTo>
                <a:cubicBezTo>
                  <a:pt x="213" y="399"/>
                  <a:pt x="214" y="406"/>
                  <a:pt x="211" y="411"/>
                </a:cubicBezTo>
                <a:cubicBezTo>
                  <a:pt x="209" y="414"/>
                  <a:pt x="206" y="416"/>
                  <a:pt x="202" y="416"/>
                </a:cubicBezTo>
                <a:cubicBezTo>
                  <a:pt x="200" y="416"/>
                  <a:pt x="198" y="415"/>
                  <a:pt x="197" y="414"/>
                </a:cubicBezTo>
                <a:cubicBezTo>
                  <a:pt x="149" y="384"/>
                  <a:pt x="121" y="310"/>
                  <a:pt x="118" y="303"/>
                </a:cubicBezTo>
                <a:cubicBezTo>
                  <a:pt x="111" y="287"/>
                  <a:pt x="113" y="266"/>
                  <a:pt x="129" y="258"/>
                </a:cubicBezTo>
                <a:cubicBezTo>
                  <a:pt x="136" y="254"/>
                  <a:pt x="145" y="253"/>
                  <a:pt x="153" y="256"/>
                </a:cubicBezTo>
                <a:cubicBezTo>
                  <a:pt x="161" y="259"/>
                  <a:pt x="168" y="265"/>
                  <a:pt x="172" y="272"/>
                </a:cubicBezTo>
                <a:cubicBezTo>
                  <a:pt x="174" y="279"/>
                  <a:pt x="177" y="286"/>
                  <a:pt x="181" y="293"/>
                </a:cubicBezTo>
                <a:cubicBezTo>
                  <a:pt x="181" y="202"/>
                  <a:pt x="181" y="202"/>
                  <a:pt x="181" y="202"/>
                </a:cubicBezTo>
                <a:cubicBezTo>
                  <a:pt x="181" y="185"/>
                  <a:pt x="195" y="170"/>
                  <a:pt x="213" y="170"/>
                </a:cubicBezTo>
                <a:cubicBezTo>
                  <a:pt x="231" y="170"/>
                  <a:pt x="245" y="185"/>
                  <a:pt x="245" y="202"/>
                </a:cubicBezTo>
                <a:cubicBezTo>
                  <a:pt x="245" y="226"/>
                  <a:pt x="245" y="226"/>
                  <a:pt x="245" y="226"/>
                </a:cubicBezTo>
                <a:cubicBezTo>
                  <a:pt x="248" y="224"/>
                  <a:pt x="252" y="224"/>
                  <a:pt x="256" y="224"/>
                </a:cubicBezTo>
                <a:cubicBezTo>
                  <a:pt x="270" y="224"/>
                  <a:pt x="283" y="234"/>
                  <a:pt x="286" y="247"/>
                </a:cubicBezTo>
                <a:cubicBezTo>
                  <a:pt x="290" y="246"/>
                  <a:pt x="294" y="245"/>
                  <a:pt x="298" y="245"/>
                </a:cubicBezTo>
                <a:cubicBezTo>
                  <a:pt x="310" y="245"/>
                  <a:pt x="320" y="251"/>
                  <a:pt x="325" y="260"/>
                </a:cubicBezTo>
                <a:cubicBezTo>
                  <a:pt x="330" y="257"/>
                  <a:pt x="335" y="256"/>
                  <a:pt x="341" y="256"/>
                </a:cubicBezTo>
                <a:cubicBezTo>
                  <a:pt x="358" y="256"/>
                  <a:pt x="373" y="270"/>
                  <a:pt x="373" y="288"/>
                </a:cubicBezTo>
                <a:cubicBezTo>
                  <a:pt x="373" y="330"/>
                  <a:pt x="373" y="330"/>
                  <a:pt x="373" y="330"/>
                </a:cubicBezTo>
                <a:cubicBezTo>
                  <a:pt x="373" y="332"/>
                  <a:pt x="376" y="380"/>
                  <a:pt x="349" y="412"/>
                </a:cubicBezTo>
                <a:close/>
              </a:path>
            </a:pathLst>
          </a:custGeom>
          <a:solidFill>
            <a:srgbClr val="019EE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D8AB87C-842E-4CDC-AAEE-111E4F4B892C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1652954" y="3403600"/>
            <a:ext cx="10102361" cy="2565400"/>
          </a:xfrm>
        </p:spPr>
        <p:txBody>
          <a:bodyPr numCol="2"/>
          <a:lstStyle>
            <a:lvl1pPr marL="0" indent="0">
              <a:buNone/>
              <a:defRPr/>
            </a:lvl1pPr>
          </a:lstStyle>
          <a:p>
            <a:pPr marL="342900" indent="-342900">
              <a:buFont typeface="+mj-lt"/>
              <a:buAutoNum type="arabicPeriod"/>
            </a:pPr>
            <a:r>
              <a:rPr lang="es-ES" sz="1800" dirty="0">
                <a:hlinkClick r:id="rId2" action="ppaction://hlinksldjump"/>
              </a:rPr>
              <a:t>Sección X		4</a:t>
            </a:r>
            <a:endParaRPr lang="es-ES" sz="1800" dirty="0"/>
          </a:p>
          <a:p>
            <a:pPr marL="342900" indent="-342900">
              <a:buFont typeface="+mj-lt"/>
              <a:buAutoNum type="arabicPeriod"/>
            </a:pPr>
            <a:r>
              <a:rPr lang="es-ES" sz="1800" dirty="0"/>
              <a:t>Sección Y 		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Sub sección 		6	</a:t>
            </a:r>
          </a:p>
          <a:p>
            <a:pPr marL="342900" indent="-342900">
              <a:buFont typeface="+mj-lt"/>
              <a:buAutoNum type="arabicPeriod"/>
            </a:pPr>
            <a:endParaRPr lang="es-ES" sz="1800" dirty="0"/>
          </a:p>
          <a:p>
            <a:pPr marL="342900" indent="-342900">
              <a:buFont typeface="+mj-lt"/>
              <a:buAutoNum type="arabicPeriod"/>
            </a:pPr>
            <a:endParaRPr lang="es-ES" sz="1800" dirty="0"/>
          </a:p>
          <a:p>
            <a:endParaRPr lang="es-ES" sz="1800" dirty="0"/>
          </a:p>
          <a:p>
            <a:pPr marL="342900" indent="-342900">
              <a:buFont typeface="+mj-lt"/>
              <a:buAutoNum type="arabicPeriod" startAt="4"/>
            </a:pPr>
            <a:r>
              <a:rPr lang="es-ES" sz="1800" dirty="0"/>
              <a:t>Sección Z 		7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s-ES" sz="1800" dirty="0"/>
              <a:t>Sección W		14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dirty="0"/>
              <a:t>Sub sección		22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8C46BC4-F271-4651-9EFB-B688853E67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97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886884" y="2573867"/>
            <a:ext cx="10418233" cy="718749"/>
          </a:xfrm>
        </p:spPr>
        <p:txBody>
          <a:bodyPr anchor="b"/>
          <a:lstStyle>
            <a:lvl1pPr algn="ctr">
              <a:lnSpc>
                <a:spcPct val="95000"/>
              </a:lnSpc>
              <a:defRPr sz="4000" b="1" u="none" baseline="0">
                <a:solidFill>
                  <a:srgbClr val="FFFFFF"/>
                </a:solidFill>
                <a:latin typeface="Poppins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s-ES" noProof="0" dirty="0"/>
              <a:t>Título de sección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 bwMode="gray">
          <a:xfrm>
            <a:off x="886883" y="3423545"/>
            <a:ext cx="10418235" cy="606588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95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chemeClr val="bg1"/>
                </a:solidFill>
                <a:latin typeface="Poppins"/>
              </a:rPr>
              <a:t>Economía Familiar – Nivel Básico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chemeClr val="bg1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chemeClr val="bg1"/>
              </a:solidFill>
              <a:latin typeface="Poppins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052F52E-8E44-43CD-8BB1-87C195F185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574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- La Caix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9900" y="1433830"/>
            <a:ext cx="11203940" cy="4708525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 b="0" baseline="0">
                <a:solidFill>
                  <a:srgbClr val="595959"/>
                </a:solidFill>
                <a:latin typeface="Poppins"/>
              </a:defRPr>
            </a:lvl1pPr>
            <a:lvl2pPr marL="609585" indent="-609585">
              <a:defRPr sz="4000">
                <a:solidFill>
                  <a:schemeClr val="bg2"/>
                </a:solidFill>
              </a:defRPr>
            </a:lvl2pPr>
            <a:lvl3pPr>
              <a:defRPr sz="4000">
                <a:solidFill>
                  <a:schemeClr val="bg2"/>
                </a:solidFill>
              </a:defRPr>
            </a:lvl3pPr>
            <a:lvl4pPr>
              <a:defRPr sz="4000">
                <a:solidFill>
                  <a:schemeClr val="bg2"/>
                </a:solidFill>
              </a:defRPr>
            </a:lvl4pPr>
            <a:lvl5pPr>
              <a:defRPr sz="4000">
                <a:solidFill>
                  <a:schemeClr val="bg2"/>
                </a:solidFill>
              </a:defRPr>
            </a:lvl5pPr>
          </a:lstStyle>
          <a:p>
            <a:pPr lvl="0"/>
            <a:r>
              <a:rPr lang="es-ES" noProof="0" dirty="0"/>
              <a:t>Escribe aquí el texto</a:t>
            </a:r>
          </a:p>
          <a:p>
            <a:pPr lvl="0"/>
            <a:endParaRPr lang="es-ES" noProof="0" dirty="0"/>
          </a:p>
        </p:txBody>
      </p:sp>
      <p:pic>
        <p:nvPicPr>
          <p:cNvPr id="4" name="Imagen 16">
            <a:extLst>
              <a:ext uri="{FF2B5EF4-FFF2-40B4-BE49-F238E27FC236}">
                <a16:creationId xmlns:a16="http://schemas.microsoft.com/office/drawing/2014/main" id="{DC6331C8-65D4-4641-899C-BBAACA0B0D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24508" y="1235658"/>
            <a:ext cx="1729586" cy="358463"/>
          </a:xfrm>
          <a:prstGeom prst="rect">
            <a:avLst/>
          </a:prstGeom>
        </p:spPr>
      </p:pic>
      <p:sp>
        <p:nvSpPr>
          <p:cNvPr id="5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954617"/>
            <a:ext cx="7058660" cy="39666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000" b="1" u="none">
                <a:solidFill>
                  <a:srgbClr val="595959"/>
                </a:solidFill>
              </a:defRPr>
            </a:lvl1pPr>
          </a:lstStyle>
          <a:p>
            <a:pPr lvl="0"/>
            <a:r>
              <a:rPr lang="es-ES" noProof="0" dirty="0"/>
              <a:t>Subtítulo (opcional)</a:t>
            </a:r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69900" y="402586"/>
            <a:ext cx="7058660" cy="46948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2800" b="1" i="0" u="none" baseline="0">
                <a:solidFill>
                  <a:srgbClr val="019EE2"/>
                </a:solidFill>
                <a:latin typeface="Poppins"/>
              </a:defRPr>
            </a:lvl1pPr>
          </a:lstStyle>
          <a:p>
            <a:r>
              <a:rPr lang="es-ES" noProof="0" dirty="0"/>
              <a:t>Título</a:t>
            </a:r>
          </a:p>
        </p:txBody>
      </p:sp>
      <p:sp>
        <p:nvSpPr>
          <p:cNvPr id="9" name="Right Triangle 8"/>
          <p:cNvSpPr/>
          <p:nvPr/>
        </p:nvSpPr>
        <p:spPr>
          <a:xfrm rot="10800000">
            <a:off x="8910320" y="-1"/>
            <a:ext cx="3281680" cy="1351281"/>
          </a:xfrm>
          <a:prstGeom prst="rtTriangle">
            <a:avLst/>
          </a:prstGeom>
          <a:solidFill>
            <a:srgbClr val="019E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noProof="0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1A6BB530-C26C-4424-B595-EF7D9F1A44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2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Final - La Caixa">
    <p:bg bwMode="gray">
      <p:bgPr>
        <a:solidFill>
          <a:srgbClr val="019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chemeClr val="bg1"/>
                </a:solidFill>
                <a:latin typeface="Poppins"/>
              </a:rPr>
              <a:t>Economía Familiar – Nivel Básico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14125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chemeClr val="bg1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chemeClr val="bg1"/>
              </a:solidFill>
              <a:latin typeface="Poppins"/>
            </a:endParaRP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256632" y="2311400"/>
            <a:ext cx="7678737" cy="1557867"/>
          </a:xfrm>
        </p:spPr>
        <p:txBody>
          <a:bodyPr/>
          <a:lstStyle>
            <a:lvl1pPr algn="ctr">
              <a:defRPr sz="4000" b="1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s-ES" noProof="0" dirty="0"/>
              <a:t>Muchas gracias </a:t>
            </a:r>
          </a:p>
          <a:p>
            <a:pPr lvl="0"/>
            <a:r>
              <a:rPr lang="es-ES" noProof="0" dirty="0"/>
              <a:t>por vuestra atención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B5238FE-B26B-4B16-85FD-EFE6813AC0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37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767024619"/>
              </p:ext>
            </p:extLst>
          </p:nvPr>
        </p:nvGraphicFramePr>
        <p:xfrm>
          <a:off x="2119" y="1589"/>
          <a:ext cx="2116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4" name="Object 3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19" y="1589"/>
                        <a:ext cx="2116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469900" y="402587"/>
            <a:ext cx="7211060" cy="5321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_tradnl" noProof="0" dirty="0"/>
              <a:t>Clic para editar título</a:t>
            </a:r>
            <a:endParaRPr lang="en-US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idx="1"/>
          </p:nvPr>
        </p:nvSpPr>
        <p:spPr>
          <a:xfrm>
            <a:off x="469900" y="1665290"/>
            <a:ext cx="11252200" cy="46339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s-ES_tradnl" noProof="0" dirty="0"/>
              <a:t>Haga clic para modificar el estilo de texto del patrón</a:t>
            </a:r>
          </a:p>
          <a:p>
            <a:pPr lvl="1"/>
            <a:r>
              <a:rPr lang="es-ES_tradnl" noProof="0" dirty="0"/>
              <a:t>Segundo nivel</a:t>
            </a:r>
          </a:p>
          <a:p>
            <a:pPr lvl="2"/>
            <a:r>
              <a:rPr lang="es-ES_tradnl" noProof="0" dirty="0"/>
              <a:t>Tercer nivel</a:t>
            </a:r>
          </a:p>
          <a:p>
            <a:pPr lvl="3"/>
            <a:r>
              <a:rPr lang="es-ES_tradnl" noProof="0" dirty="0"/>
              <a:t>Cuarto nivel</a:t>
            </a:r>
          </a:p>
          <a:p>
            <a:pPr lvl="4"/>
            <a:r>
              <a:rPr lang="es-ES_tradnl" noProof="0" dirty="0"/>
              <a:t>Quinto nivel</a:t>
            </a:r>
            <a:endParaRPr lang="en-US" noProof="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69900" y="6477000"/>
            <a:ext cx="5355167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>
              <a:spcBef>
                <a:spcPts val="800"/>
              </a:spcBef>
              <a:buSzPct val="100000"/>
              <a:buFont typeface="Arial"/>
              <a:buNone/>
            </a:pPr>
            <a:r>
              <a:rPr lang="es-ES" sz="1000" noProof="0" dirty="0">
                <a:solidFill>
                  <a:srgbClr val="595959"/>
                </a:solidFill>
                <a:latin typeface="Poppins"/>
              </a:rPr>
              <a:t>Economía Familiar – Nivel Básico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10953" y="6477000"/>
            <a:ext cx="30797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r">
              <a:spcBef>
                <a:spcPts val="800"/>
              </a:spcBef>
              <a:buSzPct val="100000"/>
              <a:buFont typeface="Arial"/>
              <a:buNone/>
            </a:pPr>
            <a:fld id="{C58DF478-B544-4ED8-9ED4-6A2648E2D233}" type="slidenum">
              <a:rPr lang="en-US" sz="1000" noProof="0" smtClean="0">
                <a:solidFill>
                  <a:srgbClr val="595959"/>
                </a:solidFill>
                <a:latin typeface="Poppins"/>
              </a:rPr>
              <a:pPr marL="0" indent="0" algn="r">
                <a:spcBef>
                  <a:spcPts val="800"/>
                </a:spcBef>
                <a:buSzPct val="100000"/>
                <a:buFont typeface="Arial"/>
                <a:buNone/>
              </a:pPr>
              <a:t>‹Nº›</a:t>
            </a:fld>
            <a:endParaRPr lang="en-US" sz="1000" noProof="0" dirty="0">
              <a:solidFill>
                <a:srgbClr val="595959"/>
              </a:solidFill>
              <a:latin typeface="Poppin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54" r:id="rId2"/>
    <p:sldLayoutId id="2147483712" r:id="rId3"/>
    <p:sldLayoutId id="2147483703" r:id="rId4"/>
    <p:sldLayoutId id="2147483753" r:id="rId5"/>
    <p:sldLayoutId id="2147483756" r:id="rId6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2800" b="1" u="none" kern="1200">
          <a:solidFill>
            <a:srgbClr val="019EE2"/>
          </a:solidFill>
          <a:latin typeface="Poppins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spcBef>
          <a:spcPts val="0"/>
        </a:spcBef>
        <a:spcAft>
          <a:spcPts val="1333"/>
        </a:spcAft>
        <a:buSzPct val="100000"/>
        <a:buFont typeface="Arial" panose="020B0604020202020204" pitchFamily="34" charset="0"/>
        <a:buNone/>
        <a:defRPr sz="1600" b="0" kern="1200">
          <a:solidFill>
            <a:srgbClr val="595959"/>
          </a:solidFill>
          <a:latin typeface="Poppins"/>
          <a:ea typeface="+mn-ea"/>
          <a:cs typeface="+mn-cs"/>
        </a:defRPr>
      </a:lvl1pPr>
      <a:lvl2pPr marL="0" indent="0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/>
        <a:buNone/>
        <a:defRPr lang="en-US" sz="1600" b="1" kern="1200" dirty="0" smtClean="0">
          <a:solidFill>
            <a:srgbClr val="595959"/>
          </a:solidFill>
          <a:latin typeface="Poppins"/>
          <a:ea typeface="+mn-ea"/>
          <a:cs typeface="+mn-cs"/>
        </a:defRPr>
      </a:lvl2pPr>
      <a:lvl3pPr marL="235194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Arial" panose="020B0604020202020204" pitchFamily="34" charset="0"/>
        <a:buChar char="•"/>
        <a:defRPr lang="en-US" sz="1600" kern="1200" dirty="0" smtClean="0">
          <a:solidFill>
            <a:srgbClr val="595959"/>
          </a:solidFill>
          <a:latin typeface="Poppins"/>
          <a:ea typeface="+mn-ea"/>
          <a:cs typeface="+mn-cs"/>
        </a:defRPr>
      </a:lvl3pPr>
      <a:lvl4pPr marL="475188" indent="-235194" algn="l" defTabSz="1219170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4pPr>
      <a:lvl5pPr marL="710382" indent="-235194" algn="l" defTabSz="1064657" rtl="0" eaLnBrk="1" latinLnBrk="0" hangingPunct="1">
        <a:spcBef>
          <a:spcPts val="0"/>
        </a:spcBef>
        <a:spcAft>
          <a:spcPts val="1333"/>
        </a:spcAft>
        <a:buClrTx/>
        <a:buSzPct val="100000"/>
        <a:buFont typeface="Verdana" panose="020B0604030504040204" pitchFamily="34" charset="0"/>
        <a:buChar char="−"/>
        <a:tabLst/>
        <a:defRPr lang="en-US" sz="1600" kern="1200" baseline="0" dirty="0" smtClean="0">
          <a:solidFill>
            <a:srgbClr val="595959"/>
          </a:solidFill>
          <a:latin typeface="Poppins"/>
          <a:ea typeface="+mn-ea"/>
          <a:cs typeface="+mn-cs"/>
        </a:defRPr>
      </a:lvl5pPr>
      <a:lvl6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710382" indent="-235194" algn="l" defTabSz="1219170" rtl="0" eaLnBrk="1" latinLnBrk="0" hangingPunct="1">
        <a:spcBef>
          <a:spcPts val="0"/>
        </a:spcBef>
        <a:spcAft>
          <a:spcPts val="1333"/>
        </a:spcAft>
        <a:buFont typeface="Verdana" panose="020B0604030504040204" pitchFamily="34" charset="0"/>
        <a:buChar char="−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098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orient="horz" pos="3968" userDrawn="1">
          <p15:clr>
            <a:srgbClr val="F26B43"/>
          </p15:clr>
        </p15:guide>
        <p15:guide id="4" pos="296" userDrawn="1">
          <p15:clr>
            <a:srgbClr val="F26B43"/>
          </p15:clr>
        </p15:guide>
        <p15:guide id="5" pos="7384" userDrawn="1">
          <p15:clr>
            <a:srgbClr val="F26B43"/>
          </p15:clr>
        </p15:guide>
        <p15:guide id="6" orient="horz" pos="1071" userDrawn="1">
          <p15:clr>
            <a:srgbClr val="F26B43"/>
          </p15:clr>
        </p15:guide>
        <p15:guide id="7" orient="horz" pos="245" userDrawn="1">
          <p15:clr>
            <a:srgbClr val="F26B43"/>
          </p15:clr>
        </p15:guide>
        <p15:guide id="8" orient="horz" pos="4081" userDrawn="1">
          <p15:clr>
            <a:srgbClr val="F26B43"/>
          </p15:clr>
        </p15:guide>
        <p15:guide id="10" pos="4986" userDrawn="1">
          <p15:clr>
            <a:srgbClr val="F26B43"/>
          </p15:clr>
        </p15:guide>
        <p15:guide id="12" pos="1382" userDrawn="1">
          <p15:clr>
            <a:srgbClr val="F26B43"/>
          </p15:clr>
        </p15:guide>
        <p15:guide id="13" pos="1496" userDrawn="1">
          <p15:clr>
            <a:srgbClr val="F26B43"/>
          </p15:clr>
        </p15:guide>
        <p15:guide id="14" pos="2581" userDrawn="1">
          <p15:clr>
            <a:srgbClr val="F26B43"/>
          </p15:clr>
        </p15:guide>
        <p15:guide id="15" pos="2695" userDrawn="1">
          <p15:clr>
            <a:srgbClr val="F26B43"/>
          </p15:clr>
        </p15:guide>
        <p15:guide id="16" pos="6185" userDrawn="1">
          <p15:clr>
            <a:srgbClr val="F26B43"/>
          </p15:clr>
        </p15:guide>
        <p15:guide id="17" pos="3783" userDrawn="1">
          <p15:clr>
            <a:srgbClr val="F26B43"/>
          </p15:clr>
        </p15:guide>
        <p15:guide id="18" pos="3896" userDrawn="1">
          <p15:clr>
            <a:srgbClr val="F26B43"/>
          </p15:clr>
        </p15:guide>
        <p15:guide id="19" pos="3840" userDrawn="1">
          <p15:clr>
            <a:srgbClr val="F26B43"/>
          </p15:clr>
        </p15:guide>
        <p15:guide id="20" pos="6299" userDrawn="1">
          <p15:clr>
            <a:srgbClr val="F26B43"/>
          </p15:clr>
        </p15:guide>
        <p15:guide id="21" orient="horz" pos="1049" userDrawn="1">
          <p15:clr>
            <a:srgbClr val="F26B43"/>
          </p15:clr>
        </p15:guide>
        <p15:guide id="22" orient="horz" pos="641" userDrawn="1">
          <p15:clr>
            <a:srgbClr val="F26B43"/>
          </p15:clr>
        </p15:guide>
        <p15:guide id="23" orient="horz" pos="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slide" Target="slide4.xml"/><Relationship Id="rId7" Type="http://schemas.openxmlformats.org/officeDocument/2006/relationships/slide" Target="slide2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slide" Target="slide19.xml"/><Relationship Id="rId5" Type="http://schemas.openxmlformats.org/officeDocument/2006/relationships/slide" Target="slide15.xml"/><Relationship Id="rId4" Type="http://schemas.openxmlformats.org/officeDocument/2006/relationships/slide" Target="slide6.xml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/>
              <a:t>Herramienta Economía Familiar</a:t>
            </a:r>
          </a:p>
        </p:txBody>
      </p:sp>
      <p:pic>
        <p:nvPicPr>
          <p:cNvPr id="30" name="Picture Placeholder 2">
            <a:extLst>
              <a:ext uri="{FF2B5EF4-FFF2-40B4-BE49-F238E27FC236}">
                <a16:creationId xmlns:a16="http://schemas.microsoft.com/office/drawing/2014/main" id="{C9FCABF6-CC65-414C-BE00-565D16C3900E}"/>
              </a:ext>
            </a:extLst>
          </p:cNvPr>
          <p:cNvPicPr>
            <a:picLocks noGrp="1" noChangeAspect="1"/>
          </p:cNvPicPr>
          <p:nvPr>
            <p:ph type="pic" sz="quarter" idx="11"/>
            <p:custDataLst>
              <p:tags r:id="rId1"/>
            </p:custDataLst>
          </p:nvPr>
        </p:nvPicPr>
        <p:blipFill rotWithShape="1">
          <a:blip r:embed="rId4"/>
          <a:srcRect l="21990" r="21990"/>
          <a:stretch/>
        </p:blipFill>
        <p:spPr>
          <a:xfrm>
            <a:off x="6432000" y="0"/>
            <a:ext cx="5760000" cy="68580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" dirty="0"/>
              <a:t>Nivel Básico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152CE901-F6CC-4B09-5801-0F60F213617F}"/>
              </a:ext>
            </a:extLst>
          </p:cNvPr>
          <p:cNvSpPr txBox="1"/>
          <p:nvPr/>
        </p:nvSpPr>
        <p:spPr bwMode="gray">
          <a:xfrm>
            <a:off x="10496145" y="6313251"/>
            <a:ext cx="1575881" cy="447472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es-ES" sz="1200" b="0" i="1" dirty="0">
                <a:solidFill>
                  <a:schemeClr val="bg1"/>
                </a:solidFill>
              </a:rPr>
              <a:t>Febrero 2025</a:t>
            </a:r>
          </a:p>
        </p:txBody>
      </p:sp>
    </p:spTree>
    <p:extLst>
      <p:ext uri="{BB962C8B-B14F-4D97-AF65-F5344CB8AC3E}">
        <p14:creationId xmlns:p14="http://schemas.microsoft.com/office/powerpoint/2010/main" val="3318107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EDBEA21-BB04-497C-A548-3F099CD1DD78}"/>
              </a:ext>
            </a:extLst>
          </p:cNvPr>
          <p:cNvSpPr txBox="1"/>
          <p:nvPr/>
        </p:nvSpPr>
        <p:spPr>
          <a:xfrm>
            <a:off x="979200" y="1304979"/>
            <a:ext cx="3914087" cy="7386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Paso 4: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Aquí introducimos cualquier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detalle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que consideremos importante en el nuevo gasto o ingreso.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73193-4205-4F4F-955B-C42F686784F5}"/>
              </a:ext>
            </a:extLst>
          </p:cNvPr>
          <p:cNvSpPr txBox="1"/>
          <p:nvPr/>
        </p:nvSpPr>
        <p:spPr>
          <a:xfrm>
            <a:off x="1040400" y="5545015"/>
            <a:ext cx="3739650" cy="738664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Es un paso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OPCIONAL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, es decir, nuestro nuevo movimiento no cambia en nada si decidimos dejarlo en blanco.</a:t>
            </a:r>
            <a:endParaRPr lang="en-GB" sz="1400" dirty="0">
              <a:solidFill>
                <a:srgbClr val="019EE2"/>
              </a:solidFill>
              <a:latin typeface="Poppin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6737D4-0E83-4F6F-811B-B2822BEB676C}"/>
              </a:ext>
            </a:extLst>
          </p:cNvPr>
          <p:cNvCxnSpPr>
            <a:cxnSpLocks/>
          </p:cNvCxnSpPr>
          <p:nvPr/>
        </p:nvCxnSpPr>
        <p:spPr>
          <a:xfrm>
            <a:off x="2910225" y="5009079"/>
            <a:ext cx="0" cy="39600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0A22EC4-2B5C-40F9-95F8-CC1820D6526B}"/>
              </a:ext>
            </a:extLst>
          </p:cNvPr>
          <p:cNvSpPr txBox="1"/>
          <p:nvPr/>
        </p:nvSpPr>
        <p:spPr>
          <a:xfrm>
            <a:off x="6467247" y="1304979"/>
            <a:ext cx="3969277" cy="7386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Paso 5: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En este último paso, introducimos el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importe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con el que queremos  registrar el nuevo movimiento.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0F45737-C9E4-4307-81B1-63ACC9BE8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400" y="2107248"/>
            <a:ext cx="3739650" cy="28453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6B706F7-8BAA-498E-86B7-9386D9AF2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5203" y="2107248"/>
            <a:ext cx="3739650" cy="28372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itle 3">
            <a:extLst>
              <a:ext uri="{FF2B5EF4-FFF2-40B4-BE49-F238E27FC236}">
                <a16:creationId xmlns:a16="http://schemas.microsoft.com/office/drawing/2014/main" id="{1D295062-628B-4665-A9C5-22D12239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A8E33813-D578-4344-AD20-5BE6058DFB5B}"/>
              </a:ext>
            </a:extLst>
          </p:cNvPr>
          <p:cNvSpPr txBox="1">
            <a:spLocks/>
          </p:cNvSpPr>
          <p:nvPr/>
        </p:nvSpPr>
        <p:spPr>
          <a:xfrm>
            <a:off x="467191" y="821154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Botones “Nuevo ingreso” y “Nuevo gasto”</a:t>
            </a:r>
          </a:p>
        </p:txBody>
      </p:sp>
    </p:spTree>
    <p:extLst>
      <p:ext uri="{BB962C8B-B14F-4D97-AF65-F5344CB8AC3E}">
        <p14:creationId xmlns:p14="http://schemas.microsoft.com/office/powerpoint/2010/main" val="579452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0E054179-805B-437B-BC9E-134DFEA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E8FDDA-2846-4DD0-8E16-166A77D528DC}"/>
              </a:ext>
            </a:extLst>
          </p:cNvPr>
          <p:cNvSpPr txBox="1">
            <a:spLocks/>
          </p:cNvSpPr>
          <p:nvPr/>
        </p:nvSpPr>
        <p:spPr>
          <a:xfrm>
            <a:off x="467191" y="821154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Botones “Nuevo ingreso” y “Nuevo gasto”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0924D9CD-0ACD-438D-A4D3-B61778A7106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A continuación se detallan los </a:t>
            </a:r>
            <a:r>
              <a:rPr lang="es-ES_tradnl" sz="2000" b="1" dirty="0">
                <a:solidFill>
                  <a:srgbClr val="019EE2"/>
                </a:solidFill>
              </a:rPr>
              <a:t>conceptos y descripciones </a:t>
            </a:r>
            <a:r>
              <a:rPr lang="es-ES_tradnl" sz="2000" dirty="0"/>
              <a:t>de la herramienta:</a:t>
            </a:r>
            <a:endParaRPr lang="es-ES" sz="2000" dirty="0"/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C106D49-90EE-49F2-9109-ACCF154EFFF1}"/>
              </a:ext>
            </a:extLst>
          </p:cNvPr>
          <p:cNvGrpSpPr/>
          <p:nvPr/>
        </p:nvGrpSpPr>
        <p:grpSpPr>
          <a:xfrm>
            <a:off x="1567268" y="2348681"/>
            <a:ext cx="1008000" cy="3330221"/>
            <a:chOff x="1876743" y="2348681"/>
            <a:chExt cx="1008000" cy="3330221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73DAFB-8D42-41A7-9F98-038F96770443}"/>
                </a:ext>
              </a:extLst>
            </p:cNvPr>
            <p:cNvSpPr/>
            <p:nvPr/>
          </p:nvSpPr>
          <p:spPr>
            <a:xfrm>
              <a:off x="1876743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Alimentación</a:t>
              </a:r>
              <a:endParaRPr lang="es-ES" sz="1000" kern="1200" dirty="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A956FDE-2784-449B-8452-E96C6EDF1D25}"/>
                </a:ext>
              </a:extLst>
            </p:cNvPr>
            <p:cNvSpPr/>
            <p:nvPr/>
          </p:nvSpPr>
          <p:spPr>
            <a:xfrm>
              <a:off x="1999744" y="3362643"/>
              <a:ext cx="761999" cy="324000"/>
            </a:xfrm>
            <a:custGeom>
              <a:avLst/>
              <a:gdLst>
                <a:gd name="connsiteX0" fmla="*/ 0 w 761999"/>
                <a:gd name="connsiteY0" fmla="*/ 44003 h 440033"/>
                <a:gd name="connsiteX1" fmla="*/ 44003 w 761999"/>
                <a:gd name="connsiteY1" fmla="*/ 0 h 440033"/>
                <a:gd name="connsiteX2" fmla="*/ 717996 w 761999"/>
                <a:gd name="connsiteY2" fmla="*/ 0 h 440033"/>
                <a:gd name="connsiteX3" fmla="*/ 761999 w 761999"/>
                <a:gd name="connsiteY3" fmla="*/ 44003 h 440033"/>
                <a:gd name="connsiteX4" fmla="*/ 761999 w 761999"/>
                <a:gd name="connsiteY4" fmla="*/ 396030 h 440033"/>
                <a:gd name="connsiteX5" fmla="*/ 717996 w 761999"/>
                <a:gd name="connsiteY5" fmla="*/ 440033 h 440033"/>
                <a:gd name="connsiteX6" fmla="*/ 44003 w 761999"/>
                <a:gd name="connsiteY6" fmla="*/ 440033 h 440033"/>
                <a:gd name="connsiteX7" fmla="*/ 0 w 761999"/>
                <a:gd name="connsiteY7" fmla="*/ 396030 h 440033"/>
                <a:gd name="connsiteX8" fmla="*/ 0 w 761999"/>
                <a:gd name="connsiteY8" fmla="*/ 44003 h 44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440033">
                  <a:moveTo>
                    <a:pt x="0" y="44003"/>
                  </a:moveTo>
                  <a:cubicBezTo>
                    <a:pt x="0" y="19701"/>
                    <a:pt x="19701" y="0"/>
                    <a:pt x="44003" y="0"/>
                  </a:cubicBezTo>
                  <a:lnTo>
                    <a:pt x="717996" y="0"/>
                  </a:lnTo>
                  <a:cubicBezTo>
                    <a:pt x="742298" y="0"/>
                    <a:pt x="761999" y="19701"/>
                    <a:pt x="761999" y="44003"/>
                  </a:cubicBezTo>
                  <a:lnTo>
                    <a:pt x="761999" y="396030"/>
                  </a:lnTo>
                  <a:cubicBezTo>
                    <a:pt x="761999" y="420332"/>
                    <a:pt x="742298" y="440033"/>
                    <a:pt x="717996" y="440033"/>
                  </a:cubicBezTo>
                  <a:lnTo>
                    <a:pt x="44003" y="440033"/>
                  </a:lnTo>
                  <a:cubicBezTo>
                    <a:pt x="19701" y="440033"/>
                    <a:pt x="0" y="420332"/>
                    <a:pt x="0" y="396030"/>
                  </a:cubicBezTo>
                  <a:lnTo>
                    <a:pt x="0" y="440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588" tIns="22413" rIns="25588" bIns="2241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 err="1"/>
                <a:t>Supermer</a:t>
              </a:r>
              <a:r>
                <a:rPr lang="es-ES" sz="900" b="0" i="0" u="none" kern="1200" dirty="0"/>
                <a:t>-cados</a:t>
              </a:r>
              <a:endParaRPr lang="es-ES" sz="900" kern="1200" dirty="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7EE1E4B-CACF-4304-8CF8-0C0C15AFB470}"/>
                </a:ext>
              </a:extLst>
            </p:cNvPr>
            <p:cNvSpPr/>
            <p:nvPr/>
          </p:nvSpPr>
          <p:spPr>
            <a:xfrm>
              <a:off x="1999744" y="3749564"/>
              <a:ext cx="761999" cy="561868"/>
            </a:xfrm>
            <a:custGeom>
              <a:avLst/>
              <a:gdLst>
                <a:gd name="connsiteX0" fmla="*/ 0 w 761999"/>
                <a:gd name="connsiteY0" fmla="*/ 44003 h 440033"/>
                <a:gd name="connsiteX1" fmla="*/ 44003 w 761999"/>
                <a:gd name="connsiteY1" fmla="*/ 0 h 440033"/>
                <a:gd name="connsiteX2" fmla="*/ 717996 w 761999"/>
                <a:gd name="connsiteY2" fmla="*/ 0 h 440033"/>
                <a:gd name="connsiteX3" fmla="*/ 761999 w 761999"/>
                <a:gd name="connsiteY3" fmla="*/ 44003 h 440033"/>
                <a:gd name="connsiteX4" fmla="*/ 761999 w 761999"/>
                <a:gd name="connsiteY4" fmla="*/ 396030 h 440033"/>
                <a:gd name="connsiteX5" fmla="*/ 717996 w 761999"/>
                <a:gd name="connsiteY5" fmla="*/ 440033 h 440033"/>
                <a:gd name="connsiteX6" fmla="*/ 44003 w 761999"/>
                <a:gd name="connsiteY6" fmla="*/ 440033 h 440033"/>
                <a:gd name="connsiteX7" fmla="*/ 0 w 761999"/>
                <a:gd name="connsiteY7" fmla="*/ 396030 h 440033"/>
                <a:gd name="connsiteX8" fmla="*/ 0 w 761999"/>
                <a:gd name="connsiteY8" fmla="*/ 44003 h 44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440033">
                  <a:moveTo>
                    <a:pt x="0" y="44003"/>
                  </a:moveTo>
                  <a:cubicBezTo>
                    <a:pt x="0" y="19701"/>
                    <a:pt x="19701" y="0"/>
                    <a:pt x="44003" y="0"/>
                  </a:cubicBezTo>
                  <a:lnTo>
                    <a:pt x="717996" y="0"/>
                  </a:lnTo>
                  <a:cubicBezTo>
                    <a:pt x="742298" y="0"/>
                    <a:pt x="761999" y="19701"/>
                    <a:pt x="761999" y="44003"/>
                  </a:cubicBezTo>
                  <a:lnTo>
                    <a:pt x="761999" y="396030"/>
                  </a:lnTo>
                  <a:cubicBezTo>
                    <a:pt x="761999" y="420332"/>
                    <a:pt x="742298" y="440033"/>
                    <a:pt x="717996" y="440033"/>
                  </a:cubicBezTo>
                  <a:lnTo>
                    <a:pt x="44003" y="440033"/>
                  </a:lnTo>
                  <a:cubicBezTo>
                    <a:pt x="19701" y="440033"/>
                    <a:pt x="0" y="420332"/>
                    <a:pt x="0" y="396030"/>
                  </a:cubicBezTo>
                  <a:lnTo>
                    <a:pt x="0" y="440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588" tIns="22413" rIns="25588" bIns="2241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alimenta-</a:t>
              </a:r>
              <a:r>
                <a:rPr lang="es-ES" sz="900" b="0" i="0" u="none" kern="1200" dirty="0" err="1"/>
                <a:t>ción</a:t>
              </a:r>
              <a:endParaRPr lang="es-ES" sz="900" kern="1200" dirty="0"/>
            </a:p>
          </p:txBody>
        </p:sp>
        <p:sp>
          <p:nvSpPr>
            <p:cNvPr id="71" name="Freeform 688">
              <a:extLst>
                <a:ext uri="{FF2B5EF4-FFF2-40B4-BE49-F238E27FC236}">
                  <a16:creationId xmlns:a16="http://schemas.microsoft.com/office/drawing/2014/main" id="{C460569C-36BE-4E68-9AF2-28EDAF115182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18743" y="2970221"/>
              <a:ext cx="324000" cy="32400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117 w 512"/>
                <a:gd name="T11" fmla="*/ 280 h 512"/>
                <a:gd name="T12" fmla="*/ 96 w 512"/>
                <a:gd name="T13" fmla="*/ 194 h 512"/>
                <a:gd name="T14" fmla="*/ 98 w 512"/>
                <a:gd name="T15" fmla="*/ 185 h 512"/>
                <a:gd name="T16" fmla="*/ 106 w 512"/>
                <a:gd name="T17" fmla="*/ 181 h 512"/>
                <a:gd name="T18" fmla="*/ 309 w 512"/>
                <a:gd name="T19" fmla="*/ 181 h 512"/>
                <a:gd name="T20" fmla="*/ 320 w 512"/>
                <a:gd name="T21" fmla="*/ 192 h 512"/>
                <a:gd name="T22" fmla="*/ 309 w 512"/>
                <a:gd name="T23" fmla="*/ 202 h 512"/>
                <a:gd name="T24" fmla="*/ 120 w 512"/>
                <a:gd name="T25" fmla="*/ 202 h 512"/>
                <a:gd name="T26" fmla="*/ 136 w 512"/>
                <a:gd name="T27" fmla="*/ 266 h 512"/>
                <a:gd name="T28" fmla="*/ 288 w 512"/>
                <a:gd name="T29" fmla="*/ 266 h 512"/>
                <a:gd name="T30" fmla="*/ 298 w 512"/>
                <a:gd name="T31" fmla="*/ 277 h 512"/>
                <a:gd name="T32" fmla="*/ 288 w 512"/>
                <a:gd name="T33" fmla="*/ 288 h 512"/>
                <a:gd name="T34" fmla="*/ 128 w 512"/>
                <a:gd name="T35" fmla="*/ 288 h 512"/>
                <a:gd name="T36" fmla="*/ 117 w 512"/>
                <a:gd name="T37" fmla="*/ 280 h 512"/>
                <a:gd name="T38" fmla="*/ 309 w 512"/>
                <a:gd name="T39" fmla="*/ 234 h 512"/>
                <a:gd name="T40" fmla="*/ 298 w 512"/>
                <a:gd name="T41" fmla="*/ 245 h 512"/>
                <a:gd name="T42" fmla="*/ 160 w 512"/>
                <a:gd name="T43" fmla="*/ 245 h 512"/>
                <a:gd name="T44" fmla="*/ 149 w 512"/>
                <a:gd name="T45" fmla="*/ 234 h 512"/>
                <a:gd name="T46" fmla="*/ 160 w 512"/>
                <a:gd name="T47" fmla="*/ 224 h 512"/>
                <a:gd name="T48" fmla="*/ 298 w 512"/>
                <a:gd name="T49" fmla="*/ 224 h 512"/>
                <a:gd name="T50" fmla="*/ 309 w 512"/>
                <a:gd name="T51" fmla="*/ 234 h 512"/>
                <a:gd name="T52" fmla="*/ 170 w 512"/>
                <a:gd name="T53" fmla="*/ 394 h 512"/>
                <a:gd name="T54" fmla="*/ 149 w 512"/>
                <a:gd name="T55" fmla="*/ 373 h 512"/>
                <a:gd name="T56" fmla="*/ 170 w 512"/>
                <a:gd name="T57" fmla="*/ 352 h 512"/>
                <a:gd name="T58" fmla="*/ 192 w 512"/>
                <a:gd name="T59" fmla="*/ 373 h 512"/>
                <a:gd name="T60" fmla="*/ 170 w 512"/>
                <a:gd name="T61" fmla="*/ 394 h 512"/>
                <a:gd name="T62" fmla="*/ 309 w 512"/>
                <a:gd name="T63" fmla="*/ 394 h 512"/>
                <a:gd name="T64" fmla="*/ 288 w 512"/>
                <a:gd name="T65" fmla="*/ 373 h 512"/>
                <a:gd name="T66" fmla="*/ 309 w 512"/>
                <a:gd name="T67" fmla="*/ 352 h 512"/>
                <a:gd name="T68" fmla="*/ 330 w 512"/>
                <a:gd name="T69" fmla="*/ 373 h 512"/>
                <a:gd name="T70" fmla="*/ 309 w 512"/>
                <a:gd name="T71" fmla="*/ 394 h 512"/>
                <a:gd name="T72" fmla="*/ 408 w 512"/>
                <a:gd name="T73" fmla="*/ 159 h 512"/>
                <a:gd name="T74" fmla="*/ 371 w 512"/>
                <a:gd name="T75" fmla="*/ 168 h 512"/>
                <a:gd name="T76" fmla="*/ 341 w 512"/>
                <a:gd name="T77" fmla="*/ 322 h 512"/>
                <a:gd name="T78" fmla="*/ 330 w 512"/>
                <a:gd name="T79" fmla="*/ 330 h 512"/>
                <a:gd name="T80" fmla="*/ 330 w 512"/>
                <a:gd name="T81" fmla="*/ 330 h 512"/>
                <a:gd name="T82" fmla="*/ 330 w 512"/>
                <a:gd name="T83" fmla="*/ 330 h 512"/>
                <a:gd name="T84" fmla="*/ 149 w 512"/>
                <a:gd name="T85" fmla="*/ 330 h 512"/>
                <a:gd name="T86" fmla="*/ 138 w 512"/>
                <a:gd name="T87" fmla="*/ 320 h 512"/>
                <a:gd name="T88" fmla="*/ 149 w 512"/>
                <a:gd name="T89" fmla="*/ 309 h 512"/>
                <a:gd name="T90" fmla="*/ 322 w 512"/>
                <a:gd name="T91" fmla="*/ 309 h 512"/>
                <a:gd name="T92" fmla="*/ 352 w 512"/>
                <a:gd name="T93" fmla="*/ 158 h 512"/>
                <a:gd name="T94" fmla="*/ 360 w 512"/>
                <a:gd name="T95" fmla="*/ 149 h 512"/>
                <a:gd name="T96" fmla="*/ 402 w 512"/>
                <a:gd name="T97" fmla="*/ 139 h 512"/>
                <a:gd name="T98" fmla="*/ 415 w 512"/>
                <a:gd name="T99" fmla="*/ 146 h 512"/>
                <a:gd name="T100" fmla="*/ 408 w 512"/>
                <a:gd name="T101" fmla="*/ 15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117" y="280"/>
                  </a:moveTo>
                  <a:cubicBezTo>
                    <a:pt x="96" y="194"/>
                    <a:pt x="96" y="194"/>
                    <a:pt x="96" y="194"/>
                  </a:cubicBezTo>
                  <a:cubicBezTo>
                    <a:pt x="95" y="191"/>
                    <a:pt x="96" y="188"/>
                    <a:pt x="98" y="185"/>
                  </a:cubicBezTo>
                  <a:cubicBezTo>
                    <a:pt x="100" y="183"/>
                    <a:pt x="103" y="181"/>
                    <a:pt x="106" y="181"/>
                  </a:cubicBezTo>
                  <a:cubicBezTo>
                    <a:pt x="309" y="181"/>
                    <a:pt x="309" y="181"/>
                    <a:pt x="309" y="181"/>
                  </a:cubicBezTo>
                  <a:cubicBezTo>
                    <a:pt x="315" y="181"/>
                    <a:pt x="320" y="186"/>
                    <a:pt x="320" y="192"/>
                  </a:cubicBezTo>
                  <a:cubicBezTo>
                    <a:pt x="320" y="198"/>
                    <a:pt x="315" y="202"/>
                    <a:pt x="309" y="202"/>
                  </a:cubicBezTo>
                  <a:cubicBezTo>
                    <a:pt x="120" y="202"/>
                    <a:pt x="120" y="202"/>
                    <a:pt x="120" y="202"/>
                  </a:cubicBezTo>
                  <a:cubicBezTo>
                    <a:pt x="136" y="266"/>
                    <a:pt x="136" y="266"/>
                    <a:pt x="136" y="266"/>
                  </a:cubicBezTo>
                  <a:cubicBezTo>
                    <a:pt x="288" y="266"/>
                    <a:pt x="288" y="266"/>
                    <a:pt x="288" y="266"/>
                  </a:cubicBezTo>
                  <a:cubicBezTo>
                    <a:pt x="294" y="266"/>
                    <a:pt x="298" y="271"/>
                    <a:pt x="298" y="277"/>
                  </a:cubicBezTo>
                  <a:cubicBezTo>
                    <a:pt x="298" y="283"/>
                    <a:pt x="294" y="288"/>
                    <a:pt x="28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3" y="288"/>
                    <a:pt x="119" y="284"/>
                    <a:pt x="117" y="280"/>
                  </a:cubicBezTo>
                  <a:close/>
                  <a:moveTo>
                    <a:pt x="309" y="234"/>
                  </a:moveTo>
                  <a:cubicBezTo>
                    <a:pt x="309" y="240"/>
                    <a:pt x="304" y="245"/>
                    <a:pt x="298" y="245"/>
                  </a:cubicBezTo>
                  <a:cubicBezTo>
                    <a:pt x="160" y="245"/>
                    <a:pt x="160" y="245"/>
                    <a:pt x="160" y="245"/>
                  </a:cubicBezTo>
                  <a:cubicBezTo>
                    <a:pt x="154" y="245"/>
                    <a:pt x="149" y="240"/>
                    <a:pt x="149" y="234"/>
                  </a:cubicBezTo>
                  <a:cubicBezTo>
                    <a:pt x="149" y="228"/>
                    <a:pt x="154" y="224"/>
                    <a:pt x="160" y="224"/>
                  </a:cubicBezTo>
                  <a:cubicBezTo>
                    <a:pt x="298" y="224"/>
                    <a:pt x="298" y="224"/>
                    <a:pt x="298" y="224"/>
                  </a:cubicBezTo>
                  <a:cubicBezTo>
                    <a:pt x="304" y="224"/>
                    <a:pt x="309" y="228"/>
                    <a:pt x="309" y="234"/>
                  </a:cubicBezTo>
                  <a:close/>
                  <a:moveTo>
                    <a:pt x="170" y="394"/>
                  </a:moveTo>
                  <a:cubicBezTo>
                    <a:pt x="159" y="394"/>
                    <a:pt x="149" y="385"/>
                    <a:pt x="149" y="373"/>
                  </a:cubicBezTo>
                  <a:cubicBezTo>
                    <a:pt x="149" y="361"/>
                    <a:pt x="159" y="352"/>
                    <a:pt x="170" y="352"/>
                  </a:cubicBezTo>
                  <a:cubicBezTo>
                    <a:pt x="182" y="352"/>
                    <a:pt x="192" y="361"/>
                    <a:pt x="192" y="373"/>
                  </a:cubicBezTo>
                  <a:cubicBezTo>
                    <a:pt x="192" y="385"/>
                    <a:pt x="182" y="394"/>
                    <a:pt x="170" y="394"/>
                  </a:cubicBezTo>
                  <a:close/>
                  <a:moveTo>
                    <a:pt x="309" y="394"/>
                  </a:moveTo>
                  <a:cubicBezTo>
                    <a:pt x="297" y="394"/>
                    <a:pt x="288" y="385"/>
                    <a:pt x="288" y="373"/>
                  </a:cubicBezTo>
                  <a:cubicBezTo>
                    <a:pt x="288" y="361"/>
                    <a:pt x="297" y="352"/>
                    <a:pt x="309" y="352"/>
                  </a:cubicBezTo>
                  <a:cubicBezTo>
                    <a:pt x="321" y="352"/>
                    <a:pt x="330" y="361"/>
                    <a:pt x="330" y="373"/>
                  </a:cubicBezTo>
                  <a:cubicBezTo>
                    <a:pt x="330" y="385"/>
                    <a:pt x="321" y="394"/>
                    <a:pt x="309" y="394"/>
                  </a:cubicBezTo>
                  <a:close/>
                  <a:moveTo>
                    <a:pt x="408" y="159"/>
                  </a:moveTo>
                  <a:cubicBezTo>
                    <a:pt x="371" y="168"/>
                    <a:pt x="371" y="168"/>
                    <a:pt x="371" y="168"/>
                  </a:cubicBezTo>
                  <a:cubicBezTo>
                    <a:pt x="341" y="322"/>
                    <a:pt x="341" y="322"/>
                    <a:pt x="341" y="322"/>
                  </a:cubicBezTo>
                  <a:cubicBezTo>
                    <a:pt x="340" y="327"/>
                    <a:pt x="335" y="330"/>
                    <a:pt x="330" y="330"/>
                  </a:cubicBezTo>
                  <a:cubicBezTo>
                    <a:pt x="330" y="330"/>
                    <a:pt x="330" y="330"/>
                    <a:pt x="330" y="330"/>
                  </a:cubicBezTo>
                  <a:cubicBezTo>
                    <a:pt x="330" y="330"/>
                    <a:pt x="330" y="330"/>
                    <a:pt x="330" y="330"/>
                  </a:cubicBezTo>
                  <a:cubicBezTo>
                    <a:pt x="149" y="330"/>
                    <a:pt x="149" y="330"/>
                    <a:pt x="149" y="330"/>
                  </a:cubicBezTo>
                  <a:cubicBezTo>
                    <a:pt x="143" y="330"/>
                    <a:pt x="138" y="326"/>
                    <a:pt x="138" y="320"/>
                  </a:cubicBezTo>
                  <a:cubicBezTo>
                    <a:pt x="138" y="314"/>
                    <a:pt x="143" y="309"/>
                    <a:pt x="149" y="309"/>
                  </a:cubicBezTo>
                  <a:cubicBezTo>
                    <a:pt x="322" y="309"/>
                    <a:pt x="322" y="309"/>
                    <a:pt x="322" y="309"/>
                  </a:cubicBezTo>
                  <a:cubicBezTo>
                    <a:pt x="352" y="158"/>
                    <a:pt x="352" y="158"/>
                    <a:pt x="352" y="158"/>
                  </a:cubicBezTo>
                  <a:cubicBezTo>
                    <a:pt x="353" y="154"/>
                    <a:pt x="356" y="150"/>
                    <a:pt x="360" y="149"/>
                  </a:cubicBezTo>
                  <a:cubicBezTo>
                    <a:pt x="402" y="139"/>
                    <a:pt x="402" y="139"/>
                    <a:pt x="402" y="139"/>
                  </a:cubicBezTo>
                  <a:cubicBezTo>
                    <a:pt x="408" y="137"/>
                    <a:pt x="414" y="141"/>
                    <a:pt x="415" y="146"/>
                  </a:cubicBezTo>
                  <a:cubicBezTo>
                    <a:pt x="417" y="152"/>
                    <a:pt x="413" y="158"/>
                    <a:pt x="408" y="159"/>
                  </a:cubicBez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319">
                <a:latin typeface="Poppins"/>
              </a:endParaRPr>
            </a:p>
          </p:txBody>
        </p:sp>
      </p:grp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106ACD4F-6C16-4385-9E0D-365818E58E46}"/>
              </a:ext>
            </a:extLst>
          </p:cNvPr>
          <p:cNvSpPr/>
          <p:nvPr/>
        </p:nvSpPr>
        <p:spPr>
          <a:xfrm>
            <a:off x="9248844" y="2348681"/>
            <a:ext cx="1008000" cy="3330221"/>
          </a:xfrm>
          <a:custGeom>
            <a:avLst/>
            <a:gdLst>
              <a:gd name="connsiteX0" fmla="*/ 0 w 952499"/>
              <a:gd name="connsiteY0" fmla="*/ 95250 h 4583288"/>
              <a:gd name="connsiteX1" fmla="*/ 95250 w 952499"/>
              <a:gd name="connsiteY1" fmla="*/ 0 h 4583288"/>
              <a:gd name="connsiteX2" fmla="*/ 857249 w 952499"/>
              <a:gd name="connsiteY2" fmla="*/ 0 h 4583288"/>
              <a:gd name="connsiteX3" fmla="*/ 952499 w 952499"/>
              <a:gd name="connsiteY3" fmla="*/ 95250 h 4583288"/>
              <a:gd name="connsiteX4" fmla="*/ 952499 w 952499"/>
              <a:gd name="connsiteY4" fmla="*/ 4488038 h 4583288"/>
              <a:gd name="connsiteX5" fmla="*/ 857249 w 952499"/>
              <a:gd name="connsiteY5" fmla="*/ 4583288 h 4583288"/>
              <a:gd name="connsiteX6" fmla="*/ 95250 w 952499"/>
              <a:gd name="connsiteY6" fmla="*/ 4583288 h 4583288"/>
              <a:gd name="connsiteX7" fmla="*/ 0 w 952499"/>
              <a:gd name="connsiteY7" fmla="*/ 4488038 h 4583288"/>
              <a:gd name="connsiteX8" fmla="*/ 0 w 952499"/>
              <a:gd name="connsiteY8" fmla="*/ 95250 h 4583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2499" h="4583288">
                <a:moveTo>
                  <a:pt x="0" y="95250"/>
                </a:moveTo>
                <a:cubicBezTo>
                  <a:pt x="0" y="42645"/>
                  <a:pt x="42645" y="0"/>
                  <a:pt x="95250" y="0"/>
                </a:cubicBezTo>
                <a:lnTo>
                  <a:pt x="857249" y="0"/>
                </a:lnTo>
                <a:cubicBezTo>
                  <a:pt x="909854" y="0"/>
                  <a:pt x="952499" y="42645"/>
                  <a:pt x="952499" y="95250"/>
                </a:cubicBezTo>
                <a:lnTo>
                  <a:pt x="952499" y="4488038"/>
                </a:lnTo>
                <a:cubicBezTo>
                  <a:pt x="952499" y="4540643"/>
                  <a:pt x="909854" y="4583288"/>
                  <a:pt x="857249" y="4583288"/>
                </a:cubicBezTo>
                <a:lnTo>
                  <a:pt x="95250" y="4583288"/>
                </a:lnTo>
                <a:cubicBezTo>
                  <a:pt x="42645" y="4583288"/>
                  <a:pt x="0" y="4540643"/>
                  <a:pt x="0" y="4488038"/>
                </a:cubicBezTo>
                <a:lnTo>
                  <a:pt x="0" y="95250"/>
                </a:lnTo>
                <a:close/>
              </a:path>
            </a:pathLst>
          </a:custGeom>
          <a:solidFill>
            <a:srgbClr val="FCE4D6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8100" tIns="144000" rIns="38100" bIns="39600" numCol="1" spcCol="1270" anchor="t" anchorCtr="0">
            <a:noAutofit/>
          </a:bodyPr>
          <a:lstStyle/>
          <a:p>
            <a:pPr marL="0" lvl="0" indent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1000" b="1" i="0" u="none" kern="1200" dirty="0"/>
              <a:t>Hogar </a:t>
            </a:r>
            <a:endParaRPr lang="es-ES" sz="1000" kern="1200" dirty="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CC8E670-ADAB-4E40-8FD6-3636D2308590}"/>
              </a:ext>
            </a:extLst>
          </p:cNvPr>
          <p:cNvSpPr/>
          <p:nvPr/>
        </p:nvSpPr>
        <p:spPr>
          <a:xfrm>
            <a:off x="9371845" y="3363594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Alquiler</a:t>
            </a:r>
            <a:endParaRPr lang="es-ES" sz="900" kern="1200" dirty="0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3357539-8485-4726-B193-71A0EDDAFC4A}"/>
              </a:ext>
            </a:extLst>
          </p:cNvPr>
          <p:cNvSpPr/>
          <p:nvPr/>
        </p:nvSpPr>
        <p:spPr>
          <a:xfrm>
            <a:off x="9371845" y="3687091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Agua</a:t>
            </a:r>
            <a:endParaRPr lang="es-ES" sz="900" kern="1200" dirty="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BC9098CF-6C01-40B2-92A4-F4B32D7649F7}"/>
              </a:ext>
            </a:extLst>
          </p:cNvPr>
          <p:cNvSpPr/>
          <p:nvPr/>
        </p:nvSpPr>
        <p:spPr>
          <a:xfrm>
            <a:off x="9371845" y="4010588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Gas</a:t>
            </a:r>
            <a:endParaRPr lang="es-ES" sz="900" kern="1200" dirty="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F13B10F2-B318-4D76-98C2-25BFCC64615E}"/>
              </a:ext>
            </a:extLst>
          </p:cNvPr>
          <p:cNvSpPr/>
          <p:nvPr/>
        </p:nvSpPr>
        <p:spPr>
          <a:xfrm>
            <a:off x="9371845" y="4334085"/>
            <a:ext cx="761999" cy="3240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Teléfono/ Internet</a:t>
            </a:r>
            <a:endParaRPr lang="es-ES" sz="900" kern="1200" dirty="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88ECA2DE-DEA2-421A-818B-27C48C3E2BFC}"/>
              </a:ext>
            </a:extLst>
          </p:cNvPr>
          <p:cNvSpPr/>
          <p:nvPr/>
        </p:nvSpPr>
        <p:spPr>
          <a:xfrm>
            <a:off x="9371845" y="4718782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Luz</a:t>
            </a:r>
            <a:endParaRPr lang="es-ES" sz="900" kern="1200" dirty="0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CF88C3AF-0053-4BA2-AA5A-BA5B3195D5E0}"/>
              </a:ext>
            </a:extLst>
          </p:cNvPr>
          <p:cNvSpPr/>
          <p:nvPr/>
        </p:nvSpPr>
        <p:spPr>
          <a:xfrm>
            <a:off x="9371845" y="5042281"/>
            <a:ext cx="761999" cy="4680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Otros gastos hogar</a:t>
            </a:r>
            <a:endParaRPr lang="es-ES" sz="900" kern="1200" dirty="0"/>
          </a:p>
        </p:txBody>
      </p:sp>
      <p:sp>
        <p:nvSpPr>
          <p:cNvPr id="72" name="Freeform 337">
            <a:extLst>
              <a:ext uri="{FF2B5EF4-FFF2-40B4-BE49-F238E27FC236}">
                <a16:creationId xmlns:a16="http://schemas.microsoft.com/office/drawing/2014/main" id="{5113DADD-B284-4153-9972-FADC06A244DE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590844" y="2970221"/>
            <a:ext cx="324000" cy="324000"/>
          </a:xfrm>
          <a:custGeom>
            <a:avLst/>
            <a:gdLst>
              <a:gd name="T0" fmla="*/ 256 w 512"/>
              <a:gd name="T1" fmla="*/ 0 h 512"/>
              <a:gd name="T2" fmla="*/ 0 w 512"/>
              <a:gd name="T3" fmla="*/ 256 h 512"/>
              <a:gd name="T4" fmla="*/ 256 w 512"/>
              <a:gd name="T5" fmla="*/ 512 h 512"/>
              <a:gd name="T6" fmla="*/ 512 w 512"/>
              <a:gd name="T7" fmla="*/ 256 h 512"/>
              <a:gd name="T8" fmla="*/ 256 w 512"/>
              <a:gd name="T9" fmla="*/ 0 h 512"/>
              <a:gd name="T10" fmla="*/ 415 w 512"/>
              <a:gd name="T11" fmla="*/ 238 h 512"/>
              <a:gd name="T12" fmla="*/ 405 w 512"/>
              <a:gd name="T13" fmla="*/ 245 h 512"/>
              <a:gd name="T14" fmla="*/ 384 w 512"/>
              <a:gd name="T15" fmla="*/ 245 h 512"/>
              <a:gd name="T16" fmla="*/ 384 w 512"/>
              <a:gd name="T17" fmla="*/ 384 h 512"/>
              <a:gd name="T18" fmla="*/ 373 w 512"/>
              <a:gd name="T19" fmla="*/ 394 h 512"/>
              <a:gd name="T20" fmla="*/ 277 w 512"/>
              <a:gd name="T21" fmla="*/ 394 h 512"/>
              <a:gd name="T22" fmla="*/ 266 w 512"/>
              <a:gd name="T23" fmla="*/ 384 h 512"/>
              <a:gd name="T24" fmla="*/ 266 w 512"/>
              <a:gd name="T25" fmla="*/ 330 h 512"/>
              <a:gd name="T26" fmla="*/ 245 w 512"/>
              <a:gd name="T27" fmla="*/ 330 h 512"/>
              <a:gd name="T28" fmla="*/ 245 w 512"/>
              <a:gd name="T29" fmla="*/ 384 h 512"/>
              <a:gd name="T30" fmla="*/ 234 w 512"/>
              <a:gd name="T31" fmla="*/ 394 h 512"/>
              <a:gd name="T32" fmla="*/ 138 w 512"/>
              <a:gd name="T33" fmla="*/ 394 h 512"/>
              <a:gd name="T34" fmla="*/ 128 w 512"/>
              <a:gd name="T35" fmla="*/ 384 h 512"/>
              <a:gd name="T36" fmla="*/ 128 w 512"/>
              <a:gd name="T37" fmla="*/ 245 h 512"/>
              <a:gd name="T38" fmla="*/ 106 w 512"/>
              <a:gd name="T39" fmla="*/ 245 h 512"/>
              <a:gd name="T40" fmla="*/ 96 w 512"/>
              <a:gd name="T41" fmla="*/ 238 h 512"/>
              <a:gd name="T42" fmla="*/ 99 w 512"/>
              <a:gd name="T43" fmla="*/ 226 h 512"/>
              <a:gd name="T44" fmla="*/ 249 w 512"/>
              <a:gd name="T45" fmla="*/ 98 h 512"/>
              <a:gd name="T46" fmla="*/ 263 w 512"/>
              <a:gd name="T47" fmla="*/ 98 h 512"/>
              <a:gd name="T48" fmla="*/ 412 w 512"/>
              <a:gd name="T49" fmla="*/ 226 h 512"/>
              <a:gd name="T50" fmla="*/ 415 w 512"/>
              <a:gd name="T51" fmla="*/ 238 h 512"/>
              <a:gd name="T52" fmla="*/ 256 w 512"/>
              <a:gd name="T53" fmla="*/ 120 h 512"/>
              <a:gd name="T54" fmla="*/ 376 w 512"/>
              <a:gd name="T55" fmla="*/ 224 h 512"/>
              <a:gd name="T56" fmla="*/ 373 w 512"/>
              <a:gd name="T57" fmla="*/ 224 h 512"/>
              <a:gd name="T58" fmla="*/ 362 w 512"/>
              <a:gd name="T59" fmla="*/ 234 h 512"/>
              <a:gd name="T60" fmla="*/ 362 w 512"/>
              <a:gd name="T61" fmla="*/ 373 h 512"/>
              <a:gd name="T62" fmla="*/ 288 w 512"/>
              <a:gd name="T63" fmla="*/ 373 h 512"/>
              <a:gd name="T64" fmla="*/ 288 w 512"/>
              <a:gd name="T65" fmla="*/ 320 h 512"/>
              <a:gd name="T66" fmla="*/ 277 w 512"/>
              <a:gd name="T67" fmla="*/ 309 h 512"/>
              <a:gd name="T68" fmla="*/ 234 w 512"/>
              <a:gd name="T69" fmla="*/ 309 h 512"/>
              <a:gd name="T70" fmla="*/ 224 w 512"/>
              <a:gd name="T71" fmla="*/ 320 h 512"/>
              <a:gd name="T72" fmla="*/ 224 w 512"/>
              <a:gd name="T73" fmla="*/ 373 h 512"/>
              <a:gd name="T74" fmla="*/ 149 w 512"/>
              <a:gd name="T75" fmla="*/ 373 h 512"/>
              <a:gd name="T76" fmla="*/ 149 w 512"/>
              <a:gd name="T77" fmla="*/ 234 h 512"/>
              <a:gd name="T78" fmla="*/ 138 w 512"/>
              <a:gd name="T79" fmla="*/ 224 h 512"/>
              <a:gd name="T80" fmla="*/ 135 w 512"/>
              <a:gd name="T81" fmla="*/ 224 h 512"/>
              <a:gd name="T82" fmla="*/ 256 w 512"/>
              <a:gd name="T83" fmla="*/ 12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2" h="512">
                <a:moveTo>
                  <a:pt x="256" y="0"/>
                </a:moveTo>
                <a:cubicBezTo>
                  <a:pt x="114" y="0"/>
                  <a:pt x="0" y="114"/>
                  <a:pt x="0" y="256"/>
                </a:cubicBezTo>
                <a:cubicBezTo>
                  <a:pt x="0" y="397"/>
                  <a:pt x="114" y="512"/>
                  <a:pt x="256" y="512"/>
                </a:cubicBezTo>
                <a:cubicBezTo>
                  <a:pt x="397" y="512"/>
                  <a:pt x="512" y="397"/>
                  <a:pt x="512" y="256"/>
                </a:cubicBezTo>
                <a:cubicBezTo>
                  <a:pt x="512" y="114"/>
                  <a:pt x="397" y="0"/>
                  <a:pt x="256" y="0"/>
                </a:cubicBezTo>
                <a:close/>
                <a:moveTo>
                  <a:pt x="415" y="238"/>
                </a:moveTo>
                <a:cubicBezTo>
                  <a:pt x="413" y="242"/>
                  <a:pt x="409" y="245"/>
                  <a:pt x="405" y="245"/>
                </a:cubicBezTo>
                <a:cubicBezTo>
                  <a:pt x="384" y="245"/>
                  <a:pt x="384" y="245"/>
                  <a:pt x="384" y="245"/>
                </a:cubicBezTo>
                <a:cubicBezTo>
                  <a:pt x="384" y="384"/>
                  <a:pt x="384" y="384"/>
                  <a:pt x="384" y="384"/>
                </a:cubicBezTo>
                <a:cubicBezTo>
                  <a:pt x="384" y="390"/>
                  <a:pt x="379" y="394"/>
                  <a:pt x="373" y="394"/>
                </a:cubicBezTo>
                <a:cubicBezTo>
                  <a:pt x="277" y="394"/>
                  <a:pt x="277" y="394"/>
                  <a:pt x="277" y="394"/>
                </a:cubicBezTo>
                <a:cubicBezTo>
                  <a:pt x="271" y="394"/>
                  <a:pt x="266" y="390"/>
                  <a:pt x="266" y="384"/>
                </a:cubicBezTo>
                <a:cubicBezTo>
                  <a:pt x="266" y="330"/>
                  <a:pt x="266" y="330"/>
                  <a:pt x="266" y="330"/>
                </a:cubicBezTo>
                <a:cubicBezTo>
                  <a:pt x="245" y="330"/>
                  <a:pt x="245" y="330"/>
                  <a:pt x="245" y="330"/>
                </a:cubicBezTo>
                <a:cubicBezTo>
                  <a:pt x="245" y="384"/>
                  <a:pt x="245" y="384"/>
                  <a:pt x="245" y="384"/>
                </a:cubicBezTo>
                <a:cubicBezTo>
                  <a:pt x="245" y="390"/>
                  <a:pt x="240" y="394"/>
                  <a:pt x="234" y="394"/>
                </a:cubicBezTo>
                <a:cubicBezTo>
                  <a:pt x="138" y="394"/>
                  <a:pt x="138" y="394"/>
                  <a:pt x="138" y="394"/>
                </a:cubicBezTo>
                <a:cubicBezTo>
                  <a:pt x="132" y="394"/>
                  <a:pt x="128" y="390"/>
                  <a:pt x="128" y="384"/>
                </a:cubicBezTo>
                <a:cubicBezTo>
                  <a:pt x="128" y="245"/>
                  <a:pt x="128" y="245"/>
                  <a:pt x="12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2" y="245"/>
                  <a:pt x="98" y="242"/>
                  <a:pt x="96" y="238"/>
                </a:cubicBezTo>
                <a:cubicBezTo>
                  <a:pt x="95" y="234"/>
                  <a:pt x="96" y="229"/>
                  <a:pt x="99" y="226"/>
                </a:cubicBezTo>
                <a:cubicBezTo>
                  <a:pt x="249" y="98"/>
                  <a:pt x="249" y="98"/>
                  <a:pt x="249" y="98"/>
                </a:cubicBezTo>
                <a:cubicBezTo>
                  <a:pt x="253" y="95"/>
                  <a:pt x="259" y="95"/>
                  <a:pt x="263" y="98"/>
                </a:cubicBezTo>
                <a:cubicBezTo>
                  <a:pt x="412" y="226"/>
                  <a:pt x="412" y="226"/>
                  <a:pt x="412" y="226"/>
                </a:cubicBezTo>
                <a:cubicBezTo>
                  <a:pt x="415" y="229"/>
                  <a:pt x="417" y="234"/>
                  <a:pt x="415" y="238"/>
                </a:cubicBezTo>
                <a:close/>
                <a:moveTo>
                  <a:pt x="256" y="120"/>
                </a:moveTo>
                <a:cubicBezTo>
                  <a:pt x="376" y="224"/>
                  <a:pt x="376" y="224"/>
                  <a:pt x="376" y="224"/>
                </a:cubicBezTo>
                <a:cubicBezTo>
                  <a:pt x="373" y="224"/>
                  <a:pt x="373" y="224"/>
                  <a:pt x="373" y="224"/>
                </a:cubicBezTo>
                <a:cubicBezTo>
                  <a:pt x="367" y="224"/>
                  <a:pt x="362" y="228"/>
                  <a:pt x="362" y="234"/>
                </a:cubicBezTo>
                <a:cubicBezTo>
                  <a:pt x="362" y="373"/>
                  <a:pt x="362" y="373"/>
                  <a:pt x="362" y="373"/>
                </a:cubicBezTo>
                <a:cubicBezTo>
                  <a:pt x="288" y="373"/>
                  <a:pt x="288" y="373"/>
                  <a:pt x="288" y="373"/>
                </a:cubicBezTo>
                <a:cubicBezTo>
                  <a:pt x="288" y="320"/>
                  <a:pt x="288" y="320"/>
                  <a:pt x="288" y="320"/>
                </a:cubicBezTo>
                <a:cubicBezTo>
                  <a:pt x="288" y="314"/>
                  <a:pt x="283" y="309"/>
                  <a:pt x="277" y="309"/>
                </a:cubicBezTo>
                <a:cubicBezTo>
                  <a:pt x="234" y="309"/>
                  <a:pt x="234" y="309"/>
                  <a:pt x="234" y="309"/>
                </a:cubicBezTo>
                <a:cubicBezTo>
                  <a:pt x="228" y="309"/>
                  <a:pt x="224" y="314"/>
                  <a:pt x="224" y="320"/>
                </a:cubicBezTo>
                <a:cubicBezTo>
                  <a:pt x="224" y="373"/>
                  <a:pt x="224" y="373"/>
                  <a:pt x="224" y="373"/>
                </a:cubicBezTo>
                <a:cubicBezTo>
                  <a:pt x="149" y="373"/>
                  <a:pt x="149" y="373"/>
                  <a:pt x="149" y="373"/>
                </a:cubicBezTo>
                <a:cubicBezTo>
                  <a:pt x="149" y="234"/>
                  <a:pt x="149" y="234"/>
                  <a:pt x="149" y="234"/>
                </a:cubicBezTo>
                <a:cubicBezTo>
                  <a:pt x="149" y="228"/>
                  <a:pt x="144" y="224"/>
                  <a:pt x="138" y="224"/>
                </a:cubicBezTo>
                <a:cubicBezTo>
                  <a:pt x="135" y="224"/>
                  <a:pt x="135" y="224"/>
                  <a:pt x="135" y="224"/>
                </a:cubicBezTo>
                <a:lnTo>
                  <a:pt x="256" y="120"/>
                </a:lnTo>
                <a:close/>
              </a:path>
            </a:pathLst>
          </a:custGeom>
          <a:solidFill>
            <a:srgbClr val="ED8B00"/>
          </a:solidFill>
          <a:ln>
            <a:noFill/>
          </a:ln>
        </p:spPr>
        <p:txBody>
          <a:bodyPr vert="horz" wrap="square" lIns="121446" tIns="60723" rIns="121446" bIns="60723" numCol="1" anchor="t" anchorCtr="0" compatLnSpc="1">
            <a:prstTxWarp prst="textNoShape">
              <a:avLst/>
            </a:prstTxWarp>
          </a:bodyPr>
          <a:lstStyle/>
          <a:p>
            <a:endParaRPr lang="en-GB" sz="319">
              <a:latin typeface="Poppin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4D146EE-75F6-4EC6-A812-97645B339431}"/>
              </a:ext>
            </a:extLst>
          </p:cNvPr>
          <p:cNvGrpSpPr/>
          <p:nvPr/>
        </p:nvGrpSpPr>
        <p:grpSpPr>
          <a:xfrm>
            <a:off x="2664636" y="2348681"/>
            <a:ext cx="1008000" cy="3330221"/>
            <a:chOff x="2915695" y="2348681"/>
            <a:chExt cx="1008000" cy="3330221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E3036AB-4D98-47CF-89F3-4CA1B70F04EE}"/>
                </a:ext>
              </a:extLst>
            </p:cNvPr>
            <p:cNvSpPr/>
            <p:nvPr/>
          </p:nvSpPr>
          <p:spPr>
            <a:xfrm>
              <a:off x="2915695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Escuela Educación</a:t>
              </a:r>
              <a:r>
                <a:rPr lang="es-ES" sz="1000" b="0" i="0" u="none" kern="1200" dirty="0"/>
                <a:t> </a:t>
              </a:r>
              <a:endParaRPr lang="es-ES" sz="1000" kern="1200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7F3EA03-88C0-4150-9350-3C46903561B0}"/>
                </a:ext>
              </a:extLst>
            </p:cNvPr>
            <p:cNvSpPr/>
            <p:nvPr/>
          </p:nvSpPr>
          <p:spPr>
            <a:xfrm>
              <a:off x="3038696" y="3363286"/>
              <a:ext cx="761999" cy="324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Gastos escolares</a:t>
              </a:r>
              <a:endParaRPr lang="es-ES" sz="900" kern="120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5B8530-C669-4064-88B2-7FFB923D5618}"/>
                </a:ext>
              </a:extLst>
            </p:cNvPr>
            <p:cNvSpPr/>
            <p:nvPr/>
          </p:nvSpPr>
          <p:spPr>
            <a:xfrm>
              <a:off x="3038696" y="3749564"/>
              <a:ext cx="761999" cy="468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educación  </a:t>
              </a:r>
              <a:endParaRPr lang="es-ES" sz="900" kern="1200" dirty="0"/>
            </a:p>
          </p:txBody>
        </p:sp>
        <p:grpSp>
          <p:nvGrpSpPr>
            <p:cNvPr id="73" name="Group 927">
              <a:extLst>
                <a:ext uri="{FF2B5EF4-FFF2-40B4-BE49-F238E27FC236}">
                  <a16:creationId xmlns:a16="http://schemas.microsoft.com/office/drawing/2014/main" id="{5BC371FC-A8DB-4D34-928A-47B71227609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257695" y="2970221"/>
              <a:ext cx="324000" cy="324000"/>
              <a:chOff x="5432" y="3568"/>
              <a:chExt cx="340" cy="340"/>
            </a:xfrm>
            <a:solidFill>
              <a:srgbClr val="ED8B00"/>
            </a:solidFill>
          </p:grpSpPr>
          <p:sp>
            <p:nvSpPr>
              <p:cNvPr id="74" name="Freeform 928">
                <a:extLst>
                  <a:ext uri="{FF2B5EF4-FFF2-40B4-BE49-F238E27FC236}">
                    <a16:creationId xmlns:a16="http://schemas.microsoft.com/office/drawing/2014/main" id="{3AF16459-EEF5-4AB7-8A0D-F1D1410484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32" y="3568"/>
                <a:ext cx="340" cy="340"/>
              </a:xfrm>
              <a:custGeom>
                <a:avLst/>
                <a:gdLst>
                  <a:gd name="T0" fmla="*/ 332 w 512"/>
                  <a:gd name="T1" fmla="*/ 245 h 512"/>
                  <a:gd name="T2" fmla="*/ 340 w 512"/>
                  <a:gd name="T3" fmla="*/ 305 h 512"/>
                  <a:gd name="T4" fmla="*/ 256 w 512"/>
                  <a:gd name="T5" fmla="*/ 341 h 512"/>
                  <a:gd name="T6" fmla="*/ 171 w 512"/>
                  <a:gd name="T7" fmla="*/ 306 h 512"/>
                  <a:gd name="T8" fmla="*/ 179 w 512"/>
                  <a:gd name="T9" fmla="*/ 245 h 512"/>
                  <a:gd name="T10" fmla="*/ 251 w 512"/>
                  <a:gd name="T11" fmla="*/ 276 h 512"/>
                  <a:gd name="T12" fmla="*/ 256 w 512"/>
                  <a:gd name="T13" fmla="*/ 277 h 512"/>
                  <a:gd name="T14" fmla="*/ 260 w 512"/>
                  <a:gd name="T15" fmla="*/ 276 h 512"/>
                  <a:gd name="T16" fmla="*/ 332 w 512"/>
                  <a:gd name="T17" fmla="*/ 245 h 512"/>
                  <a:gd name="T18" fmla="*/ 136 w 512"/>
                  <a:gd name="T19" fmla="*/ 203 h 512"/>
                  <a:gd name="T20" fmla="*/ 256 w 512"/>
                  <a:gd name="T21" fmla="*/ 255 h 512"/>
                  <a:gd name="T22" fmla="*/ 376 w 512"/>
                  <a:gd name="T23" fmla="*/ 203 h 512"/>
                  <a:gd name="T24" fmla="*/ 256 w 512"/>
                  <a:gd name="T25" fmla="*/ 160 h 512"/>
                  <a:gd name="T26" fmla="*/ 136 w 512"/>
                  <a:gd name="T27" fmla="*/ 203 h 512"/>
                  <a:gd name="T28" fmla="*/ 512 w 512"/>
                  <a:gd name="T29" fmla="*/ 256 h 512"/>
                  <a:gd name="T30" fmla="*/ 256 w 512"/>
                  <a:gd name="T31" fmla="*/ 512 h 512"/>
                  <a:gd name="T32" fmla="*/ 0 w 512"/>
                  <a:gd name="T33" fmla="*/ 256 h 512"/>
                  <a:gd name="T34" fmla="*/ 256 w 512"/>
                  <a:gd name="T35" fmla="*/ 0 h 512"/>
                  <a:gd name="T36" fmla="*/ 512 w 512"/>
                  <a:gd name="T37" fmla="*/ 256 h 512"/>
                  <a:gd name="T38" fmla="*/ 416 w 512"/>
                  <a:gd name="T39" fmla="*/ 202 h 512"/>
                  <a:gd name="T40" fmla="*/ 409 w 512"/>
                  <a:gd name="T41" fmla="*/ 192 h 512"/>
                  <a:gd name="T42" fmla="*/ 259 w 512"/>
                  <a:gd name="T43" fmla="*/ 139 h 512"/>
                  <a:gd name="T44" fmla="*/ 252 w 512"/>
                  <a:gd name="T45" fmla="*/ 139 h 512"/>
                  <a:gd name="T46" fmla="*/ 103 w 512"/>
                  <a:gd name="T47" fmla="*/ 192 h 512"/>
                  <a:gd name="T48" fmla="*/ 96 w 512"/>
                  <a:gd name="T49" fmla="*/ 202 h 512"/>
                  <a:gd name="T50" fmla="*/ 102 w 512"/>
                  <a:gd name="T51" fmla="*/ 212 h 512"/>
                  <a:gd name="T52" fmla="*/ 159 w 512"/>
                  <a:gd name="T53" fmla="*/ 236 h 512"/>
                  <a:gd name="T54" fmla="*/ 149 w 512"/>
                  <a:gd name="T55" fmla="*/ 308 h 512"/>
                  <a:gd name="T56" fmla="*/ 150 w 512"/>
                  <a:gd name="T57" fmla="*/ 314 h 512"/>
                  <a:gd name="T58" fmla="*/ 256 w 512"/>
                  <a:gd name="T59" fmla="*/ 362 h 512"/>
                  <a:gd name="T60" fmla="*/ 360 w 512"/>
                  <a:gd name="T61" fmla="*/ 316 h 512"/>
                  <a:gd name="T62" fmla="*/ 362 w 512"/>
                  <a:gd name="T63" fmla="*/ 308 h 512"/>
                  <a:gd name="T64" fmla="*/ 353 w 512"/>
                  <a:gd name="T65" fmla="*/ 236 h 512"/>
                  <a:gd name="T66" fmla="*/ 384 w 512"/>
                  <a:gd name="T67" fmla="*/ 223 h 512"/>
                  <a:gd name="T68" fmla="*/ 384 w 512"/>
                  <a:gd name="T69" fmla="*/ 352 h 512"/>
                  <a:gd name="T70" fmla="*/ 394 w 512"/>
                  <a:gd name="T71" fmla="*/ 362 h 512"/>
                  <a:gd name="T72" fmla="*/ 405 w 512"/>
                  <a:gd name="T73" fmla="*/ 352 h 512"/>
                  <a:gd name="T74" fmla="*/ 405 w 512"/>
                  <a:gd name="T75" fmla="*/ 214 h 512"/>
                  <a:gd name="T76" fmla="*/ 409 w 512"/>
                  <a:gd name="T77" fmla="*/ 212 h 512"/>
                  <a:gd name="T78" fmla="*/ 416 w 512"/>
                  <a:gd name="T79" fmla="*/ 20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2" h="512">
                    <a:moveTo>
                      <a:pt x="332" y="245"/>
                    </a:moveTo>
                    <a:cubicBezTo>
                      <a:pt x="340" y="305"/>
                      <a:pt x="340" y="305"/>
                      <a:pt x="340" y="305"/>
                    </a:cubicBezTo>
                    <a:cubicBezTo>
                      <a:pt x="331" y="315"/>
                      <a:pt x="299" y="341"/>
                      <a:pt x="256" y="341"/>
                    </a:cubicBezTo>
                    <a:cubicBezTo>
                      <a:pt x="201" y="341"/>
                      <a:pt x="177" y="315"/>
                      <a:pt x="171" y="306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51" y="276"/>
                      <a:pt x="251" y="276"/>
                      <a:pt x="251" y="276"/>
                    </a:cubicBezTo>
                    <a:cubicBezTo>
                      <a:pt x="253" y="277"/>
                      <a:pt x="254" y="277"/>
                      <a:pt x="256" y="277"/>
                    </a:cubicBezTo>
                    <a:cubicBezTo>
                      <a:pt x="257" y="277"/>
                      <a:pt x="259" y="277"/>
                      <a:pt x="260" y="276"/>
                    </a:cubicBezTo>
                    <a:lnTo>
                      <a:pt x="332" y="245"/>
                    </a:lnTo>
                    <a:close/>
                    <a:moveTo>
                      <a:pt x="136" y="203"/>
                    </a:moveTo>
                    <a:cubicBezTo>
                      <a:pt x="256" y="255"/>
                      <a:pt x="256" y="255"/>
                      <a:pt x="256" y="255"/>
                    </a:cubicBezTo>
                    <a:cubicBezTo>
                      <a:pt x="376" y="203"/>
                      <a:pt x="376" y="203"/>
                      <a:pt x="376" y="203"/>
                    </a:cubicBezTo>
                    <a:cubicBezTo>
                      <a:pt x="256" y="160"/>
                      <a:pt x="256" y="160"/>
                      <a:pt x="256" y="160"/>
                    </a:cubicBezTo>
                    <a:lnTo>
                      <a:pt x="136" y="203"/>
                    </a:lnTo>
                    <a:close/>
                    <a:moveTo>
                      <a:pt x="512" y="256"/>
                    </a:moveTo>
                    <a:cubicBezTo>
                      <a:pt x="512" y="397"/>
                      <a:pt x="397" y="512"/>
                      <a:pt x="256" y="512"/>
                    </a:cubicBezTo>
                    <a:cubicBezTo>
                      <a:pt x="114" y="512"/>
                      <a:pt x="0" y="397"/>
                      <a:pt x="0" y="256"/>
                    </a:cubicBezTo>
                    <a:cubicBezTo>
                      <a:pt x="0" y="114"/>
                      <a:pt x="114" y="0"/>
                      <a:pt x="256" y="0"/>
                    </a:cubicBezTo>
                    <a:cubicBezTo>
                      <a:pt x="397" y="0"/>
                      <a:pt x="512" y="114"/>
                      <a:pt x="512" y="256"/>
                    </a:cubicBezTo>
                    <a:close/>
                    <a:moveTo>
                      <a:pt x="416" y="202"/>
                    </a:moveTo>
                    <a:cubicBezTo>
                      <a:pt x="416" y="198"/>
                      <a:pt x="413" y="194"/>
                      <a:pt x="409" y="192"/>
                    </a:cubicBezTo>
                    <a:cubicBezTo>
                      <a:pt x="259" y="139"/>
                      <a:pt x="259" y="139"/>
                      <a:pt x="259" y="139"/>
                    </a:cubicBezTo>
                    <a:cubicBezTo>
                      <a:pt x="257" y="138"/>
                      <a:pt x="254" y="138"/>
                      <a:pt x="252" y="139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99" y="194"/>
                      <a:pt x="96" y="198"/>
                      <a:pt x="96" y="202"/>
                    </a:cubicBezTo>
                    <a:cubicBezTo>
                      <a:pt x="96" y="206"/>
                      <a:pt x="98" y="210"/>
                      <a:pt x="102" y="212"/>
                    </a:cubicBezTo>
                    <a:cubicBezTo>
                      <a:pt x="159" y="236"/>
                      <a:pt x="159" y="236"/>
                      <a:pt x="159" y="236"/>
                    </a:cubicBezTo>
                    <a:cubicBezTo>
                      <a:pt x="149" y="308"/>
                      <a:pt x="149" y="308"/>
                      <a:pt x="149" y="308"/>
                    </a:cubicBezTo>
                    <a:cubicBezTo>
                      <a:pt x="149" y="310"/>
                      <a:pt x="149" y="312"/>
                      <a:pt x="150" y="314"/>
                    </a:cubicBezTo>
                    <a:cubicBezTo>
                      <a:pt x="152" y="316"/>
                      <a:pt x="179" y="362"/>
                      <a:pt x="256" y="362"/>
                    </a:cubicBezTo>
                    <a:cubicBezTo>
                      <a:pt x="319" y="362"/>
                      <a:pt x="358" y="318"/>
                      <a:pt x="360" y="316"/>
                    </a:cubicBezTo>
                    <a:cubicBezTo>
                      <a:pt x="362" y="314"/>
                      <a:pt x="363" y="311"/>
                      <a:pt x="362" y="308"/>
                    </a:cubicBezTo>
                    <a:cubicBezTo>
                      <a:pt x="353" y="236"/>
                      <a:pt x="353" y="236"/>
                      <a:pt x="353" y="236"/>
                    </a:cubicBezTo>
                    <a:cubicBezTo>
                      <a:pt x="384" y="223"/>
                      <a:pt x="384" y="223"/>
                      <a:pt x="384" y="223"/>
                    </a:cubicBezTo>
                    <a:cubicBezTo>
                      <a:pt x="384" y="352"/>
                      <a:pt x="384" y="352"/>
                      <a:pt x="384" y="352"/>
                    </a:cubicBezTo>
                    <a:cubicBezTo>
                      <a:pt x="384" y="358"/>
                      <a:pt x="388" y="362"/>
                      <a:pt x="394" y="362"/>
                    </a:cubicBezTo>
                    <a:cubicBezTo>
                      <a:pt x="400" y="362"/>
                      <a:pt x="405" y="358"/>
                      <a:pt x="405" y="352"/>
                    </a:cubicBezTo>
                    <a:cubicBezTo>
                      <a:pt x="405" y="214"/>
                      <a:pt x="405" y="214"/>
                      <a:pt x="405" y="214"/>
                    </a:cubicBezTo>
                    <a:cubicBezTo>
                      <a:pt x="409" y="212"/>
                      <a:pt x="409" y="212"/>
                      <a:pt x="409" y="212"/>
                    </a:cubicBezTo>
                    <a:cubicBezTo>
                      <a:pt x="413" y="210"/>
                      <a:pt x="416" y="206"/>
                      <a:pt x="416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446" tIns="60723" rIns="121446" bIns="607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319">
                  <a:latin typeface="Poppins"/>
                </a:endParaRPr>
              </a:p>
            </p:txBody>
          </p:sp>
          <p:sp>
            <p:nvSpPr>
              <p:cNvPr id="75" name="Freeform 929">
                <a:extLst>
                  <a:ext uri="{FF2B5EF4-FFF2-40B4-BE49-F238E27FC236}">
                    <a16:creationId xmlns:a16="http://schemas.microsoft.com/office/drawing/2014/main" id="{B9AED3D6-EAB1-48B0-AB33-7FF954E475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32" y="3568"/>
                <a:ext cx="340" cy="340"/>
              </a:xfrm>
              <a:custGeom>
                <a:avLst/>
                <a:gdLst>
                  <a:gd name="T0" fmla="*/ 332 w 512"/>
                  <a:gd name="T1" fmla="*/ 245 h 512"/>
                  <a:gd name="T2" fmla="*/ 340 w 512"/>
                  <a:gd name="T3" fmla="*/ 305 h 512"/>
                  <a:gd name="T4" fmla="*/ 256 w 512"/>
                  <a:gd name="T5" fmla="*/ 341 h 512"/>
                  <a:gd name="T6" fmla="*/ 171 w 512"/>
                  <a:gd name="T7" fmla="*/ 306 h 512"/>
                  <a:gd name="T8" fmla="*/ 179 w 512"/>
                  <a:gd name="T9" fmla="*/ 245 h 512"/>
                  <a:gd name="T10" fmla="*/ 251 w 512"/>
                  <a:gd name="T11" fmla="*/ 276 h 512"/>
                  <a:gd name="T12" fmla="*/ 256 w 512"/>
                  <a:gd name="T13" fmla="*/ 277 h 512"/>
                  <a:gd name="T14" fmla="*/ 260 w 512"/>
                  <a:gd name="T15" fmla="*/ 276 h 512"/>
                  <a:gd name="T16" fmla="*/ 332 w 512"/>
                  <a:gd name="T17" fmla="*/ 245 h 512"/>
                  <a:gd name="T18" fmla="*/ 136 w 512"/>
                  <a:gd name="T19" fmla="*/ 203 h 512"/>
                  <a:gd name="T20" fmla="*/ 256 w 512"/>
                  <a:gd name="T21" fmla="*/ 255 h 512"/>
                  <a:gd name="T22" fmla="*/ 376 w 512"/>
                  <a:gd name="T23" fmla="*/ 203 h 512"/>
                  <a:gd name="T24" fmla="*/ 256 w 512"/>
                  <a:gd name="T25" fmla="*/ 160 h 512"/>
                  <a:gd name="T26" fmla="*/ 136 w 512"/>
                  <a:gd name="T27" fmla="*/ 203 h 512"/>
                  <a:gd name="T28" fmla="*/ 512 w 512"/>
                  <a:gd name="T29" fmla="*/ 256 h 512"/>
                  <a:gd name="T30" fmla="*/ 256 w 512"/>
                  <a:gd name="T31" fmla="*/ 512 h 512"/>
                  <a:gd name="T32" fmla="*/ 0 w 512"/>
                  <a:gd name="T33" fmla="*/ 256 h 512"/>
                  <a:gd name="T34" fmla="*/ 256 w 512"/>
                  <a:gd name="T35" fmla="*/ 0 h 512"/>
                  <a:gd name="T36" fmla="*/ 512 w 512"/>
                  <a:gd name="T37" fmla="*/ 256 h 512"/>
                  <a:gd name="T38" fmla="*/ 416 w 512"/>
                  <a:gd name="T39" fmla="*/ 202 h 512"/>
                  <a:gd name="T40" fmla="*/ 409 w 512"/>
                  <a:gd name="T41" fmla="*/ 192 h 512"/>
                  <a:gd name="T42" fmla="*/ 259 w 512"/>
                  <a:gd name="T43" fmla="*/ 139 h 512"/>
                  <a:gd name="T44" fmla="*/ 252 w 512"/>
                  <a:gd name="T45" fmla="*/ 139 h 512"/>
                  <a:gd name="T46" fmla="*/ 103 w 512"/>
                  <a:gd name="T47" fmla="*/ 192 h 512"/>
                  <a:gd name="T48" fmla="*/ 96 w 512"/>
                  <a:gd name="T49" fmla="*/ 202 h 512"/>
                  <a:gd name="T50" fmla="*/ 102 w 512"/>
                  <a:gd name="T51" fmla="*/ 212 h 512"/>
                  <a:gd name="T52" fmla="*/ 159 w 512"/>
                  <a:gd name="T53" fmla="*/ 236 h 512"/>
                  <a:gd name="T54" fmla="*/ 149 w 512"/>
                  <a:gd name="T55" fmla="*/ 308 h 512"/>
                  <a:gd name="T56" fmla="*/ 150 w 512"/>
                  <a:gd name="T57" fmla="*/ 314 h 512"/>
                  <a:gd name="T58" fmla="*/ 256 w 512"/>
                  <a:gd name="T59" fmla="*/ 362 h 512"/>
                  <a:gd name="T60" fmla="*/ 360 w 512"/>
                  <a:gd name="T61" fmla="*/ 316 h 512"/>
                  <a:gd name="T62" fmla="*/ 362 w 512"/>
                  <a:gd name="T63" fmla="*/ 308 h 512"/>
                  <a:gd name="T64" fmla="*/ 353 w 512"/>
                  <a:gd name="T65" fmla="*/ 236 h 512"/>
                  <a:gd name="T66" fmla="*/ 384 w 512"/>
                  <a:gd name="T67" fmla="*/ 223 h 512"/>
                  <a:gd name="T68" fmla="*/ 384 w 512"/>
                  <a:gd name="T69" fmla="*/ 352 h 512"/>
                  <a:gd name="T70" fmla="*/ 394 w 512"/>
                  <a:gd name="T71" fmla="*/ 362 h 512"/>
                  <a:gd name="T72" fmla="*/ 405 w 512"/>
                  <a:gd name="T73" fmla="*/ 352 h 512"/>
                  <a:gd name="T74" fmla="*/ 405 w 512"/>
                  <a:gd name="T75" fmla="*/ 214 h 512"/>
                  <a:gd name="T76" fmla="*/ 409 w 512"/>
                  <a:gd name="T77" fmla="*/ 212 h 512"/>
                  <a:gd name="T78" fmla="*/ 416 w 512"/>
                  <a:gd name="T79" fmla="*/ 20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2" h="512">
                    <a:moveTo>
                      <a:pt x="332" y="245"/>
                    </a:moveTo>
                    <a:cubicBezTo>
                      <a:pt x="340" y="305"/>
                      <a:pt x="340" y="305"/>
                      <a:pt x="340" y="305"/>
                    </a:cubicBezTo>
                    <a:cubicBezTo>
                      <a:pt x="331" y="315"/>
                      <a:pt x="299" y="341"/>
                      <a:pt x="256" y="341"/>
                    </a:cubicBezTo>
                    <a:cubicBezTo>
                      <a:pt x="201" y="341"/>
                      <a:pt x="177" y="315"/>
                      <a:pt x="171" y="306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51" y="276"/>
                      <a:pt x="251" y="276"/>
                      <a:pt x="251" y="276"/>
                    </a:cubicBezTo>
                    <a:cubicBezTo>
                      <a:pt x="253" y="277"/>
                      <a:pt x="254" y="277"/>
                      <a:pt x="256" y="277"/>
                    </a:cubicBezTo>
                    <a:cubicBezTo>
                      <a:pt x="257" y="277"/>
                      <a:pt x="259" y="277"/>
                      <a:pt x="260" y="276"/>
                    </a:cubicBezTo>
                    <a:lnTo>
                      <a:pt x="332" y="245"/>
                    </a:lnTo>
                    <a:close/>
                    <a:moveTo>
                      <a:pt x="136" y="203"/>
                    </a:moveTo>
                    <a:cubicBezTo>
                      <a:pt x="256" y="255"/>
                      <a:pt x="256" y="255"/>
                      <a:pt x="256" y="255"/>
                    </a:cubicBezTo>
                    <a:cubicBezTo>
                      <a:pt x="376" y="203"/>
                      <a:pt x="376" y="203"/>
                      <a:pt x="376" y="203"/>
                    </a:cubicBezTo>
                    <a:cubicBezTo>
                      <a:pt x="256" y="160"/>
                      <a:pt x="256" y="160"/>
                      <a:pt x="256" y="160"/>
                    </a:cubicBezTo>
                    <a:lnTo>
                      <a:pt x="136" y="203"/>
                    </a:lnTo>
                    <a:close/>
                    <a:moveTo>
                      <a:pt x="512" y="256"/>
                    </a:moveTo>
                    <a:cubicBezTo>
                      <a:pt x="512" y="397"/>
                      <a:pt x="397" y="512"/>
                      <a:pt x="256" y="512"/>
                    </a:cubicBezTo>
                    <a:cubicBezTo>
                      <a:pt x="114" y="512"/>
                      <a:pt x="0" y="397"/>
                      <a:pt x="0" y="256"/>
                    </a:cubicBezTo>
                    <a:cubicBezTo>
                      <a:pt x="0" y="114"/>
                      <a:pt x="114" y="0"/>
                      <a:pt x="256" y="0"/>
                    </a:cubicBezTo>
                    <a:cubicBezTo>
                      <a:pt x="397" y="0"/>
                      <a:pt x="512" y="114"/>
                      <a:pt x="512" y="256"/>
                    </a:cubicBezTo>
                    <a:close/>
                    <a:moveTo>
                      <a:pt x="416" y="202"/>
                    </a:moveTo>
                    <a:cubicBezTo>
                      <a:pt x="416" y="198"/>
                      <a:pt x="413" y="194"/>
                      <a:pt x="409" y="192"/>
                    </a:cubicBezTo>
                    <a:cubicBezTo>
                      <a:pt x="259" y="139"/>
                      <a:pt x="259" y="139"/>
                      <a:pt x="259" y="139"/>
                    </a:cubicBezTo>
                    <a:cubicBezTo>
                      <a:pt x="257" y="138"/>
                      <a:pt x="254" y="138"/>
                      <a:pt x="252" y="139"/>
                    </a:cubicBezTo>
                    <a:cubicBezTo>
                      <a:pt x="103" y="192"/>
                      <a:pt x="103" y="192"/>
                      <a:pt x="103" y="192"/>
                    </a:cubicBezTo>
                    <a:cubicBezTo>
                      <a:pt x="99" y="194"/>
                      <a:pt x="96" y="198"/>
                      <a:pt x="96" y="202"/>
                    </a:cubicBezTo>
                    <a:cubicBezTo>
                      <a:pt x="96" y="206"/>
                      <a:pt x="98" y="210"/>
                      <a:pt x="102" y="212"/>
                    </a:cubicBezTo>
                    <a:cubicBezTo>
                      <a:pt x="159" y="236"/>
                      <a:pt x="159" y="236"/>
                      <a:pt x="159" y="236"/>
                    </a:cubicBezTo>
                    <a:cubicBezTo>
                      <a:pt x="149" y="308"/>
                      <a:pt x="149" y="308"/>
                      <a:pt x="149" y="308"/>
                    </a:cubicBezTo>
                    <a:cubicBezTo>
                      <a:pt x="149" y="310"/>
                      <a:pt x="149" y="312"/>
                      <a:pt x="150" y="314"/>
                    </a:cubicBezTo>
                    <a:cubicBezTo>
                      <a:pt x="152" y="316"/>
                      <a:pt x="179" y="362"/>
                      <a:pt x="256" y="362"/>
                    </a:cubicBezTo>
                    <a:cubicBezTo>
                      <a:pt x="319" y="362"/>
                      <a:pt x="358" y="318"/>
                      <a:pt x="360" y="316"/>
                    </a:cubicBezTo>
                    <a:cubicBezTo>
                      <a:pt x="362" y="314"/>
                      <a:pt x="363" y="311"/>
                      <a:pt x="362" y="308"/>
                    </a:cubicBezTo>
                    <a:cubicBezTo>
                      <a:pt x="353" y="236"/>
                      <a:pt x="353" y="236"/>
                      <a:pt x="353" y="236"/>
                    </a:cubicBezTo>
                    <a:cubicBezTo>
                      <a:pt x="384" y="223"/>
                      <a:pt x="384" y="223"/>
                      <a:pt x="384" y="223"/>
                    </a:cubicBezTo>
                    <a:cubicBezTo>
                      <a:pt x="384" y="352"/>
                      <a:pt x="384" y="352"/>
                      <a:pt x="384" y="352"/>
                    </a:cubicBezTo>
                    <a:cubicBezTo>
                      <a:pt x="384" y="358"/>
                      <a:pt x="388" y="362"/>
                      <a:pt x="394" y="362"/>
                    </a:cubicBezTo>
                    <a:cubicBezTo>
                      <a:pt x="400" y="362"/>
                      <a:pt x="405" y="358"/>
                      <a:pt x="405" y="352"/>
                    </a:cubicBezTo>
                    <a:cubicBezTo>
                      <a:pt x="405" y="214"/>
                      <a:pt x="405" y="214"/>
                      <a:pt x="405" y="214"/>
                    </a:cubicBezTo>
                    <a:cubicBezTo>
                      <a:pt x="409" y="212"/>
                      <a:pt x="409" y="212"/>
                      <a:pt x="409" y="212"/>
                    </a:cubicBezTo>
                    <a:cubicBezTo>
                      <a:pt x="413" y="210"/>
                      <a:pt x="416" y="206"/>
                      <a:pt x="416" y="20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446" tIns="60723" rIns="121446" bIns="6072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319">
                  <a:latin typeface="Poppins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646128B-0311-45DD-BE4D-4FCF31B2D944}"/>
              </a:ext>
            </a:extLst>
          </p:cNvPr>
          <p:cNvGrpSpPr/>
          <p:nvPr/>
        </p:nvGrpSpPr>
        <p:grpSpPr>
          <a:xfrm>
            <a:off x="4859372" y="2348681"/>
            <a:ext cx="1008000" cy="3330221"/>
            <a:chOff x="5100273" y="2348681"/>
            <a:chExt cx="1008000" cy="3330221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4E4DB5A-B8F5-46D5-95AB-BEB04EFA96D3}"/>
                </a:ext>
              </a:extLst>
            </p:cNvPr>
            <p:cNvSpPr/>
            <p:nvPr/>
          </p:nvSpPr>
          <p:spPr>
            <a:xfrm>
              <a:off x="5100273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Salud y Bienestar</a:t>
              </a:r>
              <a:endParaRPr lang="es-ES" sz="1000" kern="1200" dirty="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FE52922-4230-4733-BE3C-227DFE19D2C6}"/>
                </a:ext>
              </a:extLst>
            </p:cNvPr>
            <p:cNvSpPr/>
            <p:nvPr/>
          </p:nvSpPr>
          <p:spPr>
            <a:xfrm>
              <a:off x="5223274" y="3363286"/>
              <a:ext cx="761999" cy="324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Médico/ Farmacia</a:t>
              </a:r>
              <a:endParaRPr lang="es-ES" sz="900" kern="120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30F6CCE-5014-4D69-8CAD-A78B529F5D33}"/>
                </a:ext>
              </a:extLst>
            </p:cNvPr>
            <p:cNvSpPr/>
            <p:nvPr/>
          </p:nvSpPr>
          <p:spPr>
            <a:xfrm>
              <a:off x="5223274" y="3749564"/>
              <a:ext cx="761999" cy="2628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Gimnasio</a:t>
              </a:r>
              <a:endParaRPr lang="es-ES" sz="900" kern="1200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C76DB18-1F60-4090-BDF9-7B06D9CF6DB4}"/>
                </a:ext>
              </a:extLst>
            </p:cNvPr>
            <p:cNvSpPr/>
            <p:nvPr/>
          </p:nvSpPr>
          <p:spPr>
            <a:xfrm>
              <a:off x="5223274" y="4071586"/>
              <a:ext cx="761999" cy="561725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salud y bienestar</a:t>
              </a:r>
              <a:endParaRPr lang="es-ES" sz="900" kern="1200" dirty="0"/>
            </a:p>
          </p:txBody>
        </p:sp>
        <p:sp>
          <p:nvSpPr>
            <p:cNvPr id="76" name="Freeform 838">
              <a:extLst>
                <a:ext uri="{FF2B5EF4-FFF2-40B4-BE49-F238E27FC236}">
                  <a16:creationId xmlns:a16="http://schemas.microsoft.com/office/drawing/2014/main" id="{C2CE5AFC-7402-4055-9C72-1A856D87F799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442273" y="2970221"/>
              <a:ext cx="324000" cy="324000"/>
            </a:xfrm>
            <a:custGeom>
              <a:avLst/>
              <a:gdLst>
                <a:gd name="T0" fmla="*/ 309 w 512"/>
                <a:gd name="T1" fmla="*/ 213 h 512"/>
                <a:gd name="T2" fmla="*/ 394 w 512"/>
                <a:gd name="T3" fmla="*/ 213 h 512"/>
                <a:gd name="T4" fmla="*/ 394 w 512"/>
                <a:gd name="T5" fmla="*/ 298 h 512"/>
                <a:gd name="T6" fmla="*/ 309 w 512"/>
                <a:gd name="T7" fmla="*/ 298 h 512"/>
                <a:gd name="T8" fmla="*/ 298 w 512"/>
                <a:gd name="T9" fmla="*/ 309 h 512"/>
                <a:gd name="T10" fmla="*/ 298 w 512"/>
                <a:gd name="T11" fmla="*/ 394 h 512"/>
                <a:gd name="T12" fmla="*/ 213 w 512"/>
                <a:gd name="T13" fmla="*/ 394 h 512"/>
                <a:gd name="T14" fmla="*/ 213 w 512"/>
                <a:gd name="T15" fmla="*/ 309 h 512"/>
                <a:gd name="T16" fmla="*/ 202 w 512"/>
                <a:gd name="T17" fmla="*/ 298 h 512"/>
                <a:gd name="T18" fmla="*/ 117 w 512"/>
                <a:gd name="T19" fmla="*/ 298 h 512"/>
                <a:gd name="T20" fmla="*/ 117 w 512"/>
                <a:gd name="T21" fmla="*/ 213 h 512"/>
                <a:gd name="T22" fmla="*/ 202 w 512"/>
                <a:gd name="T23" fmla="*/ 213 h 512"/>
                <a:gd name="T24" fmla="*/ 213 w 512"/>
                <a:gd name="T25" fmla="*/ 202 h 512"/>
                <a:gd name="T26" fmla="*/ 213 w 512"/>
                <a:gd name="T27" fmla="*/ 117 h 512"/>
                <a:gd name="T28" fmla="*/ 298 w 512"/>
                <a:gd name="T29" fmla="*/ 117 h 512"/>
                <a:gd name="T30" fmla="*/ 298 w 512"/>
                <a:gd name="T31" fmla="*/ 202 h 512"/>
                <a:gd name="T32" fmla="*/ 309 w 512"/>
                <a:gd name="T33" fmla="*/ 213 h 512"/>
                <a:gd name="T34" fmla="*/ 512 w 512"/>
                <a:gd name="T35" fmla="*/ 256 h 512"/>
                <a:gd name="T36" fmla="*/ 256 w 512"/>
                <a:gd name="T37" fmla="*/ 512 h 512"/>
                <a:gd name="T38" fmla="*/ 0 w 512"/>
                <a:gd name="T39" fmla="*/ 256 h 512"/>
                <a:gd name="T40" fmla="*/ 256 w 512"/>
                <a:gd name="T41" fmla="*/ 0 h 512"/>
                <a:gd name="T42" fmla="*/ 512 w 512"/>
                <a:gd name="T43" fmla="*/ 256 h 512"/>
                <a:gd name="T44" fmla="*/ 416 w 512"/>
                <a:gd name="T45" fmla="*/ 202 h 512"/>
                <a:gd name="T46" fmla="*/ 405 w 512"/>
                <a:gd name="T47" fmla="*/ 192 h 512"/>
                <a:gd name="T48" fmla="*/ 320 w 512"/>
                <a:gd name="T49" fmla="*/ 192 h 512"/>
                <a:gd name="T50" fmla="*/ 320 w 512"/>
                <a:gd name="T51" fmla="*/ 106 h 512"/>
                <a:gd name="T52" fmla="*/ 309 w 512"/>
                <a:gd name="T53" fmla="*/ 96 h 512"/>
                <a:gd name="T54" fmla="*/ 202 w 512"/>
                <a:gd name="T55" fmla="*/ 96 h 512"/>
                <a:gd name="T56" fmla="*/ 192 w 512"/>
                <a:gd name="T57" fmla="*/ 106 h 512"/>
                <a:gd name="T58" fmla="*/ 192 w 512"/>
                <a:gd name="T59" fmla="*/ 192 h 512"/>
                <a:gd name="T60" fmla="*/ 106 w 512"/>
                <a:gd name="T61" fmla="*/ 192 h 512"/>
                <a:gd name="T62" fmla="*/ 96 w 512"/>
                <a:gd name="T63" fmla="*/ 202 h 512"/>
                <a:gd name="T64" fmla="*/ 96 w 512"/>
                <a:gd name="T65" fmla="*/ 309 h 512"/>
                <a:gd name="T66" fmla="*/ 106 w 512"/>
                <a:gd name="T67" fmla="*/ 320 h 512"/>
                <a:gd name="T68" fmla="*/ 192 w 512"/>
                <a:gd name="T69" fmla="*/ 320 h 512"/>
                <a:gd name="T70" fmla="*/ 192 w 512"/>
                <a:gd name="T71" fmla="*/ 405 h 512"/>
                <a:gd name="T72" fmla="*/ 202 w 512"/>
                <a:gd name="T73" fmla="*/ 416 h 512"/>
                <a:gd name="T74" fmla="*/ 309 w 512"/>
                <a:gd name="T75" fmla="*/ 416 h 512"/>
                <a:gd name="T76" fmla="*/ 320 w 512"/>
                <a:gd name="T77" fmla="*/ 405 h 512"/>
                <a:gd name="T78" fmla="*/ 320 w 512"/>
                <a:gd name="T79" fmla="*/ 320 h 512"/>
                <a:gd name="T80" fmla="*/ 405 w 512"/>
                <a:gd name="T81" fmla="*/ 320 h 512"/>
                <a:gd name="T82" fmla="*/ 416 w 512"/>
                <a:gd name="T83" fmla="*/ 309 h 512"/>
                <a:gd name="T84" fmla="*/ 416 w 512"/>
                <a:gd name="T85" fmla="*/ 20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2" h="512">
                  <a:moveTo>
                    <a:pt x="309" y="213"/>
                  </a:moveTo>
                  <a:cubicBezTo>
                    <a:pt x="394" y="213"/>
                    <a:pt x="394" y="213"/>
                    <a:pt x="394" y="213"/>
                  </a:cubicBezTo>
                  <a:cubicBezTo>
                    <a:pt x="394" y="298"/>
                    <a:pt x="394" y="298"/>
                    <a:pt x="394" y="298"/>
                  </a:cubicBezTo>
                  <a:cubicBezTo>
                    <a:pt x="309" y="298"/>
                    <a:pt x="309" y="298"/>
                    <a:pt x="309" y="298"/>
                  </a:cubicBezTo>
                  <a:cubicBezTo>
                    <a:pt x="303" y="298"/>
                    <a:pt x="298" y="303"/>
                    <a:pt x="298" y="309"/>
                  </a:cubicBezTo>
                  <a:cubicBezTo>
                    <a:pt x="298" y="394"/>
                    <a:pt x="298" y="394"/>
                    <a:pt x="298" y="394"/>
                  </a:cubicBezTo>
                  <a:cubicBezTo>
                    <a:pt x="213" y="394"/>
                    <a:pt x="213" y="394"/>
                    <a:pt x="213" y="394"/>
                  </a:cubicBezTo>
                  <a:cubicBezTo>
                    <a:pt x="213" y="309"/>
                    <a:pt x="213" y="309"/>
                    <a:pt x="213" y="309"/>
                  </a:cubicBezTo>
                  <a:cubicBezTo>
                    <a:pt x="213" y="303"/>
                    <a:pt x="208" y="298"/>
                    <a:pt x="202" y="298"/>
                  </a:cubicBezTo>
                  <a:cubicBezTo>
                    <a:pt x="117" y="298"/>
                    <a:pt x="117" y="298"/>
                    <a:pt x="117" y="298"/>
                  </a:cubicBezTo>
                  <a:cubicBezTo>
                    <a:pt x="117" y="213"/>
                    <a:pt x="117" y="213"/>
                    <a:pt x="117" y="213"/>
                  </a:cubicBezTo>
                  <a:cubicBezTo>
                    <a:pt x="202" y="213"/>
                    <a:pt x="202" y="213"/>
                    <a:pt x="202" y="213"/>
                  </a:cubicBezTo>
                  <a:cubicBezTo>
                    <a:pt x="208" y="213"/>
                    <a:pt x="213" y="208"/>
                    <a:pt x="213" y="202"/>
                  </a:cubicBezTo>
                  <a:cubicBezTo>
                    <a:pt x="213" y="117"/>
                    <a:pt x="213" y="117"/>
                    <a:pt x="213" y="117"/>
                  </a:cubicBezTo>
                  <a:cubicBezTo>
                    <a:pt x="298" y="117"/>
                    <a:pt x="298" y="117"/>
                    <a:pt x="298" y="117"/>
                  </a:cubicBezTo>
                  <a:cubicBezTo>
                    <a:pt x="298" y="202"/>
                    <a:pt x="298" y="202"/>
                    <a:pt x="298" y="202"/>
                  </a:cubicBezTo>
                  <a:cubicBezTo>
                    <a:pt x="298" y="208"/>
                    <a:pt x="303" y="213"/>
                    <a:pt x="309" y="213"/>
                  </a:cubicBez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416" y="202"/>
                  </a:moveTo>
                  <a:cubicBezTo>
                    <a:pt x="416" y="196"/>
                    <a:pt x="411" y="192"/>
                    <a:pt x="405" y="192"/>
                  </a:cubicBezTo>
                  <a:cubicBezTo>
                    <a:pt x="320" y="192"/>
                    <a:pt x="320" y="192"/>
                    <a:pt x="320" y="192"/>
                  </a:cubicBezTo>
                  <a:cubicBezTo>
                    <a:pt x="320" y="106"/>
                    <a:pt x="320" y="106"/>
                    <a:pt x="320" y="106"/>
                  </a:cubicBezTo>
                  <a:cubicBezTo>
                    <a:pt x="320" y="100"/>
                    <a:pt x="315" y="96"/>
                    <a:pt x="309" y="96"/>
                  </a:cubicBezTo>
                  <a:cubicBezTo>
                    <a:pt x="202" y="96"/>
                    <a:pt x="202" y="96"/>
                    <a:pt x="202" y="96"/>
                  </a:cubicBezTo>
                  <a:cubicBezTo>
                    <a:pt x="196" y="96"/>
                    <a:pt x="192" y="100"/>
                    <a:pt x="192" y="106"/>
                  </a:cubicBezTo>
                  <a:cubicBezTo>
                    <a:pt x="192" y="192"/>
                    <a:pt x="192" y="192"/>
                    <a:pt x="192" y="192"/>
                  </a:cubicBezTo>
                  <a:cubicBezTo>
                    <a:pt x="106" y="192"/>
                    <a:pt x="106" y="192"/>
                    <a:pt x="106" y="192"/>
                  </a:cubicBezTo>
                  <a:cubicBezTo>
                    <a:pt x="100" y="192"/>
                    <a:pt x="96" y="196"/>
                    <a:pt x="96" y="202"/>
                  </a:cubicBezTo>
                  <a:cubicBezTo>
                    <a:pt x="96" y="309"/>
                    <a:pt x="96" y="309"/>
                    <a:pt x="96" y="309"/>
                  </a:cubicBezTo>
                  <a:cubicBezTo>
                    <a:pt x="96" y="315"/>
                    <a:pt x="100" y="320"/>
                    <a:pt x="106" y="320"/>
                  </a:cubicBezTo>
                  <a:cubicBezTo>
                    <a:pt x="192" y="320"/>
                    <a:pt x="192" y="320"/>
                    <a:pt x="192" y="320"/>
                  </a:cubicBezTo>
                  <a:cubicBezTo>
                    <a:pt x="192" y="405"/>
                    <a:pt x="192" y="405"/>
                    <a:pt x="192" y="405"/>
                  </a:cubicBezTo>
                  <a:cubicBezTo>
                    <a:pt x="192" y="411"/>
                    <a:pt x="196" y="416"/>
                    <a:pt x="202" y="416"/>
                  </a:cubicBezTo>
                  <a:cubicBezTo>
                    <a:pt x="309" y="416"/>
                    <a:pt x="309" y="416"/>
                    <a:pt x="309" y="416"/>
                  </a:cubicBezTo>
                  <a:cubicBezTo>
                    <a:pt x="315" y="416"/>
                    <a:pt x="320" y="411"/>
                    <a:pt x="320" y="405"/>
                  </a:cubicBezTo>
                  <a:cubicBezTo>
                    <a:pt x="320" y="320"/>
                    <a:pt x="320" y="320"/>
                    <a:pt x="320" y="320"/>
                  </a:cubicBezTo>
                  <a:cubicBezTo>
                    <a:pt x="405" y="320"/>
                    <a:pt x="405" y="320"/>
                    <a:pt x="405" y="320"/>
                  </a:cubicBezTo>
                  <a:cubicBezTo>
                    <a:pt x="411" y="320"/>
                    <a:pt x="416" y="315"/>
                    <a:pt x="416" y="309"/>
                  </a:cubicBezTo>
                  <a:lnTo>
                    <a:pt x="416" y="202"/>
                  </a:ln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Poppins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C2A25FD-E508-42AD-BCDC-ACD87C598959}"/>
              </a:ext>
            </a:extLst>
          </p:cNvPr>
          <p:cNvGrpSpPr/>
          <p:nvPr/>
        </p:nvGrpSpPr>
        <p:grpSpPr>
          <a:xfrm>
            <a:off x="8151476" y="2348681"/>
            <a:ext cx="1008000" cy="3330221"/>
            <a:chOff x="8217129" y="2348681"/>
            <a:chExt cx="1008000" cy="3330221"/>
          </a:xfrm>
        </p:grpSpPr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F5419E-9ECD-4852-BFE1-10DC17C8F560}"/>
                </a:ext>
              </a:extLst>
            </p:cNvPr>
            <p:cNvSpPr/>
            <p:nvPr/>
          </p:nvSpPr>
          <p:spPr>
            <a:xfrm>
              <a:off x="8217129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Ocio</a:t>
              </a:r>
              <a:endParaRPr lang="es-ES" sz="1000" kern="1200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5864C5C-E0F3-43E2-90DE-4DAE4E765308}"/>
                </a:ext>
              </a:extLst>
            </p:cNvPr>
            <p:cNvSpPr/>
            <p:nvPr/>
          </p:nvSpPr>
          <p:spPr>
            <a:xfrm>
              <a:off x="8340130" y="3363284"/>
              <a:ext cx="761999" cy="468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Cine, teatro, discoteca…</a:t>
              </a:r>
              <a:endParaRPr lang="es-ES" sz="900" kern="1200" dirty="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D0195D8-4E34-421B-A67F-7E154A61A823}"/>
                </a:ext>
              </a:extLst>
            </p:cNvPr>
            <p:cNvSpPr/>
            <p:nvPr/>
          </p:nvSpPr>
          <p:spPr>
            <a:xfrm>
              <a:off x="8340130" y="3889676"/>
              <a:ext cx="761999" cy="324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Comidas restaurante</a:t>
              </a:r>
              <a:endParaRPr lang="es-ES" sz="900" kern="120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4FC6D-C7C5-4073-B112-E4286A52D23E}"/>
                </a:ext>
              </a:extLst>
            </p:cNvPr>
            <p:cNvSpPr/>
            <p:nvPr/>
          </p:nvSpPr>
          <p:spPr>
            <a:xfrm>
              <a:off x="8340130" y="4272068"/>
              <a:ext cx="761999" cy="2628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Vacaciones</a:t>
              </a:r>
              <a:endParaRPr lang="es-ES" sz="900" kern="1200" dirty="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0B68471-690E-4F5E-B7B7-A369B87FF027}"/>
                </a:ext>
              </a:extLst>
            </p:cNvPr>
            <p:cNvSpPr/>
            <p:nvPr/>
          </p:nvSpPr>
          <p:spPr>
            <a:xfrm>
              <a:off x="8340130" y="4593260"/>
              <a:ext cx="761999" cy="468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de ocio</a:t>
              </a:r>
              <a:endParaRPr lang="es-ES" sz="900" kern="1200" dirty="0"/>
            </a:p>
          </p:txBody>
        </p:sp>
        <p:sp>
          <p:nvSpPr>
            <p:cNvPr id="77" name="Freeform 1015">
              <a:extLst>
                <a:ext uri="{FF2B5EF4-FFF2-40B4-BE49-F238E27FC236}">
                  <a16:creationId xmlns:a16="http://schemas.microsoft.com/office/drawing/2014/main" id="{D3B4A987-8DAC-45F0-AC9D-D57530F5FBC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8559604" y="2970221"/>
              <a:ext cx="323050" cy="324000"/>
            </a:xfrm>
            <a:custGeom>
              <a:avLst/>
              <a:gdLst>
                <a:gd name="T0" fmla="*/ 217 w 512"/>
                <a:gd name="T1" fmla="*/ 202 h 512"/>
                <a:gd name="T2" fmla="*/ 294 w 512"/>
                <a:gd name="T3" fmla="*/ 202 h 512"/>
                <a:gd name="T4" fmla="*/ 256 w 512"/>
                <a:gd name="T5" fmla="*/ 241 h 512"/>
                <a:gd name="T6" fmla="*/ 217 w 512"/>
                <a:gd name="T7" fmla="*/ 202 h 512"/>
                <a:gd name="T8" fmla="*/ 512 w 512"/>
                <a:gd name="T9" fmla="*/ 256 h 512"/>
                <a:gd name="T10" fmla="*/ 256 w 512"/>
                <a:gd name="T11" fmla="*/ 512 h 512"/>
                <a:gd name="T12" fmla="*/ 0 w 512"/>
                <a:gd name="T13" fmla="*/ 256 h 512"/>
                <a:gd name="T14" fmla="*/ 256 w 512"/>
                <a:gd name="T15" fmla="*/ 0 h 512"/>
                <a:gd name="T16" fmla="*/ 512 w 512"/>
                <a:gd name="T17" fmla="*/ 256 h 512"/>
                <a:gd name="T18" fmla="*/ 370 w 512"/>
                <a:gd name="T19" fmla="*/ 141 h 512"/>
                <a:gd name="T20" fmla="*/ 355 w 512"/>
                <a:gd name="T21" fmla="*/ 141 h 512"/>
                <a:gd name="T22" fmla="*/ 315 w 512"/>
                <a:gd name="T23" fmla="*/ 181 h 512"/>
                <a:gd name="T24" fmla="*/ 196 w 512"/>
                <a:gd name="T25" fmla="*/ 181 h 512"/>
                <a:gd name="T26" fmla="*/ 157 w 512"/>
                <a:gd name="T27" fmla="*/ 141 h 512"/>
                <a:gd name="T28" fmla="*/ 141 w 512"/>
                <a:gd name="T29" fmla="*/ 141 h 512"/>
                <a:gd name="T30" fmla="*/ 141 w 512"/>
                <a:gd name="T31" fmla="*/ 157 h 512"/>
                <a:gd name="T32" fmla="*/ 184 w 512"/>
                <a:gd name="T33" fmla="*/ 199 h 512"/>
                <a:gd name="T34" fmla="*/ 184 w 512"/>
                <a:gd name="T35" fmla="*/ 199 h 512"/>
                <a:gd name="T36" fmla="*/ 245 w 512"/>
                <a:gd name="T37" fmla="*/ 260 h 512"/>
                <a:gd name="T38" fmla="*/ 245 w 512"/>
                <a:gd name="T39" fmla="*/ 373 h 512"/>
                <a:gd name="T40" fmla="*/ 202 w 512"/>
                <a:gd name="T41" fmla="*/ 373 h 512"/>
                <a:gd name="T42" fmla="*/ 192 w 512"/>
                <a:gd name="T43" fmla="*/ 384 h 512"/>
                <a:gd name="T44" fmla="*/ 202 w 512"/>
                <a:gd name="T45" fmla="*/ 394 h 512"/>
                <a:gd name="T46" fmla="*/ 309 w 512"/>
                <a:gd name="T47" fmla="*/ 394 h 512"/>
                <a:gd name="T48" fmla="*/ 320 w 512"/>
                <a:gd name="T49" fmla="*/ 384 h 512"/>
                <a:gd name="T50" fmla="*/ 309 w 512"/>
                <a:gd name="T51" fmla="*/ 373 h 512"/>
                <a:gd name="T52" fmla="*/ 266 w 512"/>
                <a:gd name="T53" fmla="*/ 373 h 512"/>
                <a:gd name="T54" fmla="*/ 266 w 512"/>
                <a:gd name="T55" fmla="*/ 260 h 512"/>
                <a:gd name="T56" fmla="*/ 327 w 512"/>
                <a:gd name="T57" fmla="*/ 199 h 512"/>
                <a:gd name="T58" fmla="*/ 327 w 512"/>
                <a:gd name="T59" fmla="*/ 199 h 512"/>
                <a:gd name="T60" fmla="*/ 370 w 512"/>
                <a:gd name="T61" fmla="*/ 157 h 512"/>
                <a:gd name="T62" fmla="*/ 370 w 512"/>
                <a:gd name="T63" fmla="*/ 141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512">
                  <a:moveTo>
                    <a:pt x="217" y="202"/>
                  </a:moveTo>
                  <a:cubicBezTo>
                    <a:pt x="294" y="202"/>
                    <a:pt x="294" y="202"/>
                    <a:pt x="294" y="202"/>
                  </a:cubicBezTo>
                  <a:cubicBezTo>
                    <a:pt x="256" y="241"/>
                    <a:pt x="256" y="241"/>
                    <a:pt x="256" y="241"/>
                  </a:cubicBezTo>
                  <a:lnTo>
                    <a:pt x="217" y="202"/>
                  </a:ln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370" y="141"/>
                  </a:moveTo>
                  <a:cubicBezTo>
                    <a:pt x="366" y="137"/>
                    <a:pt x="359" y="137"/>
                    <a:pt x="355" y="141"/>
                  </a:cubicBezTo>
                  <a:cubicBezTo>
                    <a:pt x="315" y="181"/>
                    <a:pt x="315" y="181"/>
                    <a:pt x="315" y="181"/>
                  </a:cubicBezTo>
                  <a:cubicBezTo>
                    <a:pt x="196" y="181"/>
                    <a:pt x="196" y="181"/>
                    <a:pt x="196" y="181"/>
                  </a:cubicBezTo>
                  <a:cubicBezTo>
                    <a:pt x="157" y="141"/>
                    <a:pt x="157" y="141"/>
                    <a:pt x="157" y="141"/>
                  </a:cubicBezTo>
                  <a:cubicBezTo>
                    <a:pt x="152" y="137"/>
                    <a:pt x="146" y="137"/>
                    <a:pt x="141" y="141"/>
                  </a:cubicBezTo>
                  <a:cubicBezTo>
                    <a:pt x="137" y="146"/>
                    <a:pt x="137" y="152"/>
                    <a:pt x="141" y="157"/>
                  </a:cubicBezTo>
                  <a:cubicBezTo>
                    <a:pt x="184" y="199"/>
                    <a:pt x="184" y="199"/>
                    <a:pt x="184" y="199"/>
                  </a:cubicBezTo>
                  <a:cubicBezTo>
                    <a:pt x="184" y="199"/>
                    <a:pt x="184" y="199"/>
                    <a:pt x="184" y="199"/>
                  </a:cubicBezTo>
                  <a:cubicBezTo>
                    <a:pt x="245" y="260"/>
                    <a:pt x="245" y="260"/>
                    <a:pt x="245" y="260"/>
                  </a:cubicBezTo>
                  <a:cubicBezTo>
                    <a:pt x="245" y="373"/>
                    <a:pt x="245" y="373"/>
                    <a:pt x="245" y="373"/>
                  </a:cubicBezTo>
                  <a:cubicBezTo>
                    <a:pt x="202" y="373"/>
                    <a:pt x="202" y="373"/>
                    <a:pt x="202" y="373"/>
                  </a:cubicBezTo>
                  <a:cubicBezTo>
                    <a:pt x="196" y="373"/>
                    <a:pt x="192" y="378"/>
                    <a:pt x="192" y="384"/>
                  </a:cubicBezTo>
                  <a:cubicBezTo>
                    <a:pt x="192" y="390"/>
                    <a:pt x="196" y="394"/>
                    <a:pt x="202" y="394"/>
                  </a:cubicBezTo>
                  <a:cubicBezTo>
                    <a:pt x="309" y="394"/>
                    <a:pt x="309" y="394"/>
                    <a:pt x="309" y="394"/>
                  </a:cubicBezTo>
                  <a:cubicBezTo>
                    <a:pt x="315" y="394"/>
                    <a:pt x="320" y="390"/>
                    <a:pt x="320" y="384"/>
                  </a:cubicBezTo>
                  <a:cubicBezTo>
                    <a:pt x="320" y="378"/>
                    <a:pt x="315" y="373"/>
                    <a:pt x="309" y="373"/>
                  </a:cubicBezTo>
                  <a:cubicBezTo>
                    <a:pt x="266" y="373"/>
                    <a:pt x="266" y="373"/>
                    <a:pt x="266" y="373"/>
                  </a:cubicBezTo>
                  <a:cubicBezTo>
                    <a:pt x="266" y="260"/>
                    <a:pt x="266" y="260"/>
                    <a:pt x="266" y="260"/>
                  </a:cubicBezTo>
                  <a:cubicBezTo>
                    <a:pt x="327" y="199"/>
                    <a:pt x="327" y="199"/>
                    <a:pt x="327" y="199"/>
                  </a:cubicBezTo>
                  <a:cubicBezTo>
                    <a:pt x="327" y="199"/>
                    <a:pt x="327" y="199"/>
                    <a:pt x="327" y="199"/>
                  </a:cubicBezTo>
                  <a:cubicBezTo>
                    <a:pt x="370" y="157"/>
                    <a:pt x="370" y="157"/>
                    <a:pt x="370" y="157"/>
                  </a:cubicBezTo>
                  <a:cubicBezTo>
                    <a:pt x="374" y="152"/>
                    <a:pt x="374" y="146"/>
                    <a:pt x="370" y="141"/>
                  </a:cubicBez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319">
                <a:latin typeface="Poppins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11A0B70-6E16-4FAB-BDA4-4812C920FB7A}"/>
              </a:ext>
            </a:extLst>
          </p:cNvPr>
          <p:cNvGrpSpPr/>
          <p:nvPr/>
        </p:nvGrpSpPr>
        <p:grpSpPr>
          <a:xfrm>
            <a:off x="5956740" y="2348681"/>
            <a:ext cx="1008000" cy="3330221"/>
            <a:chOff x="6139225" y="2348681"/>
            <a:chExt cx="1008000" cy="3330221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FDE4EE4-9759-4F53-8745-3E86A3A7DFA6}"/>
                </a:ext>
              </a:extLst>
            </p:cNvPr>
            <p:cNvSpPr/>
            <p:nvPr/>
          </p:nvSpPr>
          <p:spPr>
            <a:xfrm>
              <a:off x="6139225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Financieros</a:t>
              </a:r>
              <a:endParaRPr lang="es-ES" sz="1000" kern="1200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62289D2-46F9-47A1-86F2-1EB8E80E9ACD}"/>
                </a:ext>
              </a:extLst>
            </p:cNvPr>
            <p:cNvSpPr/>
            <p:nvPr/>
          </p:nvSpPr>
          <p:spPr>
            <a:xfrm>
              <a:off x="6262226" y="3688460"/>
              <a:ext cx="761999" cy="468000"/>
            </a:xfrm>
            <a:custGeom>
              <a:avLst/>
              <a:gdLst>
                <a:gd name="connsiteX0" fmla="*/ 0 w 761999"/>
                <a:gd name="connsiteY0" fmla="*/ 44003 h 440033"/>
                <a:gd name="connsiteX1" fmla="*/ 44003 w 761999"/>
                <a:gd name="connsiteY1" fmla="*/ 0 h 440033"/>
                <a:gd name="connsiteX2" fmla="*/ 717996 w 761999"/>
                <a:gd name="connsiteY2" fmla="*/ 0 h 440033"/>
                <a:gd name="connsiteX3" fmla="*/ 761999 w 761999"/>
                <a:gd name="connsiteY3" fmla="*/ 44003 h 440033"/>
                <a:gd name="connsiteX4" fmla="*/ 761999 w 761999"/>
                <a:gd name="connsiteY4" fmla="*/ 396030 h 440033"/>
                <a:gd name="connsiteX5" fmla="*/ 717996 w 761999"/>
                <a:gd name="connsiteY5" fmla="*/ 440033 h 440033"/>
                <a:gd name="connsiteX6" fmla="*/ 44003 w 761999"/>
                <a:gd name="connsiteY6" fmla="*/ 440033 h 440033"/>
                <a:gd name="connsiteX7" fmla="*/ 0 w 761999"/>
                <a:gd name="connsiteY7" fmla="*/ 396030 h 440033"/>
                <a:gd name="connsiteX8" fmla="*/ 0 w 761999"/>
                <a:gd name="connsiteY8" fmla="*/ 44003 h 44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440033">
                  <a:moveTo>
                    <a:pt x="0" y="44003"/>
                  </a:moveTo>
                  <a:cubicBezTo>
                    <a:pt x="0" y="19701"/>
                    <a:pt x="19701" y="0"/>
                    <a:pt x="44003" y="0"/>
                  </a:cubicBezTo>
                  <a:lnTo>
                    <a:pt x="717996" y="0"/>
                  </a:lnTo>
                  <a:cubicBezTo>
                    <a:pt x="742298" y="0"/>
                    <a:pt x="761999" y="19701"/>
                    <a:pt x="761999" y="44003"/>
                  </a:cubicBezTo>
                  <a:lnTo>
                    <a:pt x="761999" y="396030"/>
                  </a:lnTo>
                  <a:cubicBezTo>
                    <a:pt x="761999" y="420332"/>
                    <a:pt x="742298" y="440033"/>
                    <a:pt x="717996" y="440033"/>
                  </a:cubicBezTo>
                  <a:lnTo>
                    <a:pt x="44003" y="440033"/>
                  </a:lnTo>
                  <a:cubicBezTo>
                    <a:pt x="19701" y="440033"/>
                    <a:pt x="0" y="420332"/>
                    <a:pt x="0" y="396030"/>
                  </a:cubicBezTo>
                  <a:lnTo>
                    <a:pt x="0" y="440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588" tIns="22413" rIns="25588" bIns="2241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dirty="0"/>
                <a:t>C</a:t>
              </a:r>
              <a:r>
                <a:rPr lang="es-ES" sz="900" b="0" i="0" u="none" kern="1200" dirty="0"/>
                <a:t>uota mensual préstamo</a:t>
              </a:r>
              <a:endParaRPr lang="es-ES" sz="900" kern="1200" dirty="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B8CF1FB-784A-4E77-9383-AE5809294359}"/>
                </a:ext>
              </a:extLst>
            </p:cNvPr>
            <p:cNvSpPr/>
            <p:nvPr/>
          </p:nvSpPr>
          <p:spPr>
            <a:xfrm>
              <a:off x="6262226" y="4221694"/>
              <a:ext cx="761999" cy="468000"/>
            </a:xfrm>
            <a:custGeom>
              <a:avLst/>
              <a:gdLst>
                <a:gd name="connsiteX0" fmla="*/ 0 w 761999"/>
                <a:gd name="connsiteY0" fmla="*/ 44003 h 440033"/>
                <a:gd name="connsiteX1" fmla="*/ 44003 w 761999"/>
                <a:gd name="connsiteY1" fmla="*/ 0 h 440033"/>
                <a:gd name="connsiteX2" fmla="*/ 717996 w 761999"/>
                <a:gd name="connsiteY2" fmla="*/ 0 h 440033"/>
                <a:gd name="connsiteX3" fmla="*/ 761999 w 761999"/>
                <a:gd name="connsiteY3" fmla="*/ 44003 h 440033"/>
                <a:gd name="connsiteX4" fmla="*/ 761999 w 761999"/>
                <a:gd name="connsiteY4" fmla="*/ 396030 h 440033"/>
                <a:gd name="connsiteX5" fmla="*/ 717996 w 761999"/>
                <a:gd name="connsiteY5" fmla="*/ 440033 h 440033"/>
                <a:gd name="connsiteX6" fmla="*/ 44003 w 761999"/>
                <a:gd name="connsiteY6" fmla="*/ 440033 h 440033"/>
                <a:gd name="connsiteX7" fmla="*/ 0 w 761999"/>
                <a:gd name="connsiteY7" fmla="*/ 396030 h 440033"/>
                <a:gd name="connsiteX8" fmla="*/ 0 w 761999"/>
                <a:gd name="connsiteY8" fmla="*/ 44003 h 44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440033">
                  <a:moveTo>
                    <a:pt x="0" y="44003"/>
                  </a:moveTo>
                  <a:cubicBezTo>
                    <a:pt x="0" y="19701"/>
                    <a:pt x="19701" y="0"/>
                    <a:pt x="44003" y="0"/>
                  </a:cubicBezTo>
                  <a:lnTo>
                    <a:pt x="717996" y="0"/>
                  </a:lnTo>
                  <a:cubicBezTo>
                    <a:pt x="742298" y="0"/>
                    <a:pt x="761999" y="19701"/>
                    <a:pt x="761999" y="44003"/>
                  </a:cubicBezTo>
                  <a:lnTo>
                    <a:pt x="761999" y="396030"/>
                  </a:lnTo>
                  <a:cubicBezTo>
                    <a:pt x="761999" y="420332"/>
                    <a:pt x="742298" y="440033"/>
                    <a:pt x="717996" y="440033"/>
                  </a:cubicBezTo>
                  <a:lnTo>
                    <a:pt x="44003" y="440033"/>
                  </a:lnTo>
                  <a:cubicBezTo>
                    <a:pt x="19701" y="440033"/>
                    <a:pt x="0" y="420332"/>
                    <a:pt x="0" y="396030"/>
                  </a:cubicBezTo>
                  <a:lnTo>
                    <a:pt x="0" y="440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588" tIns="22413" rIns="25588" bIns="2241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bancarios</a:t>
              </a:r>
              <a:endParaRPr lang="es-ES" sz="900" kern="1200" dirty="0"/>
            </a:p>
          </p:txBody>
        </p:sp>
        <p:sp>
          <p:nvSpPr>
            <p:cNvPr id="78" name="Freeform 114">
              <a:extLst>
                <a:ext uri="{FF2B5EF4-FFF2-40B4-BE49-F238E27FC236}">
                  <a16:creationId xmlns:a16="http://schemas.microsoft.com/office/drawing/2014/main" id="{DDD7306E-8A56-45E9-A37D-B7628472AD2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6481225" y="2970221"/>
              <a:ext cx="324000" cy="32400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416 w 512"/>
                <a:gd name="T11" fmla="*/ 362 h 512"/>
                <a:gd name="T12" fmla="*/ 405 w 512"/>
                <a:gd name="T13" fmla="*/ 373 h 512"/>
                <a:gd name="T14" fmla="*/ 106 w 512"/>
                <a:gd name="T15" fmla="*/ 373 h 512"/>
                <a:gd name="T16" fmla="*/ 96 w 512"/>
                <a:gd name="T17" fmla="*/ 362 h 512"/>
                <a:gd name="T18" fmla="*/ 96 w 512"/>
                <a:gd name="T19" fmla="*/ 149 h 512"/>
                <a:gd name="T20" fmla="*/ 106 w 512"/>
                <a:gd name="T21" fmla="*/ 138 h 512"/>
                <a:gd name="T22" fmla="*/ 405 w 512"/>
                <a:gd name="T23" fmla="*/ 138 h 512"/>
                <a:gd name="T24" fmla="*/ 416 w 512"/>
                <a:gd name="T25" fmla="*/ 149 h 512"/>
                <a:gd name="T26" fmla="*/ 416 w 512"/>
                <a:gd name="T27" fmla="*/ 362 h 512"/>
                <a:gd name="T28" fmla="*/ 117 w 512"/>
                <a:gd name="T29" fmla="*/ 160 h 512"/>
                <a:gd name="T30" fmla="*/ 394 w 512"/>
                <a:gd name="T31" fmla="*/ 160 h 512"/>
                <a:gd name="T32" fmla="*/ 394 w 512"/>
                <a:gd name="T33" fmla="*/ 181 h 512"/>
                <a:gd name="T34" fmla="*/ 117 w 512"/>
                <a:gd name="T35" fmla="*/ 181 h 512"/>
                <a:gd name="T36" fmla="*/ 117 w 512"/>
                <a:gd name="T37" fmla="*/ 160 h 512"/>
                <a:gd name="T38" fmla="*/ 117 w 512"/>
                <a:gd name="T39" fmla="*/ 352 h 512"/>
                <a:gd name="T40" fmla="*/ 394 w 512"/>
                <a:gd name="T41" fmla="*/ 352 h 512"/>
                <a:gd name="T42" fmla="*/ 394 w 512"/>
                <a:gd name="T43" fmla="*/ 224 h 512"/>
                <a:gd name="T44" fmla="*/ 117 w 512"/>
                <a:gd name="T45" fmla="*/ 224 h 512"/>
                <a:gd name="T46" fmla="*/ 117 w 512"/>
                <a:gd name="T47" fmla="*/ 352 h 512"/>
                <a:gd name="T48" fmla="*/ 149 w 512"/>
                <a:gd name="T49" fmla="*/ 309 h 512"/>
                <a:gd name="T50" fmla="*/ 256 w 512"/>
                <a:gd name="T51" fmla="*/ 309 h 512"/>
                <a:gd name="T52" fmla="*/ 266 w 512"/>
                <a:gd name="T53" fmla="*/ 320 h 512"/>
                <a:gd name="T54" fmla="*/ 256 w 512"/>
                <a:gd name="T55" fmla="*/ 330 h 512"/>
                <a:gd name="T56" fmla="*/ 149 w 512"/>
                <a:gd name="T57" fmla="*/ 330 h 512"/>
                <a:gd name="T58" fmla="*/ 138 w 512"/>
                <a:gd name="T59" fmla="*/ 320 h 512"/>
                <a:gd name="T60" fmla="*/ 149 w 512"/>
                <a:gd name="T61" fmla="*/ 30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416" y="362"/>
                  </a:moveTo>
                  <a:cubicBezTo>
                    <a:pt x="416" y="368"/>
                    <a:pt x="411" y="373"/>
                    <a:pt x="405" y="373"/>
                  </a:cubicBezTo>
                  <a:cubicBezTo>
                    <a:pt x="106" y="373"/>
                    <a:pt x="106" y="373"/>
                    <a:pt x="106" y="373"/>
                  </a:cubicBezTo>
                  <a:cubicBezTo>
                    <a:pt x="100" y="373"/>
                    <a:pt x="96" y="368"/>
                    <a:pt x="96" y="362"/>
                  </a:cubicBezTo>
                  <a:cubicBezTo>
                    <a:pt x="96" y="149"/>
                    <a:pt x="96" y="149"/>
                    <a:pt x="96" y="149"/>
                  </a:cubicBezTo>
                  <a:cubicBezTo>
                    <a:pt x="96" y="143"/>
                    <a:pt x="100" y="138"/>
                    <a:pt x="106" y="138"/>
                  </a:cubicBezTo>
                  <a:cubicBezTo>
                    <a:pt x="405" y="138"/>
                    <a:pt x="405" y="138"/>
                    <a:pt x="405" y="138"/>
                  </a:cubicBezTo>
                  <a:cubicBezTo>
                    <a:pt x="411" y="138"/>
                    <a:pt x="416" y="143"/>
                    <a:pt x="416" y="149"/>
                  </a:cubicBezTo>
                  <a:lnTo>
                    <a:pt x="416" y="362"/>
                  </a:lnTo>
                  <a:close/>
                  <a:moveTo>
                    <a:pt x="117" y="160"/>
                  </a:moveTo>
                  <a:cubicBezTo>
                    <a:pt x="394" y="160"/>
                    <a:pt x="394" y="160"/>
                    <a:pt x="394" y="160"/>
                  </a:cubicBezTo>
                  <a:cubicBezTo>
                    <a:pt x="394" y="181"/>
                    <a:pt x="394" y="181"/>
                    <a:pt x="394" y="181"/>
                  </a:cubicBezTo>
                  <a:cubicBezTo>
                    <a:pt x="117" y="181"/>
                    <a:pt x="117" y="181"/>
                    <a:pt x="117" y="181"/>
                  </a:cubicBezTo>
                  <a:lnTo>
                    <a:pt x="117" y="160"/>
                  </a:lnTo>
                  <a:close/>
                  <a:moveTo>
                    <a:pt x="117" y="352"/>
                  </a:moveTo>
                  <a:cubicBezTo>
                    <a:pt x="394" y="352"/>
                    <a:pt x="394" y="352"/>
                    <a:pt x="394" y="352"/>
                  </a:cubicBezTo>
                  <a:cubicBezTo>
                    <a:pt x="394" y="224"/>
                    <a:pt x="394" y="224"/>
                    <a:pt x="394" y="224"/>
                  </a:cubicBezTo>
                  <a:cubicBezTo>
                    <a:pt x="117" y="224"/>
                    <a:pt x="117" y="224"/>
                    <a:pt x="117" y="224"/>
                  </a:cubicBezTo>
                  <a:lnTo>
                    <a:pt x="117" y="352"/>
                  </a:lnTo>
                  <a:close/>
                  <a:moveTo>
                    <a:pt x="149" y="309"/>
                  </a:moveTo>
                  <a:cubicBezTo>
                    <a:pt x="256" y="309"/>
                    <a:pt x="256" y="309"/>
                    <a:pt x="256" y="309"/>
                  </a:cubicBezTo>
                  <a:cubicBezTo>
                    <a:pt x="262" y="309"/>
                    <a:pt x="266" y="314"/>
                    <a:pt x="266" y="320"/>
                  </a:cubicBezTo>
                  <a:cubicBezTo>
                    <a:pt x="266" y="326"/>
                    <a:pt x="262" y="330"/>
                    <a:pt x="256" y="330"/>
                  </a:cubicBezTo>
                  <a:cubicBezTo>
                    <a:pt x="149" y="330"/>
                    <a:pt x="149" y="330"/>
                    <a:pt x="149" y="330"/>
                  </a:cubicBezTo>
                  <a:cubicBezTo>
                    <a:pt x="143" y="330"/>
                    <a:pt x="138" y="326"/>
                    <a:pt x="138" y="320"/>
                  </a:cubicBezTo>
                  <a:cubicBezTo>
                    <a:pt x="138" y="314"/>
                    <a:pt x="143" y="309"/>
                    <a:pt x="149" y="309"/>
                  </a:cubicBez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319">
                <a:latin typeface="Poppin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1700E20-ADDF-41F4-BF62-6BAC13599770}"/>
              </a:ext>
            </a:extLst>
          </p:cNvPr>
          <p:cNvGrpSpPr/>
          <p:nvPr/>
        </p:nvGrpSpPr>
        <p:grpSpPr>
          <a:xfrm>
            <a:off x="7054108" y="2348681"/>
            <a:ext cx="1008000" cy="3330221"/>
            <a:chOff x="7178177" y="2348681"/>
            <a:chExt cx="1008000" cy="3330221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0C3B51F-20A6-44FD-845A-023E94D41FC6}"/>
                </a:ext>
              </a:extLst>
            </p:cNvPr>
            <p:cNvSpPr/>
            <p:nvPr/>
          </p:nvSpPr>
          <p:spPr>
            <a:xfrm>
              <a:off x="7178177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Transporte</a:t>
              </a:r>
              <a:endParaRPr lang="es-ES" sz="1000" kern="120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7C64D03C-8368-40E8-80CB-5EAD3EC3BD5C}"/>
                </a:ext>
              </a:extLst>
            </p:cNvPr>
            <p:cNvSpPr/>
            <p:nvPr/>
          </p:nvSpPr>
          <p:spPr>
            <a:xfrm>
              <a:off x="7301178" y="3363256"/>
              <a:ext cx="761999" cy="468000"/>
            </a:xfrm>
            <a:custGeom>
              <a:avLst/>
              <a:gdLst>
                <a:gd name="connsiteX0" fmla="*/ 0 w 761999"/>
                <a:gd name="connsiteY0" fmla="*/ 32803 h 328025"/>
                <a:gd name="connsiteX1" fmla="*/ 32803 w 761999"/>
                <a:gd name="connsiteY1" fmla="*/ 0 h 328025"/>
                <a:gd name="connsiteX2" fmla="*/ 729197 w 761999"/>
                <a:gd name="connsiteY2" fmla="*/ 0 h 328025"/>
                <a:gd name="connsiteX3" fmla="*/ 762000 w 761999"/>
                <a:gd name="connsiteY3" fmla="*/ 32803 h 328025"/>
                <a:gd name="connsiteX4" fmla="*/ 761999 w 761999"/>
                <a:gd name="connsiteY4" fmla="*/ 295223 h 328025"/>
                <a:gd name="connsiteX5" fmla="*/ 729196 w 761999"/>
                <a:gd name="connsiteY5" fmla="*/ 328026 h 328025"/>
                <a:gd name="connsiteX6" fmla="*/ 32803 w 761999"/>
                <a:gd name="connsiteY6" fmla="*/ 328025 h 328025"/>
                <a:gd name="connsiteX7" fmla="*/ 0 w 761999"/>
                <a:gd name="connsiteY7" fmla="*/ 295222 h 328025"/>
                <a:gd name="connsiteX8" fmla="*/ 0 w 761999"/>
                <a:gd name="connsiteY8" fmla="*/ 32803 h 32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328025">
                  <a:moveTo>
                    <a:pt x="0" y="32803"/>
                  </a:moveTo>
                  <a:cubicBezTo>
                    <a:pt x="0" y="14686"/>
                    <a:pt x="14686" y="0"/>
                    <a:pt x="32803" y="0"/>
                  </a:cubicBezTo>
                  <a:lnTo>
                    <a:pt x="729197" y="0"/>
                  </a:lnTo>
                  <a:cubicBezTo>
                    <a:pt x="747314" y="0"/>
                    <a:pt x="762000" y="14686"/>
                    <a:pt x="762000" y="32803"/>
                  </a:cubicBezTo>
                  <a:cubicBezTo>
                    <a:pt x="762000" y="120276"/>
                    <a:pt x="761999" y="207750"/>
                    <a:pt x="761999" y="295223"/>
                  </a:cubicBezTo>
                  <a:cubicBezTo>
                    <a:pt x="761999" y="313340"/>
                    <a:pt x="747313" y="328026"/>
                    <a:pt x="729196" y="328026"/>
                  </a:cubicBezTo>
                  <a:lnTo>
                    <a:pt x="32803" y="328025"/>
                  </a:lnTo>
                  <a:cubicBezTo>
                    <a:pt x="14686" y="328025"/>
                    <a:pt x="0" y="313339"/>
                    <a:pt x="0" y="295222"/>
                  </a:cubicBezTo>
                  <a:lnTo>
                    <a:pt x="0" y="328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308" tIns="19133" rIns="22308" bIns="1913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Tarjetas transporte público</a:t>
              </a:r>
              <a:endParaRPr lang="es-ES" sz="900" kern="120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AAEA028F-6AD9-42A2-B130-2731552C4718}"/>
                </a:ext>
              </a:extLst>
            </p:cNvPr>
            <p:cNvSpPr/>
            <p:nvPr/>
          </p:nvSpPr>
          <p:spPr>
            <a:xfrm>
              <a:off x="7301178" y="3895875"/>
              <a:ext cx="761999" cy="468000"/>
            </a:xfrm>
            <a:custGeom>
              <a:avLst/>
              <a:gdLst>
                <a:gd name="connsiteX0" fmla="*/ 0 w 761999"/>
                <a:gd name="connsiteY0" fmla="*/ 32803 h 328025"/>
                <a:gd name="connsiteX1" fmla="*/ 32803 w 761999"/>
                <a:gd name="connsiteY1" fmla="*/ 0 h 328025"/>
                <a:gd name="connsiteX2" fmla="*/ 729197 w 761999"/>
                <a:gd name="connsiteY2" fmla="*/ 0 h 328025"/>
                <a:gd name="connsiteX3" fmla="*/ 762000 w 761999"/>
                <a:gd name="connsiteY3" fmla="*/ 32803 h 328025"/>
                <a:gd name="connsiteX4" fmla="*/ 761999 w 761999"/>
                <a:gd name="connsiteY4" fmla="*/ 295223 h 328025"/>
                <a:gd name="connsiteX5" fmla="*/ 729196 w 761999"/>
                <a:gd name="connsiteY5" fmla="*/ 328026 h 328025"/>
                <a:gd name="connsiteX6" fmla="*/ 32803 w 761999"/>
                <a:gd name="connsiteY6" fmla="*/ 328025 h 328025"/>
                <a:gd name="connsiteX7" fmla="*/ 0 w 761999"/>
                <a:gd name="connsiteY7" fmla="*/ 295222 h 328025"/>
                <a:gd name="connsiteX8" fmla="*/ 0 w 761999"/>
                <a:gd name="connsiteY8" fmla="*/ 32803 h 32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328025">
                  <a:moveTo>
                    <a:pt x="0" y="32803"/>
                  </a:moveTo>
                  <a:cubicBezTo>
                    <a:pt x="0" y="14686"/>
                    <a:pt x="14686" y="0"/>
                    <a:pt x="32803" y="0"/>
                  </a:cubicBezTo>
                  <a:lnTo>
                    <a:pt x="729197" y="0"/>
                  </a:lnTo>
                  <a:cubicBezTo>
                    <a:pt x="747314" y="0"/>
                    <a:pt x="762000" y="14686"/>
                    <a:pt x="762000" y="32803"/>
                  </a:cubicBezTo>
                  <a:cubicBezTo>
                    <a:pt x="762000" y="120276"/>
                    <a:pt x="761999" y="207750"/>
                    <a:pt x="761999" y="295223"/>
                  </a:cubicBezTo>
                  <a:cubicBezTo>
                    <a:pt x="761999" y="313340"/>
                    <a:pt x="747313" y="328026"/>
                    <a:pt x="729196" y="328026"/>
                  </a:cubicBezTo>
                  <a:lnTo>
                    <a:pt x="32803" y="328025"/>
                  </a:lnTo>
                  <a:cubicBezTo>
                    <a:pt x="14686" y="328025"/>
                    <a:pt x="0" y="313339"/>
                    <a:pt x="0" y="295222"/>
                  </a:cubicBezTo>
                  <a:lnTo>
                    <a:pt x="0" y="328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308" tIns="19133" rIns="22308" bIns="1913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Gastos vehículo propio</a:t>
              </a:r>
              <a:endParaRPr lang="es-ES" sz="900" kern="1200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33CA575-34EB-43F5-A6F2-8E3E31ED005F}"/>
                </a:ext>
              </a:extLst>
            </p:cNvPr>
            <p:cNvSpPr/>
            <p:nvPr/>
          </p:nvSpPr>
          <p:spPr>
            <a:xfrm>
              <a:off x="7301178" y="4425620"/>
              <a:ext cx="761999" cy="468000"/>
            </a:xfrm>
            <a:custGeom>
              <a:avLst/>
              <a:gdLst>
                <a:gd name="connsiteX0" fmla="*/ 0 w 761999"/>
                <a:gd name="connsiteY0" fmla="*/ 32803 h 328025"/>
                <a:gd name="connsiteX1" fmla="*/ 32803 w 761999"/>
                <a:gd name="connsiteY1" fmla="*/ 0 h 328025"/>
                <a:gd name="connsiteX2" fmla="*/ 729197 w 761999"/>
                <a:gd name="connsiteY2" fmla="*/ 0 h 328025"/>
                <a:gd name="connsiteX3" fmla="*/ 762000 w 761999"/>
                <a:gd name="connsiteY3" fmla="*/ 32803 h 328025"/>
                <a:gd name="connsiteX4" fmla="*/ 761999 w 761999"/>
                <a:gd name="connsiteY4" fmla="*/ 295223 h 328025"/>
                <a:gd name="connsiteX5" fmla="*/ 729196 w 761999"/>
                <a:gd name="connsiteY5" fmla="*/ 328026 h 328025"/>
                <a:gd name="connsiteX6" fmla="*/ 32803 w 761999"/>
                <a:gd name="connsiteY6" fmla="*/ 328025 h 328025"/>
                <a:gd name="connsiteX7" fmla="*/ 0 w 761999"/>
                <a:gd name="connsiteY7" fmla="*/ 295222 h 328025"/>
                <a:gd name="connsiteX8" fmla="*/ 0 w 761999"/>
                <a:gd name="connsiteY8" fmla="*/ 32803 h 328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328025">
                  <a:moveTo>
                    <a:pt x="0" y="32803"/>
                  </a:moveTo>
                  <a:cubicBezTo>
                    <a:pt x="0" y="14686"/>
                    <a:pt x="14686" y="0"/>
                    <a:pt x="32803" y="0"/>
                  </a:cubicBezTo>
                  <a:lnTo>
                    <a:pt x="729197" y="0"/>
                  </a:lnTo>
                  <a:cubicBezTo>
                    <a:pt x="747314" y="0"/>
                    <a:pt x="762000" y="14686"/>
                    <a:pt x="762000" y="32803"/>
                  </a:cubicBezTo>
                  <a:cubicBezTo>
                    <a:pt x="762000" y="120276"/>
                    <a:pt x="761999" y="207750"/>
                    <a:pt x="761999" y="295223"/>
                  </a:cubicBezTo>
                  <a:cubicBezTo>
                    <a:pt x="761999" y="313340"/>
                    <a:pt x="747313" y="328026"/>
                    <a:pt x="729196" y="328026"/>
                  </a:cubicBezTo>
                  <a:lnTo>
                    <a:pt x="32803" y="328025"/>
                  </a:lnTo>
                  <a:cubicBezTo>
                    <a:pt x="14686" y="328025"/>
                    <a:pt x="0" y="313339"/>
                    <a:pt x="0" y="295222"/>
                  </a:cubicBezTo>
                  <a:lnTo>
                    <a:pt x="0" y="32803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308" tIns="19133" rIns="22308" bIns="1913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transporte</a:t>
              </a:r>
              <a:endParaRPr lang="es-ES" sz="900" kern="1200" dirty="0"/>
            </a:p>
          </p:txBody>
        </p:sp>
        <p:sp>
          <p:nvSpPr>
            <p:cNvPr id="79" name="Freeform 841">
              <a:extLst>
                <a:ext uri="{FF2B5EF4-FFF2-40B4-BE49-F238E27FC236}">
                  <a16:creationId xmlns:a16="http://schemas.microsoft.com/office/drawing/2014/main" id="{35E2FD8E-5A70-4F52-871B-A823CC56B65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520177" y="2970221"/>
              <a:ext cx="324000" cy="324000"/>
            </a:xfrm>
            <a:custGeom>
              <a:avLst/>
              <a:gdLst>
                <a:gd name="T0" fmla="*/ 160 w 512"/>
                <a:gd name="T1" fmla="*/ 334 h 512"/>
                <a:gd name="T2" fmla="*/ 128 w 512"/>
                <a:gd name="T3" fmla="*/ 352 h 512"/>
                <a:gd name="T4" fmla="*/ 352 w 512"/>
                <a:gd name="T5" fmla="*/ 352 h 512"/>
                <a:gd name="T6" fmla="*/ 384 w 512"/>
                <a:gd name="T7" fmla="*/ 329 h 512"/>
                <a:gd name="T8" fmla="*/ 352 w 512"/>
                <a:gd name="T9" fmla="*/ 352 h 512"/>
                <a:gd name="T10" fmla="*/ 394 w 512"/>
                <a:gd name="T11" fmla="*/ 300 h 512"/>
                <a:gd name="T12" fmla="*/ 117 w 512"/>
                <a:gd name="T13" fmla="*/ 297 h 512"/>
                <a:gd name="T14" fmla="*/ 158 w 512"/>
                <a:gd name="T15" fmla="*/ 224 h 512"/>
                <a:gd name="T16" fmla="*/ 394 w 512"/>
                <a:gd name="T17" fmla="*/ 266 h 512"/>
                <a:gd name="T18" fmla="*/ 181 w 512"/>
                <a:gd name="T19" fmla="*/ 266 h 512"/>
                <a:gd name="T20" fmla="*/ 138 w 512"/>
                <a:gd name="T21" fmla="*/ 266 h 512"/>
                <a:gd name="T22" fmla="*/ 181 w 512"/>
                <a:gd name="T23" fmla="*/ 266 h 512"/>
                <a:gd name="T24" fmla="*/ 288 w 512"/>
                <a:gd name="T25" fmla="*/ 256 h 512"/>
                <a:gd name="T26" fmla="*/ 213 w 512"/>
                <a:gd name="T27" fmla="*/ 266 h 512"/>
                <a:gd name="T28" fmla="*/ 288 w 512"/>
                <a:gd name="T29" fmla="*/ 277 h 512"/>
                <a:gd name="T30" fmla="*/ 373 w 512"/>
                <a:gd name="T31" fmla="*/ 266 h 512"/>
                <a:gd name="T32" fmla="*/ 330 w 512"/>
                <a:gd name="T33" fmla="*/ 266 h 512"/>
                <a:gd name="T34" fmla="*/ 373 w 512"/>
                <a:gd name="T35" fmla="*/ 266 h 512"/>
                <a:gd name="T36" fmla="*/ 256 w 512"/>
                <a:gd name="T37" fmla="*/ 512 h 512"/>
                <a:gd name="T38" fmla="*/ 256 w 512"/>
                <a:gd name="T39" fmla="*/ 0 h 512"/>
                <a:gd name="T40" fmla="*/ 416 w 512"/>
                <a:gd name="T41" fmla="*/ 266 h 512"/>
                <a:gd name="T42" fmla="*/ 370 w 512"/>
                <a:gd name="T43" fmla="*/ 202 h 512"/>
                <a:gd name="T44" fmla="*/ 394 w 512"/>
                <a:gd name="T45" fmla="*/ 192 h 512"/>
                <a:gd name="T46" fmla="*/ 363 w 512"/>
                <a:gd name="T47" fmla="*/ 181 h 512"/>
                <a:gd name="T48" fmla="*/ 350 w 512"/>
                <a:gd name="T49" fmla="*/ 144 h 512"/>
                <a:gd name="T50" fmla="*/ 202 w 512"/>
                <a:gd name="T51" fmla="*/ 117 h 512"/>
                <a:gd name="T52" fmla="*/ 160 w 512"/>
                <a:gd name="T53" fmla="*/ 146 h 512"/>
                <a:gd name="T54" fmla="*/ 128 w 512"/>
                <a:gd name="T55" fmla="*/ 181 h 512"/>
                <a:gd name="T56" fmla="*/ 128 w 512"/>
                <a:gd name="T57" fmla="*/ 202 h 512"/>
                <a:gd name="T58" fmla="*/ 140 w 512"/>
                <a:gd name="T59" fmla="*/ 205 h 512"/>
                <a:gd name="T60" fmla="*/ 96 w 512"/>
                <a:gd name="T61" fmla="*/ 298 h 512"/>
                <a:gd name="T62" fmla="*/ 106 w 512"/>
                <a:gd name="T63" fmla="*/ 316 h 512"/>
                <a:gd name="T64" fmla="*/ 106 w 512"/>
                <a:gd name="T65" fmla="*/ 320 h 512"/>
                <a:gd name="T66" fmla="*/ 106 w 512"/>
                <a:gd name="T67" fmla="*/ 320 h 512"/>
                <a:gd name="T68" fmla="*/ 117 w 512"/>
                <a:gd name="T69" fmla="*/ 373 h 512"/>
                <a:gd name="T70" fmla="*/ 181 w 512"/>
                <a:gd name="T71" fmla="*/ 362 h 512"/>
                <a:gd name="T72" fmla="*/ 261 w 512"/>
                <a:gd name="T73" fmla="*/ 341 h 512"/>
                <a:gd name="T74" fmla="*/ 330 w 512"/>
                <a:gd name="T75" fmla="*/ 362 h 512"/>
                <a:gd name="T76" fmla="*/ 394 w 512"/>
                <a:gd name="T77" fmla="*/ 373 h 512"/>
                <a:gd name="T78" fmla="*/ 405 w 512"/>
                <a:gd name="T79" fmla="*/ 319 h 512"/>
                <a:gd name="T80" fmla="*/ 416 w 512"/>
                <a:gd name="T81" fmla="*/ 297 h 512"/>
                <a:gd name="T82" fmla="*/ 331 w 512"/>
                <a:gd name="T83" fmla="*/ 153 h 512"/>
                <a:gd name="T84" fmla="*/ 202 w 512"/>
                <a:gd name="T85" fmla="*/ 138 h 512"/>
                <a:gd name="T86" fmla="*/ 164 w 512"/>
                <a:gd name="T87" fmla="*/ 202 h 512"/>
                <a:gd name="T88" fmla="*/ 331 w 512"/>
                <a:gd name="T89" fmla="*/ 153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2" h="512">
                  <a:moveTo>
                    <a:pt x="128" y="327"/>
                  </a:moveTo>
                  <a:cubicBezTo>
                    <a:pt x="137" y="330"/>
                    <a:pt x="147" y="332"/>
                    <a:pt x="160" y="334"/>
                  </a:cubicBezTo>
                  <a:cubicBezTo>
                    <a:pt x="160" y="352"/>
                    <a:pt x="160" y="352"/>
                    <a:pt x="160" y="352"/>
                  </a:cubicBezTo>
                  <a:cubicBezTo>
                    <a:pt x="128" y="352"/>
                    <a:pt x="128" y="352"/>
                    <a:pt x="128" y="352"/>
                  </a:cubicBezTo>
                  <a:lnTo>
                    <a:pt x="128" y="327"/>
                  </a:lnTo>
                  <a:close/>
                  <a:moveTo>
                    <a:pt x="352" y="352"/>
                  </a:moveTo>
                  <a:cubicBezTo>
                    <a:pt x="384" y="352"/>
                    <a:pt x="384" y="352"/>
                    <a:pt x="384" y="352"/>
                  </a:cubicBezTo>
                  <a:cubicBezTo>
                    <a:pt x="384" y="329"/>
                    <a:pt x="384" y="329"/>
                    <a:pt x="384" y="329"/>
                  </a:cubicBezTo>
                  <a:cubicBezTo>
                    <a:pt x="375" y="332"/>
                    <a:pt x="364" y="334"/>
                    <a:pt x="352" y="336"/>
                  </a:cubicBezTo>
                  <a:lnTo>
                    <a:pt x="352" y="352"/>
                  </a:lnTo>
                  <a:close/>
                  <a:moveTo>
                    <a:pt x="394" y="298"/>
                  </a:moveTo>
                  <a:cubicBezTo>
                    <a:pt x="394" y="299"/>
                    <a:pt x="394" y="299"/>
                    <a:pt x="394" y="300"/>
                  </a:cubicBezTo>
                  <a:cubicBezTo>
                    <a:pt x="392" y="302"/>
                    <a:pt x="374" y="320"/>
                    <a:pt x="261" y="320"/>
                  </a:cubicBezTo>
                  <a:cubicBezTo>
                    <a:pt x="139" y="320"/>
                    <a:pt x="119" y="300"/>
                    <a:pt x="117" y="297"/>
                  </a:cubicBezTo>
                  <a:cubicBezTo>
                    <a:pt x="117" y="266"/>
                    <a:pt x="117" y="266"/>
                    <a:pt x="117" y="266"/>
                  </a:cubicBezTo>
                  <a:cubicBezTo>
                    <a:pt x="117" y="243"/>
                    <a:pt x="135" y="224"/>
                    <a:pt x="158" y="224"/>
                  </a:cubicBezTo>
                  <a:cubicBezTo>
                    <a:pt x="354" y="224"/>
                    <a:pt x="354" y="224"/>
                    <a:pt x="354" y="224"/>
                  </a:cubicBezTo>
                  <a:cubicBezTo>
                    <a:pt x="376" y="224"/>
                    <a:pt x="394" y="243"/>
                    <a:pt x="394" y="266"/>
                  </a:cubicBezTo>
                  <a:lnTo>
                    <a:pt x="394" y="298"/>
                  </a:lnTo>
                  <a:close/>
                  <a:moveTo>
                    <a:pt x="181" y="266"/>
                  </a:moveTo>
                  <a:cubicBezTo>
                    <a:pt x="181" y="255"/>
                    <a:pt x="171" y="245"/>
                    <a:pt x="160" y="245"/>
                  </a:cubicBezTo>
                  <a:cubicBezTo>
                    <a:pt x="148" y="245"/>
                    <a:pt x="138" y="255"/>
                    <a:pt x="138" y="266"/>
                  </a:cubicBezTo>
                  <a:cubicBezTo>
                    <a:pt x="138" y="278"/>
                    <a:pt x="148" y="288"/>
                    <a:pt x="160" y="288"/>
                  </a:cubicBezTo>
                  <a:cubicBezTo>
                    <a:pt x="171" y="288"/>
                    <a:pt x="181" y="278"/>
                    <a:pt x="181" y="266"/>
                  </a:cubicBezTo>
                  <a:close/>
                  <a:moveTo>
                    <a:pt x="298" y="266"/>
                  </a:moveTo>
                  <a:cubicBezTo>
                    <a:pt x="298" y="260"/>
                    <a:pt x="294" y="256"/>
                    <a:pt x="288" y="256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18" y="256"/>
                    <a:pt x="213" y="260"/>
                    <a:pt x="213" y="266"/>
                  </a:cubicBezTo>
                  <a:cubicBezTo>
                    <a:pt x="213" y="272"/>
                    <a:pt x="218" y="277"/>
                    <a:pt x="224" y="277"/>
                  </a:cubicBezTo>
                  <a:cubicBezTo>
                    <a:pt x="288" y="277"/>
                    <a:pt x="288" y="277"/>
                    <a:pt x="288" y="277"/>
                  </a:cubicBezTo>
                  <a:cubicBezTo>
                    <a:pt x="294" y="277"/>
                    <a:pt x="298" y="272"/>
                    <a:pt x="298" y="266"/>
                  </a:cubicBezTo>
                  <a:close/>
                  <a:moveTo>
                    <a:pt x="373" y="266"/>
                  </a:moveTo>
                  <a:cubicBezTo>
                    <a:pt x="373" y="255"/>
                    <a:pt x="363" y="245"/>
                    <a:pt x="352" y="245"/>
                  </a:cubicBezTo>
                  <a:cubicBezTo>
                    <a:pt x="340" y="245"/>
                    <a:pt x="330" y="255"/>
                    <a:pt x="330" y="266"/>
                  </a:cubicBezTo>
                  <a:cubicBezTo>
                    <a:pt x="330" y="278"/>
                    <a:pt x="340" y="288"/>
                    <a:pt x="352" y="288"/>
                  </a:cubicBezTo>
                  <a:cubicBezTo>
                    <a:pt x="363" y="288"/>
                    <a:pt x="373" y="278"/>
                    <a:pt x="373" y="266"/>
                  </a:cubicBez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416" y="266"/>
                  </a:moveTo>
                  <a:cubicBezTo>
                    <a:pt x="416" y="237"/>
                    <a:pt x="397" y="213"/>
                    <a:pt x="371" y="205"/>
                  </a:cubicBezTo>
                  <a:cubicBezTo>
                    <a:pt x="370" y="202"/>
                    <a:pt x="370" y="202"/>
                    <a:pt x="370" y="202"/>
                  </a:cubicBezTo>
                  <a:cubicBezTo>
                    <a:pt x="384" y="202"/>
                    <a:pt x="384" y="202"/>
                    <a:pt x="384" y="202"/>
                  </a:cubicBezTo>
                  <a:cubicBezTo>
                    <a:pt x="390" y="202"/>
                    <a:pt x="394" y="198"/>
                    <a:pt x="394" y="192"/>
                  </a:cubicBezTo>
                  <a:cubicBezTo>
                    <a:pt x="394" y="186"/>
                    <a:pt x="390" y="181"/>
                    <a:pt x="384" y="181"/>
                  </a:cubicBezTo>
                  <a:cubicBezTo>
                    <a:pt x="363" y="181"/>
                    <a:pt x="363" y="181"/>
                    <a:pt x="363" y="181"/>
                  </a:cubicBezTo>
                  <a:cubicBezTo>
                    <a:pt x="351" y="146"/>
                    <a:pt x="351" y="146"/>
                    <a:pt x="351" y="146"/>
                  </a:cubicBezTo>
                  <a:cubicBezTo>
                    <a:pt x="351" y="145"/>
                    <a:pt x="351" y="145"/>
                    <a:pt x="350" y="144"/>
                  </a:cubicBezTo>
                  <a:cubicBezTo>
                    <a:pt x="350" y="143"/>
                    <a:pt x="336" y="117"/>
                    <a:pt x="309" y="117"/>
                  </a:cubicBezTo>
                  <a:cubicBezTo>
                    <a:pt x="202" y="117"/>
                    <a:pt x="202" y="117"/>
                    <a:pt x="202" y="117"/>
                  </a:cubicBezTo>
                  <a:cubicBezTo>
                    <a:pt x="176" y="117"/>
                    <a:pt x="161" y="143"/>
                    <a:pt x="161" y="144"/>
                  </a:cubicBezTo>
                  <a:cubicBezTo>
                    <a:pt x="161" y="145"/>
                    <a:pt x="160" y="145"/>
                    <a:pt x="160" y="146"/>
                  </a:cubicBezTo>
                  <a:cubicBezTo>
                    <a:pt x="148" y="181"/>
                    <a:pt x="148" y="181"/>
                    <a:pt x="148" y="181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2" y="181"/>
                    <a:pt x="117" y="186"/>
                    <a:pt x="117" y="192"/>
                  </a:cubicBezTo>
                  <a:cubicBezTo>
                    <a:pt x="117" y="198"/>
                    <a:pt x="122" y="202"/>
                    <a:pt x="128" y="202"/>
                  </a:cubicBezTo>
                  <a:cubicBezTo>
                    <a:pt x="141" y="202"/>
                    <a:pt x="141" y="202"/>
                    <a:pt x="141" y="202"/>
                  </a:cubicBezTo>
                  <a:cubicBezTo>
                    <a:pt x="140" y="205"/>
                    <a:pt x="140" y="205"/>
                    <a:pt x="140" y="205"/>
                  </a:cubicBezTo>
                  <a:cubicBezTo>
                    <a:pt x="115" y="213"/>
                    <a:pt x="96" y="237"/>
                    <a:pt x="96" y="266"/>
                  </a:cubicBezTo>
                  <a:cubicBezTo>
                    <a:pt x="96" y="298"/>
                    <a:pt x="96" y="298"/>
                    <a:pt x="96" y="298"/>
                  </a:cubicBezTo>
                  <a:cubicBezTo>
                    <a:pt x="96" y="300"/>
                    <a:pt x="96" y="306"/>
                    <a:pt x="102" y="312"/>
                  </a:cubicBezTo>
                  <a:cubicBezTo>
                    <a:pt x="103" y="314"/>
                    <a:pt x="106" y="316"/>
                    <a:pt x="106" y="316"/>
                  </a:cubicBezTo>
                  <a:cubicBezTo>
                    <a:pt x="106" y="320"/>
                    <a:pt x="106" y="320"/>
                    <a:pt x="106" y="320"/>
                  </a:cubicBezTo>
                  <a:cubicBezTo>
                    <a:pt x="106" y="320"/>
                    <a:pt x="106" y="320"/>
                    <a:pt x="106" y="320"/>
                  </a:cubicBezTo>
                  <a:cubicBezTo>
                    <a:pt x="106" y="320"/>
                    <a:pt x="106" y="320"/>
                    <a:pt x="106" y="320"/>
                  </a:cubicBezTo>
                  <a:cubicBezTo>
                    <a:pt x="106" y="320"/>
                    <a:pt x="106" y="320"/>
                    <a:pt x="106" y="320"/>
                  </a:cubicBezTo>
                  <a:cubicBezTo>
                    <a:pt x="106" y="362"/>
                    <a:pt x="106" y="362"/>
                    <a:pt x="106" y="362"/>
                  </a:cubicBezTo>
                  <a:cubicBezTo>
                    <a:pt x="106" y="368"/>
                    <a:pt x="111" y="373"/>
                    <a:pt x="117" y="373"/>
                  </a:cubicBezTo>
                  <a:cubicBezTo>
                    <a:pt x="170" y="373"/>
                    <a:pt x="170" y="373"/>
                    <a:pt x="170" y="373"/>
                  </a:cubicBezTo>
                  <a:cubicBezTo>
                    <a:pt x="176" y="373"/>
                    <a:pt x="181" y="368"/>
                    <a:pt x="181" y="362"/>
                  </a:cubicBezTo>
                  <a:cubicBezTo>
                    <a:pt x="181" y="337"/>
                    <a:pt x="181" y="337"/>
                    <a:pt x="181" y="337"/>
                  </a:cubicBezTo>
                  <a:cubicBezTo>
                    <a:pt x="203" y="340"/>
                    <a:pt x="230" y="341"/>
                    <a:pt x="261" y="341"/>
                  </a:cubicBezTo>
                  <a:cubicBezTo>
                    <a:pt x="288" y="341"/>
                    <a:pt x="311" y="340"/>
                    <a:pt x="330" y="338"/>
                  </a:cubicBezTo>
                  <a:cubicBezTo>
                    <a:pt x="330" y="362"/>
                    <a:pt x="330" y="362"/>
                    <a:pt x="330" y="362"/>
                  </a:cubicBezTo>
                  <a:cubicBezTo>
                    <a:pt x="330" y="368"/>
                    <a:pt x="335" y="373"/>
                    <a:pt x="341" y="373"/>
                  </a:cubicBezTo>
                  <a:cubicBezTo>
                    <a:pt x="394" y="373"/>
                    <a:pt x="394" y="373"/>
                    <a:pt x="394" y="373"/>
                  </a:cubicBezTo>
                  <a:cubicBezTo>
                    <a:pt x="400" y="373"/>
                    <a:pt x="405" y="368"/>
                    <a:pt x="405" y="362"/>
                  </a:cubicBezTo>
                  <a:cubicBezTo>
                    <a:pt x="405" y="362"/>
                    <a:pt x="405" y="319"/>
                    <a:pt x="405" y="319"/>
                  </a:cubicBezTo>
                  <a:cubicBezTo>
                    <a:pt x="408" y="316"/>
                    <a:pt x="410" y="314"/>
                    <a:pt x="412" y="311"/>
                  </a:cubicBezTo>
                  <a:cubicBezTo>
                    <a:pt x="416" y="306"/>
                    <a:pt x="416" y="301"/>
                    <a:pt x="416" y="297"/>
                  </a:cubicBezTo>
                  <a:lnTo>
                    <a:pt x="416" y="266"/>
                  </a:lnTo>
                  <a:close/>
                  <a:moveTo>
                    <a:pt x="331" y="153"/>
                  </a:moveTo>
                  <a:cubicBezTo>
                    <a:pt x="329" y="151"/>
                    <a:pt x="321" y="138"/>
                    <a:pt x="309" y="138"/>
                  </a:cubicBezTo>
                  <a:cubicBezTo>
                    <a:pt x="202" y="138"/>
                    <a:pt x="202" y="138"/>
                    <a:pt x="202" y="138"/>
                  </a:cubicBezTo>
                  <a:cubicBezTo>
                    <a:pt x="190" y="138"/>
                    <a:pt x="182" y="150"/>
                    <a:pt x="180" y="153"/>
                  </a:cubicBezTo>
                  <a:cubicBezTo>
                    <a:pt x="164" y="202"/>
                    <a:pt x="164" y="202"/>
                    <a:pt x="164" y="202"/>
                  </a:cubicBezTo>
                  <a:cubicBezTo>
                    <a:pt x="348" y="202"/>
                    <a:pt x="348" y="202"/>
                    <a:pt x="348" y="202"/>
                  </a:cubicBezTo>
                  <a:lnTo>
                    <a:pt x="331" y="153"/>
                  </a:ln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Poppins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CF69120-47EB-4C09-9945-8423BE9C204C}"/>
              </a:ext>
            </a:extLst>
          </p:cNvPr>
          <p:cNvGrpSpPr/>
          <p:nvPr/>
        </p:nvGrpSpPr>
        <p:grpSpPr>
          <a:xfrm>
            <a:off x="469900" y="2348681"/>
            <a:ext cx="1008000" cy="3330221"/>
            <a:chOff x="837791" y="2348681"/>
            <a:chExt cx="1008000" cy="333022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A2135E9-DB50-4542-A9DB-7AD830FB34DC}"/>
                </a:ext>
              </a:extLst>
            </p:cNvPr>
            <p:cNvSpPr/>
            <p:nvPr/>
          </p:nvSpPr>
          <p:spPr>
            <a:xfrm>
              <a:off x="837791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_tradnl" sz="1000" b="1" kern="1200" dirty="0"/>
                <a:t>Ingresos</a:t>
              </a:r>
              <a:endParaRPr lang="es-ES" sz="1000" b="1" kern="1200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0EC9728-EB15-474B-93B4-6363E739B293}"/>
                </a:ext>
              </a:extLst>
            </p:cNvPr>
            <p:cNvSpPr/>
            <p:nvPr/>
          </p:nvSpPr>
          <p:spPr>
            <a:xfrm>
              <a:off x="960792" y="3363762"/>
              <a:ext cx="761999" cy="324000"/>
            </a:xfrm>
            <a:custGeom>
              <a:avLst/>
              <a:gdLst>
                <a:gd name="connsiteX0" fmla="*/ 0 w 761999"/>
                <a:gd name="connsiteY0" fmla="*/ 76200 h 1381923"/>
                <a:gd name="connsiteX1" fmla="*/ 76200 w 761999"/>
                <a:gd name="connsiteY1" fmla="*/ 0 h 1381923"/>
                <a:gd name="connsiteX2" fmla="*/ 685799 w 761999"/>
                <a:gd name="connsiteY2" fmla="*/ 0 h 1381923"/>
                <a:gd name="connsiteX3" fmla="*/ 761999 w 761999"/>
                <a:gd name="connsiteY3" fmla="*/ 76200 h 1381923"/>
                <a:gd name="connsiteX4" fmla="*/ 761999 w 761999"/>
                <a:gd name="connsiteY4" fmla="*/ 1305723 h 1381923"/>
                <a:gd name="connsiteX5" fmla="*/ 685799 w 761999"/>
                <a:gd name="connsiteY5" fmla="*/ 1381923 h 1381923"/>
                <a:gd name="connsiteX6" fmla="*/ 76200 w 761999"/>
                <a:gd name="connsiteY6" fmla="*/ 1381923 h 1381923"/>
                <a:gd name="connsiteX7" fmla="*/ 0 w 761999"/>
                <a:gd name="connsiteY7" fmla="*/ 1305723 h 1381923"/>
                <a:gd name="connsiteX8" fmla="*/ 0 w 761999"/>
                <a:gd name="connsiteY8" fmla="*/ 76200 h 138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1381923">
                  <a:moveTo>
                    <a:pt x="0" y="76200"/>
                  </a:moveTo>
                  <a:cubicBezTo>
                    <a:pt x="0" y="34116"/>
                    <a:pt x="34116" y="0"/>
                    <a:pt x="76200" y="0"/>
                  </a:cubicBezTo>
                  <a:lnTo>
                    <a:pt x="685799" y="0"/>
                  </a:lnTo>
                  <a:cubicBezTo>
                    <a:pt x="727883" y="0"/>
                    <a:pt x="761999" y="34116"/>
                    <a:pt x="761999" y="76200"/>
                  </a:cubicBezTo>
                  <a:lnTo>
                    <a:pt x="761999" y="1305723"/>
                  </a:lnTo>
                  <a:cubicBezTo>
                    <a:pt x="761999" y="1347807"/>
                    <a:pt x="727883" y="1381923"/>
                    <a:pt x="685799" y="1381923"/>
                  </a:cubicBezTo>
                  <a:lnTo>
                    <a:pt x="76200" y="1381923"/>
                  </a:lnTo>
                  <a:cubicBezTo>
                    <a:pt x="34116" y="1381923"/>
                    <a:pt x="0" y="1347807"/>
                    <a:pt x="0" y="1305723"/>
                  </a:cubicBezTo>
                  <a:lnTo>
                    <a:pt x="0" y="762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018" tIns="31843" rIns="35018" bIns="3184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Nómina/ Pensión</a:t>
              </a:r>
              <a:endParaRPr lang="es-ES" sz="900" kern="12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F42B70C-779E-4986-9280-A83CFECC8CD8}"/>
                </a:ext>
              </a:extLst>
            </p:cNvPr>
            <p:cNvSpPr/>
            <p:nvPr/>
          </p:nvSpPr>
          <p:spPr>
            <a:xfrm>
              <a:off x="960792" y="3749564"/>
              <a:ext cx="761999" cy="324000"/>
            </a:xfrm>
            <a:custGeom>
              <a:avLst/>
              <a:gdLst>
                <a:gd name="connsiteX0" fmla="*/ 0 w 761999"/>
                <a:gd name="connsiteY0" fmla="*/ 76200 h 1381923"/>
                <a:gd name="connsiteX1" fmla="*/ 76200 w 761999"/>
                <a:gd name="connsiteY1" fmla="*/ 0 h 1381923"/>
                <a:gd name="connsiteX2" fmla="*/ 685799 w 761999"/>
                <a:gd name="connsiteY2" fmla="*/ 0 h 1381923"/>
                <a:gd name="connsiteX3" fmla="*/ 761999 w 761999"/>
                <a:gd name="connsiteY3" fmla="*/ 76200 h 1381923"/>
                <a:gd name="connsiteX4" fmla="*/ 761999 w 761999"/>
                <a:gd name="connsiteY4" fmla="*/ 1305723 h 1381923"/>
                <a:gd name="connsiteX5" fmla="*/ 685799 w 761999"/>
                <a:gd name="connsiteY5" fmla="*/ 1381923 h 1381923"/>
                <a:gd name="connsiteX6" fmla="*/ 76200 w 761999"/>
                <a:gd name="connsiteY6" fmla="*/ 1381923 h 1381923"/>
                <a:gd name="connsiteX7" fmla="*/ 0 w 761999"/>
                <a:gd name="connsiteY7" fmla="*/ 1305723 h 1381923"/>
                <a:gd name="connsiteX8" fmla="*/ 0 w 761999"/>
                <a:gd name="connsiteY8" fmla="*/ 76200 h 138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1381923">
                  <a:moveTo>
                    <a:pt x="0" y="76200"/>
                  </a:moveTo>
                  <a:cubicBezTo>
                    <a:pt x="0" y="34116"/>
                    <a:pt x="34116" y="0"/>
                    <a:pt x="76200" y="0"/>
                  </a:cubicBezTo>
                  <a:lnTo>
                    <a:pt x="685799" y="0"/>
                  </a:lnTo>
                  <a:cubicBezTo>
                    <a:pt x="727883" y="0"/>
                    <a:pt x="761999" y="34116"/>
                    <a:pt x="761999" y="76200"/>
                  </a:cubicBezTo>
                  <a:lnTo>
                    <a:pt x="761999" y="1305723"/>
                  </a:lnTo>
                  <a:cubicBezTo>
                    <a:pt x="761999" y="1347807"/>
                    <a:pt x="727883" y="1381923"/>
                    <a:pt x="685799" y="1381923"/>
                  </a:cubicBezTo>
                  <a:lnTo>
                    <a:pt x="76200" y="1381923"/>
                  </a:lnTo>
                  <a:cubicBezTo>
                    <a:pt x="34116" y="1381923"/>
                    <a:pt x="0" y="1347807"/>
                    <a:pt x="0" y="1305723"/>
                  </a:cubicBezTo>
                  <a:lnTo>
                    <a:pt x="0" y="7620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018" tIns="31843" rIns="35018" bIns="3184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Ingresos</a:t>
              </a:r>
              <a:endParaRPr lang="es-ES" sz="900" kern="1200" dirty="0"/>
            </a:p>
          </p:txBody>
        </p:sp>
        <p:sp>
          <p:nvSpPr>
            <p:cNvPr id="80" name="Freeform 910">
              <a:extLst>
                <a:ext uri="{FF2B5EF4-FFF2-40B4-BE49-F238E27FC236}">
                  <a16:creationId xmlns:a16="http://schemas.microsoft.com/office/drawing/2014/main" id="{19C050E9-923C-4216-85B7-3BC7C1FB3CCF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158271" y="2948701"/>
              <a:ext cx="367041" cy="367041"/>
            </a:xfrm>
            <a:custGeom>
              <a:avLst/>
              <a:gdLst>
                <a:gd name="T0" fmla="*/ 207 w 512"/>
                <a:gd name="T1" fmla="*/ 107 h 512"/>
                <a:gd name="T2" fmla="*/ 260 w 512"/>
                <a:gd name="T3" fmla="*/ 116 h 512"/>
                <a:gd name="T4" fmla="*/ 305 w 512"/>
                <a:gd name="T5" fmla="*/ 106 h 512"/>
                <a:gd name="T6" fmla="*/ 237 w 512"/>
                <a:gd name="T7" fmla="*/ 138 h 512"/>
                <a:gd name="T8" fmla="*/ 346 w 512"/>
                <a:gd name="T9" fmla="*/ 373 h 512"/>
                <a:gd name="T10" fmla="*/ 181 w 512"/>
                <a:gd name="T11" fmla="*/ 320 h 512"/>
                <a:gd name="T12" fmla="*/ 236 w 512"/>
                <a:gd name="T13" fmla="*/ 160 h 512"/>
                <a:gd name="T14" fmla="*/ 331 w 512"/>
                <a:gd name="T15" fmla="*/ 315 h 512"/>
                <a:gd name="T16" fmla="*/ 294 w 512"/>
                <a:gd name="T17" fmla="*/ 297 h 512"/>
                <a:gd name="T18" fmla="*/ 282 w 512"/>
                <a:gd name="T19" fmla="*/ 276 h 512"/>
                <a:gd name="T20" fmla="*/ 250 w 512"/>
                <a:gd name="T21" fmla="*/ 262 h 512"/>
                <a:gd name="T22" fmla="*/ 240 w 512"/>
                <a:gd name="T23" fmla="*/ 252 h 512"/>
                <a:gd name="T24" fmla="*/ 256 w 512"/>
                <a:gd name="T25" fmla="*/ 243 h 512"/>
                <a:gd name="T26" fmla="*/ 285 w 512"/>
                <a:gd name="T27" fmla="*/ 249 h 512"/>
                <a:gd name="T28" fmla="*/ 261 w 512"/>
                <a:gd name="T29" fmla="*/ 224 h 512"/>
                <a:gd name="T30" fmla="*/ 250 w 512"/>
                <a:gd name="T31" fmla="*/ 213 h 512"/>
                <a:gd name="T32" fmla="*/ 226 w 512"/>
                <a:gd name="T33" fmla="*/ 233 h 512"/>
                <a:gd name="T34" fmla="*/ 223 w 512"/>
                <a:gd name="T35" fmla="*/ 269 h 512"/>
                <a:gd name="T36" fmla="*/ 250 w 512"/>
                <a:gd name="T37" fmla="*/ 284 h 512"/>
                <a:gd name="T38" fmla="*/ 268 w 512"/>
                <a:gd name="T39" fmla="*/ 293 h 512"/>
                <a:gd name="T40" fmla="*/ 261 w 512"/>
                <a:gd name="T41" fmla="*/ 307 h 512"/>
                <a:gd name="T42" fmla="*/ 250 w 512"/>
                <a:gd name="T43" fmla="*/ 308 h 512"/>
                <a:gd name="T44" fmla="*/ 217 w 512"/>
                <a:gd name="T45" fmla="*/ 299 h 512"/>
                <a:gd name="T46" fmla="*/ 250 w 512"/>
                <a:gd name="T47" fmla="*/ 326 h 512"/>
                <a:gd name="T48" fmla="*/ 261 w 512"/>
                <a:gd name="T49" fmla="*/ 341 h 512"/>
                <a:gd name="T50" fmla="*/ 285 w 512"/>
                <a:gd name="T51" fmla="*/ 316 h 512"/>
                <a:gd name="T52" fmla="*/ 512 w 512"/>
                <a:gd name="T53" fmla="*/ 256 h 512"/>
                <a:gd name="T54" fmla="*/ 0 w 512"/>
                <a:gd name="T55" fmla="*/ 256 h 512"/>
                <a:gd name="T56" fmla="*/ 512 w 512"/>
                <a:gd name="T57" fmla="*/ 256 h 512"/>
                <a:gd name="T58" fmla="*/ 352 w 512"/>
                <a:gd name="T59" fmla="*/ 322 h 512"/>
                <a:gd name="T60" fmla="*/ 327 w 512"/>
                <a:gd name="T61" fmla="*/ 114 h 512"/>
                <a:gd name="T62" fmla="*/ 316 w 512"/>
                <a:gd name="T63" fmla="*/ 88 h 512"/>
                <a:gd name="T64" fmla="*/ 195 w 512"/>
                <a:gd name="T65" fmla="*/ 88 h 512"/>
                <a:gd name="T66" fmla="*/ 184 w 512"/>
                <a:gd name="T67" fmla="*/ 114 h 512"/>
                <a:gd name="T68" fmla="*/ 160 w 512"/>
                <a:gd name="T69" fmla="*/ 322 h 512"/>
                <a:gd name="T70" fmla="*/ 140 w 512"/>
                <a:gd name="T71" fmla="*/ 389 h 512"/>
                <a:gd name="T72" fmla="*/ 362 w 512"/>
                <a:gd name="T73" fmla="*/ 394 h 512"/>
                <a:gd name="T74" fmla="*/ 372 w 512"/>
                <a:gd name="T75" fmla="*/ 379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12" h="512">
                  <a:moveTo>
                    <a:pt x="237" y="138"/>
                  </a:moveTo>
                  <a:cubicBezTo>
                    <a:pt x="207" y="107"/>
                    <a:pt x="207" y="107"/>
                    <a:pt x="207" y="107"/>
                  </a:cubicBezTo>
                  <a:cubicBezTo>
                    <a:pt x="212" y="105"/>
                    <a:pt x="225" y="104"/>
                    <a:pt x="251" y="116"/>
                  </a:cubicBezTo>
                  <a:cubicBezTo>
                    <a:pt x="254" y="117"/>
                    <a:pt x="257" y="117"/>
                    <a:pt x="260" y="116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285" y="105"/>
                    <a:pt x="299" y="105"/>
                    <a:pt x="305" y="106"/>
                  </a:cubicBezTo>
                  <a:cubicBezTo>
                    <a:pt x="275" y="138"/>
                    <a:pt x="275" y="138"/>
                    <a:pt x="275" y="138"/>
                  </a:cubicBezTo>
                  <a:lnTo>
                    <a:pt x="237" y="138"/>
                  </a:lnTo>
                  <a:close/>
                  <a:moveTo>
                    <a:pt x="330" y="320"/>
                  </a:moveTo>
                  <a:cubicBezTo>
                    <a:pt x="330" y="334"/>
                    <a:pt x="339" y="357"/>
                    <a:pt x="346" y="373"/>
                  </a:cubicBezTo>
                  <a:cubicBezTo>
                    <a:pt x="165" y="373"/>
                    <a:pt x="165" y="373"/>
                    <a:pt x="165" y="373"/>
                  </a:cubicBezTo>
                  <a:cubicBezTo>
                    <a:pt x="172" y="357"/>
                    <a:pt x="181" y="334"/>
                    <a:pt x="181" y="320"/>
                  </a:cubicBezTo>
                  <a:cubicBezTo>
                    <a:pt x="181" y="318"/>
                    <a:pt x="181" y="316"/>
                    <a:pt x="180" y="315"/>
                  </a:cubicBezTo>
                  <a:cubicBezTo>
                    <a:pt x="178" y="312"/>
                    <a:pt x="143" y="237"/>
                    <a:pt x="236" y="160"/>
                  </a:cubicBezTo>
                  <a:cubicBezTo>
                    <a:pt x="275" y="160"/>
                    <a:pt x="275" y="160"/>
                    <a:pt x="275" y="160"/>
                  </a:cubicBezTo>
                  <a:cubicBezTo>
                    <a:pt x="368" y="237"/>
                    <a:pt x="333" y="312"/>
                    <a:pt x="331" y="315"/>
                  </a:cubicBezTo>
                  <a:cubicBezTo>
                    <a:pt x="331" y="316"/>
                    <a:pt x="330" y="318"/>
                    <a:pt x="330" y="320"/>
                  </a:cubicBezTo>
                  <a:close/>
                  <a:moveTo>
                    <a:pt x="294" y="297"/>
                  </a:moveTo>
                  <a:cubicBezTo>
                    <a:pt x="294" y="292"/>
                    <a:pt x="293" y="289"/>
                    <a:pt x="291" y="285"/>
                  </a:cubicBezTo>
                  <a:cubicBezTo>
                    <a:pt x="289" y="282"/>
                    <a:pt x="286" y="279"/>
                    <a:pt x="282" y="276"/>
                  </a:cubicBezTo>
                  <a:cubicBezTo>
                    <a:pt x="278" y="273"/>
                    <a:pt x="271" y="270"/>
                    <a:pt x="261" y="266"/>
                  </a:cubicBezTo>
                  <a:cubicBezTo>
                    <a:pt x="250" y="262"/>
                    <a:pt x="250" y="262"/>
                    <a:pt x="250" y="262"/>
                  </a:cubicBezTo>
                  <a:cubicBezTo>
                    <a:pt x="247" y="260"/>
                    <a:pt x="244" y="259"/>
                    <a:pt x="243" y="257"/>
                  </a:cubicBezTo>
                  <a:cubicBezTo>
                    <a:pt x="241" y="256"/>
                    <a:pt x="240" y="254"/>
                    <a:pt x="240" y="252"/>
                  </a:cubicBezTo>
                  <a:cubicBezTo>
                    <a:pt x="240" y="247"/>
                    <a:pt x="244" y="245"/>
                    <a:pt x="250" y="244"/>
                  </a:cubicBezTo>
                  <a:cubicBezTo>
                    <a:pt x="250" y="244"/>
                    <a:pt x="253" y="243"/>
                    <a:pt x="256" y="243"/>
                  </a:cubicBezTo>
                  <a:cubicBezTo>
                    <a:pt x="259" y="243"/>
                    <a:pt x="261" y="243"/>
                    <a:pt x="261" y="243"/>
                  </a:cubicBezTo>
                  <a:cubicBezTo>
                    <a:pt x="269" y="244"/>
                    <a:pt x="277" y="246"/>
                    <a:pt x="285" y="249"/>
                  </a:cubicBezTo>
                  <a:cubicBezTo>
                    <a:pt x="292" y="231"/>
                    <a:pt x="292" y="231"/>
                    <a:pt x="292" y="231"/>
                  </a:cubicBezTo>
                  <a:cubicBezTo>
                    <a:pt x="283" y="227"/>
                    <a:pt x="272" y="225"/>
                    <a:pt x="261" y="224"/>
                  </a:cubicBezTo>
                  <a:cubicBezTo>
                    <a:pt x="261" y="213"/>
                    <a:pt x="261" y="213"/>
                    <a:pt x="261" y="213"/>
                  </a:cubicBezTo>
                  <a:cubicBezTo>
                    <a:pt x="250" y="213"/>
                    <a:pt x="250" y="213"/>
                    <a:pt x="250" y="213"/>
                  </a:cubicBezTo>
                  <a:cubicBezTo>
                    <a:pt x="250" y="225"/>
                    <a:pt x="250" y="225"/>
                    <a:pt x="250" y="225"/>
                  </a:cubicBezTo>
                  <a:cubicBezTo>
                    <a:pt x="240" y="226"/>
                    <a:pt x="232" y="229"/>
                    <a:pt x="226" y="233"/>
                  </a:cubicBezTo>
                  <a:cubicBezTo>
                    <a:pt x="220" y="238"/>
                    <a:pt x="217" y="244"/>
                    <a:pt x="217" y="252"/>
                  </a:cubicBezTo>
                  <a:cubicBezTo>
                    <a:pt x="217" y="259"/>
                    <a:pt x="219" y="264"/>
                    <a:pt x="223" y="269"/>
                  </a:cubicBezTo>
                  <a:cubicBezTo>
                    <a:pt x="228" y="274"/>
                    <a:pt x="235" y="278"/>
                    <a:pt x="245" y="282"/>
                  </a:cubicBezTo>
                  <a:cubicBezTo>
                    <a:pt x="250" y="284"/>
                    <a:pt x="250" y="284"/>
                    <a:pt x="250" y="284"/>
                  </a:cubicBezTo>
                  <a:cubicBezTo>
                    <a:pt x="261" y="288"/>
                    <a:pt x="261" y="288"/>
                    <a:pt x="261" y="288"/>
                  </a:cubicBezTo>
                  <a:cubicBezTo>
                    <a:pt x="264" y="290"/>
                    <a:pt x="267" y="291"/>
                    <a:pt x="268" y="293"/>
                  </a:cubicBezTo>
                  <a:cubicBezTo>
                    <a:pt x="270" y="294"/>
                    <a:pt x="271" y="296"/>
                    <a:pt x="271" y="298"/>
                  </a:cubicBezTo>
                  <a:cubicBezTo>
                    <a:pt x="271" y="303"/>
                    <a:pt x="268" y="306"/>
                    <a:pt x="261" y="307"/>
                  </a:cubicBezTo>
                  <a:cubicBezTo>
                    <a:pt x="261" y="307"/>
                    <a:pt x="258" y="308"/>
                    <a:pt x="256" y="308"/>
                  </a:cubicBezTo>
                  <a:cubicBezTo>
                    <a:pt x="253" y="308"/>
                    <a:pt x="250" y="308"/>
                    <a:pt x="250" y="308"/>
                  </a:cubicBezTo>
                  <a:cubicBezTo>
                    <a:pt x="245" y="307"/>
                    <a:pt x="240" y="306"/>
                    <a:pt x="233" y="305"/>
                  </a:cubicBezTo>
                  <a:cubicBezTo>
                    <a:pt x="227" y="303"/>
                    <a:pt x="222" y="301"/>
                    <a:pt x="217" y="299"/>
                  </a:cubicBezTo>
                  <a:cubicBezTo>
                    <a:pt x="217" y="319"/>
                    <a:pt x="217" y="319"/>
                    <a:pt x="217" y="319"/>
                  </a:cubicBezTo>
                  <a:cubicBezTo>
                    <a:pt x="227" y="323"/>
                    <a:pt x="238" y="325"/>
                    <a:pt x="250" y="326"/>
                  </a:cubicBezTo>
                  <a:cubicBezTo>
                    <a:pt x="250" y="341"/>
                    <a:pt x="250" y="341"/>
                    <a:pt x="250" y="341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261" y="325"/>
                    <a:pt x="261" y="325"/>
                    <a:pt x="261" y="325"/>
                  </a:cubicBezTo>
                  <a:cubicBezTo>
                    <a:pt x="271" y="324"/>
                    <a:pt x="279" y="321"/>
                    <a:pt x="285" y="316"/>
                  </a:cubicBezTo>
                  <a:cubicBezTo>
                    <a:pt x="291" y="312"/>
                    <a:pt x="294" y="305"/>
                    <a:pt x="294" y="297"/>
                  </a:cubicBezTo>
                  <a:close/>
                  <a:moveTo>
                    <a:pt x="512" y="256"/>
                  </a:moveTo>
                  <a:cubicBezTo>
                    <a:pt x="512" y="397"/>
                    <a:pt x="397" y="512"/>
                    <a:pt x="256" y="512"/>
                  </a:cubicBezTo>
                  <a:cubicBezTo>
                    <a:pt x="114" y="512"/>
                    <a:pt x="0" y="397"/>
                    <a:pt x="0" y="256"/>
                  </a:cubicBezTo>
                  <a:cubicBezTo>
                    <a:pt x="0" y="114"/>
                    <a:pt x="114" y="0"/>
                    <a:pt x="256" y="0"/>
                  </a:cubicBezTo>
                  <a:cubicBezTo>
                    <a:pt x="397" y="0"/>
                    <a:pt x="512" y="114"/>
                    <a:pt x="512" y="256"/>
                  </a:cubicBezTo>
                  <a:close/>
                  <a:moveTo>
                    <a:pt x="372" y="379"/>
                  </a:moveTo>
                  <a:cubicBezTo>
                    <a:pt x="365" y="363"/>
                    <a:pt x="353" y="335"/>
                    <a:pt x="352" y="322"/>
                  </a:cubicBezTo>
                  <a:cubicBezTo>
                    <a:pt x="358" y="306"/>
                    <a:pt x="384" y="227"/>
                    <a:pt x="295" y="148"/>
                  </a:cubicBezTo>
                  <a:cubicBezTo>
                    <a:pt x="327" y="114"/>
                    <a:pt x="327" y="114"/>
                    <a:pt x="327" y="114"/>
                  </a:cubicBezTo>
                  <a:cubicBezTo>
                    <a:pt x="330" y="111"/>
                    <a:pt x="331" y="107"/>
                    <a:pt x="330" y="104"/>
                  </a:cubicBezTo>
                  <a:cubicBezTo>
                    <a:pt x="330" y="102"/>
                    <a:pt x="327" y="93"/>
                    <a:pt x="316" y="88"/>
                  </a:cubicBezTo>
                  <a:cubicBezTo>
                    <a:pt x="302" y="82"/>
                    <a:pt x="282" y="84"/>
                    <a:pt x="256" y="95"/>
                  </a:cubicBezTo>
                  <a:cubicBezTo>
                    <a:pt x="229" y="84"/>
                    <a:pt x="209" y="82"/>
                    <a:pt x="195" y="88"/>
                  </a:cubicBezTo>
                  <a:cubicBezTo>
                    <a:pt x="185" y="93"/>
                    <a:pt x="182" y="102"/>
                    <a:pt x="181" y="104"/>
                  </a:cubicBezTo>
                  <a:cubicBezTo>
                    <a:pt x="180" y="107"/>
                    <a:pt x="181" y="111"/>
                    <a:pt x="184" y="114"/>
                  </a:cubicBezTo>
                  <a:cubicBezTo>
                    <a:pt x="217" y="148"/>
                    <a:pt x="217" y="148"/>
                    <a:pt x="217" y="148"/>
                  </a:cubicBezTo>
                  <a:cubicBezTo>
                    <a:pt x="128" y="227"/>
                    <a:pt x="153" y="306"/>
                    <a:pt x="160" y="322"/>
                  </a:cubicBezTo>
                  <a:cubicBezTo>
                    <a:pt x="158" y="335"/>
                    <a:pt x="147" y="363"/>
                    <a:pt x="139" y="379"/>
                  </a:cubicBezTo>
                  <a:cubicBezTo>
                    <a:pt x="138" y="382"/>
                    <a:pt x="138" y="386"/>
                    <a:pt x="140" y="389"/>
                  </a:cubicBezTo>
                  <a:cubicBezTo>
                    <a:pt x="142" y="392"/>
                    <a:pt x="145" y="394"/>
                    <a:pt x="149" y="394"/>
                  </a:cubicBezTo>
                  <a:cubicBezTo>
                    <a:pt x="362" y="394"/>
                    <a:pt x="362" y="394"/>
                    <a:pt x="362" y="394"/>
                  </a:cubicBezTo>
                  <a:cubicBezTo>
                    <a:pt x="366" y="394"/>
                    <a:pt x="369" y="392"/>
                    <a:pt x="371" y="389"/>
                  </a:cubicBezTo>
                  <a:cubicBezTo>
                    <a:pt x="373" y="386"/>
                    <a:pt x="374" y="382"/>
                    <a:pt x="372" y="379"/>
                  </a:cubicBezTo>
                  <a:close/>
                </a:path>
              </a:pathLst>
            </a:custGeom>
            <a:solidFill>
              <a:srgbClr val="86BC2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83881FE-8406-40E8-B058-0F4527F20A9A}"/>
              </a:ext>
            </a:extLst>
          </p:cNvPr>
          <p:cNvGrpSpPr/>
          <p:nvPr/>
        </p:nvGrpSpPr>
        <p:grpSpPr>
          <a:xfrm>
            <a:off x="3762004" y="2348681"/>
            <a:ext cx="1008000" cy="3330221"/>
            <a:chOff x="4001802" y="2348681"/>
            <a:chExt cx="1008000" cy="3330221"/>
          </a:xfrm>
        </p:grpSpPr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3406247-4E3F-49B6-9612-D1673DF27546}"/>
                </a:ext>
              </a:extLst>
            </p:cNvPr>
            <p:cNvSpPr/>
            <p:nvPr/>
          </p:nvSpPr>
          <p:spPr>
            <a:xfrm>
              <a:off x="4001802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Compras</a:t>
              </a:r>
              <a:endParaRPr lang="es-ES" sz="1000" kern="1200" dirty="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6BECD2AC-389A-485F-AE2F-C34DF4B845EF}"/>
                </a:ext>
              </a:extLst>
            </p:cNvPr>
            <p:cNvSpPr/>
            <p:nvPr/>
          </p:nvSpPr>
          <p:spPr>
            <a:xfrm>
              <a:off x="4124803" y="3363286"/>
              <a:ext cx="761999" cy="324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Ropa y accesorios</a:t>
              </a:r>
              <a:endParaRPr lang="es-ES" sz="900" kern="1200" dirty="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2D3CF20-5E4D-4042-B5C8-6E7CAB93482A}"/>
                </a:ext>
              </a:extLst>
            </p:cNvPr>
            <p:cNvSpPr/>
            <p:nvPr/>
          </p:nvSpPr>
          <p:spPr>
            <a:xfrm>
              <a:off x="4124803" y="4071586"/>
              <a:ext cx="761999" cy="4680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 compras  </a:t>
              </a:r>
              <a:endParaRPr lang="es-ES" sz="900" kern="1200" dirty="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95B59052-7707-4C12-A776-F670A0461BE9}"/>
                </a:ext>
              </a:extLst>
            </p:cNvPr>
            <p:cNvSpPr/>
            <p:nvPr/>
          </p:nvSpPr>
          <p:spPr>
            <a:xfrm>
              <a:off x="4124803" y="3749564"/>
              <a:ext cx="761999" cy="262800"/>
            </a:xfrm>
            <a:custGeom>
              <a:avLst/>
              <a:gdLst>
                <a:gd name="connsiteX0" fmla="*/ 0 w 761999"/>
                <a:gd name="connsiteY0" fmla="*/ 53022 h 530222"/>
                <a:gd name="connsiteX1" fmla="*/ 53022 w 761999"/>
                <a:gd name="connsiteY1" fmla="*/ 0 h 530222"/>
                <a:gd name="connsiteX2" fmla="*/ 708977 w 761999"/>
                <a:gd name="connsiteY2" fmla="*/ 0 h 530222"/>
                <a:gd name="connsiteX3" fmla="*/ 761999 w 761999"/>
                <a:gd name="connsiteY3" fmla="*/ 53022 h 530222"/>
                <a:gd name="connsiteX4" fmla="*/ 761999 w 761999"/>
                <a:gd name="connsiteY4" fmla="*/ 477200 h 530222"/>
                <a:gd name="connsiteX5" fmla="*/ 708977 w 761999"/>
                <a:gd name="connsiteY5" fmla="*/ 530222 h 530222"/>
                <a:gd name="connsiteX6" fmla="*/ 53022 w 761999"/>
                <a:gd name="connsiteY6" fmla="*/ 530222 h 530222"/>
                <a:gd name="connsiteX7" fmla="*/ 0 w 761999"/>
                <a:gd name="connsiteY7" fmla="*/ 477200 h 530222"/>
                <a:gd name="connsiteX8" fmla="*/ 0 w 761999"/>
                <a:gd name="connsiteY8" fmla="*/ 53022 h 530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530222">
                  <a:moveTo>
                    <a:pt x="0" y="53022"/>
                  </a:moveTo>
                  <a:cubicBezTo>
                    <a:pt x="0" y="23739"/>
                    <a:pt x="23739" y="0"/>
                    <a:pt x="53022" y="0"/>
                  </a:cubicBezTo>
                  <a:lnTo>
                    <a:pt x="708977" y="0"/>
                  </a:lnTo>
                  <a:cubicBezTo>
                    <a:pt x="738260" y="0"/>
                    <a:pt x="761999" y="23739"/>
                    <a:pt x="761999" y="53022"/>
                  </a:cubicBezTo>
                  <a:lnTo>
                    <a:pt x="761999" y="477200"/>
                  </a:lnTo>
                  <a:cubicBezTo>
                    <a:pt x="761999" y="506483"/>
                    <a:pt x="738260" y="530222"/>
                    <a:pt x="708977" y="530222"/>
                  </a:cubicBezTo>
                  <a:lnTo>
                    <a:pt x="53022" y="530222"/>
                  </a:lnTo>
                  <a:cubicBezTo>
                    <a:pt x="23739" y="530222"/>
                    <a:pt x="0" y="506483"/>
                    <a:pt x="0" y="477200"/>
                  </a:cubicBezTo>
                  <a:lnTo>
                    <a:pt x="0" y="53022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8230" tIns="25055" rIns="28230" bIns="25055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Electrónica</a:t>
              </a:r>
              <a:endParaRPr lang="es-ES" sz="900" kern="1200" dirty="0"/>
            </a:p>
          </p:txBody>
        </p:sp>
        <p:sp>
          <p:nvSpPr>
            <p:cNvPr id="84" name="Freeform 1000">
              <a:extLst>
                <a:ext uri="{FF2B5EF4-FFF2-40B4-BE49-F238E27FC236}">
                  <a16:creationId xmlns:a16="http://schemas.microsoft.com/office/drawing/2014/main" id="{B596FB13-701B-4F94-8459-ADBC2E8DA1CA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343802" y="2954550"/>
              <a:ext cx="324000" cy="324000"/>
            </a:xfrm>
            <a:custGeom>
              <a:avLst/>
              <a:gdLst>
                <a:gd name="T0" fmla="*/ 256 w 512"/>
                <a:gd name="T1" fmla="*/ 0 h 512"/>
                <a:gd name="T2" fmla="*/ 0 w 512"/>
                <a:gd name="T3" fmla="*/ 256 h 512"/>
                <a:gd name="T4" fmla="*/ 256 w 512"/>
                <a:gd name="T5" fmla="*/ 512 h 512"/>
                <a:gd name="T6" fmla="*/ 512 w 512"/>
                <a:gd name="T7" fmla="*/ 256 h 512"/>
                <a:gd name="T8" fmla="*/ 256 w 512"/>
                <a:gd name="T9" fmla="*/ 0 h 512"/>
                <a:gd name="T10" fmla="*/ 373 w 512"/>
                <a:gd name="T11" fmla="*/ 405 h 512"/>
                <a:gd name="T12" fmla="*/ 362 w 512"/>
                <a:gd name="T13" fmla="*/ 416 h 512"/>
                <a:gd name="T14" fmla="*/ 149 w 512"/>
                <a:gd name="T15" fmla="*/ 416 h 512"/>
                <a:gd name="T16" fmla="*/ 138 w 512"/>
                <a:gd name="T17" fmla="*/ 405 h 512"/>
                <a:gd name="T18" fmla="*/ 138 w 512"/>
                <a:gd name="T19" fmla="*/ 181 h 512"/>
                <a:gd name="T20" fmla="*/ 149 w 512"/>
                <a:gd name="T21" fmla="*/ 170 h 512"/>
                <a:gd name="T22" fmla="*/ 202 w 512"/>
                <a:gd name="T23" fmla="*/ 170 h 512"/>
                <a:gd name="T24" fmla="*/ 202 w 512"/>
                <a:gd name="T25" fmla="*/ 149 h 512"/>
                <a:gd name="T26" fmla="*/ 256 w 512"/>
                <a:gd name="T27" fmla="*/ 96 h 512"/>
                <a:gd name="T28" fmla="*/ 309 w 512"/>
                <a:gd name="T29" fmla="*/ 149 h 512"/>
                <a:gd name="T30" fmla="*/ 309 w 512"/>
                <a:gd name="T31" fmla="*/ 170 h 512"/>
                <a:gd name="T32" fmla="*/ 362 w 512"/>
                <a:gd name="T33" fmla="*/ 170 h 512"/>
                <a:gd name="T34" fmla="*/ 373 w 512"/>
                <a:gd name="T35" fmla="*/ 181 h 512"/>
                <a:gd name="T36" fmla="*/ 373 w 512"/>
                <a:gd name="T37" fmla="*/ 405 h 512"/>
                <a:gd name="T38" fmla="*/ 288 w 512"/>
                <a:gd name="T39" fmla="*/ 170 h 512"/>
                <a:gd name="T40" fmla="*/ 224 w 512"/>
                <a:gd name="T41" fmla="*/ 170 h 512"/>
                <a:gd name="T42" fmla="*/ 224 w 512"/>
                <a:gd name="T43" fmla="*/ 149 h 512"/>
                <a:gd name="T44" fmla="*/ 256 w 512"/>
                <a:gd name="T45" fmla="*/ 117 h 512"/>
                <a:gd name="T46" fmla="*/ 288 w 512"/>
                <a:gd name="T47" fmla="*/ 149 h 512"/>
                <a:gd name="T48" fmla="*/ 288 w 512"/>
                <a:gd name="T49" fmla="*/ 170 h 512"/>
                <a:gd name="T50" fmla="*/ 309 w 512"/>
                <a:gd name="T51" fmla="*/ 192 h 512"/>
                <a:gd name="T52" fmla="*/ 352 w 512"/>
                <a:gd name="T53" fmla="*/ 192 h 512"/>
                <a:gd name="T54" fmla="*/ 352 w 512"/>
                <a:gd name="T55" fmla="*/ 394 h 512"/>
                <a:gd name="T56" fmla="*/ 160 w 512"/>
                <a:gd name="T57" fmla="*/ 394 h 512"/>
                <a:gd name="T58" fmla="*/ 160 w 512"/>
                <a:gd name="T59" fmla="*/ 192 h 512"/>
                <a:gd name="T60" fmla="*/ 202 w 512"/>
                <a:gd name="T61" fmla="*/ 192 h 512"/>
                <a:gd name="T62" fmla="*/ 202 w 512"/>
                <a:gd name="T63" fmla="*/ 213 h 512"/>
                <a:gd name="T64" fmla="*/ 213 w 512"/>
                <a:gd name="T65" fmla="*/ 224 h 512"/>
                <a:gd name="T66" fmla="*/ 224 w 512"/>
                <a:gd name="T67" fmla="*/ 213 h 512"/>
                <a:gd name="T68" fmla="*/ 224 w 512"/>
                <a:gd name="T69" fmla="*/ 192 h 512"/>
                <a:gd name="T70" fmla="*/ 288 w 512"/>
                <a:gd name="T71" fmla="*/ 192 h 512"/>
                <a:gd name="T72" fmla="*/ 288 w 512"/>
                <a:gd name="T73" fmla="*/ 213 h 512"/>
                <a:gd name="T74" fmla="*/ 298 w 512"/>
                <a:gd name="T75" fmla="*/ 224 h 512"/>
                <a:gd name="T76" fmla="*/ 309 w 512"/>
                <a:gd name="T77" fmla="*/ 213 h 512"/>
                <a:gd name="T78" fmla="*/ 309 w 512"/>
                <a:gd name="T79" fmla="*/ 192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2" h="512"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  <a:moveTo>
                    <a:pt x="373" y="405"/>
                  </a:moveTo>
                  <a:cubicBezTo>
                    <a:pt x="373" y="411"/>
                    <a:pt x="368" y="416"/>
                    <a:pt x="362" y="416"/>
                  </a:cubicBezTo>
                  <a:cubicBezTo>
                    <a:pt x="149" y="416"/>
                    <a:pt x="149" y="416"/>
                    <a:pt x="149" y="416"/>
                  </a:cubicBezTo>
                  <a:cubicBezTo>
                    <a:pt x="143" y="416"/>
                    <a:pt x="138" y="411"/>
                    <a:pt x="138" y="405"/>
                  </a:cubicBezTo>
                  <a:cubicBezTo>
                    <a:pt x="138" y="181"/>
                    <a:pt x="138" y="181"/>
                    <a:pt x="138" y="181"/>
                  </a:cubicBezTo>
                  <a:cubicBezTo>
                    <a:pt x="138" y="175"/>
                    <a:pt x="143" y="170"/>
                    <a:pt x="149" y="170"/>
                  </a:cubicBezTo>
                  <a:cubicBezTo>
                    <a:pt x="202" y="170"/>
                    <a:pt x="202" y="170"/>
                    <a:pt x="202" y="170"/>
                  </a:cubicBezTo>
                  <a:cubicBezTo>
                    <a:pt x="202" y="149"/>
                    <a:pt x="202" y="149"/>
                    <a:pt x="202" y="149"/>
                  </a:cubicBezTo>
                  <a:cubicBezTo>
                    <a:pt x="202" y="120"/>
                    <a:pt x="226" y="96"/>
                    <a:pt x="256" y="96"/>
                  </a:cubicBezTo>
                  <a:cubicBezTo>
                    <a:pt x="285" y="96"/>
                    <a:pt x="309" y="120"/>
                    <a:pt x="309" y="149"/>
                  </a:cubicBezTo>
                  <a:cubicBezTo>
                    <a:pt x="309" y="170"/>
                    <a:pt x="309" y="170"/>
                    <a:pt x="309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8" y="170"/>
                    <a:pt x="373" y="175"/>
                    <a:pt x="373" y="181"/>
                  </a:cubicBezTo>
                  <a:lnTo>
                    <a:pt x="373" y="405"/>
                  </a:lnTo>
                  <a:close/>
                  <a:moveTo>
                    <a:pt x="288" y="170"/>
                  </a:moveTo>
                  <a:cubicBezTo>
                    <a:pt x="224" y="170"/>
                    <a:pt x="224" y="170"/>
                    <a:pt x="224" y="170"/>
                  </a:cubicBezTo>
                  <a:cubicBezTo>
                    <a:pt x="224" y="149"/>
                    <a:pt x="224" y="149"/>
                    <a:pt x="224" y="149"/>
                  </a:cubicBezTo>
                  <a:cubicBezTo>
                    <a:pt x="224" y="131"/>
                    <a:pt x="238" y="117"/>
                    <a:pt x="256" y="117"/>
                  </a:cubicBezTo>
                  <a:cubicBezTo>
                    <a:pt x="273" y="117"/>
                    <a:pt x="288" y="131"/>
                    <a:pt x="288" y="149"/>
                  </a:cubicBezTo>
                  <a:lnTo>
                    <a:pt x="288" y="170"/>
                  </a:lnTo>
                  <a:close/>
                  <a:moveTo>
                    <a:pt x="309" y="192"/>
                  </a:moveTo>
                  <a:cubicBezTo>
                    <a:pt x="352" y="192"/>
                    <a:pt x="352" y="192"/>
                    <a:pt x="352" y="192"/>
                  </a:cubicBezTo>
                  <a:cubicBezTo>
                    <a:pt x="352" y="394"/>
                    <a:pt x="352" y="394"/>
                    <a:pt x="352" y="394"/>
                  </a:cubicBezTo>
                  <a:cubicBezTo>
                    <a:pt x="160" y="394"/>
                    <a:pt x="160" y="394"/>
                    <a:pt x="160" y="394"/>
                  </a:cubicBezTo>
                  <a:cubicBezTo>
                    <a:pt x="160" y="192"/>
                    <a:pt x="160" y="192"/>
                    <a:pt x="160" y="192"/>
                  </a:cubicBezTo>
                  <a:cubicBezTo>
                    <a:pt x="202" y="192"/>
                    <a:pt x="202" y="192"/>
                    <a:pt x="202" y="192"/>
                  </a:cubicBezTo>
                  <a:cubicBezTo>
                    <a:pt x="202" y="213"/>
                    <a:pt x="202" y="213"/>
                    <a:pt x="202" y="213"/>
                  </a:cubicBezTo>
                  <a:cubicBezTo>
                    <a:pt x="202" y="219"/>
                    <a:pt x="207" y="224"/>
                    <a:pt x="213" y="224"/>
                  </a:cubicBezTo>
                  <a:cubicBezTo>
                    <a:pt x="219" y="224"/>
                    <a:pt x="224" y="219"/>
                    <a:pt x="224" y="213"/>
                  </a:cubicBezTo>
                  <a:cubicBezTo>
                    <a:pt x="224" y="192"/>
                    <a:pt x="224" y="192"/>
                    <a:pt x="224" y="192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213"/>
                    <a:pt x="288" y="213"/>
                    <a:pt x="288" y="213"/>
                  </a:cubicBezTo>
                  <a:cubicBezTo>
                    <a:pt x="288" y="219"/>
                    <a:pt x="292" y="224"/>
                    <a:pt x="298" y="224"/>
                  </a:cubicBezTo>
                  <a:cubicBezTo>
                    <a:pt x="304" y="224"/>
                    <a:pt x="309" y="219"/>
                    <a:pt x="309" y="213"/>
                  </a:cubicBezTo>
                  <a:lnTo>
                    <a:pt x="309" y="192"/>
                  </a:lnTo>
                  <a:close/>
                </a:path>
              </a:pathLst>
            </a:custGeom>
            <a:solidFill>
              <a:srgbClr val="ED8B00"/>
            </a:solidFill>
            <a:ln>
              <a:noFill/>
            </a:ln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31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6DCA3BC-3D23-4ADF-8849-A8B39C412575}"/>
              </a:ext>
            </a:extLst>
          </p:cNvPr>
          <p:cNvGrpSpPr/>
          <p:nvPr/>
        </p:nvGrpSpPr>
        <p:grpSpPr>
          <a:xfrm>
            <a:off x="10346209" y="2348681"/>
            <a:ext cx="1008000" cy="3330221"/>
            <a:chOff x="10346209" y="2348681"/>
            <a:chExt cx="1008000" cy="3330221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91133530-EB80-4671-85EA-3B179C3B8F72}"/>
                </a:ext>
              </a:extLst>
            </p:cNvPr>
            <p:cNvSpPr/>
            <p:nvPr/>
          </p:nvSpPr>
          <p:spPr>
            <a:xfrm>
              <a:off x="10346209" y="2348681"/>
              <a:ext cx="1008000" cy="3330221"/>
            </a:xfrm>
            <a:custGeom>
              <a:avLst/>
              <a:gdLst>
                <a:gd name="connsiteX0" fmla="*/ 0 w 952499"/>
                <a:gd name="connsiteY0" fmla="*/ 95250 h 4583288"/>
                <a:gd name="connsiteX1" fmla="*/ 95250 w 952499"/>
                <a:gd name="connsiteY1" fmla="*/ 0 h 4583288"/>
                <a:gd name="connsiteX2" fmla="*/ 857249 w 952499"/>
                <a:gd name="connsiteY2" fmla="*/ 0 h 4583288"/>
                <a:gd name="connsiteX3" fmla="*/ 952499 w 952499"/>
                <a:gd name="connsiteY3" fmla="*/ 95250 h 4583288"/>
                <a:gd name="connsiteX4" fmla="*/ 952499 w 952499"/>
                <a:gd name="connsiteY4" fmla="*/ 4488038 h 4583288"/>
                <a:gd name="connsiteX5" fmla="*/ 857249 w 952499"/>
                <a:gd name="connsiteY5" fmla="*/ 4583288 h 4583288"/>
                <a:gd name="connsiteX6" fmla="*/ 95250 w 952499"/>
                <a:gd name="connsiteY6" fmla="*/ 4583288 h 4583288"/>
                <a:gd name="connsiteX7" fmla="*/ 0 w 952499"/>
                <a:gd name="connsiteY7" fmla="*/ 4488038 h 4583288"/>
                <a:gd name="connsiteX8" fmla="*/ 0 w 952499"/>
                <a:gd name="connsiteY8" fmla="*/ 95250 h 4583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499" h="4583288">
                  <a:moveTo>
                    <a:pt x="0" y="95250"/>
                  </a:moveTo>
                  <a:cubicBezTo>
                    <a:pt x="0" y="42645"/>
                    <a:pt x="42645" y="0"/>
                    <a:pt x="95250" y="0"/>
                  </a:cubicBezTo>
                  <a:lnTo>
                    <a:pt x="857249" y="0"/>
                  </a:lnTo>
                  <a:cubicBezTo>
                    <a:pt x="909854" y="0"/>
                    <a:pt x="952499" y="42645"/>
                    <a:pt x="952499" y="95250"/>
                  </a:cubicBezTo>
                  <a:lnTo>
                    <a:pt x="952499" y="4488038"/>
                  </a:lnTo>
                  <a:cubicBezTo>
                    <a:pt x="952499" y="4540643"/>
                    <a:pt x="909854" y="4583288"/>
                    <a:pt x="857249" y="4583288"/>
                  </a:cubicBezTo>
                  <a:lnTo>
                    <a:pt x="95250" y="4583288"/>
                  </a:lnTo>
                  <a:cubicBezTo>
                    <a:pt x="42645" y="4583288"/>
                    <a:pt x="0" y="4540643"/>
                    <a:pt x="0" y="4488038"/>
                  </a:cubicBezTo>
                  <a:lnTo>
                    <a:pt x="0" y="95250"/>
                  </a:lnTo>
                  <a:close/>
                </a:path>
              </a:pathLst>
            </a:custGeom>
            <a:solidFill>
              <a:srgbClr val="FCE4D6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8100" tIns="144000" rIns="38100" bIns="39600" numCol="1" spcCol="1270" anchor="t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1000" b="1" i="0" u="none" kern="1200" dirty="0"/>
                <a:t>Otros </a:t>
              </a:r>
              <a:endParaRPr lang="es-ES" sz="1000" kern="1200" dirty="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F59F5A9F-9FFA-4A67-A575-1FF8944E9097}"/>
                </a:ext>
              </a:extLst>
            </p:cNvPr>
            <p:cNvSpPr/>
            <p:nvPr/>
          </p:nvSpPr>
          <p:spPr>
            <a:xfrm>
              <a:off x="10469210" y="3363594"/>
              <a:ext cx="761999" cy="324000"/>
            </a:xfrm>
            <a:custGeom>
              <a:avLst/>
              <a:gdLst>
                <a:gd name="connsiteX0" fmla="*/ 0 w 761999"/>
                <a:gd name="connsiteY0" fmla="*/ 26147 h 261474"/>
                <a:gd name="connsiteX1" fmla="*/ 26147 w 761999"/>
                <a:gd name="connsiteY1" fmla="*/ 0 h 261474"/>
                <a:gd name="connsiteX2" fmla="*/ 735852 w 761999"/>
                <a:gd name="connsiteY2" fmla="*/ 0 h 261474"/>
                <a:gd name="connsiteX3" fmla="*/ 761999 w 761999"/>
                <a:gd name="connsiteY3" fmla="*/ 26147 h 261474"/>
                <a:gd name="connsiteX4" fmla="*/ 761999 w 761999"/>
                <a:gd name="connsiteY4" fmla="*/ 235327 h 261474"/>
                <a:gd name="connsiteX5" fmla="*/ 735852 w 761999"/>
                <a:gd name="connsiteY5" fmla="*/ 261474 h 261474"/>
                <a:gd name="connsiteX6" fmla="*/ 26147 w 761999"/>
                <a:gd name="connsiteY6" fmla="*/ 261474 h 261474"/>
                <a:gd name="connsiteX7" fmla="*/ 0 w 761999"/>
                <a:gd name="connsiteY7" fmla="*/ 235327 h 261474"/>
                <a:gd name="connsiteX8" fmla="*/ 0 w 761999"/>
                <a:gd name="connsiteY8" fmla="*/ 26147 h 261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1999" h="261474">
                  <a:moveTo>
                    <a:pt x="0" y="26147"/>
                  </a:moveTo>
                  <a:cubicBezTo>
                    <a:pt x="0" y="11706"/>
                    <a:pt x="11706" y="0"/>
                    <a:pt x="26147" y="0"/>
                  </a:cubicBezTo>
                  <a:lnTo>
                    <a:pt x="735852" y="0"/>
                  </a:lnTo>
                  <a:cubicBezTo>
                    <a:pt x="750293" y="0"/>
                    <a:pt x="761999" y="11706"/>
                    <a:pt x="761999" y="26147"/>
                  </a:cubicBezTo>
                  <a:lnTo>
                    <a:pt x="761999" y="235327"/>
                  </a:lnTo>
                  <a:cubicBezTo>
                    <a:pt x="761999" y="249768"/>
                    <a:pt x="750293" y="261474"/>
                    <a:pt x="735852" y="261474"/>
                  </a:cubicBezTo>
                  <a:lnTo>
                    <a:pt x="26147" y="261474"/>
                  </a:lnTo>
                  <a:cubicBezTo>
                    <a:pt x="11706" y="261474"/>
                    <a:pt x="0" y="249768"/>
                    <a:pt x="0" y="235327"/>
                  </a:cubicBezTo>
                  <a:lnTo>
                    <a:pt x="0" y="26147"/>
                  </a:lnTo>
                  <a:close/>
                </a:path>
              </a:pathLst>
            </a:custGeom>
            <a:solidFill>
              <a:srgbClr val="ED8B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0358" tIns="17183" rIns="20358" bIns="17183" numCol="1" spcCol="1270" anchor="ctr" anchorCtr="0">
              <a:noAutofit/>
            </a:bodyPr>
            <a:lstStyle/>
            <a:p>
              <a:pPr marL="0" lvl="0" indent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s-ES" sz="900" b="0" i="0" u="none" kern="1200" dirty="0"/>
                <a:t>Otros gastos</a:t>
              </a:r>
              <a:endParaRPr lang="es-ES" sz="900" kern="1200" dirty="0"/>
            </a:p>
          </p:txBody>
        </p:sp>
        <p:grpSp>
          <p:nvGrpSpPr>
            <p:cNvPr id="85" name="Group 4">
              <a:extLst>
                <a:ext uri="{FF2B5EF4-FFF2-40B4-BE49-F238E27FC236}">
                  <a16:creationId xmlns:a16="http://schemas.microsoft.com/office/drawing/2014/main" id="{6BA08827-F9CC-4987-99FB-1F82A833005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0688903" y="2966442"/>
              <a:ext cx="322613" cy="324000"/>
              <a:chOff x="5057" y="739"/>
              <a:chExt cx="233" cy="234"/>
            </a:xfrm>
            <a:solidFill>
              <a:srgbClr val="ED8B00"/>
            </a:solidFill>
          </p:grpSpPr>
          <p:sp>
            <p:nvSpPr>
              <p:cNvPr id="86" name="Freeform 5">
                <a:extLst>
                  <a:ext uri="{FF2B5EF4-FFF2-40B4-BE49-F238E27FC236}">
                    <a16:creationId xmlns:a16="http://schemas.microsoft.com/office/drawing/2014/main" id="{FF546221-9549-4723-86D6-F383497E2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6" y="818"/>
                <a:ext cx="75" cy="37"/>
              </a:xfrm>
              <a:custGeom>
                <a:avLst/>
                <a:gdLst>
                  <a:gd name="T0" fmla="*/ 37 w 75"/>
                  <a:gd name="T1" fmla="*/ 0 h 37"/>
                  <a:gd name="T2" fmla="*/ 0 w 75"/>
                  <a:gd name="T3" fmla="*/ 19 h 37"/>
                  <a:gd name="T4" fmla="*/ 37 w 75"/>
                  <a:gd name="T5" fmla="*/ 37 h 37"/>
                  <a:gd name="T6" fmla="*/ 75 w 75"/>
                  <a:gd name="T7" fmla="*/ 19 h 37"/>
                  <a:gd name="T8" fmla="*/ 37 w 75"/>
                  <a:gd name="T9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37">
                    <a:moveTo>
                      <a:pt x="37" y="0"/>
                    </a:moveTo>
                    <a:lnTo>
                      <a:pt x="0" y="19"/>
                    </a:lnTo>
                    <a:lnTo>
                      <a:pt x="37" y="37"/>
                    </a:lnTo>
                    <a:lnTo>
                      <a:pt x="75" y="19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87" name="Freeform 6">
                <a:extLst>
                  <a:ext uri="{FF2B5EF4-FFF2-40B4-BE49-F238E27FC236}">
                    <a16:creationId xmlns:a16="http://schemas.microsoft.com/office/drawing/2014/main" id="{CF5C10C1-FCE9-40ED-BFDB-B56CA486C9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0" y="874"/>
                <a:ext cx="39" cy="42"/>
              </a:xfrm>
              <a:custGeom>
                <a:avLst/>
                <a:gdLst>
                  <a:gd name="T0" fmla="*/ 36 w 64"/>
                  <a:gd name="T1" fmla="*/ 25 h 69"/>
                  <a:gd name="T2" fmla="*/ 0 w 64"/>
                  <a:gd name="T3" fmla="*/ 7 h 69"/>
                  <a:gd name="T4" fmla="*/ 0 w 64"/>
                  <a:gd name="T5" fmla="*/ 37 h 69"/>
                  <a:gd name="T6" fmla="*/ 64 w 64"/>
                  <a:gd name="T7" fmla="*/ 69 h 69"/>
                  <a:gd name="T8" fmla="*/ 64 w 64"/>
                  <a:gd name="T9" fmla="*/ 0 h 69"/>
                  <a:gd name="T10" fmla="*/ 46 w 64"/>
                  <a:gd name="T11" fmla="*/ 23 h 69"/>
                  <a:gd name="T12" fmla="*/ 36 w 64"/>
                  <a:gd name="T13" fmla="*/ 25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69">
                    <a:moveTo>
                      <a:pt x="36" y="25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64" y="69"/>
                      <a:pt x="64" y="69"/>
                      <a:pt x="64" y="69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4" y="26"/>
                      <a:pt x="39" y="27"/>
                      <a:pt x="36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88" name="Freeform 7">
                <a:extLst>
                  <a:ext uri="{FF2B5EF4-FFF2-40B4-BE49-F238E27FC236}">
                    <a16:creationId xmlns:a16="http://schemas.microsoft.com/office/drawing/2014/main" id="{63B6581A-8D64-4370-BAA8-21E3D83FCB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57" y="739"/>
                <a:ext cx="233" cy="234"/>
              </a:xfrm>
              <a:custGeom>
                <a:avLst/>
                <a:gdLst>
                  <a:gd name="T0" fmla="*/ 192 w 384"/>
                  <a:gd name="T1" fmla="*/ 0 h 384"/>
                  <a:gd name="T2" fmla="*/ 0 w 384"/>
                  <a:gd name="T3" fmla="*/ 192 h 384"/>
                  <a:gd name="T4" fmla="*/ 192 w 384"/>
                  <a:gd name="T5" fmla="*/ 384 h 384"/>
                  <a:gd name="T6" fmla="*/ 384 w 384"/>
                  <a:gd name="T7" fmla="*/ 192 h 384"/>
                  <a:gd name="T8" fmla="*/ 192 w 384"/>
                  <a:gd name="T9" fmla="*/ 0 h 384"/>
                  <a:gd name="T10" fmla="*/ 310 w 384"/>
                  <a:gd name="T11" fmla="*/ 195 h 384"/>
                  <a:gd name="T12" fmla="*/ 311 w 384"/>
                  <a:gd name="T13" fmla="*/ 201 h 384"/>
                  <a:gd name="T14" fmla="*/ 307 w 384"/>
                  <a:gd name="T15" fmla="*/ 207 h 384"/>
                  <a:gd name="T16" fmla="*/ 280 w 384"/>
                  <a:gd name="T17" fmla="*/ 221 h 384"/>
                  <a:gd name="T18" fmla="*/ 280 w 384"/>
                  <a:gd name="T19" fmla="*/ 264 h 384"/>
                  <a:gd name="T20" fmla="*/ 275 w 384"/>
                  <a:gd name="T21" fmla="*/ 271 h 384"/>
                  <a:gd name="T22" fmla="*/ 195 w 384"/>
                  <a:gd name="T23" fmla="*/ 311 h 384"/>
                  <a:gd name="T24" fmla="*/ 195 w 384"/>
                  <a:gd name="T25" fmla="*/ 311 h 384"/>
                  <a:gd name="T26" fmla="*/ 192 w 384"/>
                  <a:gd name="T27" fmla="*/ 312 h 384"/>
                  <a:gd name="T28" fmla="*/ 188 w 384"/>
                  <a:gd name="T29" fmla="*/ 311 h 384"/>
                  <a:gd name="T30" fmla="*/ 188 w 384"/>
                  <a:gd name="T31" fmla="*/ 311 h 384"/>
                  <a:gd name="T32" fmla="*/ 108 w 384"/>
                  <a:gd name="T33" fmla="*/ 271 h 384"/>
                  <a:gd name="T34" fmla="*/ 104 w 384"/>
                  <a:gd name="T35" fmla="*/ 264 h 384"/>
                  <a:gd name="T36" fmla="*/ 104 w 384"/>
                  <a:gd name="T37" fmla="*/ 221 h 384"/>
                  <a:gd name="T38" fmla="*/ 76 w 384"/>
                  <a:gd name="T39" fmla="*/ 207 h 384"/>
                  <a:gd name="T40" fmla="*/ 72 w 384"/>
                  <a:gd name="T41" fmla="*/ 201 h 384"/>
                  <a:gd name="T42" fmla="*/ 73 w 384"/>
                  <a:gd name="T43" fmla="*/ 195 h 384"/>
                  <a:gd name="T44" fmla="*/ 101 w 384"/>
                  <a:gd name="T45" fmla="*/ 160 h 384"/>
                  <a:gd name="T46" fmla="*/ 73 w 384"/>
                  <a:gd name="T47" fmla="*/ 125 h 384"/>
                  <a:gd name="T48" fmla="*/ 72 w 384"/>
                  <a:gd name="T49" fmla="*/ 118 h 384"/>
                  <a:gd name="T50" fmla="*/ 76 w 384"/>
                  <a:gd name="T51" fmla="*/ 113 h 384"/>
                  <a:gd name="T52" fmla="*/ 156 w 384"/>
                  <a:gd name="T53" fmla="*/ 73 h 384"/>
                  <a:gd name="T54" fmla="*/ 166 w 384"/>
                  <a:gd name="T55" fmla="*/ 75 h 384"/>
                  <a:gd name="T56" fmla="*/ 192 w 384"/>
                  <a:gd name="T57" fmla="*/ 107 h 384"/>
                  <a:gd name="T58" fmla="*/ 217 w 384"/>
                  <a:gd name="T59" fmla="*/ 75 h 384"/>
                  <a:gd name="T60" fmla="*/ 227 w 384"/>
                  <a:gd name="T61" fmla="*/ 73 h 384"/>
                  <a:gd name="T62" fmla="*/ 307 w 384"/>
                  <a:gd name="T63" fmla="*/ 113 h 384"/>
                  <a:gd name="T64" fmla="*/ 311 w 384"/>
                  <a:gd name="T65" fmla="*/ 118 h 384"/>
                  <a:gd name="T66" fmla="*/ 310 w 384"/>
                  <a:gd name="T67" fmla="*/ 125 h 384"/>
                  <a:gd name="T68" fmla="*/ 282 w 384"/>
                  <a:gd name="T69" fmla="*/ 160 h 384"/>
                  <a:gd name="T70" fmla="*/ 310 w 384"/>
                  <a:gd name="T71" fmla="*/ 195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84" h="384">
                    <a:moveTo>
                      <a:pt x="192" y="0"/>
                    </a:moveTo>
                    <a:cubicBezTo>
                      <a:pt x="86" y="0"/>
                      <a:pt x="0" y="86"/>
                      <a:pt x="0" y="192"/>
                    </a:cubicBezTo>
                    <a:cubicBezTo>
                      <a:pt x="0" y="298"/>
                      <a:pt x="86" y="384"/>
                      <a:pt x="192" y="384"/>
                    </a:cubicBezTo>
                    <a:cubicBezTo>
                      <a:pt x="298" y="384"/>
                      <a:pt x="384" y="298"/>
                      <a:pt x="384" y="192"/>
                    </a:cubicBezTo>
                    <a:cubicBezTo>
                      <a:pt x="384" y="86"/>
                      <a:pt x="298" y="0"/>
                      <a:pt x="192" y="0"/>
                    </a:cubicBezTo>
                    <a:close/>
                    <a:moveTo>
                      <a:pt x="310" y="195"/>
                    </a:moveTo>
                    <a:cubicBezTo>
                      <a:pt x="311" y="197"/>
                      <a:pt x="312" y="199"/>
                      <a:pt x="311" y="201"/>
                    </a:cubicBezTo>
                    <a:cubicBezTo>
                      <a:pt x="311" y="204"/>
                      <a:pt x="309" y="206"/>
                      <a:pt x="307" y="207"/>
                    </a:cubicBezTo>
                    <a:cubicBezTo>
                      <a:pt x="280" y="221"/>
                      <a:pt x="280" y="221"/>
                      <a:pt x="280" y="221"/>
                    </a:cubicBezTo>
                    <a:cubicBezTo>
                      <a:pt x="280" y="264"/>
                      <a:pt x="280" y="264"/>
                      <a:pt x="280" y="264"/>
                    </a:cubicBezTo>
                    <a:cubicBezTo>
                      <a:pt x="280" y="267"/>
                      <a:pt x="278" y="269"/>
                      <a:pt x="275" y="271"/>
                    </a:cubicBezTo>
                    <a:cubicBezTo>
                      <a:pt x="195" y="311"/>
                      <a:pt x="195" y="311"/>
                      <a:pt x="195" y="311"/>
                    </a:cubicBezTo>
                    <a:cubicBezTo>
                      <a:pt x="195" y="311"/>
                      <a:pt x="195" y="311"/>
                      <a:pt x="195" y="311"/>
                    </a:cubicBezTo>
                    <a:cubicBezTo>
                      <a:pt x="194" y="311"/>
                      <a:pt x="193" y="312"/>
                      <a:pt x="192" y="312"/>
                    </a:cubicBezTo>
                    <a:cubicBezTo>
                      <a:pt x="191" y="312"/>
                      <a:pt x="189" y="311"/>
                      <a:pt x="188" y="311"/>
                    </a:cubicBez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08" y="271"/>
                      <a:pt x="108" y="271"/>
                      <a:pt x="108" y="271"/>
                    </a:cubicBezTo>
                    <a:cubicBezTo>
                      <a:pt x="105" y="269"/>
                      <a:pt x="104" y="267"/>
                      <a:pt x="104" y="264"/>
                    </a:cubicBezTo>
                    <a:cubicBezTo>
                      <a:pt x="104" y="221"/>
                      <a:pt x="104" y="221"/>
                      <a:pt x="104" y="221"/>
                    </a:cubicBezTo>
                    <a:cubicBezTo>
                      <a:pt x="76" y="207"/>
                      <a:pt x="76" y="207"/>
                      <a:pt x="76" y="207"/>
                    </a:cubicBezTo>
                    <a:cubicBezTo>
                      <a:pt x="74" y="206"/>
                      <a:pt x="72" y="204"/>
                      <a:pt x="72" y="201"/>
                    </a:cubicBezTo>
                    <a:cubicBezTo>
                      <a:pt x="71" y="199"/>
                      <a:pt x="72" y="197"/>
                      <a:pt x="73" y="195"/>
                    </a:cubicBezTo>
                    <a:cubicBezTo>
                      <a:pt x="101" y="160"/>
                      <a:pt x="101" y="160"/>
                      <a:pt x="101" y="160"/>
                    </a:cubicBezTo>
                    <a:cubicBezTo>
                      <a:pt x="73" y="125"/>
                      <a:pt x="73" y="125"/>
                      <a:pt x="73" y="125"/>
                    </a:cubicBezTo>
                    <a:cubicBezTo>
                      <a:pt x="72" y="123"/>
                      <a:pt x="71" y="120"/>
                      <a:pt x="72" y="118"/>
                    </a:cubicBezTo>
                    <a:cubicBezTo>
                      <a:pt x="72" y="116"/>
                      <a:pt x="74" y="114"/>
                      <a:pt x="76" y="113"/>
                    </a:cubicBezTo>
                    <a:cubicBezTo>
                      <a:pt x="156" y="73"/>
                      <a:pt x="156" y="73"/>
                      <a:pt x="156" y="73"/>
                    </a:cubicBezTo>
                    <a:cubicBezTo>
                      <a:pt x="159" y="71"/>
                      <a:pt x="164" y="72"/>
                      <a:pt x="166" y="75"/>
                    </a:cubicBezTo>
                    <a:cubicBezTo>
                      <a:pt x="192" y="107"/>
                      <a:pt x="192" y="107"/>
                      <a:pt x="192" y="107"/>
                    </a:cubicBezTo>
                    <a:cubicBezTo>
                      <a:pt x="217" y="75"/>
                      <a:pt x="217" y="75"/>
                      <a:pt x="217" y="75"/>
                    </a:cubicBezTo>
                    <a:cubicBezTo>
                      <a:pt x="220" y="72"/>
                      <a:pt x="224" y="71"/>
                      <a:pt x="227" y="73"/>
                    </a:cubicBezTo>
                    <a:cubicBezTo>
                      <a:pt x="307" y="113"/>
                      <a:pt x="307" y="113"/>
                      <a:pt x="307" y="113"/>
                    </a:cubicBezTo>
                    <a:cubicBezTo>
                      <a:pt x="309" y="114"/>
                      <a:pt x="311" y="116"/>
                      <a:pt x="311" y="118"/>
                    </a:cubicBezTo>
                    <a:cubicBezTo>
                      <a:pt x="312" y="120"/>
                      <a:pt x="311" y="123"/>
                      <a:pt x="310" y="125"/>
                    </a:cubicBezTo>
                    <a:cubicBezTo>
                      <a:pt x="282" y="160"/>
                      <a:pt x="282" y="160"/>
                      <a:pt x="282" y="160"/>
                    </a:cubicBezTo>
                    <a:lnTo>
                      <a:pt x="310" y="1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89" name="Freeform 8">
                <a:extLst>
                  <a:ext uri="{FF2B5EF4-FFF2-40B4-BE49-F238E27FC236}">
                    <a16:creationId xmlns:a16="http://schemas.microsoft.com/office/drawing/2014/main" id="{2FFBC9F2-3F99-4452-9465-15394BC398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874"/>
                <a:ext cx="39" cy="42"/>
              </a:xfrm>
              <a:custGeom>
                <a:avLst/>
                <a:gdLst>
                  <a:gd name="T0" fmla="*/ 24 w 64"/>
                  <a:gd name="T1" fmla="*/ 26 h 69"/>
                  <a:gd name="T2" fmla="*/ 24 w 64"/>
                  <a:gd name="T3" fmla="*/ 26 h 69"/>
                  <a:gd name="T4" fmla="*/ 23 w 64"/>
                  <a:gd name="T5" fmla="*/ 26 h 69"/>
                  <a:gd name="T6" fmla="*/ 21 w 64"/>
                  <a:gd name="T7" fmla="*/ 25 h 69"/>
                  <a:gd name="T8" fmla="*/ 20 w 64"/>
                  <a:gd name="T9" fmla="*/ 25 h 69"/>
                  <a:gd name="T10" fmla="*/ 17 w 64"/>
                  <a:gd name="T11" fmla="*/ 23 h 69"/>
                  <a:gd name="T12" fmla="*/ 0 w 64"/>
                  <a:gd name="T13" fmla="*/ 0 h 69"/>
                  <a:gd name="T14" fmla="*/ 0 w 64"/>
                  <a:gd name="T15" fmla="*/ 69 h 69"/>
                  <a:gd name="T16" fmla="*/ 64 w 64"/>
                  <a:gd name="T17" fmla="*/ 37 h 69"/>
                  <a:gd name="T18" fmla="*/ 64 w 64"/>
                  <a:gd name="T19" fmla="*/ 7 h 69"/>
                  <a:gd name="T20" fmla="*/ 27 w 64"/>
                  <a:gd name="T21" fmla="*/ 25 h 69"/>
                  <a:gd name="T22" fmla="*/ 24 w 64"/>
                  <a:gd name="T23" fmla="*/ 26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69">
                    <a:moveTo>
                      <a:pt x="24" y="26"/>
                    </a:moveTo>
                    <a:cubicBezTo>
                      <a:pt x="24" y="26"/>
                      <a:pt x="24" y="26"/>
                      <a:pt x="2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0" y="25"/>
                      <a:pt x="20" y="25"/>
                    </a:cubicBezTo>
                    <a:cubicBezTo>
                      <a:pt x="19" y="24"/>
                      <a:pt x="18" y="24"/>
                      <a:pt x="17" y="2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7"/>
                      <a:pt x="64" y="7"/>
                      <a:pt x="64" y="7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6" y="25"/>
                      <a:pt x="25" y="26"/>
                      <a:pt x="2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90" name="Freeform 9">
                <a:extLst>
                  <a:ext uri="{FF2B5EF4-FFF2-40B4-BE49-F238E27FC236}">
                    <a16:creationId xmlns:a16="http://schemas.microsoft.com/office/drawing/2014/main" id="{3E2E33CF-F404-4B83-88C5-0ED6032BA0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843"/>
                <a:ext cx="53" cy="36"/>
              </a:xfrm>
              <a:custGeom>
                <a:avLst/>
                <a:gdLst>
                  <a:gd name="T0" fmla="*/ 87 w 87"/>
                  <a:gd name="T1" fmla="*/ 32 h 59"/>
                  <a:gd name="T2" fmla="*/ 22 w 87"/>
                  <a:gd name="T3" fmla="*/ 0 h 59"/>
                  <a:gd name="T4" fmla="*/ 0 w 87"/>
                  <a:gd name="T5" fmla="*/ 27 h 59"/>
                  <a:gd name="T6" fmla="*/ 23 w 87"/>
                  <a:gd name="T7" fmla="*/ 38 h 59"/>
                  <a:gd name="T8" fmla="*/ 23 w 87"/>
                  <a:gd name="T9" fmla="*/ 38 h 59"/>
                  <a:gd name="T10" fmla="*/ 65 w 87"/>
                  <a:gd name="T11" fmla="*/ 59 h 59"/>
                  <a:gd name="T12" fmla="*/ 87 w 87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59">
                    <a:moveTo>
                      <a:pt x="87" y="32"/>
                    </a:moveTo>
                    <a:cubicBezTo>
                      <a:pt x="22" y="0"/>
                      <a:pt x="22" y="0"/>
                      <a:pt x="22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23" y="38"/>
                      <a:pt x="23" y="38"/>
                      <a:pt x="23" y="38"/>
                    </a:cubicBezTo>
                    <a:cubicBezTo>
                      <a:pt x="65" y="59"/>
                      <a:pt x="65" y="59"/>
                      <a:pt x="65" y="59"/>
                    </a:cubicBezTo>
                    <a:lnTo>
                      <a:pt x="87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91" name="Freeform 10">
                <a:extLst>
                  <a:ext uri="{FF2B5EF4-FFF2-40B4-BE49-F238E27FC236}">
                    <a16:creationId xmlns:a16="http://schemas.microsoft.com/office/drawing/2014/main" id="{63D19D58-1CF8-45B4-8A95-324D2F6DD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3" y="794"/>
                <a:ext cx="53" cy="36"/>
              </a:xfrm>
              <a:custGeom>
                <a:avLst/>
                <a:gdLst>
                  <a:gd name="T0" fmla="*/ 53 w 53"/>
                  <a:gd name="T1" fmla="*/ 16 h 36"/>
                  <a:gd name="T2" fmla="*/ 39 w 53"/>
                  <a:gd name="T3" fmla="*/ 0 h 36"/>
                  <a:gd name="T4" fmla="*/ 0 w 53"/>
                  <a:gd name="T5" fmla="*/ 19 h 36"/>
                  <a:gd name="T6" fmla="*/ 13 w 53"/>
                  <a:gd name="T7" fmla="*/ 36 h 36"/>
                  <a:gd name="T8" fmla="*/ 53 w 53"/>
                  <a:gd name="T9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6">
                    <a:moveTo>
                      <a:pt x="53" y="16"/>
                    </a:moveTo>
                    <a:lnTo>
                      <a:pt x="39" y="0"/>
                    </a:lnTo>
                    <a:lnTo>
                      <a:pt x="0" y="19"/>
                    </a:lnTo>
                    <a:lnTo>
                      <a:pt x="13" y="36"/>
                    </a:lnTo>
                    <a:lnTo>
                      <a:pt x="53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92" name="Freeform 11">
                <a:extLst>
                  <a:ext uri="{FF2B5EF4-FFF2-40B4-BE49-F238E27FC236}">
                    <a16:creationId xmlns:a16="http://schemas.microsoft.com/office/drawing/2014/main" id="{D5E4C9E9-88EA-4403-90FD-BA9D9FA338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843"/>
                <a:ext cx="53" cy="36"/>
              </a:xfrm>
              <a:custGeom>
                <a:avLst/>
                <a:gdLst>
                  <a:gd name="T0" fmla="*/ 0 w 87"/>
                  <a:gd name="T1" fmla="*/ 32 h 59"/>
                  <a:gd name="T2" fmla="*/ 22 w 87"/>
                  <a:gd name="T3" fmla="*/ 59 h 59"/>
                  <a:gd name="T4" fmla="*/ 64 w 87"/>
                  <a:gd name="T5" fmla="*/ 38 h 59"/>
                  <a:gd name="T6" fmla="*/ 64 w 87"/>
                  <a:gd name="T7" fmla="*/ 38 h 59"/>
                  <a:gd name="T8" fmla="*/ 87 w 87"/>
                  <a:gd name="T9" fmla="*/ 26 h 59"/>
                  <a:gd name="T10" fmla="*/ 65 w 87"/>
                  <a:gd name="T11" fmla="*/ 0 h 59"/>
                  <a:gd name="T12" fmla="*/ 0 w 87"/>
                  <a:gd name="T13" fmla="*/ 32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59">
                    <a:moveTo>
                      <a:pt x="0" y="32"/>
                    </a:moveTo>
                    <a:cubicBezTo>
                      <a:pt x="22" y="59"/>
                      <a:pt x="22" y="59"/>
                      <a:pt x="22" y="59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64" y="38"/>
                      <a:pt x="64" y="38"/>
                      <a:pt x="64" y="38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65" y="0"/>
                      <a:pt x="65" y="0"/>
                      <a:pt x="65" y="0"/>
                    </a:cubicBezTo>
                    <a:lnTo>
                      <a:pt x="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  <p:sp>
            <p:nvSpPr>
              <p:cNvPr id="93" name="Freeform 12">
                <a:extLst>
                  <a:ext uri="{FF2B5EF4-FFF2-40B4-BE49-F238E27FC236}">
                    <a16:creationId xmlns:a16="http://schemas.microsoft.com/office/drawing/2014/main" id="{BE82A957-0F04-43C8-BBBA-A563EF7E1F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1" y="794"/>
                <a:ext cx="53" cy="36"/>
              </a:xfrm>
              <a:custGeom>
                <a:avLst/>
                <a:gdLst>
                  <a:gd name="T0" fmla="*/ 0 w 53"/>
                  <a:gd name="T1" fmla="*/ 16 h 36"/>
                  <a:gd name="T2" fmla="*/ 39 w 53"/>
                  <a:gd name="T3" fmla="*/ 36 h 36"/>
                  <a:gd name="T4" fmla="*/ 53 w 53"/>
                  <a:gd name="T5" fmla="*/ 19 h 36"/>
                  <a:gd name="T6" fmla="*/ 13 w 53"/>
                  <a:gd name="T7" fmla="*/ 0 h 36"/>
                  <a:gd name="T8" fmla="*/ 0 w 53"/>
                  <a:gd name="T9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36">
                    <a:moveTo>
                      <a:pt x="0" y="16"/>
                    </a:moveTo>
                    <a:lnTo>
                      <a:pt x="39" y="36"/>
                    </a:lnTo>
                    <a:lnTo>
                      <a:pt x="53" y="19"/>
                    </a:lnTo>
                    <a:lnTo>
                      <a:pt x="1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750"/>
              </a:p>
            </p:txBody>
          </p:sp>
        </p:grpSp>
      </p:grp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6DF92C7-F5B3-4D30-9AF4-F0BBECEF5047}"/>
              </a:ext>
            </a:extLst>
          </p:cNvPr>
          <p:cNvSpPr/>
          <p:nvPr/>
        </p:nvSpPr>
        <p:spPr>
          <a:xfrm>
            <a:off x="6079740" y="3363594"/>
            <a:ext cx="761999" cy="262800"/>
          </a:xfrm>
          <a:custGeom>
            <a:avLst/>
            <a:gdLst>
              <a:gd name="connsiteX0" fmla="*/ 0 w 761999"/>
              <a:gd name="connsiteY0" fmla="*/ 26147 h 261474"/>
              <a:gd name="connsiteX1" fmla="*/ 26147 w 761999"/>
              <a:gd name="connsiteY1" fmla="*/ 0 h 261474"/>
              <a:gd name="connsiteX2" fmla="*/ 735852 w 761999"/>
              <a:gd name="connsiteY2" fmla="*/ 0 h 261474"/>
              <a:gd name="connsiteX3" fmla="*/ 761999 w 761999"/>
              <a:gd name="connsiteY3" fmla="*/ 26147 h 261474"/>
              <a:gd name="connsiteX4" fmla="*/ 761999 w 761999"/>
              <a:gd name="connsiteY4" fmla="*/ 235327 h 261474"/>
              <a:gd name="connsiteX5" fmla="*/ 735852 w 761999"/>
              <a:gd name="connsiteY5" fmla="*/ 261474 h 261474"/>
              <a:gd name="connsiteX6" fmla="*/ 26147 w 761999"/>
              <a:gd name="connsiteY6" fmla="*/ 261474 h 261474"/>
              <a:gd name="connsiteX7" fmla="*/ 0 w 761999"/>
              <a:gd name="connsiteY7" fmla="*/ 235327 h 261474"/>
              <a:gd name="connsiteX8" fmla="*/ 0 w 761999"/>
              <a:gd name="connsiteY8" fmla="*/ 26147 h 261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1999" h="261474">
                <a:moveTo>
                  <a:pt x="0" y="26147"/>
                </a:moveTo>
                <a:cubicBezTo>
                  <a:pt x="0" y="11706"/>
                  <a:pt x="11706" y="0"/>
                  <a:pt x="26147" y="0"/>
                </a:cubicBezTo>
                <a:lnTo>
                  <a:pt x="735852" y="0"/>
                </a:lnTo>
                <a:cubicBezTo>
                  <a:pt x="750293" y="0"/>
                  <a:pt x="761999" y="11706"/>
                  <a:pt x="761999" y="26147"/>
                </a:cubicBezTo>
                <a:lnTo>
                  <a:pt x="761999" y="235327"/>
                </a:lnTo>
                <a:cubicBezTo>
                  <a:pt x="761999" y="249768"/>
                  <a:pt x="750293" y="261474"/>
                  <a:pt x="735852" y="261474"/>
                </a:cubicBezTo>
                <a:lnTo>
                  <a:pt x="26147" y="261474"/>
                </a:lnTo>
                <a:cubicBezTo>
                  <a:pt x="11706" y="261474"/>
                  <a:pt x="0" y="249768"/>
                  <a:pt x="0" y="235327"/>
                </a:cubicBezTo>
                <a:lnTo>
                  <a:pt x="0" y="26147"/>
                </a:lnTo>
                <a:close/>
              </a:path>
            </a:pathLst>
          </a:custGeom>
          <a:solidFill>
            <a:srgbClr val="ED8B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358" tIns="17183" rIns="20358" bIns="17183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ES" sz="900" b="0" i="0" u="none" kern="1200" dirty="0"/>
              <a:t>Hipoteca</a:t>
            </a:r>
            <a:endParaRPr lang="es-ES" sz="900" kern="1200" dirty="0"/>
          </a:p>
        </p:txBody>
      </p:sp>
    </p:spTree>
    <p:extLst>
      <p:ext uri="{BB962C8B-B14F-4D97-AF65-F5344CB8AC3E}">
        <p14:creationId xmlns:p14="http://schemas.microsoft.com/office/powerpoint/2010/main" val="93994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1D295062-628B-4665-A9C5-22D12239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1DFAE24-D782-4C9A-83AE-4BF9AEC7C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Si al entrar un ingreso o gasto nos equivocamos, podremos borrarlo seleccionando el </a:t>
            </a:r>
            <a:r>
              <a:rPr lang="es-ES_tradnl" sz="2000" b="1" dirty="0">
                <a:solidFill>
                  <a:srgbClr val="019EE2"/>
                </a:solidFill>
              </a:rPr>
              <a:t>importe</a:t>
            </a:r>
            <a:r>
              <a:rPr lang="es-ES_tradnl" sz="2000" dirty="0"/>
              <a:t> y pulsando el botón “</a:t>
            </a:r>
            <a:r>
              <a:rPr lang="es-ES_tradnl" sz="2000" b="1" dirty="0">
                <a:solidFill>
                  <a:srgbClr val="019EE2"/>
                </a:solidFill>
              </a:rPr>
              <a:t>Borrar selección</a:t>
            </a:r>
            <a:r>
              <a:rPr lang="es-ES_tradnl" sz="2000" dirty="0"/>
              <a:t>”.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D5326A-9B61-4D76-BB78-68B577B8C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99" y="2237689"/>
            <a:ext cx="11218981" cy="3569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1F54BCE6-AF6D-4A3B-8E68-CD64C00656A2}"/>
              </a:ext>
            </a:extLst>
          </p:cNvPr>
          <p:cNvSpPr/>
          <p:nvPr/>
        </p:nvSpPr>
        <p:spPr bwMode="gray">
          <a:xfrm flipH="1">
            <a:off x="9652000" y="3930036"/>
            <a:ext cx="2336800" cy="675831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39A186F6-2360-48D7-84BE-3A3E7D4651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“Borrar selección”</a:t>
            </a:r>
          </a:p>
        </p:txBody>
      </p:sp>
    </p:spTree>
    <p:extLst>
      <p:ext uri="{BB962C8B-B14F-4D97-AF65-F5344CB8AC3E}">
        <p14:creationId xmlns:p14="http://schemas.microsoft.com/office/powerpoint/2010/main" val="3791460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1D295062-628B-4665-A9C5-22D12239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1DFAE24-D782-4C9A-83AE-4BF9AEC7C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239235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Si el ingreso o gasto que queremos borrar no aparece en la tabla, para anularlo deberemos entrar un nuevo ingreso o gasto con: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s-ES_tradnl" sz="2000" dirty="0"/>
              <a:t>La misma </a:t>
            </a:r>
            <a:r>
              <a:rPr lang="es-ES_tradnl" sz="2000" b="1" dirty="0">
                <a:solidFill>
                  <a:srgbClr val="019EE2"/>
                </a:solidFill>
              </a:rPr>
              <a:t>fecha</a:t>
            </a:r>
            <a:r>
              <a:rPr lang="es-ES_tradnl" sz="2000" dirty="0"/>
              <a:t> (o una fecha del mismo mes)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s-ES_tradnl" sz="2000" dirty="0"/>
              <a:t>El mismo </a:t>
            </a:r>
            <a:r>
              <a:rPr lang="es-ES_tradnl" sz="2000" b="1" dirty="0">
                <a:solidFill>
                  <a:srgbClr val="019EE2"/>
                </a:solidFill>
              </a:rPr>
              <a:t>concepto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s-ES_tradnl" sz="2000" dirty="0"/>
              <a:t>La misma </a:t>
            </a:r>
            <a:r>
              <a:rPr lang="es-ES_tradnl" sz="2000" b="1" dirty="0">
                <a:solidFill>
                  <a:srgbClr val="019EE2"/>
                </a:solidFill>
              </a:rPr>
              <a:t>descripción</a:t>
            </a:r>
            <a:r>
              <a:rPr lang="es-ES_tradnl" sz="2000" dirty="0"/>
              <a:t> 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es-ES_tradnl" sz="2000" dirty="0"/>
              <a:t>El mismo </a:t>
            </a:r>
            <a:r>
              <a:rPr lang="es-ES_tradnl" sz="2000" b="1" dirty="0">
                <a:solidFill>
                  <a:srgbClr val="019EE2"/>
                </a:solidFill>
              </a:rPr>
              <a:t>importe</a:t>
            </a:r>
            <a:r>
              <a:rPr lang="es-ES_tradnl" sz="2000" dirty="0"/>
              <a:t> con signo </a:t>
            </a:r>
            <a:r>
              <a:rPr lang="es-ES_tradnl" sz="2000" b="1" dirty="0">
                <a:solidFill>
                  <a:srgbClr val="019EE2"/>
                </a:solidFill>
              </a:rPr>
              <a:t>negativo</a:t>
            </a:r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ACE6E7F-D5D0-4A56-9EFD-774F49FF80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“Borrar selección”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CFB643-7F9A-4293-8E95-0EC0BAEEE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201" y="3842096"/>
            <a:ext cx="2895851" cy="2194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8CAE805-4B7B-42C4-8BD2-95B7756871E6}"/>
              </a:ext>
            </a:extLst>
          </p:cNvPr>
          <p:cNvCxnSpPr>
            <a:cxnSpLocks/>
          </p:cNvCxnSpPr>
          <p:nvPr/>
        </p:nvCxnSpPr>
        <p:spPr>
          <a:xfrm>
            <a:off x="4323644" y="3510844"/>
            <a:ext cx="1061156" cy="1377245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193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1D295062-628B-4665-A9C5-22D12239A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51DFAE24-D782-4C9A-83AE-4BF9AEC7C9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_tradnl" sz="2000" dirty="0"/>
              <a:t>Ejemplo anulación de un gasto:</a:t>
            </a:r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ACE6E7F-D5D0-4A56-9EFD-774F49FF80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Botón “Borrar selección”</a:t>
            </a:r>
          </a:p>
        </p:txBody>
      </p:sp>
      <p:pic>
        <p:nvPicPr>
          <p:cNvPr id="4098" name="gmail-m_3074582649699369268Picture 10" descr="1725af469d29374b63">
            <a:extLst>
              <a:ext uri="{FF2B5EF4-FFF2-40B4-BE49-F238E27FC236}">
                <a16:creationId xmlns:a16="http://schemas.microsoft.com/office/drawing/2014/main" id="{1D79E64F-5B8D-4BE4-A0D8-85986A8AA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90" y="4325955"/>
            <a:ext cx="5230259" cy="20464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gmail-m_3074582649699369268Picture 11" descr="1725af469d2afa3b84">
            <a:extLst>
              <a:ext uri="{FF2B5EF4-FFF2-40B4-BE49-F238E27FC236}">
                <a16:creationId xmlns:a16="http://schemas.microsoft.com/office/drawing/2014/main" id="{D8B2F5BB-26C1-4299-ABF4-28E9F46BF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892" y="4325956"/>
            <a:ext cx="3228961" cy="19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mail-m_3074582649699369268Picture 8" descr="1725af469d25b16b21">
            <a:extLst>
              <a:ext uri="{FF2B5EF4-FFF2-40B4-BE49-F238E27FC236}">
                <a16:creationId xmlns:a16="http://schemas.microsoft.com/office/drawing/2014/main" id="{6627FD6D-A8A4-40F8-B7C2-02DBEA0FC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93" y="1697480"/>
            <a:ext cx="5230259" cy="19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mail-m_3074582649699369268_x0000_i1042" descr="1725af469d27745b42">
            <a:extLst>
              <a:ext uri="{FF2B5EF4-FFF2-40B4-BE49-F238E27FC236}">
                <a16:creationId xmlns:a16="http://schemas.microsoft.com/office/drawing/2014/main" id="{5BAE697E-3D22-4A1F-B080-01D02B5D7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892" y="1697480"/>
            <a:ext cx="3228961" cy="19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207BB898-8BD7-4DEB-9A24-9ED7DF69D581}"/>
              </a:ext>
            </a:extLst>
          </p:cNvPr>
          <p:cNvSpPr txBox="1">
            <a:spLocks/>
          </p:cNvSpPr>
          <p:nvPr/>
        </p:nvSpPr>
        <p:spPr>
          <a:xfrm>
            <a:off x="469900" y="3934569"/>
            <a:ext cx="10098454" cy="8688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600" b="0" kern="1200" baseline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609585" indent="-609585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s-ES_tradnl" sz="2000" dirty="0"/>
              <a:t>Ejemplo anulación de un ingreso:</a:t>
            </a:r>
          </a:p>
          <a:p>
            <a:pPr>
              <a:spcAft>
                <a:spcPts val="600"/>
              </a:spcAft>
            </a:pP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06293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Resumen</a:t>
            </a:r>
          </a:p>
        </p:txBody>
      </p:sp>
    </p:spTree>
    <p:extLst>
      <p:ext uri="{BB962C8B-B14F-4D97-AF65-F5344CB8AC3E}">
        <p14:creationId xmlns:p14="http://schemas.microsoft.com/office/powerpoint/2010/main" val="746235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6C763FB-33EC-4F79-93DB-0E12AD7DD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600" y="2311200"/>
            <a:ext cx="10098454" cy="2966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</a:t>
            </a:r>
            <a:endParaRPr lang="es-E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8A25D7EA-7C48-47F6-83CC-68D43338D7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ver el </a:t>
            </a:r>
            <a:r>
              <a:rPr lang="es-ES" sz="2000" b="1" dirty="0">
                <a:solidFill>
                  <a:srgbClr val="019EE2"/>
                </a:solidFill>
              </a:rPr>
              <a:t>resumen mensual </a:t>
            </a:r>
            <a:r>
              <a:rPr lang="es-ES" sz="2000" dirty="0"/>
              <a:t>de los ingresos y gastos que hayamos entrado en la pantalla anterior. 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2C6981F-60B7-4F66-BA60-4DE6757AF370}"/>
              </a:ext>
            </a:extLst>
          </p:cNvPr>
          <p:cNvSpPr/>
          <p:nvPr/>
        </p:nvSpPr>
        <p:spPr bwMode="gray">
          <a:xfrm flipH="1">
            <a:off x="11013440" y="3190240"/>
            <a:ext cx="975360" cy="235736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8D4270-240D-4A15-871F-C0F5DFECB155}"/>
              </a:ext>
            </a:extLst>
          </p:cNvPr>
          <p:cNvSpPr txBox="1"/>
          <p:nvPr/>
        </p:nvSpPr>
        <p:spPr>
          <a:xfrm>
            <a:off x="10231679" y="5689600"/>
            <a:ext cx="1008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Total anual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98B76E-49BD-411F-8A39-A96E5618343E}"/>
              </a:ext>
            </a:extLst>
          </p:cNvPr>
          <p:cNvCxnSpPr>
            <a:cxnSpLocks/>
            <a:stCxn id="18" idx="6"/>
            <a:endCxn id="19" idx="0"/>
          </p:cNvCxnSpPr>
          <p:nvPr/>
        </p:nvCxnSpPr>
        <p:spPr>
          <a:xfrm flipH="1">
            <a:off x="10735679" y="4368920"/>
            <a:ext cx="277761" cy="132068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DBD8E249-AC23-4858-A08E-EE2296407568}"/>
              </a:ext>
            </a:extLst>
          </p:cNvPr>
          <p:cNvSpPr/>
          <p:nvPr/>
        </p:nvSpPr>
        <p:spPr bwMode="gray">
          <a:xfrm>
            <a:off x="1534161" y="3668104"/>
            <a:ext cx="1686559" cy="2021495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BE9DD5D-DCDB-4CC2-991F-5E18FCA2C414}"/>
              </a:ext>
            </a:extLst>
          </p:cNvPr>
          <p:cNvSpPr txBox="1"/>
          <p:nvPr/>
        </p:nvSpPr>
        <p:spPr>
          <a:xfrm>
            <a:off x="173279" y="5843488"/>
            <a:ext cx="2124000" cy="30777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Conceptos y descripciones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4E786CF-FEF5-4C93-BE08-8698F71D629A}"/>
              </a:ext>
            </a:extLst>
          </p:cNvPr>
          <p:cNvCxnSpPr>
            <a:cxnSpLocks/>
            <a:stCxn id="12" idx="2"/>
            <a:endCxn id="16" idx="0"/>
          </p:cNvCxnSpPr>
          <p:nvPr/>
        </p:nvCxnSpPr>
        <p:spPr>
          <a:xfrm flipH="1">
            <a:off x="1235279" y="4678852"/>
            <a:ext cx="298882" cy="1164636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38A4281-3C6D-4422-9BCD-142793DEF463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890840" y="2981205"/>
            <a:ext cx="717560" cy="540928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B8731B-0B0A-4D9C-9F38-B3B297077B56}"/>
              </a:ext>
            </a:extLst>
          </p:cNvPr>
          <p:cNvSpPr txBox="1"/>
          <p:nvPr/>
        </p:nvSpPr>
        <p:spPr>
          <a:xfrm>
            <a:off x="173279" y="2242541"/>
            <a:ext cx="1435121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Año seleccionado para el resumen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D5D832B-0311-43CB-9E44-C5F09DAE3797}"/>
              </a:ext>
            </a:extLst>
          </p:cNvPr>
          <p:cNvGrpSpPr/>
          <p:nvPr/>
        </p:nvGrpSpPr>
        <p:grpSpPr>
          <a:xfrm>
            <a:off x="2762648" y="5440234"/>
            <a:ext cx="7003662" cy="1200325"/>
            <a:chOff x="2290527" y="5211701"/>
            <a:chExt cx="7003662" cy="120032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8F6F0A5-3083-4858-991A-9D48E62768A3}"/>
                </a:ext>
              </a:extLst>
            </p:cNvPr>
            <p:cNvSpPr/>
            <p:nvPr/>
          </p:nvSpPr>
          <p:spPr>
            <a:xfrm>
              <a:off x="2744358" y="5571880"/>
              <a:ext cx="6096000" cy="523220"/>
            </a:xfrm>
            <a:prstGeom prst="rect">
              <a:avLst/>
            </a:prstGeom>
            <a:ln>
              <a:solidFill>
                <a:srgbClr val="019EE2"/>
              </a:solidFill>
            </a:ln>
          </p:spPr>
          <p:txBody>
            <a:bodyPr>
              <a:spAutoFit/>
            </a:bodyPr>
            <a:lstStyle/>
            <a:p>
              <a:pPr algn="ctr"/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Para cambiar el </a:t>
              </a:r>
              <a:r>
                <a:rPr lang="es-ES" sz="1400" b="1" dirty="0">
                  <a:solidFill>
                    <a:srgbClr val="019EE2"/>
                  </a:solidFill>
                  <a:latin typeface="Poppins"/>
                </a:rPr>
                <a:t>año</a:t>
              </a:r>
              <a:r>
                <a:rPr lang="es-ES" sz="1400" dirty="0">
                  <a:solidFill>
                    <a:srgbClr val="595959"/>
                  </a:solidFill>
                  <a:latin typeface="Poppins"/>
                </a:rPr>
                <a:t> seleccionado para el resumen, escribiremos en la celda “Año:” el año correspondiente.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3F961CC-A1EE-444F-9457-70719D464CDE}"/>
                </a:ext>
              </a:extLst>
            </p:cNvPr>
            <p:cNvSpPr/>
            <p:nvPr/>
          </p:nvSpPr>
          <p:spPr>
            <a:xfrm>
              <a:off x="2290527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8826187-CFBF-47E9-8548-252019DD6485}"/>
                </a:ext>
              </a:extLst>
            </p:cNvPr>
            <p:cNvSpPr/>
            <p:nvPr/>
          </p:nvSpPr>
          <p:spPr>
            <a:xfrm>
              <a:off x="8695315" y="5211701"/>
              <a:ext cx="598874" cy="1200325"/>
            </a:xfrm>
            <a:prstGeom prst="rect">
              <a:avLst/>
            </a:prstGeom>
            <a:noFill/>
          </p:spPr>
          <p:txBody>
            <a:bodyPr wrap="none" lIns="121916" tIns="60958" rIns="121916" bIns="60958" anchor="ctr">
              <a:spAutoFit/>
            </a:bodyPr>
            <a:lstStyle/>
            <a:p>
              <a:pPr algn="ctr"/>
              <a:r>
                <a:rPr lang="en-US" sz="7000" dirty="0">
                  <a:ln w="0">
                    <a:solidFill>
                      <a:srgbClr val="019EE2"/>
                    </a:solidFill>
                  </a:ln>
                  <a:solidFill>
                    <a:srgbClr val="019EE2"/>
                  </a:solidFill>
                </a:rPr>
                <a:t>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638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12ED66C-28CF-4766-A384-783AA1A183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600" y="2311200"/>
            <a:ext cx="10098454" cy="2966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</a:t>
            </a:r>
            <a:endParaRPr lang="es-ES" dirty="0"/>
          </a:p>
        </p:txBody>
      </p:sp>
      <p:sp>
        <p:nvSpPr>
          <p:cNvPr id="10" name="Left Bracket 9">
            <a:extLst>
              <a:ext uri="{FF2B5EF4-FFF2-40B4-BE49-F238E27FC236}">
                <a16:creationId xmlns:a16="http://schemas.microsoft.com/office/drawing/2014/main" id="{CE497516-848D-4362-B4B3-4C0B2C98D18A}"/>
              </a:ext>
            </a:extLst>
          </p:cNvPr>
          <p:cNvSpPr/>
          <p:nvPr/>
        </p:nvSpPr>
        <p:spPr>
          <a:xfrm>
            <a:off x="3028505" y="2841164"/>
            <a:ext cx="110836" cy="504000"/>
          </a:xfrm>
          <a:prstGeom prst="leftBracket">
            <a:avLst/>
          </a:prstGeom>
          <a:ln w="28575">
            <a:solidFill>
              <a:srgbClr val="019EE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 sz="1867">
              <a:latin typeface="Poppins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1DF6FF-41B9-4815-AB15-A118202C264B}"/>
              </a:ext>
            </a:extLst>
          </p:cNvPr>
          <p:cNvCxnSpPr>
            <a:cxnSpLocks/>
          </p:cNvCxnSpPr>
          <p:nvPr/>
        </p:nvCxnSpPr>
        <p:spPr>
          <a:xfrm flipH="1" flipV="1">
            <a:off x="2452069" y="3093161"/>
            <a:ext cx="576000" cy="3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EF619F-5355-412D-AF6B-85DE3AF1A7C6}"/>
              </a:ext>
            </a:extLst>
          </p:cNvPr>
          <p:cNvSpPr txBox="1"/>
          <p:nvPr/>
        </p:nvSpPr>
        <p:spPr>
          <a:xfrm>
            <a:off x="173279" y="2841164"/>
            <a:ext cx="2214880" cy="1600438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Pulsando el botón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Vista detallada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veremos todos los conceptos y descripciones a la vez. Con el botón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Vista simple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volveremos a ver solamente los conceptos.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41FCEB75-5A81-4860-8404-5F762CBFC89E}"/>
              </a:ext>
            </a:extLst>
          </p:cNvPr>
          <p:cNvSpPr txBox="1">
            <a:spLocks/>
          </p:cNvSpPr>
          <p:nvPr/>
        </p:nvSpPr>
        <p:spPr>
          <a:xfrm>
            <a:off x="469900" y="1310400"/>
            <a:ext cx="10098454" cy="86880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600" b="0" kern="1200" baseline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609585" indent="-609585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s-ES" sz="2000"/>
              <a:t>En esta pantalla podremos ver el </a:t>
            </a:r>
            <a:r>
              <a:rPr lang="es-ES" sz="2000" b="1">
                <a:solidFill>
                  <a:srgbClr val="019EE2"/>
                </a:solidFill>
              </a:rPr>
              <a:t>resumen mensual </a:t>
            </a:r>
            <a:r>
              <a:rPr lang="es-ES" sz="2000"/>
              <a:t>de los ingresos y gastos que hayamos entrado en la pantalla anterior. 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2492721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42BFEC-4539-4C74-AE76-1A5963F8D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9600" y="2311200"/>
            <a:ext cx="10098454" cy="29661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Resumen</a:t>
            </a:r>
            <a:endParaRPr lang="es-E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1DF6FF-41B9-4815-AB15-A118202C264B}"/>
              </a:ext>
            </a:extLst>
          </p:cNvPr>
          <p:cNvCxnSpPr>
            <a:cxnSpLocks/>
            <a:stCxn id="14" idx="2"/>
          </p:cNvCxnSpPr>
          <p:nvPr/>
        </p:nvCxnSpPr>
        <p:spPr>
          <a:xfrm flipH="1" flipV="1">
            <a:off x="2452069" y="3093162"/>
            <a:ext cx="1729602" cy="16432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0EF619F-5355-412D-AF6B-85DE3AF1A7C6}"/>
              </a:ext>
            </a:extLst>
          </p:cNvPr>
          <p:cNvSpPr txBox="1"/>
          <p:nvPr/>
        </p:nvSpPr>
        <p:spPr>
          <a:xfrm>
            <a:off x="173279" y="2840400"/>
            <a:ext cx="2214880" cy="1384995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Pulsando los botones con el símbolo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+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”, veremos las descripciones de cada concepto. Para esconder las descripciones, pulsaremos el botón con el símbolo “</a:t>
            </a:r>
            <a:r>
              <a:rPr lang="es-ES" sz="1400" b="1" dirty="0">
                <a:solidFill>
                  <a:srgbClr val="019EE2"/>
                </a:solidFill>
                <a:latin typeface="Poppins"/>
                <a:ea typeface="Verdana" panose="020B0604030504040204" pitchFamily="34" charset="0"/>
              </a:rPr>
              <a:t>-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”.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08389E4-812D-4FBA-A038-D236F50E606A}"/>
              </a:ext>
            </a:extLst>
          </p:cNvPr>
          <p:cNvSpPr/>
          <p:nvPr/>
        </p:nvSpPr>
        <p:spPr bwMode="gray">
          <a:xfrm>
            <a:off x="4181671" y="2824601"/>
            <a:ext cx="216000" cy="21600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534E7D0-4AFE-4F37-8F10-9ED953FFDA27}"/>
              </a:ext>
            </a:extLst>
          </p:cNvPr>
          <p:cNvSpPr/>
          <p:nvPr/>
        </p:nvSpPr>
        <p:spPr bwMode="gray">
          <a:xfrm>
            <a:off x="4181671" y="3149484"/>
            <a:ext cx="216000" cy="216000"/>
          </a:xfrm>
          <a:prstGeom prst="ellipse">
            <a:avLst/>
          </a:prstGeom>
          <a:noFill/>
          <a:ln w="28575" algn="ctr">
            <a:solidFill>
              <a:srgbClr val="019EE2"/>
            </a:solidFill>
            <a:miter lim="800000"/>
            <a:headEnd/>
            <a:tailEnd/>
          </a:ln>
        </p:spPr>
        <p:txBody>
          <a:bodyPr wrap="square" lIns="88900" tIns="88900" rIns="88900" bIns="88900" rtlCol="0" anchor="ctr"/>
          <a:lstStyle/>
          <a:p>
            <a:pPr algn="ctr">
              <a:lnSpc>
                <a:spcPct val="106000"/>
              </a:lnSpc>
              <a:buFont typeface="Wingdings 2" pitchFamily="18" charset="2"/>
              <a:buNone/>
            </a:pPr>
            <a:endParaRPr lang="es-ES" sz="1600" b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95FBFA9-9DA5-4AFF-84E5-CEEB40AC1C71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2452069" y="2932601"/>
            <a:ext cx="1729602" cy="16056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38EC3F34-B754-4C8C-9FF8-B9D7E46268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ver el </a:t>
            </a:r>
            <a:r>
              <a:rPr lang="es-ES" sz="2000" b="1" dirty="0">
                <a:solidFill>
                  <a:srgbClr val="019EE2"/>
                </a:solidFill>
              </a:rPr>
              <a:t>resumen mensual </a:t>
            </a:r>
            <a:r>
              <a:rPr lang="es-ES" sz="2000" dirty="0"/>
              <a:t>de los ingresos y gastos que hayamos entrado en la pantalla anterior. </a:t>
            </a:r>
          </a:p>
        </p:txBody>
      </p:sp>
    </p:spTree>
    <p:extLst>
      <p:ext uri="{BB962C8B-B14F-4D97-AF65-F5344CB8AC3E}">
        <p14:creationId xmlns:p14="http://schemas.microsoft.com/office/powerpoint/2010/main" val="2378878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Gráficos</a:t>
            </a:r>
          </a:p>
        </p:txBody>
      </p:sp>
    </p:spTree>
    <p:extLst>
      <p:ext uri="{BB962C8B-B14F-4D97-AF65-F5344CB8AC3E}">
        <p14:creationId xmlns:p14="http://schemas.microsoft.com/office/powerpoint/2010/main" val="3190256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En esta presentación de la </a:t>
            </a:r>
            <a:r>
              <a:rPr lang="es-ES" b="1" dirty="0">
                <a:solidFill>
                  <a:srgbClr val="019EE2"/>
                </a:solidFill>
              </a:rPr>
              <a:t>Herramienta</a:t>
            </a:r>
            <a:r>
              <a:rPr lang="es-ES" dirty="0"/>
              <a:t> </a:t>
            </a:r>
            <a:r>
              <a:rPr lang="es-ES" b="1" dirty="0">
                <a:solidFill>
                  <a:srgbClr val="019EE2"/>
                </a:solidFill>
              </a:rPr>
              <a:t>Economía Familiar</a:t>
            </a:r>
            <a:r>
              <a:rPr lang="es-ES" dirty="0"/>
              <a:t> aprenderemos a utilizar una herramienta que nos permitirá apuntarnos nuestros ingresos y nuestros gastos y tener un control de nuestras finanzas personales.</a:t>
            </a:r>
          </a:p>
          <a:p>
            <a:endParaRPr lang="es-ES" sz="1600" dirty="0"/>
          </a:p>
          <a:p>
            <a:r>
              <a:rPr lang="es-ES" dirty="0"/>
              <a:t>Si nos apuntamos nuestros ingresos y nuestros gastos, podremos utilizar ésta información para hacer </a:t>
            </a:r>
            <a:r>
              <a:rPr lang="es-ES" b="1" dirty="0">
                <a:solidFill>
                  <a:srgbClr val="019EE2"/>
                </a:solidFill>
              </a:rPr>
              <a:t>previsiones</a:t>
            </a:r>
            <a:r>
              <a:rPr lang="es-ES" dirty="0"/>
              <a:t> de lo que esperamos ingresar y gastar en los próximos meses.</a:t>
            </a:r>
          </a:p>
          <a:p>
            <a:endParaRPr lang="es-ES" dirty="0"/>
          </a:p>
          <a:p>
            <a:r>
              <a:rPr lang="es-ES" dirty="0"/>
              <a:t>Estas previsiones nos darán </a:t>
            </a:r>
            <a:r>
              <a:rPr lang="es-ES" b="1" dirty="0">
                <a:solidFill>
                  <a:srgbClr val="019EE2"/>
                </a:solidFill>
              </a:rPr>
              <a:t>tranquilidad</a:t>
            </a:r>
            <a:r>
              <a:rPr lang="es-ES" dirty="0"/>
              <a:t> financiera y nos permitirán </a:t>
            </a:r>
            <a:r>
              <a:rPr lang="es-ES" b="1" dirty="0">
                <a:solidFill>
                  <a:srgbClr val="019EE2"/>
                </a:solidFill>
              </a:rPr>
              <a:t>planear</a:t>
            </a:r>
            <a:r>
              <a:rPr lang="es-ES" dirty="0"/>
              <a:t> mejor nuestro día a día.</a:t>
            </a:r>
          </a:p>
          <a:p>
            <a:endParaRPr lang="es-E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u="none" dirty="0"/>
              <a:t>Introducción </a:t>
            </a:r>
          </a:p>
        </p:txBody>
      </p:sp>
    </p:spTree>
    <p:extLst>
      <p:ext uri="{BB962C8B-B14F-4D97-AF65-F5344CB8AC3E}">
        <p14:creationId xmlns:p14="http://schemas.microsoft.com/office/powerpoint/2010/main" val="3163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098454" cy="86880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s-ES" sz="2000" dirty="0"/>
              <a:t>En esta pantalla podremos tener una imagen más </a:t>
            </a:r>
            <a:r>
              <a:rPr lang="es-ES" sz="2000" b="1" dirty="0">
                <a:solidFill>
                  <a:srgbClr val="019EE2"/>
                </a:solidFill>
              </a:rPr>
              <a:t>detallada</a:t>
            </a:r>
            <a:r>
              <a:rPr lang="es-ES" sz="2000" dirty="0"/>
              <a:t> de nuestra economía familiar. </a:t>
            </a:r>
          </a:p>
          <a:p>
            <a:r>
              <a:rPr lang="es-ES" sz="2000" dirty="0"/>
              <a:t>Contamos con 3 tipos de gráficos, que nos permitirán ver en qué gastamos nuestro dinero y </a:t>
            </a:r>
            <a:r>
              <a:rPr lang="es-ES" sz="2000" dirty="0">
                <a:sym typeface="Wingdings" panose="05000000000000000000" pitchFamily="2" charset="2"/>
              </a:rPr>
              <a:t>cuánto ahorramos del total de nuestros ingresos</a:t>
            </a:r>
            <a:r>
              <a:rPr lang="es-ES" sz="2000" dirty="0"/>
              <a:t>. 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Gráficos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E23C4E1-B07E-41FB-9787-C645F3CC67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71A5D9-390C-4E4C-AD85-F952292E9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200" y="2617200"/>
            <a:ext cx="7571322" cy="34944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278152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FBEB78-9AB6-453D-9B61-4F64756DA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823"/>
          <a:stretch/>
        </p:blipFill>
        <p:spPr>
          <a:xfrm>
            <a:off x="4189663" y="2289154"/>
            <a:ext cx="3812673" cy="38951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B2E6DA-C052-4A84-8C5D-F9B980C6A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7191" y="1311667"/>
            <a:ext cx="10228580" cy="476249"/>
          </a:xfrm>
        </p:spPr>
        <p:txBody>
          <a:bodyPr/>
          <a:lstStyle/>
          <a:p>
            <a:r>
              <a:rPr lang="es-ES" sz="2000" dirty="0"/>
              <a:t>Para poder visualizar bien los gráficos, hay que seguir los pasos siguientes: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0ECCE-9B72-4481-8E66-98E48E4912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7191" y="821154"/>
            <a:ext cx="7058660" cy="396663"/>
          </a:xfrm>
        </p:spPr>
        <p:txBody>
          <a:bodyPr/>
          <a:lstStyle/>
          <a:p>
            <a:r>
              <a:rPr lang="es-ES" dirty="0"/>
              <a:t>Funcionamiento</a:t>
            </a:r>
          </a:p>
        </p:txBody>
      </p:sp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03BDC98C-DA77-4DA2-9970-C1B89054129D}"/>
              </a:ext>
            </a:extLst>
          </p:cNvPr>
          <p:cNvSpPr txBox="1">
            <a:spLocks/>
          </p:cNvSpPr>
          <p:nvPr/>
        </p:nvSpPr>
        <p:spPr>
          <a:xfrm>
            <a:off x="956905" y="2509833"/>
            <a:ext cx="2090420" cy="95441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None/>
              <a:defRPr sz="1600" b="0" kern="1200" baseline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609585" indent="-609585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4000" b="1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4000" kern="120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4000" kern="1200" baseline="0">
                <a:solidFill>
                  <a:schemeClr val="bg2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99B789-8FD5-47BA-A097-C5A4F71D0755}"/>
              </a:ext>
            </a:extLst>
          </p:cNvPr>
          <p:cNvSpPr txBox="1"/>
          <p:nvPr/>
        </p:nvSpPr>
        <p:spPr>
          <a:xfrm>
            <a:off x="396240" y="2584881"/>
            <a:ext cx="2859703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1. Pulsaremos el botón “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1. Filtrar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”.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Éste botón nos permitirá seleccionar el mes (o meses) que queramos.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13966B-8F5C-47BD-AD52-47E6D6598C19}"/>
              </a:ext>
            </a:extLst>
          </p:cNvPr>
          <p:cNvCxnSpPr>
            <a:cxnSpLocks/>
          </p:cNvCxnSpPr>
          <p:nvPr/>
        </p:nvCxnSpPr>
        <p:spPr>
          <a:xfrm>
            <a:off x="3255943" y="2987040"/>
            <a:ext cx="1095685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858DEE6-25D0-4639-AD34-89AA001E2AF1}"/>
              </a:ext>
            </a:extLst>
          </p:cNvPr>
          <p:cNvSpPr txBox="1"/>
          <p:nvPr/>
        </p:nvSpPr>
        <p:spPr>
          <a:xfrm>
            <a:off x="8636000" y="2769846"/>
            <a:ext cx="3322082" cy="1169551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4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Pulsaremos el botón “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2. Actualizar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”.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Éste botón nos permitirá actualizar los datos mostrados en los gráficos, teniendo en cuenta los últimos ingresos/gastos.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BB5D18-00C2-4B8F-B730-67AEC74650DD}"/>
              </a:ext>
            </a:extLst>
          </p:cNvPr>
          <p:cNvSpPr txBox="1"/>
          <p:nvPr/>
        </p:nvSpPr>
        <p:spPr>
          <a:xfrm>
            <a:off x="584537" y="4161825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2.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Seleccionaremos el mes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(o meses) de los que queramos visualizar los datos en los gráficos. 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67A80B-AD69-47A8-B3D4-BAC099D7DE86}"/>
              </a:ext>
            </a:extLst>
          </p:cNvPr>
          <p:cNvCxnSpPr>
            <a:cxnSpLocks/>
          </p:cNvCxnSpPr>
          <p:nvPr/>
        </p:nvCxnSpPr>
        <p:spPr>
          <a:xfrm flipV="1">
            <a:off x="3444240" y="4161825"/>
            <a:ext cx="745423" cy="379539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D4ADE9-8C3D-423A-B497-94B41841D891}"/>
              </a:ext>
            </a:extLst>
          </p:cNvPr>
          <p:cNvCxnSpPr>
            <a:cxnSpLocks/>
          </p:cNvCxnSpPr>
          <p:nvPr/>
        </p:nvCxnSpPr>
        <p:spPr>
          <a:xfrm flipH="1">
            <a:off x="7673710" y="2987040"/>
            <a:ext cx="962290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>
            <a:extLst>
              <a:ext uri="{FF2B5EF4-FFF2-40B4-BE49-F238E27FC236}">
                <a16:creationId xmlns:a16="http://schemas.microsoft.com/office/drawing/2014/main" id="{675EEFCC-F179-40EC-9F1A-7C3014777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Gráficos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4535F2-2E68-4466-A5E6-C8534B118E2A}"/>
              </a:ext>
            </a:extLst>
          </p:cNvPr>
          <p:cNvSpPr txBox="1"/>
          <p:nvPr/>
        </p:nvSpPr>
        <p:spPr>
          <a:xfrm>
            <a:off x="584537" y="5549653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3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Seleccionaremos el año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del que queramos visualizar los datos en los gráficos.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43D4E0E-56CB-47D1-89F8-6E45B0239128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3444240" y="5708083"/>
            <a:ext cx="907388" cy="21090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0869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B2EA3F1-4735-4551-A588-9F2C83FA26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068" y="3248409"/>
            <a:ext cx="6482171" cy="29917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3BAFB0-4D87-42CD-A1F4-2C1662F3A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0694" y="2276548"/>
            <a:ext cx="3758083" cy="3388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B5D6648-3D43-4943-A2AC-35EE8DA9903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9900" y="1310400"/>
            <a:ext cx="10462707" cy="469481"/>
          </a:xfrm>
        </p:spPr>
        <p:txBody>
          <a:bodyPr/>
          <a:lstStyle/>
          <a:p>
            <a:r>
              <a:rPr lang="es-ES" sz="2000" dirty="0"/>
              <a:t>El primer gráfico nos muestra una imagen global de nuestras finanzas personales en el mes seleccionado.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5542A0-7BA1-42DA-B812-2B25B21DA6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9900" y="827123"/>
            <a:ext cx="7058660" cy="396663"/>
          </a:xfrm>
        </p:spPr>
        <p:txBody>
          <a:bodyPr/>
          <a:lstStyle/>
          <a:p>
            <a:r>
              <a:rPr lang="es-ES" dirty="0"/>
              <a:t>Explicación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335B277-B342-4599-A1F8-DAE1350E624E}"/>
              </a:ext>
            </a:extLst>
          </p:cNvPr>
          <p:cNvCxnSpPr>
            <a:cxnSpLocks/>
          </p:cNvCxnSpPr>
          <p:nvPr/>
        </p:nvCxnSpPr>
        <p:spPr>
          <a:xfrm flipH="1">
            <a:off x="3329603" y="4424064"/>
            <a:ext cx="1584901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34E9C7C-AAA4-4F9C-A066-8941A0828F1C}"/>
              </a:ext>
            </a:extLst>
          </p:cNvPr>
          <p:cNvSpPr txBox="1"/>
          <p:nvPr/>
        </p:nvSpPr>
        <p:spPr>
          <a:xfrm>
            <a:off x="436909" y="4161305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Las columnas ascendentes serán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ingresos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que hemos tenido durante el mes.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2F944A-BB64-4CED-A767-8FEC79438A86}"/>
              </a:ext>
            </a:extLst>
          </p:cNvPr>
          <p:cNvCxnSpPr>
            <a:cxnSpLocks/>
          </p:cNvCxnSpPr>
          <p:nvPr/>
        </p:nvCxnSpPr>
        <p:spPr>
          <a:xfrm flipH="1">
            <a:off x="3446585" y="3095447"/>
            <a:ext cx="1767100" cy="4747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2B9B8383-1957-4318-8D0B-C304B0A99358}"/>
              </a:ext>
            </a:extLst>
          </p:cNvPr>
          <p:cNvSpPr/>
          <p:nvPr/>
        </p:nvSpPr>
        <p:spPr>
          <a:xfrm>
            <a:off x="5213685" y="2350494"/>
            <a:ext cx="2251852" cy="1810803"/>
          </a:xfrm>
          <a:prstGeom prst="ellipse">
            <a:avLst/>
          </a:prstGeom>
          <a:noFill/>
          <a:ln w="28575">
            <a:solidFill>
              <a:srgbClr val="019EE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67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oppins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078742-5F93-419F-B07C-F9B8DE80F5E2}"/>
              </a:ext>
            </a:extLst>
          </p:cNvPr>
          <p:cNvSpPr txBox="1"/>
          <p:nvPr/>
        </p:nvSpPr>
        <p:spPr>
          <a:xfrm>
            <a:off x="556310" y="2728241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Las columnas descendentes serán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gastos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que hemos tenido durante el mes.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3AC5BA-2504-4556-9E56-0B474F876730}"/>
              </a:ext>
            </a:extLst>
          </p:cNvPr>
          <p:cNvCxnSpPr>
            <a:cxnSpLocks/>
          </p:cNvCxnSpPr>
          <p:nvPr/>
        </p:nvCxnSpPr>
        <p:spPr>
          <a:xfrm>
            <a:off x="7828547" y="4009846"/>
            <a:ext cx="1214968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E64FF3D-2A02-45DF-BE70-D4B90D9528AF}"/>
              </a:ext>
            </a:extLst>
          </p:cNvPr>
          <p:cNvSpPr txBox="1"/>
          <p:nvPr/>
        </p:nvSpPr>
        <p:spPr>
          <a:xfrm>
            <a:off x="9043515" y="3630824"/>
            <a:ext cx="2859703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La última columna siempre será el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ahorro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La diferencia entre los ingresos y los gastos.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2C78A09A-3CF7-40CF-97C9-D6E5B221B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Gráficos</a:t>
            </a:r>
          </a:p>
        </p:txBody>
      </p:sp>
    </p:spTree>
    <p:extLst>
      <p:ext uri="{BB962C8B-B14F-4D97-AF65-F5344CB8AC3E}">
        <p14:creationId xmlns:p14="http://schemas.microsoft.com/office/powerpoint/2010/main" val="1070790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B7B55EE-732B-4D8A-9A04-DF28C0CE0B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518" y="3144814"/>
            <a:ext cx="6482171" cy="29917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FC58D81-BD8B-45AC-AB92-CDDCD279FC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154" y="2551120"/>
            <a:ext cx="3566469" cy="2141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Gráficos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FDCD39-B037-4409-AB48-B4115ECB4578}"/>
              </a:ext>
            </a:extLst>
          </p:cNvPr>
          <p:cNvSpPr txBox="1"/>
          <p:nvPr/>
        </p:nvSpPr>
        <p:spPr>
          <a:xfrm>
            <a:off x="3220542" y="848548"/>
            <a:ext cx="3637469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Este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 gráfico nos muestra el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peso de cada concepto de gasto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sobre el total de ingresos. 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Poppins"/>
              <a:ea typeface="Verdana" panose="020B0604030504040204" pitchFamily="34" charset="0"/>
              <a:cs typeface="+mn-cs"/>
            </a:endParaRP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El peso se ve reflejado a través de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porcentajes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C68933-B916-4FF9-9E83-0A72B8AE27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052" t="64637"/>
          <a:stretch/>
        </p:blipFill>
        <p:spPr>
          <a:xfrm>
            <a:off x="5829301" y="4322922"/>
            <a:ext cx="4201319" cy="1637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1F96F00-1454-4456-A2E0-44874358FD46}"/>
              </a:ext>
            </a:extLst>
          </p:cNvPr>
          <p:cNvCxnSpPr>
            <a:cxnSpLocks/>
          </p:cNvCxnSpPr>
          <p:nvPr/>
        </p:nvCxnSpPr>
        <p:spPr>
          <a:xfrm flipH="1" flipV="1">
            <a:off x="4873967" y="1823527"/>
            <a:ext cx="1" cy="70340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595EE5-0648-47F2-8CA5-6A7EF7416F9D}"/>
              </a:ext>
            </a:extLst>
          </p:cNvPr>
          <p:cNvCxnSpPr>
            <a:cxnSpLocks/>
          </p:cNvCxnSpPr>
          <p:nvPr/>
        </p:nvCxnSpPr>
        <p:spPr>
          <a:xfrm flipH="1" flipV="1">
            <a:off x="9297714" y="3619521"/>
            <a:ext cx="1" cy="703401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75DB292-EB26-483E-8598-A6D3311ACE2B}"/>
              </a:ext>
            </a:extLst>
          </p:cNvPr>
          <p:cNvSpPr txBox="1"/>
          <p:nvPr/>
        </p:nvSpPr>
        <p:spPr>
          <a:xfrm>
            <a:off x="8114106" y="2628081"/>
            <a:ext cx="3177213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Este listado nos permite ver el importe de las descripciones de los </a:t>
            </a: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19EE2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10 gastos más representativos </a:t>
            </a:r>
            <a:r>
              <a:rPr kumimoji="0" 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Poppins"/>
                <a:ea typeface="Verdana" panose="020B0604030504040204" pitchFamily="34" charset="0"/>
                <a:cs typeface="+mn-cs"/>
              </a:rPr>
              <a:t>del mes que hemos seleccionado en el filtro. 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27AF0AD-30D8-4BE8-A4B6-5BEBBECA911E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Explicación</a:t>
            </a:r>
          </a:p>
        </p:txBody>
      </p:sp>
    </p:spTree>
    <p:extLst>
      <p:ext uri="{BB962C8B-B14F-4D97-AF65-F5344CB8AC3E}">
        <p14:creationId xmlns:p14="http://schemas.microsoft.com/office/powerpoint/2010/main" val="1607992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Ejercicio práctico</a:t>
            </a:r>
          </a:p>
        </p:txBody>
      </p:sp>
    </p:spTree>
    <p:extLst>
      <p:ext uri="{BB962C8B-B14F-4D97-AF65-F5344CB8AC3E}">
        <p14:creationId xmlns:p14="http://schemas.microsoft.com/office/powerpoint/2010/main" val="1372192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90BA4AB9-F193-4D0D-A690-C7FE45FB13AF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Enunciado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14CF8061-2434-4087-9061-BEE700249E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Para poner en práctica el uso de nuestra herramienta, os proponemos realizar las siguientes entradas en la pantalla de ingresos y gastos: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El día 1 de junio de 2020, recibimos una </a:t>
            </a:r>
            <a:r>
              <a:rPr lang="es-ES" b="1" dirty="0">
                <a:solidFill>
                  <a:srgbClr val="019EE2"/>
                </a:solidFill>
              </a:rPr>
              <a:t>nómina</a:t>
            </a:r>
            <a:r>
              <a:rPr lang="es-ES" dirty="0"/>
              <a:t> de 900 €.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2 de junio de 2020, pagamos el </a:t>
            </a:r>
            <a:r>
              <a:rPr lang="es-ES" b="1" dirty="0">
                <a:solidFill>
                  <a:srgbClr val="019EE2"/>
                </a:solidFill>
              </a:rPr>
              <a:t>alquiler</a:t>
            </a:r>
            <a:r>
              <a:rPr lang="es-ES" dirty="0"/>
              <a:t> de 300 €.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2 de junio de 2020, pagamos la </a:t>
            </a:r>
            <a:r>
              <a:rPr lang="es-ES" b="1" dirty="0">
                <a:solidFill>
                  <a:srgbClr val="019EE2"/>
                </a:solidFill>
              </a:rPr>
              <a:t>cuota</a:t>
            </a:r>
            <a:r>
              <a:rPr lang="es-ES" dirty="0"/>
              <a:t> mensual del </a:t>
            </a:r>
            <a:r>
              <a:rPr lang="es-ES" b="1" dirty="0">
                <a:solidFill>
                  <a:srgbClr val="019EE2"/>
                </a:solidFill>
              </a:rPr>
              <a:t>préstamo</a:t>
            </a:r>
            <a:r>
              <a:rPr lang="es-ES" dirty="0"/>
              <a:t> de 100 €.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10 de junio de 2020, vamos a comer a una </a:t>
            </a:r>
            <a:r>
              <a:rPr lang="es-ES" b="1" dirty="0">
                <a:solidFill>
                  <a:srgbClr val="019EE2"/>
                </a:solidFill>
              </a:rPr>
              <a:t>pizzería</a:t>
            </a:r>
            <a:r>
              <a:rPr lang="es-ES" dirty="0"/>
              <a:t> y pagamos 30 €.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El día 15 de junio de 2020, vamos al </a:t>
            </a:r>
            <a:r>
              <a:rPr lang="es-ES" b="1" dirty="0">
                <a:solidFill>
                  <a:srgbClr val="019EE2"/>
                </a:solidFill>
              </a:rPr>
              <a:t>supermercado</a:t>
            </a:r>
            <a:r>
              <a:rPr lang="es-ES" dirty="0"/>
              <a:t> y nos gastamos 60 €.</a:t>
            </a:r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/>
          </a:p>
          <a:p>
            <a:pPr marL="285750" indent="-285750">
              <a:buFontTx/>
              <a:buChar char="-"/>
            </a:pPr>
            <a:endParaRPr lang="es-ES" dirty="0"/>
          </a:p>
          <a:p>
            <a:r>
              <a:rPr lang="es-ES" dirty="0"/>
              <a:t>Una vez realizadas estas entradas, os proponemos borrar dos entradas:</a:t>
            </a:r>
          </a:p>
          <a:p>
            <a:endParaRPr lang="es-ES" dirty="0"/>
          </a:p>
          <a:p>
            <a:pPr marL="285750" indent="-285750">
              <a:buFontTx/>
              <a:buChar char="-"/>
            </a:pPr>
            <a:r>
              <a:rPr lang="es-ES" dirty="0"/>
              <a:t>Gasto del día 15 de junio de 2020, cuando fuimos al </a:t>
            </a:r>
            <a:r>
              <a:rPr lang="es-ES" b="1" dirty="0">
                <a:solidFill>
                  <a:srgbClr val="019EE2"/>
                </a:solidFill>
              </a:rPr>
              <a:t>supermercado</a:t>
            </a:r>
            <a:r>
              <a:rPr lang="es-ES" dirty="0"/>
              <a:t> y nos gastamos 60 €.</a:t>
            </a:r>
          </a:p>
          <a:p>
            <a:pPr marL="285750" indent="-285750">
              <a:buFontTx/>
              <a:buChar char="-"/>
            </a:pPr>
            <a:r>
              <a:rPr lang="es-ES" dirty="0"/>
              <a:t>Gasto del día 5 de abril de 2020, cuando fuimos al </a:t>
            </a:r>
            <a:r>
              <a:rPr lang="es-ES" b="1" dirty="0">
                <a:solidFill>
                  <a:srgbClr val="019EE2"/>
                </a:solidFill>
              </a:rPr>
              <a:t>cine</a:t>
            </a:r>
            <a:r>
              <a:rPr lang="es-ES" dirty="0"/>
              <a:t> y nos gastamos 20 €.</a:t>
            </a:r>
          </a:p>
          <a:p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288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3C0E26-3A7B-4E9A-9CF0-D97287E82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83" y="2131189"/>
            <a:ext cx="11225233" cy="35664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2EAA7DA-9AC0-4881-907D-88669E360939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Resultado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65CD7E7-B64C-4552-AAAB-FBAC06BB60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Resultado de las 5 primeras entradas: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780936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4AF65F-5238-4E4B-8A63-AA95024B62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2131189"/>
            <a:ext cx="11179509" cy="35512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A1AFA3F4-B300-4393-A043-F475E413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" dirty="0"/>
              <a:t>Ejercicio práctico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2EAA7DA-9AC0-4881-907D-88669E360939}"/>
              </a:ext>
            </a:extLst>
          </p:cNvPr>
          <p:cNvSpPr txBox="1">
            <a:spLocks/>
          </p:cNvSpPr>
          <p:nvPr/>
        </p:nvSpPr>
        <p:spPr>
          <a:xfrm>
            <a:off x="469900" y="827123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Resultado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65CD7E7-B64C-4552-AAAB-FBAC06BB60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9028" y="1588301"/>
            <a:ext cx="10080000" cy="2870516"/>
          </a:xfrm>
        </p:spPr>
        <p:txBody>
          <a:bodyPr/>
          <a:lstStyle/>
          <a:p>
            <a:r>
              <a:rPr lang="es-ES" dirty="0"/>
              <a:t>Resultado después de anular los dos gastos: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5308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256632" y="2639444"/>
            <a:ext cx="7678737" cy="1579113"/>
          </a:xfrm>
        </p:spPr>
        <p:txBody>
          <a:bodyPr/>
          <a:lstStyle/>
          <a:p>
            <a:r>
              <a:rPr lang="es-ES" sz="4000" dirty="0"/>
              <a:t>Muchas gracias </a:t>
            </a:r>
          </a:p>
          <a:p>
            <a:r>
              <a:rPr lang="es-ES" sz="4000" dirty="0"/>
              <a:t>por vuestra atención</a:t>
            </a:r>
          </a:p>
        </p:txBody>
      </p:sp>
    </p:spTree>
    <p:extLst>
      <p:ext uri="{BB962C8B-B14F-4D97-AF65-F5344CB8AC3E}">
        <p14:creationId xmlns:p14="http://schemas.microsoft.com/office/powerpoint/2010/main" val="55542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44820" y="3403600"/>
            <a:ext cx="10102361" cy="2565400"/>
          </a:xfrm>
        </p:spPr>
        <p:txBody>
          <a:bodyPr numCol="1"/>
          <a:lstStyle/>
          <a:p>
            <a:pPr algn="ctr"/>
            <a:r>
              <a:rPr lang="es-ES" sz="1800" dirty="0">
                <a:hlinkClick r:id="" action="ppaction://noaction"/>
              </a:rPr>
              <a:t>Herramienta economía familiar	04</a:t>
            </a:r>
            <a:endParaRPr lang="es-ES" sz="1800" dirty="0"/>
          </a:p>
          <a:p>
            <a:pPr marL="578094" lvl="2" indent="-342900" algn="ctr"/>
            <a:r>
              <a:rPr lang="es-ES" dirty="0"/>
              <a:t>Introducción		</a:t>
            </a:r>
            <a:r>
              <a:rPr lang="es-ES" dirty="0">
                <a:hlinkClick r:id="rId3" action="ppaction://hlinksldjump"/>
              </a:rPr>
              <a:t>04</a:t>
            </a:r>
            <a:endParaRPr lang="es-ES" dirty="0"/>
          </a:p>
          <a:p>
            <a:pPr marL="578094" lvl="2" indent="-342900" algn="ctr"/>
            <a:r>
              <a:rPr lang="es-ES" dirty="0"/>
              <a:t>Ingresos y gastos		</a:t>
            </a:r>
            <a:r>
              <a:rPr lang="es-ES" dirty="0">
                <a:hlinkClick r:id="rId4" action="ppaction://hlinksldjump"/>
              </a:rPr>
              <a:t>06</a:t>
            </a:r>
            <a:endParaRPr lang="es-ES" dirty="0"/>
          </a:p>
          <a:p>
            <a:pPr marL="578094" lvl="2" indent="-342900" algn="ctr"/>
            <a:r>
              <a:rPr lang="es-ES" dirty="0"/>
              <a:t>Resumen		</a:t>
            </a:r>
            <a:r>
              <a:rPr lang="es-ES" dirty="0">
                <a:hlinkClick r:id="rId5" action="ppaction://hlinksldjump"/>
              </a:rPr>
              <a:t>15</a:t>
            </a:r>
            <a:endParaRPr lang="es-ES" dirty="0"/>
          </a:p>
          <a:p>
            <a:pPr marL="578094" lvl="2" indent="-342900" algn="ctr"/>
            <a:r>
              <a:rPr lang="es-ES" dirty="0"/>
              <a:t>Gráficos		</a:t>
            </a:r>
            <a:r>
              <a:rPr lang="es-ES" dirty="0">
                <a:hlinkClick r:id="rId6" action="ppaction://hlinksldjump"/>
              </a:rPr>
              <a:t>19</a:t>
            </a:r>
            <a:endParaRPr lang="es-ES" dirty="0"/>
          </a:p>
          <a:p>
            <a:pPr marL="578094" lvl="2" indent="-342900" algn="ctr"/>
            <a:r>
              <a:rPr lang="es-ES" dirty="0"/>
              <a:t>Ejercicio práctico		</a:t>
            </a:r>
            <a:r>
              <a:rPr lang="es-ES" dirty="0">
                <a:hlinkClick r:id="rId7" action="ppaction://hlinksldjump"/>
              </a:rPr>
              <a:t>24</a:t>
            </a:r>
            <a:endParaRPr lang="es-ES" dirty="0"/>
          </a:p>
        </p:txBody>
      </p:sp>
      <p:pic>
        <p:nvPicPr>
          <p:cNvPr id="31" name="Picture Placeholder 1">
            <a:extLst>
              <a:ext uri="{FF2B5EF4-FFF2-40B4-BE49-F238E27FC236}">
                <a16:creationId xmlns:a16="http://schemas.microsoft.com/office/drawing/2014/main" id="{7936271A-E5EE-4814-BF30-BB36E4EF895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>
            <a:duotone>
              <a:prstClr val="black"/>
              <a:srgbClr val="019EE2">
                <a:tint val="45000"/>
                <a:satMod val="400000"/>
              </a:srgbClr>
            </a:duotone>
          </a:blip>
          <a:srcRect t="54470" b="15904"/>
          <a:stretch/>
        </p:blipFill>
        <p:spPr>
          <a:xfrm>
            <a:off x="0" y="0"/>
            <a:ext cx="12192000" cy="245852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1782" y="2584549"/>
            <a:ext cx="5708438" cy="565341"/>
          </a:xfrm>
        </p:spPr>
        <p:txBody>
          <a:bodyPr/>
          <a:lstStyle/>
          <a:p>
            <a:r>
              <a:rPr lang="es-ES" dirty="0"/>
              <a:t>Índice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464173-18B2-4AD3-928D-E00A1978A7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8760" y="237115"/>
            <a:ext cx="1832612" cy="365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1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Introducción</a:t>
            </a:r>
          </a:p>
        </p:txBody>
      </p:sp>
    </p:spTree>
    <p:extLst>
      <p:ext uri="{BB962C8B-B14F-4D97-AF65-F5344CB8AC3E}">
        <p14:creationId xmlns:p14="http://schemas.microsoft.com/office/powerpoint/2010/main" val="112679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933529" y="1695315"/>
            <a:ext cx="10080000" cy="287051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endParaRPr lang="es-ES" sz="2000" dirty="0"/>
          </a:p>
          <a:p>
            <a:r>
              <a:rPr lang="es-ES" sz="2000" b="1" dirty="0">
                <a:solidFill>
                  <a:srgbClr val="019EE2"/>
                </a:solidFill>
              </a:rPr>
              <a:t>Ingresos y Gastos </a:t>
            </a:r>
            <a:r>
              <a:rPr lang="es-ES" sz="2000" b="1" dirty="0">
                <a:solidFill>
                  <a:srgbClr val="019EE2"/>
                </a:solidFill>
                <a:sym typeface="Wingdings" panose="05000000000000000000" pitchFamily="2" charset="2"/>
              </a:rPr>
              <a:t></a:t>
            </a:r>
            <a:r>
              <a:rPr lang="es-ES" sz="2000" b="1" dirty="0">
                <a:solidFill>
                  <a:srgbClr val="019EE2"/>
                </a:solidFill>
              </a:rPr>
              <a:t> </a:t>
            </a:r>
            <a:r>
              <a:rPr lang="es-ES" sz="2000" dirty="0"/>
              <a:t>En esta primera pantalla, introduciremos todos los gastos e ingresos que tenemos y podremos ver el total de ingresos, gastos y ahorro del mes actual.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2000" dirty="0"/>
          </a:p>
          <a:p>
            <a:r>
              <a:rPr lang="es-ES" sz="2000" b="1" dirty="0">
                <a:solidFill>
                  <a:srgbClr val="019EE2"/>
                </a:solidFill>
              </a:rPr>
              <a:t>Resumen </a:t>
            </a:r>
            <a:r>
              <a:rPr lang="es-ES" sz="20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2000" dirty="0"/>
              <a:t>En esta pantalla encontraremos el total de ingresos, gastos y ahorro de cada mes, clasificados por conceptos y descripciones.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s-ES" sz="2000" dirty="0"/>
          </a:p>
          <a:p>
            <a:r>
              <a:rPr lang="es-ES" sz="2000" b="1" dirty="0">
                <a:solidFill>
                  <a:srgbClr val="019EE2"/>
                </a:solidFill>
              </a:rPr>
              <a:t>Gráficos </a:t>
            </a:r>
            <a:r>
              <a:rPr lang="es-ES" sz="2000" b="1" dirty="0">
                <a:solidFill>
                  <a:srgbClr val="019EE2"/>
                </a:solidFill>
                <a:sym typeface="Wingdings" panose="05000000000000000000" pitchFamily="2" charset="2"/>
              </a:rPr>
              <a:t> </a:t>
            </a:r>
            <a:r>
              <a:rPr lang="es-ES" sz="2000" dirty="0">
                <a:sym typeface="Wingdings" panose="05000000000000000000" pitchFamily="2" charset="2"/>
              </a:rPr>
              <a:t>En esta tercera pantalla encontraremos tres gráficos que nos ayudarán a visualizar en qué gastamos nuestro dinero y cuánto ahorramos del total de nuestros ingresos.</a:t>
            </a:r>
            <a:endParaRPr lang="es-ES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9900" y="813965"/>
            <a:ext cx="7058660" cy="594515"/>
          </a:xfrm>
        </p:spPr>
        <p:txBody>
          <a:bodyPr/>
          <a:lstStyle/>
          <a:p>
            <a:r>
              <a:rPr lang="es-ES" dirty="0"/>
              <a:t>Introducción</a:t>
            </a:r>
            <a:endParaRPr lang="es-ES" sz="2800" i="1" u="none" dirty="0"/>
          </a:p>
        </p:txBody>
      </p:sp>
      <p:grpSp>
        <p:nvGrpSpPr>
          <p:cNvPr id="16" name="Group 336">
            <a:extLst>
              <a:ext uri="{FF2B5EF4-FFF2-40B4-BE49-F238E27FC236}">
                <a16:creationId xmlns:a16="http://schemas.microsoft.com/office/drawing/2014/main" id="{C9ABB274-5E33-403A-BE1D-DB9F56D1A16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6425" y="3040767"/>
            <a:ext cx="367628" cy="367628"/>
            <a:chOff x="4220" y="1197"/>
            <a:chExt cx="340" cy="340"/>
          </a:xfrm>
          <a:solidFill>
            <a:srgbClr val="0076A8"/>
          </a:solidFill>
        </p:grpSpPr>
        <p:sp>
          <p:nvSpPr>
            <p:cNvPr id="17" name="Freeform 337">
              <a:extLst>
                <a:ext uri="{FF2B5EF4-FFF2-40B4-BE49-F238E27FC236}">
                  <a16:creationId xmlns:a16="http://schemas.microsoft.com/office/drawing/2014/main" id="{BD022441-BB6B-441B-BB13-8291D39E1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20" y="1197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18" name="Freeform 338">
              <a:extLst>
                <a:ext uri="{FF2B5EF4-FFF2-40B4-BE49-F238E27FC236}">
                  <a16:creationId xmlns:a16="http://schemas.microsoft.com/office/drawing/2014/main" id="{4E5893B0-3FD9-4B5A-A240-AA164BCDF3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12" y="1261"/>
              <a:ext cx="156" cy="212"/>
            </a:xfrm>
            <a:custGeom>
              <a:avLst/>
              <a:gdLst>
                <a:gd name="T0" fmla="*/ 234 w 235"/>
                <a:gd name="T1" fmla="*/ 81 h 320"/>
                <a:gd name="T2" fmla="*/ 232 w 235"/>
                <a:gd name="T3" fmla="*/ 77 h 320"/>
                <a:gd name="T4" fmla="*/ 157 w 235"/>
                <a:gd name="T5" fmla="*/ 3 h 320"/>
                <a:gd name="T6" fmla="*/ 154 w 235"/>
                <a:gd name="T7" fmla="*/ 0 h 320"/>
                <a:gd name="T8" fmla="*/ 150 w 235"/>
                <a:gd name="T9" fmla="*/ 0 h 320"/>
                <a:gd name="T10" fmla="*/ 11 w 235"/>
                <a:gd name="T11" fmla="*/ 0 h 320"/>
                <a:gd name="T12" fmla="*/ 0 w 235"/>
                <a:gd name="T13" fmla="*/ 10 h 320"/>
                <a:gd name="T14" fmla="*/ 0 w 235"/>
                <a:gd name="T15" fmla="*/ 309 h 320"/>
                <a:gd name="T16" fmla="*/ 11 w 235"/>
                <a:gd name="T17" fmla="*/ 320 h 320"/>
                <a:gd name="T18" fmla="*/ 224 w 235"/>
                <a:gd name="T19" fmla="*/ 320 h 320"/>
                <a:gd name="T20" fmla="*/ 235 w 235"/>
                <a:gd name="T21" fmla="*/ 309 h 320"/>
                <a:gd name="T22" fmla="*/ 235 w 235"/>
                <a:gd name="T23" fmla="*/ 85 h 320"/>
                <a:gd name="T24" fmla="*/ 234 w 235"/>
                <a:gd name="T25" fmla="*/ 81 h 320"/>
                <a:gd name="T26" fmla="*/ 160 w 235"/>
                <a:gd name="T27" fmla="*/ 36 h 320"/>
                <a:gd name="T28" fmla="*/ 199 w 235"/>
                <a:gd name="T29" fmla="*/ 74 h 320"/>
                <a:gd name="T30" fmla="*/ 160 w 235"/>
                <a:gd name="T31" fmla="*/ 74 h 320"/>
                <a:gd name="T32" fmla="*/ 160 w 235"/>
                <a:gd name="T33" fmla="*/ 36 h 320"/>
                <a:gd name="T34" fmla="*/ 22 w 235"/>
                <a:gd name="T35" fmla="*/ 298 h 320"/>
                <a:gd name="T36" fmla="*/ 22 w 235"/>
                <a:gd name="T37" fmla="*/ 21 h 320"/>
                <a:gd name="T38" fmla="*/ 139 w 235"/>
                <a:gd name="T39" fmla="*/ 21 h 320"/>
                <a:gd name="T40" fmla="*/ 139 w 235"/>
                <a:gd name="T41" fmla="*/ 85 h 320"/>
                <a:gd name="T42" fmla="*/ 150 w 235"/>
                <a:gd name="T43" fmla="*/ 96 h 320"/>
                <a:gd name="T44" fmla="*/ 214 w 235"/>
                <a:gd name="T45" fmla="*/ 96 h 320"/>
                <a:gd name="T46" fmla="*/ 214 w 235"/>
                <a:gd name="T47" fmla="*/ 298 h 320"/>
                <a:gd name="T48" fmla="*/ 22 w 235"/>
                <a:gd name="T49" fmla="*/ 29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5" h="320">
                  <a:moveTo>
                    <a:pt x="234" y="81"/>
                  </a:moveTo>
                  <a:cubicBezTo>
                    <a:pt x="234" y="80"/>
                    <a:pt x="233" y="78"/>
                    <a:pt x="232" y="77"/>
                  </a:cubicBezTo>
                  <a:cubicBezTo>
                    <a:pt x="157" y="3"/>
                    <a:pt x="157" y="3"/>
                    <a:pt x="157" y="3"/>
                  </a:cubicBezTo>
                  <a:cubicBezTo>
                    <a:pt x="156" y="2"/>
                    <a:pt x="155" y="1"/>
                    <a:pt x="154" y="0"/>
                  </a:cubicBezTo>
                  <a:cubicBezTo>
                    <a:pt x="152" y="0"/>
                    <a:pt x="151" y="0"/>
                    <a:pt x="15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0" y="315"/>
                    <a:pt x="5" y="320"/>
                    <a:pt x="11" y="320"/>
                  </a:cubicBezTo>
                  <a:cubicBezTo>
                    <a:pt x="224" y="320"/>
                    <a:pt x="224" y="320"/>
                    <a:pt x="224" y="320"/>
                  </a:cubicBezTo>
                  <a:cubicBezTo>
                    <a:pt x="230" y="320"/>
                    <a:pt x="235" y="315"/>
                    <a:pt x="235" y="309"/>
                  </a:cubicBezTo>
                  <a:cubicBezTo>
                    <a:pt x="235" y="85"/>
                    <a:pt x="235" y="85"/>
                    <a:pt x="235" y="85"/>
                  </a:cubicBezTo>
                  <a:cubicBezTo>
                    <a:pt x="235" y="84"/>
                    <a:pt x="235" y="82"/>
                    <a:pt x="234" y="81"/>
                  </a:cubicBezTo>
                  <a:close/>
                  <a:moveTo>
                    <a:pt x="160" y="36"/>
                  </a:moveTo>
                  <a:cubicBezTo>
                    <a:pt x="199" y="74"/>
                    <a:pt x="199" y="74"/>
                    <a:pt x="199" y="74"/>
                  </a:cubicBezTo>
                  <a:cubicBezTo>
                    <a:pt x="160" y="74"/>
                    <a:pt x="160" y="74"/>
                    <a:pt x="160" y="74"/>
                  </a:cubicBezTo>
                  <a:lnTo>
                    <a:pt x="160" y="36"/>
                  </a:lnTo>
                  <a:close/>
                  <a:moveTo>
                    <a:pt x="22" y="298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39" y="85"/>
                    <a:pt x="139" y="85"/>
                    <a:pt x="139" y="85"/>
                  </a:cubicBezTo>
                  <a:cubicBezTo>
                    <a:pt x="139" y="91"/>
                    <a:pt x="144" y="96"/>
                    <a:pt x="150" y="96"/>
                  </a:cubicBezTo>
                  <a:cubicBezTo>
                    <a:pt x="214" y="96"/>
                    <a:pt x="214" y="96"/>
                    <a:pt x="214" y="96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2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19" name="Freeform 339">
              <a:extLst>
                <a:ext uri="{FF2B5EF4-FFF2-40B4-BE49-F238E27FC236}">
                  <a16:creationId xmlns:a16="http://schemas.microsoft.com/office/drawing/2014/main" id="{75B8E264-196D-420D-8AD8-2F5127BE7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31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0" name="Freeform 340">
              <a:extLst>
                <a:ext uri="{FF2B5EF4-FFF2-40B4-BE49-F238E27FC236}">
                  <a16:creationId xmlns:a16="http://schemas.microsoft.com/office/drawing/2014/main" id="{FAF9C184-BAEC-4CF8-A94D-A09C7E3C1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402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1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1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1" name="Freeform 341">
              <a:extLst>
                <a:ext uri="{FF2B5EF4-FFF2-40B4-BE49-F238E27FC236}">
                  <a16:creationId xmlns:a16="http://schemas.microsoft.com/office/drawing/2014/main" id="{97149E67-66F4-4ED2-9837-917D65762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74"/>
              <a:ext cx="99" cy="14"/>
            </a:xfrm>
            <a:custGeom>
              <a:avLst/>
              <a:gdLst>
                <a:gd name="T0" fmla="*/ 139 w 149"/>
                <a:gd name="T1" fmla="*/ 0 h 22"/>
                <a:gd name="T2" fmla="*/ 11 w 149"/>
                <a:gd name="T3" fmla="*/ 0 h 22"/>
                <a:gd name="T4" fmla="*/ 0 w 149"/>
                <a:gd name="T5" fmla="*/ 11 h 22"/>
                <a:gd name="T6" fmla="*/ 11 w 149"/>
                <a:gd name="T7" fmla="*/ 22 h 22"/>
                <a:gd name="T8" fmla="*/ 139 w 149"/>
                <a:gd name="T9" fmla="*/ 22 h 22"/>
                <a:gd name="T10" fmla="*/ 149 w 149"/>
                <a:gd name="T11" fmla="*/ 11 h 22"/>
                <a:gd name="T12" fmla="*/ 139 w 149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2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39" y="22"/>
                    <a:pt x="139" y="22"/>
                    <a:pt x="139" y="22"/>
                  </a:cubicBezTo>
                  <a:cubicBezTo>
                    <a:pt x="145" y="22"/>
                    <a:pt x="149" y="17"/>
                    <a:pt x="149" y="11"/>
                  </a:cubicBezTo>
                  <a:cubicBezTo>
                    <a:pt x="149" y="5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2" name="Freeform 342">
              <a:extLst>
                <a:ext uri="{FF2B5EF4-FFF2-40B4-BE49-F238E27FC236}">
                  <a16:creationId xmlns:a16="http://schemas.microsoft.com/office/drawing/2014/main" id="{CF5E38FD-6ED7-41C8-9FB2-416DD2255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0" y="1346"/>
              <a:ext cx="99" cy="14"/>
            </a:xfrm>
            <a:custGeom>
              <a:avLst/>
              <a:gdLst>
                <a:gd name="T0" fmla="*/ 139 w 149"/>
                <a:gd name="T1" fmla="*/ 0 h 21"/>
                <a:gd name="T2" fmla="*/ 11 w 149"/>
                <a:gd name="T3" fmla="*/ 0 h 21"/>
                <a:gd name="T4" fmla="*/ 0 w 149"/>
                <a:gd name="T5" fmla="*/ 10 h 21"/>
                <a:gd name="T6" fmla="*/ 11 w 149"/>
                <a:gd name="T7" fmla="*/ 21 h 21"/>
                <a:gd name="T8" fmla="*/ 139 w 149"/>
                <a:gd name="T9" fmla="*/ 21 h 21"/>
                <a:gd name="T10" fmla="*/ 149 w 149"/>
                <a:gd name="T11" fmla="*/ 10 h 21"/>
                <a:gd name="T12" fmla="*/ 139 w 149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21">
                  <a:moveTo>
                    <a:pt x="139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39" y="21"/>
                    <a:pt x="139" y="21"/>
                    <a:pt x="139" y="21"/>
                  </a:cubicBezTo>
                  <a:cubicBezTo>
                    <a:pt x="145" y="21"/>
                    <a:pt x="149" y="16"/>
                    <a:pt x="149" y="10"/>
                  </a:cubicBezTo>
                  <a:cubicBezTo>
                    <a:pt x="149" y="4"/>
                    <a:pt x="145" y="0"/>
                    <a:pt x="1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</p:grpSp>
      <p:grpSp>
        <p:nvGrpSpPr>
          <p:cNvPr id="27" name="Group 387">
            <a:extLst>
              <a:ext uri="{FF2B5EF4-FFF2-40B4-BE49-F238E27FC236}">
                <a16:creationId xmlns:a16="http://schemas.microsoft.com/office/drawing/2014/main" id="{9DB2D7A5-2AE7-406A-A503-8DD53A634CA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4378" y="2130365"/>
            <a:ext cx="369675" cy="369675"/>
            <a:chOff x="7354" y="1520"/>
            <a:chExt cx="340" cy="340"/>
          </a:xfrm>
          <a:solidFill>
            <a:srgbClr val="0076A8"/>
          </a:solidFill>
        </p:grpSpPr>
        <p:sp>
          <p:nvSpPr>
            <p:cNvPr id="28" name="Freeform 388">
              <a:extLst>
                <a:ext uri="{FF2B5EF4-FFF2-40B4-BE49-F238E27FC236}">
                  <a16:creationId xmlns:a16="http://schemas.microsoft.com/office/drawing/2014/main" id="{11E5ACBA-4276-4052-963D-59185197C7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8" y="1619"/>
              <a:ext cx="212" cy="141"/>
            </a:xfrm>
            <a:custGeom>
              <a:avLst/>
              <a:gdLst>
                <a:gd name="T0" fmla="*/ 64 w 320"/>
                <a:gd name="T1" fmla="*/ 0 h 213"/>
                <a:gd name="T2" fmla="*/ 10 w 320"/>
                <a:gd name="T3" fmla="*/ 0 h 213"/>
                <a:gd name="T4" fmla="*/ 0 w 320"/>
                <a:gd name="T5" fmla="*/ 11 h 213"/>
                <a:gd name="T6" fmla="*/ 0 w 320"/>
                <a:gd name="T7" fmla="*/ 64 h 213"/>
                <a:gd name="T8" fmla="*/ 10 w 320"/>
                <a:gd name="T9" fmla="*/ 75 h 213"/>
                <a:gd name="T10" fmla="*/ 64 w 320"/>
                <a:gd name="T11" fmla="*/ 75 h 213"/>
                <a:gd name="T12" fmla="*/ 74 w 320"/>
                <a:gd name="T13" fmla="*/ 64 h 213"/>
                <a:gd name="T14" fmla="*/ 74 w 320"/>
                <a:gd name="T15" fmla="*/ 11 h 213"/>
                <a:gd name="T16" fmla="*/ 64 w 320"/>
                <a:gd name="T17" fmla="*/ 0 h 213"/>
                <a:gd name="T18" fmla="*/ 53 w 320"/>
                <a:gd name="T19" fmla="*/ 53 h 213"/>
                <a:gd name="T20" fmla="*/ 21 w 320"/>
                <a:gd name="T21" fmla="*/ 53 h 213"/>
                <a:gd name="T22" fmla="*/ 21 w 320"/>
                <a:gd name="T23" fmla="*/ 21 h 213"/>
                <a:gd name="T24" fmla="*/ 53 w 320"/>
                <a:gd name="T25" fmla="*/ 21 h 213"/>
                <a:gd name="T26" fmla="*/ 53 w 320"/>
                <a:gd name="T27" fmla="*/ 53 h 213"/>
                <a:gd name="T28" fmla="*/ 117 w 320"/>
                <a:gd name="T29" fmla="*/ 11 h 213"/>
                <a:gd name="T30" fmla="*/ 128 w 320"/>
                <a:gd name="T31" fmla="*/ 0 h 213"/>
                <a:gd name="T32" fmla="*/ 309 w 320"/>
                <a:gd name="T33" fmla="*/ 0 h 213"/>
                <a:gd name="T34" fmla="*/ 320 w 320"/>
                <a:gd name="T35" fmla="*/ 11 h 213"/>
                <a:gd name="T36" fmla="*/ 309 w 320"/>
                <a:gd name="T37" fmla="*/ 21 h 213"/>
                <a:gd name="T38" fmla="*/ 128 w 320"/>
                <a:gd name="T39" fmla="*/ 21 h 213"/>
                <a:gd name="T40" fmla="*/ 117 w 320"/>
                <a:gd name="T41" fmla="*/ 11 h 213"/>
                <a:gd name="T42" fmla="*/ 320 w 320"/>
                <a:gd name="T43" fmla="*/ 64 h 213"/>
                <a:gd name="T44" fmla="*/ 309 w 320"/>
                <a:gd name="T45" fmla="*/ 75 h 213"/>
                <a:gd name="T46" fmla="*/ 128 w 320"/>
                <a:gd name="T47" fmla="*/ 75 h 213"/>
                <a:gd name="T48" fmla="*/ 117 w 320"/>
                <a:gd name="T49" fmla="*/ 64 h 213"/>
                <a:gd name="T50" fmla="*/ 128 w 320"/>
                <a:gd name="T51" fmla="*/ 53 h 213"/>
                <a:gd name="T52" fmla="*/ 309 w 320"/>
                <a:gd name="T53" fmla="*/ 53 h 213"/>
                <a:gd name="T54" fmla="*/ 320 w 320"/>
                <a:gd name="T55" fmla="*/ 64 h 213"/>
                <a:gd name="T56" fmla="*/ 64 w 320"/>
                <a:gd name="T57" fmla="*/ 139 h 213"/>
                <a:gd name="T58" fmla="*/ 10 w 320"/>
                <a:gd name="T59" fmla="*/ 139 h 213"/>
                <a:gd name="T60" fmla="*/ 0 w 320"/>
                <a:gd name="T61" fmla="*/ 149 h 213"/>
                <a:gd name="T62" fmla="*/ 0 w 320"/>
                <a:gd name="T63" fmla="*/ 203 h 213"/>
                <a:gd name="T64" fmla="*/ 10 w 320"/>
                <a:gd name="T65" fmla="*/ 213 h 213"/>
                <a:gd name="T66" fmla="*/ 64 w 320"/>
                <a:gd name="T67" fmla="*/ 213 h 213"/>
                <a:gd name="T68" fmla="*/ 74 w 320"/>
                <a:gd name="T69" fmla="*/ 203 h 213"/>
                <a:gd name="T70" fmla="*/ 74 w 320"/>
                <a:gd name="T71" fmla="*/ 149 h 213"/>
                <a:gd name="T72" fmla="*/ 64 w 320"/>
                <a:gd name="T73" fmla="*/ 139 h 213"/>
                <a:gd name="T74" fmla="*/ 53 w 320"/>
                <a:gd name="T75" fmla="*/ 192 h 213"/>
                <a:gd name="T76" fmla="*/ 21 w 320"/>
                <a:gd name="T77" fmla="*/ 192 h 213"/>
                <a:gd name="T78" fmla="*/ 21 w 320"/>
                <a:gd name="T79" fmla="*/ 160 h 213"/>
                <a:gd name="T80" fmla="*/ 53 w 320"/>
                <a:gd name="T81" fmla="*/ 160 h 213"/>
                <a:gd name="T82" fmla="*/ 53 w 320"/>
                <a:gd name="T83" fmla="*/ 192 h 213"/>
                <a:gd name="T84" fmla="*/ 320 w 320"/>
                <a:gd name="T85" fmla="*/ 149 h 213"/>
                <a:gd name="T86" fmla="*/ 309 w 320"/>
                <a:gd name="T87" fmla="*/ 160 h 213"/>
                <a:gd name="T88" fmla="*/ 128 w 320"/>
                <a:gd name="T89" fmla="*/ 160 h 213"/>
                <a:gd name="T90" fmla="*/ 117 w 320"/>
                <a:gd name="T91" fmla="*/ 149 h 213"/>
                <a:gd name="T92" fmla="*/ 128 w 320"/>
                <a:gd name="T93" fmla="*/ 139 h 213"/>
                <a:gd name="T94" fmla="*/ 309 w 320"/>
                <a:gd name="T95" fmla="*/ 139 h 213"/>
                <a:gd name="T96" fmla="*/ 320 w 320"/>
                <a:gd name="T97" fmla="*/ 149 h 213"/>
                <a:gd name="T98" fmla="*/ 320 w 320"/>
                <a:gd name="T99" fmla="*/ 203 h 213"/>
                <a:gd name="T100" fmla="*/ 309 w 320"/>
                <a:gd name="T101" fmla="*/ 213 h 213"/>
                <a:gd name="T102" fmla="*/ 128 w 320"/>
                <a:gd name="T103" fmla="*/ 213 h 213"/>
                <a:gd name="T104" fmla="*/ 117 w 320"/>
                <a:gd name="T105" fmla="*/ 203 h 213"/>
                <a:gd name="T106" fmla="*/ 128 w 320"/>
                <a:gd name="T107" fmla="*/ 192 h 213"/>
                <a:gd name="T108" fmla="*/ 309 w 320"/>
                <a:gd name="T109" fmla="*/ 192 h 213"/>
                <a:gd name="T110" fmla="*/ 320 w 320"/>
                <a:gd name="T111" fmla="*/ 20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0" h="213">
                  <a:moveTo>
                    <a:pt x="6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1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70"/>
                    <a:pt x="4" y="75"/>
                    <a:pt x="10" y="75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70" y="75"/>
                    <a:pt x="74" y="70"/>
                    <a:pt x="74" y="64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4" y="5"/>
                    <a:pt x="70" y="0"/>
                    <a:pt x="64" y="0"/>
                  </a:cubicBezTo>
                  <a:close/>
                  <a:moveTo>
                    <a:pt x="53" y="53"/>
                  </a:moveTo>
                  <a:cubicBezTo>
                    <a:pt x="21" y="53"/>
                    <a:pt x="21" y="53"/>
                    <a:pt x="21" y="5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53" y="21"/>
                    <a:pt x="53" y="21"/>
                    <a:pt x="53" y="21"/>
                  </a:cubicBezTo>
                  <a:lnTo>
                    <a:pt x="53" y="53"/>
                  </a:lnTo>
                  <a:close/>
                  <a:moveTo>
                    <a:pt x="117" y="11"/>
                  </a:moveTo>
                  <a:cubicBezTo>
                    <a:pt x="117" y="5"/>
                    <a:pt x="122" y="0"/>
                    <a:pt x="128" y="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5" y="0"/>
                    <a:pt x="320" y="5"/>
                    <a:pt x="320" y="11"/>
                  </a:cubicBezTo>
                  <a:cubicBezTo>
                    <a:pt x="320" y="17"/>
                    <a:pt x="315" y="21"/>
                    <a:pt x="309" y="21"/>
                  </a:cubicBezTo>
                  <a:cubicBezTo>
                    <a:pt x="128" y="21"/>
                    <a:pt x="128" y="21"/>
                    <a:pt x="128" y="21"/>
                  </a:cubicBezTo>
                  <a:cubicBezTo>
                    <a:pt x="122" y="21"/>
                    <a:pt x="117" y="17"/>
                    <a:pt x="117" y="11"/>
                  </a:cubicBezTo>
                  <a:close/>
                  <a:moveTo>
                    <a:pt x="320" y="64"/>
                  </a:moveTo>
                  <a:cubicBezTo>
                    <a:pt x="320" y="70"/>
                    <a:pt x="315" y="75"/>
                    <a:pt x="309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2" y="75"/>
                    <a:pt x="117" y="70"/>
                    <a:pt x="117" y="64"/>
                  </a:cubicBezTo>
                  <a:cubicBezTo>
                    <a:pt x="117" y="58"/>
                    <a:pt x="122" y="53"/>
                    <a:pt x="128" y="53"/>
                  </a:cubicBezTo>
                  <a:cubicBezTo>
                    <a:pt x="309" y="53"/>
                    <a:pt x="309" y="53"/>
                    <a:pt x="309" y="53"/>
                  </a:cubicBezTo>
                  <a:cubicBezTo>
                    <a:pt x="315" y="53"/>
                    <a:pt x="320" y="58"/>
                    <a:pt x="320" y="64"/>
                  </a:cubicBezTo>
                  <a:close/>
                  <a:moveTo>
                    <a:pt x="64" y="139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9"/>
                    <a:pt x="0" y="143"/>
                    <a:pt x="0" y="149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09"/>
                    <a:pt x="4" y="213"/>
                    <a:pt x="10" y="213"/>
                  </a:cubicBezTo>
                  <a:cubicBezTo>
                    <a:pt x="64" y="213"/>
                    <a:pt x="64" y="213"/>
                    <a:pt x="64" y="213"/>
                  </a:cubicBezTo>
                  <a:cubicBezTo>
                    <a:pt x="70" y="213"/>
                    <a:pt x="74" y="209"/>
                    <a:pt x="74" y="203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4" y="143"/>
                    <a:pt x="70" y="139"/>
                    <a:pt x="64" y="139"/>
                  </a:cubicBezTo>
                  <a:close/>
                  <a:moveTo>
                    <a:pt x="53" y="192"/>
                  </a:moveTo>
                  <a:cubicBezTo>
                    <a:pt x="21" y="192"/>
                    <a:pt x="21" y="192"/>
                    <a:pt x="21" y="192"/>
                  </a:cubicBezTo>
                  <a:cubicBezTo>
                    <a:pt x="21" y="160"/>
                    <a:pt x="21" y="160"/>
                    <a:pt x="21" y="160"/>
                  </a:cubicBezTo>
                  <a:cubicBezTo>
                    <a:pt x="53" y="160"/>
                    <a:pt x="53" y="160"/>
                    <a:pt x="53" y="160"/>
                  </a:cubicBezTo>
                  <a:lnTo>
                    <a:pt x="53" y="192"/>
                  </a:lnTo>
                  <a:close/>
                  <a:moveTo>
                    <a:pt x="320" y="149"/>
                  </a:moveTo>
                  <a:cubicBezTo>
                    <a:pt x="320" y="155"/>
                    <a:pt x="315" y="160"/>
                    <a:pt x="309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2" y="160"/>
                    <a:pt x="117" y="155"/>
                    <a:pt x="117" y="149"/>
                  </a:cubicBezTo>
                  <a:cubicBezTo>
                    <a:pt x="117" y="143"/>
                    <a:pt x="122" y="139"/>
                    <a:pt x="128" y="139"/>
                  </a:cubicBezTo>
                  <a:cubicBezTo>
                    <a:pt x="309" y="139"/>
                    <a:pt x="309" y="139"/>
                    <a:pt x="309" y="139"/>
                  </a:cubicBezTo>
                  <a:cubicBezTo>
                    <a:pt x="315" y="139"/>
                    <a:pt x="320" y="143"/>
                    <a:pt x="320" y="149"/>
                  </a:cubicBezTo>
                  <a:close/>
                  <a:moveTo>
                    <a:pt x="320" y="203"/>
                  </a:moveTo>
                  <a:cubicBezTo>
                    <a:pt x="320" y="209"/>
                    <a:pt x="315" y="213"/>
                    <a:pt x="309" y="213"/>
                  </a:cubicBezTo>
                  <a:cubicBezTo>
                    <a:pt x="128" y="213"/>
                    <a:pt x="128" y="213"/>
                    <a:pt x="128" y="213"/>
                  </a:cubicBezTo>
                  <a:cubicBezTo>
                    <a:pt x="122" y="213"/>
                    <a:pt x="117" y="209"/>
                    <a:pt x="117" y="203"/>
                  </a:cubicBezTo>
                  <a:cubicBezTo>
                    <a:pt x="117" y="197"/>
                    <a:pt x="122" y="192"/>
                    <a:pt x="128" y="192"/>
                  </a:cubicBezTo>
                  <a:cubicBezTo>
                    <a:pt x="309" y="192"/>
                    <a:pt x="309" y="192"/>
                    <a:pt x="309" y="192"/>
                  </a:cubicBezTo>
                  <a:cubicBezTo>
                    <a:pt x="315" y="192"/>
                    <a:pt x="320" y="197"/>
                    <a:pt x="320" y="2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  <p:sp>
          <p:nvSpPr>
            <p:cNvPr id="29" name="Freeform 389">
              <a:extLst>
                <a:ext uri="{FF2B5EF4-FFF2-40B4-BE49-F238E27FC236}">
                  <a16:creationId xmlns:a16="http://schemas.microsoft.com/office/drawing/2014/main" id="{A8E2848E-B8DB-4A1C-9FF3-36082916A3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54" y="1520"/>
              <a:ext cx="340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sz="750"/>
            </a:p>
          </p:txBody>
        </p:sp>
      </p:grpSp>
      <p:grpSp>
        <p:nvGrpSpPr>
          <p:cNvPr id="30" name="Group 235">
            <a:extLst>
              <a:ext uri="{FF2B5EF4-FFF2-40B4-BE49-F238E27FC236}">
                <a16:creationId xmlns:a16="http://schemas.microsoft.com/office/drawing/2014/main" id="{7D474235-CD03-4770-8A8E-4199CDDFF87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65338" y="3949122"/>
            <a:ext cx="368715" cy="367628"/>
            <a:chOff x="3811" y="1259"/>
            <a:chExt cx="341" cy="340"/>
          </a:xfrm>
          <a:solidFill>
            <a:srgbClr val="0076A8"/>
          </a:solidFill>
        </p:grpSpPr>
        <p:sp>
          <p:nvSpPr>
            <p:cNvPr id="31" name="Freeform 236">
              <a:extLst>
                <a:ext uri="{FF2B5EF4-FFF2-40B4-BE49-F238E27FC236}">
                  <a16:creationId xmlns:a16="http://schemas.microsoft.com/office/drawing/2014/main" id="{50520A7B-0CEE-4507-ABAF-1B728BAD52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96" y="1344"/>
              <a:ext cx="171" cy="170"/>
            </a:xfrm>
            <a:custGeom>
              <a:avLst/>
              <a:gdLst>
                <a:gd name="T0" fmla="*/ 245 w 256"/>
                <a:gd name="T1" fmla="*/ 0 h 256"/>
                <a:gd name="T2" fmla="*/ 10 w 256"/>
                <a:gd name="T3" fmla="*/ 0 h 256"/>
                <a:gd name="T4" fmla="*/ 0 w 256"/>
                <a:gd name="T5" fmla="*/ 10 h 256"/>
                <a:gd name="T6" fmla="*/ 0 w 256"/>
                <a:gd name="T7" fmla="*/ 245 h 256"/>
                <a:gd name="T8" fmla="*/ 10 w 256"/>
                <a:gd name="T9" fmla="*/ 256 h 256"/>
                <a:gd name="T10" fmla="*/ 245 w 256"/>
                <a:gd name="T11" fmla="*/ 256 h 256"/>
                <a:gd name="T12" fmla="*/ 256 w 256"/>
                <a:gd name="T13" fmla="*/ 245 h 256"/>
                <a:gd name="T14" fmla="*/ 256 w 256"/>
                <a:gd name="T15" fmla="*/ 10 h 256"/>
                <a:gd name="T16" fmla="*/ 245 w 256"/>
                <a:gd name="T17" fmla="*/ 0 h 256"/>
                <a:gd name="T18" fmla="*/ 234 w 256"/>
                <a:gd name="T19" fmla="*/ 234 h 256"/>
                <a:gd name="T20" fmla="*/ 21 w 256"/>
                <a:gd name="T21" fmla="*/ 234 h 256"/>
                <a:gd name="T22" fmla="*/ 21 w 256"/>
                <a:gd name="T23" fmla="*/ 21 h 256"/>
                <a:gd name="T24" fmla="*/ 234 w 256"/>
                <a:gd name="T25" fmla="*/ 21 h 256"/>
                <a:gd name="T26" fmla="*/ 234 w 256"/>
                <a:gd name="T27" fmla="*/ 234 h 256"/>
                <a:gd name="T28" fmla="*/ 160 w 256"/>
                <a:gd name="T29" fmla="*/ 64 h 256"/>
                <a:gd name="T30" fmla="*/ 181 w 256"/>
                <a:gd name="T31" fmla="*/ 42 h 256"/>
                <a:gd name="T32" fmla="*/ 202 w 256"/>
                <a:gd name="T33" fmla="*/ 64 h 256"/>
                <a:gd name="T34" fmla="*/ 181 w 256"/>
                <a:gd name="T35" fmla="*/ 85 h 256"/>
                <a:gd name="T36" fmla="*/ 160 w 256"/>
                <a:gd name="T37" fmla="*/ 64 h 256"/>
                <a:gd name="T38" fmla="*/ 160 w 256"/>
                <a:gd name="T39" fmla="*/ 128 h 256"/>
                <a:gd name="T40" fmla="*/ 181 w 256"/>
                <a:gd name="T41" fmla="*/ 106 h 256"/>
                <a:gd name="T42" fmla="*/ 202 w 256"/>
                <a:gd name="T43" fmla="*/ 128 h 256"/>
                <a:gd name="T44" fmla="*/ 181 w 256"/>
                <a:gd name="T45" fmla="*/ 149 h 256"/>
                <a:gd name="T46" fmla="*/ 160 w 256"/>
                <a:gd name="T47" fmla="*/ 128 h 256"/>
                <a:gd name="T48" fmla="*/ 160 w 256"/>
                <a:gd name="T49" fmla="*/ 192 h 256"/>
                <a:gd name="T50" fmla="*/ 181 w 256"/>
                <a:gd name="T51" fmla="*/ 170 h 256"/>
                <a:gd name="T52" fmla="*/ 202 w 256"/>
                <a:gd name="T53" fmla="*/ 192 h 256"/>
                <a:gd name="T54" fmla="*/ 181 w 256"/>
                <a:gd name="T55" fmla="*/ 213 h 256"/>
                <a:gd name="T56" fmla="*/ 160 w 256"/>
                <a:gd name="T57" fmla="*/ 192 h 256"/>
                <a:gd name="T58" fmla="*/ 53 w 256"/>
                <a:gd name="T59" fmla="*/ 192 h 256"/>
                <a:gd name="T60" fmla="*/ 74 w 256"/>
                <a:gd name="T61" fmla="*/ 170 h 256"/>
                <a:gd name="T62" fmla="*/ 96 w 256"/>
                <a:gd name="T63" fmla="*/ 192 h 256"/>
                <a:gd name="T64" fmla="*/ 74 w 256"/>
                <a:gd name="T65" fmla="*/ 213 h 256"/>
                <a:gd name="T66" fmla="*/ 53 w 256"/>
                <a:gd name="T67" fmla="*/ 192 h 256"/>
                <a:gd name="T68" fmla="*/ 53 w 256"/>
                <a:gd name="T69" fmla="*/ 128 h 256"/>
                <a:gd name="T70" fmla="*/ 74 w 256"/>
                <a:gd name="T71" fmla="*/ 106 h 256"/>
                <a:gd name="T72" fmla="*/ 96 w 256"/>
                <a:gd name="T73" fmla="*/ 128 h 256"/>
                <a:gd name="T74" fmla="*/ 74 w 256"/>
                <a:gd name="T75" fmla="*/ 149 h 256"/>
                <a:gd name="T76" fmla="*/ 53 w 256"/>
                <a:gd name="T77" fmla="*/ 128 h 256"/>
                <a:gd name="T78" fmla="*/ 53 w 256"/>
                <a:gd name="T79" fmla="*/ 64 h 256"/>
                <a:gd name="T80" fmla="*/ 74 w 256"/>
                <a:gd name="T81" fmla="*/ 42 h 256"/>
                <a:gd name="T82" fmla="*/ 96 w 256"/>
                <a:gd name="T83" fmla="*/ 64 h 256"/>
                <a:gd name="T84" fmla="*/ 74 w 256"/>
                <a:gd name="T85" fmla="*/ 85 h 256"/>
                <a:gd name="T86" fmla="*/ 53 w 256"/>
                <a:gd name="T87" fmla="*/ 6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6" h="256">
                  <a:moveTo>
                    <a:pt x="245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51"/>
                    <a:pt x="4" y="256"/>
                    <a:pt x="10" y="256"/>
                  </a:cubicBezTo>
                  <a:cubicBezTo>
                    <a:pt x="245" y="256"/>
                    <a:pt x="245" y="256"/>
                    <a:pt x="245" y="256"/>
                  </a:cubicBezTo>
                  <a:cubicBezTo>
                    <a:pt x="251" y="256"/>
                    <a:pt x="256" y="251"/>
                    <a:pt x="256" y="245"/>
                  </a:cubicBezTo>
                  <a:cubicBezTo>
                    <a:pt x="256" y="10"/>
                    <a:pt x="256" y="10"/>
                    <a:pt x="256" y="10"/>
                  </a:cubicBezTo>
                  <a:cubicBezTo>
                    <a:pt x="256" y="4"/>
                    <a:pt x="251" y="0"/>
                    <a:pt x="245" y="0"/>
                  </a:cubicBezTo>
                  <a:close/>
                  <a:moveTo>
                    <a:pt x="234" y="234"/>
                  </a:moveTo>
                  <a:cubicBezTo>
                    <a:pt x="21" y="234"/>
                    <a:pt x="21" y="234"/>
                    <a:pt x="21" y="234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34" y="21"/>
                    <a:pt x="234" y="21"/>
                    <a:pt x="234" y="21"/>
                  </a:cubicBezTo>
                  <a:lnTo>
                    <a:pt x="234" y="234"/>
                  </a:lnTo>
                  <a:close/>
                  <a:moveTo>
                    <a:pt x="160" y="64"/>
                  </a:moveTo>
                  <a:cubicBezTo>
                    <a:pt x="160" y="52"/>
                    <a:pt x="169" y="42"/>
                    <a:pt x="181" y="42"/>
                  </a:cubicBezTo>
                  <a:cubicBezTo>
                    <a:pt x="193" y="42"/>
                    <a:pt x="202" y="52"/>
                    <a:pt x="202" y="64"/>
                  </a:cubicBezTo>
                  <a:cubicBezTo>
                    <a:pt x="202" y="75"/>
                    <a:pt x="193" y="85"/>
                    <a:pt x="181" y="85"/>
                  </a:cubicBezTo>
                  <a:cubicBezTo>
                    <a:pt x="169" y="85"/>
                    <a:pt x="160" y="75"/>
                    <a:pt x="160" y="64"/>
                  </a:cubicBezTo>
                  <a:close/>
                  <a:moveTo>
                    <a:pt x="160" y="128"/>
                  </a:moveTo>
                  <a:cubicBezTo>
                    <a:pt x="160" y="116"/>
                    <a:pt x="169" y="106"/>
                    <a:pt x="181" y="106"/>
                  </a:cubicBezTo>
                  <a:cubicBezTo>
                    <a:pt x="193" y="106"/>
                    <a:pt x="202" y="116"/>
                    <a:pt x="202" y="128"/>
                  </a:cubicBezTo>
                  <a:cubicBezTo>
                    <a:pt x="202" y="139"/>
                    <a:pt x="193" y="149"/>
                    <a:pt x="181" y="149"/>
                  </a:cubicBezTo>
                  <a:cubicBezTo>
                    <a:pt x="169" y="149"/>
                    <a:pt x="160" y="139"/>
                    <a:pt x="160" y="128"/>
                  </a:cubicBezTo>
                  <a:close/>
                  <a:moveTo>
                    <a:pt x="160" y="192"/>
                  </a:moveTo>
                  <a:cubicBezTo>
                    <a:pt x="160" y="180"/>
                    <a:pt x="169" y="170"/>
                    <a:pt x="181" y="170"/>
                  </a:cubicBezTo>
                  <a:cubicBezTo>
                    <a:pt x="193" y="170"/>
                    <a:pt x="202" y="180"/>
                    <a:pt x="202" y="192"/>
                  </a:cubicBezTo>
                  <a:cubicBezTo>
                    <a:pt x="202" y="203"/>
                    <a:pt x="193" y="213"/>
                    <a:pt x="181" y="213"/>
                  </a:cubicBezTo>
                  <a:cubicBezTo>
                    <a:pt x="169" y="213"/>
                    <a:pt x="160" y="203"/>
                    <a:pt x="160" y="192"/>
                  </a:cubicBezTo>
                  <a:close/>
                  <a:moveTo>
                    <a:pt x="53" y="192"/>
                  </a:moveTo>
                  <a:cubicBezTo>
                    <a:pt x="53" y="180"/>
                    <a:pt x="63" y="170"/>
                    <a:pt x="74" y="170"/>
                  </a:cubicBezTo>
                  <a:cubicBezTo>
                    <a:pt x="86" y="170"/>
                    <a:pt x="96" y="180"/>
                    <a:pt x="96" y="192"/>
                  </a:cubicBezTo>
                  <a:cubicBezTo>
                    <a:pt x="96" y="203"/>
                    <a:pt x="86" y="213"/>
                    <a:pt x="74" y="213"/>
                  </a:cubicBezTo>
                  <a:cubicBezTo>
                    <a:pt x="63" y="213"/>
                    <a:pt x="53" y="203"/>
                    <a:pt x="53" y="192"/>
                  </a:cubicBezTo>
                  <a:close/>
                  <a:moveTo>
                    <a:pt x="53" y="128"/>
                  </a:moveTo>
                  <a:cubicBezTo>
                    <a:pt x="53" y="116"/>
                    <a:pt x="63" y="106"/>
                    <a:pt x="74" y="106"/>
                  </a:cubicBezTo>
                  <a:cubicBezTo>
                    <a:pt x="86" y="106"/>
                    <a:pt x="96" y="116"/>
                    <a:pt x="96" y="128"/>
                  </a:cubicBezTo>
                  <a:cubicBezTo>
                    <a:pt x="96" y="139"/>
                    <a:pt x="86" y="149"/>
                    <a:pt x="74" y="149"/>
                  </a:cubicBezTo>
                  <a:cubicBezTo>
                    <a:pt x="63" y="149"/>
                    <a:pt x="53" y="139"/>
                    <a:pt x="53" y="128"/>
                  </a:cubicBezTo>
                  <a:close/>
                  <a:moveTo>
                    <a:pt x="53" y="64"/>
                  </a:moveTo>
                  <a:cubicBezTo>
                    <a:pt x="53" y="52"/>
                    <a:pt x="63" y="42"/>
                    <a:pt x="74" y="42"/>
                  </a:cubicBezTo>
                  <a:cubicBezTo>
                    <a:pt x="86" y="42"/>
                    <a:pt x="96" y="52"/>
                    <a:pt x="96" y="64"/>
                  </a:cubicBezTo>
                  <a:cubicBezTo>
                    <a:pt x="96" y="75"/>
                    <a:pt x="86" y="85"/>
                    <a:pt x="74" y="85"/>
                  </a:cubicBezTo>
                  <a:cubicBezTo>
                    <a:pt x="63" y="85"/>
                    <a:pt x="53" y="75"/>
                    <a:pt x="53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  <p:sp>
          <p:nvSpPr>
            <p:cNvPr id="32" name="Freeform 237">
              <a:extLst>
                <a:ext uri="{FF2B5EF4-FFF2-40B4-BE49-F238E27FC236}">
                  <a16:creationId xmlns:a16="http://schemas.microsoft.com/office/drawing/2014/main" id="{752A6C91-561A-47EC-9016-FF498D2B74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11" y="1259"/>
              <a:ext cx="341" cy="340"/>
            </a:xfrm>
            <a:custGeom>
              <a:avLst/>
              <a:gdLst>
                <a:gd name="T0" fmla="*/ 256 w 512"/>
                <a:gd name="T1" fmla="*/ 21 h 512"/>
                <a:gd name="T2" fmla="*/ 490 w 512"/>
                <a:gd name="T3" fmla="*/ 256 h 512"/>
                <a:gd name="T4" fmla="*/ 256 w 512"/>
                <a:gd name="T5" fmla="*/ 490 h 512"/>
                <a:gd name="T6" fmla="*/ 21 w 512"/>
                <a:gd name="T7" fmla="*/ 256 h 512"/>
                <a:gd name="T8" fmla="*/ 256 w 512"/>
                <a:gd name="T9" fmla="*/ 21 h 512"/>
                <a:gd name="T10" fmla="*/ 256 w 512"/>
                <a:gd name="T11" fmla="*/ 0 h 512"/>
                <a:gd name="T12" fmla="*/ 0 w 512"/>
                <a:gd name="T13" fmla="*/ 256 h 512"/>
                <a:gd name="T14" fmla="*/ 256 w 512"/>
                <a:gd name="T15" fmla="*/ 512 h 512"/>
                <a:gd name="T16" fmla="*/ 512 w 512"/>
                <a:gd name="T17" fmla="*/ 256 h 512"/>
                <a:gd name="T18" fmla="*/ 256 w 512"/>
                <a:gd name="T19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2" h="512">
                  <a:moveTo>
                    <a:pt x="256" y="21"/>
                  </a:moveTo>
                  <a:cubicBezTo>
                    <a:pt x="385" y="21"/>
                    <a:pt x="490" y="126"/>
                    <a:pt x="490" y="256"/>
                  </a:cubicBezTo>
                  <a:cubicBezTo>
                    <a:pt x="490" y="385"/>
                    <a:pt x="385" y="490"/>
                    <a:pt x="256" y="490"/>
                  </a:cubicBezTo>
                  <a:cubicBezTo>
                    <a:pt x="126" y="490"/>
                    <a:pt x="21" y="385"/>
                    <a:pt x="21" y="256"/>
                  </a:cubicBezTo>
                  <a:cubicBezTo>
                    <a:pt x="21" y="126"/>
                    <a:pt x="126" y="21"/>
                    <a:pt x="256" y="21"/>
                  </a:cubicBezTo>
                  <a:moveTo>
                    <a:pt x="256" y="0"/>
                  </a:moveTo>
                  <a:cubicBezTo>
                    <a:pt x="114" y="0"/>
                    <a:pt x="0" y="114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2" y="397"/>
                    <a:pt x="512" y="256"/>
                  </a:cubicBezTo>
                  <a:cubicBezTo>
                    <a:pt x="512" y="114"/>
                    <a:pt x="397" y="0"/>
                    <a:pt x="25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446" tIns="60723" rIns="121446" bIns="60723" numCol="1" anchor="t" anchorCtr="0" compatLnSpc="1">
              <a:prstTxWarp prst="textNoShape">
                <a:avLst/>
              </a:prstTxWarp>
            </a:bodyPr>
            <a:lstStyle/>
            <a:p>
              <a:endParaRPr lang="en-GB" sz="996"/>
            </a:p>
          </p:txBody>
        </p:sp>
      </p:grpSp>
    </p:spTree>
    <p:extLst>
      <p:ext uri="{BB962C8B-B14F-4D97-AF65-F5344CB8AC3E}">
        <p14:creationId xmlns:p14="http://schemas.microsoft.com/office/powerpoint/2010/main" val="4049177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dirty="0"/>
              <a:t>Herramienta economía familiar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Ingresos y gastos</a:t>
            </a:r>
          </a:p>
        </p:txBody>
      </p:sp>
    </p:spTree>
    <p:extLst>
      <p:ext uri="{BB962C8B-B14F-4D97-AF65-F5344CB8AC3E}">
        <p14:creationId xmlns:p14="http://schemas.microsoft.com/office/powerpoint/2010/main" val="960385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9899" y="1310400"/>
            <a:ext cx="9376627" cy="149354"/>
          </a:xfrm>
        </p:spPr>
        <p:txBody>
          <a:bodyPr/>
          <a:lstStyle/>
          <a:p>
            <a:r>
              <a:rPr lang="es-ES_tradnl" b="0" dirty="0"/>
              <a:t>En esta pantalla entraremos todos nuestros ingresos y gastos, nos aparecerán las últimas 5 entradas que hayamos hecho y además tendremos un resumen de los ingresos, los gastos y el disponible del mes actual.</a:t>
            </a:r>
          </a:p>
          <a:p>
            <a:endParaRPr lang="es-ES_tradnl" dirty="0"/>
          </a:p>
          <a:p>
            <a:endParaRPr lang="es-E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2AA402-9E81-48B3-9B92-5EC649461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99" y="2452180"/>
            <a:ext cx="11218981" cy="35693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86445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71D238-4B16-440F-A0DE-E7A8DA7030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6365"/>
          <a:stretch/>
        </p:blipFill>
        <p:spPr>
          <a:xfrm>
            <a:off x="1569572" y="1341294"/>
            <a:ext cx="1692922" cy="1143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006DB46-BCD2-4E38-950A-F91E4387CCF0}"/>
              </a:ext>
            </a:extLst>
          </p:cNvPr>
          <p:cNvSpPr txBox="1"/>
          <p:nvPr/>
        </p:nvSpPr>
        <p:spPr>
          <a:xfrm>
            <a:off x="4117623" y="1651256"/>
            <a:ext cx="5952928" cy="523220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A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l pulsar uno de estos dos botones, podremos introducir nuestro </a:t>
            </a:r>
            <a:r>
              <a:rPr lang="es-ES" sz="1400" b="1" dirty="0">
                <a:solidFill>
                  <a:srgbClr val="019EE2"/>
                </a:solidFill>
                <a:latin typeface="Poppins"/>
              </a:rPr>
              <a:t>nuevo ingreso o gasto</a:t>
            </a:r>
            <a:r>
              <a:rPr lang="es-ES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, guiados en todo momento por las distintas ventanas de información.</a:t>
            </a:r>
            <a:endParaRPr lang="en-GB" sz="1400" dirty="0">
              <a:solidFill>
                <a:srgbClr val="595959"/>
              </a:solidFill>
              <a:latin typeface="Poppins"/>
              <a:ea typeface="Verdana" panose="020B060403050404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8277477-ABA6-470A-AC1D-B0F5BDC866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733" y="3140307"/>
            <a:ext cx="3978208" cy="3026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FD7AA4DC-EB6A-4B42-B0D3-5D5AE3792153}"/>
              </a:ext>
            </a:extLst>
          </p:cNvPr>
          <p:cNvSpPr txBox="1"/>
          <p:nvPr/>
        </p:nvSpPr>
        <p:spPr>
          <a:xfrm>
            <a:off x="7094087" y="3144452"/>
            <a:ext cx="4202361" cy="954107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Paso 1: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Para entrar un nuevo gasto o ingreso, lo primero que haremos es introducir la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 fecha cuando se haya producido el ingreso o gasto.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Deberemos seguir el formato que nos indica el sistema.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B600FC6-B0A7-4CB8-A51D-E1AA1F3C5F9D}"/>
              </a:ext>
            </a:extLst>
          </p:cNvPr>
          <p:cNvSpPr txBox="1"/>
          <p:nvPr/>
        </p:nvSpPr>
        <p:spPr>
          <a:xfrm>
            <a:off x="7898596" y="5280594"/>
            <a:ext cx="3121706" cy="738664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Cuando ya tengamos introducida la fecha, pulsaremos sobre el botón de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siguiente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FDEBDB-274A-4F82-8AAB-F523BE525CAA}"/>
              </a:ext>
            </a:extLst>
          </p:cNvPr>
          <p:cNvSpPr txBox="1"/>
          <p:nvPr/>
        </p:nvSpPr>
        <p:spPr>
          <a:xfrm>
            <a:off x="375547" y="3537007"/>
            <a:ext cx="1476445" cy="1815882"/>
          </a:xfrm>
          <a:prstGeom prst="rect">
            <a:avLst/>
          </a:prstGeom>
          <a:solidFill>
            <a:srgbClr val="FFFFFF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En caso de que ya no deseemos introducir el nuevo ingreso o gasto, pulsaremos sobre el botón de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cancelar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4B424D5-9EB6-485D-9DAC-F2B9889D1F76}"/>
              </a:ext>
            </a:extLst>
          </p:cNvPr>
          <p:cNvCxnSpPr>
            <a:cxnSpLocks/>
          </p:cNvCxnSpPr>
          <p:nvPr/>
        </p:nvCxnSpPr>
        <p:spPr>
          <a:xfrm>
            <a:off x="1891015" y="4518288"/>
            <a:ext cx="1238988" cy="107690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D4A470A-8B57-469B-83D5-0A4524B105F6}"/>
              </a:ext>
            </a:extLst>
          </p:cNvPr>
          <p:cNvCxnSpPr>
            <a:cxnSpLocks/>
          </p:cNvCxnSpPr>
          <p:nvPr/>
        </p:nvCxnSpPr>
        <p:spPr>
          <a:xfrm flipH="1">
            <a:off x="6712626" y="5595190"/>
            <a:ext cx="1107925" cy="0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704307D-1439-47FA-8F12-53FA795CCAE1}"/>
              </a:ext>
            </a:extLst>
          </p:cNvPr>
          <p:cNvCxnSpPr>
            <a:cxnSpLocks/>
            <a:stCxn id="3" idx="3"/>
            <a:endCxn id="14" idx="1"/>
          </p:cNvCxnSpPr>
          <p:nvPr/>
        </p:nvCxnSpPr>
        <p:spPr>
          <a:xfrm>
            <a:off x="3262494" y="1912794"/>
            <a:ext cx="855129" cy="72"/>
          </a:xfrm>
          <a:prstGeom prst="straightConnector1">
            <a:avLst/>
          </a:prstGeom>
          <a:ln w="28575">
            <a:solidFill>
              <a:srgbClr val="019EE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3">
            <a:extLst>
              <a:ext uri="{FF2B5EF4-FFF2-40B4-BE49-F238E27FC236}">
                <a16:creationId xmlns:a16="http://schemas.microsoft.com/office/drawing/2014/main" id="{24B8CE97-63C8-4DA2-8913-A11815EF44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82084497-A7DF-4D6D-91E3-D9A3321616AF}"/>
              </a:ext>
            </a:extLst>
          </p:cNvPr>
          <p:cNvSpPr txBox="1">
            <a:spLocks/>
          </p:cNvSpPr>
          <p:nvPr/>
        </p:nvSpPr>
        <p:spPr>
          <a:xfrm>
            <a:off x="467191" y="821154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Botones “Nuevo ingreso” y “Nuevo gasto”</a:t>
            </a:r>
          </a:p>
        </p:txBody>
      </p:sp>
    </p:spTree>
    <p:extLst>
      <p:ext uri="{BB962C8B-B14F-4D97-AF65-F5344CB8AC3E}">
        <p14:creationId xmlns:p14="http://schemas.microsoft.com/office/powerpoint/2010/main" val="1725511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4EDBEA21-BB04-497C-A548-3F099CD1DD78}"/>
              </a:ext>
            </a:extLst>
          </p:cNvPr>
          <p:cNvSpPr txBox="1"/>
          <p:nvPr/>
        </p:nvSpPr>
        <p:spPr>
          <a:xfrm>
            <a:off x="980386" y="2019891"/>
            <a:ext cx="3810317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Paso 2: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Aquí introduciremos el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concepto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del gasto o ingreso al pulsar en el desplegable.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73193-4205-4F4F-955B-C42F686784F5}"/>
              </a:ext>
            </a:extLst>
          </p:cNvPr>
          <p:cNvSpPr txBox="1"/>
          <p:nvPr/>
        </p:nvSpPr>
        <p:spPr>
          <a:xfrm>
            <a:off x="6469200" y="1837011"/>
            <a:ext cx="3912897" cy="73866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Paso 3: 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En función del concepto seleccionado, volvemos a elegir entre las </a:t>
            </a:r>
            <a:r>
              <a:rPr lang="es-ES_tradnl" sz="1400" b="1" dirty="0">
                <a:solidFill>
                  <a:srgbClr val="019EE2"/>
                </a:solidFill>
                <a:latin typeface="Poppins"/>
              </a:rPr>
              <a:t>descripciones</a:t>
            </a:r>
            <a:r>
              <a:rPr lang="es-ES_tradnl" sz="1400" dirty="0">
                <a:solidFill>
                  <a:srgbClr val="595959"/>
                </a:solidFill>
                <a:latin typeface="Poppins"/>
                <a:ea typeface="Verdana" panose="020B0604030504040204" pitchFamily="34" charset="0"/>
              </a:rPr>
              <a:t> disponibles.</a:t>
            </a:r>
            <a:endParaRPr lang="en-GB" sz="1400" b="1" dirty="0">
              <a:solidFill>
                <a:srgbClr val="019EE2"/>
              </a:solidFill>
              <a:latin typeface="Poppin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DF2C39-CEF6-4FB3-827D-452D9B53F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346" y="2587424"/>
            <a:ext cx="3749357" cy="2856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28950E-88DA-4CDE-AB2A-4E3BE5274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400" y="2587424"/>
            <a:ext cx="3772916" cy="2856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0E054179-805B-437B-BC9E-134DFEA6C0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900" y="402586"/>
            <a:ext cx="7058660" cy="469481"/>
          </a:xfrm>
        </p:spPr>
        <p:txBody>
          <a:bodyPr/>
          <a:lstStyle/>
          <a:p>
            <a:r>
              <a:rPr lang="es-ES_tradnl" dirty="0"/>
              <a:t>Ingresos y gastos</a:t>
            </a:r>
            <a:endParaRPr lang="es-E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E8FDDA-2846-4DD0-8E16-166A77D528DC}"/>
              </a:ext>
            </a:extLst>
          </p:cNvPr>
          <p:cNvSpPr txBox="1">
            <a:spLocks/>
          </p:cNvSpPr>
          <p:nvPr/>
        </p:nvSpPr>
        <p:spPr>
          <a:xfrm>
            <a:off x="467191" y="821154"/>
            <a:ext cx="7058660" cy="396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SzPct val="100000"/>
              <a:buFont typeface="Arial" panose="020B0604020202020204" pitchFamily="34" charset="0"/>
              <a:buNone/>
              <a:defRPr sz="2000" b="1" u="none" kern="120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1pPr>
            <a:lvl2pPr marL="0" indent="0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/>
              <a:buNone/>
              <a:defRPr lang="en-US" sz="1600" b="1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2pPr>
            <a:lvl3pPr marL="235194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Arial" panose="020B0604020202020204" pitchFamily="34" charset="0"/>
              <a:buChar char="•"/>
              <a:defRPr lang="en-US" sz="1600" kern="120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3pPr>
            <a:lvl4pPr marL="475188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4pPr>
            <a:lvl5pPr marL="710382" indent="-235194" algn="l" defTabSz="1064657" rtl="0" eaLnBrk="1" latinLnBrk="0" hangingPunct="1">
              <a:spcBef>
                <a:spcPts val="0"/>
              </a:spcBef>
              <a:spcAft>
                <a:spcPts val="1333"/>
              </a:spcAft>
              <a:buClrTx/>
              <a:buSzPct val="100000"/>
              <a:buFont typeface="Verdana" panose="020B0604030504040204" pitchFamily="34" charset="0"/>
              <a:buChar char="−"/>
              <a:tabLst/>
              <a:defRPr lang="en-US" sz="1600" kern="1200" baseline="0" dirty="0" smtClean="0">
                <a:solidFill>
                  <a:srgbClr val="595959"/>
                </a:solidFill>
                <a:latin typeface="Poppins"/>
                <a:ea typeface="+mn-ea"/>
                <a:cs typeface="+mn-cs"/>
              </a:defRPr>
            </a:lvl5pPr>
            <a:lvl6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10382" indent="-235194" algn="l" defTabSz="1219170" rtl="0" eaLnBrk="1" latinLnBrk="0" hangingPunct="1">
              <a:spcBef>
                <a:spcPts val="0"/>
              </a:spcBef>
              <a:spcAft>
                <a:spcPts val="1333"/>
              </a:spcAft>
              <a:buFont typeface="Verdana" panose="020B0604030504040204" pitchFamily="34" charset="0"/>
              <a:buChar char="−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Botones “Nuevo ingreso” y “Nuevo gasto”</a:t>
            </a:r>
          </a:p>
        </p:txBody>
      </p:sp>
    </p:spTree>
    <p:extLst>
      <p:ext uri="{BB962C8B-B14F-4D97-AF65-F5344CB8AC3E}">
        <p14:creationId xmlns:p14="http://schemas.microsoft.com/office/powerpoint/2010/main" val="25780820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2253.jp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AINEDIMAGEPATH" val="C:\Users\pmatas\AppData\Local\Temp\Templafy\PowerPointVsto\Assets\ind_tmt_glb_ho_1948.jpg"/>
</p:tagLst>
</file>

<file path=ppt/theme/theme1.xml><?xml version="1.0" encoding="utf-8"?>
<a:theme xmlns:a="http://schemas.openxmlformats.org/drawingml/2006/main" name="La Caixa Voluntariados">
  <a:themeElements>
    <a:clrScheme name="Deloitte colors">
      <a:dk1>
        <a:sysClr val="windowText" lastClr="000000"/>
      </a:dk1>
      <a:lt1>
        <a:sysClr val="window" lastClr="FFFFFF"/>
      </a:lt1>
      <a:dk2>
        <a:srgbClr val="53565A"/>
      </a:dk2>
      <a:lt2>
        <a:srgbClr val="D0D0CE"/>
      </a:lt2>
      <a:accent1>
        <a:srgbClr val="86BC25"/>
      </a:accent1>
      <a:accent2>
        <a:srgbClr val="046A38"/>
      </a:accent2>
      <a:accent3>
        <a:srgbClr val="62B5E5"/>
      </a:accent3>
      <a:accent4>
        <a:srgbClr val="012169"/>
      </a:accent4>
      <a:accent5>
        <a:srgbClr val="0097A9"/>
      </a:accent5>
      <a:accent6>
        <a:srgbClr val="75787B"/>
      </a:accent6>
      <a:hlink>
        <a:srgbClr val="00A3E0"/>
      </a:hlink>
      <a:folHlink>
        <a:srgbClr val="53565A"/>
      </a:folHlink>
    </a:clrScheme>
    <a:fontScheme name="Deloitte Powerpoint fon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accent3"/>
        </a:solidFill>
        <a:ln w="19050" algn="ctr">
          <a:noFill/>
          <a:miter lim="800000"/>
          <a:headEnd/>
          <a:tailEnd/>
        </a:ln>
      </a:spPr>
      <a:bodyPr wrap="square" lIns="88900" tIns="88900" rIns="88900" bIns="88900" rtlCol="0" anchor="ctr"/>
      <a:lstStyle>
        <a:defPPr>
          <a:lnSpc>
            <a:spcPct val="106000"/>
          </a:lnSpc>
          <a:buFont typeface="Wingdings 2" pitchFamily="18" charset="2"/>
          <a:buNone/>
          <a:defRPr sz="1600" b="1" dirty="0" smtClean="0">
            <a:solidFill>
              <a:schemeClr val="bg1"/>
            </a:solidFill>
          </a:defRPr>
        </a:defPPr>
      </a:lst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gray"/>
      <a:bodyPr vert="horz" lIns="0" tIns="0" rIns="0" bIns="0" rtlCol="0" anchor="b" anchorCtr="0">
        <a:noAutofit/>
      </a:bodyPr>
      <a:lstStyle>
        <a:defPPr>
          <a:defRPr sz="3200" b="0" dirty="0" smtClean="0"/>
        </a:defPPr>
      </a:lstStyle>
    </a:txDef>
  </a:objectDefaults>
  <a:extraClrSchemeLst/>
  <a:custClrLst>
    <a:custClr name="Green 7">
      <a:srgbClr val="2C5234"/>
    </a:custClr>
    <a:custClr name="Green 6">
      <a:srgbClr val="046A38"/>
    </a:custClr>
    <a:custClr name="Green 5">
      <a:srgbClr val="009A44"/>
    </a:custClr>
    <a:custClr name="Green 4">
      <a:srgbClr val="43B02A"/>
    </a:custClr>
    <a:custClr name="Deloitte Green">
      <a:srgbClr val="86BC25"/>
    </a:custClr>
    <a:custClr name="Green 2">
      <a:srgbClr val="C4D600"/>
    </a:custClr>
    <a:custClr name="Green 1">
      <a:srgbClr val="E3E48D"/>
    </a:custClr>
    <a:custClr name="Teal 7">
      <a:srgbClr val="004F59"/>
    </a:custClr>
    <a:custClr name="Teal 6">
      <a:srgbClr val="007680"/>
    </a:custClr>
    <a:custClr name="Teal 5">
      <a:srgbClr val="0097A9"/>
    </a:custClr>
    <a:custClr name="Teal 4">
      <a:srgbClr val="00ABAB"/>
    </a:custClr>
    <a:custClr name="Teal 3">
      <a:srgbClr val="6FC2B4"/>
    </a:custClr>
    <a:custClr name="Teal 2">
      <a:srgbClr val="9DD4CF"/>
    </a:custClr>
    <a:custClr name="Teal 1">
      <a:srgbClr val="DDEFE8"/>
    </a:custClr>
    <a:custClr name="Blue 7">
      <a:srgbClr val="041E42"/>
    </a:custClr>
    <a:custClr name="Blue 6">
      <a:srgbClr val="012169"/>
    </a:custClr>
    <a:custClr name="Blue 5">
      <a:srgbClr val="005587"/>
    </a:custClr>
    <a:custClr name="Blue 4">
      <a:srgbClr val="0076A8"/>
    </a:custClr>
    <a:custClr name="Blue 3">
      <a:srgbClr val="00A3E0"/>
    </a:custClr>
    <a:custClr name="Blue 2">
      <a:srgbClr val="62B5E5"/>
    </a:custClr>
    <a:custClr name="Blue 1">
      <a:srgbClr val="A0DCFF"/>
    </a:custClr>
    <a:custClr name="Cool Gray 11">
      <a:srgbClr val="53565A"/>
    </a:custClr>
    <a:custClr name="Cool Gray 10">
      <a:srgbClr val="63666A"/>
    </a:custClr>
    <a:custClr name="Cool Gray 9">
      <a:srgbClr val="75787B"/>
    </a:custClr>
    <a:custClr name="Cool Gray 7">
      <a:srgbClr val="97999B"/>
    </a:custClr>
    <a:custClr name="Cool Gray 6">
      <a:srgbClr val="A7A8AA"/>
    </a:custClr>
    <a:custClr name="Cool Gray 4">
      <a:srgbClr val="BBBCBC"/>
    </a:custClr>
    <a:custClr name="Cool Gray 2">
      <a:srgbClr val="D0D0CE"/>
    </a:custClr>
    <a:custClr name="White">
      <a:srgbClr val="FFFFFF"/>
    </a:custClr>
    <a:custClr name="Black">
      <a:srgbClr val="000000"/>
    </a:custClr>
    <a:custClr name="Red">
      <a:srgbClr val="DA291C"/>
    </a:custClr>
    <a:custClr name="Orange">
      <a:srgbClr val="ED8B00"/>
    </a:custClr>
    <a:custClr name="Yellow">
      <a:srgbClr val="FFCD00"/>
    </a:custClr>
  </a:custClrLst>
  <a:extLst>
    <a:ext uri="{05A4C25C-085E-4340-85A3-A5531E510DB2}">
      <thm15:themeFamily xmlns:thm15="http://schemas.microsoft.com/office/thememl/2012/main" name="Presentacion 16-9 - S2G" id="{D4E991DC-D13B-B24A-BF75-B2BD123529FF}" vid="{A71549F7-BD1B-5746-BBCA-70A38ECAAF3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27A2F21C761C84A941658C4AD1EC32A" ma:contentTypeVersion="12" ma:contentTypeDescription="Crear nuevo documento." ma:contentTypeScope="" ma:versionID="bdb46391e6c4d488a14b66b55063bfb7">
  <xsd:schema xmlns:xsd="http://www.w3.org/2001/XMLSchema" xmlns:xs="http://www.w3.org/2001/XMLSchema" xmlns:p="http://schemas.microsoft.com/office/2006/metadata/properties" xmlns:ns2="d5f543d2-e98f-4bcb-aac4-dbb9963c52ee" xmlns:ns3="edad2d25-cae2-46af-8973-51d41c80e85c" targetNamespace="http://schemas.microsoft.com/office/2006/metadata/properties" ma:root="true" ma:fieldsID="4204974358481bc469497cf4e3a9cd0d" ns2:_="" ns3:_="">
    <xsd:import namespace="d5f543d2-e98f-4bcb-aac4-dbb9963c52ee"/>
    <xsd:import namespace="edad2d25-cae2-46af-8973-51d41c80e8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543d2-e98f-4bcb-aac4-dbb9963c52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ad2d25-cae2-46af-8973-51d41c80e85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AC603D3-890B-4652-A4C4-D3E9A71E47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F78088-2C8A-4B02-9A2C-2581EB1111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f543d2-e98f-4bcb-aac4-dbb9963c52ee"/>
    <ds:schemaRef ds:uri="edad2d25-cae2-46af-8973-51d41c80e8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EC28ED-DB93-4775-95B5-2261F955C153}">
  <ds:schemaRefs>
    <ds:schemaRef ds:uri="d5f543d2-e98f-4bcb-aac4-dbb9963c52ee"/>
    <ds:schemaRef ds:uri="http://schemas.microsoft.com/office/2006/metadata/properties"/>
    <ds:schemaRef ds:uri="edad2d25-cae2-46af-8973-51d41c80e85c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Presentacion 16-9 - S2G</Template>
  <TotalTime>2296</TotalTime>
  <Words>2698</Words>
  <Application>Microsoft Office PowerPoint</Application>
  <PresentationFormat>Panorámica</PresentationFormat>
  <Paragraphs>239</Paragraphs>
  <Slides>28</Slides>
  <Notes>22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Poppins</vt:lpstr>
      <vt:lpstr>Verdana</vt:lpstr>
      <vt:lpstr>Wingdings</vt:lpstr>
      <vt:lpstr>Wingdings 2</vt:lpstr>
      <vt:lpstr>La Caixa Voluntariados</vt:lpstr>
      <vt:lpstr>think-cell Slide</vt:lpstr>
      <vt:lpstr>Presentación de PowerPoint</vt:lpstr>
      <vt:lpstr>Introducción </vt:lpstr>
      <vt:lpstr>Índice</vt:lpstr>
      <vt:lpstr>Herramienta economía familiar</vt:lpstr>
      <vt:lpstr>Introducción</vt:lpstr>
      <vt:lpstr>Herramienta economía familiar</vt:lpstr>
      <vt:lpstr>Ingresos y gastos</vt:lpstr>
      <vt:lpstr>Ingresos y gastos</vt:lpstr>
      <vt:lpstr>Ingresos y gastos</vt:lpstr>
      <vt:lpstr>Ingresos y gastos</vt:lpstr>
      <vt:lpstr>Ingresos y gastos</vt:lpstr>
      <vt:lpstr>Ingresos y gastos</vt:lpstr>
      <vt:lpstr>Ingresos y gastos</vt:lpstr>
      <vt:lpstr>Ingresos y gastos</vt:lpstr>
      <vt:lpstr>Herramienta economía familiar</vt:lpstr>
      <vt:lpstr>Resumen</vt:lpstr>
      <vt:lpstr>Resumen</vt:lpstr>
      <vt:lpstr>Resumen</vt:lpstr>
      <vt:lpstr>Herramienta economía familiar</vt:lpstr>
      <vt:lpstr>Gráficos</vt:lpstr>
      <vt:lpstr>Gráficos</vt:lpstr>
      <vt:lpstr>Gráficos</vt:lpstr>
      <vt:lpstr>Gráficos</vt:lpstr>
      <vt:lpstr>Herramienta economía familiar</vt:lpstr>
      <vt:lpstr>Ejercicio práctico</vt:lpstr>
      <vt:lpstr>Ejercicio práctico</vt:lpstr>
      <vt:lpstr>Ejercicio práctico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Madrid de la Hera, Ignacio</dc:creator>
  <cp:lastModifiedBy>CRISTINA TELLO SANTIAGO</cp:lastModifiedBy>
  <cp:revision>80</cp:revision>
  <cp:lastPrinted>2014-06-25T02:16:22Z</cp:lastPrinted>
  <dcterms:created xsi:type="dcterms:W3CDTF">2020-05-11T10:12:31Z</dcterms:created>
  <dcterms:modified xsi:type="dcterms:W3CDTF">2025-02-25T11:45:43Z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0x010100927A2F21C761C84A941658C4AD1EC32A</vt:lpwstr>
  </property>
  <property fmtid="{D5CDD505-2E9C-101B-9397-08002B2CF9AE}" pid="3" name="MSIP_Label_5d86bc70-2a05-490c-b199-8f0f8e614d89_Enabled">
    <vt:lpwstr>true</vt:lpwstr>
  </property>
  <property fmtid="{D5CDD505-2E9C-101B-9397-08002B2CF9AE}" pid="4" name="MSIP_Label_5d86bc70-2a05-490c-b199-8f0f8e614d89_SetDate">
    <vt:lpwstr>2025-02-25T11:44:23Z</vt:lpwstr>
  </property>
  <property fmtid="{D5CDD505-2E9C-101B-9397-08002B2CF9AE}" pid="5" name="MSIP_Label_5d86bc70-2a05-490c-b199-8f0f8e614d89_Method">
    <vt:lpwstr>Privileged</vt:lpwstr>
  </property>
  <property fmtid="{D5CDD505-2E9C-101B-9397-08002B2CF9AE}" pid="6" name="MSIP_Label_5d86bc70-2a05-490c-b199-8f0f8e614d89_Name">
    <vt:lpwstr>5d86bc70-2a05-490c-b199-8f0f8e614d89</vt:lpwstr>
  </property>
  <property fmtid="{D5CDD505-2E9C-101B-9397-08002B2CF9AE}" pid="7" name="MSIP_Label_5d86bc70-2a05-490c-b199-8f0f8e614d89_SiteId">
    <vt:lpwstr>5df31d35-3ba9-481e-a3c8-ff9be3ee783b</vt:lpwstr>
  </property>
  <property fmtid="{D5CDD505-2E9C-101B-9397-08002B2CF9AE}" pid="8" name="MSIP_Label_5d86bc70-2a05-490c-b199-8f0f8e614d89_ActionId">
    <vt:lpwstr>246fd58a-15d4-46c6-848d-181d6dd25873</vt:lpwstr>
  </property>
  <property fmtid="{D5CDD505-2E9C-101B-9397-08002B2CF9AE}" pid="9" name="MSIP_Label_5d86bc70-2a05-490c-b199-8f0f8e614d89_ContentBits">
    <vt:lpwstr>0</vt:lpwstr>
  </property>
</Properties>
</file>