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docx" ContentType="application/vnd.openxmlformats-officedocument.wordprocessingml.document"/>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8.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custom.xml" ContentType="application/vnd.openxmlformats-officedocument.custom-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Lst>
  <p:notesMasterIdLst>
    <p:notesMasterId r:id="rId30"/>
  </p:notesMasterIdLst>
  <p:handoutMasterIdLst>
    <p:handoutMasterId r:id="rId31"/>
  </p:handoutMasterIdLst>
  <p:sldIdLst>
    <p:sldId id="256" r:id="rId3"/>
    <p:sldId id="2688" r:id="rId4"/>
    <p:sldId id="312" r:id="rId5"/>
    <p:sldId id="2654" r:id="rId6"/>
    <p:sldId id="2668" r:id="rId7"/>
    <p:sldId id="2669" r:id="rId8"/>
    <p:sldId id="2670" r:id="rId9"/>
    <p:sldId id="2671" r:id="rId10"/>
    <p:sldId id="2674" r:id="rId11"/>
    <p:sldId id="2672" r:id="rId12"/>
    <p:sldId id="2675" r:id="rId13"/>
    <p:sldId id="2673" r:id="rId14"/>
    <p:sldId id="2676" r:id="rId15"/>
    <p:sldId id="2677" r:id="rId16"/>
    <p:sldId id="2678" r:id="rId17"/>
    <p:sldId id="2679" r:id="rId18"/>
    <p:sldId id="2680" r:id="rId19"/>
    <p:sldId id="2681" r:id="rId20"/>
    <p:sldId id="2682" r:id="rId21"/>
    <p:sldId id="2690" r:id="rId22"/>
    <p:sldId id="2683" r:id="rId23"/>
    <p:sldId id="2684" r:id="rId24"/>
    <p:sldId id="2689" r:id="rId25"/>
    <p:sldId id="2686" r:id="rId26"/>
    <p:sldId id="2685" r:id="rId27"/>
    <p:sldId id="2687" r:id="rId28"/>
    <p:sldId id="2660" r:id="rId29"/>
  </p:sldIdLst>
  <p:sldSz cx="12192000" cy="6858000"/>
  <p:notesSz cx="6819900" cy="9931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4" pos="2162" userDrawn="1">
          <p15:clr>
            <a:srgbClr val="A4A3A4"/>
          </p15:clr>
        </p15:guide>
        <p15:guide id="5" pos="547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E3"/>
    <a:srgbClr val="4C4C4C"/>
    <a:srgbClr val="009AD8"/>
    <a:srgbClr val="3F6797"/>
    <a:srgbClr val="7ABAE8"/>
    <a:srgbClr val="BFBFBF"/>
    <a:srgbClr val="7F7F7F"/>
    <a:srgbClr val="5276A1"/>
    <a:srgbClr val="CFD7E7"/>
    <a:srgbClr val="EEF3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50" autoAdjust="0"/>
    <p:restoredTop sz="62716" autoAdjust="0"/>
  </p:normalViewPr>
  <p:slideViewPr>
    <p:cSldViewPr snapToObjects="1">
      <p:cViewPr varScale="1">
        <p:scale>
          <a:sx n="79" d="100"/>
          <a:sy n="79" d="100"/>
        </p:scale>
        <p:origin x="2010" y="78"/>
      </p:cViewPr>
      <p:guideLst>
        <p:guide orient="horz" pos="2160"/>
        <p:guide pos="3840"/>
        <p:guide pos="2162"/>
        <p:guide pos="5474"/>
      </p:guideLst>
    </p:cSldViewPr>
  </p:slideViewPr>
  <p:notesTextViewPr>
    <p:cViewPr>
      <p:scale>
        <a:sx n="1" d="1"/>
        <a:sy n="1" d="1"/>
      </p:scale>
      <p:origin x="0" y="0"/>
    </p:cViewPr>
  </p:notesTextViewPr>
  <p:notesViewPr>
    <p:cSldViewPr snapToObjects="1">
      <p:cViewPr varScale="1">
        <p:scale>
          <a:sx n="58" d="100"/>
          <a:sy n="58" d="100"/>
        </p:scale>
        <p:origin x="1624"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ED8993F1-5FB0-4D86-8E4C-DA7331297FC2}"/>
              </a:ext>
            </a:extLst>
          </p:cNvPr>
          <p:cNvSpPr>
            <a:spLocks noGrp="1"/>
          </p:cNvSpPr>
          <p:nvPr>
            <p:ph type="hdr" sz="quarter"/>
          </p:nvPr>
        </p:nvSpPr>
        <p:spPr>
          <a:xfrm>
            <a:off x="0" y="0"/>
            <a:ext cx="2955925" cy="498475"/>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EFEE7B69-37C2-4EC2-805C-72EADAF9C83B}"/>
              </a:ext>
            </a:extLst>
          </p:cNvPr>
          <p:cNvSpPr>
            <a:spLocks noGrp="1"/>
          </p:cNvSpPr>
          <p:nvPr>
            <p:ph type="dt" sz="quarter" idx="1"/>
          </p:nvPr>
        </p:nvSpPr>
        <p:spPr>
          <a:xfrm>
            <a:off x="3862388" y="0"/>
            <a:ext cx="2955925" cy="498475"/>
          </a:xfrm>
          <a:prstGeom prst="rect">
            <a:avLst/>
          </a:prstGeom>
        </p:spPr>
        <p:txBody>
          <a:bodyPr vert="horz" lIns="91440" tIns="45720" rIns="91440" bIns="45720" rtlCol="0"/>
          <a:lstStyle>
            <a:lvl1pPr algn="r">
              <a:defRPr sz="1200"/>
            </a:lvl1pPr>
          </a:lstStyle>
          <a:p>
            <a:fld id="{2FB17EC6-57BD-400A-AEDC-F6A0579DDB80}" type="datetimeFigureOut">
              <a:rPr lang="es-ES" smtClean="0"/>
              <a:t>17/05/2021</a:t>
            </a:fld>
            <a:endParaRPr lang="es-ES"/>
          </a:p>
        </p:txBody>
      </p:sp>
      <p:sp>
        <p:nvSpPr>
          <p:cNvPr id="4" name="Marcador de pie de página 3">
            <a:extLst>
              <a:ext uri="{FF2B5EF4-FFF2-40B4-BE49-F238E27FC236}">
                <a16:creationId xmlns:a16="http://schemas.microsoft.com/office/drawing/2014/main" id="{1B0607D2-638E-4DAC-8B63-37073FE1380D}"/>
              </a:ext>
            </a:extLst>
          </p:cNvPr>
          <p:cNvSpPr>
            <a:spLocks noGrp="1"/>
          </p:cNvSpPr>
          <p:nvPr>
            <p:ph type="ftr" sz="quarter" idx="2"/>
          </p:nvPr>
        </p:nvSpPr>
        <p:spPr>
          <a:xfrm>
            <a:off x="0" y="9432925"/>
            <a:ext cx="2955925" cy="498475"/>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07E8ABB1-7DA7-472B-8503-F592B6170DA3}"/>
              </a:ext>
            </a:extLst>
          </p:cNvPr>
          <p:cNvSpPr>
            <a:spLocks noGrp="1"/>
          </p:cNvSpPr>
          <p:nvPr>
            <p:ph type="sldNum" sz="quarter" idx="3"/>
          </p:nvPr>
        </p:nvSpPr>
        <p:spPr>
          <a:xfrm>
            <a:off x="3862388" y="9432925"/>
            <a:ext cx="2955925" cy="498475"/>
          </a:xfrm>
          <a:prstGeom prst="rect">
            <a:avLst/>
          </a:prstGeom>
        </p:spPr>
        <p:txBody>
          <a:bodyPr vert="horz" lIns="91440" tIns="45720" rIns="91440" bIns="45720" rtlCol="0" anchor="b"/>
          <a:lstStyle>
            <a:lvl1pPr algn="r">
              <a:defRPr sz="1200"/>
            </a:lvl1pPr>
          </a:lstStyle>
          <a:p>
            <a:fld id="{74087F2C-DFE9-44E2-9843-D131B0E0F171}" type="slidenum">
              <a:rPr lang="es-ES" smtClean="0"/>
              <a:t>‹Nº›</a:t>
            </a:fld>
            <a:endParaRPr lang="es-ES"/>
          </a:p>
        </p:txBody>
      </p:sp>
    </p:spTree>
    <p:extLst>
      <p:ext uri="{BB962C8B-B14F-4D97-AF65-F5344CB8AC3E}">
        <p14:creationId xmlns:p14="http://schemas.microsoft.com/office/powerpoint/2010/main" val="1142801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7" name="Shape 767"/>
          <p:cNvSpPr>
            <a:spLocks noGrp="1" noRot="1" noChangeAspect="1"/>
          </p:cNvSpPr>
          <p:nvPr>
            <p:ph type="sldImg"/>
          </p:nvPr>
        </p:nvSpPr>
        <p:spPr>
          <a:xfrm>
            <a:off x="100013" y="744538"/>
            <a:ext cx="6619875" cy="3724275"/>
          </a:xfrm>
          <a:prstGeom prst="rect">
            <a:avLst/>
          </a:prstGeom>
        </p:spPr>
        <p:txBody>
          <a:bodyPr lIns="91586" tIns="45793" rIns="91586" bIns="45793"/>
          <a:lstStyle/>
          <a:p>
            <a:endParaRPr/>
          </a:p>
        </p:txBody>
      </p:sp>
      <p:sp>
        <p:nvSpPr>
          <p:cNvPr id="768" name="Shape 768"/>
          <p:cNvSpPr>
            <a:spLocks noGrp="1"/>
          </p:cNvSpPr>
          <p:nvPr>
            <p:ph type="body" sz="quarter" idx="1"/>
          </p:nvPr>
        </p:nvSpPr>
        <p:spPr>
          <a:xfrm>
            <a:off x="909321" y="4717415"/>
            <a:ext cx="5001260" cy="4469130"/>
          </a:xfrm>
          <a:prstGeom prst="rect">
            <a:avLst/>
          </a:prstGeom>
        </p:spPr>
        <p:txBody>
          <a:bodyPr lIns="91586" tIns="45793" rIns="91586" bIns="45793"/>
          <a:lstStyle/>
          <a:p>
            <a:endParaRPr/>
          </a:p>
        </p:txBody>
      </p:sp>
    </p:spTree>
    <p:extLst>
      <p:ext uri="{BB962C8B-B14F-4D97-AF65-F5344CB8AC3E}">
        <p14:creationId xmlns:p14="http://schemas.microsoft.com/office/powerpoint/2010/main" val="2445158697"/>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Montserrat Regular"/>
      </a:defRPr>
    </a:lvl1pPr>
    <a:lvl2pPr indent="228600" latinLnBrk="0">
      <a:defRPr sz="1200">
        <a:latin typeface="+mn-lt"/>
        <a:ea typeface="+mn-ea"/>
        <a:cs typeface="+mn-cs"/>
        <a:sym typeface="Montserrat Regular"/>
      </a:defRPr>
    </a:lvl2pPr>
    <a:lvl3pPr indent="457200" latinLnBrk="0">
      <a:defRPr sz="1200">
        <a:latin typeface="+mn-lt"/>
        <a:ea typeface="+mn-ea"/>
        <a:cs typeface="+mn-cs"/>
        <a:sym typeface="Montserrat Regular"/>
      </a:defRPr>
    </a:lvl3pPr>
    <a:lvl4pPr indent="685800" latinLnBrk="0">
      <a:defRPr sz="1200">
        <a:latin typeface="+mn-lt"/>
        <a:ea typeface="+mn-ea"/>
        <a:cs typeface="+mn-cs"/>
        <a:sym typeface="Montserrat Regular"/>
      </a:defRPr>
    </a:lvl4pPr>
    <a:lvl5pPr indent="914400" latinLnBrk="0">
      <a:defRPr sz="1200">
        <a:latin typeface="+mn-lt"/>
        <a:ea typeface="+mn-ea"/>
        <a:cs typeface="+mn-cs"/>
        <a:sym typeface="Montserrat Regular"/>
      </a:defRPr>
    </a:lvl5pPr>
    <a:lvl6pPr indent="1143000" latinLnBrk="0">
      <a:defRPr sz="1200">
        <a:latin typeface="+mn-lt"/>
        <a:ea typeface="+mn-ea"/>
        <a:cs typeface="+mn-cs"/>
        <a:sym typeface="Montserrat Regular"/>
      </a:defRPr>
    </a:lvl6pPr>
    <a:lvl7pPr indent="1371600" latinLnBrk="0">
      <a:defRPr sz="1200">
        <a:latin typeface="+mn-lt"/>
        <a:ea typeface="+mn-ea"/>
        <a:cs typeface="+mn-cs"/>
        <a:sym typeface="Montserrat Regular"/>
      </a:defRPr>
    </a:lvl7pPr>
    <a:lvl8pPr indent="1600200" latinLnBrk="0">
      <a:defRPr sz="1200">
        <a:latin typeface="+mn-lt"/>
        <a:ea typeface="+mn-ea"/>
        <a:cs typeface="+mn-cs"/>
        <a:sym typeface="Montserrat Regular"/>
      </a:defRPr>
    </a:lvl8pPr>
    <a:lvl9pPr indent="1828800" latinLnBrk="0">
      <a:defRPr sz="1200">
        <a:latin typeface="+mn-lt"/>
        <a:ea typeface="+mn-ea"/>
        <a:cs typeface="+mn-cs"/>
        <a:sym typeface="Montserrat Regula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algn="just"/>
            <a:r>
              <a:rPr lang="ca-ES" sz="1200" kern="1200" dirty="0">
                <a:solidFill>
                  <a:schemeClr val="tx1"/>
                </a:solidFill>
                <a:latin typeface="+mn-lt"/>
                <a:ea typeface="+mn-ea"/>
                <a:cs typeface="+mn-cs"/>
              </a:rPr>
              <a:t>El contingut d’aquesta xerrada es pot impartir en uns </a:t>
            </a:r>
            <a:r>
              <a:rPr lang="ca-ES" sz="1200" b="1" kern="1200" dirty="0">
                <a:solidFill>
                  <a:schemeClr val="tx1"/>
                </a:solidFill>
                <a:latin typeface="+mn-lt"/>
                <a:ea typeface="+mn-ea"/>
                <a:cs typeface="+mn-cs"/>
              </a:rPr>
              <a:t>45-50 minuts </a:t>
            </a:r>
            <a:r>
              <a:rPr lang="ca-ES" sz="1200" kern="1200" dirty="0">
                <a:solidFill>
                  <a:schemeClr val="tx1"/>
                </a:solidFill>
                <a:latin typeface="+mn-lt"/>
                <a:ea typeface="+mn-ea"/>
                <a:cs typeface="+mn-cs"/>
              </a:rPr>
              <a:t>aproximadament. Tanmateix, cal sumar a aquest temps uns 10-15 minuts de marge al final de la sessió per resoldre dubtes. Per poder fer la presentació amb fluïdesa i sense interrupcions, és recomanable informar els assistents que si tenen preguntes concretes es deixarà un breu espai de temps al final de la xerrada per poder posar-les en comú. Així doncs, aquesta acció de voluntariat té una durada total de 60 minuts. </a:t>
            </a:r>
            <a:endParaRPr lang="ca-ES" sz="1000" baseline="0" noProof="0" dirty="0"/>
          </a:p>
          <a:p>
            <a:pPr algn="just"/>
            <a:endParaRPr lang="ca-ES" sz="1100" baseline="0" noProof="0" dirty="0"/>
          </a:p>
        </p:txBody>
      </p:sp>
      <p:sp>
        <p:nvSpPr>
          <p:cNvPr id="4" name="Marcador de número de diapositiva 3"/>
          <p:cNvSpPr>
            <a:spLocks noGrp="1"/>
          </p:cNvSpPr>
          <p:nvPr>
            <p:ph type="sldNum" sz="quarter" idx="10"/>
          </p:nvPr>
        </p:nvSpPr>
        <p:spPr/>
        <p:txBody>
          <a:bodyPr/>
          <a:lstStyle/>
          <a:p>
            <a:pPr marL="0" marR="0" lvl="0" indent="0" algn="r" defTabSz="765353" rtl="0" eaLnBrk="1" fontAlgn="auto" latinLnBrk="0" hangingPunct="1">
              <a:lnSpc>
                <a:spcPct val="100000"/>
              </a:lnSpc>
              <a:spcBef>
                <a:spcPts val="0"/>
              </a:spcBef>
              <a:spcAft>
                <a:spcPts val="0"/>
              </a:spcAft>
              <a:buClrTx/>
              <a:buSzTx/>
              <a:buFontTx/>
              <a:buNone/>
              <a:tabLst/>
              <a:defRPr/>
            </a:pPr>
            <a:fld id="{8BCA1779-D1FC-4193-883D-B84C1D8C432D}" type="slidenum">
              <a:rPr kumimoji="0" lang="ca-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65353" rtl="0" eaLnBrk="1" fontAlgn="auto" latinLnBrk="0" hangingPunct="1">
                <a:lnSpc>
                  <a:spcPct val="100000"/>
                </a:lnSpc>
                <a:spcBef>
                  <a:spcPts val="0"/>
                </a:spcBef>
                <a:spcAft>
                  <a:spcPts val="0"/>
                </a:spcAft>
                <a:buClrTx/>
                <a:buSzTx/>
                <a:buFontTx/>
                <a:buNone/>
                <a:tabLst/>
                <a:defRPr/>
              </a:pPr>
              <a:t>1</a:t>
            </a:fld>
            <a:endParaRPr kumimoji="0" lang="ca-E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7433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s-ES" sz="1200" i="0">
                <a:latin typeface="Times New Roman" panose="02020603050405020304" pitchFamily="18" charset="0"/>
              </a:rPr>
              <a:t>Para la </a:t>
            </a:r>
            <a:r>
              <a:rPr lang="es-ES" sz="1200" b="1" i="0">
                <a:latin typeface="Times New Roman" panose="02020603050405020304" pitchFamily="18" charset="0"/>
              </a:rPr>
              <a:t>disposición de su patrimonio</a:t>
            </a:r>
            <a:r>
              <a:rPr lang="es-ES" sz="1200" i="0">
                <a:latin typeface="Times New Roman" panose="02020603050405020304" pitchFamily="18" charset="0"/>
              </a:rPr>
              <a:t> cuenta con los siguientes productos financieros en los que ha podido ahorrar o contratar en la actualidad.</a:t>
            </a:r>
            <a:endParaRPr lang="es-ES"/>
          </a:p>
          <a:p>
            <a:endParaRPr lang="es-ES"/>
          </a:p>
        </p:txBody>
      </p:sp>
    </p:spTree>
    <p:extLst>
      <p:ext uri="{BB962C8B-B14F-4D97-AF65-F5344CB8AC3E}">
        <p14:creationId xmlns:p14="http://schemas.microsoft.com/office/powerpoint/2010/main" val="2909055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algn="just"/>
            <a:endParaRPr lang="ca-ES" sz="1100" baseline="0" noProof="0" dirty="0"/>
          </a:p>
        </p:txBody>
      </p:sp>
      <p:sp>
        <p:nvSpPr>
          <p:cNvPr id="4" name="Marcador de número de diapositiva 3"/>
          <p:cNvSpPr>
            <a:spLocks noGrp="1"/>
          </p:cNvSpPr>
          <p:nvPr>
            <p:ph type="sldNum" sz="quarter" idx="10"/>
          </p:nvPr>
        </p:nvSpPr>
        <p:spPr/>
        <p:txBody>
          <a:bodyPr/>
          <a:lstStyle/>
          <a:p>
            <a:pPr marL="0" marR="0" lvl="0" indent="0" algn="r" defTabSz="765353" rtl="0" eaLnBrk="1" fontAlgn="auto" latinLnBrk="0" hangingPunct="1">
              <a:lnSpc>
                <a:spcPct val="100000"/>
              </a:lnSpc>
              <a:spcBef>
                <a:spcPts val="0"/>
              </a:spcBef>
              <a:spcAft>
                <a:spcPts val="0"/>
              </a:spcAft>
              <a:buClrTx/>
              <a:buSzTx/>
              <a:buFontTx/>
              <a:buNone/>
              <a:tabLst/>
              <a:defRPr/>
            </a:pPr>
            <a:fld id="{8BCA1779-D1FC-4193-883D-B84C1D8C432D}" type="slidenum">
              <a:rPr kumimoji="0" lang="ca-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65353" rtl="0" eaLnBrk="1" fontAlgn="auto" latinLnBrk="0" hangingPunct="1">
                <a:lnSpc>
                  <a:spcPct val="100000"/>
                </a:lnSpc>
                <a:spcBef>
                  <a:spcPts val="0"/>
                </a:spcBef>
                <a:spcAft>
                  <a:spcPts val="0"/>
                </a:spcAft>
                <a:buClrTx/>
                <a:buSzTx/>
                <a:buFontTx/>
                <a:buNone/>
                <a:tabLst/>
                <a:defRPr/>
              </a:pPr>
              <a:t>11</a:t>
            </a:fld>
            <a:endParaRPr kumimoji="0" lang="ca-E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2597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None/>
            </a:pPr>
            <a:r>
              <a:rPr lang="es-ES" i="0"/>
              <a:t>Productos financieros de ahorro. FLEXIBILIDAD.</a:t>
            </a:r>
            <a:endParaRPr lang="es-ES" sz="2400" i="0"/>
          </a:p>
          <a:p>
            <a:pPr marL="228600" lvl="0" indent="-228600">
              <a:buFont typeface="+mj-lt"/>
              <a:buAutoNum type="arabicPeriod"/>
            </a:pPr>
            <a:r>
              <a:rPr lang="es-ES" i="0"/>
              <a:t>Para mi gestión del día a día.</a:t>
            </a:r>
            <a:endParaRPr lang="es-ES" sz="2400" i="0"/>
          </a:p>
          <a:p>
            <a:pPr marL="228600" lvl="0" indent="-228600">
              <a:buFont typeface="+mj-lt"/>
              <a:buAutoNum type="arabicPeriod"/>
            </a:pPr>
            <a:r>
              <a:rPr lang="es-ES" i="0"/>
              <a:t>Para los imprevistos y caprichos, flexibilidad, disponer de los ahorros en el momento</a:t>
            </a:r>
            <a:endParaRPr lang="es-ES" sz="2400" i="0"/>
          </a:p>
          <a:p>
            <a:pPr marL="228600" lvl="0" indent="-228600">
              <a:buFont typeface="+mj-lt"/>
              <a:buAutoNum type="arabicPeriod"/>
            </a:pPr>
            <a:r>
              <a:rPr lang="es-ES" i="0"/>
              <a:t>Además de lo que figura en la Slide podemos hablar de: </a:t>
            </a:r>
            <a:r>
              <a:rPr lang="es-ES" b="1" i="0"/>
              <a:t>Cuentas remuneradas. </a:t>
            </a:r>
            <a:r>
              <a:rPr lang="es-ES" i="0"/>
              <a:t>Interés competitivo y conocido de antemano</a:t>
            </a:r>
            <a:endParaRPr lang="es-ES" sz="2400" i="0"/>
          </a:p>
          <a:p>
            <a:pPr lvl="1"/>
            <a:r>
              <a:rPr lang="es-ES" i="0"/>
              <a:t>Pueden no ofrecer mucha operatividad</a:t>
            </a:r>
            <a:endParaRPr lang="es-ES" sz="2400" i="0"/>
          </a:p>
          <a:p>
            <a:pPr lvl="1"/>
            <a:r>
              <a:rPr lang="es-ES" i="0"/>
              <a:t>Disponibilidad total del dinero sin penalización	</a:t>
            </a:r>
            <a:endParaRPr lang="es-ES" sz="2400" i="0"/>
          </a:p>
          <a:p>
            <a:pPr lvl="1"/>
            <a:r>
              <a:rPr lang="es-ES" i="0"/>
              <a:t>Pueden poner otros requisitos, como tener otra cuenta abierta o que los fondos procedan de otra entidad</a:t>
            </a:r>
            <a:endParaRPr lang="es-ES" sz="2400" i="0"/>
          </a:p>
          <a:p>
            <a:pPr lvl="1"/>
            <a:r>
              <a:rPr lang="es-ES" i="0"/>
              <a:t>Las mejores ofertas suelen ser para cuentas online.</a:t>
            </a:r>
            <a:endParaRPr lang="es-ES" sz="2400" i="0"/>
          </a:p>
          <a:p>
            <a:pPr lvl="1"/>
            <a:r>
              <a:rPr lang="es-ES" i="0"/>
              <a:t>Ausencia de comisiones en muchos casos 	</a:t>
            </a:r>
            <a:endParaRPr lang="es-ES" sz="2400" i="0"/>
          </a:p>
          <a:p>
            <a:endParaRPr lang="es-ES"/>
          </a:p>
        </p:txBody>
      </p:sp>
    </p:spTree>
    <p:extLst>
      <p:ext uri="{BB962C8B-B14F-4D97-AF65-F5344CB8AC3E}">
        <p14:creationId xmlns:p14="http://schemas.microsoft.com/office/powerpoint/2010/main" val="3751165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fontAlgn="base">
              <a:buFontTx/>
              <a:buNone/>
            </a:pPr>
            <a:r>
              <a:rPr lang="es-ES" sz="1200" b="0" i="0" u="none" strike="noStrike" kern="1200" dirty="0">
                <a:solidFill>
                  <a:schemeClr val="tx1"/>
                </a:solidFill>
                <a:effectLst/>
                <a:latin typeface="+mn-lt"/>
                <a:ea typeface="+mn-ea"/>
                <a:cs typeface="+mn-cs"/>
              </a:rPr>
              <a:t>Es un error pensar que la renta fija no tiene riesgos. Debe constar en el folleto de emisión del producto. </a:t>
            </a:r>
          </a:p>
          <a:p>
            <a:pPr marL="685800" lvl="1" indent="-228600" fontAlgn="base">
              <a:buFont typeface="+mj-lt"/>
              <a:buAutoNum type="arabicPeriod"/>
            </a:pPr>
            <a:r>
              <a:rPr lang="es-ES" sz="1200" b="1" i="0" u="none" strike="noStrike" kern="1200" dirty="0">
                <a:solidFill>
                  <a:schemeClr val="tx1"/>
                </a:solidFill>
                <a:effectLst/>
                <a:latin typeface="+mn-lt"/>
                <a:ea typeface="+mn-ea"/>
                <a:cs typeface="+mn-cs"/>
              </a:rPr>
              <a:t>Riesgo del emisor</a:t>
            </a:r>
            <a:r>
              <a:rPr lang="es-ES" sz="1200" b="0" i="0" u="none" strike="noStrike" kern="1200" dirty="0">
                <a:solidFill>
                  <a:schemeClr val="tx1"/>
                </a:solidFill>
                <a:effectLst/>
                <a:latin typeface="+mn-lt"/>
                <a:ea typeface="+mn-ea"/>
                <a:cs typeface="+mn-cs"/>
              </a:rPr>
              <a:t>: es la probabilidad de que la entidad que emite los títulos no devuelva el dinero. </a:t>
            </a:r>
          </a:p>
          <a:p>
            <a:pPr marL="685800" lvl="1" indent="-228600" fontAlgn="base">
              <a:buFont typeface="+mj-lt"/>
              <a:buAutoNum type="arabicPeriod"/>
            </a:pPr>
            <a:r>
              <a:rPr lang="es-ES" sz="1200" b="1" i="0" u="none" strike="noStrike" kern="1200" dirty="0">
                <a:solidFill>
                  <a:schemeClr val="tx1"/>
                </a:solidFill>
                <a:effectLst/>
                <a:latin typeface="+mn-lt"/>
                <a:ea typeface="+mn-ea"/>
                <a:cs typeface="+mn-cs"/>
              </a:rPr>
              <a:t>Riesgo en los cambios de tipo de interés</a:t>
            </a:r>
            <a:r>
              <a:rPr lang="es-ES" sz="1200" b="0" i="0" u="none" strike="noStrike" kern="1200" dirty="0">
                <a:solidFill>
                  <a:schemeClr val="tx1"/>
                </a:solidFill>
                <a:effectLst/>
                <a:latin typeface="+mn-lt"/>
                <a:ea typeface="+mn-ea"/>
                <a:cs typeface="+mn-cs"/>
              </a:rPr>
              <a:t>: que los valores coticen por debajo del precio que en su momento pagamos por ellos.</a:t>
            </a:r>
          </a:p>
          <a:p>
            <a:pPr marL="685800" lvl="1" indent="-228600" fontAlgn="base">
              <a:buFont typeface="+mj-lt"/>
              <a:buAutoNum type="arabicPeriod"/>
            </a:pPr>
            <a:r>
              <a:rPr lang="es-ES" sz="1200" b="1" i="0" u="none" strike="noStrike" kern="1200" dirty="0">
                <a:solidFill>
                  <a:schemeClr val="tx1"/>
                </a:solidFill>
                <a:effectLst/>
                <a:latin typeface="+mn-lt"/>
                <a:ea typeface="+mn-ea"/>
                <a:cs typeface="+mn-cs"/>
              </a:rPr>
              <a:t>Riesgo de liquidez</a:t>
            </a:r>
            <a:r>
              <a:rPr lang="es-ES" sz="1200" b="0" i="0" u="none" strike="noStrike" kern="1200" dirty="0">
                <a:solidFill>
                  <a:schemeClr val="tx1"/>
                </a:solidFill>
                <a:effectLst/>
                <a:latin typeface="+mn-lt"/>
                <a:ea typeface="+mn-ea"/>
                <a:cs typeface="+mn-cs"/>
              </a:rPr>
              <a:t>: en caso de querer </a:t>
            </a:r>
            <a:r>
              <a:rPr lang="es-ES" sz="1200" b="0" i="0" u="none" strike="noStrike" kern="1200" dirty="0">
                <a:solidFill>
                  <a:srgbClr val="FF0000"/>
                </a:solidFill>
                <a:effectLst/>
                <a:latin typeface="+mn-lt"/>
                <a:ea typeface="+mn-ea"/>
                <a:cs typeface="+mn-cs"/>
              </a:rPr>
              <a:t>vender antes de su vencimiento el título de renta fija podemos o no encontrar contrapartida en el mercado. </a:t>
            </a:r>
          </a:p>
          <a:p>
            <a:pPr marL="685800" lvl="1" indent="-228600" fontAlgn="base">
              <a:buFont typeface="+mj-lt"/>
              <a:buAutoNum type="arabicPeriod"/>
            </a:pPr>
            <a:endParaRPr lang="es-ES" sz="1200" b="0" i="0" u="none" strike="noStrike" kern="1200" dirty="0">
              <a:solidFill>
                <a:schemeClr val="tx1"/>
              </a:solidFill>
              <a:effectLst/>
              <a:latin typeface="+mn-lt"/>
              <a:ea typeface="+mn-ea"/>
              <a:cs typeface="+mn-cs"/>
            </a:endParaRPr>
          </a:p>
          <a:p>
            <a:pPr marL="457200" lvl="1" indent="0" fontAlgn="base">
              <a:buFont typeface="+mj-lt"/>
              <a:buNone/>
            </a:pPr>
            <a:r>
              <a:rPr lang="es-ES" sz="1200" b="0" i="0" u="none" strike="noStrike" kern="1200" dirty="0">
                <a:solidFill>
                  <a:schemeClr val="tx1"/>
                </a:solidFill>
                <a:effectLst/>
                <a:latin typeface="+mn-lt"/>
                <a:ea typeface="+mn-ea"/>
                <a:cs typeface="+mn-cs"/>
              </a:rPr>
              <a:t>La mejor de invertir en renta fija es a través de </a:t>
            </a:r>
            <a:r>
              <a:rPr lang="es-ES" sz="1200" b="1" i="0" u="none" strike="noStrike" kern="1200" dirty="0">
                <a:solidFill>
                  <a:schemeClr val="tx1"/>
                </a:solidFill>
                <a:effectLst/>
                <a:latin typeface="+mn-lt"/>
                <a:ea typeface="+mn-ea"/>
                <a:cs typeface="+mn-cs"/>
              </a:rPr>
              <a:t>fondos de inversión</a:t>
            </a:r>
            <a:r>
              <a:rPr lang="es-ES" sz="1200" b="0" i="0" u="none" strike="noStrike" kern="1200" dirty="0">
                <a:solidFill>
                  <a:schemeClr val="tx1"/>
                </a:solidFill>
                <a:effectLst/>
                <a:latin typeface="+mn-lt"/>
                <a:ea typeface="+mn-ea"/>
                <a:cs typeface="+mn-cs"/>
              </a:rPr>
              <a:t>, donde el gestor se encarga de comprar emisiones, diversificar y minimizar los riesgos.</a:t>
            </a:r>
          </a:p>
          <a:p>
            <a:pPr>
              <a:buNone/>
            </a:pPr>
            <a:endParaRPr lang="es-ES" i="0" dirty="0">
              <a:latin typeface="Times New Roman" panose="02020603050405020304" pitchFamily="18" charset="0"/>
            </a:endParaRPr>
          </a:p>
          <a:p>
            <a:endParaRPr lang="es-ES" dirty="0"/>
          </a:p>
        </p:txBody>
      </p:sp>
    </p:spTree>
    <p:extLst>
      <p:ext uri="{BB962C8B-B14F-4D97-AF65-F5344CB8AC3E}">
        <p14:creationId xmlns:p14="http://schemas.microsoft.com/office/powerpoint/2010/main" val="2826036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None/>
            </a:pPr>
            <a:r>
              <a:rPr lang="es-ES" b="1" i="0" dirty="0"/>
              <a:t>Renta Variable. Productos financieros para la inversión. Ahorro a largo plazo.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b="1" dirty="0"/>
              <a:t>Es una inversión pensada para el muy largo plazo, la renta variable puede superar a la inflación </a:t>
            </a:r>
            <a:r>
              <a:rPr lang="es-ES" dirty="0"/>
              <a:t>ya que la renta variable describe el crecimiento económico de un país. </a:t>
            </a:r>
            <a:endParaRPr lang="es-ES" i="0" dirty="0"/>
          </a:p>
          <a:p>
            <a:pPr marL="228600" indent="-228600">
              <a:buFont typeface="+mj-lt"/>
              <a:buAutoNum type="arabicPeriod"/>
            </a:pPr>
            <a:r>
              <a:rPr lang="es-ES" i="0" dirty="0"/>
              <a:t>Para obtener una rentabilidad mientras no lo necesite.</a:t>
            </a:r>
          </a:p>
          <a:p>
            <a:pPr marL="228600" indent="-228600">
              <a:buFont typeface="+mj-lt"/>
              <a:buAutoNum type="arabicPeriod"/>
            </a:pPr>
            <a:r>
              <a:rPr lang="es-ES" i="0" dirty="0"/>
              <a:t>En general tienen liquidez, hay que comprobar el instrumento financiero concreto.</a:t>
            </a:r>
          </a:p>
          <a:p>
            <a:pPr marL="228600" indent="-228600">
              <a:buFont typeface="+mj-lt"/>
              <a:buAutoNum type="arabicPeriod"/>
            </a:pPr>
            <a:r>
              <a:rPr lang="es-ES" i="0" dirty="0"/>
              <a:t>Tienen comisiones. </a:t>
            </a:r>
          </a:p>
          <a:p>
            <a:pPr marL="228600" indent="-228600">
              <a:buFont typeface="+mj-lt"/>
              <a:buAutoNum type="arabicPeriod"/>
            </a:pPr>
            <a:r>
              <a:rPr lang="es-ES" i="0" dirty="0"/>
              <a:t>Puedo decidir cuando dispongo de él. Mientras tanto puede tener rentabilidad positiva o negativa.</a:t>
            </a:r>
          </a:p>
          <a:p>
            <a:pPr>
              <a:buNone/>
            </a:pPr>
            <a:endParaRPr lang="es-ES" b="1" i="0" dirty="0"/>
          </a:p>
          <a:p>
            <a:pPr>
              <a:buNone/>
            </a:pPr>
            <a:r>
              <a:rPr lang="es-ES" b="1" i="0" dirty="0"/>
              <a:t>IMPORTANTE </a:t>
            </a:r>
            <a:r>
              <a:rPr lang="es-ES" i="0" dirty="0"/>
              <a:t>Antes de contratar un producto o servicio financiero analice con detenimiento sus características. Compruebe que sea exactamente lo que usted necesita. Contrate sólo aquellos productos o servicios que comprenda de manera adecuada.</a:t>
            </a:r>
          </a:p>
          <a:p>
            <a:pPr>
              <a:buNone/>
            </a:pPr>
            <a:endParaRPr lang="es-ES" i="0" dirty="0">
              <a:latin typeface="Times New Roman" panose="02020603050405020304" pitchFamily="18" charset="0"/>
            </a:endParaRPr>
          </a:p>
          <a:p>
            <a:endParaRPr lang="es-ES" dirty="0"/>
          </a:p>
        </p:txBody>
      </p:sp>
    </p:spTree>
    <p:extLst>
      <p:ext uri="{BB962C8B-B14F-4D97-AF65-F5344CB8AC3E}">
        <p14:creationId xmlns:p14="http://schemas.microsoft.com/office/powerpoint/2010/main" val="83334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None/>
            </a:pPr>
            <a:r>
              <a:rPr lang="es-ES" b="1" i="0" dirty="0"/>
              <a:t>Renta Fija. Productos financieros para la inversión. Ahorro a largo plazo.</a:t>
            </a:r>
          </a:p>
          <a:p>
            <a:pPr>
              <a:buNone/>
            </a:pPr>
            <a:r>
              <a:rPr lang="es-ES" b="1" i="0" dirty="0"/>
              <a:t>Notas</a:t>
            </a:r>
          </a:p>
          <a:p>
            <a:pPr marL="228600" indent="-228600">
              <a:buFont typeface="+mj-lt"/>
              <a:buAutoNum type="arabicPeriod"/>
            </a:pPr>
            <a:r>
              <a:rPr lang="es-ES" b="1" i="0" dirty="0"/>
              <a:t>Horizonte temporal, </a:t>
            </a:r>
            <a:r>
              <a:rPr lang="es-ES" sz="1200" b="0" i="0" kern="1200" dirty="0">
                <a:solidFill>
                  <a:schemeClr val="tx1"/>
                </a:solidFill>
                <a:effectLst/>
                <a:latin typeface="+mn-lt"/>
                <a:ea typeface="+mn-ea"/>
                <a:cs typeface="+mn-cs"/>
              </a:rPr>
              <a:t>es el tiempo durante el cual el inversor planifica mantener invertido su dinero, no previendo necesitarlo hasta ese momento.</a:t>
            </a:r>
          </a:p>
          <a:p>
            <a:pPr marL="228600" indent="-228600">
              <a:buFont typeface="+mj-lt"/>
              <a:buAutoNum type="arabicPeriod"/>
            </a:pPr>
            <a:r>
              <a:rPr lang="es-ES" sz="1200" b="0" i="0" kern="1200" dirty="0">
                <a:solidFill>
                  <a:schemeClr val="tx1"/>
                </a:solidFill>
                <a:effectLst/>
                <a:latin typeface="+mn-lt"/>
                <a:ea typeface="+mn-ea"/>
                <a:cs typeface="+mn-cs"/>
              </a:rPr>
              <a:t>Los Fondos de </a:t>
            </a:r>
            <a:r>
              <a:rPr lang="es-ES" sz="1200" b="1" i="0" kern="1200" dirty="0">
                <a:solidFill>
                  <a:schemeClr val="tx1"/>
                </a:solidFill>
                <a:effectLst/>
                <a:latin typeface="+mn-lt"/>
                <a:ea typeface="+mn-ea"/>
                <a:cs typeface="+mn-cs"/>
              </a:rPr>
              <a:t>Inversión Monetarios</a:t>
            </a:r>
            <a:r>
              <a:rPr lang="es-ES" sz="1200" b="0" i="0" kern="1200" dirty="0">
                <a:solidFill>
                  <a:schemeClr val="tx1"/>
                </a:solidFill>
                <a:effectLst/>
                <a:latin typeface="+mn-lt"/>
                <a:ea typeface="+mn-ea"/>
                <a:cs typeface="+mn-cs"/>
              </a:rPr>
              <a:t> son los que invierten en activos financieros de renta fija, letras del Tesoro fundamentalmente, contratados en el mercado </a:t>
            </a:r>
            <a:r>
              <a:rPr lang="es-ES" sz="1200" b="1" i="0" kern="1200" dirty="0">
                <a:solidFill>
                  <a:schemeClr val="tx1"/>
                </a:solidFill>
                <a:effectLst/>
                <a:latin typeface="+mn-lt"/>
                <a:ea typeface="+mn-ea"/>
                <a:cs typeface="+mn-cs"/>
              </a:rPr>
              <a:t>monetario</a:t>
            </a:r>
            <a:r>
              <a:rPr lang="es-ES" sz="1200" b="0" i="0" kern="1200" dirty="0">
                <a:solidFill>
                  <a:schemeClr val="tx1"/>
                </a:solidFill>
                <a:effectLst/>
                <a:latin typeface="+mn-lt"/>
                <a:ea typeface="+mn-ea"/>
                <a:cs typeface="+mn-cs"/>
              </a:rPr>
              <a:t> y con vida media muy reducida. Reduce el riesgo de fluctuación en la rentabilidad y garantiza su máxima liquidez.</a:t>
            </a:r>
            <a:endParaRPr lang="es-ES" b="1" i="0" dirty="0"/>
          </a:p>
          <a:p>
            <a:endParaRPr lang="es-ES" dirty="0"/>
          </a:p>
        </p:txBody>
      </p:sp>
    </p:spTree>
    <p:extLst>
      <p:ext uri="{BB962C8B-B14F-4D97-AF65-F5344CB8AC3E}">
        <p14:creationId xmlns:p14="http://schemas.microsoft.com/office/powerpoint/2010/main" val="1894605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None/>
            </a:pPr>
            <a:r>
              <a:rPr lang="es-ES" sz="800" b="1" i="0"/>
              <a:t>Productos financieros de ahorro. Planes de pensiones individuales, ahorro finalista, la jubilación.</a:t>
            </a:r>
            <a:r>
              <a:rPr lang="es-ES" sz="800" i="0"/>
              <a:t> Hay que empezar a ahorrar cuanto antes mejor, para que sea fácil, para aprovechar el interés compuesto. </a:t>
            </a:r>
          </a:p>
          <a:p>
            <a:pPr>
              <a:buNone/>
            </a:pPr>
            <a:endParaRPr lang="es-ES" sz="800" i="0"/>
          </a:p>
          <a:p>
            <a:pPr marL="228600" indent="-228600">
              <a:buFont typeface="+mj-lt"/>
              <a:buAutoNum type="arabicPeriod"/>
            </a:pPr>
            <a:r>
              <a:rPr lang="es-ES" sz="800" i="0"/>
              <a:t>Los planes de pensiones individuales son contratos en virtud de los cuales se efectúan aportaciones que se van acumulando y quedan permanentemente invertidas en activos financieros, con la finalidad de ir constituyendo un ahorro (derechos consolidados) para el cobro de prestaciones cuando se produzcan las contingencias previstas (jubilación, fallecimiento, incapacidad laboral, dependencia, etc.).</a:t>
            </a:r>
          </a:p>
          <a:p>
            <a:pPr marL="228600" indent="-228600">
              <a:buFont typeface="+mj-lt"/>
              <a:buAutoNum type="arabicPeriod"/>
            </a:pPr>
            <a:r>
              <a:rPr lang="es-ES" sz="800" b="1" i="0"/>
              <a:t>Completa a los otros activos</a:t>
            </a:r>
            <a:r>
              <a:rPr lang="es-ES" sz="800" i="0"/>
              <a:t> que podamos tener: fondos, algún inmueble.</a:t>
            </a:r>
          </a:p>
          <a:p>
            <a:pPr marL="228600" indent="-228600">
              <a:buFont typeface="+mj-lt"/>
              <a:buAutoNum type="arabicPeriod"/>
            </a:pPr>
            <a:r>
              <a:rPr lang="es-ES" sz="800" i="0"/>
              <a:t>Se pueden hacer movilizaciones de un plan a otro.</a:t>
            </a:r>
          </a:p>
          <a:p>
            <a:pPr marL="228600" indent="-228600">
              <a:buFont typeface="+mj-lt"/>
              <a:buAutoNum type="arabicPeriod"/>
            </a:pPr>
            <a:r>
              <a:rPr lang="es-ES" sz="800" b="1" i="0"/>
              <a:t>El beneficiario </a:t>
            </a:r>
            <a:r>
              <a:rPr lang="es-ES" sz="800" i="0"/>
              <a:t>lo percibe por jubilación o situación asimilable, invalidez permanente total, absoluta o gran invalidez, dependencia severa o gran independencia y los supuestos excepcionales: paro de larga duración, enfermedad grave, a los diez años de haber realizado las aportaciones a partir de 2025, Covid19. El beneficiario de muerte es quien acredite esa condición. Es bueno hacer la designación expresa.</a:t>
            </a:r>
          </a:p>
          <a:p>
            <a:pPr marL="228600" indent="-228600">
              <a:buFont typeface="+mj-lt"/>
              <a:buAutoNum type="arabicPeriod"/>
            </a:pPr>
            <a:r>
              <a:rPr lang="es-ES" sz="800" i="0"/>
              <a:t>Tras la jubilación se pueden hacer aportaciones, pero los beneficiarios serán los herederos.</a:t>
            </a:r>
          </a:p>
          <a:p>
            <a:pPr marL="228600" indent="-228600">
              <a:buFont typeface="+mj-lt"/>
              <a:buAutoNum type="arabicPeriod"/>
            </a:pPr>
            <a:r>
              <a:rPr lang="es-ES" sz="800" b="1" i="0">
                <a:solidFill>
                  <a:srgbClr val="444444"/>
                </a:solidFill>
              </a:rPr>
              <a:t>Límite de aportación anual en función de la fiscalidad vigente</a:t>
            </a:r>
            <a:r>
              <a:rPr lang="es-ES" sz="800" i="0">
                <a:solidFill>
                  <a:srgbClr val="444444"/>
                </a:solidFill>
              </a:rPr>
              <a:t> en todos los instrumentos de previsión social: planes de pensiones individuales, de empleo, planes de previsión asegurados, planes de previsión social empresarial, mutualidades de previsión y seguros de dependencia.</a:t>
            </a:r>
            <a:endParaRPr lang="es-ES" sz="700" i="0">
              <a:solidFill>
                <a:srgbClr val="444444"/>
              </a:solidFill>
            </a:endParaRPr>
          </a:p>
          <a:p>
            <a:pPr marL="228600" indent="-228600">
              <a:buFont typeface="+mj-lt"/>
              <a:buAutoNum type="arabicPeriod"/>
            </a:pPr>
            <a:r>
              <a:rPr lang="es-ES" sz="800" i="0"/>
              <a:t>Para las </a:t>
            </a:r>
            <a:r>
              <a:rPr lang="es-ES" sz="800" b="1" i="0"/>
              <a:t>contingencias de jubilación e invalidez se estará a los dispuesto por la Seguridad Social</a:t>
            </a:r>
            <a:r>
              <a:rPr lang="es-ES" sz="800" i="0"/>
              <a:t>. Si no es posible acceder a la jubilación entonces será la edad ordinaria. </a:t>
            </a:r>
          </a:p>
          <a:p>
            <a:pPr>
              <a:buClr>
                <a:srgbClr val="444444"/>
              </a:buClr>
              <a:buFont typeface="Symbol" pitchFamily="2" charset="2"/>
              <a:buChar char="·"/>
            </a:pPr>
            <a:endParaRPr lang="es-ES" sz="800" b="1" i="0"/>
          </a:p>
          <a:p>
            <a:pPr>
              <a:buClr>
                <a:srgbClr val="444444"/>
              </a:buClr>
              <a:buFont typeface="Symbol" pitchFamily="2" charset="2"/>
              <a:buChar char="·"/>
            </a:pPr>
            <a:r>
              <a:rPr lang="es-ES" sz="800" b="1" i="0"/>
              <a:t> Prestaciones</a:t>
            </a:r>
          </a:p>
          <a:p>
            <a:pPr lvl="1">
              <a:buClr>
                <a:srgbClr val="444444"/>
              </a:buClr>
              <a:buFont typeface="Courier New" panose="02070309020205020404" pitchFamily="49" charset="0"/>
              <a:buChar char="o"/>
            </a:pPr>
            <a:r>
              <a:rPr lang="es-ES" sz="800"/>
              <a:t>Capital único, en el momento o diferido sin límite de fecha.</a:t>
            </a:r>
          </a:p>
          <a:p>
            <a:pPr lvl="1">
              <a:buClr>
                <a:srgbClr val="444444"/>
              </a:buClr>
              <a:buFont typeface="Courier New" panose="02070309020205020404" pitchFamily="49" charset="0"/>
              <a:buChar char="o"/>
            </a:pPr>
            <a:r>
              <a:rPr lang="es-ES" sz="800" b="1" i="0"/>
              <a:t>Rentas. Para complementar los ingresos con una renta.</a:t>
            </a:r>
          </a:p>
          <a:p>
            <a:pPr lvl="2">
              <a:buClr>
                <a:srgbClr val="444444"/>
              </a:buClr>
              <a:buFont typeface="Wingdings" pitchFamily="2" charset="2"/>
              <a:buChar char="§"/>
            </a:pPr>
            <a:r>
              <a:rPr lang="es-ES" sz="800" b="1"/>
              <a:t>Financieras</a:t>
            </a:r>
            <a:r>
              <a:rPr lang="es-ES" sz="800"/>
              <a:t>, importe y periodicidad lo decide el cliente y se abona hasta el fin del saldo. En cualquier momento se puede realizar la liquidación total o una parte del mismo. </a:t>
            </a:r>
          </a:p>
          <a:p>
            <a:pPr lvl="2">
              <a:buClr>
                <a:srgbClr val="444444"/>
              </a:buClr>
              <a:buFont typeface="Wingdings" pitchFamily="2" charset="2"/>
              <a:buChar char="§"/>
            </a:pPr>
            <a:r>
              <a:rPr lang="es-ES" sz="800" b="1" i="0"/>
              <a:t>Vitalicias aseguradas</a:t>
            </a:r>
            <a:r>
              <a:rPr lang="es-ES" sz="800" i="0"/>
              <a:t>, renta constante y garantizada de forma vitalicia. Según modalidad pueden tener un capital de fallecimiento. Valor de rescate en función del valor liquidativo de las inversiones vinculadas (ejemplo título deuda pública).</a:t>
            </a:r>
          </a:p>
          <a:p>
            <a:pPr lvl="2">
              <a:buClr>
                <a:srgbClr val="444444"/>
              </a:buClr>
              <a:buFont typeface="Wingdings" pitchFamily="2" charset="2"/>
              <a:buChar char="§"/>
            </a:pPr>
            <a:r>
              <a:rPr lang="es-ES" sz="800"/>
              <a:t>Mixta, capital y renta.</a:t>
            </a:r>
          </a:p>
          <a:p>
            <a:pPr lvl="2">
              <a:buClr>
                <a:srgbClr val="444444"/>
              </a:buClr>
              <a:buFont typeface="Wingdings" pitchFamily="2" charset="2"/>
              <a:buChar char="§"/>
            </a:pPr>
            <a:r>
              <a:rPr lang="es-ES" sz="800" i="0"/>
              <a:t>Sin periodicidad regular, no se puede combinar con el resto de formas de cobro.</a:t>
            </a:r>
          </a:p>
          <a:p>
            <a:pPr>
              <a:buClr>
                <a:srgbClr val="444444"/>
              </a:buClr>
              <a:buFont typeface="Wingdings" pitchFamily="2" charset="2"/>
              <a:buChar char="§"/>
            </a:pPr>
            <a:r>
              <a:rPr lang="es-ES" sz="800" i="0"/>
              <a:t> </a:t>
            </a:r>
            <a:r>
              <a:rPr lang="es-ES" sz="800" b="1" i="0"/>
              <a:t>Fiscalidad</a:t>
            </a:r>
          </a:p>
          <a:p>
            <a:pPr marL="628650" lvl="1" indent="-171450">
              <a:buClr>
                <a:srgbClr val="444444"/>
              </a:buClr>
              <a:buFont typeface="Courier New" panose="02070309020205020404" pitchFamily="49" charset="0"/>
              <a:buChar char="o"/>
            </a:pPr>
            <a:r>
              <a:rPr lang="es-ES" sz="800"/>
              <a:t>Principal atractivo fiscal es el diferimiento de la tributación.</a:t>
            </a:r>
          </a:p>
          <a:p>
            <a:pPr marL="628650" lvl="1" indent="-171450">
              <a:buClr>
                <a:srgbClr val="444444"/>
              </a:buClr>
              <a:buFont typeface="Courier New" panose="02070309020205020404" pitchFamily="49" charset="0"/>
              <a:buChar char="o"/>
            </a:pPr>
            <a:r>
              <a:rPr lang="es-ES" sz="800"/>
              <a:t>Reducción de la base imponible por el valor de la aportación. </a:t>
            </a:r>
          </a:p>
          <a:p>
            <a:pPr marL="628650" lvl="1" indent="-171450">
              <a:buClr>
                <a:srgbClr val="444444"/>
              </a:buClr>
              <a:buFont typeface="Courier New" panose="02070309020205020404" pitchFamily="49" charset="0"/>
              <a:buChar char="o"/>
            </a:pPr>
            <a:r>
              <a:rPr lang="es-ES" sz="800"/>
              <a:t>Tributación de las prestaciones por rentas del trabajo en el momento de la percepción.</a:t>
            </a:r>
          </a:p>
          <a:p>
            <a:pPr marL="628650" lvl="1" indent="-171450">
              <a:buClr>
                <a:srgbClr val="444444"/>
              </a:buClr>
              <a:buFont typeface="Courier New" panose="02070309020205020404" pitchFamily="49" charset="0"/>
              <a:buChar char="o"/>
            </a:pPr>
            <a:r>
              <a:rPr lang="es-ES" sz="800"/>
              <a:t>Límites, según la fiscalidad que esté vigente.</a:t>
            </a:r>
          </a:p>
          <a:p>
            <a:pPr>
              <a:buClr>
                <a:srgbClr val="444444"/>
              </a:buClr>
              <a:buFont typeface="Wingdings" pitchFamily="2" charset="2"/>
              <a:buChar char="§"/>
            </a:pPr>
            <a:endParaRPr lang="es-ES" sz="800" i="0"/>
          </a:p>
          <a:p>
            <a:endParaRPr lang="es-ES"/>
          </a:p>
        </p:txBody>
      </p:sp>
    </p:spTree>
    <p:extLst>
      <p:ext uri="{BB962C8B-B14F-4D97-AF65-F5344CB8AC3E}">
        <p14:creationId xmlns:p14="http://schemas.microsoft.com/office/powerpoint/2010/main" val="2657337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algn="just"/>
            <a:endParaRPr lang="ca-ES" sz="1100" baseline="0" noProof="0" dirty="0"/>
          </a:p>
        </p:txBody>
      </p:sp>
      <p:sp>
        <p:nvSpPr>
          <p:cNvPr id="4" name="Marcador de número de diapositiva 3"/>
          <p:cNvSpPr>
            <a:spLocks noGrp="1"/>
          </p:cNvSpPr>
          <p:nvPr>
            <p:ph type="sldNum" sz="quarter" idx="10"/>
          </p:nvPr>
        </p:nvSpPr>
        <p:spPr/>
        <p:txBody>
          <a:bodyPr/>
          <a:lstStyle/>
          <a:p>
            <a:pPr marL="0" marR="0" lvl="0" indent="0" algn="r" defTabSz="765353" rtl="0" eaLnBrk="1" fontAlgn="auto" latinLnBrk="0" hangingPunct="1">
              <a:lnSpc>
                <a:spcPct val="100000"/>
              </a:lnSpc>
              <a:spcBef>
                <a:spcPts val="0"/>
              </a:spcBef>
              <a:spcAft>
                <a:spcPts val="0"/>
              </a:spcAft>
              <a:buClrTx/>
              <a:buSzTx/>
              <a:buFontTx/>
              <a:buNone/>
              <a:tabLst/>
              <a:defRPr/>
            </a:pPr>
            <a:fld id="{8BCA1779-D1FC-4193-883D-B84C1D8C432D}" type="slidenum">
              <a:rPr kumimoji="0" lang="ca-ES" sz="1200" b="0" i="0" u="none" strike="noStrike" kern="1200" cap="none" spc="0" normalizeH="0" baseline="0" noProof="0" smtClean="0">
                <a:ln>
                  <a:noFill/>
                </a:ln>
                <a:solidFill>
                  <a:prstClr val="black"/>
                </a:solidFill>
                <a:effectLst/>
                <a:uLnTx/>
                <a:uFillTx/>
                <a:latin typeface="Calibri"/>
                <a:ea typeface="+mn-ea"/>
                <a:cs typeface="+mn-cs"/>
                <a:sym typeface="Helvetica"/>
              </a:rPr>
              <a:pPr marL="0" marR="0" lvl="0" indent="0" algn="r" defTabSz="765353" rtl="0" eaLnBrk="1" fontAlgn="auto" latinLnBrk="0" hangingPunct="1">
                <a:lnSpc>
                  <a:spcPct val="100000"/>
                </a:lnSpc>
                <a:spcBef>
                  <a:spcPts val="0"/>
                </a:spcBef>
                <a:spcAft>
                  <a:spcPts val="0"/>
                </a:spcAft>
                <a:buClrTx/>
                <a:buSzTx/>
                <a:buFontTx/>
                <a:buNone/>
                <a:tabLst/>
                <a:defRPr/>
              </a:pPr>
              <a:t>17</a:t>
            </a:fld>
            <a:endParaRPr kumimoji="0" lang="ca-ES" sz="1200" b="0" i="0" u="none" strike="noStrike" kern="1200" cap="none" spc="0" normalizeH="0" baseline="0" noProof="0" dirty="0">
              <a:ln>
                <a:noFill/>
              </a:ln>
              <a:solidFill>
                <a:prstClr val="black"/>
              </a:solidFill>
              <a:effectLst/>
              <a:uLnTx/>
              <a:uFillTx/>
              <a:latin typeface="Calibri"/>
              <a:ea typeface="+mn-ea"/>
              <a:cs typeface="+mn-cs"/>
              <a:sym typeface="Helvetica"/>
            </a:endParaRPr>
          </a:p>
        </p:txBody>
      </p:sp>
    </p:spTree>
    <p:extLst>
      <p:ext uri="{BB962C8B-B14F-4D97-AF65-F5344CB8AC3E}">
        <p14:creationId xmlns:p14="http://schemas.microsoft.com/office/powerpoint/2010/main" val="40574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SzPts val="800"/>
              <a:buNone/>
            </a:pPr>
            <a:r>
              <a:rPr lang="es-ES" i="0" dirty="0">
                <a:solidFill>
                  <a:srgbClr val="000000"/>
                </a:solidFill>
              </a:rPr>
              <a:t>Prestaciones de los planes de pensiones. </a:t>
            </a:r>
            <a:r>
              <a:rPr lang="es-ES" b="1" i="0" dirty="0">
                <a:solidFill>
                  <a:srgbClr val="000000"/>
                </a:solidFill>
              </a:rPr>
              <a:t>Recordamos.</a:t>
            </a:r>
          </a:p>
          <a:p>
            <a:pPr>
              <a:buSzPts val="800"/>
              <a:buNone/>
            </a:pPr>
            <a:endParaRPr lang="es-ES" b="1" i="0" dirty="0">
              <a:solidFill>
                <a:srgbClr val="000000"/>
              </a:solidFill>
            </a:endParaRPr>
          </a:p>
          <a:p>
            <a:pPr marL="685800" lvl="1" indent="-228600">
              <a:buSzPts val="800"/>
              <a:buFont typeface="+mj-lt"/>
              <a:buAutoNum type="arabicPeriod"/>
            </a:pPr>
            <a:r>
              <a:rPr lang="es-ES" i="0" dirty="0">
                <a:solidFill>
                  <a:srgbClr val="000000"/>
                </a:solidFill>
              </a:rPr>
              <a:t>Capital único, en el momento o diferido sin límite de fecha. </a:t>
            </a:r>
            <a:r>
              <a:rPr lang="es-ES" b="1" i="0" dirty="0">
                <a:solidFill>
                  <a:srgbClr val="000000"/>
                </a:solidFill>
              </a:rPr>
              <a:t>Tributa en el año por IRPF.</a:t>
            </a:r>
          </a:p>
          <a:p>
            <a:pPr marL="685800" lvl="1" indent="-228600">
              <a:buSzPts val="800"/>
              <a:buFont typeface="+mj-lt"/>
              <a:buAutoNum type="arabicPeriod"/>
            </a:pPr>
            <a:r>
              <a:rPr lang="es-ES" b="1" i="0" dirty="0">
                <a:solidFill>
                  <a:srgbClr val="000000"/>
                </a:solidFill>
              </a:rPr>
              <a:t>Rentas. Para complementar los ingresos con una renta.</a:t>
            </a:r>
          </a:p>
          <a:p>
            <a:pPr marL="685800" lvl="1" indent="-228600">
              <a:buSzPts val="800"/>
              <a:buFont typeface="+mj-lt"/>
              <a:buAutoNum type="arabicPeriod"/>
            </a:pPr>
            <a:r>
              <a:rPr lang="es-ES" b="1" i="0" dirty="0">
                <a:solidFill>
                  <a:srgbClr val="000000"/>
                </a:solidFill>
              </a:rPr>
              <a:t>Financieras</a:t>
            </a:r>
            <a:r>
              <a:rPr lang="es-ES" i="0" dirty="0">
                <a:solidFill>
                  <a:srgbClr val="000000"/>
                </a:solidFill>
              </a:rPr>
              <a:t>, importe y periodicidad lo decide el cliente y se abona en cuotas mensuales hasta el fin del saldo. En cualquier momento se puede realizar la liquidación total o una parte del mismo. </a:t>
            </a:r>
          </a:p>
          <a:p>
            <a:pPr marL="685800" lvl="1" indent="-228600">
              <a:buSzPts val="800"/>
              <a:buFont typeface="+mj-lt"/>
              <a:buAutoNum type="arabicPeriod"/>
            </a:pPr>
            <a:r>
              <a:rPr lang="es-ES" b="1" i="0" dirty="0">
                <a:solidFill>
                  <a:srgbClr val="000000"/>
                </a:solidFill>
              </a:rPr>
              <a:t>Vitalicias aseguradas</a:t>
            </a:r>
            <a:r>
              <a:rPr lang="es-ES" i="0" dirty="0">
                <a:solidFill>
                  <a:srgbClr val="000000"/>
                </a:solidFill>
              </a:rPr>
              <a:t>, renta constante y garantizada de forma vitalicia. Según modalidad pueden tener un capital de fallecimiento. Valor de rescate en función del valor liquidativo de las inversiones vinculadas (ejemplo título deuda pública).</a:t>
            </a:r>
          </a:p>
          <a:p>
            <a:pPr marL="685800" lvl="1" indent="-228600">
              <a:buSzPts val="800"/>
              <a:buFont typeface="+mj-lt"/>
              <a:buAutoNum type="arabicPeriod"/>
            </a:pPr>
            <a:r>
              <a:rPr lang="es-ES" i="0" dirty="0">
                <a:solidFill>
                  <a:srgbClr val="000000"/>
                </a:solidFill>
              </a:rPr>
              <a:t>Mixta, capital y renta.</a:t>
            </a:r>
          </a:p>
          <a:p>
            <a:pPr marL="685800" lvl="1" indent="-228600">
              <a:buSzPts val="800"/>
              <a:buFont typeface="+mj-lt"/>
              <a:buAutoNum type="arabicPeriod"/>
            </a:pPr>
            <a:r>
              <a:rPr lang="es-ES" i="0" dirty="0">
                <a:solidFill>
                  <a:srgbClr val="000000"/>
                </a:solidFill>
              </a:rPr>
              <a:t>Sin periodicidad regular, no se puede combinar con el resto de formas de cobro.</a:t>
            </a:r>
          </a:p>
          <a:p>
            <a:pPr>
              <a:buSzPts val="800"/>
              <a:buFont typeface="Wingdings" pitchFamily="2" charset="2"/>
              <a:buChar char="§"/>
            </a:pPr>
            <a:r>
              <a:rPr lang="es-ES" i="0" dirty="0">
                <a:solidFill>
                  <a:srgbClr val="000000"/>
                </a:solidFill>
              </a:rPr>
              <a:t> </a:t>
            </a:r>
            <a:r>
              <a:rPr lang="es-ES" b="1" i="0" dirty="0">
                <a:solidFill>
                  <a:srgbClr val="000000"/>
                </a:solidFill>
              </a:rPr>
              <a:t>Fiscalidad</a:t>
            </a:r>
          </a:p>
          <a:p>
            <a:pPr marL="685800" lvl="1" indent="-228600">
              <a:buSzPts val="800"/>
              <a:buFont typeface="+mj-lt"/>
              <a:buAutoNum type="arabicPeriod"/>
            </a:pPr>
            <a:r>
              <a:rPr lang="es-ES" i="0" dirty="0">
                <a:solidFill>
                  <a:srgbClr val="000000"/>
                </a:solidFill>
              </a:rPr>
              <a:t>Principal atractivo fiscal es el diferimiento de la tributación.</a:t>
            </a:r>
          </a:p>
          <a:p>
            <a:pPr marL="685800" lvl="1" indent="-228600">
              <a:buSzPts val="800"/>
              <a:buFont typeface="+mj-lt"/>
              <a:buAutoNum type="arabicPeriod"/>
            </a:pPr>
            <a:r>
              <a:rPr lang="es-ES" i="0" dirty="0">
                <a:solidFill>
                  <a:srgbClr val="000000"/>
                </a:solidFill>
              </a:rPr>
              <a:t>Tributación de las prestaciones por rentas del trabajo en el momento de la percepción.</a:t>
            </a:r>
          </a:p>
          <a:p>
            <a:endParaRPr lang="es-ES" dirty="0"/>
          </a:p>
        </p:txBody>
      </p:sp>
    </p:spTree>
    <p:extLst>
      <p:ext uri="{BB962C8B-B14F-4D97-AF65-F5344CB8AC3E}">
        <p14:creationId xmlns:p14="http://schemas.microsoft.com/office/powerpoint/2010/main" val="757022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None/>
            </a:pPr>
            <a:r>
              <a:rPr lang="es-ES" b="1" i="0"/>
              <a:t>Fiscalidad</a:t>
            </a:r>
          </a:p>
          <a:p>
            <a:pPr marL="685800" lvl="1" indent="-228600">
              <a:buFont typeface="+mj-lt"/>
              <a:buAutoNum type="arabicPeriod"/>
            </a:pPr>
            <a:r>
              <a:rPr lang="es-ES" i="0"/>
              <a:t>Es uno de sus puntos fuertes.</a:t>
            </a:r>
            <a:endParaRPr lang="es-ES" i="0">
              <a:solidFill>
                <a:srgbClr val="444444"/>
              </a:solidFill>
            </a:endParaRPr>
          </a:p>
          <a:p>
            <a:pPr marL="685800" lvl="1" indent="-228600">
              <a:buFont typeface="+mj-lt"/>
              <a:buAutoNum type="arabicPeriod"/>
            </a:pPr>
            <a:r>
              <a:rPr lang="es-ES" i="0"/>
              <a:t>La aportación no reduce la base imponible.</a:t>
            </a:r>
            <a:endParaRPr lang="es-ES" i="0">
              <a:solidFill>
                <a:srgbClr val="444444"/>
              </a:solidFill>
            </a:endParaRPr>
          </a:p>
          <a:p>
            <a:pPr marL="685800" lvl="1" indent="-228600">
              <a:buClr>
                <a:srgbClr val="444444"/>
              </a:buClr>
              <a:buFont typeface="+mj-lt"/>
              <a:buAutoNum type="arabicPeriod"/>
            </a:pPr>
            <a:r>
              <a:rPr lang="es-ES" i="0">
                <a:solidFill>
                  <a:srgbClr val="444444"/>
                </a:solidFill>
              </a:rPr>
              <a:t>El rendimiento de capital mobiliario va a la base imponible de ahorro con un coeficiente en función de la edad en el momento de la contratación.</a:t>
            </a:r>
          </a:p>
          <a:p>
            <a:pPr marL="685800" lvl="1" indent="-228600">
              <a:buClr>
                <a:srgbClr val="444444"/>
              </a:buClr>
              <a:buFont typeface="+mj-lt"/>
              <a:buAutoNum type="arabicPeriod"/>
            </a:pPr>
            <a:r>
              <a:rPr lang="es-ES" i="0">
                <a:solidFill>
                  <a:srgbClr val="444444"/>
                </a:solidFill>
              </a:rPr>
              <a:t>Hay una exención por inversión en RV de las ganancias patrimoniales para mayores de 65 años.</a:t>
            </a:r>
          </a:p>
          <a:p>
            <a:pPr marL="685800" lvl="1" indent="-228600">
              <a:buClr>
                <a:srgbClr val="444444"/>
              </a:buClr>
              <a:buFont typeface="+mj-lt"/>
              <a:buAutoNum type="arabicPeriod"/>
            </a:pPr>
            <a:r>
              <a:rPr lang="es-ES" i="0">
                <a:solidFill>
                  <a:srgbClr val="444444"/>
                </a:solidFill>
              </a:rPr>
              <a:t>Si tienen valor de rescate forman parte de la base del impuesto sobre patrimonio.</a:t>
            </a:r>
          </a:p>
          <a:p>
            <a:pPr marL="685800" lvl="1" indent="-228600">
              <a:buFont typeface="+mj-lt"/>
              <a:buAutoNum type="arabicPeriod"/>
            </a:pPr>
            <a:r>
              <a:rPr lang="es-ES" i="0">
                <a:solidFill>
                  <a:srgbClr val="444444"/>
                </a:solidFill>
              </a:rPr>
              <a:t>Impuesto de Sucesiones y Donaciones para los beneficiarios de muerte.</a:t>
            </a:r>
          </a:p>
          <a:p>
            <a:pPr marL="0" lvl="0" indent="0">
              <a:buFont typeface="+mj-lt"/>
              <a:buNone/>
            </a:pPr>
            <a:r>
              <a:rPr lang="es-ES" b="1" i="0">
                <a:solidFill>
                  <a:srgbClr val="444444"/>
                </a:solidFill>
              </a:rPr>
              <a:t>Rescate, </a:t>
            </a:r>
            <a:r>
              <a:rPr lang="es-ES" sz="1200" b="0" i="0" u="none" strike="noStrike" kern="1200">
                <a:solidFill>
                  <a:schemeClr val="tx1"/>
                </a:solidFill>
                <a:effectLst/>
                <a:latin typeface="+mn-lt"/>
                <a:ea typeface="+mn-ea"/>
                <a:cs typeface="+mn-cs"/>
              </a:rPr>
              <a:t>los activos que queden en las provisiones matemáticas de balance del seguro serán vendidos a la fecha del rescate a un cierto precio liquidativo en el mercado y eso puede suponer ganancias o pérdidas. </a:t>
            </a:r>
          </a:p>
          <a:p>
            <a:pPr marL="0" lvl="0" indent="0">
              <a:buFont typeface="+mj-lt"/>
              <a:buNone/>
            </a:pPr>
            <a:endParaRPr lang="es-ES" b="1" i="0"/>
          </a:p>
          <a:p>
            <a:pPr marL="0" lvl="0" indent="0">
              <a:buFont typeface="+mj-lt"/>
              <a:buNone/>
            </a:pPr>
            <a:r>
              <a:rPr lang="es-ES" b="0" i="0"/>
              <a:t>Consultar la fiscalidad vigente en cuanto a estos conceptos.</a:t>
            </a:r>
            <a:endParaRPr lang="es-ES" b="0" i="0">
              <a:solidFill>
                <a:srgbClr val="444444"/>
              </a:solidFill>
            </a:endParaRPr>
          </a:p>
          <a:p>
            <a:endParaRPr lang="es-ES"/>
          </a:p>
        </p:txBody>
      </p:sp>
    </p:spTree>
    <p:extLst>
      <p:ext uri="{BB962C8B-B14F-4D97-AF65-F5344CB8AC3E}">
        <p14:creationId xmlns:p14="http://schemas.microsoft.com/office/powerpoint/2010/main" val="1684830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405083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None/>
            </a:pPr>
            <a:r>
              <a:rPr lang="es-ES" b="1" i="0" dirty="0"/>
              <a:t>Fiscalidad</a:t>
            </a:r>
          </a:p>
          <a:p>
            <a:pPr marL="685800" lvl="1" indent="-228600">
              <a:buFont typeface="+mj-lt"/>
              <a:buAutoNum type="arabicPeriod"/>
            </a:pPr>
            <a:r>
              <a:rPr lang="es-ES" i="0" dirty="0"/>
              <a:t>Es uno de sus puntos fuertes.</a:t>
            </a:r>
            <a:endParaRPr lang="es-ES" i="0" dirty="0">
              <a:solidFill>
                <a:srgbClr val="444444"/>
              </a:solidFill>
            </a:endParaRPr>
          </a:p>
          <a:p>
            <a:pPr marL="685800" lvl="1" indent="-228600">
              <a:buFont typeface="+mj-lt"/>
              <a:buAutoNum type="arabicPeriod"/>
            </a:pPr>
            <a:r>
              <a:rPr lang="es-ES" i="0" dirty="0"/>
              <a:t>La aportación no reduce la base imponible.</a:t>
            </a:r>
            <a:endParaRPr lang="es-ES" i="0" dirty="0">
              <a:solidFill>
                <a:srgbClr val="444444"/>
              </a:solidFill>
            </a:endParaRPr>
          </a:p>
          <a:p>
            <a:pPr marL="685800" lvl="1" indent="-228600">
              <a:buClr>
                <a:srgbClr val="444444"/>
              </a:buClr>
              <a:buFont typeface="+mj-lt"/>
              <a:buAutoNum type="arabicPeriod"/>
            </a:pPr>
            <a:r>
              <a:rPr lang="es-ES" i="0" dirty="0">
                <a:solidFill>
                  <a:srgbClr val="444444"/>
                </a:solidFill>
              </a:rPr>
              <a:t>El rendimiento de capital mobiliario va a la base imponible de ahorro con un coeficiente en función de la edad en el momento de la contratación.</a:t>
            </a:r>
          </a:p>
          <a:p>
            <a:pPr marL="685800" lvl="1" indent="-228600">
              <a:buClr>
                <a:srgbClr val="444444"/>
              </a:buClr>
              <a:buFont typeface="+mj-lt"/>
              <a:buAutoNum type="arabicPeriod"/>
            </a:pPr>
            <a:r>
              <a:rPr lang="es-ES" i="0" dirty="0">
                <a:solidFill>
                  <a:srgbClr val="444444"/>
                </a:solidFill>
              </a:rPr>
              <a:t>Hay una exención por inversión en RV de las ganancias patrimoniales para mayores de 65 años.</a:t>
            </a:r>
          </a:p>
          <a:p>
            <a:pPr marL="685800" lvl="1" indent="-228600">
              <a:buClr>
                <a:srgbClr val="444444"/>
              </a:buClr>
              <a:buFont typeface="+mj-lt"/>
              <a:buAutoNum type="arabicPeriod"/>
            </a:pPr>
            <a:r>
              <a:rPr lang="es-ES" i="0" dirty="0">
                <a:solidFill>
                  <a:srgbClr val="444444"/>
                </a:solidFill>
              </a:rPr>
              <a:t>Si tienen valor de rescate forman parte de la base del impuesto sobre patrimonio.</a:t>
            </a:r>
          </a:p>
          <a:p>
            <a:pPr marL="685800" lvl="1" indent="-228600">
              <a:buFont typeface="+mj-lt"/>
              <a:buAutoNum type="arabicPeriod"/>
            </a:pPr>
            <a:r>
              <a:rPr lang="es-ES" i="0" dirty="0">
                <a:solidFill>
                  <a:srgbClr val="444444"/>
                </a:solidFill>
              </a:rPr>
              <a:t>Impuesto de Sucesiones y Donaciones para los beneficiarios de muerte.</a:t>
            </a:r>
          </a:p>
          <a:p>
            <a:pPr marL="0" lvl="0" indent="0">
              <a:buFont typeface="+mj-lt"/>
              <a:buNone/>
            </a:pPr>
            <a:r>
              <a:rPr lang="es-ES" b="1" i="0" dirty="0">
                <a:solidFill>
                  <a:srgbClr val="444444"/>
                </a:solidFill>
              </a:rPr>
              <a:t>Rescate, </a:t>
            </a:r>
            <a:r>
              <a:rPr lang="es-ES" sz="1200" b="0" i="0" u="none" strike="noStrike" kern="1200" dirty="0">
                <a:solidFill>
                  <a:schemeClr val="tx1"/>
                </a:solidFill>
                <a:effectLst/>
                <a:latin typeface="+mn-lt"/>
                <a:ea typeface="+mn-ea"/>
                <a:cs typeface="+mn-cs"/>
              </a:rPr>
              <a:t>los activos que queden en las provisiones matemáticas de balance del seguro serán vendidos a la fecha del rescate a un cierto precio liquidativo en el mercado y eso puede suponer ganancias o pérdidas. </a:t>
            </a:r>
          </a:p>
          <a:p>
            <a:pPr marL="0" lvl="0" indent="0">
              <a:buFont typeface="+mj-lt"/>
              <a:buNone/>
            </a:pPr>
            <a:endParaRPr lang="es-ES" b="1" i="0" dirty="0"/>
          </a:p>
          <a:p>
            <a:pPr marL="0" lvl="0" indent="0">
              <a:buFont typeface="+mj-lt"/>
              <a:buNone/>
            </a:pPr>
            <a:r>
              <a:rPr lang="es-ES" b="0" i="0" dirty="0"/>
              <a:t>Consultar la fiscalidad vigente en cuanto a estos conceptos.</a:t>
            </a:r>
            <a:endParaRPr lang="es-ES" b="0" i="0" dirty="0">
              <a:solidFill>
                <a:srgbClr val="444444"/>
              </a:solidFill>
            </a:endParaRPr>
          </a:p>
          <a:p>
            <a:endParaRPr lang="es-ES" dirty="0"/>
          </a:p>
        </p:txBody>
      </p:sp>
    </p:spTree>
    <p:extLst>
      <p:ext uri="{BB962C8B-B14F-4D97-AF65-F5344CB8AC3E}">
        <p14:creationId xmlns:p14="http://schemas.microsoft.com/office/powerpoint/2010/main" val="2007990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Clr>
                <a:srgbClr val="444444"/>
              </a:buClr>
              <a:buFont typeface="+mj-lt"/>
              <a:buAutoNum type="arabicPeriod"/>
            </a:pPr>
            <a:r>
              <a:rPr lang="es-ES" sz="1050" b="1" i="0" dirty="0">
                <a:solidFill>
                  <a:srgbClr val="444444"/>
                </a:solidFill>
              </a:rPr>
              <a:t>Préstamo hipotecario</a:t>
            </a:r>
            <a:r>
              <a:rPr lang="es-ES" sz="1050" i="0" dirty="0">
                <a:solidFill>
                  <a:srgbClr val="444444"/>
                </a:solidFill>
              </a:rPr>
              <a:t> dirigido a personas mayores de 65 años o dependientes que sean propietarios de una vivienda.</a:t>
            </a:r>
          </a:p>
          <a:p>
            <a:pPr marL="228600" indent="-228600">
              <a:buClr>
                <a:srgbClr val="444444"/>
              </a:buClr>
              <a:buFont typeface="+mj-lt"/>
              <a:buAutoNum type="arabicPeriod"/>
            </a:pPr>
            <a:r>
              <a:rPr lang="es-ES" sz="1050" b="1" i="0" dirty="0">
                <a:solidFill>
                  <a:srgbClr val="444444"/>
                </a:solidFill>
              </a:rPr>
              <a:t>Es el titular quien recibe del banco una cantidad a cambio del piso</a:t>
            </a:r>
            <a:r>
              <a:rPr lang="es-ES" sz="1050" i="0" dirty="0">
                <a:solidFill>
                  <a:srgbClr val="444444"/>
                </a:solidFill>
              </a:rPr>
              <a:t> (normalmente en forma de renta mensual). La ventaja es que puede seguir utilizándolo hasta su fallecimiento y en ningún momento pierde la propiedad de su vivienda.</a:t>
            </a:r>
          </a:p>
          <a:p>
            <a:pPr marL="228600" indent="-228600">
              <a:buClr>
                <a:srgbClr val="444444"/>
              </a:buClr>
              <a:buFont typeface="+mj-lt"/>
              <a:buAutoNum type="arabicPeriod"/>
            </a:pPr>
            <a:r>
              <a:rPr lang="es-ES" sz="1050" b="1" i="0" dirty="0">
                <a:solidFill>
                  <a:srgbClr val="444444"/>
                </a:solidFill>
              </a:rPr>
              <a:t>El importe de la renta dependerá de:</a:t>
            </a:r>
            <a:r>
              <a:rPr lang="es-ES" sz="1050" i="0" dirty="0">
                <a:solidFill>
                  <a:srgbClr val="444444"/>
                </a:solidFill>
              </a:rPr>
              <a:t> el valor de la vivienda, la edad de la persona que contrata el préstamo y de su cónyuge y la elección que se haga entre recibir la renta por un periodo determinado o de forma vitalicia. Es frecuente que las entidades comercializadoras ofrezcan la contratación simultánea de un seguro de renta vitalicia, con el fin de garantizar que los mayores puedan percibir esa renta complementaria hasta su fallecimiento, si así lo desean.</a:t>
            </a:r>
          </a:p>
          <a:p>
            <a:pPr marL="228600" indent="-228600">
              <a:buClr>
                <a:srgbClr val="444444"/>
              </a:buClr>
              <a:buFont typeface="+mj-lt"/>
              <a:buAutoNum type="arabicPeriod"/>
            </a:pPr>
            <a:r>
              <a:rPr lang="es-ES" sz="1050" i="0" dirty="0">
                <a:solidFill>
                  <a:srgbClr val="444444"/>
                </a:solidFill>
              </a:rPr>
              <a:t>La entidad que concede la hipoteca inversa </a:t>
            </a:r>
            <a:r>
              <a:rPr lang="es-ES" sz="1050" b="1" i="0" dirty="0">
                <a:solidFill>
                  <a:srgbClr val="444444"/>
                </a:solidFill>
              </a:rPr>
              <a:t>no puede exigir la devolución de la deuda acumulada mientras no fallezca su titular o el último de los beneficiarios</a:t>
            </a:r>
            <a:r>
              <a:rPr lang="es-ES" sz="1050" i="0" dirty="0">
                <a:solidFill>
                  <a:srgbClr val="444444"/>
                </a:solidFill>
              </a:rPr>
              <a:t> de este sistema de crédito, según se haya establecido en el contrato.</a:t>
            </a:r>
          </a:p>
          <a:p>
            <a:pPr marL="228600" indent="-228600">
              <a:buClr>
                <a:srgbClr val="444444"/>
              </a:buClr>
              <a:buFont typeface="+mj-lt"/>
              <a:buAutoNum type="arabicPeriod"/>
            </a:pPr>
            <a:r>
              <a:rPr lang="es-ES" sz="1050" b="1" i="0" dirty="0">
                <a:solidFill>
                  <a:srgbClr val="444444"/>
                </a:solidFill>
              </a:rPr>
              <a:t>¿Qué ocurre con los herederos?</a:t>
            </a:r>
            <a:r>
              <a:rPr lang="es-ES" sz="1050" i="0" dirty="0">
                <a:solidFill>
                  <a:srgbClr val="444444"/>
                </a:solidFill>
              </a:rPr>
              <a:t> Al fallecimiento del titular, a los herederos les corresponde tanto la propiedad de la vivienda como la deuda acumulada con la entidad financiera, y disponen de dos opciones:</a:t>
            </a:r>
          </a:p>
          <a:p>
            <a:pPr marL="685800" lvl="1" indent="-228600">
              <a:buClr>
                <a:srgbClr val="444444"/>
              </a:buClr>
              <a:buFont typeface="+mj-lt"/>
              <a:buAutoNum type="arabicPeriod"/>
            </a:pPr>
            <a:r>
              <a:rPr lang="es-ES" sz="1050" b="1" dirty="0">
                <a:solidFill>
                  <a:srgbClr val="444444"/>
                </a:solidFill>
              </a:rPr>
              <a:t>Quedarse con la vivienda:</a:t>
            </a:r>
            <a:r>
              <a:rPr lang="es-ES" sz="1050" dirty="0">
                <a:solidFill>
                  <a:srgbClr val="444444"/>
                </a:solidFill>
              </a:rPr>
              <a:t> para ello deben liquidar la deuda con la entidad, devolviendo el dinero prestado. Si no disponen de patrimonio para hacerlo pueden financiarse mediante la constitución de una hipoteca normal sobre la vivienda, por el importe de la deuda. </a:t>
            </a:r>
          </a:p>
          <a:p>
            <a:pPr marL="685800" lvl="1" indent="-228600">
              <a:buClr>
                <a:srgbClr val="444444"/>
              </a:buClr>
              <a:buFont typeface="+mj-lt"/>
              <a:buAutoNum type="arabicPeriod"/>
            </a:pPr>
            <a:r>
              <a:rPr lang="es-ES" sz="1050" b="1" i="0" dirty="0">
                <a:solidFill>
                  <a:srgbClr val="444444"/>
                </a:solidFill>
              </a:rPr>
              <a:t>Venderla:</a:t>
            </a:r>
            <a:r>
              <a:rPr lang="es-ES" sz="1050" i="0" dirty="0">
                <a:solidFill>
                  <a:srgbClr val="444444"/>
                </a:solidFill>
              </a:rPr>
              <a:t> en este caso el importe de la venta se utiliza para saldar la deuda contraída por los titulares de la hipoteca inversa. Si la cantidad no es suficiente para satisfacer la deuda acumulada, los herederos han de hacer frente a la diferencia.</a:t>
            </a:r>
          </a:p>
          <a:p>
            <a:pPr marL="228600" indent="-228600">
              <a:buClr>
                <a:srgbClr val="444444"/>
              </a:buClr>
              <a:buFont typeface="+mj-lt"/>
              <a:buAutoNum type="arabicPeriod"/>
            </a:pPr>
            <a:r>
              <a:rPr lang="es-ES" sz="1050" b="1" i="0" dirty="0">
                <a:solidFill>
                  <a:srgbClr val="444444"/>
                </a:solidFill>
              </a:rPr>
              <a:t>La hipoteca inversa constituye una alternativa para complementar la pensión. </a:t>
            </a:r>
            <a:r>
              <a:rPr lang="es-ES" sz="1050" i="0" dirty="0">
                <a:solidFill>
                  <a:srgbClr val="444444"/>
                </a:solidFill>
              </a:rPr>
              <a:t>Como se trata de un préstamo, estos ingresos mensuales adicionales no tributan en el IRPF.</a:t>
            </a:r>
          </a:p>
          <a:p>
            <a:pPr marL="228600" indent="-228600" algn="just">
              <a:buFont typeface="+mj-lt"/>
              <a:buAutoNum type="arabicPeriod"/>
            </a:pPr>
            <a:endParaRPr lang="es-ES" sz="1050" i="0" dirty="0"/>
          </a:p>
          <a:p>
            <a:pPr algn="just">
              <a:buNone/>
            </a:pPr>
            <a:r>
              <a:rPr lang="es-ES" sz="1050" i="0" dirty="0"/>
              <a:t>Es bueno contar con la ayuda de un asesor de confianza.</a:t>
            </a:r>
          </a:p>
          <a:p>
            <a:endParaRPr lang="es-ES" dirty="0"/>
          </a:p>
        </p:txBody>
      </p:sp>
    </p:spTree>
    <p:extLst>
      <p:ext uri="{BB962C8B-B14F-4D97-AF65-F5344CB8AC3E}">
        <p14:creationId xmlns:p14="http://schemas.microsoft.com/office/powerpoint/2010/main" val="3177768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None/>
            </a:pPr>
            <a:r>
              <a:rPr lang="es-ES" sz="1400" b="1" i="0"/>
              <a:t>Recuerda</a:t>
            </a:r>
          </a:p>
          <a:p>
            <a:pPr algn="just">
              <a:buNone/>
            </a:pPr>
            <a:endParaRPr lang="es-ES" i="0"/>
          </a:p>
          <a:p>
            <a:pPr algn="just">
              <a:buNone/>
            </a:pPr>
            <a:r>
              <a:rPr lang="es-ES" i="0"/>
              <a:t>El objetivo de una </a:t>
            </a:r>
            <a:r>
              <a:rPr lang="es-ES" b="1" i="0"/>
              <a:t>persona ya jubilada</a:t>
            </a:r>
            <a:r>
              <a:rPr lang="es-ES" i="0"/>
              <a:t> en términos de eficiencia financiera está centrado en poder </a:t>
            </a:r>
            <a:r>
              <a:rPr lang="es-ES" b="1" i="0"/>
              <a:t>disponer de su patrimonio, de lo que tiene</a:t>
            </a:r>
            <a:r>
              <a:rPr lang="es-ES" i="0"/>
              <a:t> para:</a:t>
            </a:r>
          </a:p>
          <a:p>
            <a:pPr algn="just"/>
            <a:endParaRPr lang="es-ES" i="0"/>
          </a:p>
          <a:p>
            <a:pPr marL="685800" lvl="1" indent="-228600" algn="just">
              <a:buFont typeface="+mj-lt"/>
              <a:buAutoNum type="arabicPeriod"/>
            </a:pPr>
            <a:r>
              <a:rPr lang="es-ES"/>
              <a:t>Mantener estilo o nivel de vida</a:t>
            </a:r>
          </a:p>
          <a:p>
            <a:pPr marL="685800" lvl="1" indent="-228600" algn="just">
              <a:buFont typeface="+mj-lt"/>
              <a:buAutoNum type="arabicPeriod"/>
            </a:pPr>
            <a:r>
              <a:rPr lang="es-ES" i="0"/>
              <a:t>Hacer frente a gastos imprevistos</a:t>
            </a:r>
          </a:p>
          <a:p>
            <a:pPr marL="685800" lvl="1" indent="-228600" algn="just">
              <a:buFont typeface="+mj-lt"/>
              <a:buAutoNum type="arabicPeriod"/>
            </a:pPr>
            <a:r>
              <a:rPr lang="es-ES" i="0"/>
              <a:t>Definir su herencia tal y como sea su deseo </a:t>
            </a:r>
          </a:p>
          <a:p>
            <a:pPr marL="685800" lvl="1" indent="-228600" algn="just">
              <a:buFont typeface="+mj-lt"/>
              <a:buAutoNum type="arabicPeriod"/>
            </a:pPr>
            <a:r>
              <a:rPr lang="es-ES" i="0"/>
              <a:t>Ser eficiente fiscalmente </a:t>
            </a:r>
          </a:p>
          <a:p>
            <a:pPr marL="685800" lvl="1" indent="-228600" algn="just">
              <a:buFont typeface="+mj-lt"/>
              <a:buAutoNum type="arabicPeriod"/>
            </a:pPr>
            <a:r>
              <a:rPr lang="es-ES" i="0"/>
              <a:t>No sobrevivir a los ahorros</a:t>
            </a:r>
          </a:p>
          <a:p>
            <a:pPr marL="685800" lvl="1" indent="-228600" algn="just">
              <a:buFont typeface="+mj-lt"/>
              <a:buAutoNum type="arabicPeriod"/>
            </a:pPr>
            <a:r>
              <a:rPr lang="es-ES" i="0"/>
              <a:t>No vivir por debajo de sus posibilidades, ahorrando “demasiado”</a:t>
            </a:r>
          </a:p>
          <a:p>
            <a:pPr>
              <a:buNone/>
            </a:pPr>
            <a:endParaRPr lang="es-ES"/>
          </a:p>
          <a:p>
            <a:pPr>
              <a:buNone/>
            </a:pPr>
            <a:r>
              <a:rPr lang="es-ES" b="1" i="0"/>
              <a:t>Para ello</a:t>
            </a:r>
          </a:p>
          <a:p>
            <a:pPr>
              <a:buNone/>
            </a:pPr>
            <a:endParaRPr lang="es-ES"/>
          </a:p>
          <a:p>
            <a:pPr marL="685800" lvl="1" indent="-228600" algn="just">
              <a:buFont typeface="+mj-lt"/>
              <a:buAutoNum type="arabicPeriod"/>
            </a:pPr>
            <a:r>
              <a:rPr lang="es-ES"/>
              <a:t>Seguridad de ingresos</a:t>
            </a:r>
          </a:p>
          <a:p>
            <a:pPr marL="685800" lvl="1" indent="-228600" algn="just">
              <a:buFont typeface="+mj-lt"/>
              <a:buAutoNum type="arabicPeriod"/>
            </a:pPr>
            <a:r>
              <a:rPr lang="es-ES"/>
              <a:t>Flexibilidad y liquidez</a:t>
            </a:r>
          </a:p>
          <a:p>
            <a:pPr marL="685800" lvl="1" indent="-228600" algn="just">
              <a:buFont typeface="+mj-lt"/>
              <a:buAutoNum type="arabicPeriod"/>
            </a:pPr>
            <a:r>
              <a:rPr lang="es-ES"/>
              <a:t>Menor coste fiscal posible</a:t>
            </a:r>
          </a:p>
          <a:p>
            <a:endParaRPr lang="es-ES" i="0">
              <a:latin typeface="Times New Roman" panose="02020603050405020304" pitchFamily="18" charset="0"/>
            </a:endParaRPr>
          </a:p>
          <a:p>
            <a:endParaRPr lang="es-ES"/>
          </a:p>
        </p:txBody>
      </p:sp>
    </p:spTree>
    <p:extLst>
      <p:ext uri="{BB962C8B-B14F-4D97-AF65-F5344CB8AC3E}">
        <p14:creationId xmlns:p14="http://schemas.microsoft.com/office/powerpoint/2010/main" val="2328445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algn="just"/>
            <a:endParaRPr lang="ca-ES" sz="1100" baseline="0" noProof="0" dirty="0"/>
          </a:p>
        </p:txBody>
      </p:sp>
      <p:sp>
        <p:nvSpPr>
          <p:cNvPr id="4" name="Marcador de número de diapositiva 3"/>
          <p:cNvSpPr>
            <a:spLocks noGrp="1"/>
          </p:cNvSpPr>
          <p:nvPr>
            <p:ph type="sldNum" sz="quarter" idx="10"/>
          </p:nvPr>
        </p:nvSpPr>
        <p:spPr/>
        <p:txBody>
          <a:bodyPr/>
          <a:lstStyle/>
          <a:p>
            <a:pPr marL="0" marR="0" lvl="0" indent="0" algn="r" defTabSz="765353" rtl="0" eaLnBrk="1" fontAlgn="auto" latinLnBrk="0" hangingPunct="1">
              <a:lnSpc>
                <a:spcPct val="100000"/>
              </a:lnSpc>
              <a:spcBef>
                <a:spcPts val="0"/>
              </a:spcBef>
              <a:spcAft>
                <a:spcPts val="0"/>
              </a:spcAft>
              <a:buClrTx/>
              <a:buSzTx/>
              <a:buFontTx/>
              <a:buNone/>
              <a:tabLst/>
              <a:defRPr/>
            </a:pPr>
            <a:fld id="{8BCA1779-D1FC-4193-883D-B84C1D8C432D}" type="slidenum">
              <a:rPr kumimoji="0" lang="ca-ES" sz="1200" b="0" i="0" u="none" strike="noStrike" kern="1200" cap="none" spc="0" normalizeH="0" baseline="0" noProof="0" smtClean="0">
                <a:ln>
                  <a:noFill/>
                </a:ln>
                <a:solidFill>
                  <a:prstClr val="black"/>
                </a:solidFill>
                <a:effectLst/>
                <a:uLnTx/>
                <a:uFillTx/>
                <a:latin typeface="Calibri"/>
                <a:ea typeface="+mn-ea"/>
                <a:cs typeface="+mn-cs"/>
                <a:sym typeface="Helvetica"/>
              </a:rPr>
              <a:pPr marL="0" marR="0" lvl="0" indent="0" algn="r" defTabSz="765353" rtl="0" eaLnBrk="1" fontAlgn="auto" latinLnBrk="0" hangingPunct="1">
                <a:lnSpc>
                  <a:spcPct val="100000"/>
                </a:lnSpc>
                <a:spcBef>
                  <a:spcPts val="0"/>
                </a:spcBef>
                <a:spcAft>
                  <a:spcPts val="0"/>
                </a:spcAft>
                <a:buClrTx/>
                <a:buSzTx/>
                <a:buFontTx/>
                <a:buNone/>
                <a:tabLst/>
                <a:defRPr/>
              </a:pPr>
              <a:t>23</a:t>
            </a:fld>
            <a:endParaRPr kumimoji="0" lang="ca-ES" sz="1200" b="0" i="0" u="none" strike="noStrike" kern="1200" cap="none" spc="0" normalizeH="0" baseline="0" noProof="0" dirty="0">
              <a:ln>
                <a:noFill/>
              </a:ln>
              <a:solidFill>
                <a:prstClr val="black"/>
              </a:solidFill>
              <a:effectLst/>
              <a:uLnTx/>
              <a:uFillTx/>
              <a:latin typeface="Calibri"/>
              <a:ea typeface="+mn-ea"/>
              <a:cs typeface="+mn-cs"/>
              <a:sym typeface="Helvetica"/>
            </a:endParaRPr>
          </a:p>
        </p:txBody>
      </p:sp>
    </p:spTree>
    <p:extLst>
      <p:ext uri="{BB962C8B-B14F-4D97-AF65-F5344CB8AC3E}">
        <p14:creationId xmlns:p14="http://schemas.microsoft.com/office/powerpoint/2010/main" val="1113928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algn="just"/>
            <a:endParaRPr lang="ca-ES" sz="1100" baseline="0" noProof="0" dirty="0"/>
          </a:p>
        </p:txBody>
      </p:sp>
      <p:sp>
        <p:nvSpPr>
          <p:cNvPr id="4" name="Marcador de número de diapositiva 3"/>
          <p:cNvSpPr>
            <a:spLocks noGrp="1"/>
          </p:cNvSpPr>
          <p:nvPr>
            <p:ph type="sldNum" sz="quarter" idx="10"/>
          </p:nvPr>
        </p:nvSpPr>
        <p:spPr/>
        <p:txBody>
          <a:bodyPr/>
          <a:lstStyle/>
          <a:p>
            <a:pPr marL="0" marR="0" lvl="0" indent="0" algn="r" defTabSz="765353" rtl="0" eaLnBrk="1" fontAlgn="auto" latinLnBrk="0" hangingPunct="1">
              <a:lnSpc>
                <a:spcPct val="100000"/>
              </a:lnSpc>
              <a:spcBef>
                <a:spcPts val="0"/>
              </a:spcBef>
              <a:spcAft>
                <a:spcPts val="0"/>
              </a:spcAft>
              <a:buClrTx/>
              <a:buSzTx/>
              <a:buFontTx/>
              <a:buNone/>
              <a:tabLst/>
              <a:defRPr/>
            </a:pPr>
            <a:fld id="{8BCA1779-D1FC-4193-883D-B84C1D8C432D}" type="slidenum">
              <a:rPr kumimoji="0" lang="ca-ES" sz="1200" b="0" i="0" u="none" strike="noStrike" kern="1200" cap="none" spc="0" normalizeH="0" baseline="0" noProof="0" smtClean="0">
                <a:ln>
                  <a:noFill/>
                </a:ln>
                <a:solidFill>
                  <a:prstClr val="black"/>
                </a:solidFill>
                <a:effectLst/>
                <a:uLnTx/>
                <a:uFillTx/>
                <a:latin typeface="Calibri"/>
                <a:ea typeface="+mn-ea"/>
                <a:cs typeface="+mn-cs"/>
                <a:sym typeface="Helvetica"/>
              </a:rPr>
              <a:pPr marL="0" marR="0" lvl="0" indent="0" algn="r" defTabSz="765353" rtl="0" eaLnBrk="1" fontAlgn="auto" latinLnBrk="0" hangingPunct="1">
                <a:lnSpc>
                  <a:spcPct val="100000"/>
                </a:lnSpc>
                <a:spcBef>
                  <a:spcPts val="0"/>
                </a:spcBef>
                <a:spcAft>
                  <a:spcPts val="0"/>
                </a:spcAft>
                <a:buClrTx/>
                <a:buSzTx/>
                <a:buFontTx/>
                <a:buNone/>
                <a:tabLst/>
                <a:defRPr/>
              </a:pPr>
              <a:t>24</a:t>
            </a:fld>
            <a:endParaRPr kumimoji="0" lang="ca-ES" sz="1200" b="0" i="0" u="none" strike="noStrike" kern="1200" cap="none" spc="0" normalizeH="0" baseline="0" noProof="0" dirty="0">
              <a:ln>
                <a:noFill/>
              </a:ln>
              <a:solidFill>
                <a:prstClr val="black"/>
              </a:solidFill>
              <a:effectLst/>
              <a:uLnTx/>
              <a:uFillTx/>
              <a:latin typeface="Calibri"/>
              <a:ea typeface="+mn-ea"/>
              <a:cs typeface="+mn-cs"/>
              <a:sym typeface="Helvetica"/>
            </a:endParaRPr>
          </a:p>
        </p:txBody>
      </p:sp>
    </p:spTree>
    <p:extLst>
      <p:ext uri="{BB962C8B-B14F-4D97-AF65-F5344CB8AC3E}">
        <p14:creationId xmlns:p14="http://schemas.microsoft.com/office/powerpoint/2010/main" val="809459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Font typeface="+mj-lt"/>
              <a:buAutoNum type="arabicPeriod"/>
            </a:pPr>
            <a:r>
              <a:rPr lang="es-ES" i="0"/>
              <a:t>Las técnicas actuariales se basan en el cálculo probabilístico y en la actualización financiera y tratan de medir el riesgo asumido durante un tiempo determinado.</a:t>
            </a:r>
          </a:p>
          <a:p>
            <a:pPr marL="228600" indent="-228600">
              <a:buFont typeface="+mj-lt"/>
              <a:buAutoNum type="arabicPeriod"/>
            </a:pPr>
            <a:r>
              <a:rPr lang="es-ES" i="0"/>
              <a:t>Debe ofrecer obligatoriamente una garantía de interés.</a:t>
            </a:r>
          </a:p>
          <a:p>
            <a:pPr marL="228600" indent="-228600">
              <a:buFont typeface="+mj-lt"/>
              <a:buAutoNum type="arabicPeriod"/>
            </a:pPr>
            <a:r>
              <a:rPr lang="es-ES" b="1" i="0"/>
              <a:t>El tipo de interés en la actualidad no es atractivo.</a:t>
            </a:r>
          </a:p>
          <a:p>
            <a:pPr marL="228600" indent="-228600">
              <a:buFont typeface="+mj-lt"/>
              <a:buAutoNum type="arabicPeriod"/>
            </a:pPr>
            <a:r>
              <a:rPr lang="es-ES" b="1" i="0"/>
              <a:t>Fiscalidad.</a:t>
            </a:r>
          </a:p>
          <a:p>
            <a:pPr marL="685800" lvl="1" indent="-228600">
              <a:buFont typeface="+mj-lt"/>
              <a:buAutoNum type="arabicPeriod"/>
            </a:pPr>
            <a:r>
              <a:rPr lang="es-ES" i="0"/>
              <a:t>Principal atractivo fiscal es el diferimiento de la tributación.</a:t>
            </a:r>
          </a:p>
          <a:p>
            <a:pPr marL="685800" lvl="1" indent="-228600">
              <a:buFont typeface="+mj-lt"/>
              <a:buAutoNum type="arabicPeriod"/>
            </a:pPr>
            <a:r>
              <a:rPr lang="es-ES" i="0"/>
              <a:t>Reducción de la base imponible por el valor de la aportación. </a:t>
            </a:r>
          </a:p>
          <a:p>
            <a:pPr marL="685800" lvl="1" indent="-228600">
              <a:buFont typeface="+mj-lt"/>
              <a:buAutoNum type="arabicPeriod"/>
            </a:pPr>
            <a:r>
              <a:rPr lang="es-ES" i="0"/>
              <a:t>Tributación de las prestaciones por rentas del trabajo en el momento de la percepción.</a:t>
            </a:r>
          </a:p>
          <a:p>
            <a:pPr marL="685800" lvl="1" indent="-228600">
              <a:buClr>
                <a:srgbClr val="444444"/>
              </a:buClr>
              <a:buFont typeface="+mj-lt"/>
              <a:buAutoNum type="arabicPeriod"/>
            </a:pPr>
            <a:r>
              <a:rPr lang="es-ES" i="0">
                <a:solidFill>
                  <a:srgbClr val="444444"/>
                </a:solidFill>
              </a:rPr>
              <a:t>Límites en función de la fiscalidad vigente. </a:t>
            </a:r>
          </a:p>
          <a:p>
            <a:pPr marL="685800" lvl="1" indent="-228600">
              <a:buClr>
                <a:srgbClr val="444444"/>
              </a:buClr>
              <a:buFont typeface="+mj-lt"/>
              <a:buAutoNum type="arabicPeriod"/>
            </a:pPr>
            <a:r>
              <a:rPr lang="es-ES" i="0">
                <a:solidFill>
                  <a:srgbClr val="444444"/>
                </a:solidFill>
              </a:rPr>
              <a:t>Como en los planes de pensiones.</a:t>
            </a:r>
            <a:endParaRPr lang="es-ES"/>
          </a:p>
          <a:p>
            <a:pPr marL="171450" lvl="1" indent="-171450">
              <a:buFont typeface="Arial" panose="020B0604020202020204" pitchFamily="34" charset="0"/>
              <a:buChar char="•"/>
            </a:pPr>
            <a:r>
              <a:rPr lang="es-ES" b="1"/>
              <a:t>Aprovechar los seguros y planes de pensiones para planificar la herencia</a:t>
            </a:r>
            <a:r>
              <a:rPr lang="es-ES" sz="1100" i="1"/>
              <a:t>. </a:t>
            </a:r>
            <a:r>
              <a:rPr lang="es-ES" b="1" i="0"/>
              <a:t>Los seguros de vida no forman parte de la masa hereditaria.</a:t>
            </a:r>
            <a:r>
              <a:rPr lang="es-ES" i="0"/>
              <a:t> </a:t>
            </a:r>
          </a:p>
          <a:p>
            <a:pPr>
              <a:buNone/>
            </a:pPr>
            <a:r>
              <a:rPr lang="es-ES" i="0"/>
              <a:t>Los seguros de vida permiten designar libremente al beneficiario o beneficiarios. Es decir, elegir quien cobrará el dinero en caso de fallecimiento o quien cobrará la renta en caso de supervivencia. </a:t>
            </a:r>
          </a:p>
          <a:p>
            <a:pPr>
              <a:buNone/>
            </a:pPr>
            <a:r>
              <a:rPr lang="es-ES" b="1" i="0"/>
              <a:t>Permiten repartir la herencia porque puedes elegir quién es el beneficiario.</a:t>
            </a:r>
            <a:r>
              <a:rPr lang="es-ES" i="0"/>
              <a:t> Los seguros no forman parte del caudal hereditario, pero sí tributan dentro del Impuesto de Sucesiones y Donaciones. </a:t>
            </a:r>
          </a:p>
          <a:p>
            <a:pPr>
              <a:buNone/>
            </a:pPr>
            <a:r>
              <a:rPr lang="es-ES" b="1" i="0"/>
              <a:t>Pueden liquidarse anticipadamente para pagar impuestos</a:t>
            </a:r>
            <a:endParaRPr lang="es-ES" i="0"/>
          </a:p>
          <a:p>
            <a:endParaRPr lang="es-ES"/>
          </a:p>
        </p:txBody>
      </p:sp>
    </p:spTree>
    <p:extLst>
      <p:ext uri="{BB962C8B-B14F-4D97-AF65-F5344CB8AC3E}">
        <p14:creationId xmlns:p14="http://schemas.microsoft.com/office/powerpoint/2010/main" val="3974839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3416158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047150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sz="1000"/>
              <a:t>Otras propuestas de frases para los assistentes:</a:t>
            </a:r>
          </a:p>
          <a:p>
            <a:endParaRPr lang="es-ES" sz="1000"/>
          </a:p>
          <a:p>
            <a:pPr algn="l"/>
            <a:r>
              <a:rPr lang="es-ES" sz="1000" b="0" i="0">
                <a:solidFill>
                  <a:srgbClr val="222222"/>
                </a:solidFill>
                <a:effectLst/>
                <a:latin typeface="Arial" panose="020B0604020202020204" pitchFamily="34" charset="0"/>
              </a:rPr>
              <a:t>- A todos nos gusta poder mantener nuestro nivel de vida</a:t>
            </a:r>
          </a:p>
          <a:p>
            <a:pPr algn="l"/>
            <a:r>
              <a:rPr lang="es-ES" sz="1000" b="0" i="0">
                <a:solidFill>
                  <a:srgbClr val="222222"/>
                </a:solidFill>
                <a:effectLst/>
                <a:latin typeface="Arial" panose="020B0604020202020204" pitchFamily="34" charset="0"/>
              </a:rPr>
              <a:t>- El 70% de españoles se muestra preocupado por si su pensión será suficiente</a:t>
            </a:r>
          </a:p>
          <a:p>
            <a:pPr algn="l"/>
            <a:r>
              <a:rPr lang="es-ES" sz="1000" b="0" i="0">
                <a:solidFill>
                  <a:srgbClr val="222222"/>
                </a:solidFill>
                <a:effectLst/>
                <a:latin typeface="Arial" panose="020B0604020202020204" pitchFamily="34" charset="0"/>
              </a:rPr>
              <a:t>- Cómo saco partido de mis ahorros ???</a:t>
            </a:r>
          </a:p>
          <a:p>
            <a:pPr algn="l"/>
            <a:r>
              <a:rPr lang="es-ES" sz="1000" b="0" i="0">
                <a:solidFill>
                  <a:srgbClr val="222222"/>
                </a:solidFill>
                <a:effectLst/>
                <a:latin typeface="Arial" panose="020B0604020202020204" pitchFamily="34" charset="0"/>
              </a:rPr>
              <a:t>- Cómo puedo complementar mi pensión ???</a:t>
            </a:r>
          </a:p>
          <a:p>
            <a:pPr algn="l"/>
            <a:r>
              <a:rPr lang="es-ES" sz="1000" b="0" i="0">
                <a:solidFill>
                  <a:srgbClr val="222222"/>
                </a:solidFill>
                <a:effectLst/>
                <a:latin typeface="Arial" panose="020B0604020202020204" pitchFamily="34" charset="0"/>
              </a:rPr>
              <a:t>- Podré mantener mi nivel de vida ???</a:t>
            </a:r>
          </a:p>
          <a:p>
            <a:pPr algn="l"/>
            <a:r>
              <a:rPr lang="es-ES" sz="1000" b="0" i="0">
                <a:solidFill>
                  <a:srgbClr val="222222"/>
                </a:solidFill>
                <a:effectLst/>
                <a:latin typeface="Arial" panose="020B0604020202020204" pitchFamily="34" charset="0"/>
              </a:rPr>
              <a:t>- Tengo miedo de sobrevivir a mis ahorros !!!</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 sz="1000" kern="120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pPr marL="0" marR="0" lvl="0" indent="0" algn="r" defTabSz="765353" rtl="0" eaLnBrk="1" fontAlgn="auto" latinLnBrk="0" hangingPunct="1">
              <a:lnSpc>
                <a:spcPct val="100000"/>
              </a:lnSpc>
              <a:spcBef>
                <a:spcPts val="0"/>
              </a:spcBef>
              <a:spcAft>
                <a:spcPts val="0"/>
              </a:spcAft>
              <a:buClrTx/>
              <a:buSzTx/>
              <a:buFontTx/>
              <a:buNone/>
              <a:tabLst/>
              <a:defRPr/>
            </a:pPr>
            <a:fld id="{8BCA1779-D1FC-4193-883D-B84C1D8C432D}" type="slidenum">
              <a:rPr kumimoji="0" lang="ca-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65353" rtl="0" eaLnBrk="1" fontAlgn="auto" latinLnBrk="0" hangingPunct="1">
                <a:lnSpc>
                  <a:spcPct val="100000"/>
                </a:lnSpc>
                <a:spcBef>
                  <a:spcPts val="0"/>
                </a:spcBef>
                <a:spcAft>
                  <a:spcPts val="0"/>
                </a:spcAft>
                <a:buClrTx/>
                <a:buSzTx/>
                <a:buFontTx/>
                <a:buNone/>
                <a:tabLst/>
                <a:defRPr/>
              </a:pPr>
              <a:t>3</a:t>
            </a:fld>
            <a:endParaRPr kumimoji="0" lang="ca-E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0463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SzPts val="1200"/>
              <a:buNone/>
            </a:pPr>
            <a:r>
              <a:rPr lang="es-ES" i="0">
                <a:solidFill>
                  <a:srgbClr val="000000"/>
                </a:solidFill>
              </a:rPr>
              <a:t>Buenos días a todos, hay un pasaje del libro de Alicia en el País de las Maravillas que me gusta especialmente.</a:t>
            </a:r>
          </a:p>
          <a:p>
            <a:endParaRPr lang="es-ES" i="0">
              <a:solidFill>
                <a:srgbClr val="000000"/>
              </a:solidFill>
            </a:endParaRPr>
          </a:p>
          <a:p>
            <a:pPr>
              <a:buSzPts val="1200"/>
              <a:buNone/>
            </a:pPr>
            <a:r>
              <a:rPr lang="es-ES" i="0">
                <a:solidFill>
                  <a:srgbClr val="000000"/>
                </a:solidFill>
              </a:rPr>
              <a:t>Es un momento en el que Alicia está paseando por el País de las Maravillas y encuentra una bifurcación con dos caminos y no sabe qué camino escoger. Allí está sentado el gato Chessire y le pregunta qué camino escoger. El gato le contesta que el camino depende de a donde quiere ir. Alicia contesta que no sabe donde quiere ir. El gato le responde entonces “si no sabes donde quieres ir, da igual el camino que escojas”.</a:t>
            </a:r>
          </a:p>
          <a:p>
            <a:endParaRPr lang="es-ES" b="1" i="0">
              <a:solidFill>
                <a:srgbClr val="000000"/>
              </a:solidFill>
            </a:endParaRPr>
          </a:p>
          <a:p>
            <a:pPr>
              <a:buSzPts val="1200"/>
              <a:buNone/>
            </a:pPr>
            <a:r>
              <a:rPr lang="es-ES" i="0">
                <a:solidFill>
                  <a:srgbClr val="000000"/>
                </a:solidFill>
              </a:rPr>
              <a:t>En cualquier decisión importante que afecte a nuestro futuro, </a:t>
            </a:r>
            <a:r>
              <a:rPr lang="es-ES" b="1" i="0">
                <a:solidFill>
                  <a:srgbClr val="000000"/>
                </a:solidFill>
              </a:rPr>
              <a:t>hemos de saber qué queremos </a:t>
            </a:r>
            <a:r>
              <a:rPr lang="es-ES" i="0">
                <a:solidFill>
                  <a:srgbClr val="000000"/>
                </a:solidFill>
              </a:rPr>
              <a:t>y a partir de aquí podemos tomar una decisión.</a:t>
            </a:r>
          </a:p>
          <a:p>
            <a:endParaRPr lang="es-ES" i="0">
              <a:solidFill>
                <a:srgbClr val="000000"/>
              </a:solidFill>
            </a:endParaRPr>
          </a:p>
          <a:p>
            <a:pPr>
              <a:buSzPts val="1200"/>
              <a:buNone/>
            </a:pPr>
            <a:r>
              <a:rPr lang="es-ES" b="1" i="0">
                <a:solidFill>
                  <a:srgbClr val="000000"/>
                </a:solidFill>
              </a:rPr>
              <a:t>Vamos a hablar de nuestro mañana, cómo disfrutarlo de la mejor forma posible. </a:t>
            </a:r>
            <a:endParaRPr lang="es-ES" b="1"/>
          </a:p>
          <a:p>
            <a:endParaRPr lang="es-ES"/>
          </a:p>
        </p:txBody>
      </p:sp>
    </p:spTree>
    <p:extLst>
      <p:ext uri="{BB962C8B-B14F-4D97-AF65-F5344CB8AC3E}">
        <p14:creationId xmlns:p14="http://schemas.microsoft.com/office/powerpoint/2010/main" val="3466208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buNone/>
            </a:pPr>
            <a:r>
              <a:rPr lang="es-ES" b="1" i="0"/>
              <a:t>Cómo nos planificamos? ¿Qué nos puede servir de referencia? </a:t>
            </a:r>
          </a:p>
          <a:p>
            <a:pPr marL="228600" indent="-228600">
              <a:buFont typeface="+mj-lt"/>
              <a:buAutoNum type="arabicPeriod"/>
            </a:pPr>
            <a:r>
              <a:rPr lang="es-ES" sz="1200" b="1" i="0"/>
              <a:t>La hipótesis del ciclo de vida </a:t>
            </a:r>
            <a:r>
              <a:rPr lang="es-ES" sz="1200" i="0"/>
              <a:t>sugiere que las personas planificamos nuestro consumo y comportamiento de ahorros en nuestro ciclo de vida. Pretenden incluso optimizar su consumo de la mejor manera posible a lo largo de su vida, ahorrando mientras están trabajando y gastando cuándo están jubilados. </a:t>
            </a:r>
          </a:p>
          <a:p>
            <a:pPr marL="228600" indent="-228600">
              <a:buFont typeface="+mj-lt"/>
              <a:buAutoNum type="arabicPeriod"/>
            </a:pPr>
            <a:r>
              <a:rPr lang="es-ES" sz="1200" b="1" i="0"/>
              <a:t>La suposición clave es que todas las personas escogen mantener estilos de vida estables.</a:t>
            </a:r>
            <a:r>
              <a:rPr lang="es-ES" sz="1200" i="0"/>
              <a:t> Esto implica que mantenemos unos niveles de consumo aproximadamente iguales en cada periodo.</a:t>
            </a:r>
          </a:p>
          <a:p>
            <a:pPr marL="228600" indent="-228600">
              <a:buFont typeface="+mj-lt"/>
              <a:buAutoNum type="arabicPeriod"/>
            </a:pPr>
            <a:r>
              <a:rPr lang="es-ES" sz="1200" b="1" i="0"/>
              <a:t>Hablamos de disposición</a:t>
            </a:r>
            <a:r>
              <a:rPr lang="es-ES" sz="1200" i="0"/>
              <a:t> pues creo que es muy importante tener en cuenta la hipótesis del ciclo de vida, que es un modelo económico propuesto para explicar los patrones de consumo individual. Al fin </a:t>
            </a:r>
            <a:r>
              <a:rPr lang="es-ES" sz="1200" b="1" i="0"/>
              <a:t>se ahorra para, cuando se necesita, consumir, intentar llevar lo que entendemos como nuestro “estilo de vida”.</a:t>
            </a:r>
          </a:p>
          <a:p>
            <a:pPr marL="228600" indent="-228600">
              <a:buFont typeface="+mj-lt"/>
              <a:buAutoNum type="arabicPeriod"/>
            </a:pPr>
            <a:r>
              <a:rPr lang="es-ES" sz="1200" i="0"/>
              <a:t>Por ello entendemos que hasta la jubilación estamos en un periodo de ahorro y tras jubilarnos entramos en un periodo de disposición.</a:t>
            </a:r>
          </a:p>
          <a:p>
            <a:pPr marL="228600" indent="-228600">
              <a:buFont typeface="+mj-lt"/>
              <a:buAutoNum type="arabicPeriod"/>
            </a:pPr>
            <a:r>
              <a:rPr lang="es-ES" sz="1200" b="1" i="0"/>
              <a:t>Explicamos el gráfico: </a:t>
            </a:r>
            <a:r>
              <a:rPr lang="es-ES" sz="1200" i="0"/>
              <a:t>ingresos, previsión, fases de acumulación, consolidación y disposición, Eventos vitales, aquí hemos recogido algunos.</a:t>
            </a:r>
          </a:p>
          <a:p>
            <a:pPr marL="228600" indent="-228600">
              <a:buFont typeface="+mj-lt"/>
              <a:buAutoNum type="arabicPeriod"/>
            </a:pPr>
            <a:r>
              <a:rPr lang="es-ES" sz="1200" b="1" i="0"/>
              <a:t>Es bueno contar con la ayuda de un asesor de confianza. </a:t>
            </a:r>
            <a:r>
              <a:rPr lang="es-ES" sz="1200" i="0"/>
              <a:t>A partir de ahora vamos a describir la planificación y algunos productos. La descripción tiene el objetivo de una presentación, nunca de un asesoramiento y la información presentada no está particularizada ni es exhaustiva. </a:t>
            </a:r>
          </a:p>
          <a:p>
            <a:endParaRPr lang="es-ES"/>
          </a:p>
        </p:txBody>
      </p:sp>
    </p:spTree>
    <p:extLst>
      <p:ext uri="{BB962C8B-B14F-4D97-AF65-F5344CB8AC3E}">
        <p14:creationId xmlns:p14="http://schemas.microsoft.com/office/powerpoint/2010/main" val="1738155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None/>
            </a:pPr>
            <a:r>
              <a:rPr lang="es-ES" b="1" i="0"/>
              <a:t>PARA LOS PRÓXIMOS AÑOS… </a:t>
            </a:r>
          </a:p>
          <a:p>
            <a:endParaRPr lang="es-ES" i="0"/>
          </a:p>
          <a:p>
            <a:pPr marL="228600" indent="-228600">
              <a:buFont typeface="+mj-lt"/>
              <a:buAutoNum type="arabicPeriod"/>
            </a:pPr>
            <a:r>
              <a:rPr lang="es-ES" i="0"/>
              <a:t>Importancia de planificarse bien, con </a:t>
            </a:r>
            <a:r>
              <a:rPr lang="es-ES" b="1" i="0"/>
              <a:t>método</a:t>
            </a:r>
            <a:r>
              <a:rPr lang="es-ES" i="0"/>
              <a:t>. </a:t>
            </a:r>
          </a:p>
          <a:p>
            <a:pPr marL="685800" lvl="1" indent="-228600">
              <a:buFont typeface="+mj-lt"/>
              <a:buAutoNum type="alphaLcPeriod"/>
            </a:pPr>
            <a:r>
              <a:rPr lang="es-ES"/>
              <a:t>¿Qué voy a necesitar? </a:t>
            </a:r>
          </a:p>
          <a:p>
            <a:pPr marL="685800" lvl="1" indent="-228600">
              <a:buFont typeface="+mj-lt"/>
              <a:buAutoNum type="alphaLcPeriod"/>
            </a:pPr>
            <a:r>
              <a:rPr lang="es-ES"/>
              <a:t>¿Cuál es mi estilo de vida que quiero mantener? </a:t>
            </a:r>
          </a:p>
          <a:p>
            <a:pPr marL="685800" lvl="1" indent="-228600">
              <a:buFont typeface="+mj-lt"/>
              <a:buAutoNum type="alphaLcPeriod"/>
            </a:pPr>
            <a:r>
              <a:rPr lang="es-ES"/>
              <a:t>¿Cómo voy a ayudar a mis hijos, a mi familia?</a:t>
            </a:r>
          </a:p>
          <a:p>
            <a:pPr marL="228600" indent="-228600">
              <a:buFont typeface="+mj-lt"/>
              <a:buAutoNum type="arabicPeriod"/>
            </a:pPr>
            <a:r>
              <a:rPr lang="es-ES" b="1" i="0"/>
              <a:t>Lo que tengo. </a:t>
            </a:r>
            <a:r>
              <a:rPr lang="es-ES" i="0"/>
              <a:t>Qué y cuánto tenemos. Foto global de todo lo que tenemos e identificaremos dónde podemos actuar.</a:t>
            </a:r>
          </a:p>
          <a:p>
            <a:pPr marL="228600" indent="-228600">
              <a:buFont typeface="+mj-lt"/>
              <a:buAutoNum type="arabicPeriod"/>
            </a:pPr>
            <a:r>
              <a:rPr lang="es-ES" b="1" i="0"/>
              <a:t>Para organizarlo, </a:t>
            </a:r>
            <a:r>
              <a:rPr lang="es-ES" i="0"/>
              <a:t>buscaremos sacarle el máximo partido con el menor esfuerzo y coste posible. Para ello nos lo plantearemos desde: </a:t>
            </a:r>
          </a:p>
          <a:p>
            <a:pPr marL="685800" lvl="1" indent="-228600">
              <a:buFont typeface="+mj-lt"/>
              <a:buAutoNum type="alphaLcPeriod"/>
            </a:pPr>
            <a:r>
              <a:rPr lang="es-ES" b="1" i="0"/>
              <a:t>la seguridad, </a:t>
            </a:r>
            <a:r>
              <a:rPr lang="es-ES" i="0"/>
              <a:t>¿voy a tener de forma recurrente el diner</a:t>
            </a:r>
            <a:r>
              <a:rPr lang="es-ES"/>
              <a:t>o que necesito en mi vida habitual?</a:t>
            </a:r>
            <a:endParaRPr lang="es-ES" i="0"/>
          </a:p>
          <a:p>
            <a:pPr marL="685800" lvl="1" indent="-228600">
              <a:buFont typeface="+mj-lt"/>
              <a:buAutoNum type="alphaLcPeriod"/>
            </a:pPr>
            <a:r>
              <a:rPr lang="es-ES" b="1" i="0"/>
              <a:t>la flexibilidad, </a:t>
            </a:r>
            <a:r>
              <a:rPr lang="es-ES" i="0"/>
              <a:t>¿y si pasa algo nuevo? y </a:t>
            </a:r>
          </a:p>
          <a:p>
            <a:pPr marL="685800" lvl="1" indent="-228600">
              <a:buFont typeface="+mj-lt"/>
              <a:buAutoNum type="alphaLcPeriod"/>
            </a:pPr>
            <a:r>
              <a:rPr lang="es-ES" b="1" i="0"/>
              <a:t>la conveniencia</a:t>
            </a:r>
            <a:r>
              <a:rPr lang="es-ES" b="1"/>
              <a:t>, </a:t>
            </a:r>
            <a:r>
              <a:rPr lang="es-ES"/>
              <a:t>¿tendré bien resuelta la fiscalidad y la herencia?</a:t>
            </a:r>
            <a:endParaRPr lang="es-ES" i="0"/>
          </a:p>
          <a:p>
            <a:pPr marL="228600" indent="-228600">
              <a:buFont typeface="+mj-lt"/>
              <a:buAutoNum type="arabicPeriod"/>
            </a:pPr>
            <a:r>
              <a:rPr lang="es-ES" i="0"/>
              <a:t>Por fin haremos </a:t>
            </a:r>
            <a:r>
              <a:rPr lang="es-ES" b="1" i="0"/>
              <a:t>nuestro plan</a:t>
            </a:r>
            <a:r>
              <a:rPr lang="es-ES" i="0"/>
              <a:t>, preferiblemente con asesoramiento y lo pondremos en marcha.</a:t>
            </a:r>
            <a:endParaRPr lang="es-ES"/>
          </a:p>
          <a:p>
            <a:endParaRPr lang="es-ES"/>
          </a:p>
        </p:txBody>
      </p:sp>
    </p:spTree>
    <p:extLst>
      <p:ext uri="{BB962C8B-B14F-4D97-AF65-F5344CB8AC3E}">
        <p14:creationId xmlns:p14="http://schemas.microsoft.com/office/powerpoint/2010/main" val="3201458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None/>
            </a:pPr>
            <a:r>
              <a:rPr lang="es-ES" sz="1050" b="1" i="0"/>
              <a:t>Tenemos nuestras necesidades y nuestras prioridades. Y como todo en esta vida tiene un precio, tendremos que cuantificarlo</a:t>
            </a:r>
          </a:p>
          <a:p>
            <a:pPr>
              <a:buNone/>
            </a:pPr>
            <a:endParaRPr lang="es-ES" sz="1050" b="1" i="0"/>
          </a:p>
          <a:p>
            <a:pPr marL="228600" indent="-228600">
              <a:buFont typeface="+mj-lt"/>
              <a:buAutoNum type="arabicPeriod"/>
            </a:pPr>
            <a:r>
              <a:rPr lang="es-ES" sz="1050" b="1" i="0"/>
              <a:t>Considerando</a:t>
            </a:r>
          </a:p>
          <a:p>
            <a:pPr marL="685800" lvl="1" indent="-228600">
              <a:buFont typeface="+mj-lt"/>
              <a:buAutoNum type="alphaLcPeriod"/>
            </a:pPr>
            <a:r>
              <a:rPr lang="es-ES" sz="1050"/>
              <a:t>Para el día a día y la salud, seguridad, ingresos recurrentes y predecibles y que no se nos acabe el dinero. </a:t>
            </a:r>
          </a:p>
          <a:p>
            <a:pPr marL="685800" lvl="1" indent="-228600">
              <a:buFont typeface="+mj-lt"/>
              <a:buAutoNum type="alphaLcPeriod"/>
            </a:pPr>
            <a:r>
              <a:rPr lang="es-ES" sz="1050" i="0"/>
              <a:t>Para los imprevistos y caprichos, flexibilidad, disponer de los ahorros en el momento. </a:t>
            </a:r>
          </a:p>
          <a:p>
            <a:pPr marL="685800" lvl="1" indent="-228600">
              <a:buFont typeface="+mj-lt"/>
              <a:buAutoNum type="alphaLcPeriod"/>
            </a:pPr>
            <a:r>
              <a:rPr lang="es-ES" sz="1050" i="0"/>
              <a:t>Herencia familiar, cosas arregladas, agilidad y minimizar fiscalidad.</a:t>
            </a:r>
          </a:p>
          <a:p>
            <a:pPr marL="228600" indent="-228600">
              <a:buFont typeface="+mj-lt"/>
              <a:buAutoNum type="arabicPeriod"/>
            </a:pPr>
            <a:r>
              <a:rPr lang="es-ES" sz="1050" b="1" i="0"/>
              <a:t>Para ello he de tener:</a:t>
            </a:r>
          </a:p>
          <a:p>
            <a:pPr marL="685800" lvl="1" indent="-228600">
              <a:buFont typeface="+mj-lt"/>
              <a:buAutoNum type="alphaLcPeriod"/>
            </a:pPr>
            <a:r>
              <a:rPr lang="es-ES" sz="1050"/>
              <a:t>Seguridad, ingresos que no se acabarán y asegurarnos de que serán recurrentes y predecibles.</a:t>
            </a:r>
          </a:p>
          <a:p>
            <a:pPr marL="685800" lvl="1" indent="-228600">
              <a:buFont typeface="+mj-lt"/>
              <a:buAutoNum type="alphaLcPeriod"/>
            </a:pPr>
            <a:r>
              <a:rPr lang="es-ES" sz="1050" i="0"/>
              <a:t>Flexibilidad ¿qué podemos necesitar en qué plazo? que podamos disponer de él cuando lo necesitemos ¿liquidez?</a:t>
            </a:r>
          </a:p>
          <a:p>
            <a:pPr marL="685800" lvl="1" indent="-228600">
              <a:buFont typeface="+mj-lt"/>
              <a:buAutoNum type="alphaLcPeriod"/>
            </a:pPr>
            <a:r>
              <a:rPr lang="es-ES" sz="1050" i="0"/>
              <a:t>Conveniencia, el coste debe ser el menor, la organización de lo que tenemos puede hacer que paguemos de forma legítima unos impuestos mínimos.</a:t>
            </a:r>
          </a:p>
          <a:p>
            <a:pPr marL="228600" indent="-228600">
              <a:buFont typeface="+mj-lt"/>
              <a:buAutoNum type="arabicPeriod"/>
            </a:pPr>
            <a:r>
              <a:rPr lang="es-ES" sz="1050" b="1" i="0"/>
              <a:t>Resumen. </a:t>
            </a:r>
            <a:r>
              <a:rPr lang="es-ES" sz="1050" i="0"/>
              <a:t>El objetivo de una </a:t>
            </a:r>
            <a:r>
              <a:rPr lang="es-ES" sz="1050" b="1" i="0"/>
              <a:t>persona ya jubilada</a:t>
            </a:r>
            <a:r>
              <a:rPr lang="es-ES" sz="1050" i="0"/>
              <a:t> en términos de eficiencia financiera está centrado en poder </a:t>
            </a:r>
            <a:r>
              <a:rPr lang="es-ES" sz="1050" b="1" i="0"/>
              <a:t>disponer de su patrimonio, de lo que tiene</a:t>
            </a:r>
            <a:r>
              <a:rPr lang="es-ES" sz="1050" i="0"/>
              <a:t> para:</a:t>
            </a:r>
          </a:p>
          <a:p>
            <a:pPr marL="685800" lvl="1" indent="-228600">
              <a:buFont typeface="+mj-lt"/>
              <a:buAutoNum type="alphaLcPeriod"/>
            </a:pPr>
            <a:r>
              <a:rPr lang="es-ES" sz="1050"/>
              <a:t>Mantener estilo o nivel de vida</a:t>
            </a:r>
          </a:p>
          <a:p>
            <a:pPr marL="685800" lvl="1" indent="-228600">
              <a:buFont typeface="+mj-lt"/>
              <a:buAutoNum type="alphaLcPeriod"/>
            </a:pPr>
            <a:r>
              <a:rPr lang="es-ES" sz="1050" i="0"/>
              <a:t>Hacer frente a gastos imprevistos</a:t>
            </a:r>
          </a:p>
          <a:p>
            <a:pPr marL="685800" lvl="1" indent="-228600">
              <a:buFont typeface="+mj-lt"/>
              <a:buAutoNum type="alphaLcPeriod"/>
            </a:pPr>
            <a:r>
              <a:rPr lang="es-ES" sz="1050" i="0"/>
              <a:t>Definir su herencia tal y como sea su deseo </a:t>
            </a:r>
          </a:p>
          <a:p>
            <a:pPr marL="685800" lvl="1" indent="-228600">
              <a:buFont typeface="+mj-lt"/>
              <a:buAutoNum type="alphaLcPeriod"/>
            </a:pPr>
            <a:r>
              <a:rPr lang="es-ES" sz="1050" i="0"/>
              <a:t>Ser eficiente fiscalmente </a:t>
            </a:r>
          </a:p>
          <a:p>
            <a:pPr marL="685800" lvl="1" indent="-228600">
              <a:buFont typeface="+mj-lt"/>
              <a:buAutoNum type="alphaLcPeriod"/>
            </a:pPr>
            <a:r>
              <a:rPr lang="es-ES" sz="1050" i="0"/>
              <a:t>No sobrevivir a los ahorros</a:t>
            </a:r>
          </a:p>
          <a:p>
            <a:pPr marL="685800" lvl="1" indent="-228600">
              <a:buFont typeface="+mj-lt"/>
              <a:buAutoNum type="alphaLcPeriod"/>
            </a:pPr>
            <a:r>
              <a:rPr lang="es-ES" sz="1050" i="0"/>
              <a:t>No vivir por debajo de sus posibilidades, ahorrando “demasiado”</a:t>
            </a:r>
          </a:p>
          <a:p>
            <a:pPr marL="228600" indent="-228600">
              <a:buFont typeface="+mj-lt"/>
              <a:buAutoNum type="arabicPeriod"/>
            </a:pPr>
            <a:r>
              <a:rPr lang="es-ES" sz="1050" i="0"/>
              <a:t>Además de las rentas que una persona retirada pueda tener, de la </a:t>
            </a:r>
            <a:r>
              <a:rPr lang="es-ES" sz="1050" b="1" i="0"/>
              <a:t>jubilación pública</a:t>
            </a:r>
            <a:r>
              <a:rPr lang="es-ES" sz="1050" i="0"/>
              <a:t>, de alquileres, de negocios…</a:t>
            </a:r>
          </a:p>
          <a:p>
            <a:endParaRPr lang="es-ES"/>
          </a:p>
        </p:txBody>
      </p:sp>
    </p:spTree>
    <p:extLst>
      <p:ext uri="{BB962C8B-B14F-4D97-AF65-F5344CB8AC3E}">
        <p14:creationId xmlns:p14="http://schemas.microsoft.com/office/powerpoint/2010/main" val="435840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None/>
            </a:pPr>
            <a:r>
              <a:rPr lang="es-ES" b="1" i="0"/>
              <a:t>Hemos de considerar:</a:t>
            </a:r>
          </a:p>
          <a:p>
            <a:pPr marL="228600" indent="-228600">
              <a:buFont typeface="+mj-lt"/>
              <a:buAutoNum type="arabicPeriod"/>
            </a:pPr>
            <a:r>
              <a:rPr lang="es-ES" i="0"/>
              <a:t>Sobre la </a:t>
            </a:r>
            <a:r>
              <a:rPr lang="es-ES" b="1" i="0"/>
              <a:t>Pensión de la Seguridad Social </a:t>
            </a:r>
            <a:r>
              <a:rPr lang="es-ES" i="0"/>
              <a:t>no puedo actuar y </a:t>
            </a:r>
            <a:r>
              <a:rPr lang="es-ES" b="1" i="0"/>
              <a:t>mi casa </a:t>
            </a:r>
            <a:r>
              <a:rPr lang="es-ES" i="0"/>
              <a:t>es la fuente principal de seguridad para mí.</a:t>
            </a:r>
          </a:p>
          <a:p>
            <a:pPr marL="228600" indent="-228600">
              <a:buFont typeface="+mj-lt"/>
              <a:buAutoNum type="arabicPeriod"/>
            </a:pPr>
            <a:r>
              <a:rPr lang="es-ES" i="0"/>
              <a:t>Sobre el </a:t>
            </a:r>
            <a:r>
              <a:rPr lang="es-ES" b="1" i="0"/>
              <a:t>patrimonio financiero y resto de inmobiliario </a:t>
            </a:r>
            <a:r>
              <a:rPr lang="es-ES" i="0"/>
              <a:t>sí que puedo tomar decisiones. </a:t>
            </a:r>
          </a:p>
          <a:p>
            <a:pPr marL="228600" indent="-228600">
              <a:buFont typeface="+mj-lt"/>
              <a:buAutoNum type="arabicPeriod"/>
            </a:pPr>
            <a:r>
              <a:rPr lang="es-ES" i="0"/>
              <a:t>Es necesario que </a:t>
            </a:r>
            <a:r>
              <a:rPr lang="es-ES" b="1" i="0"/>
              <a:t>nuestro patrimonio, sea el que sea, trabaje para nosotros </a:t>
            </a:r>
            <a:r>
              <a:rPr lang="es-ES" i="0"/>
              <a:t>y no al revés: sacarle el máximo partido para vivir como quieres y con el menor esfuerzo y coste posible.</a:t>
            </a:r>
            <a:endParaRPr lang="es-ES"/>
          </a:p>
          <a:p>
            <a:endParaRPr lang="es-ES"/>
          </a:p>
        </p:txBody>
      </p:sp>
    </p:spTree>
    <p:extLst>
      <p:ext uri="{BB962C8B-B14F-4D97-AF65-F5344CB8AC3E}">
        <p14:creationId xmlns:p14="http://schemas.microsoft.com/office/powerpoint/2010/main" val="617321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algn="just"/>
            <a:endParaRPr lang="ca-ES" sz="1100" baseline="0" noProof="0" dirty="0"/>
          </a:p>
        </p:txBody>
      </p:sp>
      <p:sp>
        <p:nvSpPr>
          <p:cNvPr id="4" name="Marcador de número de diapositiva 3"/>
          <p:cNvSpPr>
            <a:spLocks noGrp="1"/>
          </p:cNvSpPr>
          <p:nvPr>
            <p:ph type="sldNum" sz="quarter" idx="10"/>
          </p:nvPr>
        </p:nvSpPr>
        <p:spPr/>
        <p:txBody>
          <a:bodyPr/>
          <a:lstStyle/>
          <a:p>
            <a:pPr marL="0" marR="0" lvl="0" indent="0" algn="r" defTabSz="765353" rtl="0" eaLnBrk="1" fontAlgn="auto" latinLnBrk="0" hangingPunct="1">
              <a:lnSpc>
                <a:spcPct val="100000"/>
              </a:lnSpc>
              <a:spcBef>
                <a:spcPts val="0"/>
              </a:spcBef>
              <a:spcAft>
                <a:spcPts val="0"/>
              </a:spcAft>
              <a:buClrTx/>
              <a:buSzTx/>
              <a:buFontTx/>
              <a:buNone/>
              <a:tabLst/>
              <a:defRPr/>
            </a:pPr>
            <a:fld id="{8BCA1779-D1FC-4193-883D-B84C1D8C432D}" type="slidenum">
              <a:rPr kumimoji="0" lang="ca-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65353" rtl="0" eaLnBrk="1" fontAlgn="auto" latinLnBrk="0" hangingPunct="1">
                <a:lnSpc>
                  <a:spcPct val="100000"/>
                </a:lnSpc>
                <a:spcBef>
                  <a:spcPts val="0"/>
                </a:spcBef>
                <a:spcAft>
                  <a:spcPts val="0"/>
                </a:spcAft>
                <a:buClrTx/>
                <a:buSzTx/>
                <a:buFontTx/>
                <a:buNone/>
                <a:tabLst/>
                <a:defRPr/>
              </a:pPr>
              <a:t>9</a:t>
            </a:fld>
            <a:endParaRPr kumimoji="0" lang="ca-E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90608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Diapositiva de título">
    <p:spTree>
      <p:nvGrpSpPr>
        <p:cNvPr id="1" name=""/>
        <p:cNvGrpSpPr/>
        <p:nvPr/>
      </p:nvGrpSpPr>
      <p:grpSpPr>
        <a:xfrm>
          <a:off x="0" y="0"/>
          <a:ext cx="0" cy="0"/>
          <a:chOff x="0" y="0"/>
          <a:chExt cx="0" cy="0"/>
        </a:xfrm>
      </p:grpSpPr>
      <p:sp>
        <p:nvSpPr>
          <p:cNvPr id="10" name="Shape 544">
            <a:extLst>
              <a:ext uri="{FF2B5EF4-FFF2-40B4-BE49-F238E27FC236}">
                <a16:creationId xmlns:a16="http://schemas.microsoft.com/office/drawing/2014/main" id="{52E1F6AD-5F1C-4097-9626-EE15CA7198EF}"/>
              </a:ext>
            </a:extLst>
          </p:cNvPr>
          <p:cNvSpPr/>
          <p:nvPr userDrawn="1"/>
        </p:nvSpPr>
        <p:spPr>
          <a:xfrm>
            <a:off x="-2" y="6330291"/>
            <a:ext cx="12185650" cy="534853"/>
          </a:xfrm>
          <a:prstGeom prst="rect">
            <a:avLst/>
          </a:prstGeom>
          <a:solidFill>
            <a:srgbClr val="009FE3"/>
          </a:solidFill>
          <a:ln>
            <a:noFill/>
          </a:ln>
        </p:spPr>
        <p:txBody>
          <a:bodyPr lIns="45717" tIns="45717" rIns="45717" bIns="45717" anchor="ctr"/>
          <a:lstStyle/>
          <a:p>
            <a:pPr algn="ctr" defTabSz="844560">
              <a:defRPr sz="1600">
                <a:solidFill>
                  <a:srgbClr val="FFFFFF"/>
                </a:solidFill>
                <a:latin typeface="+mn-lt"/>
                <a:ea typeface="+mn-ea"/>
                <a:cs typeface="+mn-cs"/>
                <a:sym typeface="Montserrat Regular"/>
              </a:defRPr>
            </a:pPr>
            <a:endParaRPr sz="1600"/>
          </a:p>
        </p:txBody>
      </p:sp>
      <p:sp>
        <p:nvSpPr>
          <p:cNvPr id="13" name="Número de diapositiva">
            <a:extLst>
              <a:ext uri="{FF2B5EF4-FFF2-40B4-BE49-F238E27FC236}">
                <a16:creationId xmlns:a16="http://schemas.microsoft.com/office/drawing/2014/main" id="{9753FF64-2613-404B-8213-DB4471E5A953}"/>
              </a:ext>
            </a:extLst>
          </p:cNvPr>
          <p:cNvSpPr txBox="1">
            <a:spLocks noGrp="1"/>
          </p:cNvSpPr>
          <p:nvPr>
            <p:ph type="sldNum" sz="quarter" idx="4"/>
          </p:nvPr>
        </p:nvSpPr>
        <p:spPr>
          <a:xfrm>
            <a:off x="11630332" y="6330292"/>
            <a:ext cx="561669" cy="527708"/>
          </a:xfrm>
          <a:prstGeom prst="rect">
            <a:avLst/>
          </a:prstGeom>
        </p:spPr>
        <p:txBody>
          <a:bodyPr anchor="ctr"/>
          <a:lstStyle>
            <a:lvl1pPr>
              <a:defRPr sz="1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86CB4B4D-7CA3-9044-876B-883B54F8677D}" type="slidenum">
              <a:rPr lang="es-ES" smtClean="0"/>
              <a:pPr/>
              <a:t>‹Nº›</a:t>
            </a:fld>
            <a:endParaRPr lang="es-ES" dirty="0"/>
          </a:p>
        </p:txBody>
      </p:sp>
      <p:pic>
        <p:nvPicPr>
          <p:cNvPr id="15" name="Imagen 14">
            <a:extLst>
              <a:ext uri="{FF2B5EF4-FFF2-40B4-BE49-F238E27FC236}">
                <a16:creationId xmlns:a16="http://schemas.microsoft.com/office/drawing/2014/main" id="{630F140D-D503-4967-8B42-8F41739097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2464" y="188640"/>
            <a:ext cx="1745792" cy="574797"/>
          </a:xfrm>
          <a:prstGeom prst="rect">
            <a:avLst/>
          </a:prstGeom>
        </p:spPr>
      </p:pic>
      <p:pic>
        <p:nvPicPr>
          <p:cNvPr id="17" name="Imagen 16">
            <a:extLst>
              <a:ext uri="{FF2B5EF4-FFF2-40B4-BE49-F238E27FC236}">
                <a16:creationId xmlns:a16="http://schemas.microsoft.com/office/drawing/2014/main" id="{70F28A91-3043-4AE5-84DB-A05243E528B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81" y="6389135"/>
            <a:ext cx="832965" cy="433104"/>
          </a:xfrm>
          <a:prstGeom prst="rect">
            <a:avLst/>
          </a:prstGeom>
        </p:spPr>
      </p:pic>
      <p:sp>
        <p:nvSpPr>
          <p:cNvPr id="20" name="Texto del título"/>
          <p:cNvSpPr txBox="1">
            <a:spLocks noGrp="1"/>
          </p:cNvSpPr>
          <p:nvPr>
            <p:ph type="title"/>
          </p:nvPr>
        </p:nvSpPr>
        <p:spPr>
          <a:xfrm>
            <a:off x="914400" y="2130425"/>
            <a:ext cx="10363200" cy="1470026"/>
          </a:xfrm>
          <a:prstGeom prst="rect">
            <a:avLst/>
          </a:prstGeo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dirty="0" err="1"/>
              <a:t>Texto</a:t>
            </a:r>
            <a:r>
              <a:rPr dirty="0"/>
              <a:t> del </a:t>
            </a:r>
            <a:r>
              <a:rPr dirty="0" err="1"/>
              <a:t>título</a:t>
            </a:r>
            <a:endParaRPr dirty="0"/>
          </a:p>
        </p:txBody>
      </p:sp>
      <p:sp>
        <p:nvSpPr>
          <p:cNvPr id="21" name="Nivel de texto 1…"/>
          <p:cNvSpPr txBox="1">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latin typeface="Open Sans Light" panose="020B0306030504020204" pitchFamily="34" charset="0"/>
                <a:ea typeface="Open Sans Light" panose="020B0306030504020204" pitchFamily="34" charset="0"/>
                <a:cs typeface="Open Sans Light" panose="020B0306030504020204" pitchFamily="34" charset="0"/>
              </a:defRPr>
            </a:lvl1pPr>
            <a:lvl2pPr marL="0" indent="0" algn="ctr">
              <a:buSzTx/>
              <a:buFontTx/>
              <a:buNone/>
              <a:defRPr>
                <a:solidFill>
                  <a:srgbClr val="888888"/>
                </a:solidFill>
                <a:latin typeface="Open Sans Light" panose="020B0306030504020204" pitchFamily="34" charset="0"/>
                <a:ea typeface="Open Sans Light" panose="020B0306030504020204" pitchFamily="34" charset="0"/>
                <a:cs typeface="Open Sans Light" panose="020B0306030504020204" pitchFamily="34" charset="0"/>
              </a:defRPr>
            </a:lvl2pPr>
            <a:lvl3pPr marL="0" indent="0" algn="ctr">
              <a:buSzTx/>
              <a:buFontTx/>
              <a:buNone/>
              <a:defRPr>
                <a:solidFill>
                  <a:srgbClr val="888888"/>
                </a:solidFill>
                <a:latin typeface="Open Sans Light" panose="020B0306030504020204" pitchFamily="34" charset="0"/>
                <a:ea typeface="Open Sans Light" panose="020B0306030504020204" pitchFamily="34" charset="0"/>
                <a:cs typeface="Open Sans Light" panose="020B0306030504020204" pitchFamily="34" charset="0"/>
              </a:defRPr>
            </a:lvl3pPr>
            <a:lvl4pPr marL="0" indent="0" algn="ctr">
              <a:buSzTx/>
              <a:buFontTx/>
              <a:buNone/>
              <a:defRPr>
                <a:solidFill>
                  <a:srgbClr val="888888"/>
                </a:solidFill>
                <a:latin typeface="Open Sans Light" panose="020B0306030504020204" pitchFamily="34" charset="0"/>
                <a:ea typeface="Open Sans Light" panose="020B0306030504020204" pitchFamily="34" charset="0"/>
                <a:cs typeface="Open Sans Light" panose="020B0306030504020204" pitchFamily="34" charset="0"/>
              </a:defRPr>
            </a:lvl4pPr>
            <a:lvl5pPr marL="0" indent="0" algn="ctr">
              <a:buSzTx/>
              <a:buFontTx/>
              <a:buNone/>
              <a:defRPr>
                <a:solidFill>
                  <a:srgbClr val="888888"/>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r>
              <a:rPr dirty="0"/>
              <a:t>Nivel de </a:t>
            </a:r>
            <a:r>
              <a:rPr dirty="0" err="1"/>
              <a:t>texto</a:t>
            </a:r>
            <a:r>
              <a:rPr dirty="0"/>
              <a:t> 1</a:t>
            </a:r>
          </a:p>
          <a:p>
            <a:pPr lvl="1"/>
            <a:r>
              <a:rPr dirty="0"/>
              <a:t>Nivel de </a:t>
            </a:r>
            <a:r>
              <a:rPr dirty="0" err="1"/>
              <a:t>texto</a:t>
            </a:r>
            <a:r>
              <a:rPr dirty="0"/>
              <a:t> 2</a:t>
            </a:r>
          </a:p>
          <a:p>
            <a:pPr lvl="2"/>
            <a:r>
              <a:rPr dirty="0"/>
              <a:t>Nivel de </a:t>
            </a:r>
            <a:r>
              <a:rPr dirty="0" err="1"/>
              <a:t>texto</a:t>
            </a:r>
            <a:r>
              <a:rPr dirty="0"/>
              <a:t> 3</a:t>
            </a:r>
          </a:p>
          <a:p>
            <a:pPr lvl="3"/>
            <a:r>
              <a:rPr dirty="0"/>
              <a:t>Nivel de </a:t>
            </a:r>
            <a:r>
              <a:rPr dirty="0" err="1"/>
              <a:t>texto</a:t>
            </a:r>
            <a:r>
              <a:rPr dirty="0"/>
              <a:t> 4</a:t>
            </a:r>
          </a:p>
          <a:p>
            <a:pPr lvl="4"/>
            <a:r>
              <a:rPr dirty="0"/>
              <a:t>Nivel de </a:t>
            </a:r>
            <a:r>
              <a:rPr dirty="0" err="1"/>
              <a:t>texto</a:t>
            </a:r>
            <a:r>
              <a:rPr dirty="0"/>
              <a:t> 5</a:t>
            </a:r>
          </a:p>
        </p:txBody>
      </p:sp>
      <p:sp>
        <p:nvSpPr>
          <p:cNvPr id="9" name="Shape 546">
            <a:extLst>
              <a:ext uri="{FF2B5EF4-FFF2-40B4-BE49-F238E27FC236}">
                <a16:creationId xmlns:a16="http://schemas.microsoft.com/office/drawing/2014/main" id="{830F9820-17C5-40D8-BEEF-4FA2BCB39D70}"/>
              </a:ext>
            </a:extLst>
          </p:cNvPr>
          <p:cNvSpPr txBox="1"/>
          <p:nvPr userDrawn="1"/>
        </p:nvSpPr>
        <p:spPr>
          <a:xfrm>
            <a:off x="4428105" y="6458577"/>
            <a:ext cx="3329438"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lnSpc>
                <a:spcPct val="100000"/>
              </a:lnSpc>
            </a:pPr>
            <a:r>
              <a:rPr kumimoji="0" lang="es-ES" sz="700" b="0" i="0" u="none" strike="noStrike" cap="none" spc="0" normalizeH="0" baseline="0" dirty="0">
                <a:ln>
                  <a:noFill/>
                </a:ln>
                <a:solidFill>
                  <a:srgbClr val="FFFFFF"/>
                </a:solidFill>
                <a:effectLst/>
                <a:uFillTx/>
                <a:latin typeface="Open Sans SemiBold" panose="020B0706030804020204" pitchFamily="34" charset="0"/>
                <a:ea typeface="Open Sans SemiBold" panose="020B0706030804020204" pitchFamily="34" charset="0"/>
                <a:cs typeface="Open Sans SemiBold" panose="020B0706030804020204" pitchFamily="34" charset="0"/>
                <a:sym typeface="Helvetica"/>
              </a:rPr>
              <a:t>© Voluntarios CaixaBank, Barcelona, 2021. </a:t>
            </a:r>
          </a:p>
          <a:p>
            <a:pPr algn="ctr">
              <a:lnSpc>
                <a:spcPct val="100000"/>
              </a:lnSpc>
            </a:pPr>
            <a:r>
              <a:rPr kumimoji="0" lang="es-ES" sz="700" b="0" i="0" u="none" strike="noStrike" cap="none" spc="0" normalizeH="0" baseline="0" dirty="0">
                <a:ln>
                  <a:noFill/>
                </a:ln>
                <a:solidFill>
                  <a:srgbClr val="FFFFFF"/>
                </a:solidFill>
                <a:effectLst/>
                <a:uFillTx/>
                <a:latin typeface="Open Sans Light" panose="020B0306030504020204" pitchFamily="34" charset="0"/>
                <a:ea typeface="Open Sans Light" panose="020B0306030504020204" pitchFamily="34" charset="0"/>
                <a:cs typeface="Open Sans Light" panose="020B0306030504020204" pitchFamily="34" charset="0"/>
                <a:sym typeface="Helvetica"/>
              </a:rPr>
              <a:t>Se prohíbe su reproducción y comunicación o acceso a terceros no autorizados.</a:t>
            </a:r>
            <a:endParaRPr kumimoji="0" sz="700" b="0" i="0" u="none" strike="noStrike" cap="none" spc="0" normalizeH="0" baseline="0" dirty="0">
              <a:ln>
                <a:noFill/>
              </a:ln>
              <a:solidFill>
                <a:srgbClr val="FFFFFF"/>
              </a:solidFill>
              <a:effectLst/>
              <a:uFillTx/>
              <a:latin typeface="Open Sans Light" panose="020B0306030504020204" pitchFamily="34" charset="0"/>
              <a:ea typeface="Open Sans Light" panose="020B0306030504020204" pitchFamily="34" charset="0"/>
              <a:cs typeface="Open Sans Light" panose="020B0306030504020204" pitchFamily="34" charset="0"/>
              <a:sym typeface="Helvetica"/>
            </a:endParaRPr>
          </a:p>
        </p:txBody>
      </p:sp>
    </p:spTree>
  </p:cSld>
  <p:clrMapOvr>
    <a:masterClrMapping/>
  </p:clrMapOvr>
  <p:transition spd="med"/>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1" y="1997275"/>
            <a:ext cx="9715500" cy="1378148"/>
          </a:xfrm>
        </p:spPr>
        <p:txBody>
          <a:bodyPr/>
          <a:lstStyle/>
          <a:p>
            <a:r>
              <a:rPr lang="en-US"/>
              <a:t>Click to edit Master title style</a:t>
            </a:r>
          </a:p>
        </p:txBody>
      </p:sp>
      <p:sp>
        <p:nvSpPr>
          <p:cNvPr id="3" name="Subtitle 2"/>
          <p:cNvSpPr>
            <a:spLocks noGrp="1"/>
          </p:cNvSpPr>
          <p:nvPr>
            <p:ph type="subTitle" idx="1"/>
          </p:nvPr>
        </p:nvSpPr>
        <p:spPr>
          <a:xfrm>
            <a:off x="1714500" y="3643313"/>
            <a:ext cx="8001000" cy="1643063"/>
          </a:xfrm>
        </p:spPr>
        <p:txBody>
          <a:bodyPr/>
          <a:lstStyle>
            <a:lvl1pPr marL="0" indent="0" algn="ctr">
              <a:buNone/>
              <a:defRPr>
                <a:solidFill>
                  <a:schemeClr val="tx1">
                    <a:tint val="75000"/>
                  </a:schemeClr>
                </a:solidFill>
              </a:defRPr>
            </a:lvl1pPr>
            <a:lvl2pPr marL="510222" indent="0" algn="ctr">
              <a:buNone/>
              <a:defRPr>
                <a:solidFill>
                  <a:schemeClr val="tx1">
                    <a:tint val="75000"/>
                  </a:schemeClr>
                </a:solidFill>
              </a:defRPr>
            </a:lvl2pPr>
            <a:lvl3pPr marL="1020445" indent="0" algn="ctr">
              <a:buNone/>
              <a:defRPr>
                <a:solidFill>
                  <a:schemeClr val="tx1">
                    <a:tint val="75000"/>
                  </a:schemeClr>
                </a:solidFill>
              </a:defRPr>
            </a:lvl3pPr>
            <a:lvl4pPr marL="1530667" indent="0" algn="ctr">
              <a:buNone/>
              <a:defRPr>
                <a:solidFill>
                  <a:schemeClr val="tx1">
                    <a:tint val="75000"/>
                  </a:schemeClr>
                </a:solidFill>
              </a:defRPr>
            </a:lvl4pPr>
            <a:lvl5pPr marL="2040890" indent="0" algn="ctr">
              <a:buNone/>
              <a:defRPr>
                <a:solidFill>
                  <a:schemeClr val="tx1">
                    <a:tint val="75000"/>
                  </a:schemeClr>
                </a:solidFill>
              </a:defRPr>
            </a:lvl5pPr>
            <a:lvl6pPr marL="2551112" indent="0" algn="ctr">
              <a:buNone/>
              <a:defRPr>
                <a:solidFill>
                  <a:schemeClr val="tx1">
                    <a:tint val="75000"/>
                  </a:schemeClr>
                </a:solidFill>
              </a:defRPr>
            </a:lvl6pPr>
            <a:lvl7pPr marL="3061334" indent="0" algn="ctr">
              <a:buNone/>
              <a:defRPr>
                <a:solidFill>
                  <a:schemeClr val="tx1">
                    <a:tint val="75000"/>
                  </a:schemeClr>
                </a:solidFill>
              </a:defRPr>
            </a:lvl7pPr>
            <a:lvl8pPr marL="3571557" indent="0" algn="ctr">
              <a:buNone/>
              <a:defRPr>
                <a:solidFill>
                  <a:schemeClr val="tx1">
                    <a:tint val="75000"/>
                  </a:schemeClr>
                </a:solidFill>
              </a:defRPr>
            </a:lvl8pPr>
            <a:lvl9pPr marL="408177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dirty="0"/>
          </a:p>
        </p:txBody>
      </p:sp>
    </p:spTree>
    <p:extLst>
      <p:ext uri="{BB962C8B-B14F-4D97-AF65-F5344CB8AC3E}">
        <p14:creationId xmlns:p14="http://schemas.microsoft.com/office/powerpoint/2010/main" val="1599430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dirty="0"/>
          </a:p>
        </p:txBody>
      </p:sp>
    </p:spTree>
    <p:extLst>
      <p:ext uri="{BB962C8B-B14F-4D97-AF65-F5344CB8AC3E}">
        <p14:creationId xmlns:p14="http://schemas.microsoft.com/office/powerpoint/2010/main" val="94661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70"/>
            <a:ext cx="9715500" cy="1276945"/>
          </a:xfr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902891" y="2725045"/>
            <a:ext cx="9715500" cy="1406425"/>
          </a:xfrm>
        </p:spPr>
        <p:txBody>
          <a:bodyPr anchor="b"/>
          <a:lstStyle>
            <a:lvl1pPr marL="0" indent="0">
              <a:buNone/>
              <a:defRPr sz="2267">
                <a:solidFill>
                  <a:schemeClr val="tx1">
                    <a:tint val="75000"/>
                  </a:schemeClr>
                </a:solidFill>
              </a:defRPr>
            </a:lvl1pPr>
            <a:lvl2pPr marL="510222" indent="0">
              <a:buNone/>
              <a:defRPr sz="2000">
                <a:solidFill>
                  <a:schemeClr val="tx1">
                    <a:tint val="75000"/>
                  </a:schemeClr>
                </a:solidFill>
              </a:defRPr>
            </a:lvl2pPr>
            <a:lvl3pPr marL="1020445" indent="0">
              <a:buNone/>
              <a:defRPr sz="1733">
                <a:solidFill>
                  <a:schemeClr val="tx1">
                    <a:tint val="75000"/>
                  </a:schemeClr>
                </a:solidFill>
              </a:defRPr>
            </a:lvl3pPr>
            <a:lvl4pPr marL="1530667" indent="0">
              <a:buNone/>
              <a:defRPr sz="1600">
                <a:solidFill>
                  <a:schemeClr val="tx1">
                    <a:tint val="75000"/>
                  </a:schemeClr>
                </a:solidFill>
              </a:defRPr>
            </a:lvl4pPr>
            <a:lvl5pPr marL="2040890" indent="0">
              <a:buNone/>
              <a:defRPr sz="1600">
                <a:solidFill>
                  <a:schemeClr val="tx1">
                    <a:tint val="75000"/>
                  </a:schemeClr>
                </a:solidFill>
              </a:defRPr>
            </a:lvl5pPr>
            <a:lvl6pPr marL="2551112" indent="0">
              <a:buNone/>
              <a:defRPr sz="1600">
                <a:solidFill>
                  <a:schemeClr val="tx1">
                    <a:tint val="75000"/>
                  </a:schemeClr>
                </a:solidFill>
              </a:defRPr>
            </a:lvl6pPr>
            <a:lvl7pPr marL="3061334" indent="0">
              <a:buNone/>
              <a:defRPr sz="1600">
                <a:solidFill>
                  <a:schemeClr val="tx1">
                    <a:tint val="75000"/>
                  </a:schemeClr>
                </a:solidFill>
              </a:defRPr>
            </a:lvl7pPr>
            <a:lvl8pPr marL="3571557" indent="0">
              <a:buNone/>
              <a:defRPr sz="1600">
                <a:solidFill>
                  <a:schemeClr val="tx1">
                    <a:tint val="75000"/>
                  </a:schemeClr>
                </a:solidFill>
              </a:defRPr>
            </a:lvl8pPr>
            <a:lvl9pPr marL="408177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dirty="0"/>
          </a:p>
        </p:txBody>
      </p:sp>
    </p:spTree>
    <p:extLst>
      <p:ext uri="{BB962C8B-B14F-4D97-AF65-F5344CB8AC3E}">
        <p14:creationId xmlns:p14="http://schemas.microsoft.com/office/powerpoint/2010/main" val="1740760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8"/>
            <a:ext cx="5048251" cy="4243091"/>
          </a:xfrm>
        </p:spPr>
        <p:txBody>
          <a:bodyPr/>
          <a:lstStyle>
            <a:lvl1pPr>
              <a:defRPr sz="3067"/>
            </a:lvl1pPr>
            <a:lvl2pPr>
              <a:defRPr sz="2667"/>
            </a:lvl2pPr>
            <a:lvl3pPr>
              <a:defRPr sz="2267"/>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49" y="1500188"/>
            <a:ext cx="5048251" cy="4243091"/>
          </a:xfrm>
        </p:spPr>
        <p:txBody>
          <a:bodyPr/>
          <a:lstStyle>
            <a:lvl1pPr>
              <a:defRPr sz="3067"/>
            </a:lvl1pPr>
            <a:lvl2pPr>
              <a:defRPr sz="2667"/>
            </a:lvl2pPr>
            <a:lvl3pPr>
              <a:defRPr sz="2267"/>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dirty="0"/>
          </a:p>
        </p:txBody>
      </p:sp>
    </p:spTree>
    <p:extLst>
      <p:ext uri="{BB962C8B-B14F-4D97-AF65-F5344CB8AC3E}">
        <p14:creationId xmlns:p14="http://schemas.microsoft.com/office/powerpoint/2010/main" val="1106595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9"/>
            <a:ext cx="5050235" cy="599777"/>
          </a:xfrm>
        </p:spPr>
        <p:txBody>
          <a:bodyPr anchor="b"/>
          <a:lstStyle>
            <a:lvl1pPr marL="0" indent="0">
              <a:buNone/>
              <a:defRPr sz="2667" b="1"/>
            </a:lvl1pPr>
            <a:lvl2pPr marL="510222" indent="0">
              <a:buNone/>
              <a:defRPr sz="2267" b="1"/>
            </a:lvl2pPr>
            <a:lvl3pPr marL="1020445" indent="0">
              <a:buNone/>
              <a:defRPr sz="2000" b="1"/>
            </a:lvl3pPr>
            <a:lvl4pPr marL="1530667" indent="0">
              <a:buNone/>
              <a:defRPr sz="1733" b="1"/>
            </a:lvl4pPr>
            <a:lvl5pPr marL="2040890" indent="0">
              <a:buNone/>
              <a:defRPr sz="1733" b="1"/>
            </a:lvl5pPr>
            <a:lvl6pPr marL="2551112" indent="0">
              <a:buNone/>
              <a:defRPr sz="1733" b="1"/>
            </a:lvl6pPr>
            <a:lvl7pPr marL="3061334" indent="0">
              <a:buNone/>
              <a:defRPr sz="1733" b="1"/>
            </a:lvl7pPr>
            <a:lvl8pPr marL="3571557" indent="0">
              <a:buNone/>
              <a:defRPr sz="1733" b="1"/>
            </a:lvl8pPr>
            <a:lvl9pPr marL="4081779" indent="0">
              <a:buNone/>
              <a:defRPr sz="1733" b="1"/>
            </a:lvl9pPr>
          </a:lstStyle>
          <a:p>
            <a:pPr lvl="0"/>
            <a:r>
              <a:rPr lang="en-US"/>
              <a:t>Click to edit Master text styles</a:t>
            </a:r>
          </a:p>
        </p:txBody>
      </p:sp>
      <p:sp>
        <p:nvSpPr>
          <p:cNvPr id="4" name="Content Placeholder 3"/>
          <p:cNvSpPr>
            <a:spLocks noGrp="1"/>
          </p:cNvSpPr>
          <p:nvPr>
            <p:ph sz="half" idx="2"/>
          </p:nvPr>
        </p:nvSpPr>
        <p:spPr>
          <a:xfrm>
            <a:off x="571500" y="2038946"/>
            <a:ext cx="5050235" cy="3704332"/>
          </a:xfrm>
        </p:spPr>
        <p:txBody>
          <a:bodyPr/>
          <a:lstStyle>
            <a:lvl1pPr>
              <a:defRPr sz="2667"/>
            </a:lvl1pPr>
            <a:lvl2pPr>
              <a:defRPr sz="2267"/>
            </a:lvl2pPr>
            <a:lvl3pPr>
              <a:defRPr sz="2000"/>
            </a:lvl3pPr>
            <a:lvl4pPr>
              <a:defRPr sz="1733"/>
            </a:lvl4pPr>
            <a:lvl5pPr>
              <a:defRPr sz="1733"/>
            </a:lvl5pPr>
            <a:lvl6pPr>
              <a:defRPr sz="1733"/>
            </a:lvl6pPr>
            <a:lvl7pPr>
              <a:defRPr sz="1733"/>
            </a:lvl7pPr>
            <a:lvl8pPr>
              <a:defRPr sz="1733"/>
            </a:lvl8pPr>
            <a:lvl9pPr>
              <a:defRPr sz="1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1" y="1439169"/>
            <a:ext cx="5052219" cy="599777"/>
          </a:xfrm>
        </p:spPr>
        <p:txBody>
          <a:bodyPr anchor="b"/>
          <a:lstStyle>
            <a:lvl1pPr marL="0" indent="0">
              <a:buNone/>
              <a:defRPr sz="2667" b="1"/>
            </a:lvl1pPr>
            <a:lvl2pPr marL="510222" indent="0">
              <a:buNone/>
              <a:defRPr sz="2267" b="1"/>
            </a:lvl2pPr>
            <a:lvl3pPr marL="1020445" indent="0">
              <a:buNone/>
              <a:defRPr sz="2000" b="1"/>
            </a:lvl3pPr>
            <a:lvl4pPr marL="1530667" indent="0">
              <a:buNone/>
              <a:defRPr sz="1733" b="1"/>
            </a:lvl4pPr>
            <a:lvl5pPr marL="2040890" indent="0">
              <a:buNone/>
              <a:defRPr sz="1733" b="1"/>
            </a:lvl5pPr>
            <a:lvl6pPr marL="2551112" indent="0">
              <a:buNone/>
              <a:defRPr sz="1733" b="1"/>
            </a:lvl6pPr>
            <a:lvl7pPr marL="3061334" indent="0">
              <a:buNone/>
              <a:defRPr sz="1733" b="1"/>
            </a:lvl7pPr>
            <a:lvl8pPr marL="3571557" indent="0">
              <a:buNone/>
              <a:defRPr sz="1733" b="1"/>
            </a:lvl8pPr>
            <a:lvl9pPr marL="4081779" indent="0">
              <a:buNone/>
              <a:defRPr sz="1733" b="1"/>
            </a:lvl9pPr>
          </a:lstStyle>
          <a:p>
            <a:pPr lvl="0"/>
            <a:r>
              <a:rPr lang="en-US"/>
              <a:t>Click to edit Master text styles</a:t>
            </a:r>
          </a:p>
        </p:txBody>
      </p:sp>
      <p:sp>
        <p:nvSpPr>
          <p:cNvPr id="6" name="Content Placeholder 5"/>
          <p:cNvSpPr>
            <a:spLocks noGrp="1"/>
          </p:cNvSpPr>
          <p:nvPr>
            <p:ph sz="quarter" idx="4"/>
          </p:nvPr>
        </p:nvSpPr>
        <p:spPr>
          <a:xfrm>
            <a:off x="5806281" y="2038946"/>
            <a:ext cx="5052219" cy="3704332"/>
          </a:xfrm>
        </p:spPr>
        <p:txBody>
          <a:bodyPr/>
          <a:lstStyle>
            <a:lvl1pPr>
              <a:defRPr sz="2667"/>
            </a:lvl1pPr>
            <a:lvl2pPr>
              <a:defRPr sz="2267"/>
            </a:lvl2pPr>
            <a:lvl3pPr>
              <a:defRPr sz="2000"/>
            </a:lvl3pPr>
            <a:lvl4pPr>
              <a:defRPr sz="1733"/>
            </a:lvl4pPr>
            <a:lvl5pPr>
              <a:defRPr sz="1733"/>
            </a:lvl5pPr>
            <a:lvl6pPr>
              <a:defRPr sz="1733"/>
            </a:lvl6pPr>
            <a:lvl7pPr>
              <a:defRPr sz="1733"/>
            </a:lvl7pPr>
            <a:lvl8pPr>
              <a:defRPr sz="1733"/>
            </a:lvl8pPr>
            <a:lvl9pPr>
              <a:defRPr sz="1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dirty="0"/>
          </a:p>
        </p:txBody>
      </p:sp>
    </p:spTree>
    <p:extLst>
      <p:ext uri="{BB962C8B-B14F-4D97-AF65-F5344CB8AC3E}">
        <p14:creationId xmlns:p14="http://schemas.microsoft.com/office/powerpoint/2010/main" val="2826884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dirty="0"/>
          </a:p>
        </p:txBody>
      </p:sp>
    </p:spTree>
    <p:extLst>
      <p:ext uri="{BB962C8B-B14F-4D97-AF65-F5344CB8AC3E}">
        <p14:creationId xmlns:p14="http://schemas.microsoft.com/office/powerpoint/2010/main" val="109993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dirty="0"/>
          </a:p>
        </p:txBody>
      </p:sp>
    </p:spTree>
    <p:extLst>
      <p:ext uri="{BB962C8B-B14F-4D97-AF65-F5344CB8AC3E}">
        <p14:creationId xmlns:p14="http://schemas.microsoft.com/office/powerpoint/2010/main" val="1709800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2" y="255984"/>
            <a:ext cx="3760391" cy="1089421"/>
          </a:xfrm>
        </p:spPr>
        <p:txBody>
          <a:bodyPr anchor="b"/>
          <a:lstStyle>
            <a:lvl1pPr algn="l">
              <a:defRPr sz="2267" b="1"/>
            </a:lvl1pPr>
          </a:lstStyle>
          <a:p>
            <a:r>
              <a:rPr lang="en-US"/>
              <a:t>Click to edit Master title style</a:t>
            </a:r>
          </a:p>
        </p:txBody>
      </p:sp>
      <p:sp>
        <p:nvSpPr>
          <p:cNvPr id="3" name="Content Placeholder 2"/>
          <p:cNvSpPr>
            <a:spLocks noGrp="1"/>
          </p:cNvSpPr>
          <p:nvPr>
            <p:ph idx="1"/>
          </p:nvPr>
        </p:nvSpPr>
        <p:spPr>
          <a:xfrm>
            <a:off x="4468812" y="255986"/>
            <a:ext cx="6389688" cy="5487293"/>
          </a:xfrm>
        </p:spPr>
        <p:txBody>
          <a:bodyPr/>
          <a:lstStyle>
            <a:lvl1pPr>
              <a:defRPr sz="3600"/>
            </a:lvl1pPr>
            <a:lvl2pPr>
              <a:defRPr sz="3067"/>
            </a:lvl2pPr>
            <a:lvl3pPr>
              <a:defRPr sz="2667"/>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2" y="1345407"/>
            <a:ext cx="3760391" cy="4397872"/>
          </a:xfrm>
        </p:spPr>
        <p:txBody>
          <a:bodyPr/>
          <a:lstStyle>
            <a:lvl1pPr marL="0" indent="0">
              <a:buNone/>
              <a:defRPr sz="1600"/>
            </a:lvl1pPr>
            <a:lvl2pPr marL="510222" indent="0">
              <a:buNone/>
              <a:defRPr sz="1333"/>
            </a:lvl2pPr>
            <a:lvl3pPr marL="1020445" indent="0">
              <a:buNone/>
              <a:defRPr sz="1067"/>
            </a:lvl3pPr>
            <a:lvl4pPr marL="1530667" indent="0">
              <a:buNone/>
              <a:defRPr sz="1067"/>
            </a:lvl4pPr>
            <a:lvl5pPr marL="2040890" indent="0">
              <a:buNone/>
              <a:defRPr sz="1067"/>
            </a:lvl5pPr>
            <a:lvl6pPr marL="2551112" indent="0">
              <a:buNone/>
              <a:defRPr sz="1067"/>
            </a:lvl6pPr>
            <a:lvl7pPr marL="3061334" indent="0">
              <a:buNone/>
              <a:defRPr sz="1067"/>
            </a:lvl7pPr>
            <a:lvl8pPr marL="3571557" indent="0">
              <a:buNone/>
              <a:defRPr sz="1067"/>
            </a:lvl8pPr>
            <a:lvl9pPr marL="4081779"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dirty="0"/>
          </a:p>
        </p:txBody>
      </p:sp>
    </p:spTree>
    <p:extLst>
      <p:ext uri="{BB962C8B-B14F-4D97-AF65-F5344CB8AC3E}">
        <p14:creationId xmlns:p14="http://schemas.microsoft.com/office/powerpoint/2010/main" val="3533329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3"/>
            <a:ext cx="6858000" cy="531317"/>
          </a:xfrm>
        </p:spPr>
        <p:txBody>
          <a:bodyPr anchor="b"/>
          <a:lstStyle>
            <a:lvl1pPr algn="l">
              <a:defRPr sz="2267" b="1"/>
            </a:lvl1pPr>
          </a:lstStyle>
          <a:p>
            <a:r>
              <a:rPr lang="en-US"/>
              <a:t>Click to edit Master title style</a:t>
            </a:r>
          </a:p>
        </p:txBody>
      </p:sp>
      <p:sp>
        <p:nvSpPr>
          <p:cNvPr id="3" name="Picture Placeholder 2"/>
          <p:cNvSpPr>
            <a:spLocks noGrp="1"/>
          </p:cNvSpPr>
          <p:nvPr>
            <p:ph type="pic" idx="1"/>
          </p:nvPr>
        </p:nvSpPr>
        <p:spPr>
          <a:xfrm>
            <a:off x="2240360" y="574477"/>
            <a:ext cx="6858000" cy="3857625"/>
          </a:xfrm>
        </p:spPr>
        <p:txBody>
          <a:bodyPr/>
          <a:lstStyle>
            <a:lvl1pPr marL="0" indent="0">
              <a:buNone/>
              <a:defRPr sz="3600"/>
            </a:lvl1pPr>
            <a:lvl2pPr marL="510222" indent="0">
              <a:buNone/>
              <a:defRPr sz="3067"/>
            </a:lvl2pPr>
            <a:lvl3pPr marL="1020445" indent="0">
              <a:buNone/>
              <a:defRPr sz="2667"/>
            </a:lvl3pPr>
            <a:lvl4pPr marL="1530667" indent="0">
              <a:buNone/>
              <a:defRPr sz="2267"/>
            </a:lvl4pPr>
            <a:lvl5pPr marL="2040890" indent="0">
              <a:buNone/>
              <a:defRPr sz="2267"/>
            </a:lvl5pPr>
            <a:lvl6pPr marL="2551112" indent="0">
              <a:buNone/>
              <a:defRPr sz="2267"/>
            </a:lvl6pPr>
            <a:lvl7pPr marL="3061334" indent="0">
              <a:buNone/>
              <a:defRPr sz="2267"/>
            </a:lvl7pPr>
            <a:lvl8pPr marL="3571557" indent="0">
              <a:buNone/>
              <a:defRPr sz="2267"/>
            </a:lvl8pPr>
            <a:lvl9pPr marL="4081779" indent="0">
              <a:buNone/>
              <a:defRPr sz="2267"/>
            </a:lvl9pPr>
          </a:lstStyle>
          <a:p>
            <a:endParaRPr lang="en-US" dirty="0"/>
          </a:p>
        </p:txBody>
      </p:sp>
      <p:sp>
        <p:nvSpPr>
          <p:cNvPr id="4" name="Text Placeholder 3"/>
          <p:cNvSpPr>
            <a:spLocks noGrp="1"/>
          </p:cNvSpPr>
          <p:nvPr>
            <p:ph type="body" sz="half" idx="2"/>
          </p:nvPr>
        </p:nvSpPr>
        <p:spPr>
          <a:xfrm>
            <a:off x="2240360" y="5031879"/>
            <a:ext cx="6858000" cy="754559"/>
          </a:xfrm>
        </p:spPr>
        <p:txBody>
          <a:bodyPr/>
          <a:lstStyle>
            <a:lvl1pPr marL="0" indent="0">
              <a:buNone/>
              <a:defRPr sz="1600"/>
            </a:lvl1pPr>
            <a:lvl2pPr marL="510222" indent="0">
              <a:buNone/>
              <a:defRPr sz="1333"/>
            </a:lvl2pPr>
            <a:lvl3pPr marL="1020445" indent="0">
              <a:buNone/>
              <a:defRPr sz="1067"/>
            </a:lvl3pPr>
            <a:lvl4pPr marL="1530667" indent="0">
              <a:buNone/>
              <a:defRPr sz="1067"/>
            </a:lvl4pPr>
            <a:lvl5pPr marL="2040890" indent="0">
              <a:buNone/>
              <a:defRPr sz="1067"/>
            </a:lvl5pPr>
            <a:lvl6pPr marL="2551112" indent="0">
              <a:buNone/>
              <a:defRPr sz="1067"/>
            </a:lvl6pPr>
            <a:lvl7pPr marL="3061334" indent="0">
              <a:buNone/>
              <a:defRPr sz="1067"/>
            </a:lvl7pPr>
            <a:lvl8pPr marL="3571557" indent="0">
              <a:buNone/>
              <a:defRPr sz="1067"/>
            </a:lvl8pPr>
            <a:lvl9pPr marL="4081779"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dirty="0"/>
          </a:p>
        </p:txBody>
      </p:sp>
    </p:spTree>
    <p:extLst>
      <p:ext uri="{BB962C8B-B14F-4D97-AF65-F5344CB8AC3E}">
        <p14:creationId xmlns:p14="http://schemas.microsoft.com/office/powerpoint/2010/main" val="2861627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dirty="0"/>
          </a:p>
        </p:txBody>
      </p:sp>
    </p:spTree>
    <p:extLst>
      <p:ext uri="{BB962C8B-B14F-4D97-AF65-F5344CB8AC3E}">
        <p14:creationId xmlns:p14="http://schemas.microsoft.com/office/powerpoint/2010/main" val="3910300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iseño personalizado">
    <p:spTree>
      <p:nvGrpSpPr>
        <p:cNvPr id="1" name=""/>
        <p:cNvGrpSpPr/>
        <p:nvPr/>
      </p:nvGrpSpPr>
      <p:grpSpPr>
        <a:xfrm>
          <a:off x="0" y="0"/>
          <a:ext cx="0" cy="0"/>
          <a:chOff x="0" y="0"/>
          <a:chExt cx="0" cy="0"/>
        </a:xfrm>
      </p:grpSpPr>
      <p:sp>
        <p:nvSpPr>
          <p:cNvPr id="15" name="Shape 544">
            <a:extLst>
              <a:ext uri="{FF2B5EF4-FFF2-40B4-BE49-F238E27FC236}">
                <a16:creationId xmlns:a16="http://schemas.microsoft.com/office/drawing/2014/main" id="{49244CE0-B97B-4949-AB79-C51207AC8A2A}"/>
              </a:ext>
            </a:extLst>
          </p:cNvPr>
          <p:cNvSpPr/>
          <p:nvPr userDrawn="1"/>
        </p:nvSpPr>
        <p:spPr>
          <a:xfrm>
            <a:off x="-2" y="6330291"/>
            <a:ext cx="12185650" cy="534853"/>
          </a:xfrm>
          <a:prstGeom prst="rect">
            <a:avLst/>
          </a:prstGeom>
          <a:solidFill>
            <a:srgbClr val="009FE3"/>
          </a:solidFill>
          <a:ln>
            <a:noFill/>
          </a:ln>
        </p:spPr>
        <p:txBody>
          <a:bodyPr lIns="45717" tIns="45717" rIns="45717" bIns="45717" anchor="ctr"/>
          <a:lstStyle/>
          <a:p>
            <a:pPr algn="ctr" defTabSz="844560">
              <a:defRPr sz="1600">
                <a:solidFill>
                  <a:srgbClr val="FFFFFF"/>
                </a:solidFill>
                <a:latin typeface="+mn-lt"/>
                <a:ea typeface="+mn-ea"/>
                <a:cs typeface="+mn-cs"/>
                <a:sym typeface="Montserrat Regular"/>
              </a:defRPr>
            </a:pPr>
            <a:endParaRPr sz="1600"/>
          </a:p>
        </p:txBody>
      </p:sp>
      <p:sp>
        <p:nvSpPr>
          <p:cNvPr id="16" name="Número de diapositiva">
            <a:extLst>
              <a:ext uri="{FF2B5EF4-FFF2-40B4-BE49-F238E27FC236}">
                <a16:creationId xmlns:a16="http://schemas.microsoft.com/office/drawing/2014/main" id="{BCDAC77D-9075-435A-851B-3529DC7619DA}"/>
              </a:ext>
            </a:extLst>
          </p:cNvPr>
          <p:cNvSpPr txBox="1">
            <a:spLocks noGrp="1"/>
          </p:cNvSpPr>
          <p:nvPr>
            <p:ph type="sldNum" sz="quarter" idx="4"/>
          </p:nvPr>
        </p:nvSpPr>
        <p:spPr>
          <a:xfrm>
            <a:off x="11630332" y="6330292"/>
            <a:ext cx="561669" cy="527708"/>
          </a:xfrm>
          <a:prstGeom prst="rect">
            <a:avLst/>
          </a:prstGeom>
        </p:spPr>
        <p:txBody>
          <a:bodyPr anchor="ctr"/>
          <a:lstStyle>
            <a:lvl1pPr>
              <a:defRPr sz="1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86CB4B4D-7CA3-9044-876B-883B54F8677D}" type="slidenum">
              <a:rPr lang="es-ES" smtClean="0"/>
              <a:pPr/>
              <a:t>‹Nº›</a:t>
            </a:fld>
            <a:endParaRPr lang="es-ES" dirty="0"/>
          </a:p>
        </p:txBody>
      </p:sp>
      <p:pic>
        <p:nvPicPr>
          <p:cNvPr id="18" name="Imagen 17">
            <a:extLst>
              <a:ext uri="{FF2B5EF4-FFF2-40B4-BE49-F238E27FC236}">
                <a16:creationId xmlns:a16="http://schemas.microsoft.com/office/drawing/2014/main" id="{92F607A3-313E-4BD0-A0C3-79E953B797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2464" y="188640"/>
            <a:ext cx="1745792" cy="574797"/>
          </a:xfrm>
          <a:prstGeom prst="rect">
            <a:avLst/>
          </a:prstGeom>
        </p:spPr>
      </p:pic>
      <p:pic>
        <p:nvPicPr>
          <p:cNvPr id="19" name="Imagen 18">
            <a:extLst>
              <a:ext uri="{FF2B5EF4-FFF2-40B4-BE49-F238E27FC236}">
                <a16:creationId xmlns:a16="http://schemas.microsoft.com/office/drawing/2014/main" id="{F2219B46-9C22-4B13-8855-E13427070FF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81" y="6389135"/>
            <a:ext cx="832965" cy="433104"/>
          </a:xfrm>
          <a:prstGeom prst="rect">
            <a:avLst/>
          </a:prstGeom>
        </p:spPr>
      </p:pic>
      <p:sp>
        <p:nvSpPr>
          <p:cNvPr id="44" name="Texto del título"/>
          <p:cNvSpPr txBox="1">
            <a:spLocks noGrp="1"/>
          </p:cNvSpPr>
          <p:nvPr>
            <p:ph type="title" hasCustomPrompt="1"/>
          </p:nvPr>
        </p:nvSpPr>
        <p:spPr>
          <a:xfrm>
            <a:off x="299587" y="351045"/>
            <a:ext cx="10972800" cy="824784"/>
          </a:xfrm>
          <a:prstGeom prst="rect">
            <a:avLst/>
          </a:prstGeom>
        </p:spPr>
        <p:txBody>
          <a:bodyPr/>
          <a:lstStyle>
            <a:lvl1pPr algn="l">
              <a:defRPr kumimoji="0" sz="2400" b="0" i="0" u="none" strike="noStrike" cap="none" spc="533" normalizeH="0" baseline="0" dirty="0">
                <a:ln>
                  <a:noFill/>
                </a:ln>
                <a:solidFill>
                  <a:srgbClr val="009AD8"/>
                </a:solidFill>
                <a:effectLst/>
                <a:uFillTx/>
                <a:latin typeface="Open Sans SemiBold" panose="020B0706030804020204" pitchFamily="34" charset="0"/>
                <a:ea typeface="Open Sans SemiBold" panose="020B0706030804020204" pitchFamily="34" charset="0"/>
                <a:cs typeface="Open Sans SemiBold" panose="020B0706030804020204" pitchFamily="34" charset="0"/>
                <a:sym typeface="Helvetica"/>
              </a:defRPr>
            </a:lvl1pPr>
          </a:lstStyle>
          <a:p>
            <a:r>
              <a:rPr lang="es-ES" dirty="0"/>
              <a:t>TEXTO DEL TÍTULO</a:t>
            </a:r>
          </a:p>
        </p:txBody>
      </p:sp>
      <p:sp>
        <p:nvSpPr>
          <p:cNvPr id="8" name="Shape 546">
            <a:extLst>
              <a:ext uri="{FF2B5EF4-FFF2-40B4-BE49-F238E27FC236}">
                <a16:creationId xmlns:a16="http://schemas.microsoft.com/office/drawing/2014/main" id="{BF190419-0ABC-403E-89EE-AC40C6DAD602}"/>
              </a:ext>
            </a:extLst>
          </p:cNvPr>
          <p:cNvSpPr txBox="1"/>
          <p:nvPr userDrawn="1"/>
        </p:nvSpPr>
        <p:spPr>
          <a:xfrm>
            <a:off x="4428105" y="6458577"/>
            <a:ext cx="3329438"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lnSpc>
                <a:spcPct val="100000"/>
              </a:lnSpc>
            </a:pPr>
            <a:r>
              <a:rPr kumimoji="0" lang="es-ES" sz="700" b="0" i="0" u="none" strike="noStrike" cap="none" spc="0" normalizeH="0" baseline="0" dirty="0">
                <a:ln>
                  <a:noFill/>
                </a:ln>
                <a:solidFill>
                  <a:srgbClr val="FFFFFF"/>
                </a:solidFill>
                <a:effectLst/>
                <a:uFillTx/>
                <a:latin typeface="Open Sans SemiBold" panose="020B0706030804020204" pitchFamily="34" charset="0"/>
                <a:ea typeface="Open Sans SemiBold" panose="020B0706030804020204" pitchFamily="34" charset="0"/>
                <a:cs typeface="Open Sans SemiBold" panose="020B0706030804020204" pitchFamily="34" charset="0"/>
                <a:sym typeface="Helvetica"/>
              </a:rPr>
              <a:t>© Voluntarios CaixaBank, Barcelona, 2021. </a:t>
            </a:r>
          </a:p>
          <a:p>
            <a:pPr algn="ctr">
              <a:lnSpc>
                <a:spcPct val="100000"/>
              </a:lnSpc>
            </a:pPr>
            <a:r>
              <a:rPr kumimoji="0" lang="es-ES" sz="700" b="0" i="0" u="none" strike="noStrike" cap="none" spc="0" normalizeH="0" baseline="0" dirty="0">
                <a:ln>
                  <a:noFill/>
                </a:ln>
                <a:solidFill>
                  <a:srgbClr val="FFFFFF"/>
                </a:solidFill>
                <a:effectLst/>
                <a:uFillTx/>
                <a:latin typeface="Open Sans Light" panose="020B0306030504020204" pitchFamily="34" charset="0"/>
                <a:ea typeface="Open Sans Light" panose="020B0306030504020204" pitchFamily="34" charset="0"/>
                <a:cs typeface="Open Sans Light" panose="020B0306030504020204" pitchFamily="34" charset="0"/>
                <a:sym typeface="Helvetica"/>
              </a:rPr>
              <a:t>Se prohíbe su reproducción y comunicación o acceso a terceros no autorizados.</a:t>
            </a:r>
            <a:endParaRPr kumimoji="0" sz="700" b="0" i="0" u="none" strike="noStrike" cap="none" spc="0" normalizeH="0" baseline="0" dirty="0">
              <a:ln>
                <a:noFill/>
              </a:ln>
              <a:solidFill>
                <a:srgbClr val="FFFFFF"/>
              </a:solidFill>
              <a:effectLst/>
              <a:uFillTx/>
              <a:latin typeface="Open Sans Light" panose="020B0306030504020204" pitchFamily="34" charset="0"/>
              <a:ea typeface="Open Sans Light" panose="020B0306030504020204" pitchFamily="34" charset="0"/>
              <a:cs typeface="Open Sans Light" panose="020B0306030504020204" pitchFamily="34" charset="0"/>
              <a:sym typeface="Helvetica"/>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4"/>
            <a:ext cx="2571751"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1" y="257474"/>
            <a:ext cx="7524751"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dirty="0"/>
          </a:p>
        </p:txBody>
      </p:sp>
    </p:spTree>
    <p:extLst>
      <p:ext uri="{BB962C8B-B14F-4D97-AF65-F5344CB8AC3E}">
        <p14:creationId xmlns:p14="http://schemas.microsoft.com/office/powerpoint/2010/main" val="3256259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Imagen con título">
    <p:spTree>
      <p:nvGrpSpPr>
        <p:cNvPr id="1" name=""/>
        <p:cNvGrpSpPr/>
        <p:nvPr/>
      </p:nvGrpSpPr>
      <p:grpSpPr>
        <a:xfrm>
          <a:off x="0" y="0"/>
          <a:ext cx="0" cy="0"/>
          <a:chOff x="0" y="0"/>
          <a:chExt cx="0" cy="0"/>
        </a:xfrm>
      </p:grpSpPr>
      <p:sp>
        <p:nvSpPr>
          <p:cNvPr id="8" name="Shape 544">
            <a:extLst>
              <a:ext uri="{FF2B5EF4-FFF2-40B4-BE49-F238E27FC236}">
                <a16:creationId xmlns:a16="http://schemas.microsoft.com/office/drawing/2014/main" id="{3B0BD9AF-8D46-43D5-90EC-831868554132}"/>
              </a:ext>
            </a:extLst>
          </p:cNvPr>
          <p:cNvSpPr/>
          <p:nvPr userDrawn="1"/>
        </p:nvSpPr>
        <p:spPr>
          <a:xfrm>
            <a:off x="-2" y="6330291"/>
            <a:ext cx="12185650" cy="534853"/>
          </a:xfrm>
          <a:prstGeom prst="rect">
            <a:avLst/>
          </a:prstGeom>
          <a:solidFill>
            <a:srgbClr val="009FE3"/>
          </a:solidFill>
          <a:ln>
            <a:noFill/>
          </a:ln>
        </p:spPr>
        <p:txBody>
          <a:bodyPr lIns="45717" tIns="45717" rIns="45717" bIns="45717" anchor="ctr"/>
          <a:lstStyle/>
          <a:p>
            <a:pPr algn="ctr" defTabSz="844560">
              <a:defRPr sz="1600">
                <a:solidFill>
                  <a:srgbClr val="FFFFFF"/>
                </a:solidFill>
                <a:latin typeface="+mn-lt"/>
                <a:ea typeface="+mn-ea"/>
                <a:cs typeface="+mn-cs"/>
                <a:sym typeface="Montserrat Regular"/>
              </a:defRPr>
            </a:pPr>
            <a:endParaRPr sz="1600"/>
          </a:p>
        </p:txBody>
      </p:sp>
      <p:sp>
        <p:nvSpPr>
          <p:cNvPr id="9" name="Número de diapositiva">
            <a:extLst>
              <a:ext uri="{FF2B5EF4-FFF2-40B4-BE49-F238E27FC236}">
                <a16:creationId xmlns:a16="http://schemas.microsoft.com/office/drawing/2014/main" id="{267BF532-78E1-46C0-AA7A-69200BF36C9C}"/>
              </a:ext>
            </a:extLst>
          </p:cNvPr>
          <p:cNvSpPr txBox="1">
            <a:spLocks noGrp="1"/>
          </p:cNvSpPr>
          <p:nvPr>
            <p:ph type="sldNum" sz="quarter" idx="4"/>
          </p:nvPr>
        </p:nvSpPr>
        <p:spPr>
          <a:xfrm>
            <a:off x="11630332" y="6330292"/>
            <a:ext cx="561669" cy="527708"/>
          </a:xfrm>
          <a:prstGeom prst="rect">
            <a:avLst/>
          </a:prstGeom>
        </p:spPr>
        <p:txBody>
          <a:bodyPr anchor="ctr"/>
          <a:lstStyle>
            <a:lvl1pPr>
              <a:defRPr sz="1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86CB4B4D-7CA3-9044-876B-883B54F8677D}" type="slidenum">
              <a:rPr lang="es-ES" smtClean="0"/>
              <a:pPr/>
              <a:t>‹Nº›</a:t>
            </a:fld>
            <a:endParaRPr lang="es-ES" dirty="0"/>
          </a:p>
        </p:txBody>
      </p:sp>
      <p:pic>
        <p:nvPicPr>
          <p:cNvPr id="12" name="Imagen 11">
            <a:extLst>
              <a:ext uri="{FF2B5EF4-FFF2-40B4-BE49-F238E27FC236}">
                <a16:creationId xmlns:a16="http://schemas.microsoft.com/office/drawing/2014/main" id="{2AC797F6-89F7-46D0-A2F7-D659C3C70F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2464" y="188640"/>
            <a:ext cx="1745792" cy="574797"/>
          </a:xfrm>
          <a:prstGeom prst="rect">
            <a:avLst/>
          </a:prstGeom>
        </p:spPr>
      </p:pic>
      <p:pic>
        <p:nvPicPr>
          <p:cNvPr id="13" name="Imagen 12">
            <a:extLst>
              <a:ext uri="{FF2B5EF4-FFF2-40B4-BE49-F238E27FC236}">
                <a16:creationId xmlns:a16="http://schemas.microsoft.com/office/drawing/2014/main" id="{C67CD724-711A-4579-A553-54AA44A0EF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81" y="6389135"/>
            <a:ext cx="832965" cy="433104"/>
          </a:xfrm>
          <a:prstGeom prst="rect">
            <a:avLst/>
          </a:prstGeom>
        </p:spPr>
      </p:pic>
      <p:sp>
        <p:nvSpPr>
          <p:cNvPr id="7" name="Shape 546">
            <a:extLst>
              <a:ext uri="{FF2B5EF4-FFF2-40B4-BE49-F238E27FC236}">
                <a16:creationId xmlns:a16="http://schemas.microsoft.com/office/drawing/2014/main" id="{BB456AAF-A704-4F8A-B999-55A38BD16803}"/>
              </a:ext>
            </a:extLst>
          </p:cNvPr>
          <p:cNvSpPr txBox="1"/>
          <p:nvPr userDrawn="1"/>
        </p:nvSpPr>
        <p:spPr>
          <a:xfrm>
            <a:off x="4407266" y="6458577"/>
            <a:ext cx="3371116"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lnSpc>
                <a:spcPct val="100000"/>
              </a:lnSpc>
            </a:pPr>
            <a:r>
              <a:rPr kumimoji="0" lang="es-ES" sz="700" b="0" i="0" u="none" strike="noStrike" cap="none" spc="0" normalizeH="0" baseline="0" dirty="0">
                <a:ln>
                  <a:noFill/>
                </a:ln>
                <a:solidFill>
                  <a:srgbClr val="FFFFFF"/>
                </a:solidFill>
                <a:effectLst/>
                <a:uFillTx/>
                <a:latin typeface="Open Sans SemiBold" panose="020B0706030804020204" pitchFamily="34" charset="0"/>
                <a:ea typeface="Open Sans SemiBold" panose="020B0706030804020204" pitchFamily="34" charset="0"/>
                <a:cs typeface="Open Sans SemiBold" panose="020B0706030804020204" pitchFamily="34" charset="0"/>
                <a:sym typeface="Helvetica"/>
              </a:rPr>
              <a:t>© Voluntarios CaixaBank, Barcelona, 2021. </a:t>
            </a:r>
          </a:p>
          <a:p>
            <a:pPr algn="ctr">
              <a:lnSpc>
                <a:spcPct val="100000"/>
              </a:lnSpc>
            </a:pPr>
            <a:r>
              <a:rPr kumimoji="0" lang="es-ES" sz="700" b="0" i="0" u="none" strike="noStrike" cap="none" spc="0" normalizeH="0" baseline="0" dirty="0">
                <a:ln>
                  <a:noFill/>
                </a:ln>
                <a:solidFill>
                  <a:srgbClr val="FFFFFF"/>
                </a:solidFill>
                <a:effectLst/>
                <a:uFillTx/>
                <a:latin typeface="Open Sans Light" panose="020B0306030504020204" pitchFamily="34" charset="0"/>
                <a:ea typeface="Open Sans Light" panose="020B0306030504020204" pitchFamily="34" charset="0"/>
                <a:cs typeface="Open Sans Light" panose="020B0306030504020204" pitchFamily="34" charset="0"/>
                <a:sym typeface="Helvetica"/>
              </a:rPr>
              <a:t>Se prohíbe su reproducción y comunicación o acceso a terceros no autorizados..</a:t>
            </a:r>
            <a:endParaRPr kumimoji="0" sz="700" b="0" i="0" u="none" strike="noStrike" cap="none" spc="0" normalizeH="0" baseline="0" dirty="0">
              <a:ln>
                <a:noFill/>
              </a:ln>
              <a:solidFill>
                <a:srgbClr val="FFFFFF"/>
              </a:solidFill>
              <a:effectLst/>
              <a:uFillTx/>
              <a:latin typeface="Open Sans Light" panose="020B0306030504020204" pitchFamily="34" charset="0"/>
              <a:ea typeface="Open Sans Light" panose="020B0306030504020204" pitchFamily="34" charset="0"/>
              <a:cs typeface="Open Sans Light" panose="020B0306030504020204" pitchFamily="34" charset="0"/>
              <a:sym typeface="Helvetica"/>
            </a:endParaRPr>
          </a:p>
        </p:txBody>
      </p:sp>
    </p:spTree>
    <p:extLst>
      <p:ext uri="{BB962C8B-B14F-4D97-AF65-F5344CB8AC3E}">
        <p14:creationId xmlns:p14="http://schemas.microsoft.com/office/powerpoint/2010/main" val="291199609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Encabezado de sección">
    <p:spTree>
      <p:nvGrpSpPr>
        <p:cNvPr id="1" name=""/>
        <p:cNvGrpSpPr/>
        <p:nvPr/>
      </p:nvGrpSpPr>
      <p:grpSpPr>
        <a:xfrm>
          <a:off x="0" y="0"/>
          <a:ext cx="0" cy="0"/>
          <a:chOff x="0" y="0"/>
          <a:chExt cx="0" cy="0"/>
        </a:xfrm>
      </p:grpSpPr>
      <p:sp>
        <p:nvSpPr>
          <p:cNvPr id="12" name="Shape 544">
            <a:extLst>
              <a:ext uri="{FF2B5EF4-FFF2-40B4-BE49-F238E27FC236}">
                <a16:creationId xmlns:a16="http://schemas.microsoft.com/office/drawing/2014/main" id="{0029145F-D888-4B83-9E42-3D78DB56B54C}"/>
              </a:ext>
            </a:extLst>
          </p:cNvPr>
          <p:cNvSpPr/>
          <p:nvPr userDrawn="1"/>
        </p:nvSpPr>
        <p:spPr>
          <a:xfrm>
            <a:off x="-2" y="6330291"/>
            <a:ext cx="12185650" cy="534853"/>
          </a:xfrm>
          <a:prstGeom prst="rect">
            <a:avLst/>
          </a:prstGeom>
          <a:solidFill>
            <a:srgbClr val="009FE3"/>
          </a:solidFill>
          <a:ln>
            <a:noFill/>
          </a:ln>
        </p:spPr>
        <p:txBody>
          <a:bodyPr lIns="45717" tIns="45717" rIns="45717" bIns="45717" anchor="ctr"/>
          <a:lstStyle/>
          <a:p>
            <a:pPr algn="ctr" defTabSz="844560">
              <a:defRPr sz="1600">
                <a:solidFill>
                  <a:srgbClr val="FFFFFF"/>
                </a:solidFill>
                <a:latin typeface="+mn-lt"/>
                <a:ea typeface="+mn-ea"/>
                <a:cs typeface="+mn-cs"/>
                <a:sym typeface="Montserrat Regular"/>
              </a:defRPr>
            </a:pPr>
            <a:endParaRPr sz="1600"/>
          </a:p>
        </p:txBody>
      </p:sp>
      <p:sp>
        <p:nvSpPr>
          <p:cNvPr id="13" name="Número de diapositiva">
            <a:extLst>
              <a:ext uri="{FF2B5EF4-FFF2-40B4-BE49-F238E27FC236}">
                <a16:creationId xmlns:a16="http://schemas.microsoft.com/office/drawing/2014/main" id="{BEFE14B9-DB7F-4506-98E7-0D64D1E786F7}"/>
              </a:ext>
            </a:extLst>
          </p:cNvPr>
          <p:cNvSpPr txBox="1">
            <a:spLocks noGrp="1"/>
          </p:cNvSpPr>
          <p:nvPr>
            <p:ph type="sldNum" sz="quarter" idx="4"/>
          </p:nvPr>
        </p:nvSpPr>
        <p:spPr>
          <a:xfrm>
            <a:off x="11630332" y="6330292"/>
            <a:ext cx="561669" cy="527708"/>
          </a:xfrm>
          <a:prstGeom prst="rect">
            <a:avLst/>
          </a:prstGeom>
        </p:spPr>
        <p:txBody>
          <a:bodyPr anchor="ctr"/>
          <a:lstStyle>
            <a:lvl1pPr>
              <a:defRPr sz="1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86CB4B4D-7CA3-9044-876B-883B54F8677D}" type="slidenum">
              <a:rPr lang="es-ES" smtClean="0"/>
              <a:pPr/>
              <a:t>‹Nº›</a:t>
            </a:fld>
            <a:endParaRPr lang="es-ES" dirty="0"/>
          </a:p>
        </p:txBody>
      </p:sp>
      <p:pic>
        <p:nvPicPr>
          <p:cNvPr id="16" name="Imagen 15">
            <a:extLst>
              <a:ext uri="{FF2B5EF4-FFF2-40B4-BE49-F238E27FC236}">
                <a16:creationId xmlns:a16="http://schemas.microsoft.com/office/drawing/2014/main" id="{4459643C-D569-4740-B7DD-E204230D2F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2464" y="188640"/>
            <a:ext cx="1745792" cy="574797"/>
          </a:xfrm>
          <a:prstGeom prst="rect">
            <a:avLst/>
          </a:prstGeom>
        </p:spPr>
      </p:pic>
      <p:pic>
        <p:nvPicPr>
          <p:cNvPr id="17" name="Imagen 16">
            <a:extLst>
              <a:ext uri="{FF2B5EF4-FFF2-40B4-BE49-F238E27FC236}">
                <a16:creationId xmlns:a16="http://schemas.microsoft.com/office/drawing/2014/main" id="{4D3F144E-FC20-4949-890D-BC3953F486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81" y="6389135"/>
            <a:ext cx="832965" cy="433104"/>
          </a:xfrm>
          <a:prstGeom prst="rect">
            <a:avLst/>
          </a:prstGeom>
        </p:spPr>
      </p:pic>
      <p:sp>
        <p:nvSpPr>
          <p:cNvPr id="56" name="Texto del título"/>
          <p:cNvSpPr txBox="1">
            <a:spLocks noGrp="1"/>
          </p:cNvSpPr>
          <p:nvPr>
            <p:ph type="title"/>
          </p:nvPr>
        </p:nvSpPr>
        <p:spPr>
          <a:xfrm>
            <a:off x="963085" y="4406902"/>
            <a:ext cx="10363202" cy="1362077"/>
          </a:xfrm>
          <a:prstGeom prst="rect">
            <a:avLst/>
          </a:prstGeom>
        </p:spPr>
        <p:txBody>
          <a:bodyPr anchor="t"/>
          <a:lstStyle>
            <a:lvl1pPr algn="l">
              <a:defRPr sz="4000" cap="all">
                <a:latin typeface="Montserrat Bold"/>
                <a:ea typeface="Montserrat Bold"/>
                <a:cs typeface="Montserrat Bold"/>
                <a:sym typeface="Montserrat Bold"/>
              </a:defRPr>
            </a:lvl1pPr>
          </a:lstStyle>
          <a:p>
            <a:r>
              <a:t>Texto del título</a:t>
            </a:r>
          </a:p>
        </p:txBody>
      </p:sp>
      <p:sp>
        <p:nvSpPr>
          <p:cNvPr id="57" name="Nivel de texto 1…"/>
          <p:cNvSpPr txBox="1">
            <a:spLocks noGrp="1"/>
          </p:cNvSpPr>
          <p:nvPr>
            <p:ph type="body" sz="quarter" idx="1"/>
          </p:nvPr>
        </p:nvSpPr>
        <p:spPr>
          <a:xfrm>
            <a:off x="963085" y="2906714"/>
            <a:ext cx="10363202" cy="1500189"/>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rPr dirty="0"/>
              <a:t>Nivel de </a:t>
            </a:r>
            <a:r>
              <a:rPr dirty="0" err="1"/>
              <a:t>texto</a:t>
            </a:r>
            <a:r>
              <a:rPr dirty="0"/>
              <a:t> 1</a:t>
            </a:r>
          </a:p>
          <a:p>
            <a:pPr lvl="1"/>
            <a:r>
              <a:rPr dirty="0"/>
              <a:t>Nivel de </a:t>
            </a:r>
            <a:r>
              <a:rPr dirty="0" err="1"/>
              <a:t>texto</a:t>
            </a:r>
            <a:r>
              <a:rPr dirty="0"/>
              <a:t> 2</a:t>
            </a:r>
          </a:p>
          <a:p>
            <a:pPr lvl="2"/>
            <a:r>
              <a:rPr dirty="0"/>
              <a:t>Nivel de </a:t>
            </a:r>
            <a:r>
              <a:rPr dirty="0" err="1"/>
              <a:t>texto</a:t>
            </a:r>
            <a:r>
              <a:rPr dirty="0"/>
              <a:t> 3</a:t>
            </a:r>
          </a:p>
          <a:p>
            <a:pPr lvl="3"/>
            <a:r>
              <a:rPr dirty="0"/>
              <a:t>Nivel de </a:t>
            </a:r>
            <a:r>
              <a:rPr dirty="0" err="1"/>
              <a:t>texto</a:t>
            </a:r>
            <a:r>
              <a:rPr dirty="0"/>
              <a:t> 4</a:t>
            </a:r>
          </a:p>
          <a:p>
            <a:pPr lvl="4"/>
            <a:r>
              <a:rPr dirty="0"/>
              <a:t>Nivel de </a:t>
            </a:r>
            <a:r>
              <a:rPr dirty="0" err="1"/>
              <a:t>texto</a:t>
            </a:r>
            <a:r>
              <a:rPr dirty="0"/>
              <a:t> 5</a:t>
            </a:r>
          </a:p>
        </p:txBody>
      </p:sp>
      <p:sp>
        <p:nvSpPr>
          <p:cNvPr id="9" name="Shape 546">
            <a:extLst>
              <a:ext uri="{FF2B5EF4-FFF2-40B4-BE49-F238E27FC236}">
                <a16:creationId xmlns:a16="http://schemas.microsoft.com/office/drawing/2014/main" id="{C7125EED-C42C-4761-A32C-75476610EED3}"/>
              </a:ext>
            </a:extLst>
          </p:cNvPr>
          <p:cNvSpPr txBox="1"/>
          <p:nvPr userDrawn="1"/>
        </p:nvSpPr>
        <p:spPr>
          <a:xfrm>
            <a:off x="4428105" y="6458577"/>
            <a:ext cx="3329438"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lnSpc>
                <a:spcPct val="100000"/>
              </a:lnSpc>
            </a:pPr>
            <a:r>
              <a:rPr kumimoji="0" lang="es-ES" sz="700" b="0" i="0" u="none" strike="noStrike" cap="none" spc="0" normalizeH="0" baseline="0" dirty="0">
                <a:ln>
                  <a:noFill/>
                </a:ln>
                <a:solidFill>
                  <a:srgbClr val="FFFFFF"/>
                </a:solidFill>
                <a:effectLst/>
                <a:uFillTx/>
                <a:latin typeface="Open Sans SemiBold" panose="020B0706030804020204" pitchFamily="34" charset="0"/>
                <a:ea typeface="Open Sans SemiBold" panose="020B0706030804020204" pitchFamily="34" charset="0"/>
                <a:cs typeface="Open Sans SemiBold" panose="020B0706030804020204" pitchFamily="34" charset="0"/>
                <a:sym typeface="Helvetica"/>
              </a:rPr>
              <a:t>© Voluntarios CaixaBank, Barcelona, 2021. </a:t>
            </a:r>
          </a:p>
          <a:p>
            <a:pPr algn="ctr">
              <a:lnSpc>
                <a:spcPct val="100000"/>
              </a:lnSpc>
            </a:pPr>
            <a:r>
              <a:rPr kumimoji="0" lang="es-ES" sz="700" b="0" i="0" u="none" strike="noStrike" cap="none" spc="0" normalizeH="0" baseline="0" dirty="0">
                <a:ln>
                  <a:noFill/>
                </a:ln>
                <a:solidFill>
                  <a:srgbClr val="FFFFFF"/>
                </a:solidFill>
                <a:effectLst/>
                <a:uFillTx/>
                <a:latin typeface="Open Sans Light" panose="020B0306030504020204" pitchFamily="34" charset="0"/>
                <a:ea typeface="Open Sans Light" panose="020B0306030504020204" pitchFamily="34" charset="0"/>
                <a:cs typeface="Open Sans Light" panose="020B0306030504020204" pitchFamily="34" charset="0"/>
                <a:sym typeface="Helvetica"/>
              </a:rPr>
              <a:t>Se prohíbe su reproducción y comunicación o acceso a terceros no autorizados.</a:t>
            </a:r>
            <a:endParaRPr kumimoji="0" sz="700" b="0" i="0" u="none" strike="noStrike" cap="none" spc="0" normalizeH="0" baseline="0" dirty="0">
              <a:ln>
                <a:noFill/>
              </a:ln>
              <a:solidFill>
                <a:srgbClr val="FFFFFF"/>
              </a:solidFill>
              <a:effectLst/>
              <a:uFillTx/>
              <a:latin typeface="Open Sans Light" panose="020B0306030504020204" pitchFamily="34" charset="0"/>
              <a:ea typeface="Open Sans Light" panose="020B0306030504020204" pitchFamily="34" charset="0"/>
              <a:cs typeface="Open Sans Light" panose="020B0306030504020204" pitchFamily="34" charset="0"/>
              <a:sym typeface="Helvetica"/>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Dos objetos">
    <p:spTree>
      <p:nvGrpSpPr>
        <p:cNvPr id="1" name=""/>
        <p:cNvGrpSpPr/>
        <p:nvPr/>
      </p:nvGrpSpPr>
      <p:grpSpPr>
        <a:xfrm>
          <a:off x="0" y="0"/>
          <a:ext cx="0" cy="0"/>
          <a:chOff x="0" y="0"/>
          <a:chExt cx="0" cy="0"/>
        </a:xfrm>
      </p:grpSpPr>
      <p:sp>
        <p:nvSpPr>
          <p:cNvPr id="12" name="Shape 544">
            <a:extLst>
              <a:ext uri="{FF2B5EF4-FFF2-40B4-BE49-F238E27FC236}">
                <a16:creationId xmlns:a16="http://schemas.microsoft.com/office/drawing/2014/main" id="{8DDC3F96-34F8-4600-A952-DE185A7D755C}"/>
              </a:ext>
            </a:extLst>
          </p:cNvPr>
          <p:cNvSpPr/>
          <p:nvPr userDrawn="1"/>
        </p:nvSpPr>
        <p:spPr>
          <a:xfrm>
            <a:off x="-2" y="6330291"/>
            <a:ext cx="12185650" cy="534853"/>
          </a:xfrm>
          <a:prstGeom prst="rect">
            <a:avLst/>
          </a:prstGeom>
          <a:solidFill>
            <a:srgbClr val="009FE3"/>
          </a:solidFill>
          <a:ln>
            <a:noFill/>
          </a:ln>
        </p:spPr>
        <p:txBody>
          <a:bodyPr lIns="45717" tIns="45717" rIns="45717" bIns="45717" anchor="ctr"/>
          <a:lstStyle/>
          <a:p>
            <a:pPr algn="ctr" defTabSz="844560">
              <a:defRPr sz="1600">
                <a:solidFill>
                  <a:srgbClr val="FFFFFF"/>
                </a:solidFill>
                <a:latin typeface="+mn-lt"/>
                <a:ea typeface="+mn-ea"/>
                <a:cs typeface="+mn-cs"/>
                <a:sym typeface="Montserrat Regular"/>
              </a:defRPr>
            </a:pPr>
            <a:endParaRPr sz="1600"/>
          </a:p>
        </p:txBody>
      </p:sp>
      <p:sp>
        <p:nvSpPr>
          <p:cNvPr id="13" name="Número de diapositiva">
            <a:extLst>
              <a:ext uri="{FF2B5EF4-FFF2-40B4-BE49-F238E27FC236}">
                <a16:creationId xmlns:a16="http://schemas.microsoft.com/office/drawing/2014/main" id="{26CA6B68-1B6E-4CE2-81F9-9F398289F2F2}"/>
              </a:ext>
            </a:extLst>
          </p:cNvPr>
          <p:cNvSpPr txBox="1">
            <a:spLocks noGrp="1"/>
          </p:cNvSpPr>
          <p:nvPr>
            <p:ph type="sldNum" sz="quarter" idx="4"/>
          </p:nvPr>
        </p:nvSpPr>
        <p:spPr>
          <a:xfrm>
            <a:off x="11630332" y="6330292"/>
            <a:ext cx="561669" cy="527708"/>
          </a:xfrm>
          <a:prstGeom prst="rect">
            <a:avLst/>
          </a:prstGeom>
        </p:spPr>
        <p:txBody>
          <a:bodyPr anchor="ctr"/>
          <a:lstStyle>
            <a:lvl1pPr>
              <a:defRPr sz="1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86CB4B4D-7CA3-9044-876B-883B54F8677D}" type="slidenum">
              <a:rPr lang="es-ES" smtClean="0"/>
              <a:pPr/>
              <a:t>‹Nº›</a:t>
            </a:fld>
            <a:endParaRPr lang="es-ES" dirty="0"/>
          </a:p>
        </p:txBody>
      </p:sp>
      <p:pic>
        <p:nvPicPr>
          <p:cNvPr id="16" name="Imagen 15">
            <a:extLst>
              <a:ext uri="{FF2B5EF4-FFF2-40B4-BE49-F238E27FC236}">
                <a16:creationId xmlns:a16="http://schemas.microsoft.com/office/drawing/2014/main" id="{C5F9CB10-B689-4B90-A1BD-7EA232F6E8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2464" y="188640"/>
            <a:ext cx="1745792" cy="574797"/>
          </a:xfrm>
          <a:prstGeom prst="rect">
            <a:avLst/>
          </a:prstGeom>
        </p:spPr>
      </p:pic>
      <p:pic>
        <p:nvPicPr>
          <p:cNvPr id="17" name="Imagen 16">
            <a:extLst>
              <a:ext uri="{FF2B5EF4-FFF2-40B4-BE49-F238E27FC236}">
                <a16:creationId xmlns:a16="http://schemas.microsoft.com/office/drawing/2014/main" id="{1EEBE708-9D26-4308-8126-33B7F08D5FB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81" y="6389135"/>
            <a:ext cx="832965" cy="433104"/>
          </a:xfrm>
          <a:prstGeom prst="rect">
            <a:avLst/>
          </a:prstGeom>
        </p:spPr>
      </p:pic>
      <p:sp>
        <p:nvSpPr>
          <p:cNvPr id="69" name="Texto del título"/>
          <p:cNvSpPr txBox="1">
            <a:spLocks noGrp="1"/>
          </p:cNvSpPr>
          <p:nvPr>
            <p:ph type="title"/>
          </p:nvPr>
        </p:nvSpPr>
        <p:spPr>
          <a:xfrm>
            <a:off x="609600" y="274638"/>
            <a:ext cx="10972800" cy="1143001"/>
          </a:xfrm>
          <a:prstGeom prst="rect">
            <a:avLst/>
          </a:prstGeom>
        </p:spPr>
        <p:txBody>
          <a:bodyPr/>
          <a:lstStyle/>
          <a:p>
            <a:r>
              <a:t>Texto del título</a:t>
            </a:r>
          </a:p>
        </p:txBody>
      </p:sp>
      <p:sp>
        <p:nvSpPr>
          <p:cNvPr id="70" name="Nivel de texto 1…"/>
          <p:cNvSpPr txBox="1">
            <a:spLocks noGrp="1"/>
          </p:cNvSpPr>
          <p:nvPr>
            <p:ph type="body" sz="half" idx="1"/>
          </p:nvPr>
        </p:nvSpPr>
        <p:spPr>
          <a:xfrm>
            <a:off x="609600" y="1600201"/>
            <a:ext cx="5384800" cy="4525965"/>
          </a:xfrm>
          <a:prstGeom prst="rect">
            <a:avLst/>
          </a:prstGeom>
        </p:spPr>
        <p:txBody>
          <a:bodyPr/>
          <a:lstStyle>
            <a:lvl1pPr>
              <a:spcBef>
                <a:spcPts val="601"/>
              </a:spcBef>
              <a:defRPr sz="2800"/>
            </a:lvl1pPr>
            <a:lvl2pPr marL="790584" indent="-333378">
              <a:spcBef>
                <a:spcPts val="601"/>
              </a:spcBef>
              <a:defRPr sz="2800"/>
            </a:lvl2pPr>
            <a:lvl3pPr marL="1234453" indent="-320041">
              <a:spcBef>
                <a:spcPts val="601"/>
              </a:spcBef>
              <a:defRPr sz="2800"/>
            </a:lvl3pPr>
            <a:lvl4pPr marL="1727222" indent="-355604">
              <a:spcBef>
                <a:spcPts val="601"/>
              </a:spcBef>
              <a:defRPr sz="2800"/>
            </a:lvl4pPr>
            <a:lvl5pPr marL="2184427" indent="-355604">
              <a:spcBef>
                <a:spcPts val="601"/>
              </a:spcBef>
              <a:defRPr sz="2800"/>
            </a:lvl5pPr>
          </a:lstStyle>
          <a:p>
            <a:r>
              <a:t>Nivel de texto 1</a:t>
            </a:r>
          </a:p>
          <a:p>
            <a:pPr lvl="1"/>
            <a:r>
              <a:t>Nivel de texto 2</a:t>
            </a:r>
          </a:p>
          <a:p>
            <a:pPr lvl="2"/>
            <a:r>
              <a:t>Nivel de texto 3</a:t>
            </a:r>
          </a:p>
          <a:p>
            <a:pPr lvl="3"/>
            <a:r>
              <a:t>Nivel de texto 4</a:t>
            </a:r>
          </a:p>
          <a:p>
            <a:pPr lvl="4"/>
            <a:r>
              <a:t>Nivel de texto 5</a:t>
            </a:r>
          </a:p>
        </p:txBody>
      </p:sp>
      <p:sp>
        <p:nvSpPr>
          <p:cNvPr id="9" name="Shape 546">
            <a:extLst>
              <a:ext uri="{FF2B5EF4-FFF2-40B4-BE49-F238E27FC236}">
                <a16:creationId xmlns:a16="http://schemas.microsoft.com/office/drawing/2014/main" id="{C05022FD-C98E-44CC-B820-DD2F144BE275}"/>
              </a:ext>
            </a:extLst>
          </p:cNvPr>
          <p:cNvSpPr txBox="1"/>
          <p:nvPr userDrawn="1"/>
        </p:nvSpPr>
        <p:spPr>
          <a:xfrm>
            <a:off x="4428105" y="6458577"/>
            <a:ext cx="3329438"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lnSpc>
                <a:spcPct val="100000"/>
              </a:lnSpc>
            </a:pPr>
            <a:r>
              <a:rPr kumimoji="0" lang="es-ES" sz="700" b="0" i="0" u="none" strike="noStrike" cap="none" spc="0" normalizeH="0" baseline="0" dirty="0">
                <a:ln>
                  <a:noFill/>
                </a:ln>
                <a:solidFill>
                  <a:srgbClr val="FFFFFF"/>
                </a:solidFill>
                <a:effectLst/>
                <a:uFillTx/>
                <a:latin typeface="Open Sans SemiBold" panose="020B0706030804020204" pitchFamily="34" charset="0"/>
                <a:ea typeface="Open Sans SemiBold" panose="020B0706030804020204" pitchFamily="34" charset="0"/>
                <a:cs typeface="Open Sans SemiBold" panose="020B0706030804020204" pitchFamily="34" charset="0"/>
                <a:sym typeface="Helvetica"/>
              </a:rPr>
              <a:t>© Voluntarios CaixaBank, Barcelona, 2021. </a:t>
            </a:r>
          </a:p>
          <a:p>
            <a:pPr algn="ctr">
              <a:lnSpc>
                <a:spcPct val="100000"/>
              </a:lnSpc>
            </a:pPr>
            <a:r>
              <a:rPr kumimoji="0" lang="es-ES" sz="700" b="0" i="0" u="none" strike="noStrike" cap="none" spc="0" normalizeH="0" baseline="0" dirty="0">
                <a:ln>
                  <a:noFill/>
                </a:ln>
                <a:solidFill>
                  <a:srgbClr val="FFFFFF"/>
                </a:solidFill>
                <a:effectLst/>
                <a:uFillTx/>
                <a:latin typeface="Open Sans Light" panose="020B0306030504020204" pitchFamily="34" charset="0"/>
                <a:ea typeface="Open Sans Light" panose="020B0306030504020204" pitchFamily="34" charset="0"/>
                <a:cs typeface="Open Sans Light" panose="020B0306030504020204" pitchFamily="34" charset="0"/>
                <a:sym typeface="Helvetica"/>
              </a:rPr>
              <a:t>Se prohíbe su reproducción y comunicación o acceso a terceros no autorizados.</a:t>
            </a:r>
            <a:endParaRPr kumimoji="0" sz="700" b="0" i="0" u="none" strike="noStrike" cap="none" spc="0" normalizeH="0" baseline="0" dirty="0">
              <a:ln>
                <a:noFill/>
              </a:ln>
              <a:solidFill>
                <a:srgbClr val="FFFFFF"/>
              </a:solidFill>
              <a:effectLst/>
              <a:uFillTx/>
              <a:latin typeface="Open Sans Light" panose="020B0306030504020204" pitchFamily="34" charset="0"/>
              <a:ea typeface="Open Sans Light" panose="020B0306030504020204" pitchFamily="34" charset="0"/>
              <a:cs typeface="Open Sans Light" panose="020B0306030504020204" pitchFamily="34" charset="0"/>
              <a:sym typeface="Helvetica"/>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Sólo el título">
    <p:spTree>
      <p:nvGrpSpPr>
        <p:cNvPr id="1" name=""/>
        <p:cNvGrpSpPr/>
        <p:nvPr/>
      </p:nvGrpSpPr>
      <p:grpSpPr>
        <a:xfrm>
          <a:off x="0" y="0"/>
          <a:ext cx="0" cy="0"/>
          <a:chOff x="0" y="0"/>
          <a:chExt cx="0" cy="0"/>
        </a:xfrm>
      </p:grpSpPr>
      <p:sp>
        <p:nvSpPr>
          <p:cNvPr id="11" name="Shape 544">
            <a:extLst>
              <a:ext uri="{FF2B5EF4-FFF2-40B4-BE49-F238E27FC236}">
                <a16:creationId xmlns:a16="http://schemas.microsoft.com/office/drawing/2014/main" id="{3CBA439A-BA87-4515-9154-003E0C51D7B0}"/>
              </a:ext>
            </a:extLst>
          </p:cNvPr>
          <p:cNvSpPr/>
          <p:nvPr userDrawn="1"/>
        </p:nvSpPr>
        <p:spPr>
          <a:xfrm>
            <a:off x="-2" y="6330291"/>
            <a:ext cx="12185650" cy="534853"/>
          </a:xfrm>
          <a:prstGeom prst="rect">
            <a:avLst/>
          </a:prstGeom>
          <a:solidFill>
            <a:srgbClr val="009FE3"/>
          </a:solidFill>
          <a:ln>
            <a:noFill/>
          </a:ln>
        </p:spPr>
        <p:txBody>
          <a:bodyPr lIns="45717" tIns="45717" rIns="45717" bIns="45717" anchor="ctr"/>
          <a:lstStyle/>
          <a:p>
            <a:pPr algn="ctr" defTabSz="844560">
              <a:defRPr sz="1600">
                <a:solidFill>
                  <a:srgbClr val="FFFFFF"/>
                </a:solidFill>
                <a:latin typeface="+mn-lt"/>
                <a:ea typeface="+mn-ea"/>
                <a:cs typeface="+mn-cs"/>
                <a:sym typeface="Montserrat Regular"/>
              </a:defRPr>
            </a:pPr>
            <a:endParaRPr sz="1600"/>
          </a:p>
        </p:txBody>
      </p:sp>
      <p:sp>
        <p:nvSpPr>
          <p:cNvPr id="13" name="Número de diapositiva">
            <a:extLst>
              <a:ext uri="{FF2B5EF4-FFF2-40B4-BE49-F238E27FC236}">
                <a16:creationId xmlns:a16="http://schemas.microsoft.com/office/drawing/2014/main" id="{9E5B6DA1-F8A6-4EB5-BF9C-77E6880A78E3}"/>
              </a:ext>
            </a:extLst>
          </p:cNvPr>
          <p:cNvSpPr txBox="1">
            <a:spLocks noGrp="1"/>
          </p:cNvSpPr>
          <p:nvPr>
            <p:ph type="sldNum" sz="quarter" idx="4"/>
          </p:nvPr>
        </p:nvSpPr>
        <p:spPr>
          <a:xfrm>
            <a:off x="11630332" y="6330292"/>
            <a:ext cx="561669" cy="527708"/>
          </a:xfrm>
          <a:prstGeom prst="rect">
            <a:avLst/>
          </a:prstGeom>
        </p:spPr>
        <p:txBody>
          <a:bodyPr anchor="ctr"/>
          <a:lstStyle>
            <a:lvl1pPr>
              <a:defRPr sz="1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86CB4B4D-7CA3-9044-876B-883B54F8677D}" type="slidenum">
              <a:rPr lang="es-ES" smtClean="0"/>
              <a:pPr/>
              <a:t>‹Nº›</a:t>
            </a:fld>
            <a:endParaRPr lang="es-ES" dirty="0"/>
          </a:p>
        </p:txBody>
      </p:sp>
      <p:pic>
        <p:nvPicPr>
          <p:cNvPr id="15" name="Imagen 14">
            <a:extLst>
              <a:ext uri="{FF2B5EF4-FFF2-40B4-BE49-F238E27FC236}">
                <a16:creationId xmlns:a16="http://schemas.microsoft.com/office/drawing/2014/main" id="{815E3147-B341-4EA5-9E41-80DFF1691A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2464" y="188640"/>
            <a:ext cx="1745792" cy="574797"/>
          </a:xfrm>
          <a:prstGeom prst="rect">
            <a:avLst/>
          </a:prstGeom>
        </p:spPr>
      </p:pic>
      <p:pic>
        <p:nvPicPr>
          <p:cNvPr id="16" name="Imagen 15">
            <a:extLst>
              <a:ext uri="{FF2B5EF4-FFF2-40B4-BE49-F238E27FC236}">
                <a16:creationId xmlns:a16="http://schemas.microsoft.com/office/drawing/2014/main" id="{A5000A5E-2967-415A-B8CE-26B62CDE1F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81" y="6389135"/>
            <a:ext cx="832965" cy="433104"/>
          </a:xfrm>
          <a:prstGeom prst="rect">
            <a:avLst/>
          </a:prstGeom>
        </p:spPr>
      </p:pic>
      <p:sp>
        <p:nvSpPr>
          <p:cNvPr id="96" name="Texto del título"/>
          <p:cNvSpPr txBox="1">
            <a:spLocks noGrp="1"/>
          </p:cNvSpPr>
          <p:nvPr>
            <p:ph type="title"/>
          </p:nvPr>
        </p:nvSpPr>
        <p:spPr>
          <a:xfrm>
            <a:off x="609600" y="274638"/>
            <a:ext cx="10972800" cy="1143001"/>
          </a:xfrm>
          <a:prstGeom prst="rect">
            <a:avLst/>
          </a:prstGeom>
        </p:spPr>
        <p:txBody>
          <a:bodyPr/>
          <a:lstStyle/>
          <a:p>
            <a:r>
              <a:t>Texto del título</a:t>
            </a:r>
          </a:p>
        </p:txBody>
      </p:sp>
      <p:sp>
        <p:nvSpPr>
          <p:cNvPr id="8" name="Shape 546">
            <a:extLst>
              <a:ext uri="{FF2B5EF4-FFF2-40B4-BE49-F238E27FC236}">
                <a16:creationId xmlns:a16="http://schemas.microsoft.com/office/drawing/2014/main" id="{A757401A-931C-4692-AC72-7AA2338ADA85}"/>
              </a:ext>
            </a:extLst>
          </p:cNvPr>
          <p:cNvSpPr txBox="1"/>
          <p:nvPr userDrawn="1"/>
        </p:nvSpPr>
        <p:spPr>
          <a:xfrm>
            <a:off x="4428105" y="6458577"/>
            <a:ext cx="3329438"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lnSpc>
                <a:spcPct val="100000"/>
              </a:lnSpc>
            </a:pPr>
            <a:r>
              <a:rPr kumimoji="0" lang="es-ES" sz="700" b="0" i="0" u="none" strike="noStrike" cap="none" spc="0" normalizeH="0" baseline="0" dirty="0">
                <a:ln>
                  <a:noFill/>
                </a:ln>
                <a:solidFill>
                  <a:srgbClr val="FFFFFF"/>
                </a:solidFill>
                <a:effectLst/>
                <a:uFillTx/>
                <a:latin typeface="Open Sans SemiBold" panose="020B0706030804020204" pitchFamily="34" charset="0"/>
                <a:ea typeface="Open Sans SemiBold" panose="020B0706030804020204" pitchFamily="34" charset="0"/>
                <a:cs typeface="Open Sans SemiBold" panose="020B0706030804020204" pitchFamily="34" charset="0"/>
                <a:sym typeface="Helvetica"/>
              </a:rPr>
              <a:t>© Voluntarios CaixaBank, Barcelona, 2021. </a:t>
            </a:r>
          </a:p>
          <a:p>
            <a:pPr algn="ctr">
              <a:lnSpc>
                <a:spcPct val="100000"/>
              </a:lnSpc>
            </a:pPr>
            <a:r>
              <a:rPr kumimoji="0" lang="es-ES" sz="700" b="0" i="0" u="none" strike="noStrike" cap="none" spc="0" normalizeH="0" baseline="0" dirty="0">
                <a:ln>
                  <a:noFill/>
                </a:ln>
                <a:solidFill>
                  <a:srgbClr val="FFFFFF"/>
                </a:solidFill>
                <a:effectLst/>
                <a:uFillTx/>
                <a:latin typeface="Open Sans Light" panose="020B0306030504020204" pitchFamily="34" charset="0"/>
                <a:ea typeface="Open Sans Light" panose="020B0306030504020204" pitchFamily="34" charset="0"/>
                <a:cs typeface="Open Sans Light" panose="020B0306030504020204" pitchFamily="34" charset="0"/>
                <a:sym typeface="Helvetica"/>
              </a:rPr>
              <a:t>Se prohíbe su reproducción y comunicación o acceso a terceros no autorizados.</a:t>
            </a:r>
            <a:endParaRPr kumimoji="0" sz="700" b="0" i="0" u="none" strike="noStrike" cap="none" spc="0" normalizeH="0" baseline="0" dirty="0">
              <a:ln>
                <a:noFill/>
              </a:ln>
              <a:solidFill>
                <a:srgbClr val="FFFFFF"/>
              </a:solidFill>
              <a:effectLst/>
              <a:uFillTx/>
              <a:latin typeface="Open Sans Light" panose="020B0306030504020204" pitchFamily="34" charset="0"/>
              <a:ea typeface="Open Sans Light" panose="020B0306030504020204" pitchFamily="34" charset="0"/>
              <a:cs typeface="Open Sans Light" panose="020B0306030504020204" pitchFamily="34" charset="0"/>
              <a:sym typeface="Helvetica"/>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Contenido con título">
    <p:spTree>
      <p:nvGrpSpPr>
        <p:cNvPr id="1" name=""/>
        <p:cNvGrpSpPr/>
        <p:nvPr/>
      </p:nvGrpSpPr>
      <p:grpSpPr>
        <a:xfrm>
          <a:off x="0" y="0"/>
          <a:ext cx="0" cy="0"/>
          <a:chOff x="0" y="0"/>
          <a:chExt cx="0" cy="0"/>
        </a:xfrm>
      </p:grpSpPr>
      <p:sp>
        <p:nvSpPr>
          <p:cNvPr id="10" name="Shape 544">
            <a:extLst>
              <a:ext uri="{FF2B5EF4-FFF2-40B4-BE49-F238E27FC236}">
                <a16:creationId xmlns:a16="http://schemas.microsoft.com/office/drawing/2014/main" id="{5EF658E2-61D8-480C-B22C-FE148AC6CCA4}"/>
              </a:ext>
            </a:extLst>
          </p:cNvPr>
          <p:cNvSpPr/>
          <p:nvPr userDrawn="1"/>
        </p:nvSpPr>
        <p:spPr>
          <a:xfrm>
            <a:off x="-2" y="6330291"/>
            <a:ext cx="12185650" cy="534853"/>
          </a:xfrm>
          <a:prstGeom prst="rect">
            <a:avLst/>
          </a:prstGeom>
          <a:solidFill>
            <a:srgbClr val="009FE3"/>
          </a:solidFill>
          <a:ln>
            <a:noFill/>
          </a:ln>
        </p:spPr>
        <p:txBody>
          <a:bodyPr lIns="45717" tIns="45717" rIns="45717" bIns="45717" anchor="ctr"/>
          <a:lstStyle/>
          <a:p>
            <a:pPr algn="ctr" defTabSz="844560">
              <a:defRPr sz="1600">
                <a:solidFill>
                  <a:srgbClr val="FFFFFF"/>
                </a:solidFill>
                <a:latin typeface="+mn-lt"/>
                <a:ea typeface="+mn-ea"/>
                <a:cs typeface="+mn-cs"/>
                <a:sym typeface="Montserrat Regular"/>
              </a:defRPr>
            </a:pPr>
            <a:endParaRPr sz="1600"/>
          </a:p>
        </p:txBody>
      </p:sp>
      <p:sp>
        <p:nvSpPr>
          <p:cNvPr id="11" name="Número de diapositiva">
            <a:extLst>
              <a:ext uri="{FF2B5EF4-FFF2-40B4-BE49-F238E27FC236}">
                <a16:creationId xmlns:a16="http://schemas.microsoft.com/office/drawing/2014/main" id="{65F1E028-96F7-4A85-9AA7-461A938F8C7C}"/>
              </a:ext>
            </a:extLst>
          </p:cNvPr>
          <p:cNvSpPr txBox="1">
            <a:spLocks noGrp="1"/>
          </p:cNvSpPr>
          <p:nvPr>
            <p:ph type="sldNum" sz="quarter" idx="4"/>
          </p:nvPr>
        </p:nvSpPr>
        <p:spPr>
          <a:xfrm>
            <a:off x="11630332" y="6330292"/>
            <a:ext cx="561669" cy="527708"/>
          </a:xfrm>
          <a:prstGeom prst="rect">
            <a:avLst/>
          </a:prstGeom>
        </p:spPr>
        <p:txBody>
          <a:bodyPr anchor="ctr"/>
          <a:lstStyle>
            <a:lvl1pPr>
              <a:defRPr sz="1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86CB4B4D-7CA3-9044-876B-883B54F8677D}" type="slidenum">
              <a:rPr lang="es-ES" smtClean="0"/>
              <a:pPr/>
              <a:t>‹Nº›</a:t>
            </a:fld>
            <a:endParaRPr lang="es-ES" dirty="0"/>
          </a:p>
        </p:txBody>
      </p:sp>
      <p:pic>
        <p:nvPicPr>
          <p:cNvPr id="17" name="Imagen 16">
            <a:extLst>
              <a:ext uri="{FF2B5EF4-FFF2-40B4-BE49-F238E27FC236}">
                <a16:creationId xmlns:a16="http://schemas.microsoft.com/office/drawing/2014/main" id="{179885DF-7D62-41F3-8F26-95544BEB6B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2464" y="188640"/>
            <a:ext cx="1745792" cy="574797"/>
          </a:xfrm>
          <a:prstGeom prst="rect">
            <a:avLst/>
          </a:prstGeom>
        </p:spPr>
      </p:pic>
      <p:pic>
        <p:nvPicPr>
          <p:cNvPr id="18" name="Imagen 17">
            <a:extLst>
              <a:ext uri="{FF2B5EF4-FFF2-40B4-BE49-F238E27FC236}">
                <a16:creationId xmlns:a16="http://schemas.microsoft.com/office/drawing/2014/main" id="{06716C34-F505-4D01-8C95-E50B8F5745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81" y="6389135"/>
            <a:ext cx="832965" cy="433104"/>
          </a:xfrm>
          <a:prstGeom prst="rect">
            <a:avLst/>
          </a:prstGeom>
        </p:spPr>
      </p:pic>
      <p:sp>
        <p:nvSpPr>
          <p:cNvPr id="119" name="Texto del título"/>
          <p:cNvSpPr txBox="1">
            <a:spLocks noGrp="1"/>
          </p:cNvSpPr>
          <p:nvPr>
            <p:ph type="title"/>
          </p:nvPr>
        </p:nvSpPr>
        <p:spPr>
          <a:xfrm>
            <a:off x="609601" y="273050"/>
            <a:ext cx="4011084" cy="1162050"/>
          </a:xfrm>
          <a:prstGeom prst="rect">
            <a:avLst/>
          </a:prstGeom>
        </p:spPr>
        <p:txBody>
          <a:bodyPr anchor="b"/>
          <a:lstStyle>
            <a:lvl1pPr algn="l">
              <a:defRPr sz="2000">
                <a:latin typeface="Montserrat Bold"/>
                <a:ea typeface="Montserrat Bold"/>
                <a:cs typeface="Montserrat Bold"/>
                <a:sym typeface="Montserrat Bold"/>
              </a:defRPr>
            </a:lvl1pPr>
          </a:lstStyle>
          <a:p>
            <a:r>
              <a:t>Texto del título</a:t>
            </a:r>
          </a:p>
        </p:txBody>
      </p:sp>
      <p:sp>
        <p:nvSpPr>
          <p:cNvPr id="120" name="Nivel de texto 1…"/>
          <p:cNvSpPr txBox="1">
            <a:spLocks noGrp="1"/>
          </p:cNvSpPr>
          <p:nvPr>
            <p:ph type="body" idx="1"/>
          </p:nvPr>
        </p:nvSpPr>
        <p:spPr>
          <a:xfrm>
            <a:off x="4766733" y="273051"/>
            <a:ext cx="6815668" cy="5853115"/>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21" name="Marcador de texto 3"/>
          <p:cNvSpPr>
            <a:spLocks noGrp="1"/>
          </p:cNvSpPr>
          <p:nvPr>
            <p:ph type="body" sz="half" idx="13"/>
          </p:nvPr>
        </p:nvSpPr>
        <p:spPr>
          <a:xfrm>
            <a:off x="609600" y="1435101"/>
            <a:ext cx="4011086" cy="4691063"/>
          </a:xfrm>
          <a:prstGeom prst="rect">
            <a:avLst/>
          </a:prstGeom>
        </p:spPr>
        <p:txBody>
          <a:bodyPr/>
          <a:lstStyle/>
          <a:p>
            <a:endParaRPr/>
          </a:p>
        </p:txBody>
      </p:sp>
      <p:sp>
        <p:nvSpPr>
          <p:cNvPr id="12" name="Shape 546">
            <a:extLst>
              <a:ext uri="{FF2B5EF4-FFF2-40B4-BE49-F238E27FC236}">
                <a16:creationId xmlns:a16="http://schemas.microsoft.com/office/drawing/2014/main" id="{43B65DDA-7299-45C2-ACD9-BA7DB4C76EE1}"/>
              </a:ext>
            </a:extLst>
          </p:cNvPr>
          <p:cNvSpPr txBox="1"/>
          <p:nvPr userDrawn="1"/>
        </p:nvSpPr>
        <p:spPr>
          <a:xfrm>
            <a:off x="4428105" y="6458577"/>
            <a:ext cx="3329438"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lnSpc>
                <a:spcPct val="100000"/>
              </a:lnSpc>
            </a:pPr>
            <a:r>
              <a:rPr kumimoji="0" lang="es-ES" sz="700" b="0" i="0" u="none" strike="noStrike" cap="none" spc="0" normalizeH="0" baseline="0" dirty="0">
                <a:ln>
                  <a:noFill/>
                </a:ln>
                <a:solidFill>
                  <a:srgbClr val="FFFFFF"/>
                </a:solidFill>
                <a:effectLst/>
                <a:uFillTx/>
                <a:latin typeface="Open Sans SemiBold" panose="020B0706030804020204" pitchFamily="34" charset="0"/>
                <a:ea typeface="Open Sans SemiBold" panose="020B0706030804020204" pitchFamily="34" charset="0"/>
                <a:cs typeface="Open Sans SemiBold" panose="020B0706030804020204" pitchFamily="34" charset="0"/>
                <a:sym typeface="Helvetica"/>
              </a:rPr>
              <a:t>© Voluntarios CaixaBank, Barcelona, 2021. </a:t>
            </a:r>
          </a:p>
          <a:p>
            <a:pPr algn="ctr">
              <a:lnSpc>
                <a:spcPct val="100000"/>
              </a:lnSpc>
            </a:pPr>
            <a:r>
              <a:rPr kumimoji="0" lang="es-ES" sz="700" b="0" i="0" u="none" strike="noStrike" cap="none" spc="0" normalizeH="0" baseline="0" dirty="0">
                <a:ln>
                  <a:noFill/>
                </a:ln>
                <a:solidFill>
                  <a:srgbClr val="FFFFFF"/>
                </a:solidFill>
                <a:effectLst/>
                <a:uFillTx/>
                <a:latin typeface="Open Sans Light" panose="020B0306030504020204" pitchFamily="34" charset="0"/>
                <a:ea typeface="Open Sans Light" panose="020B0306030504020204" pitchFamily="34" charset="0"/>
                <a:cs typeface="Open Sans Light" panose="020B0306030504020204" pitchFamily="34" charset="0"/>
                <a:sym typeface="Helvetica"/>
              </a:rPr>
              <a:t>Se prohíbe su reproducción y comunicación o acceso a terceros no autorizados.</a:t>
            </a:r>
            <a:endParaRPr kumimoji="0" sz="700" b="0" i="0" u="none" strike="noStrike" cap="none" spc="0" normalizeH="0" baseline="0" dirty="0">
              <a:ln>
                <a:noFill/>
              </a:ln>
              <a:solidFill>
                <a:srgbClr val="FFFFFF"/>
              </a:solidFill>
              <a:effectLst/>
              <a:uFillTx/>
              <a:latin typeface="Open Sans Light" panose="020B0306030504020204" pitchFamily="34" charset="0"/>
              <a:ea typeface="Open Sans Light" panose="020B0306030504020204" pitchFamily="34" charset="0"/>
              <a:cs typeface="Open Sans Light" panose="020B0306030504020204" pitchFamily="34" charset="0"/>
              <a:sym typeface="Helvetica"/>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Imagen con título">
    <p:spTree>
      <p:nvGrpSpPr>
        <p:cNvPr id="1" name=""/>
        <p:cNvGrpSpPr/>
        <p:nvPr/>
      </p:nvGrpSpPr>
      <p:grpSpPr>
        <a:xfrm>
          <a:off x="0" y="0"/>
          <a:ext cx="0" cy="0"/>
          <a:chOff x="0" y="0"/>
          <a:chExt cx="0" cy="0"/>
        </a:xfrm>
      </p:grpSpPr>
      <p:sp>
        <p:nvSpPr>
          <p:cNvPr id="8" name="Shape 544">
            <a:extLst>
              <a:ext uri="{FF2B5EF4-FFF2-40B4-BE49-F238E27FC236}">
                <a16:creationId xmlns:a16="http://schemas.microsoft.com/office/drawing/2014/main" id="{3B0BD9AF-8D46-43D5-90EC-831868554132}"/>
              </a:ext>
            </a:extLst>
          </p:cNvPr>
          <p:cNvSpPr/>
          <p:nvPr userDrawn="1"/>
        </p:nvSpPr>
        <p:spPr>
          <a:xfrm>
            <a:off x="-2" y="6330291"/>
            <a:ext cx="12185650" cy="534853"/>
          </a:xfrm>
          <a:prstGeom prst="rect">
            <a:avLst/>
          </a:prstGeom>
          <a:solidFill>
            <a:srgbClr val="009FE3"/>
          </a:solidFill>
          <a:ln>
            <a:noFill/>
          </a:ln>
        </p:spPr>
        <p:txBody>
          <a:bodyPr lIns="45717" tIns="45717" rIns="45717" bIns="45717" anchor="ctr"/>
          <a:lstStyle/>
          <a:p>
            <a:pPr algn="ctr" defTabSz="844560">
              <a:defRPr sz="1600">
                <a:solidFill>
                  <a:srgbClr val="FFFFFF"/>
                </a:solidFill>
                <a:latin typeface="+mn-lt"/>
                <a:ea typeface="+mn-ea"/>
                <a:cs typeface="+mn-cs"/>
                <a:sym typeface="Montserrat Regular"/>
              </a:defRPr>
            </a:pPr>
            <a:endParaRPr sz="1600"/>
          </a:p>
        </p:txBody>
      </p:sp>
      <p:sp>
        <p:nvSpPr>
          <p:cNvPr id="9" name="Número de diapositiva">
            <a:extLst>
              <a:ext uri="{FF2B5EF4-FFF2-40B4-BE49-F238E27FC236}">
                <a16:creationId xmlns:a16="http://schemas.microsoft.com/office/drawing/2014/main" id="{267BF532-78E1-46C0-AA7A-69200BF36C9C}"/>
              </a:ext>
            </a:extLst>
          </p:cNvPr>
          <p:cNvSpPr txBox="1">
            <a:spLocks noGrp="1"/>
          </p:cNvSpPr>
          <p:nvPr>
            <p:ph type="sldNum" sz="quarter" idx="4"/>
          </p:nvPr>
        </p:nvSpPr>
        <p:spPr>
          <a:xfrm>
            <a:off x="11630332" y="6330292"/>
            <a:ext cx="561669" cy="527708"/>
          </a:xfrm>
          <a:prstGeom prst="rect">
            <a:avLst/>
          </a:prstGeom>
        </p:spPr>
        <p:txBody>
          <a:bodyPr anchor="ctr"/>
          <a:lstStyle>
            <a:lvl1pPr>
              <a:defRPr sz="1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86CB4B4D-7CA3-9044-876B-883B54F8677D}" type="slidenum">
              <a:rPr lang="es-ES" smtClean="0"/>
              <a:pPr/>
              <a:t>‹Nº›</a:t>
            </a:fld>
            <a:endParaRPr lang="es-ES" dirty="0"/>
          </a:p>
        </p:txBody>
      </p:sp>
      <p:pic>
        <p:nvPicPr>
          <p:cNvPr id="12" name="Imagen 11">
            <a:extLst>
              <a:ext uri="{FF2B5EF4-FFF2-40B4-BE49-F238E27FC236}">
                <a16:creationId xmlns:a16="http://schemas.microsoft.com/office/drawing/2014/main" id="{2AC797F6-89F7-46D0-A2F7-D659C3C70F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2464" y="188640"/>
            <a:ext cx="1745792" cy="574797"/>
          </a:xfrm>
          <a:prstGeom prst="rect">
            <a:avLst/>
          </a:prstGeom>
        </p:spPr>
      </p:pic>
      <p:pic>
        <p:nvPicPr>
          <p:cNvPr id="13" name="Imagen 12">
            <a:extLst>
              <a:ext uri="{FF2B5EF4-FFF2-40B4-BE49-F238E27FC236}">
                <a16:creationId xmlns:a16="http://schemas.microsoft.com/office/drawing/2014/main" id="{C67CD724-711A-4579-A553-54AA44A0EF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81" y="6389135"/>
            <a:ext cx="832965" cy="433104"/>
          </a:xfrm>
          <a:prstGeom prst="rect">
            <a:avLst/>
          </a:prstGeom>
        </p:spPr>
      </p:pic>
      <p:sp>
        <p:nvSpPr>
          <p:cNvPr id="7" name="Shape 546">
            <a:extLst>
              <a:ext uri="{FF2B5EF4-FFF2-40B4-BE49-F238E27FC236}">
                <a16:creationId xmlns:a16="http://schemas.microsoft.com/office/drawing/2014/main" id="{BB456AAF-A704-4F8A-B999-55A38BD16803}"/>
              </a:ext>
            </a:extLst>
          </p:cNvPr>
          <p:cNvSpPr txBox="1"/>
          <p:nvPr userDrawn="1"/>
        </p:nvSpPr>
        <p:spPr>
          <a:xfrm>
            <a:off x="4407266" y="6458577"/>
            <a:ext cx="3371116"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lnSpc>
                <a:spcPct val="100000"/>
              </a:lnSpc>
            </a:pPr>
            <a:r>
              <a:rPr kumimoji="0" lang="es-ES" sz="700" b="0" i="0" u="none" strike="noStrike" cap="none" spc="0" normalizeH="0" baseline="0" dirty="0">
                <a:ln>
                  <a:noFill/>
                </a:ln>
                <a:solidFill>
                  <a:srgbClr val="FFFFFF"/>
                </a:solidFill>
                <a:effectLst/>
                <a:uFillTx/>
                <a:latin typeface="Open Sans SemiBold" panose="020B0706030804020204" pitchFamily="34" charset="0"/>
                <a:ea typeface="Open Sans SemiBold" panose="020B0706030804020204" pitchFamily="34" charset="0"/>
                <a:cs typeface="Open Sans SemiBold" panose="020B0706030804020204" pitchFamily="34" charset="0"/>
                <a:sym typeface="Helvetica"/>
              </a:rPr>
              <a:t>© Voluntarios CaixaBank, Barcelona, 2021. </a:t>
            </a:r>
          </a:p>
          <a:p>
            <a:pPr algn="ctr">
              <a:lnSpc>
                <a:spcPct val="100000"/>
              </a:lnSpc>
            </a:pPr>
            <a:r>
              <a:rPr kumimoji="0" lang="es-ES" sz="700" b="0" i="0" u="none" strike="noStrike" cap="none" spc="0" normalizeH="0" baseline="0" dirty="0">
                <a:ln>
                  <a:noFill/>
                </a:ln>
                <a:solidFill>
                  <a:srgbClr val="FFFFFF"/>
                </a:solidFill>
                <a:effectLst/>
                <a:uFillTx/>
                <a:latin typeface="Open Sans Light" panose="020B0306030504020204" pitchFamily="34" charset="0"/>
                <a:ea typeface="Open Sans Light" panose="020B0306030504020204" pitchFamily="34" charset="0"/>
                <a:cs typeface="Open Sans Light" panose="020B0306030504020204" pitchFamily="34" charset="0"/>
                <a:sym typeface="Helvetica"/>
              </a:rPr>
              <a:t>Se prohíbe su reproducción y comunicación o acceso a terceros no autorizados..</a:t>
            </a:r>
            <a:endParaRPr kumimoji="0" sz="700" b="0" i="0" u="none" strike="noStrike" cap="none" spc="0" normalizeH="0" baseline="0" dirty="0">
              <a:ln>
                <a:noFill/>
              </a:ln>
              <a:solidFill>
                <a:srgbClr val="FFFFFF"/>
              </a:solidFill>
              <a:effectLst/>
              <a:uFillTx/>
              <a:latin typeface="Open Sans Light" panose="020B0306030504020204" pitchFamily="34" charset="0"/>
              <a:ea typeface="Open Sans Light" panose="020B0306030504020204" pitchFamily="34" charset="0"/>
              <a:cs typeface="Open Sans Light" panose="020B0306030504020204" pitchFamily="34" charset="0"/>
              <a:sym typeface="Helvetica"/>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c1">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217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dirty="0"/>
          </a:p>
        </p:txBody>
      </p:sp>
    </p:spTree>
    <p:extLst>
      <p:ext uri="{BB962C8B-B14F-4D97-AF65-F5344CB8AC3E}">
        <p14:creationId xmlns:p14="http://schemas.microsoft.com/office/powerpoint/2010/main" val="2529925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Shape 544">
            <a:extLst>
              <a:ext uri="{FF2B5EF4-FFF2-40B4-BE49-F238E27FC236}">
                <a16:creationId xmlns:a16="http://schemas.microsoft.com/office/drawing/2014/main" id="{C23B477D-D2B8-2B47-A943-FAB497134DE3}"/>
              </a:ext>
            </a:extLst>
          </p:cNvPr>
          <p:cNvSpPr/>
          <p:nvPr userDrawn="1"/>
        </p:nvSpPr>
        <p:spPr>
          <a:xfrm>
            <a:off x="-2" y="6330291"/>
            <a:ext cx="12185650" cy="534853"/>
          </a:xfrm>
          <a:prstGeom prst="rect">
            <a:avLst/>
          </a:prstGeom>
          <a:solidFill>
            <a:srgbClr val="009FE3"/>
          </a:solidFill>
          <a:ln>
            <a:noFill/>
          </a:ln>
        </p:spPr>
        <p:txBody>
          <a:bodyPr lIns="45717" tIns="45717" rIns="45717" bIns="45717" anchor="ctr"/>
          <a:lstStyle/>
          <a:p>
            <a:pPr algn="ctr" defTabSz="844560">
              <a:defRPr sz="1600">
                <a:solidFill>
                  <a:srgbClr val="FFFFFF"/>
                </a:solidFill>
                <a:latin typeface="+mn-lt"/>
                <a:ea typeface="+mn-ea"/>
                <a:cs typeface="+mn-cs"/>
                <a:sym typeface="Montserrat Regular"/>
              </a:defRPr>
            </a:pPr>
            <a:endParaRPr sz="1600"/>
          </a:p>
        </p:txBody>
      </p:sp>
      <p:sp>
        <p:nvSpPr>
          <p:cNvPr id="7" name="Número de diapositiva">
            <a:extLst>
              <a:ext uri="{FF2B5EF4-FFF2-40B4-BE49-F238E27FC236}">
                <a16:creationId xmlns:a16="http://schemas.microsoft.com/office/drawing/2014/main" id="{07DCAB26-79D2-DE48-BD45-ECD1139B37C4}"/>
              </a:ext>
            </a:extLst>
          </p:cNvPr>
          <p:cNvSpPr txBox="1">
            <a:spLocks noGrp="1"/>
          </p:cNvSpPr>
          <p:nvPr>
            <p:ph type="sldNum" sz="quarter" idx="4"/>
          </p:nvPr>
        </p:nvSpPr>
        <p:spPr>
          <a:xfrm>
            <a:off x="11630332" y="6330292"/>
            <a:ext cx="561669" cy="527708"/>
          </a:xfrm>
          <a:prstGeom prst="rect">
            <a:avLst/>
          </a:prstGeom>
        </p:spPr>
        <p:txBody>
          <a:bodyPr anchor="ctr"/>
          <a:lstStyle>
            <a:lvl1pPr>
              <a:defRPr sz="1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86CB4B4D-7CA3-9044-876B-883B54F8677D}" type="slidenum">
              <a:rPr lang="es-ES" smtClean="0"/>
              <a:pPr/>
              <a:t>‹Nº›</a:t>
            </a:fld>
            <a:endParaRPr lang="es-ES" dirty="0"/>
          </a:p>
        </p:txBody>
      </p:sp>
      <p:sp>
        <p:nvSpPr>
          <p:cNvPr id="13" name="Shape 546">
            <a:extLst>
              <a:ext uri="{FF2B5EF4-FFF2-40B4-BE49-F238E27FC236}">
                <a16:creationId xmlns:a16="http://schemas.microsoft.com/office/drawing/2014/main" id="{2D54C778-AC8A-4A59-8BDE-D55FF863380D}"/>
              </a:ext>
            </a:extLst>
          </p:cNvPr>
          <p:cNvSpPr txBox="1"/>
          <p:nvPr userDrawn="1"/>
        </p:nvSpPr>
        <p:spPr>
          <a:xfrm>
            <a:off x="4428105" y="6458577"/>
            <a:ext cx="3329438"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lnSpc>
                <a:spcPct val="100000"/>
              </a:lnSpc>
            </a:pPr>
            <a:r>
              <a:rPr kumimoji="0" lang="es-ES" sz="700" b="0" i="0" u="none" strike="noStrike" cap="none" spc="0" normalizeH="0" baseline="0" dirty="0">
                <a:ln>
                  <a:noFill/>
                </a:ln>
                <a:solidFill>
                  <a:srgbClr val="FFFFFF"/>
                </a:solidFill>
                <a:effectLst/>
                <a:uFillTx/>
                <a:latin typeface="Open Sans SemiBold" panose="020B0706030804020204" pitchFamily="34" charset="0"/>
                <a:ea typeface="Open Sans SemiBold" panose="020B0706030804020204" pitchFamily="34" charset="0"/>
                <a:cs typeface="Open Sans SemiBold" panose="020B0706030804020204" pitchFamily="34" charset="0"/>
                <a:sym typeface="Helvetica"/>
              </a:rPr>
              <a:t>© Voluntarios CaixaBank, Barcelona, 2021. </a:t>
            </a:r>
          </a:p>
          <a:p>
            <a:pPr algn="ctr">
              <a:lnSpc>
                <a:spcPct val="100000"/>
              </a:lnSpc>
            </a:pPr>
            <a:r>
              <a:rPr kumimoji="0" lang="es-ES" sz="700" b="0" i="0" u="none" strike="noStrike" cap="none" spc="0" normalizeH="0" baseline="0" dirty="0">
                <a:ln>
                  <a:noFill/>
                </a:ln>
                <a:solidFill>
                  <a:srgbClr val="FFFFFF"/>
                </a:solidFill>
                <a:effectLst/>
                <a:uFillTx/>
                <a:latin typeface="Open Sans Light" panose="020B0306030504020204" pitchFamily="34" charset="0"/>
                <a:ea typeface="Open Sans Light" panose="020B0306030504020204" pitchFamily="34" charset="0"/>
                <a:cs typeface="Open Sans Light" panose="020B0306030504020204" pitchFamily="34" charset="0"/>
                <a:sym typeface="Helvetica"/>
              </a:rPr>
              <a:t>Se prohíbe su reproducción y comunicación o acceso a terceros no autorizados</a:t>
            </a:r>
            <a:endParaRPr kumimoji="0" sz="700" b="0" i="0" u="none" strike="noStrike" cap="none" spc="0" normalizeH="0" baseline="0" dirty="0">
              <a:ln>
                <a:noFill/>
              </a:ln>
              <a:solidFill>
                <a:srgbClr val="FFFFFF"/>
              </a:solidFill>
              <a:effectLst/>
              <a:uFillTx/>
              <a:latin typeface="Open Sans Light" panose="020B0306030504020204" pitchFamily="34" charset="0"/>
              <a:ea typeface="Open Sans Light" panose="020B0306030504020204" pitchFamily="34" charset="0"/>
              <a:cs typeface="Open Sans Light" panose="020B0306030504020204" pitchFamily="34" charset="0"/>
              <a:sym typeface="Helvetica"/>
            </a:endParaRPr>
          </a:p>
        </p:txBody>
      </p:sp>
      <p:pic>
        <p:nvPicPr>
          <p:cNvPr id="8" name="Imagen 7">
            <a:extLst>
              <a:ext uri="{FF2B5EF4-FFF2-40B4-BE49-F238E27FC236}">
                <a16:creationId xmlns:a16="http://schemas.microsoft.com/office/drawing/2014/main" id="{2695D2A5-7816-4FEA-B937-B1B057495D3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272464" y="188640"/>
            <a:ext cx="1745792" cy="574797"/>
          </a:xfrm>
          <a:prstGeom prst="rect">
            <a:avLst/>
          </a:prstGeom>
        </p:spPr>
      </p:pic>
      <p:pic>
        <p:nvPicPr>
          <p:cNvPr id="3" name="Imagen 2">
            <a:extLst>
              <a:ext uri="{FF2B5EF4-FFF2-40B4-BE49-F238E27FC236}">
                <a16:creationId xmlns:a16="http://schemas.microsoft.com/office/drawing/2014/main" id="{42F08350-A7DB-412B-AD05-FC288F2715C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581" y="6389135"/>
            <a:ext cx="832965" cy="43310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5" r:id="rId5"/>
    <p:sldLayoutId id="2147483657" r:id="rId6"/>
    <p:sldLayoutId id="2147483658" r:id="rId7"/>
    <p:sldLayoutId id="2147483663" r:id="rId8"/>
    <p:sldLayoutId id="2147483676" r:id="rId9"/>
  </p:sldLayoutIdLst>
  <p:transition spd="med"/>
  <p:hf hdr="0" ftr="0" dt="0"/>
  <p:txStyles>
    <p:titleStyle>
      <a:lvl1pPr marL="0" marR="0" indent="0" algn="ctr" defTabSz="45720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Montserrat Regular"/>
        </a:defRPr>
      </a:lvl1pPr>
      <a:lvl2pPr marL="0" marR="0" indent="0" algn="ctr" defTabSz="45720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Montserrat Regular"/>
        </a:defRPr>
      </a:lvl2pPr>
      <a:lvl3pPr marL="0" marR="0" indent="0" algn="ctr" defTabSz="45720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Montserrat Regular"/>
        </a:defRPr>
      </a:lvl3pPr>
      <a:lvl4pPr marL="0" marR="0" indent="0" algn="ctr" defTabSz="45720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Montserrat Regular"/>
        </a:defRPr>
      </a:lvl4pPr>
      <a:lvl5pPr marL="0" marR="0" indent="0" algn="ctr" defTabSz="45720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Montserrat Regular"/>
        </a:defRPr>
      </a:lvl5pPr>
      <a:lvl6pPr marL="0" marR="0" indent="0" algn="ctr" defTabSz="45720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Montserrat Regular"/>
        </a:defRPr>
      </a:lvl6pPr>
      <a:lvl7pPr marL="0" marR="0" indent="0" algn="ctr" defTabSz="45720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Montserrat Regular"/>
        </a:defRPr>
      </a:lvl7pPr>
      <a:lvl8pPr marL="0" marR="0" indent="0" algn="ctr" defTabSz="45720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Montserrat Regular"/>
        </a:defRPr>
      </a:lvl8pPr>
      <a:lvl9pPr marL="0" marR="0" indent="0" algn="ctr" defTabSz="457206"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Montserrat Regular"/>
        </a:defRPr>
      </a:lvl9pPr>
    </p:titleStyle>
    <p:bodyStyle>
      <a:lvl1pPr marL="342904" marR="0" indent="-3429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1pPr>
      <a:lvl2pPr marL="783780" marR="0" indent="-32657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2pPr>
      <a:lvl3pPr marL="1219215" marR="0" indent="-3048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3pPr>
      <a:lvl4pPr marL="1737382"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4pPr>
      <a:lvl5pPr marL="2194587"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5pPr>
      <a:lvl6pPr marL="2651793"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6pPr>
      <a:lvl7pPr marL="3108999"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7pPr>
      <a:lvl8pPr marL="3566203"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8pPr>
      <a:lvl9pPr marL="4023409"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9pPr>
    </p:bodyStyle>
    <p:otherStyle>
      <a:lvl1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Montserrat Regular"/>
        </a:defRPr>
      </a:lvl1pPr>
      <a:lvl2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Montserrat Regular"/>
        </a:defRPr>
      </a:lvl2pPr>
      <a:lvl3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Montserrat Regular"/>
        </a:defRPr>
      </a:lvl3pPr>
      <a:lvl4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Montserrat Regular"/>
        </a:defRPr>
      </a:lvl4pPr>
      <a:lvl5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Montserrat Regular"/>
        </a:defRPr>
      </a:lvl5pPr>
      <a:lvl6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Montserrat Regular"/>
        </a:defRPr>
      </a:lvl6pPr>
      <a:lvl7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Montserrat Regular"/>
        </a:defRPr>
      </a:lvl7pPr>
      <a:lvl8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Montserrat Regular"/>
        </a:defRPr>
      </a:lvl8pPr>
      <a:lvl9pPr marL="0" marR="0" indent="0" algn="ctr" defTabSz="45720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pos="756" userDrawn="1">
          <p15:clr>
            <a:srgbClr val="F26B43"/>
          </p15:clr>
        </p15:guide>
        <p15:guide id="2" pos="6924" userDrawn="1">
          <p15:clr>
            <a:srgbClr val="F26B43"/>
          </p15:clr>
        </p15:guide>
        <p15:guide id="3" orient="horz" pos="210" userDrawn="1">
          <p15:clr>
            <a:srgbClr val="F26B43"/>
          </p15:clr>
        </p15:guide>
        <p15:guide id="4" pos="3840" userDrawn="1">
          <p15:clr>
            <a:srgbClr val="F26B43"/>
          </p15:clr>
        </p15:guide>
        <p15:guide id="5" pos="3612" userDrawn="1">
          <p15:clr>
            <a:srgbClr val="F26B43"/>
          </p15:clr>
        </p15:guide>
        <p15:guide id="6" pos="406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57473"/>
            <a:ext cx="10287000" cy="1071563"/>
          </a:xfrm>
          <a:prstGeom prst="rect">
            <a:avLst/>
          </a:prstGeom>
        </p:spPr>
        <p:txBody>
          <a:bodyPr vert="horz" lIns="76535" tIns="38268" rIns="76535" bIns="38268" rtlCol="0" anchor="ctr">
            <a:normAutofit/>
          </a:bodyPr>
          <a:lstStyle/>
          <a:p>
            <a:r>
              <a:rPr lang="en-US"/>
              <a:t>Click to edit Master title style</a:t>
            </a:r>
          </a:p>
        </p:txBody>
      </p:sp>
      <p:sp>
        <p:nvSpPr>
          <p:cNvPr id="3" name="Text Placeholder 2"/>
          <p:cNvSpPr>
            <a:spLocks noGrp="1"/>
          </p:cNvSpPr>
          <p:nvPr>
            <p:ph type="body" idx="1"/>
          </p:nvPr>
        </p:nvSpPr>
        <p:spPr>
          <a:xfrm>
            <a:off x="571500" y="1500188"/>
            <a:ext cx="10287000" cy="4243091"/>
          </a:xfrm>
          <a:prstGeom prst="rect">
            <a:avLst/>
          </a:prstGeom>
        </p:spPr>
        <p:txBody>
          <a:bodyPr vert="horz" lIns="76535" tIns="38268" rIns="76535" bIns="3826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5959080"/>
            <a:ext cx="2667000" cy="342305"/>
          </a:xfrm>
          <a:prstGeom prst="rect">
            <a:avLst/>
          </a:prstGeom>
        </p:spPr>
        <p:txBody>
          <a:bodyPr vert="horz" lIns="76535" tIns="38268" rIns="76535" bIns="38268" rtlCol="0" anchor="ctr"/>
          <a:lstStyle>
            <a:lvl1pPr algn="l">
              <a:defRPr sz="1333">
                <a:solidFill>
                  <a:schemeClr val="tx1">
                    <a:tint val="75000"/>
                  </a:schemeClr>
                </a:solidFill>
              </a:defRPr>
            </a:lvl1pPr>
          </a:lstStyle>
          <a:p>
            <a:fld id="{1D8BD707-D9CF-40AE-B4C6-C98DA3205C09}" type="datetimeFigureOut">
              <a:rPr lang="en-US" smtClean="0"/>
              <a:pPr/>
              <a:t>5/17/2021</a:t>
            </a:fld>
            <a:endParaRPr lang="en-US" dirty="0"/>
          </a:p>
        </p:txBody>
      </p:sp>
      <p:sp>
        <p:nvSpPr>
          <p:cNvPr id="5" name="Footer Placeholder 4"/>
          <p:cNvSpPr>
            <a:spLocks noGrp="1"/>
          </p:cNvSpPr>
          <p:nvPr>
            <p:ph type="ftr" sz="quarter" idx="3"/>
          </p:nvPr>
        </p:nvSpPr>
        <p:spPr>
          <a:xfrm>
            <a:off x="3905251" y="5959080"/>
            <a:ext cx="3619500" cy="342305"/>
          </a:xfrm>
          <a:prstGeom prst="rect">
            <a:avLst/>
          </a:prstGeom>
        </p:spPr>
        <p:txBody>
          <a:bodyPr vert="horz" lIns="76535" tIns="38268" rIns="76535" bIns="38268" rtlCol="0" anchor="ctr"/>
          <a:lstStyle>
            <a:lvl1pPr algn="ctr">
              <a:defRPr sz="1333">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191500" y="5959080"/>
            <a:ext cx="2667000" cy="342305"/>
          </a:xfrm>
          <a:prstGeom prst="rect">
            <a:avLst/>
          </a:prstGeom>
        </p:spPr>
        <p:txBody>
          <a:bodyPr vert="horz" lIns="76535" tIns="38268" rIns="76535" bIns="38268" rtlCol="0" anchor="ctr"/>
          <a:lstStyle>
            <a:lvl1pPr algn="r">
              <a:defRPr sz="1333">
                <a:solidFill>
                  <a:schemeClr val="tx1">
                    <a:tint val="75000"/>
                  </a:schemeClr>
                </a:solidFill>
              </a:defRPr>
            </a:lvl1pPr>
          </a:lstStyle>
          <a:p>
            <a:fld id="{B6F15528-21DE-4FAA-801E-634DDDAF4B2B}" type="slidenum">
              <a:rPr lang="en-US" smtClean="0"/>
              <a:pPr/>
              <a:t>‹Nº›</a:t>
            </a:fld>
            <a:endParaRPr lang="en-US" dirty="0"/>
          </a:p>
        </p:txBody>
      </p:sp>
    </p:spTree>
    <p:extLst>
      <p:ext uri="{BB962C8B-B14F-4D97-AF65-F5344CB8AC3E}">
        <p14:creationId xmlns:p14="http://schemas.microsoft.com/office/powerpoint/2010/main" val="386685176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7" r:id="rId12"/>
  </p:sldLayoutIdLst>
  <p:txStyles>
    <p:titleStyle>
      <a:lvl1pPr algn="ctr" defTabSz="1020445" rtl="0" eaLnBrk="1" latinLnBrk="0" hangingPunct="1">
        <a:spcBef>
          <a:spcPct val="0"/>
        </a:spcBef>
        <a:buNone/>
        <a:defRPr sz="4933" kern="1200">
          <a:solidFill>
            <a:schemeClr val="tx1"/>
          </a:solidFill>
          <a:latin typeface="+mj-lt"/>
          <a:ea typeface="+mj-ea"/>
          <a:cs typeface="+mj-cs"/>
        </a:defRPr>
      </a:lvl1pPr>
    </p:titleStyle>
    <p:bodyStyle>
      <a:lvl1pPr marL="382666" indent="-382666" algn="l" defTabSz="1020445"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9111" indent="-318889" algn="l" defTabSz="1020445" rtl="0" eaLnBrk="1" latinLnBrk="0" hangingPunct="1">
        <a:spcBef>
          <a:spcPct val="20000"/>
        </a:spcBef>
        <a:buFont typeface="Arial" pitchFamily="34" charset="0"/>
        <a:buChar char="–"/>
        <a:defRPr sz="3067" kern="1200">
          <a:solidFill>
            <a:schemeClr val="tx1"/>
          </a:solidFill>
          <a:latin typeface="+mn-lt"/>
          <a:ea typeface="+mn-ea"/>
          <a:cs typeface="+mn-cs"/>
        </a:defRPr>
      </a:lvl2pPr>
      <a:lvl3pPr marL="1275556" indent="-255111" algn="l" defTabSz="1020445" rtl="0" eaLnBrk="1" latinLnBrk="0" hangingPunct="1">
        <a:spcBef>
          <a:spcPct val="20000"/>
        </a:spcBef>
        <a:buFont typeface="Arial" pitchFamily="34" charset="0"/>
        <a:buChar char="•"/>
        <a:defRPr sz="2667" kern="1200">
          <a:solidFill>
            <a:schemeClr val="tx1"/>
          </a:solidFill>
          <a:latin typeface="+mn-lt"/>
          <a:ea typeface="+mn-ea"/>
          <a:cs typeface="+mn-cs"/>
        </a:defRPr>
      </a:lvl3pPr>
      <a:lvl4pPr marL="1785778" indent="-255111" algn="l" defTabSz="1020445" rtl="0" eaLnBrk="1" latinLnBrk="0" hangingPunct="1">
        <a:spcBef>
          <a:spcPct val="20000"/>
        </a:spcBef>
        <a:buFont typeface="Arial" pitchFamily="34" charset="0"/>
        <a:buChar char="–"/>
        <a:defRPr sz="2267" kern="1200">
          <a:solidFill>
            <a:schemeClr val="tx1"/>
          </a:solidFill>
          <a:latin typeface="+mn-lt"/>
          <a:ea typeface="+mn-ea"/>
          <a:cs typeface="+mn-cs"/>
        </a:defRPr>
      </a:lvl4pPr>
      <a:lvl5pPr marL="2296001" indent="-255111" algn="l" defTabSz="1020445" rtl="0" eaLnBrk="1" latinLnBrk="0" hangingPunct="1">
        <a:spcBef>
          <a:spcPct val="20000"/>
        </a:spcBef>
        <a:buFont typeface="Arial" pitchFamily="34" charset="0"/>
        <a:buChar char="»"/>
        <a:defRPr sz="2267" kern="1200">
          <a:solidFill>
            <a:schemeClr val="tx1"/>
          </a:solidFill>
          <a:latin typeface="+mn-lt"/>
          <a:ea typeface="+mn-ea"/>
          <a:cs typeface="+mn-cs"/>
        </a:defRPr>
      </a:lvl5pPr>
      <a:lvl6pPr marL="2806223" indent="-255111" algn="l" defTabSz="1020445"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16446" indent="-255111" algn="l" defTabSz="1020445"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26668" indent="-255111" algn="l" defTabSz="1020445"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336890" indent="-255111" algn="l" defTabSz="1020445" rtl="0" eaLnBrk="1" latinLnBrk="0" hangingPunct="1">
        <a:spcBef>
          <a:spcPct val="20000"/>
        </a:spcBef>
        <a:buFont typeface="Arial" pitchFamily="34" charset="0"/>
        <a:buChar char="•"/>
        <a:defRPr sz="2267" kern="1200">
          <a:solidFill>
            <a:schemeClr val="tx1"/>
          </a:solidFill>
          <a:latin typeface="+mn-lt"/>
          <a:ea typeface="+mn-ea"/>
          <a:cs typeface="+mn-cs"/>
        </a:defRPr>
      </a:lvl9pPr>
    </p:bodyStyle>
    <p:otherStyle>
      <a:defPPr>
        <a:defRPr lang="en-US"/>
      </a:defPPr>
      <a:lvl1pPr marL="0" algn="l" defTabSz="1020445" rtl="0" eaLnBrk="1" latinLnBrk="0" hangingPunct="1">
        <a:defRPr sz="2000" kern="1200">
          <a:solidFill>
            <a:schemeClr val="tx1"/>
          </a:solidFill>
          <a:latin typeface="+mn-lt"/>
          <a:ea typeface="+mn-ea"/>
          <a:cs typeface="+mn-cs"/>
        </a:defRPr>
      </a:lvl1pPr>
      <a:lvl2pPr marL="510222" algn="l" defTabSz="1020445" rtl="0" eaLnBrk="1" latinLnBrk="0" hangingPunct="1">
        <a:defRPr sz="2000" kern="1200">
          <a:solidFill>
            <a:schemeClr val="tx1"/>
          </a:solidFill>
          <a:latin typeface="+mn-lt"/>
          <a:ea typeface="+mn-ea"/>
          <a:cs typeface="+mn-cs"/>
        </a:defRPr>
      </a:lvl2pPr>
      <a:lvl3pPr marL="1020445" algn="l" defTabSz="1020445" rtl="0" eaLnBrk="1" latinLnBrk="0" hangingPunct="1">
        <a:defRPr sz="2000" kern="1200">
          <a:solidFill>
            <a:schemeClr val="tx1"/>
          </a:solidFill>
          <a:latin typeface="+mn-lt"/>
          <a:ea typeface="+mn-ea"/>
          <a:cs typeface="+mn-cs"/>
        </a:defRPr>
      </a:lvl3pPr>
      <a:lvl4pPr marL="1530667" algn="l" defTabSz="1020445" rtl="0" eaLnBrk="1" latinLnBrk="0" hangingPunct="1">
        <a:defRPr sz="2000" kern="1200">
          <a:solidFill>
            <a:schemeClr val="tx1"/>
          </a:solidFill>
          <a:latin typeface="+mn-lt"/>
          <a:ea typeface="+mn-ea"/>
          <a:cs typeface="+mn-cs"/>
        </a:defRPr>
      </a:lvl4pPr>
      <a:lvl5pPr marL="2040890" algn="l" defTabSz="1020445" rtl="0" eaLnBrk="1" latinLnBrk="0" hangingPunct="1">
        <a:defRPr sz="2000" kern="1200">
          <a:solidFill>
            <a:schemeClr val="tx1"/>
          </a:solidFill>
          <a:latin typeface="+mn-lt"/>
          <a:ea typeface="+mn-ea"/>
          <a:cs typeface="+mn-cs"/>
        </a:defRPr>
      </a:lvl5pPr>
      <a:lvl6pPr marL="2551112" algn="l" defTabSz="1020445" rtl="0" eaLnBrk="1" latinLnBrk="0" hangingPunct="1">
        <a:defRPr sz="2000" kern="1200">
          <a:solidFill>
            <a:schemeClr val="tx1"/>
          </a:solidFill>
          <a:latin typeface="+mn-lt"/>
          <a:ea typeface="+mn-ea"/>
          <a:cs typeface="+mn-cs"/>
        </a:defRPr>
      </a:lvl6pPr>
      <a:lvl7pPr marL="3061334" algn="l" defTabSz="1020445" rtl="0" eaLnBrk="1" latinLnBrk="0" hangingPunct="1">
        <a:defRPr sz="2000" kern="1200">
          <a:solidFill>
            <a:schemeClr val="tx1"/>
          </a:solidFill>
          <a:latin typeface="+mn-lt"/>
          <a:ea typeface="+mn-ea"/>
          <a:cs typeface="+mn-cs"/>
        </a:defRPr>
      </a:lvl7pPr>
      <a:lvl8pPr marL="3571557" algn="l" defTabSz="1020445" rtl="0" eaLnBrk="1" latinLnBrk="0" hangingPunct="1">
        <a:defRPr sz="2000" kern="1200">
          <a:solidFill>
            <a:schemeClr val="tx1"/>
          </a:solidFill>
          <a:latin typeface="+mn-lt"/>
          <a:ea typeface="+mn-ea"/>
          <a:cs typeface="+mn-cs"/>
        </a:defRPr>
      </a:lvl8pPr>
      <a:lvl9pPr marL="4081779" algn="l" defTabSz="1020445"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2.tiff"/><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2.tiff"/><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6.emf"/><Relationship Id="rId5" Type="http://schemas.openxmlformats.org/officeDocument/2006/relationships/package" Target="../embeddings/Microsoft_Word_Document.docx"/><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2243" y="0"/>
            <a:ext cx="5999989" cy="6858000"/>
          </a:xfrm>
          <a:prstGeom prst="rect">
            <a:avLst/>
          </a:prstGeom>
          <a:solidFill>
            <a:srgbClr val="019EE2"/>
          </a:solidFill>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1020445" hangingPunct="1"/>
            <a:endParaRPr lang="es-ES" sz="2000" kern="1200" dirty="0">
              <a:solidFill>
                <a:prstClr val="white"/>
              </a:solidFill>
              <a:latin typeface="Calibri"/>
            </a:endParaRPr>
          </a:p>
        </p:txBody>
      </p:sp>
      <p:sp>
        <p:nvSpPr>
          <p:cNvPr id="12" name="TextBox 6"/>
          <p:cNvSpPr txBox="1">
            <a:spLocks noChangeAspect="1"/>
          </p:cNvSpPr>
          <p:nvPr/>
        </p:nvSpPr>
        <p:spPr>
          <a:xfrm>
            <a:off x="2243" y="3571465"/>
            <a:ext cx="5999989" cy="3119059"/>
          </a:xfrm>
          <a:prstGeom prst="rect">
            <a:avLst/>
          </a:prstGeom>
        </p:spPr>
        <p:txBody>
          <a:bodyPr wrap="square" lIns="0" tIns="0" rIns="0" bIns="0" rtlCol="0" anchor="t">
            <a:spAutoFit/>
          </a:bodyPr>
          <a:lstStyle/>
          <a:p>
            <a:pPr algn="ctr" defTabSz="1020445" hangingPunct="1"/>
            <a:r>
              <a:rPr lang="es-ES_tradnl" sz="4267"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Soluciones para asegurar mis ingresos.</a:t>
            </a:r>
          </a:p>
          <a:p>
            <a:pPr algn="ctr" defTabSz="1020445" hangingPunct="1"/>
            <a:endParaRPr lang="es-ES_tradnl" sz="4267"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algn="ctr" defTabSz="1020445" hangingPunct="1"/>
            <a:r>
              <a:rPr lang="es-ES_tradnl" sz="32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Productos financieros</a:t>
            </a:r>
            <a:r>
              <a:rPr lang="es-ES_tradnl" sz="3200" b="1" kern="1200" dirty="0">
                <a:solidFill>
                  <a:prstClr val="white"/>
                </a:solidFill>
                <a:latin typeface="Poppins"/>
                <a:ea typeface="+mn-ea"/>
                <a:cs typeface="Poppins"/>
              </a:rPr>
              <a:t>.</a:t>
            </a:r>
          </a:p>
        </p:txBody>
      </p:sp>
      <p:sp>
        <p:nvSpPr>
          <p:cNvPr id="13" name="TextBox 7"/>
          <p:cNvSpPr txBox="1"/>
          <p:nvPr/>
        </p:nvSpPr>
        <p:spPr>
          <a:xfrm>
            <a:off x="2243" y="2564905"/>
            <a:ext cx="5999989" cy="417871"/>
          </a:xfrm>
          <a:prstGeom prst="rect">
            <a:avLst/>
          </a:prstGeom>
        </p:spPr>
        <p:txBody>
          <a:bodyPr wrap="square" lIns="0" tIns="0" rIns="0" bIns="0" rtlCol="0" anchor="t">
            <a:spAutoFit/>
          </a:bodyPr>
          <a:lstStyle/>
          <a:p>
            <a:pPr algn="ctr" defTabSz="1020445" hangingPunct="1">
              <a:lnSpc>
                <a:spcPts val="3547"/>
              </a:lnSpc>
            </a:pPr>
            <a:r>
              <a:rPr lang="es-ES" sz="2400"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CICLO DE CHARLAS</a:t>
            </a:r>
          </a:p>
        </p:txBody>
      </p:sp>
      <p:cxnSp>
        <p:nvCxnSpPr>
          <p:cNvPr id="16" name="Conector recto 15"/>
          <p:cNvCxnSpPr/>
          <p:nvPr/>
        </p:nvCxnSpPr>
        <p:spPr>
          <a:xfrm>
            <a:off x="1178035" y="3332989"/>
            <a:ext cx="3648405"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4" name="Imagen 3" descr="Un reloj con números romanos&#10;&#10;Descripción generada automáticamente">
            <a:extLst>
              <a:ext uri="{FF2B5EF4-FFF2-40B4-BE49-F238E27FC236}">
                <a16:creationId xmlns:a16="http://schemas.microsoft.com/office/drawing/2014/main" id="{CFA7A4BF-FB1F-455E-8027-23E3EE40B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233" y="0"/>
            <a:ext cx="6189768" cy="6858000"/>
          </a:xfrm>
          <a:prstGeom prst="rect">
            <a:avLst/>
          </a:prstGeom>
        </p:spPr>
      </p:pic>
      <p:pic>
        <p:nvPicPr>
          <p:cNvPr id="3" name="Imagen 2">
            <a:extLst>
              <a:ext uri="{FF2B5EF4-FFF2-40B4-BE49-F238E27FC236}">
                <a16:creationId xmlns:a16="http://schemas.microsoft.com/office/drawing/2014/main" id="{C1E41537-EC3E-4D56-915E-AB2E883D54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600" y="471683"/>
            <a:ext cx="4062992" cy="8107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AB23E03-B7EC-44A0-B9B9-89324FB6C2F4}"/>
              </a:ext>
            </a:extLst>
          </p:cNvPr>
          <p:cNvSpPr txBox="1"/>
          <p:nvPr/>
        </p:nvSpPr>
        <p:spPr>
          <a:xfrm>
            <a:off x="316856" y="167772"/>
            <a:ext cx="8191412" cy="9028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1276" tIns="81276" rIns="81276" bIns="81276" numCol="1" spcCol="38100" rtlCol="0" anchor="t">
            <a:spAutoFit/>
          </a:bodyPr>
          <a:lstStyle/>
          <a:p>
            <a:pPr defTabSz="812810"/>
            <a:r>
              <a:rPr lang="es-ES" sz="2400"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Soluciones para el ahorro y la seguridad de los ingresos</a:t>
            </a:r>
          </a:p>
        </p:txBody>
      </p:sp>
      <p:cxnSp>
        <p:nvCxnSpPr>
          <p:cNvPr id="31" name="Conector recto 30">
            <a:extLst>
              <a:ext uri="{FF2B5EF4-FFF2-40B4-BE49-F238E27FC236}">
                <a16:creationId xmlns:a16="http://schemas.microsoft.com/office/drawing/2014/main" id="{FE12E07B-4A25-480F-B698-BC982C8C304F}"/>
              </a:ext>
            </a:extLst>
          </p:cNvPr>
          <p:cNvCxnSpPr>
            <a:cxnSpLocks/>
          </p:cNvCxnSpPr>
          <p:nvPr/>
        </p:nvCxnSpPr>
        <p:spPr>
          <a:xfrm>
            <a:off x="449440" y="6876348"/>
            <a:ext cx="5034926" cy="0"/>
          </a:xfrm>
          <a:prstGeom prst="line">
            <a:avLst/>
          </a:prstGeom>
          <a:noFill/>
          <a:ln w="9525" cap="flat">
            <a:solidFill>
              <a:srgbClr val="009FE3"/>
            </a:solidFill>
            <a:prstDash val="sysDot"/>
            <a:round/>
          </a:ln>
          <a:effectLst/>
          <a:sp3d/>
        </p:spPr>
        <p:style>
          <a:lnRef idx="0">
            <a:scrgbClr r="0" g="0" b="0"/>
          </a:lnRef>
          <a:fillRef idx="0">
            <a:scrgbClr r="0" g="0" b="0"/>
          </a:fillRef>
          <a:effectRef idx="0">
            <a:scrgbClr r="0" g="0" b="0"/>
          </a:effectRef>
          <a:fontRef idx="none"/>
        </p:style>
      </p:cxnSp>
      <p:pic>
        <p:nvPicPr>
          <p:cNvPr id="3" name="Imagen 2" descr="Logotipo&#10;&#10;Descripción generada automáticamente con confianza media">
            <a:extLst>
              <a:ext uri="{FF2B5EF4-FFF2-40B4-BE49-F238E27FC236}">
                <a16:creationId xmlns:a16="http://schemas.microsoft.com/office/drawing/2014/main" id="{43CAC784-0C50-421D-A30B-C5ED96F35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5094" y="25220"/>
            <a:ext cx="2346906" cy="1005817"/>
          </a:xfrm>
          <a:prstGeom prst="rect">
            <a:avLst/>
          </a:prstGeom>
        </p:spPr>
      </p:pic>
      <p:sp>
        <p:nvSpPr>
          <p:cNvPr id="12" name="Marcador de pie de página 3">
            <a:extLst>
              <a:ext uri="{FF2B5EF4-FFF2-40B4-BE49-F238E27FC236}">
                <a16:creationId xmlns:a16="http://schemas.microsoft.com/office/drawing/2014/main" id="{1EC00EF4-F0B1-48B5-AC7F-148EE3CFF9E4}"/>
              </a:ext>
            </a:extLst>
          </p:cNvPr>
          <p:cNvSpPr txBox="1">
            <a:spLocks/>
          </p:cNvSpPr>
          <p:nvPr/>
        </p:nvSpPr>
        <p:spPr>
          <a:xfrm>
            <a:off x="3683732" y="5918779"/>
            <a:ext cx="5436604"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r>
              <a:rPr lang="es-E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Es bueno contar con la ayuda de un asesor de confianza.</a:t>
            </a:r>
          </a:p>
          <a:p>
            <a:endParaRPr lang="en-US" dirty="0"/>
          </a:p>
        </p:txBody>
      </p:sp>
      <p:graphicFrame>
        <p:nvGraphicFramePr>
          <p:cNvPr id="10" name="Tabla 9">
            <a:extLst>
              <a:ext uri="{FF2B5EF4-FFF2-40B4-BE49-F238E27FC236}">
                <a16:creationId xmlns:a16="http://schemas.microsoft.com/office/drawing/2014/main" id="{426DE300-1338-4982-A1F3-1B758C8DC0F0}"/>
              </a:ext>
            </a:extLst>
          </p:cNvPr>
          <p:cNvGraphicFramePr>
            <a:graphicFrameLocks noGrp="1"/>
          </p:cNvGraphicFramePr>
          <p:nvPr>
            <p:extLst>
              <p:ext uri="{D42A27DB-BD31-4B8C-83A1-F6EECF244321}">
                <p14:modId xmlns:p14="http://schemas.microsoft.com/office/powerpoint/2010/main" val="1157412470"/>
              </p:ext>
            </p:extLst>
          </p:nvPr>
        </p:nvGraphicFramePr>
        <p:xfrm>
          <a:off x="3935760" y="2030353"/>
          <a:ext cx="8101262" cy="3384885"/>
        </p:xfrm>
        <a:graphic>
          <a:graphicData uri="http://schemas.openxmlformats.org/drawingml/2006/table">
            <a:tbl>
              <a:tblPr firstRow="1" firstCol="1" bandRow="1"/>
              <a:tblGrid>
                <a:gridCol w="2798859">
                  <a:extLst>
                    <a:ext uri="{9D8B030D-6E8A-4147-A177-3AD203B41FA5}">
                      <a16:colId xmlns:a16="http://schemas.microsoft.com/office/drawing/2014/main" val="1127683228"/>
                    </a:ext>
                  </a:extLst>
                </a:gridCol>
                <a:gridCol w="5302403">
                  <a:extLst>
                    <a:ext uri="{9D8B030D-6E8A-4147-A177-3AD203B41FA5}">
                      <a16:colId xmlns:a16="http://schemas.microsoft.com/office/drawing/2014/main" val="363933545"/>
                    </a:ext>
                  </a:extLst>
                </a:gridCol>
              </a:tblGrid>
              <a:tr h="372177">
                <a:tc>
                  <a:txBody>
                    <a:bodyPr/>
                    <a:lstStyle/>
                    <a:p>
                      <a:pPr algn="just">
                        <a:spcAft>
                          <a:spcPts val="0"/>
                        </a:spcAft>
                      </a:pPr>
                      <a:r>
                        <a:rPr lang="es-ES" sz="2000" dirty="0">
                          <a:effectLst/>
                          <a:latin typeface="+mn-lt"/>
                          <a:ea typeface="Times New Roman" panose="02020603050405020304" pitchFamily="18" charset="0"/>
                          <a:cs typeface="Times New Roman" panose="02020603050405020304" pitchFamily="18" charset="0"/>
                        </a:rPr>
                        <a:t>Objetivo</a:t>
                      </a:r>
                      <a:endParaRPr lang="es-ES" sz="24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8EAADB"/>
                      </a:solidFill>
                      <a:prstDash val="solid"/>
                      <a:round/>
                      <a:headEnd type="none" w="med" len="med"/>
                      <a:tailEnd type="none" w="med" len="med"/>
                    </a:lnB>
                  </a:tcPr>
                </a:tc>
                <a:tc>
                  <a:txBody>
                    <a:bodyPr/>
                    <a:lstStyle/>
                    <a:p>
                      <a:pPr algn="just">
                        <a:spcAft>
                          <a:spcPts val="0"/>
                        </a:spcAft>
                      </a:pPr>
                      <a:r>
                        <a:rPr lang="es-ES" sz="2000">
                          <a:effectLst/>
                          <a:latin typeface="+mn-lt"/>
                          <a:ea typeface="Times New Roman" panose="02020603050405020304" pitchFamily="18" charset="0"/>
                          <a:cs typeface="Times New Roman" panose="02020603050405020304" pitchFamily="18" charset="0"/>
                        </a:rPr>
                        <a:t>Productos</a:t>
                      </a:r>
                      <a:endParaRPr lang="es-ES" sz="240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472580017"/>
                  </a:ext>
                </a:extLst>
              </a:tr>
              <a:tr h="1479126">
                <a:tc>
                  <a:txBody>
                    <a:bodyPr/>
                    <a:lstStyle/>
                    <a:p>
                      <a:pPr algn="just">
                        <a:spcAft>
                          <a:spcPts val="0"/>
                        </a:spcAft>
                      </a:pPr>
                      <a:r>
                        <a:rPr lang="es-ES" sz="2000" b="1" dirty="0">
                          <a:effectLst/>
                          <a:latin typeface="+mn-lt"/>
                          <a:ea typeface="Times New Roman" panose="02020603050405020304" pitchFamily="18" charset="0"/>
                          <a:cs typeface="Times New Roman" panose="02020603050405020304" pitchFamily="18" charset="0"/>
                        </a:rPr>
                        <a:t>Ahorro</a:t>
                      </a:r>
                      <a:endParaRPr lang="es-ES" sz="2400" b="1"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8EAADB"/>
                      </a:solidFill>
                      <a:prstDash val="solid"/>
                      <a:round/>
                      <a:headEnd type="none" w="med" len="med"/>
                      <a:tailEnd type="none" w="med" len="med"/>
                    </a:lnT>
                    <a:lnB>
                      <a:noFill/>
                    </a:lnB>
                    <a:solidFill>
                      <a:srgbClr val="D9E2F3"/>
                    </a:solidFill>
                  </a:tcPr>
                </a:tc>
                <a:tc>
                  <a:txBody>
                    <a:bodyPr/>
                    <a:lstStyle/>
                    <a:p>
                      <a:pPr marL="457200" indent="-457200" algn="just">
                        <a:spcAft>
                          <a:spcPts val="0"/>
                        </a:spcAft>
                        <a:buFont typeface="+mj-lt"/>
                        <a:buAutoNum type="arabicPeriod"/>
                      </a:pPr>
                      <a:r>
                        <a:rPr lang="es-ES" sz="2000" b="0" dirty="0">
                          <a:effectLst/>
                          <a:latin typeface="+mn-lt"/>
                          <a:ea typeface="Times New Roman" panose="02020603050405020304" pitchFamily="18" charset="0"/>
                          <a:cs typeface="Times New Roman" panose="02020603050405020304" pitchFamily="18" charset="0"/>
                        </a:rPr>
                        <a:t>Cuentas y depósitos</a:t>
                      </a:r>
                      <a:endParaRPr lang="es-ES" sz="2400" b="0" dirty="0">
                        <a:effectLst/>
                        <a:latin typeface="+mn-lt"/>
                        <a:ea typeface="Times New Roman" panose="02020603050405020304" pitchFamily="18" charset="0"/>
                        <a:cs typeface="Times New Roman" panose="02020603050405020304" pitchFamily="18" charset="0"/>
                      </a:endParaRPr>
                    </a:p>
                    <a:p>
                      <a:pPr marL="457200" indent="-457200" algn="just">
                        <a:spcAft>
                          <a:spcPts val="0"/>
                        </a:spcAft>
                        <a:buFont typeface="+mj-lt"/>
                        <a:buAutoNum type="arabicPeriod"/>
                      </a:pPr>
                      <a:r>
                        <a:rPr lang="es-ES" sz="2000" b="0" dirty="0">
                          <a:effectLst/>
                          <a:latin typeface="+mn-lt"/>
                          <a:ea typeface="Times New Roman" panose="02020603050405020304" pitchFamily="18" charset="0"/>
                          <a:cs typeface="Times New Roman" panose="02020603050405020304" pitchFamily="18" charset="0"/>
                        </a:rPr>
                        <a:t>Renta Fija y Renta Variable</a:t>
                      </a:r>
                    </a:p>
                    <a:p>
                      <a:pPr marL="457200" indent="-457200" algn="just">
                        <a:spcAft>
                          <a:spcPts val="0"/>
                        </a:spcAft>
                        <a:buFont typeface="+mj-lt"/>
                        <a:buAutoNum type="arabicPeriod"/>
                      </a:pPr>
                      <a:r>
                        <a:rPr lang="es-ES" sz="2000" b="0" dirty="0">
                          <a:effectLst/>
                          <a:latin typeface="+mn-lt"/>
                          <a:ea typeface="Times New Roman" panose="02020603050405020304" pitchFamily="18" charset="0"/>
                          <a:cs typeface="Times New Roman" panose="02020603050405020304" pitchFamily="18" charset="0"/>
                        </a:rPr>
                        <a:t>Fondos de Inversión</a:t>
                      </a:r>
                      <a:endParaRPr lang="es-ES" sz="2400" b="0" dirty="0">
                        <a:effectLst/>
                        <a:latin typeface="+mn-lt"/>
                        <a:ea typeface="Times New Roman" panose="02020603050405020304" pitchFamily="18" charset="0"/>
                        <a:cs typeface="Times New Roman" panose="02020603050405020304" pitchFamily="18" charset="0"/>
                      </a:endParaRPr>
                    </a:p>
                    <a:p>
                      <a:pPr marL="457200" indent="-457200" algn="just">
                        <a:spcAft>
                          <a:spcPts val="0"/>
                        </a:spcAft>
                        <a:buFont typeface="+mj-lt"/>
                        <a:buAutoNum type="arabicPeriod"/>
                      </a:pPr>
                      <a:r>
                        <a:rPr lang="es-ES" sz="2000" b="0" dirty="0">
                          <a:effectLst/>
                          <a:latin typeface="+mn-lt"/>
                          <a:ea typeface="Times New Roman" panose="02020603050405020304" pitchFamily="18" charset="0"/>
                          <a:cs typeface="Times New Roman" panose="02020603050405020304" pitchFamily="18" charset="0"/>
                        </a:rPr>
                        <a:t>Planes de pensiones</a:t>
                      </a:r>
                      <a:endParaRPr lang="es-ES" sz="2400" b="0" dirty="0">
                        <a:effectLst/>
                        <a:latin typeface="+mn-lt"/>
                        <a:ea typeface="Times New Roman" panose="02020603050405020304" pitchFamily="18" charset="0"/>
                        <a:cs typeface="Times New Roman" panose="02020603050405020304" pitchFamily="18" charset="0"/>
                      </a:endParaRPr>
                    </a:p>
                    <a:p>
                      <a:pPr marL="457200" indent="-457200" algn="just">
                        <a:spcAft>
                          <a:spcPts val="0"/>
                        </a:spcAft>
                        <a:buFont typeface="+mj-lt"/>
                        <a:buAutoNum type="arabicPeriod"/>
                      </a:pPr>
                      <a:r>
                        <a:rPr lang="es-ES" sz="2000" b="0" dirty="0">
                          <a:effectLst/>
                          <a:latin typeface="+mn-lt"/>
                          <a:ea typeface="Times New Roman" panose="02020603050405020304" pitchFamily="18" charset="0"/>
                          <a:cs typeface="Times New Roman" panose="02020603050405020304" pitchFamily="18" charset="0"/>
                        </a:rPr>
                        <a:t>Otros</a:t>
                      </a:r>
                    </a:p>
                  </a:txBody>
                  <a:tcPr marL="68580" marR="68580" marT="0" marB="0">
                    <a:lnL>
                      <a:noFill/>
                    </a:lnL>
                    <a:lnR>
                      <a:noFill/>
                    </a:lnR>
                    <a:lnT w="12700" cap="flat" cmpd="sng" algn="ctr">
                      <a:solidFill>
                        <a:srgbClr val="8EAADB"/>
                      </a:solidFill>
                      <a:prstDash val="solid"/>
                      <a:round/>
                      <a:headEnd type="none" w="med" len="med"/>
                      <a:tailEnd type="none" w="med" len="med"/>
                    </a:lnT>
                    <a:lnB>
                      <a:noFill/>
                    </a:lnB>
                    <a:solidFill>
                      <a:srgbClr val="D9E2F3"/>
                    </a:solidFill>
                  </a:tcPr>
                </a:tc>
                <a:extLst>
                  <a:ext uri="{0D108BD9-81ED-4DB2-BD59-A6C34878D82A}">
                    <a16:rowId xmlns:a16="http://schemas.microsoft.com/office/drawing/2014/main" val="82523548"/>
                  </a:ext>
                </a:extLst>
              </a:tr>
              <a:tr h="1116531">
                <a:tc>
                  <a:txBody>
                    <a:bodyPr/>
                    <a:lstStyle/>
                    <a:p>
                      <a:pPr algn="just">
                        <a:spcAft>
                          <a:spcPts val="0"/>
                        </a:spcAft>
                      </a:pPr>
                      <a:r>
                        <a:rPr lang="es-ES" sz="2000" b="1" dirty="0">
                          <a:effectLst/>
                          <a:latin typeface="+mn-lt"/>
                          <a:ea typeface="Times New Roman" panose="02020603050405020304" pitchFamily="18" charset="0"/>
                          <a:cs typeface="Times New Roman" panose="02020603050405020304" pitchFamily="18" charset="0"/>
                        </a:rPr>
                        <a:t>Seguridad de ingresos</a:t>
                      </a:r>
                      <a:endParaRPr lang="es-ES" sz="2400" b="1"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457200" indent="-457200" algn="just">
                        <a:spcAft>
                          <a:spcPts val="0"/>
                        </a:spcAft>
                        <a:buFont typeface="+mj-lt"/>
                        <a:buAutoNum type="arabicPeriod"/>
                      </a:pPr>
                      <a:r>
                        <a:rPr lang="es-ES" sz="2000" b="0" dirty="0">
                          <a:effectLst/>
                          <a:latin typeface="+mn-lt"/>
                          <a:ea typeface="Times New Roman" panose="02020603050405020304" pitchFamily="18" charset="0"/>
                          <a:cs typeface="Times New Roman" panose="02020603050405020304" pitchFamily="18" charset="0"/>
                        </a:rPr>
                        <a:t>Rentas de los planes de pensiones</a:t>
                      </a:r>
                    </a:p>
                    <a:p>
                      <a:pPr marL="457200" marR="0" lvl="0" indent="-457200" algn="just" defTabSz="914400" rtl="0" eaLnBrk="1" fontAlgn="auto" latinLnBrk="0" hangingPunct="1">
                        <a:lnSpc>
                          <a:spcPct val="100000"/>
                        </a:lnSpc>
                        <a:spcBef>
                          <a:spcPts val="0"/>
                        </a:spcBef>
                        <a:spcAft>
                          <a:spcPts val="0"/>
                        </a:spcAft>
                        <a:buClrTx/>
                        <a:buSzTx/>
                        <a:buFont typeface="+mj-lt"/>
                        <a:buAutoNum type="arabicPeriod"/>
                        <a:tabLst/>
                        <a:defRPr/>
                      </a:pPr>
                      <a:r>
                        <a:rPr lang="es-ES" sz="2000" b="0" kern="1200" dirty="0">
                          <a:solidFill>
                            <a:schemeClr val="tx1"/>
                          </a:solidFill>
                          <a:effectLst/>
                          <a:latin typeface="+mn-lt"/>
                          <a:ea typeface="Times New Roman" panose="02020603050405020304" pitchFamily="18" charset="0"/>
                          <a:cs typeface="Times New Roman" panose="02020603050405020304" pitchFamily="18" charset="0"/>
                        </a:rPr>
                        <a:t>Rentas vitalicias</a:t>
                      </a:r>
                    </a:p>
                    <a:p>
                      <a:pPr marL="457200" indent="-457200" algn="just">
                        <a:spcAft>
                          <a:spcPts val="0"/>
                        </a:spcAft>
                        <a:buFont typeface="+mj-lt"/>
                        <a:buAutoNum type="arabicPeriod"/>
                      </a:pPr>
                      <a:r>
                        <a:rPr lang="es-ES" sz="2000" b="0" dirty="0">
                          <a:effectLst/>
                          <a:latin typeface="+mn-lt"/>
                          <a:ea typeface="Times New Roman" panose="02020603050405020304" pitchFamily="18" charset="0"/>
                          <a:cs typeface="Times New Roman" panose="02020603050405020304" pitchFamily="18" charset="0"/>
                        </a:rPr>
                        <a:t>Hipoteca inversa</a:t>
                      </a:r>
                      <a:endParaRPr lang="es-ES" sz="2400" b="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95056387"/>
                  </a:ext>
                </a:extLst>
              </a:tr>
              <a:tr h="372177">
                <a:tc>
                  <a:txBody>
                    <a:bodyPr/>
                    <a:lstStyle/>
                    <a:p>
                      <a:pPr algn="just">
                        <a:spcAft>
                          <a:spcPts val="0"/>
                        </a:spcAft>
                      </a:pPr>
                      <a:r>
                        <a:rPr lang="es-ES"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D9E2F3"/>
                    </a:solidFill>
                  </a:tcPr>
                </a:tc>
                <a:tc>
                  <a:txBody>
                    <a:bodyPr/>
                    <a:lstStyle/>
                    <a:p>
                      <a:pPr algn="just">
                        <a:spcAft>
                          <a:spcPts val="0"/>
                        </a:spcAft>
                      </a:pPr>
                      <a:r>
                        <a:rPr lang="es-ES" sz="11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rgbClr val="D9E2F3"/>
                    </a:solidFill>
                  </a:tcPr>
                </a:tc>
                <a:extLst>
                  <a:ext uri="{0D108BD9-81ED-4DB2-BD59-A6C34878D82A}">
                    <a16:rowId xmlns:a16="http://schemas.microsoft.com/office/drawing/2014/main" val="2913232342"/>
                  </a:ext>
                </a:extLst>
              </a:tr>
            </a:tbl>
          </a:graphicData>
        </a:graphic>
      </p:graphicFrame>
      <p:sp>
        <p:nvSpPr>
          <p:cNvPr id="11" name="Marcador de contenido 2">
            <a:extLst>
              <a:ext uri="{FF2B5EF4-FFF2-40B4-BE49-F238E27FC236}">
                <a16:creationId xmlns:a16="http://schemas.microsoft.com/office/drawing/2014/main" id="{21EBABBB-CC18-46EC-A450-C55656214910}"/>
              </a:ext>
            </a:extLst>
          </p:cNvPr>
          <p:cNvSpPr txBox="1">
            <a:spLocks/>
          </p:cNvSpPr>
          <p:nvPr/>
        </p:nvSpPr>
        <p:spPr>
          <a:xfrm>
            <a:off x="300660" y="1078253"/>
            <a:ext cx="11311753" cy="1005817"/>
          </a:xfrm>
          <a:prstGeom prst="rect">
            <a:avLst/>
          </a:prstGeom>
        </p:spPr>
        <p:txBody>
          <a:bodyPr>
            <a:normAutofit/>
          </a:bodyPr>
          <a:lstStyle>
            <a:lvl1pPr marL="342904" marR="0" indent="-3429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1pPr>
            <a:lvl2pPr marL="783780" marR="0" indent="-32657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2pPr>
            <a:lvl3pPr marL="1219215" marR="0" indent="-3048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3pPr>
            <a:lvl4pPr marL="1737382"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4pPr>
            <a:lvl5pPr marL="2194587"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5pPr>
            <a:lvl6pPr marL="2651793"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6pPr>
            <a:lvl7pPr marL="3108999"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7pPr>
            <a:lvl8pPr marL="3566203"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8pPr>
            <a:lvl9pPr marL="4023409"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9pPr>
          </a:lstStyle>
          <a:p>
            <a:pPr marL="0" indent="0" hangingPunct="1">
              <a:buFont typeface="Arial"/>
              <a:buNone/>
            </a:pPr>
            <a:r>
              <a:rPr lang="es-ES" sz="2400" dirty="0">
                <a:latin typeface="Open Sans" panose="020B0606030504020204" pitchFamily="34" charset="0"/>
                <a:ea typeface="Open Sans" panose="020B0606030504020204" pitchFamily="34" charset="0"/>
                <a:cs typeface="Open Sans" panose="020B0606030504020204" pitchFamily="34" charset="0"/>
              </a:rPr>
              <a:t>¿Cómo puedo responder con flexibilidad, con seguridad de ingresos y menor coste fiscal?</a:t>
            </a:r>
          </a:p>
        </p:txBody>
      </p:sp>
      <p:pic>
        <p:nvPicPr>
          <p:cNvPr id="4" name="Imagen 3">
            <a:extLst>
              <a:ext uri="{FF2B5EF4-FFF2-40B4-BE49-F238E27FC236}">
                <a16:creationId xmlns:a16="http://schemas.microsoft.com/office/drawing/2014/main" id="{820064F4-3A1F-4D02-8FA5-E74209F791D7}"/>
              </a:ext>
            </a:extLst>
          </p:cNvPr>
          <p:cNvPicPr>
            <a:picLocks noChangeAspect="1"/>
          </p:cNvPicPr>
          <p:nvPr/>
        </p:nvPicPr>
        <p:blipFill>
          <a:blip r:embed="rId4"/>
          <a:stretch>
            <a:fillRect/>
          </a:stretch>
        </p:blipFill>
        <p:spPr>
          <a:xfrm>
            <a:off x="313625" y="1866859"/>
            <a:ext cx="3370107" cy="4051920"/>
          </a:xfrm>
          <a:prstGeom prst="rect">
            <a:avLst/>
          </a:prstGeom>
        </p:spPr>
      </p:pic>
    </p:spTree>
    <p:extLst>
      <p:ext uri="{BB962C8B-B14F-4D97-AF65-F5344CB8AC3E}">
        <p14:creationId xmlns:p14="http://schemas.microsoft.com/office/powerpoint/2010/main" val="175167223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2243" y="0"/>
            <a:ext cx="12189757" cy="6858000"/>
          </a:xfrm>
          <a:prstGeom prst="rect">
            <a:avLst/>
          </a:prstGeom>
          <a:solidFill>
            <a:srgbClr val="019EE2"/>
          </a:solidFill>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1020445" hangingPunct="1"/>
            <a:endParaRPr lang="es-ES" sz="2000" kern="1200" dirty="0">
              <a:solidFill>
                <a:prstClr val="white"/>
              </a:solidFill>
              <a:latin typeface="Calibri"/>
            </a:endParaRPr>
          </a:p>
        </p:txBody>
      </p:sp>
      <p:sp>
        <p:nvSpPr>
          <p:cNvPr id="12" name="TextBox 6"/>
          <p:cNvSpPr txBox="1">
            <a:spLocks noChangeAspect="1"/>
          </p:cNvSpPr>
          <p:nvPr/>
        </p:nvSpPr>
        <p:spPr>
          <a:xfrm>
            <a:off x="3096005" y="2649235"/>
            <a:ext cx="5999989" cy="1579984"/>
          </a:xfrm>
          <a:prstGeom prst="rect">
            <a:avLst/>
          </a:prstGeom>
        </p:spPr>
        <p:txBody>
          <a:bodyPr wrap="square" lIns="0" tIns="0" rIns="0" bIns="0" rtlCol="0" anchor="t">
            <a:spAutoFit/>
          </a:bodyPr>
          <a:lstStyle/>
          <a:p>
            <a:pPr algn="ctr" defTabSz="1020445" hangingPunct="1"/>
            <a:r>
              <a:rPr lang="ca-ES" sz="44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El </a:t>
            </a:r>
            <a:r>
              <a:rPr lang="ca-ES" sz="4400" b="1" kern="1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Ahorro</a:t>
            </a:r>
            <a:endParaRPr lang="ca-ES" sz="44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algn="ctr" defTabSz="1020445" hangingPunct="1"/>
            <a:endParaRPr lang="ca-ES" sz="4267" b="1" kern="1200" dirty="0">
              <a:solidFill>
                <a:prstClr val="white"/>
              </a:solidFill>
              <a:latin typeface="Poppins"/>
              <a:ea typeface="+mn-ea"/>
              <a:cs typeface="Poppins"/>
            </a:endParaRPr>
          </a:p>
          <a:p>
            <a:pPr algn="ctr" defTabSz="1020445" hangingPunct="1"/>
            <a:endParaRPr lang="es-ES" sz="1600" b="1" kern="1200" dirty="0">
              <a:solidFill>
                <a:prstClr val="white"/>
              </a:solidFill>
              <a:latin typeface="Poppins"/>
              <a:ea typeface="+mn-ea"/>
              <a:cs typeface="Poppins"/>
            </a:endParaRPr>
          </a:p>
        </p:txBody>
      </p:sp>
      <p:pic>
        <p:nvPicPr>
          <p:cNvPr id="5" name="Imagen 4">
            <a:extLst>
              <a:ext uri="{FF2B5EF4-FFF2-40B4-BE49-F238E27FC236}">
                <a16:creationId xmlns:a16="http://schemas.microsoft.com/office/drawing/2014/main" id="{A02B670E-8468-4AE5-8D9C-FEBDADAB2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497" y="260648"/>
            <a:ext cx="2886815" cy="576064"/>
          </a:xfrm>
          <a:prstGeom prst="rect">
            <a:avLst/>
          </a:prstGeom>
        </p:spPr>
      </p:pic>
    </p:spTree>
    <p:extLst>
      <p:ext uri="{BB962C8B-B14F-4D97-AF65-F5344CB8AC3E}">
        <p14:creationId xmlns:p14="http://schemas.microsoft.com/office/powerpoint/2010/main" val="3580312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AB23E03-B7EC-44A0-B9B9-89324FB6C2F4}"/>
              </a:ext>
            </a:extLst>
          </p:cNvPr>
          <p:cNvSpPr txBox="1"/>
          <p:nvPr/>
        </p:nvSpPr>
        <p:spPr>
          <a:xfrm>
            <a:off x="316856" y="167772"/>
            <a:ext cx="8191412" cy="533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1276" tIns="81276" rIns="81276" bIns="81276" numCol="1" spcCol="38100" rtlCol="0" anchor="t">
            <a:spAutoFit/>
          </a:bodyPr>
          <a:lstStyle/>
          <a:p>
            <a:pPr defTabSz="812810"/>
            <a:r>
              <a:rPr lang="es-ES" sz="2400"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Cuentas y depósitos</a:t>
            </a:r>
          </a:p>
        </p:txBody>
      </p:sp>
      <p:cxnSp>
        <p:nvCxnSpPr>
          <p:cNvPr id="31" name="Conector recto 30">
            <a:extLst>
              <a:ext uri="{FF2B5EF4-FFF2-40B4-BE49-F238E27FC236}">
                <a16:creationId xmlns:a16="http://schemas.microsoft.com/office/drawing/2014/main" id="{FE12E07B-4A25-480F-B698-BC982C8C304F}"/>
              </a:ext>
            </a:extLst>
          </p:cNvPr>
          <p:cNvCxnSpPr>
            <a:cxnSpLocks/>
          </p:cNvCxnSpPr>
          <p:nvPr/>
        </p:nvCxnSpPr>
        <p:spPr>
          <a:xfrm>
            <a:off x="449440" y="6876348"/>
            <a:ext cx="5034926" cy="0"/>
          </a:xfrm>
          <a:prstGeom prst="line">
            <a:avLst/>
          </a:prstGeom>
          <a:noFill/>
          <a:ln w="9525" cap="flat">
            <a:solidFill>
              <a:srgbClr val="009FE3"/>
            </a:solidFill>
            <a:prstDash val="sysDot"/>
            <a:round/>
          </a:ln>
          <a:effectLst/>
          <a:sp3d/>
        </p:spPr>
        <p:style>
          <a:lnRef idx="0">
            <a:scrgbClr r="0" g="0" b="0"/>
          </a:lnRef>
          <a:fillRef idx="0">
            <a:scrgbClr r="0" g="0" b="0"/>
          </a:fillRef>
          <a:effectRef idx="0">
            <a:scrgbClr r="0" g="0" b="0"/>
          </a:effectRef>
          <a:fontRef idx="none"/>
        </p:style>
      </p:cxnSp>
      <p:pic>
        <p:nvPicPr>
          <p:cNvPr id="3" name="Imagen 2" descr="Logotipo&#10;&#10;Descripción generada automáticamente con confianza media">
            <a:extLst>
              <a:ext uri="{FF2B5EF4-FFF2-40B4-BE49-F238E27FC236}">
                <a16:creationId xmlns:a16="http://schemas.microsoft.com/office/drawing/2014/main" id="{43CAC784-0C50-421D-A30B-C5ED96F35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5094" y="25220"/>
            <a:ext cx="2346906" cy="1005817"/>
          </a:xfrm>
          <a:prstGeom prst="rect">
            <a:avLst/>
          </a:prstGeom>
        </p:spPr>
      </p:pic>
      <p:sp>
        <p:nvSpPr>
          <p:cNvPr id="12" name="Marcador de pie de página 3">
            <a:extLst>
              <a:ext uri="{FF2B5EF4-FFF2-40B4-BE49-F238E27FC236}">
                <a16:creationId xmlns:a16="http://schemas.microsoft.com/office/drawing/2014/main" id="{1EC00EF4-F0B1-48B5-AC7F-148EE3CFF9E4}"/>
              </a:ext>
            </a:extLst>
          </p:cNvPr>
          <p:cNvSpPr txBox="1">
            <a:spLocks/>
          </p:cNvSpPr>
          <p:nvPr/>
        </p:nvSpPr>
        <p:spPr>
          <a:xfrm>
            <a:off x="3683732" y="5918779"/>
            <a:ext cx="5364596"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r>
              <a:rPr lang="es-E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Es bueno contar con la ayuda de un asesor de confianza</a:t>
            </a:r>
            <a:r>
              <a:rPr lang="es-ES" sz="1400" dirty="0">
                <a:solidFill>
                  <a:schemeClr val="bg1">
                    <a:lumMod val="50000"/>
                  </a:schemeClr>
                </a:solidFill>
              </a:rPr>
              <a:t>.</a:t>
            </a:r>
          </a:p>
          <a:p>
            <a:endParaRPr lang="en-US" dirty="0"/>
          </a:p>
        </p:txBody>
      </p:sp>
      <p:sp>
        <p:nvSpPr>
          <p:cNvPr id="8" name="Marcador de contenido 2">
            <a:extLst>
              <a:ext uri="{FF2B5EF4-FFF2-40B4-BE49-F238E27FC236}">
                <a16:creationId xmlns:a16="http://schemas.microsoft.com/office/drawing/2014/main" id="{6561B609-833B-40D3-81CD-ECD729289DD7}"/>
              </a:ext>
            </a:extLst>
          </p:cNvPr>
          <p:cNvSpPr txBox="1">
            <a:spLocks/>
          </p:cNvSpPr>
          <p:nvPr/>
        </p:nvSpPr>
        <p:spPr>
          <a:xfrm>
            <a:off x="464780" y="1031037"/>
            <a:ext cx="7315200" cy="2603711"/>
          </a:xfrm>
          <a:prstGeom prst="rect">
            <a:avLst/>
          </a:prstGeom>
        </p:spPr>
        <p:txBody>
          <a:bodyPr>
            <a:noAutofit/>
          </a:bodyPr>
          <a:lstStyle>
            <a:lvl1pPr marL="342904" marR="0" indent="-3429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1pPr>
            <a:lvl2pPr marL="783780" marR="0" indent="-32657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2pPr>
            <a:lvl3pPr marL="1219215" marR="0" indent="-3048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3pPr>
            <a:lvl4pPr marL="1737382"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4pPr>
            <a:lvl5pPr marL="2194587"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5pPr>
            <a:lvl6pPr marL="2651793"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6pPr>
            <a:lvl7pPr marL="3108999"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7pPr>
            <a:lvl8pPr marL="3566203"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8pPr>
            <a:lvl9pPr marL="4023409"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9pPr>
          </a:lstStyle>
          <a:p>
            <a:pPr hangingPunct="1">
              <a:buFont typeface="Symbol" pitchFamily="2" charset="2"/>
              <a:buChar char="·"/>
            </a:pPr>
            <a:r>
              <a:rPr lang="es-ES" sz="1800" b="1" dirty="0">
                <a:latin typeface="Open Sans" panose="020B0606030504020204" pitchFamily="34" charset="0"/>
                <a:ea typeface="Open Sans" panose="020B0606030504020204" pitchFamily="34" charset="0"/>
                <a:cs typeface="Open Sans" panose="020B0606030504020204" pitchFamily="34" charset="0"/>
              </a:rPr>
              <a:t>Cuentas corrientes:</a:t>
            </a:r>
          </a:p>
          <a:p>
            <a:pPr lvl="1" hangingPunct="1">
              <a:buFont typeface="Symbol" pitchFamily="2" charset="2"/>
              <a:buChar char="·"/>
            </a:pPr>
            <a:r>
              <a:rPr lang="es-ES" sz="1800" dirty="0">
                <a:latin typeface="Open Sans" panose="020B0606030504020204" pitchFamily="34" charset="0"/>
                <a:ea typeface="Open Sans" panose="020B0606030504020204" pitchFamily="34" charset="0"/>
                <a:cs typeface="Open Sans" panose="020B0606030504020204" pitchFamily="34" charset="0"/>
              </a:rPr>
              <a:t>Para mi gestión del </a:t>
            </a:r>
            <a:r>
              <a:rPr lang="es-ES" sz="1800" b="1" dirty="0">
                <a:latin typeface="Open Sans" panose="020B0606030504020204" pitchFamily="34" charset="0"/>
                <a:ea typeface="Open Sans" panose="020B0606030504020204" pitchFamily="34" charset="0"/>
                <a:cs typeface="Open Sans" panose="020B0606030504020204" pitchFamily="34" charset="0"/>
              </a:rPr>
              <a:t>día a día</a:t>
            </a:r>
            <a:r>
              <a:rPr lang="es-ES" sz="1800" dirty="0">
                <a:latin typeface="Open Sans" panose="020B0606030504020204" pitchFamily="34" charset="0"/>
                <a:ea typeface="Open Sans" panose="020B0606030504020204" pitchFamily="34" charset="0"/>
                <a:cs typeface="Open Sans" panose="020B0606030504020204" pitchFamily="34" charset="0"/>
              </a:rPr>
              <a:t>.</a:t>
            </a:r>
          </a:p>
          <a:p>
            <a:pPr lvl="1" hangingPunct="1">
              <a:buFont typeface="Symbol" pitchFamily="2" charset="2"/>
              <a:buChar char="·"/>
            </a:pPr>
            <a:r>
              <a:rPr lang="es-ES" sz="1800" dirty="0">
                <a:latin typeface="Open Sans" panose="020B0606030504020204" pitchFamily="34" charset="0"/>
                <a:ea typeface="Open Sans" panose="020B0606030504020204" pitchFamily="34" charset="0"/>
                <a:cs typeface="Open Sans" panose="020B0606030504020204" pitchFamily="34" charset="0"/>
              </a:rPr>
              <a:t>Son las cuentas para canalizar ingresos y pagos. Disponibilidad total del saldo. Poco rentables, algunas pueden tener comisiones de mantenimiento.</a:t>
            </a:r>
          </a:p>
          <a:p>
            <a:pPr marL="457205" lvl="1" indent="0" hangingPunct="1">
              <a:buNone/>
            </a:pPr>
            <a:endParaRPr lang="es-ES" sz="1800" dirty="0">
              <a:latin typeface="Open Sans" panose="020B0606030504020204" pitchFamily="34" charset="0"/>
              <a:ea typeface="Open Sans" panose="020B0606030504020204" pitchFamily="34" charset="0"/>
              <a:cs typeface="Open Sans" panose="020B0606030504020204" pitchFamily="34" charset="0"/>
            </a:endParaRPr>
          </a:p>
          <a:p>
            <a:pPr hangingPunct="1">
              <a:buFont typeface="Symbol" pitchFamily="2" charset="2"/>
              <a:buChar char="·"/>
            </a:pPr>
            <a:r>
              <a:rPr lang="es-ES" sz="1800" b="1" dirty="0">
                <a:latin typeface="Open Sans" panose="020B0606030504020204" pitchFamily="34" charset="0"/>
                <a:ea typeface="Open Sans" panose="020B0606030504020204" pitchFamily="34" charset="0"/>
                <a:cs typeface="Open Sans" panose="020B0606030504020204" pitchFamily="34" charset="0"/>
              </a:rPr>
              <a:t>Depósitos a plazo</a:t>
            </a:r>
            <a:r>
              <a:rPr lang="es-ES" sz="1800" dirty="0">
                <a:latin typeface="Open Sans" panose="020B0606030504020204" pitchFamily="34" charset="0"/>
                <a:ea typeface="Open Sans" panose="020B0606030504020204" pitchFamily="34" charset="0"/>
                <a:cs typeface="Open Sans" panose="020B0606030504020204" pitchFamily="34" charset="0"/>
              </a:rPr>
              <a:t>:</a:t>
            </a:r>
          </a:p>
          <a:p>
            <a:pPr lvl="1" hangingPunct="1">
              <a:buFont typeface="Symbol" pitchFamily="2" charset="2"/>
              <a:buChar char="·"/>
            </a:pPr>
            <a:r>
              <a:rPr lang="es-ES" sz="1800" b="1" dirty="0">
                <a:latin typeface="Open Sans" panose="020B0606030504020204" pitchFamily="34" charset="0"/>
                <a:ea typeface="Open Sans" panose="020B0606030504020204" pitchFamily="34" charset="0"/>
                <a:cs typeface="Open Sans" panose="020B0606030504020204" pitchFamily="34" charset="0"/>
              </a:rPr>
              <a:t>Seguridad de no perder el capital. </a:t>
            </a:r>
            <a:r>
              <a:rPr lang="es-ES" sz="1800" dirty="0">
                <a:latin typeface="Open Sans" panose="020B0606030504020204" pitchFamily="34" charset="0"/>
                <a:ea typeface="Open Sans" panose="020B0606030504020204" pitchFamily="34" charset="0"/>
                <a:cs typeface="Open Sans" panose="020B0606030504020204" pitchFamily="34" charset="0"/>
              </a:rPr>
              <a:t>Puede tener liquidez con o sin penalización. Flexibilidad para elegir plazos. Poca oferta actual.</a:t>
            </a:r>
          </a:p>
          <a:p>
            <a:pPr lvl="1" hangingPunct="1">
              <a:buFont typeface="Symbol" pitchFamily="2" charset="2"/>
              <a:buChar char="·"/>
            </a:pPr>
            <a:r>
              <a:rPr lang="es-ES" sz="1800" b="1" dirty="0">
                <a:latin typeface="Open Sans" panose="020B0606030504020204" pitchFamily="34" charset="0"/>
                <a:ea typeface="Open Sans" panose="020B0606030504020204" pitchFamily="34" charset="0"/>
                <a:cs typeface="Open Sans" panose="020B0606030504020204" pitchFamily="34" charset="0"/>
              </a:rPr>
              <a:t>Interés según mercado.</a:t>
            </a:r>
          </a:p>
          <a:p>
            <a:pPr lvl="1" hangingPunct="1">
              <a:buFont typeface="Symbol" pitchFamily="2" charset="2"/>
              <a:buChar char="·"/>
            </a:pPr>
            <a:r>
              <a:rPr lang="es-ES" sz="1800" b="1" dirty="0">
                <a:latin typeface="Open Sans" panose="020B0606030504020204" pitchFamily="34" charset="0"/>
                <a:ea typeface="Open Sans" panose="020B0606030504020204" pitchFamily="34" charset="0"/>
                <a:cs typeface="Open Sans" panose="020B0606030504020204" pitchFamily="34" charset="0"/>
              </a:rPr>
              <a:t>Flexibilidad</a:t>
            </a:r>
            <a:r>
              <a:rPr lang="es-ES" sz="1800" dirty="0">
                <a:latin typeface="Open Sans" panose="020B0606030504020204" pitchFamily="34" charset="0"/>
                <a:ea typeface="Open Sans" panose="020B0606030504020204" pitchFamily="34" charset="0"/>
                <a:cs typeface="Open Sans" panose="020B0606030504020204" pitchFamily="34" charset="0"/>
              </a:rPr>
              <a:t>, disponer de los ahorros en el momento</a:t>
            </a:r>
          </a:p>
          <a:p>
            <a:pPr hangingPunct="1">
              <a:buFont typeface="Symbol" pitchFamily="2" charset="2"/>
              <a:buChar char="·"/>
            </a:pPr>
            <a:endParaRPr lang="es-ES" sz="2400" dirty="0"/>
          </a:p>
        </p:txBody>
      </p:sp>
      <p:pic>
        <p:nvPicPr>
          <p:cNvPr id="6" name="Imagen 5">
            <a:extLst>
              <a:ext uri="{FF2B5EF4-FFF2-40B4-BE49-F238E27FC236}">
                <a16:creationId xmlns:a16="http://schemas.microsoft.com/office/drawing/2014/main" id="{9641F8CB-5E80-431F-905E-77C61E6BB4A9}"/>
              </a:ext>
            </a:extLst>
          </p:cNvPr>
          <p:cNvPicPr>
            <a:picLocks noChangeAspect="1"/>
          </p:cNvPicPr>
          <p:nvPr/>
        </p:nvPicPr>
        <p:blipFill>
          <a:blip r:embed="rId4"/>
          <a:stretch>
            <a:fillRect/>
          </a:stretch>
        </p:blipFill>
        <p:spPr>
          <a:xfrm>
            <a:off x="7176120" y="4509120"/>
            <a:ext cx="4930380" cy="1317277"/>
          </a:xfrm>
          <a:prstGeom prst="rect">
            <a:avLst/>
          </a:prstGeom>
          <a:effectLst>
            <a:outerShdw blurRad="50800" dist="38100" dir="2700000" algn="tl" rotWithShape="0">
              <a:prstClr val="black">
                <a:alpha val="40000"/>
              </a:prstClr>
            </a:outerShdw>
          </a:effectLst>
        </p:spPr>
      </p:pic>
      <p:pic>
        <p:nvPicPr>
          <p:cNvPr id="4" name="Imagen 3">
            <a:extLst>
              <a:ext uri="{FF2B5EF4-FFF2-40B4-BE49-F238E27FC236}">
                <a16:creationId xmlns:a16="http://schemas.microsoft.com/office/drawing/2014/main" id="{9E4FA568-EC2A-4B24-AF2A-BB2E829CD33C}"/>
              </a:ext>
            </a:extLst>
          </p:cNvPr>
          <p:cNvPicPr>
            <a:picLocks noChangeAspect="1"/>
          </p:cNvPicPr>
          <p:nvPr/>
        </p:nvPicPr>
        <p:blipFill>
          <a:blip r:embed="rId5"/>
          <a:stretch>
            <a:fillRect/>
          </a:stretch>
        </p:blipFill>
        <p:spPr>
          <a:xfrm>
            <a:off x="8508268" y="916845"/>
            <a:ext cx="3598232" cy="3546084"/>
          </a:xfrm>
          <a:prstGeom prst="rect">
            <a:avLst/>
          </a:prstGeom>
        </p:spPr>
      </p:pic>
    </p:spTree>
    <p:extLst>
      <p:ext uri="{BB962C8B-B14F-4D97-AF65-F5344CB8AC3E}">
        <p14:creationId xmlns:p14="http://schemas.microsoft.com/office/powerpoint/2010/main" val="25127741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AB23E03-B7EC-44A0-B9B9-89324FB6C2F4}"/>
              </a:ext>
            </a:extLst>
          </p:cNvPr>
          <p:cNvSpPr txBox="1"/>
          <p:nvPr/>
        </p:nvSpPr>
        <p:spPr>
          <a:xfrm>
            <a:off x="316856" y="167772"/>
            <a:ext cx="8191412" cy="779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1276" tIns="81276" rIns="81276" bIns="81276" numCol="1" spcCol="38100" rtlCol="0" anchor="t">
            <a:spAutoFit/>
          </a:bodyPr>
          <a:lstStyle/>
          <a:p>
            <a:pPr defTabSz="812810"/>
            <a:r>
              <a:rPr lang="es-ES" sz="2400"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Ahorro a largo plazo</a:t>
            </a:r>
          </a:p>
          <a:p>
            <a:pPr defTabSz="812810"/>
            <a:r>
              <a:rPr lang="es-ES" sz="1600"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Productos financieros. Renta fija</a:t>
            </a:r>
          </a:p>
        </p:txBody>
      </p:sp>
      <p:cxnSp>
        <p:nvCxnSpPr>
          <p:cNvPr id="31" name="Conector recto 30">
            <a:extLst>
              <a:ext uri="{FF2B5EF4-FFF2-40B4-BE49-F238E27FC236}">
                <a16:creationId xmlns:a16="http://schemas.microsoft.com/office/drawing/2014/main" id="{FE12E07B-4A25-480F-B698-BC982C8C304F}"/>
              </a:ext>
            </a:extLst>
          </p:cNvPr>
          <p:cNvCxnSpPr>
            <a:cxnSpLocks/>
          </p:cNvCxnSpPr>
          <p:nvPr/>
        </p:nvCxnSpPr>
        <p:spPr>
          <a:xfrm>
            <a:off x="449440" y="6876348"/>
            <a:ext cx="5034926" cy="0"/>
          </a:xfrm>
          <a:prstGeom prst="line">
            <a:avLst/>
          </a:prstGeom>
          <a:noFill/>
          <a:ln w="9525" cap="flat">
            <a:solidFill>
              <a:srgbClr val="009FE3"/>
            </a:solidFill>
            <a:prstDash val="sysDot"/>
            <a:round/>
          </a:ln>
          <a:effectLst/>
          <a:sp3d/>
        </p:spPr>
        <p:style>
          <a:lnRef idx="0">
            <a:scrgbClr r="0" g="0" b="0"/>
          </a:lnRef>
          <a:fillRef idx="0">
            <a:scrgbClr r="0" g="0" b="0"/>
          </a:fillRef>
          <a:effectRef idx="0">
            <a:scrgbClr r="0" g="0" b="0"/>
          </a:effectRef>
          <a:fontRef idx="none"/>
        </p:style>
      </p:cxnSp>
      <p:pic>
        <p:nvPicPr>
          <p:cNvPr id="3" name="Imagen 2" descr="Logotipo&#10;&#10;Descripción generada automáticamente con confianza media">
            <a:extLst>
              <a:ext uri="{FF2B5EF4-FFF2-40B4-BE49-F238E27FC236}">
                <a16:creationId xmlns:a16="http://schemas.microsoft.com/office/drawing/2014/main" id="{43CAC784-0C50-421D-A30B-C5ED96F35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5094" y="25220"/>
            <a:ext cx="2346906" cy="1005817"/>
          </a:xfrm>
          <a:prstGeom prst="rect">
            <a:avLst/>
          </a:prstGeom>
        </p:spPr>
      </p:pic>
      <p:sp>
        <p:nvSpPr>
          <p:cNvPr id="12" name="Marcador de pie de página 3">
            <a:extLst>
              <a:ext uri="{FF2B5EF4-FFF2-40B4-BE49-F238E27FC236}">
                <a16:creationId xmlns:a16="http://schemas.microsoft.com/office/drawing/2014/main" id="{1EC00EF4-F0B1-48B5-AC7F-148EE3CFF9E4}"/>
              </a:ext>
            </a:extLst>
          </p:cNvPr>
          <p:cNvSpPr txBox="1">
            <a:spLocks/>
          </p:cNvSpPr>
          <p:nvPr/>
        </p:nvSpPr>
        <p:spPr>
          <a:xfrm>
            <a:off x="3683732" y="5918779"/>
            <a:ext cx="4824536"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r>
              <a:rPr lang="es-ES" sz="1400">
                <a:solidFill>
                  <a:schemeClr val="bg1">
                    <a:lumMod val="50000"/>
                  </a:schemeClr>
                </a:solidFill>
              </a:rPr>
              <a:t>Es bueno contar con la ayuda de un asesor de confianza.</a:t>
            </a:r>
          </a:p>
          <a:p>
            <a:endParaRPr lang="en-US" dirty="0"/>
          </a:p>
        </p:txBody>
      </p:sp>
      <p:sp>
        <p:nvSpPr>
          <p:cNvPr id="9" name="Marcador de contenido 2">
            <a:extLst>
              <a:ext uri="{FF2B5EF4-FFF2-40B4-BE49-F238E27FC236}">
                <a16:creationId xmlns:a16="http://schemas.microsoft.com/office/drawing/2014/main" id="{5CC4DDA1-8A90-4AD2-B4FE-1C5B8CE4AFDA}"/>
              </a:ext>
            </a:extLst>
          </p:cNvPr>
          <p:cNvSpPr txBox="1">
            <a:spLocks/>
          </p:cNvSpPr>
          <p:nvPr/>
        </p:nvSpPr>
        <p:spPr>
          <a:xfrm>
            <a:off x="449440" y="1308195"/>
            <a:ext cx="7315200" cy="2603711"/>
          </a:xfrm>
          <a:prstGeom prst="rect">
            <a:avLst/>
          </a:prstGeom>
        </p:spPr>
        <p:txBody>
          <a:bodyPr>
            <a:noAutofit/>
          </a:bodyPr>
          <a:lstStyle>
            <a:lvl1pPr marL="342904" marR="0" indent="-3429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1pPr>
            <a:lvl2pPr marL="783780" marR="0" indent="-32657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2pPr>
            <a:lvl3pPr marL="1219215" marR="0" indent="-3048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3pPr>
            <a:lvl4pPr marL="1737382"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4pPr>
            <a:lvl5pPr marL="2194587"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5pPr>
            <a:lvl6pPr marL="2651793"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6pPr>
            <a:lvl7pPr marL="3108999"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7pPr>
            <a:lvl8pPr marL="3566203"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8pPr>
            <a:lvl9pPr marL="4023409"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9pPr>
          </a:lstStyle>
          <a:p>
            <a:pPr hangingPunct="1">
              <a:buFont typeface="Symbol" pitchFamily="2" charset="2"/>
              <a:buChar char="·"/>
            </a:pPr>
            <a:r>
              <a:rPr lang="es-ES" sz="1800" dirty="0">
                <a:latin typeface="Open Sans" panose="020B0606030504020204" pitchFamily="34" charset="0"/>
                <a:ea typeface="Open Sans" panose="020B0606030504020204" pitchFamily="34" charset="0"/>
                <a:cs typeface="Open Sans" panose="020B0606030504020204" pitchFamily="34" charset="0"/>
              </a:rPr>
              <a:t>Son productos con un </a:t>
            </a:r>
            <a:r>
              <a:rPr lang="es-ES" sz="1800" b="1" dirty="0">
                <a:latin typeface="Open Sans" panose="020B0606030504020204" pitchFamily="34" charset="0"/>
                <a:ea typeface="Open Sans" panose="020B0606030504020204" pitchFamily="34" charset="0"/>
                <a:cs typeface="Open Sans" panose="020B0606030504020204" pitchFamily="34" charset="0"/>
              </a:rPr>
              <a:t>bajo riesgo</a:t>
            </a:r>
            <a:r>
              <a:rPr lang="es-ES" sz="1800" dirty="0">
                <a:latin typeface="Open Sans" panose="020B0606030504020204" pitchFamily="34" charset="0"/>
                <a:ea typeface="Open Sans" panose="020B0606030504020204" pitchFamily="34" charset="0"/>
                <a:cs typeface="Open Sans" panose="020B0606030504020204" pitchFamily="34" charset="0"/>
              </a:rPr>
              <a:t> y una </a:t>
            </a:r>
            <a:r>
              <a:rPr lang="es-ES" sz="1800" b="1" dirty="0">
                <a:latin typeface="Open Sans" panose="020B0606030504020204" pitchFamily="34" charset="0"/>
                <a:ea typeface="Open Sans" panose="020B0606030504020204" pitchFamily="34" charset="0"/>
                <a:cs typeface="Open Sans" panose="020B0606030504020204" pitchFamily="34" charset="0"/>
              </a:rPr>
              <a:t>rentabilidad que, aunque reducida</a:t>
            </a:r>
            <a:r>
              <a:rPr lang="es-ES" sz="1800" dirty="0">
                <a:latin typeface="Open Sans" panose="020B0606030504020204" pitchFamily="34" charset="0"/>
                <a:ea typeface="Open Sans" panose="020B0606030504020204" pitchFamily="34" charset="0"/>
                <a:cs typeface="Open Sans" panose="020B0606030504020204" pitchFamily="34" charset="0"/>
              </a:rPr>
              <a:t> en comparación a otro tipo de inversiones, es conocida de antemano.</a:t>
            </a:r>
          </a:p>
          <a:p>
            <a:pPr marL="0" indent="0" hangingPunct="1">
              <a:buNone/>
            </a:pPr>
            <a:endParaRPr lang="es-ES" sz="1800" dirty="0">
              <a:latin typeface="Open Sans" panose="020B0606030504020204" pitchFamily="34" charset="0"/>
              <a:ea typeface="Open Sans" panose="020B0606030504020204" pitchFamily="34" charset="0"/>
              <a:cs typeface="Open Sans" panose="020B0606030504020204" pitchFamily="34" charset="0"/>
            </a:endParaRPr>
          </a:p>
          <a:p>
            <a:pPr hangingPunct="1">
              <a:buFont typeface="Symbol" pitchFamily="2" charset="2"/>
              <a:buChar char="·"/>
            </a:pPr>
            <a:r>
              <a:rPr lang="es-ES" sz="1800" b="1" dirty="0">
                <a:latin typeface="Open Sans" panose="020B0606030504020204" pitchFamily="34" charset="0"/>
                <a:ea typeface="Open Sans" panose="020B0606030504020204" pitchFamily="34" charset="0"/>
                <a:cs typeface="Open Sans" panose="020B0606030504020204" pitchFamily="34" charset="0"/>
              </a:rPr>
              <a:t>Según Emisor:</a:t>
            </a:r>
          </a:p>
          <a:p>
            <a:pPr lvl="1" hangingPunct="1">
              <a:buFont typeface="Symbol" pitchFamily="2" charset="2"/>
              <a:buChar char="·"/>
            </a:pPr>
            <a:r>
              <a:rPr lang="es-ES" sz="1800" b="1" dirty="0">
                <a:latin typeface="Open Sans" panose="020B0606030504020204" pitchFamily="34" charset="0"/>
                <a:ea typeface="Open Sans" panose="020B0606030504020204" pitchFamily="34" charset="0"/>
                <a:cs typeface="Open Sans" panose="020B0606030504020204" pitchFamily="34" charset="0"/>
              </a:rPr>
              <a:t>Pública</a:t>
            </a:r>
            <a:r>
              <a:rPr lang="es-ES" sz="1800" dirty="0">
                <a:latin typeface="Open Sans" panose="020B0606030504020204" pitchFamily="34" charset="0"/>
                <a:ea typeface="Open Sans" panose="020B0606030504020204" pitchFamily="34" charset="0"/>
                <a:cs typeface="Open Sans" panose="020B0606030504020204" pitchFamily="34" charset="0"/>
              </a:rPr>
              <a:t>: letras, bonos y obligaciones.</a:t>
            </a:r>
          </a:p>
          <a:p>
            <a:pPr lvl="1" hangingPunct="1">
              <a:buFont typeface="Symbol" pitchFamily="2" charset="2"/>
              <a:buChar char="·"/>
            </a:pPr>
            <a:r>
              <a:rPr lang="es-ES" sz="1800" b="1" dirty="0">
                <a:latin typeface="Open Sans" panose="020B0606030504020204" pitchFamily="34" charset="0"/>
                <a:ea typeface="Open Sans" panose="020B0606030504020204" pitchFamily="34" charset="0"/>
                <a:cs typeface="Open Sans" panose="020B0606030504020204" pitchFamily="34" charset="0"/>
              </a:rPr>
              <a:t>Privada</a:t>
            </a:r>
            <a:r>
              <a:rPr lang="es-ES" sz="1800" dirty="0">
                <a:latin typeface="Open Sans" panose="020B0606030504020204" pitchFamily="34" charset="0"/>
                <a:ea typeface="Open Sans" panose="020B0606030504020204" pitchFamily="34" charset="0"/>
                <a:cs typeface="Open Sans" panose="020B0606030504020204" pitchFamily="34" charset="0"/>
              </a:rPr>
              <a:t>: pagarés, bonos, obligaciones, etc.</a:t>
            </a:r>
          </a:p>
          <a:p>
            <a:pPr marL="457205" lvl="1" indent="0" hangingPunct="1">
              <a:buNone/>
            </a:pPr>
            <a:endParaRPr lang="es-ES" sz="1800" dirty="0">
              <a:latin typeface="Open Sans" panose="020B0606030504020204" pitchFamily="34" charset="0"/>
              <a:ea typeface="Open Sans" panose="020B0606030504020204" pitchFamily="34" charset="0"/>
              <a:cs typeface="Open Sans" panose="020B0606030504020204" pitchFamily="34" charset="0"/>
            </a:endParaRPr>
          </a:p>
          <a:p>
            <a:pPr hangingPunct="1">
              <a:buFont typeface="Symbol" pitchFamily="2" charset="2"/>
              <a:buChar char="·"/>
            </a:pPr>
            <a:r>
              <a:rPr lang="es-ES" sz="1800" b="1" dirty="0">
                <a:latin typeface="Open Sans" panose="020B0606030504020204" pitchFamily="34" charset="0"/>
                <a:ea typeface="Open Sans" panose="020B0606030504020204" pitchFamily="34" charset="0"/>
                <a:cs typeface="Open Sans" panose="020B0606030504020204" pitchFamily="34" charset="0"/>
              </a:rPr>
              <a:t>Riesgo</a:t>
            </a:r>
            <a:r>
              <a:rPr lang="es-ES" sz="1800" dirty="0">
                <a:latin typeface="Open Sans" panose="020B0606030504020204" pitchFamily="34" charset="0"/>
                <a:ea typeface="Open Sans" panose="020B0606030504020204" pitchFamily="34" charset="0"/>
                <a:cs typeface="Open Sans" panose="020B0606030504020204" pitchFamily="34" charset="0"/>
              </a:rPr>
              <a:t>:</a:t>
            </a:r>
          </a:p>
          <a:p>
            <a:pPr lvl="1" hangingPunct="1">
              <a:buFont typeface="Symbol" pitchFamily="2" charset="2"/>
              <a:buChar char="·"/>
            </a:pPr>
            <a:r>
              <a:rPr lang="es-ES" sz="1800" dirty="0">
                <a:latin typeface="Open Sans" panose="020B0606030504020204" pitchFamily="34" charset="0"/>
                <a:ea typeface="Open Sans" panose="020B0606030504020204" pitchFamily="34" charset="0"/>
                <a:cs typeface="Open Sans" panose="020B0606030504020204" pitchFamily="34" charset="0"/>
              </a:rPr>
              <a:t>Emisor</a:t>
            </a:r>
          </a:p>
          <a:p>
            <a:pPr lvl="1" hangingPunct="1">
              <a:buFont typeface="Symbol" pitchFamily="2" charset="2"/>
              <a:buChar char="·"/>
            </a:pPr>
            <a:r>
              <a:rPr lang="es-ES" sz="1800" dirty="0">
                <a:latin typeface="Open Sans" panose="020B0606030504020204" pitchFamily="34" charset="0"/>
                <a:ea typeface="Open Sans" panose="020B0606030504020204" pitchFamily="34" charset="0"/>
                <a:cs typeface="Open Sans" panose="020B0606030504020204" pitchFamily="34" charset="0"/>
              </a:rPr>
              <a:t>Liquidez</a:t>
            </a:r>
          </a:p>
          <a:p>
            <a:pPr lvl="1" hangingPunct="1">
              <a:buFont typeface="Symbol" pitchFamily="2" charset="2"/>
              <a:buChar char="·"/>
            </a:pPr>
            <a:r>
              <a:rPr lang="es-ES" sz="1800" dirty="0">
                <a:latin typeface="Open Sans" panose="020B0606030504020204" pitchFamily="34" charset="0"/>
                <a:ea typeface="Open Sans" panose="020B0606030504020204" pitchFamily="34" charset="0"/>
                <a:cs typeface="Open Sans" panose="020B0606030504020204" pitchFamily="34" charset="0"/>
              </a:rPr>
              <a:t>Cambio en los tipos de interés</a:t>
            </a:r>
          </a:p>
          <a:p>
            <a:pPr lvl="1" hangingPunct="1">
              <a:buFont typeface="Symbol" pitchFamily="2" charset="2"/>
              <a:buChar char="·"/>
            </a:pPr>
            <a:endParaRPr lang="es-ES" sz="2000" dirty="0">
              <a:latin typeface="Open Sans" panose="020B0606030504020204" pitchFamily="34" charset="0"/>
              <a:ea typeface="Open Sans" panose="020B0606030504020204" pitchFamily="34" charset="0"/>
              <a:cs typeface="Open Sans" panose="020B0606030504020204" pitchFamily="34" charset="0"/>
            </a:endParaRPr>
          </a:p>
          <a:p>
            <a:pPr hangingPunct="1">
              <a:buFont typeface="Symbol" pitchFamily="2" charset="2"/>
              <a:buChar char="·"/>
            </a:pPr>
            <a:endParaRPr lang="es-ES" sz="2400" dirty="0"/>
          </a:p>
          <a:p>
            <a:pPr hangingPunct="1">
              <a:buFont typeface="Symbol" pitchFamily="2" charset="2"/>
              <a:buChar char="·"/>
            </a:pPr>
            <a:endParaRPr lang="es-ES" sz="2400" dirty="0"/>
          </a:p>
        </p:txBody>
      </p:sp>
      <p:pic>
        <p:nvPicPr>
          <p:cNvPr id="5" name="Imagen 4">
            <a:extLst>
              <a:ext uri="{FF2B5EF4-FFF2-40B4-BE49-F238E27FC236}">
                <a16:creationId xmlns:a16="http://schemas.microsoft.com/office/drawing/2014/main" id="{B4C1A2F3-61D8-40BF-B972-A8F8380CE721}"/>
              </a:ext>
            </a:extLst>
          </p:cNvPr>
          <p:cNvPicPr>
            <a:picLocks noChangeAspect="1"/>
          </p:cNvPicPr>
          <p:nvPr/>
        </p:nvPicPr>
        <p:blipFill>
          <a:blip r:embed="rId4"/>
          <a:stretch>
            <a:fillRect/>
          </a:stretch>
        </p:blipFill>
        <p:spPr>
          <a:xfrm>
            <a:off x="6096000" y="4725144"/>
            <a:ext cx="5734050" cy="990600"/>
          </a:xfrm>
          <a:prstGeom prst="rect">
            <a:avLst/>
          </a:prstGeom>
          <a:effectLst>
            <a:outerShdw blurRad="50800" dist="38100" dir="2700000" algn="tl" rotWithShape="0">
              <a:prstClr val="black">
                <a:alpha val="40000"/>
              </a:prstClr>
            </a:outerShdw>
          </a:effectLst>
        </p:spPr>
      </p:pic>
      <p:pic>
        <p:nvPicPr>
          <p:cNvPr id="4" name="Imagen 3">
            <a:extLst>
              <a:ext uri="{FF2B5EF4-FFF2-40B4-BE49-F238E27FC236}">
                <a16:creationId xmlns:a16="http://schemas.microsoft.com/office/drawing/2014/main" id="{76A683A6-DC0B-4229-8E92-B7E263B8E08D}"/>
              </a:ext>
            </a:extLst>
          </p:cNvPr>
          <p:cNvPicPr>
            <a:picLocks noChangeAspect="1"/>
          </p:cNvPicPr>
          <p:nvPr/>
        </p:nvPicPr>
        <p:blipFill>
          <a:blip r:embed="rId5"/>
          <a:stretch>
            <a:fillRect/>
          </a:stretch>
        </p:blipFill>
        <p:spPr>
          <a:xfrm>
            <a:off x="8184233" y="895201"/>
            <a:ext cx="4007768" cy="3604063"/>
          </a:xfrm>
          <a:prstGeom prst="rect">
            <a:avLst/>
          </a:prstGeom>
        </p:spPr>
      </p:pic>
    </p:spTree>
    <p:extLst>
      <p:ext uri="{BB962C8B-B14F-4D97-AF65-F5344CB8AC3E}">
        <p14:creationId xmlns:p14="http://schemas.microsoft.com/office/powerpoint/2010/main" val="351996068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AB23E03-B7EC-44A0-B9B9-89324FB6C2F4}"/>
              </a:ext>
            </a:extLst>
          </p:cNvPr>
          <p:cNvSpPr txBox="1"/>
          <p:nvPr/>
        </p:nvSpPr>
        <p:spPr>
          <a:xfrm>
            <a:off x="316856" y="167772"/>
            <a:ext cx="8191412" cy="779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1276" tIns="81276" rIns="81276" bIns="81276" numCol="1" spcCol="38100" rtlCol="0" anchor="t">
            <a:spAutoFit/>
          </a:bodyPr>
          <a:lstStyle/>
          <a:p>
            <a:pPr defTabSz="812810"/>
            <a:r>
              <a:rPr lang="es-ES" sz="2400"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Ahorro a largo plazo</a:t>
            </a:r>
          </a:p>
          <a:p>
            <a:pPr defTabSz="812810"/>
            <a:r>
              <a:rPr lang="es-ES" sz="1600"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Productos financieros. Renta variable</a:t>
            </a:r>
          </a:p>
        </p:txBody>
      </p:sp>
      <p:cxnSp>
        <p:nvCxnSpPr>
          <p:cNvPr id="31" name="Conector recto 30">
            <a:extLst>
              <a:ext uri="{FF2B5EF4-FFF2-40B4-BE49-F238E27FC236}">
                <a16:creationId xmlns:a16="http://schemas.microsoft.com/office/drawing/2014/main" id="{FE12E07B-4A25-480F-B698-BC982C8C304F}"/>
              </a:ext>
            </a:extLst>
          </p:cNvPr>
          <p:cNvCxnSpPr>
            <a:cxnSpLocks/>
          </p:cNvCxnSpPr>
          <p:nvPr/>
        </p:nvCxnSpPr>
        <p:spPr>
          <a:xfrm>
            <a:off x="449440" y="6876348"/>
            <a:ext cx="5034926" cy="0"/>
          </a:xfrm>
          <a:prstGeom prst="line">
            <a:avLst/>
          </a:prstGeom>
          <a:noFill/>
          <a:ln w="9525" cap="flat">
            <a:solidFill>
              <a:srgbClr val="009FE3"/>
            </a:solidFill>
            <a:prstDash val="sysDot"/>
            <a:round/>
          </a:ln>
          <a:effectLst/>
          <a:sp3d/>
        </p:spPr>
        <p:style>
          <a:lnRef idx="0">
            <a:scrgbClr r="0" g="0" b="0"/>
          </a:lnRef>
          <a:fillRef idx="0">
            <a:scrgbClr r="0" g="0" b="0"/>
          </a:fillRef>
          <a:effectRef idx="0">
            <a:scrgbClr r="0" g="0" b="0"/>
          </a:effectRef>
          <a:fontRef idx="none"/>
        </p:style>
      </p:cxnSp>
      <p:pic>
        <p:nvPicPr>
          <p:cNvPr id="3" name="Imagen 2" descr="Logotipo&#10;&#10;Descripción generada automáticamente con confianza media">
            <a:extLst>
              <a:ext uri="{FF2B5EF4-FFF2-40B4-BE49-F238E27FC236}">
                <a16:creationId xmlns:a16="http://schemas.microsoft.com/office/drawing/2014/main" id="{43CAC784-0C50-421D-A30B-C5ED96F35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5094" y="25220"/>
            <a:ext cx="2346906" cy="1005817"/>
          </a:xfrm>
          <a:prstGeom prst="rect">
            <a:avLst/>
          </a:prstGeom>
        </p:spPr>
      </p:pic>
      <p:sp>
        <p:nvSpPr>
          <p:cNvPr id="12" name="Marcador de pie de página 3">
            <a:extLst>
              <a:ext uri="{FF2B5EF4-FFF2-40B4-BE49-F238E27FC236}">
                <a16:creationId xmlns:a16="http://schemas.microsoft.com/office/drawing/2014/main" id="{1EC00EF4-F0B1-48B5-AC7F-148EE3CFF9E4}"/>
              </a:ext>
            </a:extLst>
          </p:cNvPr>
          <p:cNvSpPr txBox="1">
            <a:spLocks/>
          </p:cNvSpPr>
          <p:nvPr/>
        </p:nvSpPr>
        <p:spPr>
          <a:xfrm>
            <a:off x="3683732" y="5918779"/>
            <a:ext cx="5364596"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r>
              <a:rPr lang="es-E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Es bueno contar con la ayuda de un asesor de confianza</a:t>
            </a:r>
            <a:r>
              <a:rPr lang="es-ES" sz="1400" dirty="0">
                <a:solidFill>
                  <a:schemeClr val="bg1">
                    <a:lumMod val="50000"/>
                  </a:schemeClr>
                </a:solidFill>
              </a:rPr>
              <a:t>.</a:t>
            </a:r>
          </a:p>
          <a:p>
            <a:endParaRPr lang="en-US" dirty="0"/>
          </a:p>
        </p:txBody>
      </p:sp>
      <p:sp>
        <p:nvSpPr>
          <p:cNvPr id="8" name="Marcador de contenido 2">
            <a:extLst>
              <a:ext uri="{FF2B5EF4-FFF2-40B4-BE49-F238E27FC236}">
                <a16:creationId xmlns:a16="http://schemas.microsoft.com/office/drawing/2014/main" id="{FE0061DA-4461-406A-9C3F-A1C47D3AED4B}"/>
              </a:ext>
            </a:extLst>
          </p:cNvPr>
          <p:cNvSpPr txBox="1">
            <a:spLocks/>
          </p:cNvSpPr>
          <p:nvPr/>
        </p:nvSpPr>
        <p:spPr>
          <a:xfrm>
            <a:off x="191344" y="1308195"/>
            <a:ext cx="7315200" cy="2603711"/>
          </a:xfrm>
          <a:prstGeom prst="rect">
            <a:avLst/>
          </a:prstGeom>
        </p:spPr>
        <p:txBody>
          <a:bodyPr>
            <a:noAutofit/>
          </a:bodyPr>
          <a:lstStyle>
            <a:lvl1pPr marL="342904" marR="0" indent="-3429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1pPr>
            <a:lvl2pPr marL="783780" marR="0" indent="-32657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2pPr>
            <a:lvl3pPr marL="1219215" marR="0" indent="-3048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3pPr>
            <a:lvl4pPr marL="1737382"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4pPr>
            <a:lvl5pPr marL="2194587"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5pPr>
            <a:lvl6pPr marL="2651793"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6pPr>
            <a:lvl7pPr marL="3108999"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7pPr>
            <a:lvl8pPr marL="3566203"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8pPr>
            <a:lvl9pPr marL="4023409"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9pPr>
          </a:lstStyle>
          <a:p>
            <a:pPr algn="just" fontAlgn="base" hangingPunct="1"/>
            <a:r>
              <a:rPr lang="es-ES" sz="1800" dirty="0">
                <a:latin typeface="Open Sans" panose="020B0606030504020204" pitchFamily="34" charset="0"/>
                <a:ea typeface="Open Sans" panose="020B0606030504020204" pitchFamily="34" charset="0"/>
                <a:cs typeface="Open Sans" panose="020B0606030504020204" pitchFamily="34" charset="0"/>
              </a:rPr>
              <a:t>La </a:t>
            </a:r>
            <a:r>
              <a:rPr lang="es-ES" sz="1800" b="1" dirty="0">
                <a:latin typeface="Open Sans" panose="020B0606030504020204" pitchFamily="34" charset="0"/>
                <a:ea typeface="Open Sans" panose="020B0606030504020204" pitchFamily="34" charset="0"/>
                <a:cs typeface="Open Sans" panose="020B0606030504020204" pitchFamily="34" charset="0"/>
              </a:rPr>
              <a:t>renta variable</a:t>
            </a:r>
            <a:r>
              <a:rPr lang="es-ES" sz="1800" dirty="0">
                <a:latin typeface="Open Sans" panose="020B0606030504020204" pitchFamily="34" charset="0"/>
                <a:ea typeface="Open Sans" panose="020B0606030504020204" pitchFamily="34" charset="0"/>
                <a:cs typeface="Open Sans" panose="020B0606030504020204" pitchFamily="34" charset="0"/>
              </a:rPr>
              <a:t> es un producto de inversión en la que la recuperación del capital invertido y la rentabilidad de la inversión </a:t>
            </a:r>
            <a:r>
              <a:rPr lang="es-ES" sz="1800" b="1" dirty="0">
                <a:latin typeface="Open Sans" panose="020B0606030504020204" pitchFamily="34" charset="0"/>
                <a:ea typeface="Open Sans" panose="020B0606030504020204" pitchFamily="34" charset="0"/>
                <a:cs typeface="Open Sans" panose="020B0606030504020204" pitchFamily="34" charset="0"/>
              </a:rPr>
              <a:t>no están garantizadas</a:t>
            </a:r>
            <a:r>
              <a:rPr lang="es-ES" sz="1800" dirty="0">
                <a:latin typeface="Open Sans" panose="020B0606030504020204" pitchFamily="34" charset="0"/>
                <a:ea typeface="Open Sans" panose="020B0606030504020204" pitchFamily="34" charset="0"/>
                <a:cs typeface="Open Sans" panose="020B0606030504020204" pitchFamily="34" charset="0"/>
              </a:rPr>
              <a:t>. </a:t>
            </a:r>
          </a:p>
          <a:p>
            <a:pPr marL="0" indent="0" algn="just" fontAlgn="base" hangingPunct="1">
              <a:buNone/>
            </a:pPr>
            <a:endParaRPr lang="es-ES" sz="1800" dirty="0">
              <a:latin typeface="Open Sans" panose="020B0606030504020204" pitchFamily="34" charset="0"/>
              <a:ea typeface="Open Sans" panose="020B0606030504020204" pitchFamily="34" charset="0"/>
              <a:cs typeface="Open Sans" panose="020B0606030504020204" pitchFamily="34" charset="0"/>
            </a:endParaRPr>
          </a:p>
          <a:p>
            <a:pPr algn="just" fontAlgn="base" hangingPunct="1"/>
            <a:r>
              <a:rPr lang="es-ES" sz="1800" dirty="0">
                <a:latin typeface="Open Sans" panose="020B0606030504020204" pitchFamily="34" charset="0"/>
                <a:ea typeface="Open Sans" panose="020B0606030504020204" pitchFamily="34" charset="0"/>
                <a:cs typeface="Open Sans" panose="020B0606030504020204" pitchFamily="34" charset="0"/>
              </a:rPr>
              <a:t>Un</a:t>
            </a:r>
            <a:r>
              <a:rPr lang="es-ES" sz="1800" b="1" dirty="0">
                <a:latin typeface="Open Sans" panose="020B0606030504020204" pitchFamily="34" charset="0"/>
                <a:ea typeface="Open Sans" panose="020B0606030504020204" pitchFamily="34" charset="0"/>
                <a:cs typeface="Open Sans" panose="020B0606030504020204" pitchFamily="34" charset="0"/>
              </a:rPr>
              <a:t> ejemplo</a:t>
            </a:r>
            <a:r>
              <a:rPr lang="es-ES" sz="1800" dirty="0">
                <a:latin typeface="Open Sans" panose="020B0606030504020204" pitchFamily="34" charset="0"/>
                <a:ea typeface="Open Sans" panose="020B0606030504020204" pitchFamily="34" charset="0"/>
                <a:cs typeface="Open Sans" panose="020B0606030504020204" pitchFamily="34" charset="0"/>
              </a:rPr>
              <a:t> de renta variable son las acciones. </a:t>
            </a:r>
          </a:p>
          <a:p>
            <a:pPr marL="0" indent="0" algn="just" fontAlgn="base" hangingPunct="1">
              <a:buNone/>
            </a:pPr>
            <a:endParaRPr lang="es-ES" sz="1800" dirty="0">
              <a:latin typeface="Open Sans" panose="020B0606030504020204" pitchFamily="34" charset="0"/>
              <a:ea typeface="Open Sans" panose="020B0606030504020204" pitchFamily="34" charset="0"/>
              <a:cs typeface="Open Sans" panose="020B0606030504020204" pitchFamily="34" charset="0"/>
            </a:endParaRPr>
          </a:p>
          <a:p>
            <a:pPr algn="just" fontAlgn="base" hangingPunct="1"/>
            <a:r>
              <a:rPr lang="es-ES" sz="1800" b="1" dirty="0">
                <a:latin typeface="Open Sans" panose="020B0606030504020204" pitchFamily="34" charset="0"/>
                <a:ea typeface="Open Sans" panose="020B0606030504020204" pitchFamily="34" charset="0"/>
                <a:cs typeface="Open Sans" panose="020B0606030504020204" pitchFamily="34" charset="0"/>
              </a:rPr>
              <a:t>Los inversores no pueden comprar de manera directa en la bolsa</a:t>
            </a:r>
            <a:r>
              <a:rPr lang="es-ES" sz="1800" dirty="0">
                <a:latin typeface="Open Sans" panose="020B0606030504020204" pitchFamily="34" charset="0"/>
                <a:ea typeface="Open Sans" panose="020B0606030504020204" pitchFamily="34" charset="0"/>
                <a:cs typeface="Open Sans" panose="020B0606030504020204" pitchFamily="34" charset="0"/>
              </a:rPr>
              <a:t>, deben hacerlo a través de intermediarios financieros.</a:t>
            </a:r>
          </a:p>
          <a:p>
            <a:pPr marL="0" indent="0" algn="just" fontAlgn="base" hangingPunct="1">
              <a:buNone/>
            </a:pPr>
            <a:endParaRPr lang="es-ES" sz="1800" dirty="0">
              <a:latin typeface="Open Sans" panose="020B0606030504020204" pitchFamily="34" charset="0"/>
              <a:ea typeface="Open Sans" panose="020B0606030504020204" pitchFamily="34" charset="0"/>
              <a:cs typeface="Open Sans" panose="020B0606030504020204" pitchFamily="34" charset="0"/>
            </a:endParaRPr>
          </a:p>
          <a:p>
            <a:pPr algn="just" fontAlgn="base" hangingPunct="1"/>
            <a:r>
              <a:rPr lang="es-ES" sz="1800" dirty="0">
                <a:latin typeface="Open Sans" panose="020B0606030504020204" pitchFamily="34" charset="0"/>
                <a:ea typeface="Open Sans" panose="020B0606030504020204" pitchFamily="34" charset="0"/>
                <a:cs typeface="Open Sans" panose="020B0606030504020204" pitchFamily="34" charset="0"/>
              </a:rPr>
              <a:t>La </a:t>
            </a:r>
            <a:r>
              <a:rPr lang="es-ES" sz="1800" b="1" dirty="0">
                <a:latin typeface="Open Sans" panose="020B0606030504020204" pitchFamily="34" charset="0"/>
                <a:ea typeface="Open Sans" panose="020B0606030504020204" pitchFamily="34" charset="0"/>
                <a:cs typeface="Open Sans" panose="020B0606030504020204" pitchFamily="34" charset="0"/>
              </a:rPr>
              <a:t>liquidez</a:t>
            </a:r>
            <a:r>
              <a:rPr lang="es-ES" sz="1800" dirty="0">
                <a:latin typeface="Open Sans" panose="020B0606030504020204" pitchFamily="34" charset="0"/>
                <a:ea typeface="Open Sans" panose="020B0606030504020204" pitchFamily="34" charset="0"/>
                <a:cs typeface="Open Sans" panose="020B0606030504020204" pitchFamily="34" charset="0"/>
              </a:rPr>
              <a:t> de estos instrumentos es mayor que la liquidez asociada a instrumentos de renta fija.</a:t>
            </a:r>
          </a:p>
          <a:p>
            <a:pPr algn="just" fontAlgn="base" hangingPunct="1"/>
            <a:endParaRPr lang="es-ES" sz="1800" dirty="0">
              <a:latin typeface="Open Sans" panose="020B0606030504020204" pitchFamily="34" charset="0"/>
              <a:ea typeface="Open Sans" panose="020B0606030504020204" pitchFamily="34" charset="0"/>
              <a:cs typeface="Open Sans" panose="020B0606030504020204" pitchFamily="34" charset="0"/>
            </a:endParaRPr>
          </a:p>
          <a:p>
            <a:pPr algn="just" fontAlgn="base" hangingPunct="1"/>
            <a:r>
              <a:rPr lang="es-ES" sz="1800" b="1" dirty="0">
                <a:latin typeface="Open Sans" panose="020B0606030504020204" pitchFamily="34" charset="0"/>
                <a:ea typeface="Open Sans" panose="020B0606030504020204" pitchFamily="34" charset="0"/>
                <a:cs typeface="Open Sans" panose="020B0606030504020204" pitchFamily="34" charset="0"/>
              </a:rPr>
              <a:t>Inversión pensada para el muy largo plazo.</a:t>
            </a:r>
          </a:p>
        </p:txBody>
      </p:sp>
      <p:pic>
        <p:nvPicPr>
          <p:cNvPr id="10" name="Imagen 9">
            <a:extLst>
              <a:ext uri="{FF2B5EF4-FFF2-40B4-BE49-F238E27FC236}">
                <a16:creationId xmlns:a16="http://schemas.microsoft.com/office/drawing/2014/main" id="{D829079C-89C1-417D-B324-5CCA017D74EC}"/>
              </a:ext>
            </a:extLst>
          </p:cNvPr>
          <p:cNvPicPr>
            <a:picLocks noChangeAspect="1"/>
          </p:cNvPicPr>
          <p:nvPr/>
        </p:nvPicPr>
        <p:blipFill>
          <a:blip r:embed="rId4"/>
          <a:stretch>
            <a:fillRect/>
          </a:stretch>
        </p:blipFill>
        <p:spPr>
          <a:xfrm>
            <a:off x="6096000" y="4725144"/>
            <a:ext cx="5734050" cy="990600"/>
          </a:xfrm>
          <a:prstGeom prst="rect">
            <a:avLst/>
          </a:prstGeom>
          <a:effectLst>
            <a:outerShdw blurRad="50800" dist="38100" dir="2700000" algn="tl" rotWithShape="0">
              <a:prstClr val="black">
                <a:alpha val="40000"/>
              </a:prstClr>
            </a:outerShdw>
          </a:effectLst>
        </p:spPr>
      </p:pic>
      <p:pic>
        <p:nvPicPr>
          <p:cNvPr id="4" name="Imagen 3">
            <a:extLst>
              <a:ext uri="{FF2B5EF4-FFF2-40B4-BE49-F238E27FC236}">
                <a16:creationId xmlns:a16="http://schemas.microsoft.com/office/drawing/2014/main" id="{A19CD8A0-D382-4198-BD23-F3DC61CC7507}"/>
              </a:ext>
            </a:extLst>
          </p:cNvPr>
          <p:cNvPicPr>
            <a:picLocks noChangeAspect="1"/>
          </p:cNvPicPr>
          <p:nvPr/>
        </p:nvPicPr>
        <p:blipFill>
          <a:blip r:embed="rId5"/>
          <a:stretch>
            <a:fillRect/>
          </a:stretch>
        </p:blipFill>
        <p:spPr>
          <a:xfrm>
            <a:off x="7824193" y="840446"/>
            <a:ext cx="3769040" cy="3681664"/>
          </a:xfrm>
          <a:prstGeom prst="rect">
            <a:avLst/>
          </a:prstGeom>
        </p:spPr>
      </p:pic>
    </p:spTree>
    <p:extLst>
      <p:ext uri="{BB962C8B-B14F-4D97-AF65-F5344CB8AC3E}">
        <p14:creationId xmlns:p14="http://schemas.microsoft.com/office/powerpoint/2010/main" val="254137396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AB23E03-B7EC-44A0-B9B9-89324FB6C2F4}"/>
              </a:ext>
            </a:extLst>
          </p:cNvPr>
          <p:cNvSpPr txBox="1"/>
          <p:nvPr/>
        </p:nvSpPr>
        <p:spPr>
          <a:xfrm>
            <a:off x="316856" y="167772"/>
            <a:ext cx="8191412" cy="779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1276" tIns="81276" rIns="81276" bIns="81276" numCol="1" spcCol="38100" rtlCol="0" anchor="t">
            <a:spAutoFit/>
          </a:bodyPr>
          <a:lstStyle/>
          <a:p>
            <a:pPr defTabSz="812810"/>
            <a:r>
              <a:rPr lang="es-ES" sz="2400"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Ahorro a largo plazo</a:t>
            </a:r>
          </a:p>
          <a:p>
            <a:pPr defTabSz="812810"/>
            <a:r>
              <a:rPr lang="es-ES" sz="1600"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Productos financieros. Fondos</a:t>
            </a:r>
          </a:p>
        </p:txBody>
      </p:sp>
      <p:cxnSp>
        <p:nvCxnSpPr>
          <p:cNvPr id="31" name="Conector recto 30">
            <a:extLst>
              <a:ext uri="{FF2B5EF4-FFF2-40B4-BE49-F238E27FC236}">
                <a16:creationId xmlns:a16="http://schemas.microsoft.com/office/drawing/2014/main" id="{FE12E07B-4A25-480F-B698-BC982C8C304F}"/>
              </a:ext>
            </a:extLst>
          </p:cNvPr>
          <p:cNvCxnSpPr>
            <a:cxnSpLocks/>
          </p:cNvCxnSpPr>
          <p:nvPr/>
        </p:nvCxnSpPr>
        <p:spPr>
          <a:xfrm>
            <a:off x="449440" y="6876348"/>
            <a:ext cx="5034926" cy="0"/>
          </a:xfrm>
          <a:prstGeom prst="line">
            <a:avLst/>
          </a:prstGeom>
          <a:noFill/>
          <a:ln w="9525" cap="flat">
            <a:solidFill>
              <a:srgbClr val="009FE3"/>
            </a:solidFill>
            <a:prstDash val="sysDot"/>
            <a:round/>
          </a:ln>
          <a:effectLst/>
          <a:sp3d/>
        </p:spPr>
        <p:style>
          <a:lnRef idx="0">
            <a:scrgbClr r="0" g="0" b="0"/>
          </a:lnRef>
          <a:fillRef idx="0">
            <a:scrgbClr r="0" g="0" b="0"/>
          </a:fillRef>
          <a:effectRef idx="0">
            <a:scrgbClr r="0" g="0" b="0"/>
          </a:effectRef>
          <a:fontRef idx="none"/>
        </p:style>
      </p:cxnSp>
      <p:pic>
        <p:nvPicPr>
          <p:cNvPr id="3" name="Imagen 2" descr="Logotipo&#10;&#10;Descripción generada automáticamente con confianza media">
            <a:extLst>
              <a:ext uri="{FF2B5EF4-FFF2-40B4-BE49-F238E27FC236}">
                <a16:creationId xmlns:a16="http://schemas.microsoft.com/office/drawing/2014/main" id="{43CAC784-0C50-421D-A30B-C5ED96F35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5094" y="25220"/>
            <a:ext cx="2346906" cy="1005817"/>
          </a:xfrm>
          <a:prstGeom prst="rect">
            <a:avLst/>
          </a:prstGeom>
        </p:spPr>
      </p:pic>
      <p:sp>
        <p:nvSpPr>
          <p:cNvPr id="13" name="Marcador de contenido 2">
            <a:extLst>
              <a:ext uri="{FF2B5EF4-FFF2-40B4-BE49-F238E27FC236}">
                <a16:creationId xmlns:a16="http://schemas.microsoft.com/office/drawing/2014/main" id="{3FB78513-5BBC-401E-80EB-073FB47682DD}"/>
              </a:ext>
            </a:extLst>
          </p:cNvPr>
          <p:cNvSpPr txBox="1">
            <a:spLocks/>
          </p:cNvSpPr>
          <p:nvPr/>
        </p:nvSpPr>
        <p:spPr>
          <a:xfrm>
            <a:off x="119336" y="1225315"/>
            <a:ext cx="7673548" cy="2603711"/>
          </a:xfrm>
          <a:prstGeom prst="rect">
            <a:avLst/>
          </a:prstGeom>
        </p:spPr>
        <p:txBody>
          <a:bodyPr>
            <a:noAutofit/>
          </a:bodyPr>
          <a:lstStyle>
            <a:lvl1pPr marL="342904" marR="0" indent="-3429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1pPr>
            <a:lvl2pPr marL="783780" marR="0" indent="-32657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2pPr>
            <a:lvl3pPr marL="1219215" marR="0" indent="-3048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3pPr>
            <a:lvl4pPr marL="1737382"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4pPr>
            <a:lvl5pPr marL="2194587"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5pPr>
            <a:lvl6pPr marL="2651793"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6pPr>
            <a:lvl7pPr marL="3108999"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7pPr>
            <a:lvl8pPr marL="3566203"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8pPr>
            <a:lvl9pPr marL="4023409"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9pPr>
          </a:lstStyle>
          <a:p>
            <a:pPr hangingPunct="1">
              <a:buFont typeface="Symbol" pitchFamily="2" charset="2"/>
              <a:buChar char="·"/>
            </a:pPr>
            <a:r>
              <a:rPr lang="es-ES" sz="1800" b="1" dirty="0">
                <a:latin typeface="Open Sans" panose="020B0606030504020204" pitchFamily="34" charset="0"/>
                <a:ea typeface="Open Sans" panose="020B0606030504020204" pitchFamily="34" charset="0"/>
                <a:cs typeface="Open Sans" panose="020B0606030504020204" pitchFamily="34" charset="0"/>
              </a:rPr>
              <a:t>En un fondo de inversión  </a:t>
            </a:r>
            <a:r>
              <a:rPr lang="es-ES" sz="1800" dirty="0">
                <a:latin typeface="Open Sans" panose="020B0606030504020204" pitchFamily="34" charset="0"/>
                <a:ea typeface="Open Sans" panose="020B0606030504020204" pitchFamily="34" charset="0"/>
                <a:cs typeface="Open Sans" panose="020B0606030504020204" pitchFamily="34" charset="0"/>
              </a:rPr>
              <a:t>un equipo de gestores invierten en activos financieros para alcanzar unos objetivos de rentabilidad.</a:t>
            </a:r>
          </a:p>
          <a:p>
            <a:pPr marL="0" indent="0" hangingPunct="1">
              <a:buNone/>
            </a:pPr>
            <a:endParaRPr lang="es-ES" sz="1800" dirty="0">
              <a:latin typeface="Open Sans" panose="020B0606030504020204" pitchFamily="34" charset="0"/>
              <a:ea typeface="Open Sans" panose="020B0606030504020204" pitchFamily="34" charset="0"/>
              <a:cs typeface="Open Sans" panose="020B0606030504020204" pitchFamily="34" charset="0"/>
            </a:endParaRPr>
          </a:p>
          <a:p>
            <a:pPr hangingPunct="1">
              <a:buFont typeface="Symbol" pitchFamily="2" charset="2"/>
              <a:buChar char="·"/>
            </a:pPr>
            <a:r>
              <a:rPr lang="es-ES" sz="1800" b="1" dirty="0">
                <a:latin typeface="Open Sans" panose="020B0606030504020204" pitchFamily="34" charset="0"/>
                <a:ea typeface="Open Sans" panose="020B0606030504020204" pitchFamily="34" charset="0"/>
                <a:cs typeface="Open Sans" panose="020B0606030504020204" pitchFamily="34" charset="0"/>
              </a:rPr>
              <a:t>El valor del fondo variará en función de los partícipes</a:t>
            </a:r>
            <a:r>
              <a:rPr lang="es-ES" sz="1800" dirty="0">
                <a:latin typeface="Open Sans" panose="020B0606030504020204" pitchFamily="34" charset="0"/>
                <a:ea typeface="Open Sans" panose="020B0606030504020204" pitchFamily="34" charset="0"/>
                <a:cs typeface="Open Sans" panose="020B0606030504020204" pitchFamily="34" charset="0"/>
              </a:rPr>
              <a:t> que entren o salgan y de las </a:t>
            </a:r>
            <a:r>
              <a:rPr lang="es-ES" sz="1800" b="1" dirty="0">
                <a:latin typeface="Open Sans" panose="020B0606030504020204" pitchFamily="34" charset="0"/>
                <a:ea typeface="Open Sans" panose="020B0606030504020204" pitchFamily="34" charset="0"/>
                <a:cs typeface="Open Sans" panose="020B0606030504020204" pitchFamily="34" charset="0"/>
              </a:rPr>
              <a:t>ganancias o pérdidas de sus activos.</a:t>
            </a:r>
          </a:p>
          <a:p>
            <a:pPr marL="0" indent="0" hangingPunct="1">
              <a:buNone/>
            </a:pPr>
            <a:endParaRPr lang="es-ES" sz="1800" b="1" dirty="0">
              <a:latin typeface="Open Sans" panose="020B0606030504020204" pitchFamily="34" charset="0"/>
              <a:ea typeface="Open Sans" panose="020B0606030504020204" pitchFamily="34" charset="0"/>
              <a:cs typeface="Open Sans" panose="020B0606030504020204" pitchFamily="34" charset="0"/>
            </a:endParaRPr>
          </a:p>
          <a:p>
            <a:pPr hangingPunct="1">
              <a:buFont typeface="Symbol" pitchFamily="2" charset="2"/>
              <a:buChar char="·"/>
            </a:pPr>
            <a:r>
              <a:rPr lang="es-ES" sz="1800" dirty="0">
                <a:latin typeface="Open Sans" panose="020B0606030504020204" pitchFamily="34" charset="0"/>
                <a:ea typeface="Open Sans" panose="020B0606030504020204" pitchFamily="34" charset="0"/>
                <a:cs typeface="Open Sans" panose="020B0606030504020204" pitchFamily="34" charset="0"/>
              </a:rPr>
              <a:t>El riesgo de un fondo depende de su </a:t>
            </a:r>
            <a:r>
              <a:rPr lang="es-ES" sz="1800" b="1" dirty="0">
                <a:latin typeface="Open Sans" panose="020B0606030504020204" pitchFamily="34" charset="0"/>
                <a:ea typeface="Open Sans" panose="020B0606030504020204" pitchFamily="34" charset="0"/>
                <a:cs typeface="Open Sans" panose="020B0606030504020204" pitchFamily="34" charset="0"/>
              </a:rPr>
              <a:t>política de inversión </a:t>
            </a:r>
            <a:r>
              <a:rPr lang="es-ES" sz="1800" dirty="0">
                <a:latin typeface="Open Sans" panose="020B0606030504020204" pitchFamily="34" charset="0"/>
                <a:ea typeface="Open Sans" panose="020B0606030504020204" pitchFamily="34" charset="0"/>
                <a:cs typeface="Open Sans" panose="020B0606030504020204" pitchFamily="34" charset="0"/>
              </a:rPr>
              <a:t>que </a:t>
            </a:r>
            <a:r>
              <a:rPr lang="es-ES" sz="1800" b="1" dirty="0">
                <a:latin typeface="Open Sans" panose="020B0606030504020204" pitchFamily="34" charset="0"/>
                <a:ea typeface="Open Sans" panose="020B0606030504020204" pitchFamily="34" charset="0"/>
                <a:cs typeface="Open Sans" panose="020B0606030504020204" pitchFamily="34" charset="0"/>
              </a:rPr>
              <a:t> </a:t>
            </a:r>
            <a:r>
              <a:rPr lang="es-ES" sz="1800" dirty="0">
                <a:latin typeface="Open Sans" panose="020B0606030504020204" pitchFamily="34" charset="0"/>
                <a:ea typeface="Open Sans" panose="020B0606030504020204" pitchFamily="34" charset="0"/>
                <a:cs typeface="Open Sans" panose="020B0606030504020204" pitchFamily="34" charset="0"/>
              </a:rPr>
              <a:t>detalla cómo y dónde se van a invertir los activos.</a:t>
            </a:r>
          </a:p>
          <a:p>
            <a:pPr marL="0" indent="0" hangingPunct="1">
              <a:buNone/>
            </a:pPr>
            <a:endParaRPr lang="es-ES" sz="1800" dirty="0">
              <a:latin typeface="Open Sans" panose="020B0606030504020204" pitchFamily="34" charset="0"/>
              <a:ea typeface="Open Sans" panose="020B0606030504020204" pitchFamily="34" charset="0"/>
              <a:cs typeface="Open Sans" panose="020B0606030504020204" pitchFamily="34" charset="0"/>
            </a:endParaRPr>
          </a:p>
          <a:p>
            <a:pPr hangingPunct="1">
              <a:buFont typeface="Symbol" pitchFamily="2" charset="2"/>
              <a:buChar char="·"/>
            </a:pPr>
            <a:r>
              <a:rPr lang="es-ES" sz="1800" dirty="0">
                <a:latin typeface="Open Sans" panose="020B0606030504020204" pitchFamily="34" charset="0"/>
                <a:ea typeface="Open Sans" panose="020B0606030504020204" pitchFamily="34" charset="0"/>
                <a:cs typeface="Open Sans" panose="020B0606030504020204" pitchFamily="34" charset="0"/>
              </a:rPr>
              <a:t>Con esta información, el cliente/inversor decide que fondo elige en función de su</a:t>
            </a:r>
            <a:r>
              <a:rPr lang="es-ES" sz="1800" b="1" dirty="0">
                <a:latin typeface="Open Sans" panose="020B0606030504020204" pitchFamily="34" charset="0"/>
                <a:ea typeface="Open Sans" panose="020B0606030504020204" pitchFamily="34" charset="0"/>
                <a:cs typeface="Open Sans" panose="020B0606030504020204" pitchFamily="34" charset="0"/>
              </a:rPr>
              <a:t> perfil, su capacidad de asumir riesgos y su plazo de inversión </a:t>
            </a:r>
            <a:r>
              <a:rPr lang="es-ES" sz="1800" dirty="0">
                <a:latin typeface="Open Sans" panose="020B0606030504020204" pitchFamily="34" charset="0"/>
                <a:ea typeface="Open Sans" panose="020B0606030504020204" pitchFamily="34" charset="0"/>
                <a:cs typeface="Open Sans" panose="020B0606030504020204" pitchFamily="34" charset="0"/>
              </a:rPr>
              <a:t>(horizonte temporal).</a:t>
            </a:r>
          </a:p>
          <a:p>
            <a:pPr marL="0" indent="0" hangingPunct="1">
              <a:buNone/>
            </a:pPr>
            <a:endParaRPr lang="es-ES" sz="1800" dirty="0">
              <a:latin typeface="Open Sans" panose="020B0606030504020204" pitchFamily="34" charset="0"/>
              <a:ea typeface="Open Sans" panose="020B0606030504020204" pitchFamily="34" charset="0"/>
              <a:cs typeface="Open Sans" panose="020B0606030504020204" pitchFamily="34" charset="0"/>
            </a:endParaRPr>
          </a:p>
          <a:p>
            <a:pPr hangingPunct="1">
              <a:buFont typeface="Symbol" pitchFamily="2" charset="2"/>
              <a:buChar char="·"/>
            </a:pPr>
            <a:r>
              <a:rPr lang="es-ES" sz="1800" b="1" dirty="0">
                <a:latin typeface="Open Sans" panose="020B0606030504020204" pitchFamily="34" charset="0"/>
                <a:ea typeface="Open Sans" panose="020B0606030504020204" pitchFamily="34" charset="0"/>
                <a:cs typeface="Open Sans" panose="020B0606030504020204" pitchFamily="34" charset="0"/>
              </a:rPr>
              <a:t>Principales Tipos de Fondos de Inversión:                       </a:t>
            </a:r>
            <a:r>
              <a:rPr lang="es-ES" sz="1800" dirty="0">
                <a:latin typeface="Open Sans" panose="020B0606030504020204" pitchFamily="34" charset="0"/>
                <a:ea typeface="Open Sans" panose="020B0606030504020204" pitchFamily="34" charset="0"/>
                <a:cs typeface="Open Sans" panose="020B0606030504020204" pitchFamily="34" charset="0"/>
              </a:rPr>
              <a:t> Monetario, Renta fija, Renta variable, Mixto, Garantizado, etc.</a:t>
            </a:r>
            <a:br>
              <a:rPr lang="es-ES" sz="2200" dirty="0">
                <a:latin typeface="Open Sans" panose="020B0606030504020204" pitchFamily="34" charset="0"/>
                <a:ea typeface="Open Sans" panose="020B0606030504020204" pitchFamily="34" charset="0"/>
                <a:cs typeface="Open Sans" panose="020B0606030504020204" pitchFamily="34" charset="0"/>
              </a:rPr>
            </a:br>
            <a:endParaRPr lang="es-E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Imagen 13">
            <a:extLst>
              <a:ext uri="{FF2B5EF4-FFF2-40B4-BE49-F238E27FC236}">
                <a16:creationId xmlns:a16="http://schemas.microsoft.com/office/drawing/2014/main" id="{43F0C3B4-CB84-434F-BC5B-FEBEAB80C435}"/>
              </a:ext>
            </a:extLst>
          </p:cNvPr>
          <p:cNvPicPr>
            <a:picLocks noChangeAspect="1"/>
          </p:cNvPicPr>
          <p:nvPr/>
        </p:nvPicPr>
        <p:blipFill>
          <a:blip r:embed="rId4"/>
          <a:stretch>
            <a:fillRect/>
          </a:stretch>
        </p:blipFill>
        <p:spPr>
          <a:xfrm>
            <a:off x="6469561" y="4835039"/>
            <a:ext cx="5561924" cy="960864"/>
          </a:xfrm>
          <a:prstGeom prst="rect">
            <a:avLst/>
          </a:prstGeom>
          <a:effectLst>
            <a:outerShdw blurRad="50800" dist="38100" dir="2700000" algn="tl" rotWithShape="0">
              <a:prstClr val="black">
                <a:alpha val="40000"/>
              </a:prstClr>
            </a:outerShdw>
          </a:effectLst>
        </p:spPr>
      </p:pic>
      <p:pic>
        <p:nvPicPr>
          <p:cNvPr id="4" name="Imagen 3">
            <a:extLst>
              <a:ext uri="{FF2B5EF4-FFF2-40B4-BE49-F238E27FC236}">
                <a16:creationId xmlns:a16="http://schemas.microsoft.com/office/drawing/2014/main" id="{3C745B5A-7039-4647-9BD1-A931ACD07F07}"/>
              </a:ext>
            </a:extLst>
          </p:cNvPr>
          <p:cNvPicPr>
            <a:picLocks noChangeAspect="1"/>
          </p:cNvPicPr>
          <p:nvPr/>
        </p:nvPicPr>
        <p:blipFill>
          <a:blip r:embed="rId5"/>
          <a:stretch>
            <a:fillRect/>
          </a:stretch>
        </p:blipFill>
        <p:spPr>
          <a:xfrm>
            <a:off x="8405398" y="822271"/>
            <a:ext cx="3600591" cy="3799325"/>
          </a:xfrm>
          <a:prstGeom prst="rect">
            <a:avLst/>
          </a:prstGeom>
        </p:spPr>
      </p:pic>
    </p:spTree>
    <p:extLst>
      <p:ext uri="{BB962C8B-B14F-4D97-AF65-F5344CB8AC3E}">
        <p14:creationId xmlns:p14="http://schemas.microsoft.com/office/powerpoint/2010/main" val="10186656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AB23E03-B7EC-44A0-B9B9-89324FB6C2F4}"/>
              </a:ext>
            </a:extLst>
          </p:cNvPr>
          <p:cNvSpPr txBox="1"/>
          <p:nvPr/>
        </p:nvSpPr>
        <p:spPr>
          <a:xfrm>
            <a:off x="316856" y="167772"/>
            <a:ext cx="8191412" cy="533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1276" tIns="81276" rIns="81276" bIns="81276" numCol="1" spcCol="38100" rtlCol="0" anchor="t">
            <a:spAutoFit/>
          </a:bodyPr>
          <a:lstStyle/>
          <a:p>
            <a:pPr defTabSz="812810"/>
            <a:r>
              <a:rPr lang="es-ES" sz="2400"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Planes de pensiones individuales</a:t>
            </a:r>
            <a:endParaRPr lang="es-ES" sz="1600" spc="533" dirty="0">
              <a:solidFill>
                <a:srgbClr val="009AD8"/>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1" name="Conector recto 30">
            <a:extLst>
              <a:ext uri="{FF2B5EF4-FFF2-40B4-BE49-F238E27FC236}">
                <a16:creationId xmlns:a16="http://schemas.microsoft.com/office/drawing/2014/main" id="{FE12E07B-4A25-480F-B698-BC982C8C304F}"/>
              </a:ext>
            </a:extLst>
          </p:cNvPr>
          <p:cNvCxnSpPr>
            <a:cxnSpLocks/>
          </p:cNvCxnSpPr>
          <p:nvPr/>
        </p:nvCxnSpPr>
        <p:spPr>
          <a:xfrm>
            <a:off x="449440" y="6876348"/>
            <a:ext cx="5034926" cy="0"/>
          </a:xfrm>
          <a:prstGeom prst="line">
            <a:avLst/>
          </a:prstGeom>
          <a:noFill/>
          <a:ln w="9525" cap="flat">
            <a:solidFill>
              <a:srgbClr val="009FE3"/>
            </a:solidFill>
            <a:prstDash val="sysDot"/>
            <a:round/>
          </a:ln>
          <a:effectLst/>
          <a:sp3d/>
        </p:spPr>
        <p:style>
          <a:lnRef idx="0">
            <a:scrgbClr r="0" g="0" b="0"/>
          </a:lnRef>
          <a:fillRef idx="0">
            <a:scrgbClr r="0" g="0" b="0"/>
          </a:fillRef>
          <a:effectRef idx="0">
            <a:scrgbClr r="0" g="0" b="0"/>
          </a:effectRef>
          <a:fontRef idx="none"/>
        </p:style>
      </p:cxnSp>
      <p:pic>
        <p:nvPicPr>
          <p:cNvPr id="3" name="Imagen 2" descr="Logotipo&#10;&#10;Descripción generada automáticamente con confianza media">
            <a:extLst>
              <a:ext uri="{FF2B5EF4-FFF2-40B4-BE49-F238E27FC236}">
                <a16:creationId xmlns:a16="http://schemas.microsoft.com/office/drawing/2014/main" id="{43CAC784-0C50-421D-A30B-C5ED96F35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5094" y="25220"/>
            <a:ext cx="2346906" cy="1005817"/>
          </a:xfrm>
          <a:prstGeom prst="rect">
            <a:avLst/>
          </a:prstGeom>
        </p:spPr>
      </p:pic>
      <p:sp>
        <p:nvSpPr>
          <p:cNvPr id="12" name="Marcador de pie de página 3">
            <a:extLst>
              <a:ext uri="{FF2B5EF4-FFF2-40B4-BE49-F238E27FC236}">
                <a16:creationId xmlns:a16="http://schemas.microsoft.com/office/drawing/2014/main" id="{1EC00EF4-F0B1-48B5-AC7F-148EE3CFF9E4}"/>
              </a:ext>
            </a:extLst>
          </p:cNvPr>
          <p:cNvSpPr txBox="1">
            <a:spLocks/>
          </p:cNvSpPr>
          <p:nvPr/>
        </p:nvSpPr>
        <p:spPr>
          <a:xfrm>
            <a:off x="3683732" y="5918779"/>
            <a:ext cx="5256212"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r>
              <a:rPr lang="es-E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Es bueno contar con la ayuda de un asesor de confianza</a:t>
            </a:r>
            <a:r>
              <a:rPr lang="es-ES" sz="1400" dirty="0">
                <a:solidFill>
                  <a:schemeClr val="bg1">
                    <a:lumMod val="50000"/>
                  </a:schemeClr>
                </a:solidFill>
              </a:rPr>
              <a:t>.</a:t>
            </a:r>
          </a:p>
          <a:p>
            <a:endParaRPr lang="en-US" dirty="0"/>
          </a:p>
        </p:txBody>
      </p:sp>
      <p:sp>
        <p:nvSpPr>
          <p:cNvPr id="8" name="Marcador de contenido 2">
            <a:extLst>
              <a:ext uri="{FF2B5EF4-FFF2-40B4-BE49-F238E27FC236}">
                <a16:creationId xmlns:a16="http://schemas.microsoft.com/office/drawing/2014/main" id="{9EF429A9-089D-4DC1-8B06-69B83D8935CD}"/>
              </a:ext>
            </a:extLst>
          </p:cNvPr>
          <p:cNvSpPr txBox="1">
            <a:spLocks/>
          </p:cNvSpPr>
          <p:nvPr/>
        </p:nvSpPr>
        <p:spPr>
          <a:xfrm>
            <a:off x="767408" y="969796"/>
            <a:ext cx="8297839" cy="2293160"/>
          </a:xfrm>
          <a:prstGeom prst="rect">
            <a:avLst/>
          </a:prstGeom>
        </p:spPr>
        <p:txBody>
          <a:bodyPr>
            <a:noAutofit/>
          </a:bodyPr>
          <a:lstStyle>
            <a:lvl1pPr marL="342904" marR="0" indent="-3429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1pPr>
            <a:lvl2pPr marL="783780" marR="0" indent="-32657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2pPr>
            <a:lvl3pPr marL="1219215" marR="0" indent="-3048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3pPr>
            <a:lvl4pPr marL="1737382"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4pPr>
            <a:lvl5pPr marL="2194587"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5pPr>
            <a:lvl6pPr marL="2651793"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6pPr>
            <a:lvl7pPr marL="3108999"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7pPr>
            <a:lvl8pPr marL="3566203"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8pPr>
            <a:lvl9pPr marL="4023409"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9pPr>
          </a:lstStyle>
          <a:p>
            <a:pPr algn="just" hangingPunct="1">
              <a:buFont typeface="Symbol" pitchFamily="2" charset="2"/>
              <a:buChar char="·"/>
            </a:pPr>
            <a:r>
              <a:rPr lang="es-ES" sz="1800" dirty="0">
                <a:latin typeface="Open Sans" panose="020B0606030504020204" pitchFamily="34" charset="0"/>
                <a:ea typeface="Open Sans" panose="020B0606030504020204" pitchFamily="34" charset="0"/>
                <a:cs typeface="Open Sans" panose="020B0606030504020204" pitchFamily="34" charset="0"/>
              </a:rPr>
              <a:t>Para actuar como </a:t>
            </a:r>
            <a:r>
              <a:rPr lang="es-ES" sz="1800" b="1" dirty="0">
                <a:latin typeface="Open Sans" panose="020B0606030504020204" pitchFamily="34" charset="0"/>
                <a:ea typeface="Open Sans" panose="020B0606030504020204" pitchFamily="34" charset="0"/>
                <a:cs typeface="Open Sans" panose="020B0606030504020204" pitchFamily="34" charset="0"/>
              </a:rPr>
              <a:t>complemento de las pensiones públicas y mantener el nivel económico. </a:t>
            </a:r>
          </a:p>
          <a:p>
            <a:pPr algn="just" hangingPunct="1">
              <a:buFont typeface="Symbol" pitchFamily="2" charset="2"/>
              <a:buChar char="·"/>
            </a:pPr>
            <a:r>
              <a:rPr lang="es-ES" sz="1800" dirty="0">
                <a:latin typeface="Open Sans" panose="020B0606030504020204" pitchFamily="34" charset="0"/>
                <a:ea typeface="Open Sans" panose="020B0606030504020204" pitchFamily="34" charset="0"/>
                <a:cs typeface="Open Sans" panose="020B0606030504020204" pitchFamily="34" charset="0"/>
              </a:rPr>
              <a:t>Son variados en su </a:t>
            </a:r>
            <a:r>
              <a:rPr lang="es-ES" sz="1800" b="1" dirty="0">
                <a:latin typeface="Open Sans" panose="020B0606030504020204" pitchFamily="34" charset="0"/>
                <a:ea typeface="Open Sans" panose="020B0606030504020204" pitchFamily="34" charset="0"/>
                <a:cs typeface="Open Sans" panose="020B0606030504020204" pitchFamily="34" charset="0"/>
              </a:rPr>
              <a:t>estrategia de inversión</a:t>
            </a:r>
            <a:r>
              <a:rPr lang="es-ES" sz="1800" dirty="0">
                <a:latin typeface="Open Sans" panose="020B0606030504020204" pitchFamily="34" charset="0"/>
                <a:ea typeface="Open Sans" panose="020B0606030504020204" pitchFamily="34" charset="0"/>
                <a:cs typeface="Open Sans" panose="020B0606030504020204" pitchFamily="34" charset="0"/>
              </a:rPr>
              <a:t>: monetarios, renta variable, fija, mixtos…</a:t>
            </a:r>
          </a:p>
          <a:p>
            <a:pPr algn="just" hangingPunct="1">
              <a:buFont typeface="Symbol" pitchFamily="2" charset="2"/>
              <a:buChar char="·"/>
            </a:pPr>
            <a:r>
              <a:rPr lang="es-ES" sz="1800" b="1" dirty="0">
                <a:latin typeface="Open Sans" panose="020B0606030504020204" pitchFamily="34" charset="0"/>
                <a:ea typeface="Open Sans" panose="020B0606030504020204" pitchFamily="34" charset="0"/>
                <a:cs typeface="Open Sans" panose="020B0606030504020204" pitchFamily="34" charset="0"/>
              </a:rPr>
              <a:t>No es líquido </a:t>
            </a:r>
            <a:r>
              <a:rPr lang="es-ES" sz="1800" dirty="0">
                <a:latin typeface="Open Sans" panose="020B0606030504020204" pitchFamily="34" charset="0"/>
                <a:ea typeface="Open Sans" panose="020B0606030504020204" pitchFamily="34" charset="0"/>
                <a:cs typeface="Open Sans" panose="020B0606030504020204" pitchFamily="34" charset="0"/>
              </a:rPr>
              <a:t>hasta que ocurre alguna de las situaciones de: jubilación, invalidez, dependencia u otro supuesto legal*.</a:t>
            </a:r>
          </a:p>
          <a:p>
            <a:pPr algn="just" hangingPunct="1">
              <a:buFont typeface="Symbol" pitchFamily="2" charset="2"/>
              <a:buChar char="·"/>
            </a:pPr>
            <a:r>
              <a:rPr lang="es-ES" sz="1800" b="1" dirty="0">
                <a:latin typeface="Open Sans" panose="020B0606030504020204" pitchFamily="34" charset="0"/>
                <a:ea typeface="Open Sans" panose="020B0606030504020204" pitchFamily="34" charset="0"/>
                <a:cs typeface="Open Sans" panose="020B0606030504020204" pitchFamily="34" charset="0"/>
              </a:rPr>
              <a:t>¿Qué disponibilidad tiene? Posibilidades: </a:t>
            </a:r>
          </a:p>
          <a:p>
            <a:pPr lvl="1" algn="just" hangingPunct="1">
              <a:buFont typeface="Wingdings" panose="05000000000000000000" pitchFamily="2" charset="2"/>
              <a:buChar char="q"/>
            </a:pPr>
            <a:r>
              <a:rPr lang="es-ES" sz="1800" dirty="0">
                <a:latin typeface="Open Sans" panose="020B0606030504020204" pitchFamily="34" charset="0"/>
                <a:ea typeface="Open Sans" panose="020B0606030504020204" pitchFamily="34" charset="0"/>
                <a:cs typeface="Open Sans" panose="020B0606030504020204" pitchFamily="34" charset="0"/>
              </a:rPr>
              <a:t>Capital.</a:t>
            </a:r>
          </a:p>
          <a:p>
            <a:pPr lvl="1" algn="just" hangingPunct="1">
              <a:buFont typeface="Wingdings" panose="05000000000000000000" pitchFamily="2" charset="2"/>
              <a:buChar char="q"/>
            </a:pPr>
            <a:r>
              <a:rPr lang="es-ES" sz="1800" dirty="0">
                <a:latin typeface="Open Sans" panose="020B0606030504020204" pitchFamily="34" charset="0"/>
                <a:ea typeface="Open Sans" panose="020B0606030504020204" pitchFamily="34" charset="0"/>
                <a:cs typeface="Open Sans" panose="020B0606030504020204" pitchFamily="34" charset="0"/>
              </a:rPr>
              <a:t>Renta financiera o vitalicia.</a:t>
            </a:r>
          </a:p>
          <a:p>
            <a:pPr lvl="1" algn="just" hangingPunct="1">
              <a:buFont typeface="Wingdings" panose="05000000000000000000" pitchFamily="2" charset="2"/>
              <a:buChar char="q"/>
            </a:pPr>
            <a:r>
              <a:rPr lang="es-ES" sz="1800" dirty="0">
                <a:latin typeface="Open Sans" panose="020B0606030504020204" pitchFamily="34" charset="0"/>
                <a:ea typeface="Open Sans" panose="020B0606030504020204" pitchFamily="34" charset="0"/>
                <a:cs typeface="Open Sans" panose="020B0606030504020204" pitchFamily="34" charset="0"/>
              </a:rPr>
              <a:t>Periodicidad irregular.</a:t>
            </a:r>
          </a:p>
          <a:p>
            <a:pPr algn="just" hangingPunct="1">
              <a:buFont typeface="Symbol" pitchFamily="2" charset="2"/>
              <a:buChar char="·"/>
            </a:pPr>
            <a:r>
              <a:rPr lang="es-ES" sz="1800" b="1" dirty="0">
                <a:latin typeface="Open Sans" panose="020B0606030504020204" pitchFamily="34" charset="0"/>
                <a:ea typeface="Open Sans" panose="020B0606030504020204" pitchFamily="34" charset="0"/>
                <a:cs typeface="Open Sans" panose="020B0606030504020204" pitchFamily="34" charset="0"/>
              </a:rPr>
              <a:t>Buena fiscalidad, </a:t>
            </a:r>
            <a:r>
              <a:rPr lang="es-ES" sz="1800" dirty="0">
                <a:latin typeface="Open Sans" panose="020B0606030504020204" pitchFamily="34" charset="0"/>
                <a:ea typeface="Open Sans" panose="020B0606030504020204" pitchFamily="34" charset="0"/>
                <a:cs typeface="Open Sans" panose="020B0606030504020204" pitchFamily="34" charset="0"/>
              </a:rPr>
              <a:t>retraso de la tributación. No se tributa en el momento de la aportación sino en el del cobro.</a:t>
            </a:r>
          </a:p>
        </p:txBody>
      </p:sp>
      <p:pic>
        <p:nvPicPr>
          <p:cNvPr id="4" name="Imagen 3">
            <a:extLst>
              <a:ext uri="{FF2B5EF4-FFF2-40B4-BE49-F238E27FC236}">
                <a16:creationId xmlns:a16="http://schemas.microsoft.com/office/drawing/2014/main" id="{50421E93-D9DD-4207-A82E-46BEF09CC934}"/>
              </a:ext>
            </a:extLst>
          </p:cNvPr>
          <p:cNvPicPr>
            <a:picLocks noChangeAspect="1"/>
          </p:cNvPicPr>
          <p:nvPr/>
        </p:nvPicPr>
        <p:blipFill>
          <a:blip r:embed="rId4"/>
          <a:stretch>
            <a:fillRect/>
          </a:stretch>
        </p:blipFill>
        <p:spPr>
          <a:xfrm>
            <a:off x="6126975" y="4823427"/>
            <a:ext cx="5625938" cy="10058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8442674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1121" y="27384"/>
            <a:ext cx="12189757" cy="6858000"/>
          </a:xfrm>
          <a:prstGeom prst="rect">
            <a:avLst/>
          </a:prstGeom>
          <a:solidFill>
            <a:srgbClr val="019EE2"/>
          </a:solidFill>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1020445"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prstClr val="white"/>
              </a:solidFill>
              <a:effectLst/>
              <a:uLnTx/>
              <a:uFillTx/>
              <a:latin typeface="Calibri"/>
              <a:sym typeface="Helvetica"/>
            </a:endParaRPr>
          </a:p>
        </p:txBody>
      </p:sp>
      <p:sp>
        <p:nvSpPr>
          <p:cNvPr id="12" name="TextBox 6"/>
          <p:cNvSpPr txBox="1">
            <a:spLocks noChangeAspect="1"/>
          </p:cNvSpPr>
          <p:nvPr/>
        </p:nvSpPr>
        <p:spPr>
          <a:xfrm>
            <a:off x="2159645" y="2677188"/>
            <a:ext cx="7872707" cy="1579984"/>
          </a:xfrm>
          <a:prstGeom prst="rect">
            <a:avLst/>
          </a:prstGeom>
        </p:spPr>
        <p:txBody>
          <a:bodyPr wrap="square" lIns="0" tIns="0" rIns="0" bIns="0" rtlCol="0" anchor="t">
            <a:spAutoFit/>
          </a:bodyPr>
          <a:lstStyle/>
          <a:p>
            <a:pPr marL="0" marR="0" lvl="0" indent="0" algn="ctr" defTabSz="1020445" rtl="0" eaLnBrk="1" fontAlgn="auto" latinLnBrk="0" hangingPunct="1">
              <a:lnSpc>
                <a:spcPct val="100000"/>
              </a:lnSpc>
              <a:spcBef>
                <a:spcPts val="0"/>
              </a:spcBef>
              <a:spcAft>
                <a:spcPts val="0"/>
              </a:spcAft>
              <a:buClrTx/>
              <a:buSzTx/>
              <a:buFontTx/>
              <a:buNone/>
              <a:tabLst/>
              <a:defRPr/>
            </a:pPr>
            <a:r>
              <a:rPr lang="ca-ES" sz="44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La </a:t>
            </a:r>
            <a:r>
              <a:rPr lang="ca-ES" sz="4400" b="1" kern="1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seguridad</a:t>
            </a:r>
            <a:r>
              <a:rPr lang="ca-ES" sz="44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 de los </a:t>
            </a:r>
            <a:r>
              <a:rPr lang="ca-ES" sz="4400" b="1" kern="1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ingresos</a:t>
            </a:r>
            <a:endParaRPr kumimoji="0" lang="ca-ES"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a:endParaRPr>
          </a:p>
          <a:p>
            <a:pPr marL="0" marR="0" lvl="0" indent="0" algn="ctr" defTabSz="1020445" rtl="0" eaLnBrk="1" fontAlgn="auto" latinLnBrk="0" hangingPunct="1">
              <a:lnSpc>
                <a:spcPct val="100000"/>
              </a:lnSpc>
              <a:spcBef>
                <a:spcPts val="0"/>
              </a:spcBef>
              <a:spcAft>
                <a:spcPts val="0"/>
              </a:spcAft>
              <a:buClrTx/>
              <a:buSzTx/>
              <a:buFontTx/>
              <a:buNone/>
              <a:tabLst/>
              <a:defRPr/>
            </a:pPr>
            <a:endParaRPr kumimoji="0" lang="ca-ES" sz="4267" b="1" i="0" u="none" strike="noStrike" kern="1200" cap="none" spc="0" normalizeH="0" baseline="0" noProof="0" dirty="0">
              <a:ln>
                <a:noFill/>
              </a:ln>
              <a:solidFill>
                <a:prstClr val="white"/>
              </a:solidFill>
              <a:effectLst/>
              <a:uLnTx/>
              <a:uFillTx/>
              <a:latin typeface="Poppins"/>
              <a:ea typeface="+mn-ea"/>
              <a:cs typeface="Poppins"/>
              <a:sym typeface="Helvetica"/>
            </a:endParaRPr>
          </a:p>
          <a:p>
            <a:pPr marL="0" marR="0" lvl="0" indent="0" algn="ctr" defTabSz="1020445" rtl="0" eaLnBrk="1" fontAlgn="auto" latinLnBrk="0" hangingPunct="1">
              <a:lnSpc>
                <a:spcPct val="100000"/>
              </a:lnSpc>
              <a:spcBef>
                <a:spcPts val="0"/>
              </a:spcBef>
              <a:spcAft>
                <a:spcPts val="0"/>
              </a:spcAft>
              <a:buClrTx/>
              <a:buSzTx/>
              <a:buFontTx/>
              <a:buNone/>
              <a:tabLst/>
              <a:defRPr/>
            </a:pPr>
            <a:endParaRPr kumimoji="0" lang="es-ES" sz="1600" b="1" i="0" u="none" strike="noStrike" kern="1200" cap="none" spc="0" normalizeH="0" baseline="0" noProof="0" dirty="0">
              <a:ln>
                <a:noFill/>
              </a:ln>
              <a:solidFill>
                <a:prstClr val="white"/>
              </a:solidFill>
              <a:effectLst/>
              <a:uLnTx/>
              <a:uFillTx/>
              <a:latin typeface="Poppins"/>
              <a:ea typeface="+mn-ea"/>
              <a:cs typeface="Poppins"/>
              <a:sym typeface="Helvetica"/>
            </a:endParaRPr>
          </a:p>
        </p:txBody>
      </p:sp>
      <p:pic>
        <p:nvPicPr>
          <p:cNvPr id="5" name="Imagen 4">
            <a:extLst>
              <a:ext uri="{FF2B5EF4-FFF2-40B4-BE49-F238E27FC236}">
                <a16:creationId xmlns:a16="http://schemas.microsoft.com/office/drawing/2014/main" id="{5F99F37F-43FA-487F-90E4-B5EC87CAB1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497" y="260648"/>
            <a:ext cx="2886815" cy="576064"/>
          </a:xfrm>
          <a:prstGeom prst="rect">
            <a:avLst/>
          </a:prstGeom>
        </p:spPr>
      </p:pic>
    </p:spTree>
    <p:extLst>
      <p:ext uri="{BB962C8B-B14F-4D97-AF65-F5344CB8AC3E}">
        <p14:creationId xmlns:p14="http://schemas.microsoft.com/office/powerpoint/2010/main" val="3291934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AB23E03-B7EC-44A0-B9B9-89324FB6C2F4}"/>
              </a:ext>
            </a:extLst>
          </p:cNvPr>
          <p:cNvSpPr txBox="1"/>
          <p:nvPr/>
        </p:nvSpPr>
        <p:spPr>
          <a:xfrm>
            <a:off x="316856" y="167772"/>
            <a:ext cx="8191412" cy="533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1276" tIns="81276" rIns="81276" bIns="81276" numCol="1" spcCol="38100" rtlCol="0" anchor="t">
            <a:spAutoFit/>
          </a:bodyPr>
          <a:lstStyle/>
          <a:p>
            <a:pPr defTabSz="812810"/>
            <a:r>
              <a:rPr lang="es-ES" sz="2400"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Rentas de los Planes de Pensiones</a:t>
            </a:r>
            <a:endParaRPr lang="es-ES" sz="1600" spc="533" dirty="0">
              <a:solidFill>
                <a:srgbClr val="009AD8"/>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31" name="Conector recto 30">
            <a:extLst>
              <a:ext uri="{FF2B5EF4-FFF2-40B4-BE49-F238E27FC236}">
                <a16:creationId xmlns:a16="http://schemas.microsoft.com/office/drawing/2014/main" id="{FE12E07B-4A25-480F-B698-BC982C8C304F}"/>
              </a:ext>
            </a:extLst>
          </p:cNvPr>
          <p:cNvCxnSpPr>
            <a:cxnSpLocks/>
          </p:cNvCxnSpPr>
          <p:nvPr/>
        </p:nvCxnSpPr>
        <p:spPr>
          <a:xfrm>
            <a:off x="449440" y="6876348"/>
            <a:ext cx="5034926" cy="0"/>
          </a:xfrm>
          <a:prstGeom prst="line">
            <a:avLst/>
          </a:prstGeom>
          <a:noFill/>
          <a:ln w="9525" cap="flat">
            <a:solidFill>
              <a:srgbClr val="009FE3"/>
            </a:solidFill>
            <a:prstDash val="sysDot"/>
            <a:round/>
          </a:ln>
          <a:effectLst/>
          <a:sp3d/>
        </p:spPr>
        <p:style>
          <a:lnRef idx="0">
            <a:scrgbClr r="0" g="0" b="0"/>
          </a:lnRef>
          <a:fillRef idx="0">
            <a:scrgbClr r="0" g="0" b="0"/>
          </a:fillRef>
          <a:effectRef idx="0">
            <a:scrgbClr r="0" g="0" b="0"/>
          </a:effectRef>
          <a:fontRef idx="none"/>
        </p:style>
      </p:cxnSp>
      <p:pic>
        <p:nvPicPr>
          <p:cNvPr id="3" name="Imagen 2" descr="Logotipo&#10;&#10;Descripción generada automáticamente con confianza media">
            <a:extLst>
              <a:ext uri="{FF2B5EF4-FFF2-40B4-BE49-F238E27FC236}">
                <a16:creationId xmlns:a16="http://schemas.microsoft.com/office/drawing/2014/main" id="{43CAC784-0C50-421D-A30B-C5ED96F35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5094" y="25220"/>
            <a:ext cx="2346906" cy="1005817"/>
          </a:xfrm>
          <a:prstGeom prst="rect">
            <a:avLst/>
          </a:prstGeom>
        </p:spPr>
      </p:pic>
      <p:sp>
        <p:nvSpPr>
          <p:cNvPr id="12" name="Marcador de pie de página 3">
            <a:extLst>
              <a:ext uri="{FF2B5EF4-FFF2-40B4-BE49-F238E27FC236}">
                <a16:creationId xmlns:a16="http://schemas.microsoft.com/office/drawing/2014/main" id="{1EC00EF4-F0B1-48B5-AC7F-148EE3CFF9E4}"/>
              </a:ext>
            </a:extLst>
          </p:cNvPr>
          <p:cNvSpPr txBox="1">
            <a:spLocks/>
          </p:cNvSpPr>
          <p:nvPr/>
        </p:nvSpPr>
        <p:spPr>
          <a:xfrm>
            <a:off x="3683732" y="5918779"/>
            <a:ext cx="5580620"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r>
              <a:rPr lang="es-E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Es bueno contar con la ayuda de un asesor de confianza.</a:t>
            </a:r>
          </a:p>
          <a:p>
            <a:endParaRPr lang="en-US" dirty="0"/>
          </a:p>
        </p:txBody>
      </p:sp>
      <p:sp>
        <p:nvSpPr>
          <p:cNvPr id="9" name="Marcador de contenido 2">
            <a:extLst>
              <a:ext uri="{FF2B5EF4-FFF2-40B4-BE49-F238E27FC236}">
                <a16:creationId xmlns:a16="http://schemas.microsoft.com/office/drawing/2014/main" id="{1A02E4BC-7568-426C-BEDC-FBD88F68599B}"/>
              </a:ext>
            </a:extLst>
          </p:cNvPr>
          <p:cNvSpPr txBox="1">
            <a:spLocks/>
          </p:cNvSpPr>
          <p:nvPr/>
        </p:nvSpPr>
        <p:spPr>
          <a:xfrm>
            <a:off x="3863751" y="2725481"/>
            <a:ext cx="7848873" cy="2293160"/>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lgn="just">
              <a:buSzPts val="800"/>
              <a:buNone/>
            </a:pPr>
            <a:r>
              <a:rPr lang="es-ES"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Los planes de pensiones podemos cobrarlos mediante:</a:t>
            </a:r>
          </a:p>
          <a:p>
            <a:pPr algn="just">
              <a:buSzPts val="800"/>
              <a:buNone/>
            </a:pPr>
            <a:endParaRPr lang="es-ES" sz="18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00100" lvl="1" indent="-342900" algn="just">
              <a:buClrTx/>
              <a:buSzPct val="100000"/>
              <a:buFont typeface="Arial" panose="020B0604020202020204" pitchFamily="34" charset="0"/>
              <a:buChar char="•"/>
            </a:pPr>
            <a:r>
              <a:rPr lang="es-ES" b="1" dirty="0">
                <a:solidFill>
                  <a:srgbClr val="000000"/>
                </a:solidFill>
                <a:latin typeface="Open Sans" panose="020B0606030504020204" pitchFamily="34" charset="0"/>
                <a:ea typeface="Open Sans" panose="020B0606030504020204" pitchFamily="34" charset="0"/>
                <a:cs typeface="Open Sans" panose="020B0606030504020204" pitchFamily="34" charset="0"/>
              </a:rPr>
              <a:t>Capital único.</a:t>
            </a:r>
            <a:r>
              <a:rPr lang="es-ES" dirty="0">
                <a:solidFill>
                  <a:srgbClr val="000000"/>
                </a:solidFill>
                <a:latin typeface="Open Sans" panose="020B0606030504020204" pitchFamily="34" charset="0"/>
                <a:ea typeface="Open Sans" panose="020B0606030504020204" pitchFamily="34" charset="0"/>
                <a:cs typeface="Open Sans" panose="020B0606030504020204" pitchFamily="34" charset="0"/>
              </a:rPr>
              <a:t> Tributa en el año por IRPF.</a:t>
            </a:r>
          </a:p>
          <a:p>
            <a:pPr marL="457200" lvl="1" indent="0" algn="just">
              <a:buClrTx/>
              <a:buSzPct val="100000"/>
              <a:buNone/>
            </a:pPr>
            <a:endParaRPr lang="es-ES"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00100" lvl="1" indent="-342900" algn="just">
              <a:buClrTx/>
              <a:buSzPct val="100000"/>
              <a:buFont typeface="Arial" panose="020B0604020202020204" pitchFamily="34" charset="0"/>
              <a:buChar char="•"/>
            </a:pPr>
            <a:r>
              <a:rPr lang="es-ES" b="1" dirty="0">
                <a:solidFill>
                  <a:srgbClr val="000000"/>
                </a:solidFill>
                <a:latin typeface="Open Sans" panose="020B0606030504020204" pitchFamily="34" charset="0"/>
                <a:ea typeface="Open Sans" panose="020B0606030504020204" pitchFamily="34" charset="0"/>
                <a:cs typeface="Open Sans" panose="020B0606030504020204" pitchFamily="34" charset="0"/>
              </a:rPr>
              <a:t>Rentas. Para complementar los ingresos con una renta.</a:t>
            </a:r>
            <a:r>
              <a:rPr lang="es-ES" dirty="0">
                <a:solidFill>
                  <a:srgbClr val="000000"/>
                </a:solidFill>
                <a:latin typeface="Open Sans" panose="020B0606030504020204" pitchFamily="34" charset="0"/>
                <a:ea typeface="Open Sans" panose="020B0606030504020204" pitchFamily="34" charset="0"/>
                <a:cs typeface="Open Sans" panose="020B0606030504020204" pitchFamily="34" charset="0"/>
              </a:rPr>
              <a:t> Tributación de las prestaciones por rentas del trabajo en el momento de la percepción.</a:t>
            </a:r>
            <a:endParaRPr lang="es-ES"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257300" lvl="2" indent="-342900" algn="just">
              <a:buClrTx/>
              <a:buSzPct val="100000"/>
              <a:buFont typeface="Wingdings" panose="05000000000000000000" pitchFamily="2" charset="2"/>
              <a:buChar char="q"/>
            </a:pPr>
            <a:r>
              <a:rPr lang="es-ES" sz="18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Financieras</a:t>
            </a:r>
            <a:r>
              <a:rPr lang="es-ES"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 importe y periodicidad lo decide el cliente.</a:t>
            </a:r>
          </a:p>
          <a:p>
            <a:pPr marL="1257300" lvl="2" indent="-342900" algn="just">
              <a:buClrTx/>
              <a:buSzPct val="100000"/>
              <a:buFont typeface="Wingdings" panose="05000000000000000000" pitchFamily="2" charset="2"/>
              <a:buChar char="q"/>
            </a:pPr>
            <a:r>
              <a:rPr lang="es-ES" sz="18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Vitalicias aseguradas</a:t>
            </a:r>
            <a:r>
              <a:rPr lang="es-ES"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 renta constante y garantizada de forma vitalicia. </a:t>
            </a:r>
          </a:p>
          <a:p>
            <a:pPr marL="914400" lvl="2" indent="0" algn="just">
              <a:buClrTx/>
              <a:buSzPct val="100000"/>
              <a:buNone/>
            </a:pPr>
            <a:endParaRPr lang="es-ES" sz="18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800100" lvl="1" indent="-342900" algn="just">
              <a:buClrTx/>
              <a:buSzPct val="100000"/>
              <a:buFont typeface="Arial" panose="020B0604020202020204" pitchFamily="34" charset="0"/>
              <a:buChar char="•"/>
            </a:pPr>
            <a:r>
              <a:rPr lang="es-ES" b="1" dirty="0">
                <a:solidFill>
                  <a:srgbClr val="000000"/>
                </a:solidFill>
                <a:latin typeface="Open Sans" panose="020B0606030504020204" pitchFamily="34" charset="0"/>
                <a:ea typeface="Open Sans" panose="020B0606030504020204" pitchFamily="34" charset="0"/>
                <a:cs typeface="Open Sans" panose="020B0606030504020204" pitchFamily="34" charset="0"/>
              </a:rPr>
              <a:t>Mixta</a:t>
            </a:r>
            <a:r>
              <a:rPr lang="es-ES" dirty="0">
                <a:solidFill>
                  <a:srgbClr val="000000"/>
                </a:solidFill>
                <a:latin typeface="Open Sans" panose="020B0606030504020204" pitchFamily="34" charset="0"/>
                <a:ea typeface="Open Sans" panose="020B0606030504020204" pitchFamily="34" charset="0"/>
                <a:cs typeface="Open Sans" panose="020B0606030504020204" pitchFamily="34" charset="0"/>
              </a:rPr>
              <a:t>, capital y renta.</a:t>
            </a:r>
          </a:p>
          <a:p>
            <a:pPr lvl="1" indent="-228600">
              <a:buSzPts val="800"/>
              <a:buFont typeface="+mj-lt"/>
              <a:buAutoNum type="arabicPeriod"/>
            </a:pPr>
            <a:endParaRPr lang="es-ES"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1" indent="-228600">
              <a:buSzPts val="800"/>
              <a:buFont typeface="+mj-lt"/>
              <a:buAutoNum type="arabicPeriod"/>
            </a:pPr>
            <a:endParaRPr lang="es-ES" sz="2000" b="1" dirty="0">
              <a:solidFill>
                <a:srgbClr val="000000"/>
              </a:solidFill>
            </a:endParaRPr>
          </a:p>
          <a:p>
            <a:pPr lvl="0"/>
            <a:endParaRPr lang="es-ES" sz="2800" dirty="0">
              <a:latin typeface="Times New Roman" panose="02020603050405020304" pitchFamily="18" charset="0"/>
            </a:endParaRPr>
          </a:p>
        </p:txBody>
      </p:sp>
      <p:pic>
        <p:nvPicPr>
          <p:cNvPr id="4" name="Imagen 3">
            <a:extLst>
              <a:ext uri="{FF2B5EF4-FFF2-40B4-BE49-F238E27FC236}">
                <a16:creationId xmlns:a16="http://schemas.microsoft.com/office/drawing/2014/main" id="{342F9495-A9A9-412B-9020-7480CE239923}"/>
              </a:ext>
            </a:extLst>
          </p:cNvPr>
          <p:cNvPicPr>
            <a:picLocks noChangeAspect="1"/>
          </p:cNvPicPr>
          <p:nvPr/>
        </p:nvPicPr>
        <p:blipFill>
          <a:blip r:embed="rId4"/>
          <a:stretch>
            <a:fillRect/>
          </a:stretch>
        </p:blipFill>
        <p:spPr>
          <a:xfrm>
            <a:off x="39824" y="999866"/>
            <a:ext cx="3823927" cy="4869133"/>
          </a:xfrm>
          <a:prstGeom prst="rect">
            <a:avLst/>
          </a:prstGeom>
        </p:spPr>
      </p:pic>
    </p:spTree>
    <p:extLst>
      <p:ext uri="{BB962C8B-B14F-4D97-AF65-F5344CB8AC3E}">
        <p14:creationId xmlns:p14="http://schemas.microsoft.com/office/powerpoint/2010/main" val="3274096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AB23E03-B7EC-44A0-B9B9-89324FB6C2F4}"/>
              </a:ext>
            </a:extLst>
          </p:cNvPr>
          <p:cNvSpPr txBox="1"/>
          <p:nvPr/>
        </p:nvSpPr>
        <p:spPr>
          <a:xfrm>
            <a:off x="314946" y="243632"/>
            <a:ext cx="8191412" cy="533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1276" tIns="81276" rIns="81276" bIns="81276" numCol="1" spcCol="38100" rtlCol="0" anchor="t">
            <a:spAutoFit/>
          </a:bodyPr>
          <a:lstStyle/>
          <a:p>
            <a:pPr defTabSz="812810"/>
            <a:r>
              <a:rPr lang="es-ES" sz="2400"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Rentas vitalicias (I)</a:t>
            </a:r>
            <a:endParaRPr lang="es-ES" sz="1600" spc="533" dirty="0">
              <a:solidFill>
                <a:srgbClr val="009AD8"/>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1" name="Conector recto 30">
            <a:extLst>
              <a:ext uri="{FF2B5EF4-FFF2-40B4-BE49-F238E27FC236}">
                <a16:creationId xmlns:a16="http://schemas.microsoft.com/office/drawing/2014/main" id="{FE12E07B-4A25-480F-B698-BC982C8C304F}"/>
              </a:ext>
            </a:extLst>
          </p:cNvPr>
          <p:cNvCxnSpPr>
            <a:cxnSpLocks/>
          </p:cNvCxnSpPr>
          <p:nvPr/>
        </p:nvCxnSpPr>
        <p:spPr>
          <a:xfrm>
            <a:off x="449440" y="6876348"/>
            <a:ext cx="5034926" cy="0"/>
          </a:xfrm>
          <a:prstGeom prst="line">
            <a:avLst/>
          </a:prstGeom>
          <a:noFill/>
          <a:ln w="9525" cap="flat">
            <a:solidFill>
              <a:srgbClr val="009FE3"/>
            </a:solidFill>
            <a:prstDash val="sysDot"/>
            <a:round/>
          </a:ln>
          <a:effectLst/>
          <a:sp3d/>
        </p:spPr>
        <p:style>
          <a:lnRef idx="0">
            <a:scrgbClr r="0" g="0" b="0"/>
          </a:lnRef>
          <a:fillRef idx="0">
            <a:scrgbClr r="0" g="0" b="0"/>
          </a:fillRef>
          <a:effectRef idx="0">
            <a:scrgbClr r="0" g="0" b="0"/>
          </a:effectRef>
          <a:fontRef idx="none"/>
        </p:style>
      </p:cxnSp>
      <p:pic>
        <p:nvPicPr>
          <p:cNvPr id="3" name="Imagen 2" descr="Logotipo&#10;&#10;Descripción generada automáticamente con confianza media">
            <a:extLst>
              <a:ext uri="{FF2B5EF4-FFF2-40B4-BE49-F238E27FC236}">
                <a16:creationId xmlns:a16="http://schemas.microsoft.com/office/drawing/2014/main" id="{43CAC784-0C50-421D-A30B-C5ED96F35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5094" y="25220"/>
            <a:ext cx="2346906" cy="1005817"/>
          </a:xfrm>
          <a:prstGeom prst="rect">
            <a:avLst/>
          </a:prstGeom>
        </p:spPr>
      </p:pic>
      <p:sp>
        <p:nvSpPr>
          <p:cNvPr id="8" name="Marcador de contenido 2">
            <a:extLst>
              <a:ext uri="{FF2B5EF4-FFF2-40B4-BE49-F238E27FC236}">
                <a16:creationId xmlns:a16="http://schemas.microsoft.com/office/drawing/2014/main" id="{60A09886-2F2C-44A2-986B-C77B6617B37D}"/>
              </a:ext>
            </a:extLst>
          </p:cNvPr>
          <p:cNvSpPr txBox="1">
            <a:spLocks/>
          </p:cNvSpPr>
          <p:nvPr/>
        </p:nvSpPr>
        <p:spPr>
          <a:xfrm>
            <a:off x="99641" y="2251720"/>
            <a:ext cx="7164362" cy="2293160"/>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47625" lvl="1" indent="0">
              <a:buNone/>
            </a:pPr>
            <a:endParaRPr lang="es-ES" sz="2200" dirty="0"/>
          </a:p>
          <a:p>
            <a:pPr marL="333375" lvl="1" indent="-285750" algn="just">
              <a:buClrTx/>
              <a:buFont typeface="Arial" panose="020B0604020202020204" pitchFamily="34" charset="0"/>
              <a:buChar char="•"/>
            </a:pPr>
            <a:r>
              <a:rPr lang="es-ES" dirty="0">
                <a:latin typeface="Open Sans" panose="020B0606030504020204" pitchFamily="34" charset="0"/>
                <a:ea typeface="Open Sans" panose="020B0606030504020204" pitchFamily="34" charset="0"/>
                <a:cs typeface="Open Sans" panose="020B0606030504020204" pitchFamily="34" charset="0"/>
              </a:rPr>
              <a:t>Es un seguro a largo plazo para complementar las pensiones públicas. </a:t>
            </a:r>
            <a:r>
              <a:rPr lang="es-ES" b="1" dirty="0">
                <a:latin typeface="Open Sans" panose="020B0606030504020204" pitchFamily="34" charset="0"/>
                <a:ea typeface="Open Sans" panose="020B0606030504020204" pitchFamily="34" charset="0"/>
                <a:cs typeface="Open Sans" panose="020B0606030504020204" pitchFamily="34" charset="0"/>
              </a:rPr>
              <a:t>Garantiza una renta mensual vitalicia.</a:t>
            </a:r>
          </a:p>
          <a:p>
            <a:pPr marL="333375" lvl="1" indent="-285750" algn="just">
              <a:buClrTx/>
              <a:buFont typeface="Arial" panose="020B0604020202020204" pitchFamily="34" charset="0"/>
              <a:buChar char="•"/>
            </a:pPr>
            <a:endParaRPr lang="es-ES" b="1" dirty="0">
              <a:latin typeface="Open Sans" panose="020B0606030504020204" pitchFamily="34" charset="0"/>
              <a:ea typeface="Open Sans" panose="020B0606030504020204" pitchFamily="34" charset="0"/>
              <a:cs typeface="Open Sans" panose="020B0606030504020204" pitchFamily="34" charset="0"/>
            </a:endParaRPr>
          </a:p>
          <a:p>
            <a:pPr marL="333375" lvl="1" indent="-285750" algn="just">
              <a:buClrTx/>
              <a:buFont typeface="Arial" panose="020B0604020202020204" pitchFamily="34" charset="0"/>
              <a:buChar char="•"/>
            </a:pPr>
            <a:r>
              <a:rPr lang="es-ES" dirty="0">
                <a:latin typeface="Open Sans" panose="020B0606030504020204" pitchFamily="34" charset="0"/>
                <a:ea typeface="Open Sans" panose="020B0606030504020204" pitchFamily="34" charset="0"/>
                <a:cs typeface="Open Sans" panose="020B0606030504020204" pitchFamily="34" charset="0"/>
              </a:rPr>
              <a:t>Hay una amplia gama de RV en función de la mayor o menor renta deseada y del capital restante al fallecimiento.</a:t>
            </a:r>
          </a:p>
          <a:p>
            <a:pPr marL="333375" lvl="1" indent="-285750" algn="just">
              <a:buClrTx/>
              <a:buFont typeface="Arial" panose="020B0604020202020204" pitchFamily="34" charset="0"/>
              <a:buChar char="•"/>
            </a:pPr>
            <a:endParaRPr lang="es-ES" b="1" dirty="0">
              <a:latin typeface="Open Sans" panose="020B0606030504020204" pitchFamily="34" charset="0"/>
              <a:ea typeface="Open Sans" panose="020B0606030504020204" pitchFamily="34" charset="0"/>
              <a:cs typeface="Open Sans" panose="020B0606030504020204" pitchFamily="34" charset="0"/>
            </a:endParaRPr>
          </a:p>
          <a:p>
            <a:pPr marL="301625" lvl="1" indent="-285750" algn="just">
              <a:buClrTx/>
              <a:buFont typeface="Arial" panose="020B0604020202020204" pitchFamily="34" charset="0"/>
              <a:buChar char="•"/>
            </a:pPr>
            <a:r>
              <a:rPr lang="es-ES" dirty="0">
                <a:latin typeface="Open Sans" panose="020B0606030504020204" pitchFamily="34" charset="0"/>
                <a:ea typeface="Open Sans" panose="020B0606030504020204" pitchFamily="34" charset="0"/>
                <a:cs typeface="Open Sans" panose="020B0606030504020204" pitchFamily="34" charset="0"/>
              </a:rPr>
              <a:t>Tiene interés </a:t>
            </a:r>
            <a:r>
              <a:rPr lang="es-ES" b="1" dirty="0">
                <a:latin typeface="Open Sans" panose="020B0606030504020204" pitchFamily="34" charset="0"/>
                <a:ea typeface="Open Sans" panose="020B0606030504020204" pitchFamily="34" charset="0"/>
                <a:cs typeface="Open Sans" panose="020B0606030504020204" pitchFamily="34" charset="0"/>
              </a:rPr>
              <a:t>garantizado</a:t>
            </a:r>
            <a:r>
              <a:rPr lang="es-ES" dirty="0">
                <a:latin typeface="Open Sans" panose="020B0606030504020204" pitchFamily="34" charset="0"/>
                <a:ea typeface="Open Sans" panose="020B0606030504020204" pitchFamily="34" charset="0"/>
                <a:cs typeface="Open Sans" panose="020B0606030504020204" pitchFamily="34" charset="0"/>
              </a:rPr>
              <a:t>.</a:t>
            </a:r>
          </a:p>
          <a:p>
            <a:pPr marL="301625" lvl="1" indent="-285750" algn="just">
              <a:buClrTx/>
              <a:buFont typeface="Arial" panose="020B0604020202020204" pitchFamily="34" charset="0"/>
              <a:buChar char="•"/>
            </a:pPr>
            <a:endParaRPr lang="es-ES" dirty="0">
              <a:latin typeface="Open Sans" panose="020B0606030504020204" pitchFamily="34" charset="0"/>
              <a:ea typeface="Open Sans" panose="020B0606030504020204" pitchFamily="34" charset="0"/>
              <a:cs typeface="Open Sans" panose="020B0606030504020204" pitchFamily="34" charset="0"/>
            </a:endParaRPr>
          </a:p>
          <a:p>
            <a:pPr marL="301625" lvl="1" indent="-285750" algn="just">
              <a:buClrTx/>
              <a:buFont typeface="Arial" panose="020B0604020202020204" pitchFamily="34" charset="0"/>
              <a:buChar char="•"/>
            </a:pPr>
            <a:r>
              <a:rPr lang="es-ES" dirty="0">
                <a:latin typeface="Open Sans" panose="020B0606030504020204" pitchFamily="34" charset="0"/>
                <a:ea typeface="Open Sans" panose="020B0606030504020204" pitchFamily="34" charset="0"/>
                <a:cs typeface="Open Sans" panose="020B0606030504020204" pitchFamily="34" charset="0"/>
              </a:rPr>
              <a:t>Se puede contratar a </a:t>
            </a:r>
            <a:r>
              <a:rPr lang="es-ES" b="1" dirty="0">
                <a:latin typeface="Open Sans" panose="020B0606030504020204" pitchFamily="34" charset="0"/>
                <a:ea typeface="Open Sans" panose="020B0606030504020204" pitchFamily="34" charset="0"/>
                <a:cs typeface="Open Sans" panose="020B0606030504020204" pitchFamily="34" charset="0"/>
              </a:rPr>
              <a:t>uno o dos titulares.</a:t>
            </a:r>
            <a:endParaRPr lang="es-ES" dirty="0">
              <a:latin typeface="Open Sans" panose="020B0606030504020204" pitchFamily="34" charset="0"/>
              <a:ea typeface="Open Sans" panose="020B0606030504020204" pitchFamily="34" charset="0"/>
              <a:cs typeface="Open Sans" panose="020B0606030504020204" pitchFamily="34" charset="0"/>
            </a:endParaRPr>
          </a:p>
          <a:p>
            <a:pPr marL="15875" lvl="1" indent="254000"/>
            <a:endParaRPr lang="es-ES" sz="2400" b="1" dirty="0"/>
          </a:p>
          <a:p>
            <a:pPr lvl="0"/>
            <a:endParaRPr lang="es-ES" sz="2400" dirty="0">
              <a:latin typeface="Times New Roman" panose="02020603050405020304" pitchFamily="18" charset="0"/>
            </a:endParaRPr>
          </a:p>
        </p:txBody>
      </p:sp>
      <p:pic>
        <p:nvPicPr>
          <p:cNvPr id="4" name="Imagen 3">
            <a:extLst>
              <a:ext uri="{FF2B5EF4-FFF2-40B4-BE49-F238E27FC236}">
                <a16:creationId xmlns:a16="http://schemas.microsoft.com/office/drawing/2014/main" id="{EE0E5FF6-9324-486E-B5DE-1E7EE071DD09}"/>
              </a:ext>
            </a:extLst>
          </p:cNvPr>
          <p:cNvPicPr>
            <a:picLocks noChangeAspect="1"/>
          </p:cNvPicPr>
          <p:nvPr/>
        </p:nvPicPr>
        <p:blipFill>
          <a:blip r:embed="rId4"/>
          <a:stretch>
            <a:fillRect/>
          </a:stretch>
        </p:blipFill>
        <p:spPr>
          <a:xfrm>
            <a:off x="5375920" y="4822808"/>
            <a:ext cx="6671628" cy="881608"/>
          </a:xfrm>
          <a:prstGeom prst="rect">
            <a:avLst/>
          </a:prstGeom>
          <a:effectLst>
            <a:outerShdw blurRad="50800" dist="38100" dir="2700000" algn="tl" rotWithShape="0">
              <a:prstClr val="black">
                <a:alpha val="40000"/>
              </a:prstClr>
            </a:outerShdw>
          </a:effectLst>
        </p:spPr>
      </p:pic>
      <p:sp>
        <p:nvSpPr>
          <p:cNvPr id="10" name="CuadroTexto 9">
            <a:extLst>
              <a:ext uri="{FF2B5EF4-FFF2-40B4-BE49-F238E27FC236}">
                <a16:creationId xmlns:a16="http://schemas.microsoft.com/office/drawing/2014/main" id="{B8C696E3-0B7D-4D1F-B172-E33DF9A1A68B}"/>
              </a:ext>
            </a:extLst>
          </p:cNvPr>
          <p:cNvSpPr txBox="1"/>
          <p:nvPr/>
        </p:nvSpPr>
        <p:spPr>
          <a:xfrm>
            <a:off x="69315" y="5932133"/>
            <a:ext cx="6670416" cy="276999"/>
          </a:xfrm>
          <a:prstGeom prst="rect">
            <a:avLst/>
          </a:prstGeom>
          <a:noFill/>
        </p:spPr>
        <p:txBody>
          <a:bodyPr wrap="none" rtlCol="0">
            <a:spAutoFit/>
          </a:bodyPr>
          <a:lstStyle/>
          <a:p>
            <a:r>
              <a:rPr lang="es-ES" sz="1200" dirty="0">
                <a:latin typeface="Open Sans" panose="020B0606030504020204" pitchFamily="34" charset="0"/>
                <a:ea typeface="Open Sans" panose="020B0606030504020204" pitchFamily="34" charset="0"/>
                <a:cs typeface="Open Sans" panose="020B0606030504020204" pitchFamily="34" charset="0"/>
              </a:rPr>
              <a:t>*Producto, en principio para no ser rescatado. Puede rescatarse a partir de los seis meses.</a:t>
            </a:r>
          </a:p>
        </p:txBody>
      </p:sp>
      <p:pic>
        <p:nvPicPr>
          <p:cNvPr id="5" name="Imagen 4">
            <a:extLst>
              <a:ext uri="{FF2B5EF4-FFF2-40B4-BE49-F238E27FC236}">
                <a16:creationId xmlns:a16="http://schemas.microsoft.com/office/drawing/2014/main" id="{9D16008E-A557-9740-BB25-CF38A02918C5}"/>
              </a:ext>
            </a:extLst>
          </p:cNvPr>
          <p:cNvPicPr>
            <a:picLocks noChangeAspect="1"/>
          </p:cNvPicPr>
          <p:nvPr/>
        </p:nvPicPr>
        <p:blipFill>
          <a:blip r:embed="rId5"/>
          <a:stretch>
            <a:fillRect/>
          </a:stretch>
        </p:blipFill>
        <p:spPr>
          <a:xfrm>
            <a:off x="7576457" y="887069"/>
            <a:ext cx="4568558" cy="3754974"/>
          </a:xfrm>
          <a:prstGeom prst="rect">
            <a:avLst/>
          </a:prstGeom>
        </p:spPr>
      </p:pic>
    </p:spTree>
    <p:extLst>
      <p:ext uri="{BB962C8B-B14F-4D97-AF65-F5344CB8AC3E}">
        <p14:creationId xmlns:p14="http://schemas.microsoft.com/office/powerpoint/2010/main" val="164396890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AB23E03-B7EC-44A0-B9B9-89324FB6C2F4}"/>
              </a:ext>
            </a:extLst>
          </p:cNvPr>
          <p:cNvSpPr txBox="1"/>
          <p:nvPr/>
        </p:nvSpPr>
        <p:spPr>
          <a:xfrm>
            <a:off x="316856" y="167772"/>
            <a:ext cx="7776864" cy="533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1276" tIns="81276" rIns="81276" bIns="81276" numCol="1" spcCol="38100" rtlCol="0" anchor="t">
            <a:spAutoFit/>
          </a:bodyPr>
          <a:lstStyle/>
          <a:p>
            <a:pPr defTabSz="812810"/>
            <a:r>
              <a:rPr lang="ca-ES" sz="2400"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A</a:t>
            </a:r>
            <a:r>
              <a:rPr lang="es-ES" sz="2400" spc="533" dirty="0" err="1">
                <a:solidFill>
                  <a:srgbClr val="009AD8"/>
                </a:solidFill>
                <a:latin typeface="Open Sans" panose="020B0606030504020204" pitchFamily="34" charset="0"/>
                <a:ea typeface="Open Sans" panose="020B0606030504020204" pitchFamily="34" charset="0"/>
                <a:cs typeface="Open Sans" panose="020B0606030504020204" pitchFamily="34" charset="0"/>
              </a:rPr>
              <a:t>ntes</a:t>
            </a:r>
            <a:r>
              <a:rPr lang="es-ES" sz="2400"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 de empezar</a:t>
            </a:r>
            <a:endParaRPr lang="es-ES" sz="1200" spc="533" dirty="0">
              <a:solidFill>
                <a:srgbClr val="009AD8"/>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1" name="Conector recto 30">
            <a:extLst>
              <a:ext uri="{FF2B5EF4-FFF2-40B4-BE49-F238E27FC236}">
                <a16:creationId xmlns:a16="http://schemas.microsoft.com/office/drawing/2014/main" id="{FE12E07B-4A25-480F-B698-BC982C8C304F}"/>
              </a:ext>
            </a:extLst>
          </p:cNvPr>
          <p:cNvCxnSpPr>
            <a:cxnSpLocks/>
          </p:cNvCxnSpPr>
          <p:nvPr/>
        </p:nvCxnSpPr>
        <p:spPr>
          <a:xfrm>
            <a:off x="449440" y="6876348"/>
            <a:ext cx="5034926" cy="0"/>
          </a:xfrm>
          <a:prstGeom prst="line">
            <a:avLst/>
          </a:prstGeom>
          <a:noFill/>
          <a:ln w="9525" cap="flat">
            <a:solidFill>
              <a:srgbClr val="009FE3"/>
            </a:solidFill>
            <a:prstDash val="sysDot"/>
            <a:round/>
          </a:ln>
          <a:effectLst/>
          <a:sp3d/>
        </p:spPr>
        <p:style>
          <a:lnRef idx="0">
            <a:scrgbClr r="0" g="0" b="0"/>
          </a:lnRef>
          <a:fillRef idx="0">
            <a:scrgbClr r="0" g="0" b="0"/>
          </a:fillRef>
          <a:effectRef idx="0">
            <a:scrgbClr r="0" g="0" b="0"/>
          </a:effectRef>
          <a:fontRef idx="none"/>
        </p:style>
      </p:cxnSp>
      <p:pic>
        <p:nvPicPr>
          <p:cNvPr id="3" name="Imagen 2" descr="Logotipo&#10;&#10;Descripción generada automáticamente con confianza media">
            <a:extLst>
              <a:ext uri="{FF2B5EF4-FFF2-40B4-BE49-F238E27FC236}">
                <a16:creationId xmlns:a16="http://schemas.microsoft.com/office/drawing/2014/main" id="{43CAC784-0C50-421D-A30B-C5ED96F35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5094" y="25220"/>
            <a:ext cx="2346906" cy="1005817"/>
          </a:xfrm>
          <a:prstGeom prst="rect">
            <a:avLst/>
          </a:prstGeom>
        </p:spPr>
      </p:pic>
      <p:sp>
        <p:nvSpPr>
          <p:cNvPr id="11" name="Marcador de contenido 2">
            <a:extLst>
              <a:ext uri="{FF2B5EF4-FFF2-40B4-BE49-F238E27FC236}">
                <a16:creationId xmlns:a16="http://schemas.microsoft.com/office/drawing/2014/main" id="{4774A707-9399-4632-8C5A-A0E6E50EAB8C}"/>
              </a:ext>
            </a:extLst>
          </p:cNvPr>
          <p:cNvSpPr txBox="1">
            <a:spLocks/>
          </p:cNvSpPr>
          <p:nvPr/>
        </p:nvSpPr>
        <p:spPr>
          <a:xfrm>
            <a:off x="896723" y="1293687"/>
            <a:ext cx="10153128" cy="3985569"/>
          </a:xfrm>
          <a:prstGeom prst="rect">
            <a:avLst/>
          </a:prstGeom>
        </p:spPr>
        <p:txBody>
          <a:bodyPr>
            <a:normAutofit fontScale="85000" lnSpcReduction="10000"/>
          </a:bodyPr>
          <a:lstStyle>
            <a:lvl1pPr marL="342904" marR="0" indent="-3429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1pPr>
            <a:lvl2pPr marL="783780" marR="0" indent="-32657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2pPr>
            <a:lvl3pPr marL="1219215" marR="0" indent="-3048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3pPr>
            <a:lvl4pPr marL="1737382"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4pPr>
            <a:lvl5pPr marL="2194587"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5pPr>
            <a:lvl6pPr marL="2651793"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6pPr>
            <a:lvl7pPr marL="3108999"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7pPr>
            <a:lvl8pPr marL="3566203"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8pPr>
            <a:lvl9pPr marL="4023409"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9pPr>
          </a:lstStyle>
          <a:p>
            <a:pPr hangingPunct="1"/>
            <a:r>
              <a:rPr lang="es-ES" sz="2400" dirty="0">
                <a:latin typeface="Open Sans" panose="020B0606030504020204" pitchFamily="34" charset="0"/>
                <a:ea typeface="Open Sans" panose="020B0606030504020204" pitchFamily="34" charset="0"/>
                <a:cs typeface="Open Sans" panose="020B0606030504020204" pitchFamily="34" charset="0"/>
              </a:rPr>
              <a:t>No es una sesión de asesoramiento financiero.</a:t>
            </a:r>
          </a:p>
          <a:p>
            <a:pPr hangingPunct="1"/>
            <a:endParaRPr lang="es-ES" sz="2400" dirty="0">
              <a:latin typeface="Open Sans" panose="020B0606030504020204" pitchFamily="34" charset="0"/>
              <a:ea typeface="Open Sans" panose="020B0606030504020204" pitchFamily="34" charset="0"/>
              <a:cs typeface="Open Sans" panose="020B0606030504020204" pitchFamily="34" charset="0"/>
            </a:endParaRPr>
          </a:p>
          <a:p>
            <a:pPr hangingPunct="1"/>
            <a:r>
              <a:rPr lang="es-ES" sz="2400" dirty="0">
                <a:latin typeface="Open Sans" panose="020B0606030504020204" pitchFamily="34" charset="0"/>
                <a:ea typeface="Open Sans" panose="020B0606030504020204" pitchFamily="34" charset="0"/>
                <a:cs typeface="Open Sans" panose="020B0606030504020204" pitchFamily="34" charset="0"/>
              </a:rPr>
              <a:t>La explicación de los productos financieros no implica consejo de contratación.</a:t>
            </a:r>
          </a:p>
          <a:p>
            <a:pPr hangingPunct="1"/>
            <a:endParaRPr lang="es-ES" sz="2400" dirty="0">
              <a:latin typeface="Open Sans" panose="020B0606030504020204" pitchFamily="34" charset="0"/>
              <a:ea typeface="Open Sans" panose="020B0606030504020204" pitchFamily="34" charset="0"/>
              <a:cs typeface="Open Sans" panose="020B0606030504020204" pitchFamily="34" charset="0"/>
            </a:endParaRPr>
          </a:p>
          <a:p>
            <a:pPr hangingPunct="1"/>
            <a:r>
              <a:rPr lang="es-ES" sz="2400" dirty="0">
                <a:latin typeface="Open Sans" panose="020B0606030504020204" pitchFamily="34" charset="0"/>
                <a:ea typeface="Open Sans" panose="020B0606030504020204" pitchFamily="34" charset="0"/>
                <a:cs typeface="Open Sans" panose="020B0606030504020204" pitchFamily="34" charset="0"/>
              </a:rPr>
              <a:t>Todos los productos expuestos están disponibles en todas las entidades financieras.</a:t>
            </a:r>
          </a:p>
          <a:p>
            <a:pPr hangingPunct="1"/>
            <a:endParaRPr lang="es-ES" sz="2400" dirty="0">
              <a:latin typeface="Open Sans" panose="020B0606030504020204" pitchFamily="34" charset="0"/>
              <a:ea typeface="Open Sans" panose="020B0606030504020204" pitchFamily="34" charset="0"/>
              <a:cs typeface="Open Sans" panose="020B0606030504020204" pitchFamily="34" charset="0"/>
            </a:endParaRPr>
          </a:p>
          <a:p>
            <a:pPr hangingPunct="1"/>
            <a:r>
              <a:rPr lang="es-ES" sz="2400" dirty="0">
                <a:latin typeface="Open Sans" panose="020B0606030504020204" pitchFamily="34" charset="0"/>
                <a:ea typeface="Open Sans" panose="020B0606030504020204" pitchFamily="34" charset="0"/>
                <a:cs typeface="Open Sans" panose="020B0606030504020204" pitchFamily="34" charset="0"/>
              </a:rPr>
              <a:t>Consulte siempre a su gestor o asesor antes de contratar productos financieros complejos.</a:t>
            </a:r>
          </a:p>
          <a:p>
            <a:pPr hangingPunct="1"/>
            <a:endParaRPr lang="es-ES" sz="2400" dirty="0">
              <a:latin typeface="Open Sans" panose="020B0606030504020204" pitchFamily="34" charset="0"/>
              <a:ea typeface="Open Sans" panose="020B0606030504020204" pitchFamily="34" charset="0"/>
              <a:cs typeface="Open Sans" panose="020B0606030504020204" pitchFamily="34" charset="0"/>
            </a:endParaRPr>
          </a:p>
          <a:p>
            <a:pPr hangingPunct="1"/>
            <a:r>
              <a:rPr lang="es-ES" sz="2400" dirty="0">
                <a:latin typeface="Open Sans" panose="020B0606030504020204" pitchFamily="34" charset="0"/>
                <a:ea typeface="Open Sans" panose="020B0606030504020204" pitchFamily="34" charset="0"/>
                <a:cs typeface="Open Sans" panose="020B0606030504020204" pitchFamily="34" charset="0"/>
              </a:rPr>
              <a:t>No contrate productos financieros si no los entiende.</a:t>
            </a:r>
          </a:p>
        </p:txBody>
      </p:sp>
      <p:sp>
        <p:nvSpPr>
          <p:cNvPr id="12" name="Marcador de pie de página 3">
            <a:extLst>
              <a:ext uri="{FF2B5EF4-FFF2-40B4-BE49-F238E27FC236}">
                <a16:creationId xmlns:a16="http://schemas.microsoft.com/office/drawing/2014/main" id="{1EC00EF4-F0B1-48B5-AC7F-148EE3CFF9E4}"/>
              </a:ext>
            </a:extLst>
          </p:cNvPr>
          <p:cNvSpPr txBox="1">
            <a:spLocks/>
          </p:cNvSpPr>
          <p:nvPr/>
        </p:nvSpPr>
        <p:spPr>
          <a:xfrm>
            <a:off x="3683732" y="5918779"/>
            <a:ext cx="5364596"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r>
              <a:rPr lang="es-E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Es bueno contar con la ayuda de un asesor de confianza.</a:t>
            </a:r>
          </a:p>
          <a:p>
            <a:endParaRPr lang="en-US" dirty="0"/>
          </a:p>
        </p:txBody>
      </p:sp>
    </p:spTree>
    <p:extLst>
      <p:ext uri="{BB962C8B-B14F-4D97-AF65-F5344CB8AC3E}">
        <p14:creationId xmlns:p14="http://schemas.microsoft.com/office/powerpoint/2010/main" val="243325619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AB23E03-B7EC-44A0-B9B9-89324FB6C2F4}"/>
              </a:ext>
            </a:extLst>
          </p:cNvPr>
          <p:cNvSpPr txBox="1"/>
          <p:nvPr/>
        </p:nvSpPr>
        <p:spPr>
          <a:xfrm>
            <a:off x="316856" y="167772"/>
            <a:ext cx="8191412" cy="533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1276" tIns="81276" rIns="81276" bIns="81276" numCol="1" spcCol="38100" rtlCol="0" anchor="t">
            <a:spAutoFit/>
          </a:bodyPr>
          <a:lstStyle/>
          <a:p>
            <a:pPr defTabSz="812810"/>
            <a:r>
              <a:rPr lang="es-ES" sz="2400"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Rentas vitalicias (II)</a:t>
            </a:r>
            <a:endParaRPr lang="es-ES" sz="1600" spc="533" dirty="0">
              <a:solidFill>
                <a:srgbClr val="009AD8"/>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1" name="Conector recto 30">
            <a:extLst>
              <a:ext uri="{FF2B5EF4-FFF2-40B4-BE49-F238E27FC236}">
                <a16:creationId xmlns:a16="http://schemas.microsoft.com/office/drawing/2014/main" id="{FE12E07B-4A25-480F-B698-BC982C8C304F}"/>
              </a:ext>
            </a:extLst>
          </p:cNvPr>
          <p:cNvCxnSpPr>
            <a:cxnSpLocks/>
          </p:cNvCxnSpPr>
          <p:nvPr/>
        </p:nvCxnSpPr>
        <p:spPr>
          <a:xfrm>
            <a:off x="449440" y="6876348"/>
            <a:ext cx="5034926" cy="0"/>
          </a:xfrm>
          <a:prstGeom prst="line">
            <a:avLst/>
          </a:prstGeom>
          <a:noFill/>
          <a:ln w="9525" cap="flat">
            <a:solidFill>
              <a:srgbClr val="009FE3"/>
            </a:solidFill>
            <a:prstDash val="sysDot"/>
            <a:round/>
          </a:ln>
          <a:effectLst/>
          <a:sp3d/>
        </p:spPr>
        <p:style>
          <a:lnRef idx="0">
            <a:scrgbClr r="0" g="0" b="0"/>
          </a:lnRef>
          <a:fillRef idx="0">
            <a:scrgbClr r="0" g="0" b="0"/>
          </a:fillRef>
          <a:effectRef idx="0">
            <a:scrgbClr r="0" g="0" b="0"/>
          </a:effectRef>
          <a:fontRef idx="none"/>
        </p:style>
      </p:cxnSp>
      <p:pic>
        <p:nvPicPr>
          <p:cNvPr id="3" name="Imagen 2" descr="Logotipo&#10;&#10;Descripción generada automáticamente con confianza media">
            <a:extLst>
              <a:ext uri="{FF2B5EF4-FFF2-40B4-BE49-F238E27FC236}">
                <a16:creationId xmlns:a16="http://schemas.microsoft.com/office/drawing/2014/main" id="{43CAC784-0C50-421D-A30B-C5ED96F35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5094" y="25220"/>
            <a:ext cx="2346906" cy="1005817"/>
          </a:xfrm>
          <a:prstGeom prst="rect">
            <a:avLst/>
          </a:prstGeom>
        </p:spPr>
      </p:pic>
      <p:sp>
        <p:nvSpPr>
          <p:cNvPr id="12" name="Marcador de pie de página 3">
            <a:extLst>
              <a:ext uri="{FF2B5EF4-FFF2-40B4-BE49-F238E27FC236}">
                <a16:creationId xmlns:a16="http://schemas.microsoft.com/office/drawing/2014/main" id="{1EC00EF4-F0B1-48B5-AC7F-148EE3CFF9E4}"/>
              </a:ext>
            </a:extLst>
          </p:cNvPr>
          <p:cNvSpPr txBox="1">
            <a:spLocks/>
          </p:cNvSpPr>
          <p:nvPr/>
        </p:nvSpPr>
        <p:spPr>
          <a:xfrm>
            <a:off x="3681822" y="5736216"/>
            <a:ext cx="5438514"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r>
              <a:rPr lang="es-E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Es bueno contar con la ayuda de un asesor de confianza</a:t>
            </a:r>
            <a:r>
              <a:rPr lang="es-ES" sz="1400" dirty="0">
                <a:solidFill>
                  <a:schemeClr val="bg1">
                    <a:lumMod val="50000"/>
                  </a:schemeClr>
                </a:solidFill>
              </a:rPr>
              <a:t>.</a:t>
            </a:r>
          </a:p>
          <a:p>
            <a:endParaRPr lang="en-US" dirty="0"/>
          </a:p>
        </p:txBody>
      </p:sp>
      <p:sp>
        <p:nvSpPr>
          <p:cNvPr id="8" name="Marcador de contenido 2">
            <a:extLst>
              <a:ext uri="{FF2B5EF4-FFF2-40B4-BE49-F238E27FC236}">
                <a16:creationId xmlns:a16="http://schemas.microsoft.com/office/drawing/2014/main" id="{60A09886-2F2C-44A2-986B-C77B6617B37D}"/>
              </a:ext>
            </a:extLst>
          </p:cNvPr>
          <p:cNvSpPr txBox="1">
            <a:spLocks/>
          </p:cNvSpPr>
          <p:nvPr/>
        </p:nvSpPr>
        <p:spPr>
          <a:xfrm>
            <a:off x="5111334" y="1780342"/>
            <a:ext cx="6817314" cy="2008698"/>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15875" lvl="1" indent="0">
              <a:buNone/>
            </a:pPr>
            <a:endParaRPr lang="es-ES" sz="2200" b="1" dirty="0"/>
          </a:p>
          <a:p>
            <a:pPr marL="15875" lvl="1" indent="254000"/>
            <a:endParaRPr lang="es-ES" sz="2200" dirty="0"/>
          </a:p>
          <a:p>
            <a:pPr marL="301625" lvl="1" indent="-285750" algn="just">
              <a:buClrTx/>
              <a:buFont typeface="Arial" panose="020B0604020202020204" pitchFamily="34" charset="0"/>
              <a:buChar char="•"/>
            </a:pPr>
            <a:r>
              <a:rPr lang="es-ES" b="1" dirty="0">
                <a:latin typeface="Open Sans" panose="020B0606030504020204" pitchFamily="34" charset="0"/>
                <a:ea typeface="Open Sans" panose="020B0606030504020204" pitchFamily="34" charset="0"/>
                <a:cs typeface="Open Sans" panose="020B0606030504020204" pitchFamily="34" charset="0"/>
              </a:rPr>
              <a:t>Buen trato fiscal en el IRPF y en Sucesiones y Donaciones.</a:t>
            </a:r>
          </a:p>
          <a:p>
            <a:pPr marL="15875" lvl="1" indent="0" algn="just">
              <a:buClrTx/>
              <a:buNone/>
            </a:pPr>
            <a:endParaRPr lang="es-ES" b="1" dirty="0">
              <a:latin typeface="Open Sans" panose="020B0606030504020204" pitchFamily="34" charset="0"/>
              <a:ea typeface="Open Sans" panose="020B0606030504020204" pitchFamily="34" charset="0"/>
              <a:cs typeface="Open Sans" panose="020B0606030504020204" pitchFamily="34" charset="0"/>
            </a:endParaRPr>
          </a:p>
          <a:p>
            <a:pPr marL="301625" lvl="1" indent="-285750" algn="just">
              <a:buClrTx/>
              <a:buFont typeface="Arial" panose="020B0604020202020204" pitchFamily="34" charset="0"/>
              <a:buChar char="•"/>
            </a:pPr>
            <a:r>
              <a:rPr lang="es-ES" b="1" dirty="0">
                <a:latin typeface="Open Sans" panose="020B0606030504020204" pitchFamily="34" charset="0"/>
                <a:ea typeface="Open Sans" panose="020B0606030504020204" pitchFamily="34" charset="0"/>
                <a:cs typeface="Open Sans" panose="020B0606030504020204" pitchFamily="34" charset="0"/>
              </a:rPr>
              <a:t>Con dos titulares </a:t>
            </a:r>
            <a:r>
              <a:rPr lang="es-ES" dirty="0">
                <a:latin typeface="Open Sans" panose="020B0606030504020204" pitchFamily="34" charset="0"/>
                <a:ea typeface="Open Sans" panose="020B0606030504020204" pitchFamily="34" charset="0"/>
                <a:cs typeface="Open Sans" panose="020B0606030504020204" pitchFamily="34" charset="0"/>
              </a:rPr>
              <a:t>se abona la renta hasta el fallecimiento del último de ellos. </a:t>
            </a:r>
          </a:p>
          <a:p>
            <a:pPr marL="15875" lvl="1" indent="0" algn="just">
              <a:buClrTx/>
              <a:buNone/>
            </a:pPr>
            <a:endParaRPr lang="es-ES" dirty="0">
              <a:latin typeface="Open Sans" panose="020B0606030504020204" pitchFamily="34" charset="0"/>
              <a:ea typeface="Open Sans" panose="020B0606030504020204" pitchFamily="34" charset="0"/>
              <a:cs typeface="Open Sans" panose="020B0606030504020204" pitchFamily="34" charset="0"/>
            </a:endParaRPr>
          </a:p>
          <a:p>
            <a:pPr marL="301625" lvl="1" indent="-285750" algn="just">
              <a:buClrTx/>
              <a:buFont typeface="Arial" panose="020B0604020202020204" pitchFamily="34" charset="0"/>
              <a:buChar char="•"/>
            </a:pPr>
            <a:r>
              <a:rPr lang="es-ES" dirty="0">
                <a:latin typeface="Open Sans" panose="020B0606030504020204" pitchFamily="34" charset="0"/>
                <a:ea typeface="Open Sans" panose="020B0606030504020204" pitchFamily="34" charset="0"/>
                <a:cs typeface="Open Sans" panose="020B0606030504020204" pitchFamily="34" charset="0"/>
              </a:rPr>
              <a:t>Al fallecimiento del primero, el otro titular debe tributar en el ISD y seguirá cobrando la totalidad de la renta sin que se le aplique retención a la otra mitad.</a:t>
            </a:r>
          </a:p>
          <a:p>
            <a:pPr marL="15875" lvl="1" indent="0" algn="just">
              <a:buClrTx/>
              <a:buNone/>
            </a:pPr>
            <a:r>
              <a:rPr lang="es-ES" dirty="0">
                <a:latin typeface="Open Sans" panose="020B0606030504020204" pitchFamily="34" charset="0"/>
                <a:ea typeface="Open Sans" panose="020B0606030504020204" pitchFamily="34" charset="0"/>
                <a:cs typeface="Open Sans" panose="020B0606030504020204" pitchFamily="34" charset="0"/>
              </a:rPr>
              <a:t>     </a:t>
            </a:r>
            <a:endParaRPr lang="es-ES" sz="2400" dirty="0">
              <a:latin typeface="Times New Roman" panose="02020603050405020304" pitchFamily="18" charset="0"/>
            </a:endParaRPr>
          </a:p>
        </p:txBody>
      </p:sp>
      <p:pic>
        <p:nvPicPr>
          <p:cNvPr id="4" name="Imagen 3">
            <a:extLst>
              <a:ext uri="{FF2B5EF4-FFF2-40B4-BE49-F238E27FC236}">
                <a16:creationId xmlns:a16="http://schemas.microsoft.com/office/drawing/2014/main" id="{EE0E5FF6-9324-486E-B5DE-1E7EE071DD09}"/>
              </a:ext>
            </a:extLst>
          </p:cNvPr>
          <p:cNvPicPr>
            <a:picLocks noChangeAspect="1"/>
          </p:cNvPicPr>
          <p:nvPr/>
        </p:nvPicPr>
        <p:blipFill>
          <a:blip r:embed="rId4"/>
          <a:stretch>
            <a:fillRect/>
          </a:stretch>
        </p:blipFill>
        <p:spPr>
          <a:xfrm>
            <a:off x="5257020" y="4608317"/>
            <a:ext cx="6671628" cy="881608"/>
          </a:xfrm>
          <a:prstGeom prst="rect">
            <a:avLst/>
          </a:prstGeom>
          <a:effectLst>
            <a:outerShdw blurRad="50800" dist="38100" dir="2700000" algn="tl" rotWithShape="0">
              <a:prstClr val="black">
                <a:alpha val="40000"/>
              </a:prstClr>
            </a:outerShdw>
          </a:effectLst>
        </p:spPr>
      </p:pic>
      <p:sp>
        <p:nvSpPr>
          <p:cNvPr id="10" name="CuadroTexto 9">
            <a:extLst>
              <a:ext uri="{FF2B5EF4-FFF2-40B4-BE49-F238E27FC236}">
                <a16:creationId xmlns:a16="http://schemas.microsoft.com/office/drawing/2014/main" id="{B8C696E3-0B7D-4D1F-B172-E33DF9A1A68B}"/>
              </a:ext>
            </a:extLst>
          </p:cNvPr>
          <p:cNvSpPr txBox="1"/>
          <p:nvPr/>
        </p:nvSpPr>
        <p:spPr>
          <a:xfrm>
            <a:off x="69315" y="6070633"/>
            <a:ext cx="6670416" cy="276999"/>
          </a:xfrm>
          <a:prstGeom prst="rect">
            <a:avLst/>
          </a:prstGeom>
          <a:noFill/>
        </p:spPr>
        <p:txBody>
          <a:bodyPr wrap="none" rtlCol="0">
            <a:spAutoFit/>
          </a:bodyPr>
          <a:lstStyle/>
          <a:p>
            <a:r>
              <a:rPr lang="es-ES" sz="1200" dirty="0">
                <a:latin typeface="Open Sans" panose="020B0606030504020204" pitchFamily="34" charset="0"/>
                <a:ea typeface="Open Sans" panose="020B0606030504020204" pitchFamily="34" charset="0"/>
                <a:cs typeface="Open Sans" panose="020B0606030504020204" pitchFamily="34" charset="0"/>
              </a:rPr>
              <a:t>*Producto, en principio para no ser rescatado. Puede rescatarse a partir de los seis meses.</a:t>
            </a:r>
          </a:p>
        </p:txBody>
      </p:sp>
      <p:pic>
        <p:nvPicPr>
          <p:cNvPr id="9" name="Imagen 8">
            <a:extLst>
              <a:ext uri="{FF2B5EF4-FFF2-40B4-BE49-F238E27FC236}">
                <a16:creationId xmlns:a16="http://schemas.microsoft.com/office/drawing/2014/main" id="{F2D75D4F-8527-B448-9D57-F1AE7E959C9A}"/>
              </a:ext>
            </a:extLst>
          </p:cNvPr>
          <p:cNvPicPr>
            <a:picLocks noChangeAspect="1"/>
          </p:cNvPicPr>
          <p:nvPr/>
        </p:nvPicPr>
        <p:blipFill>
          <a:blip r:embed="rId5"/>
          <a:stretch>
            <a:fillRect/>
          </a:stretch>
        </p:blipFill>
        <p:spPr>
          <a:xfrm>
            <a:off x="47950" y="1080550"/>
            <a:ext cx="4872311" cy="4126950"/>
          </a:xfrm>
          <a:prstGeom prst="rect">
            <a:avLst/>
          </a:prstGeom>
        </p:spPr>
      </p:pic>
    </p:spTree>
    <p:extLst>
      <p:ext uri="{BB962C8B-B14F-4D97-AF65-F5344CB8AC3E}">
        <p14:creationId xmlns:p14="http://schemas.microsoft.com/office/powerpoint/2010/main" val="417652130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AB23E03-B7EC-44A0-B9B9-89324FB6C2F4}"/>
              </a:ext>
            </a:extLst>
          </p:cNvPr>
          <p:cNvSpPr txBox="1"/>
          <p:nvPr/>
        </p:nvSpPr>
        <p:spPr>
          <a:xfrm>
            <a:off x="316856" y="231233"/>
            <a:ext cx="8191412" cy="533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1276" tIns="81276" rIns="81276" bIns="81276" numCol="1" spcCol="38100" rtlCol="0" anchor="t">
            <a:spAutoFit/>
          </a:bodyPr>
          <a:lstStyle/>
          <a:p>
            <a:pPr defTabSz="812810"/>
            <a:r>
              <a:rPr lang="es-ES" sz="2400"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Hipoteca inversa</a:t>
            </a:r>
            <a:endParaRPr lang="es-ES" sz="1600" spc="533" dirty="0">
              <a:solidFill>
                <a:srgbClr val="009AD8"/>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1" name="Conector recto 30">
            <a:extLst>
              <a:ext uri="{FF2B5EF4-FFF2-40B4-BE49-F238E27FC236}">
                <a16:creationId xmlns:a16="http://schemas.microsoft.com/office/drawing/2014/main" id="{FE12E07B-4A25-480F-B698-BC982C8C304F}"/>
              </a:ext>
            </a:extLst>
          </p:cNvPr>
          <p:cNvCxnSpPr>
            <a:cxnSpLocks/>
          </p:cNvCxnSpPr>
          <p:nvPr/>
        </p:nvCxnSpPr>
        <p:spPr>
          <a:xfrm>
            <a:off x="449440" y="6876348"/>
            <a:ext cx="5034926" cy="0"/>
          </a:xfrm>
          <a:prstGeom prst="line">
            <a:avLst/>
          </a:prstGeom>
          <a:noFill/>
          <a:ln w="9525" cap="flat">
            <a:solidFill>
              <a:srgbClr val="009FE3"/>
            </a:solidFill>
            <a:prstDash val="sysDot"/>
            <a:round/>
          </a:ln>
          <a:effectLst/>
          <a:sp3d/>
        </p:spPr>
        <p:style>
          <a:lnRef idx="0">
            <a:scrgbClr r="0" g="0" b="0"/>
          </a:lnRef>
          <a:fillRef idx="0">
            <a:scrgbClr r="0" g="0" b="0"/>
          </a:fillRef>
          <a:effectRef idx="0">
            <a:scrgbClr r="0" g="0" b="0"/>
          </a:effectRef>
          <a:fontRef idx="none"/>
        </p:style>
      </p:cxnSp>
      <p:pic>
        <p:nvPicPr>
          <p:cNvPr id="3" name="Imagen 2" descr="Logotipo&#10;&#10;Descripción generada automáticamente con confianza media">
            <a:extLst>
              <a:ext uri="{FF2B5EF4-FFF2-40B4-BE49-F238E27FC236}">
                <a16:creationId xmlns:a16="http://schemas.microsoft.com/office/drawing/2014/main" id="{43CAC784-0C50-421D-A30B-C5ED96F35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5094" y="25220"/>
            <a:ext cx="2346906" cy="1005817"/>
          </a:xfrm>
          <a:prstGeom prst="rect">
            <a:avLst/>
          </a:prstGeom>
        </p:spPr>
      </p:pic>
      <p:sp>
        <p:nvSpPr>
          <p:cNvPr id="12" name="Marcador de pie de página 3">
            <a:extLst>
              <a:ext uri="{FF2B5EF4-FFF2-40B4-BE49-F238E27FC236}">
                <a16:creationId xmlns:a16="http://schemas.microsoft.com/office/drawing/2014/main" id="{1EC00EF4-F0B1-48B5-AC7F-148EE3CFF9E4}"/>
              </a:ext>
            </a:extLst>
          </p:cNvPr>
          <p:cNvSpPr txBox="1">
            <a:spLocks/>
          </p:cNvSpPr>
          <p:nvPr/>
        </p:nvSpPr>
        <p:spPr>
          <a:xfrm>
            <a:off x="3668184" y="5918778"/>
            <a:ext cx="5452152"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r>
              <a:rPr lang="es-E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Es bueno contar con la ayuda de un asesor de confianza</a:t>
            </a:r>
            <a:r>
              <a:rPr lang="es-ES" sz="1400" dirty="0">
                <a:solidFill>
                  <a:schemeClr val="bg1">
                    <a:lumMod val="50000"/>
                  </a:schemeClr>
                </a:solidFill>
              </a:rPr>
              <a:t>.</a:t>
            </a:r>
          </a:p>
          <a:p>
            <a:endParaRPr lang="en-US" dirty="0"/>
          </a:p>
        </p:txBody>
      </p:sp>
      <p:sp>
        <p:nvSpPr>
          <p:cNvPr id="9" name="Marcador de contenido 2">
            <a:extLst>
              <a:ext uri="{FF2B5EF4-FFF2-40B4-BE49-F238E27FC236}">
                <a16:creationId xmlns:a16="http://schemas.microsoft.com/office/drawing/2014/main" id="{6DAE66CD-DBDB-450F-8D45-206A70065DEE}"/>
              </a:ext>
            </a:extLst>
          </p:cNvPr>
          <p:cNvSpPr txBox="1">
            <a:spLocks/>
          </p:cNvSpPr>
          <p:nvPr/>
        </p:nvSpPr>
        <p:spPr>
          <a:xfrm>
            <a:off x="449440" y="2560431"/>
            <a:ext cx="7809385" cy="2293160"/>
          </a:xfrm>
          <a:prstGeom prst="rect">
            <a:avLst/>
          </a:prstGeom>
        </p:spPr>
        <p:txBody>
          <a:bodyPr vert="horz" lIns="91440" tIns="45720" rIns="91440" bIns="45720" rtlCol="0" anchor="ctr">
            <a:noAutofit/>
          </a:bodyPr>
          <a:lstStyle>
            <a:defPPr>
              <a:defRPr lang="en-US"/>
            </a:defPPr>
            <a:lvl1pPr marL="182880" lvl="0" indent="-182880" defTabSz="914400">
              <a:lnSpc>
                <a:spcPct val="90000"/>
              </a:lnSpc>
              <a:spcBef>
                <a:spcPts val="1200"/>
              </a:spcBef>
              <a:buClr>
                <a:schemeClr val="accent1"/>
              </a:buClr>
              <a:buFont typeface="Wingdings 2" pitchFamily="18" charset="2"/>
              <a:buChar char=""/>
              <a:defRPr sz="2400">
                <a:solidFill>
                  <a:schemeClr val="tx1">
                    <a:lumMod val="65000"/>
                    <a:lumOff val="35000"/>
                  </a:schemeClr>
                </a:solidFill>
                <a:latin typeface="Times New Roman" panose="02020603050405020304" pitchFamily="18" charset="0"/>
              </a:defRPr>
            </a:lvl1pPr>
            <a:lvl2pPr marL="47625" lvl="1" indent="254000" defTabSz="914400">
              <a:lnSpc>
                <a:spcPct val="90000"/>
              </a:lnSpc>
              <a:spcBef>
                <a:spcPts val="250"/>
              </a:spcBef>
              <a:spcAft>
                <a:spcPts val="250"/>
              </a:spcAft>
              <a:buClr>
                <a:schemeClr val="accent1"/>
              </a:buClr>
              <a:buFont typeface="Wingdings 2" pitchFamily="18" charset="2"/>
              <a:buChar char=""/>
              <a:defRPr sz="2400">
                <a:solidFill>
                  <a:schemeClr val="tx1">
                    <a:lumMod val="65000"/>
                    <a:lumOff val="35000"/>
                  </a:schemeClr>
                </a:solidFill>
              </a:defRPr>
            </a:lvl2pPr>
            <a:lvl3pPr marL="1143000" indent="-182880" defTabSz="914400">
              <a:lnSpc>
                <a:spcPct val="90000"/>
              </a:lnSpc>
              <a:spcBef>
                <a:spcPts val="250"/>
              </a:spcBef>
              <a:spcAft>
                <a:spcPts val="250"/>
              </a:spcAft>
              <a:buClr>
                <a:schemeClr val="accent1"/>
              </a:buClr>
              <a:buFont typeface="Wingdings 2" pitchFamily="18" charset="2"/>
              <a:buChar char=""/>
              <a:defRPr sz="1600">
                <a:solidFill>
                  <a:schemeClr val="tx1">
                    <a:lumMod val="65000"/>
                    <a:lumOff val="35000"/>
                  </a:schemeClr>
                </a:solidFill>
              </a:defRPr>
            </a:lvl3pPr>
            <a:lvl4pPr marL="1600200" indent="-182880" defTabSz="9144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4pPr>
            <a:lvl5pPr marL="2057400" indent="-182880" defTabSz="9144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5pPr>
            <a:lvl6pPr marL="2514600" indent="-228600" defTabSz="9144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6pPr>
            <a:lvl7pPr marL="2971800" indent="-228600" defTabSz="9144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7pPr>
            <a:lvl8pPr marL="3429000" indent="-228600" defTabSz="9144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8pPr>
            <a:lvl9pPr marL="3886200" indent="-228600" defTabSz="9144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9pPr>
          </a:lstStyle>
          <a:p>
            <a:pPr algn="just">
              <a:buClrTx/>
            </a:pPr>
            <a:r>
              <a:rPr lang="es-ES" sz="1800" b="1" dirty="0">
                <a:latin typeface="Open Sans" panose="020B0606030504020204" pitchFamily="34" charset="0"/>
                <a:ea typeface="Open Sans" panose="020B0606030504020204" pitchFamily="34" charset="0"/>
                <a:cs typeface="Open Sans" panose="020B0606030504020204" pitchFamily="34" charset="0"/>
              </a:rPr>
              <a:t>Es un préstamo hipotecario </a:t>
            </a:r>
            <a:r>
              <a:rPr lang="es-ES" sz="1800" dirty="0">
                <a:latin typeface="Open Sans" panose="020B0606030504020204" pitchFamily="34" charset="0"/>
                <a:ea typeface="Open Sans" panose="020B0606030504020204" pitchFamily="34" charset="0"/>
                <a:cs typeface="Open Sans" panose="020B0606030504020204" pitchFamily="34" charset="0"/>
              </a:rPr>
              <a:t>dirigido a personas mayores de 65 años o dependientes que sean propietarios de una vivienda.</a:t>
            </a:r>
          </a:p>
          <a:p>
            <a:pPr algn="just">
              <a:buClrTx/>
            </a:pPr>
            <a:r>
              <a:rPr lang="es-ES" sz="1800" b="1" dirty="0">
                <a:latin typeface="Open Sans" panose="020B0606030504020204" pitchFamily="34" charset="0"/>
                <a:ea typeface="Open Sans" panose="020B0606030504020204" pitchFamily="34" charset="0"/>
                <a:cs typeface="Open Sans" panose="020B0606030504020204" pitchFamily="34" charset="0"/>
              </a:rPr>
              <a:t>El importe de la renta dependerá de:</a:t>
            </a:r>
          </a:p>
          <a:p>
            <a:pPr lvl="2" algn="just">
              <a:buClrTx/>
              <a:buFont typeface="Wingdings" panose="05000000000000000000" pitchFamily="2" charset="2"/>
              <a:buChar char="q"/>
            </a:pPr>
            <a:r>
              <a:rPr lang="es-ES" sz="1800" dirty="0">
                <a:latin typeface="Open Sans" panose="020B0606030504020204" pitchFamily="34" charset="0"/>
                <a:ea typeface="Open Sans" panose="020B0606030504020204" pitchFamily="34" charset="0"/>
                <a:cs typeface="Open Sans" panose="020B0606030504020204" pitchFamily="34" charset="0"/>
              </a:rPr>
              <a:t>el valor de la vivienda</a:t>
            </a:r>
          </a:p>
          <a:p>
            <a:pPr lvl="2" algn="just">
              <a:buClrTx/>
              <a:buFont typeface="Wingdings" panose="05000000000000000000" pitchFamily="2" charset="2"/>
              <a:buChar char="q"/>
            </a:pPr>
            <a:r>
              <a:rPr lang="es-ES" sz="1800" dirty="0">
                <a:latin typeface="Open Sans" panose="020B0606030504020204" pitchFamily="34" charset="0"/>
                <a:ea typeface="Open Sans" panose="020B0606030504020204" pitchFamily="34" charset="0"/>
                <a:cs typeface="Open Sans" panose="020B0606030504020204" pitchFamily="34" charset="0"/>
              </a:rPr>
              <a:t>la edad de la persona que contrata el préstamo y de su cónyuge y</a:t>
            </a:r>
          </a:p>
          <a:p>
            <a:pPr lvl="2" algn="just">
              <a:buClrTx/>
              <a:buFont typeface="Wingdings" panose="05000000000000000000" pitchFamily="2" charset="2"/>
              <a:buChar char="q"/>
            </a:pPr>
            <a:r>
              <a:rPr lang="es-ES" sz="1800" dirty="0">
                <a:latin typeface="Open Sans" panose="020B0606030504020204" pitchFamily="34" charset="0"/>
                <a:ea typeface="Open Sans" panose="020B0606030504020204" pitchFamily="34" charset="0"/>
                <a:cs typeface="Open Sans" panose="020B0606030504020204" pitchFamily="34" charset="0"/>
              </a:rPr>
              <a:t> la elección que se haga entre recibir la renta por un periodo determinado o de forma vitalicia.</a:t>
            </a:r>
          </a:p>
          <a:p>
            <a:pPr algn="just">
              <a:buClrTx/>
            </a:pPr>
            <a:r>
              <a:rPr lang="es-ES" sz="1800" dirty="0">
                <a:latin typeface="Open Sans" panose="020B0606030504020204" pitchFamily="34" charset="0"/>
                <a:ea typeface="Open Sans" panose="020B0606030504020204" pitchFamily="34" charset="0"/>
                <a:cs typeface="Open Sans" panose="020B0606030504020204" pitchFamily="34" charset="0"/>
              </a:rPr>
              <a:t>La entidad que concede la hipoteca inversa no puede exigir la devolución de la deuda acumulada mientras no fallezca su titular o el último de los beneficiarios.</a:t>
            </a:r>
          </a:p>
          <a:p>
            <a:pPr algn="just">
              <a:buClrTx/>
            </a:pPr>
            <a:r>
              <a:rPr lang="es-ES" sz="1800" dirty="0">
                <a:latin typeface="Open Sans" panose="020B0606030504020204" pitchFamily="34" charset="0"/>
                <a:ea typeface="Open Sans" panose="020B0606030504020204" pitchFamily="34" charset="0"/>
                <a:cs typeface="Open Sans" panose="020B0606030504020204" pitchFamily="34" charset="0"/>
              </a:rPr>
              <a:t>Al fallecimiento del titular, a los herederos les corresponde tanto la propiedad de la vivienda como la deuda acumulada con la entidad financiera, y disponen de dos opciones:</a:t>
            </a:r>
          </a:p>
          <a:p>
            <a:pPr lvl="2" algn="just">
              <a:buClrTx/>
              <a:buFont typeface="Wingdings" panose="05000000000000000000" pitchFamily="2" charset="2"/>
              <a:buChar char="q"/>
            </a:pPr>
            <a:r>
              <a:rPr lang="es-ES" sz="1800" dirty="0">
                <a:latin typeface="Open Sans" panose="020B0606030504020204" pitchFamily="34" charset="0"/>
                <a:ea typeface="Open Sans" panose="020B0606030504020204" pitchFamily="34" charset="0"/>
                <a:cs typeface="Open Sans" panose="020B0606030504020204" pitchFamily="34" charset="0"/>
              </a:rPr>
              <a:t>Quedarse con la vivienda. </a:t>
            </a:r>
          </a:p>
          <a:p>
            <a:pPr lvl="2" algn="just">
              <a:buClrTx/>
              <a:buFont typeface="Wingdings" panose="05000000000000000000" pitchFamily="2" charset="2"/>
              <a:buChar char="q"/>
            </a:pPr>
            <a:r>
              <a:rPr lang="es-ES" sz="1800" dirty="0">
                <a:latin typeface="Open Sans" panose="020B0606030504020204" pitchFamily="34" charset="0"/>
                <a:ea typeface="Open Sans" panose="020B0606030504020204" pitchFamily="34" charset="0"/>
                <a:cs typeface="Open Sans" panose="020B0606030504020204" pitchFamily="34" charset="0"/>
              </a:rPr>
              <a:t>Venderla</a:t>
            </a:r>
          </a:p>
          <a:p>
            <a:endParaRPr lang="es-ES" dirty="0"/>
          </a:p>
        </p:txBody>
      </p:sp>
      <p:pic>
        <p:nvPicPr>
          <p:cNvPr id="5" name="Imagen 4">
            <a:extLst>
              <a:ext uri="{FF2B5EF4-FFF2-40B4-BE49-F238E27FC236}">
                <a16:creationId xmlns:a16="http://schemas.microsoft.com/office/drawing/2014/main" id="{40D02ECE-C925-4635-A415-E285D9C2E537}"/>
              </a:ext>
            </a:extLst>
          </p:cNvPr>
          <p:cNvPicPr>
            <a:picLocks noChangeAspect="1"/>
          </p:cNvPicPr>
          <p:nvPr/>
        </p:nvPicPr>
        <p:blipFill>
          <a:blip r:embed="rId4"/>
          <a:stretch>
            <a:fillRect/>
          </a:stretch>
        </p:blipFill>
        <p:spPr>
          <a:xfrm>
            <a:off x="8040216" y="4941168"/>
            <a:ext cx="4151784" cy="890033"/>
          </a:xfrm>
          <a:prstGeom prst="rect">
            <a:avLst/>
          </a:prstGeom>
        </p:spPr>
      </p:pic>
      <p:pic>
        <p:nvPicPr>
          <p:cNvPr id="4" name="Imagen 3">
            <a:extLst>
              <a:ext uri="{FF2B5EF4-FFF2-40B4-BE49-F238E27FC236}">
                <a16:creationId xmlns:a16="http://schemas.microsoft.com/office/drawing/2014/main" id="{D6A34351-6776-4FE9-87AE-32B60920ADC4}"/>
              </a:ext>
            </a:extLst>
          </p:cNvPr>
          <p:cNvPicPr>
            <a:picLocks noChangeAspect="1"/>
          </p:cNvPicPr>
          <p:nvPr/>
        </p:nvPicPr>
        <p:blipFill>
          <a:blip r:embed="rId5"/>
          <a:stretch>
            <a:fillRect/>
          </a:stretch>
        </p:blipFill>
        <p:spPr>
          <a:xfrm>
            <a:off x="8492720" y="779519"/>
            <a:ext cx="3699280" cy="4074072"/>
          </a:xfrm>
          <a:prstGeom prst="rect">
            <a:avLst/>
          </a:prstGeom>
        </p:spPr>
      </p:pic>
    </p:spTree>
    <p:extLst>
      <p:ext uri="{BB962C8B-B14F-4D97-AF65-F5344CB8AC3E}">
        <p14:creationId xmlns:p14="http://schemas.microsoft.com/office/powerpoint/2010/main" val="282038824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AB23E03-B7EC-44A0-B9B9-89324FB6C2F4}"/>
              </a:ext>
            </a:extLst>
          </p:cNvPr>
          <p:cNvSpPr txBox="1"/>
          <p:nvPr/>
        </p:nvSpPr>
        <p:spPr>
          <a:xfrm>
            <a:off x="316856" y="167772"/>
            <a:ext cx="8191412" cy="533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1276" tIns="81276" rIns="81276" bIns="81276" numCol="1" spcCol="38100" rtlCol="0" anchor="t">
            <a:spAutoFit/>
          </a:bodyPr>
          <a:lstStyle/>
          <a:p>
            <a:pPr defTabSz="812810"/>
            <a:r>
              <a:rPr lang="es-ES" sz="2400"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Para los próximos años</a:t>
            </a:r>
            <a:endParaRPr lang="es-ES" sz="1600" spc="533" dirty="0">
              <a:solidFill>
                <a:srgbClr val="009AD8"/>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1" name="Conector recto 30">
            <a:extLst>
              <a:ext uri="{FF2B5EF4-FFF2-40B4-BE49-F238E27FC236}">
                <a16:creationId xmlns:a16="http://schemas.microsoft.com/office/drawing/2014/main" id="{FE12E07B-4A25-480F-B698-BC982C8C304F}"/>
              </a:ext>
            </a:extLst>
          </p:cNvPr>
          <p:cNvCxnSpPr>
            <a:cxnSpLocks/>
          </p:cNvCxnSpPr>
          <p:nvPr/>
        </p:nvCxnSpPr>
        <p:spPr>
          <a:xfrm>
            <a:off x="449440" y="6876348"/>
            <a:ext cx="5034926" cy="0"/>
          </a:xfrm>
          <a:prstGeom prst="line">
            <a:avLst/>
          </a:prstGeom>
          <a:noFill/>
          <a:ln w="9525" cap="flat">
            <a:solidFill>
              <a:srgbClr val="009FE3"/>
            </a:solidFill>
            <a:prstDash val="sysDot"/>
            <a:round/>
          </a:ln>
          <a:effectLst/>
          <a:sp3d/>
        </p:spPr>
        <p:style>
          <a:lnRef idx="0">
            <a:scrgbClr r="0" g="0" b="0"/>
          </a:lnRef>
          <a:fillRef idx="0">
            <a:scrgbClr r="0" g="0" b="0"/>
          </a:fillRef>
          <a:effectRef idx="0">
            <a:scrgbClr r="0" g="0" b="0"/>
          </a:effectRef>
          <a:fontRef idx="none"/>
        </p:style>
      </p:cxnSp>
      <p:pic>
        <p:nvPicPr>
          <p:cNvPr id="3" name="Imagen 2" descr="Logotipo&#10;&#10;Descripción generada automáticamente con confianza media">
            <a:extLst>
              <a:ext uri="{FF2B5EF4-FFF2-40B4-BE49-F238E27FC236}">
                <a16:creationId xmlns:a16="http://schemas.microsoft.com/office/drawing/2014/main" id="{43CAC784-0C50-421D-A30B-C5ED96F35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5094" y="25220"/>
            <a:ext cx="2346906" cy="1005817"/>
          </a:xfrm>
          <a:prstGeom prst="rect">
            <a:avLst/>
          </a:prstGeom>
        </p:spPr>
      </p:pic>
      <p:sp>
        <p:nvSpPr>
          <p:cNvPr id="12" name="Marcador de pie de página 3">
            <a:extLst>
              <a:ext uri="{FF2B5EF4-FFF2-40B4-BE49-F238E27FC236}">
                <a16:creationId xmlns:a16="http://schemas.microsoft.com/office/drawing/2014/main" id="{1EC00EF4-F0B1-48B5-AC7F-148EE3CFF9E4}"/>
              </a:ext>
            </a:extLst>
          </p:cNvPr>
          <p:cNvSpPr txBox="1">
            <a:spLocks/>
          </p:cNvSpPr>
          <p:nvPr/>
        </p:nvSpPr>
        <p:spPr>
          <a:xfrm>
            <a:off x="1271464" y="5924436"/>
            <a:ext cx="5596168"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r>
              <a:rPr lang="es-E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Es bueno contar con la ayuda de un asesor de confianza.</a:t>
            </a:r>
          </a:p>
          <a:p>
            <a:endParaRPr lang="en-US" dirty="0"/>
          </a:p>
        </p:txBody>
      </p:sp>
      <p:sp>
        <p:nvSpPr>
          <p:cNvPr id="8" name="Marcador de contenido 2">
            <a:extLst>
              <a:ext uri="{FF2B5EF4-FFF2-40B4-BE49-F238E27FC236}">
                <a16:creationId xmlns:a16="http://schemas.microsoft.com/office/drawing/2014/main" id="{0D9792E3-0B2E-4F87-B2A5-3B1F13AEF754}"/>
              </a:ext>
            </a:extLst>
          </p:cNvPr>
          <p:cNvSpPr txBox="1">
            <a:spLocks/>
          </p:cNvSpPr>
          <p:nvPr/>
        </p:nvSpPr>
        <p:spPr>
          <a:xfrm>
            <a:off x="449440" y="1737243"/>
            <a:ext cx="8451068" cy="2293160"/>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lvl="1"/>
            <a:r>
              <a:rPr lang="es-ES" dirty="0">
                <a:latin typeface="Open Sans" panose="020B0606030504020204" pitchFamily="34" charset="0"/>
                <a:ea typeface="Open Sans" panose="020B0606030504020204" pitchFamily="34" charset="0"/>
                <a:cs typeface="Open Sans" panose="020B0606030504020204" pitchFamily="34" charset="0"/>
              </a:rPr>
              <a:t>Reflexiona acerca de lo que quieres</a:t>
            </a:r>
          </a:p>
          <a:p>
            <a:pPr marL="502920" lvl="1" indent="0">
              <a:buNone/>
            </a:pPr>
            <a:endParaRPr lang="es-ES" dirty="0">
              <a:latin typeface="Open Sans" panose="020B0606030504020204" pitchFamily="34" charset="0"/>
              <a:ea typeface="Open Sans" panose="020B0606030504020204" pitchFamily="34" charset="0"/>
              <a:cs typeface="Open Sans" panose="020B0606030504020204" pitchFamily="34" charset="0"/>
            </a:endParaRPr>
          </a:p>
          <a:p>
            <a:pPr lvl="1"/>
            <a:r>
              <a:rPr lang="es-ES" dirty="0">
                <a:latin typeface="Open Sans" panose="020B0606030504020204" pitchFamily="34" charset="0"/>
                <a:ea typeface="Open Sans" panose="020B0606030504020204" pitchFamily="34" charset="0"/>
                <a:cs typeface="Open Sans" panose="020B0606030504020204" pitchFamily="34" charset="0"/>
              </a:rPr>
              <a:t>Planifica</a:t>
            </a:r>
          </a:p>
          <a:p>
            <a:pPr marL="502920" lvl="1" indent="0">
              <a:buNone/>
            </a:pPr>
            <a:endParaRPr lang="es-ES" dirty="0">
              <a:latin typeface="Open Sans" panose="020B0606030504020204" pitchFamily="34" charset="0"/>
              <a:ea typeface="Open Sans" panose="020B0606030504020204" pitchFamily="34" charset="0"/>
              <a:cs typeface="Open Sans" panose="020B0606030504020204" pitchFamily="34" charset="0"/>
            </a:endParaRPr>
          </a:p>
          <a:p>
            <a:pPr lvl="1"/>
            <a:r>
              <a:rPr lang="es-ES" dirty="0">
                <a:latin typeface="Open Sans" panose="020B0606030504020204" pitchFamily="34" charset="0"/>
                <a:ea typeface="Open Sans" panose="020B0606030504020204" pitchFamily="34" charset="0"/>
                <a:cs typeface="Open Sans" panose="020B0606030504020204" pitchFamily="34" charset="0"/>
              </a:rPr>
              <a:t>Asesórate</a:t>
            </a:r>
          </a:p>
          <a:p>
            <a:pPr marL="47625" lvl="1" indent="254000"/>
            <a:endParaRPr lang="es-ES" sz="2400" dirty="0">
              <a:latin typeface="Times New Roman" panose="02020603050405020304" pitchFamily="18" charset="0"/>
            </a:endParaRPr>
          </a:p>
        </p:txBody>
      </p:sp>
      <p:pic>
        <p:nvPicPr>
          <p:cNvPr id="4" name="Imagen 3">
            <a:extLst>
              <a:ext uri="{FF2B5EF4-FFF2-40B4-BE49-F238E27FC236}">
                <a16:creationId xmlns:a16="http://schemas.microsoft.com/office/drawing/2014/main" id="{FC91F2DD-35D6-467F-B052-2C8D3A7C0CDF}"/>
              </a:ext>
            </a:extLst>
          </p:cNvPr>
          <p:cNvPicPr>
            <a:picLocks noChangeAspect="1"/>
          </p:cNvPicPr>
          <p:nvPr/>
        </p:nvPicPr>
        <p:blipFill>
          <a:blip r:embed="rId4"/>
          <a:stretch>
            <a:fillRect/>
          </a:stretch>
        </p:blipFill>
        <p:spPr>
          <a:xfrm>
            <a:off x="7397251" y="777798"/>
            <a:ext cx="4812832" cy="5140980"/>
          </a:xfrm>
          <a:prstGeom prst="rect">
            <a:avLst/>
          </a:prstGeom>
        </p:spPr>
      </p:pic>
    </p:spTree>
    <p:extLst>
      <p:ext uri="{BB962C8B-B14F-4D97-AF65-F5344CB8AC3E}">
        <p14:creationId xmlns:p14="http://schemas.microsoft.com/office/powerpoint/2010/main" val="155729936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1121" y="-1"/>
            <a:ext cx="12189757" cy="6858000"/>
          </a:xfrm>
          <a:prstGeom prst="rect">
            <a:avLst/>
          </a:prstGeom>
          <a:solidFill>
            <a:srgbClr val="019EE2"/>
          </a:solidFill>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1020445"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prstClr val="white"/>
              </a:solidFill>
              <a:effectLst/>
              <a:uLnTx/>
              <a:uFillTx/>
              <a:latin typeface="Calibri"/>
              <a:sym typeface="Helvetica"/>
            </a:endParaRPr>
          </a:p>
        </p:txBody>
      </p:sp>
      <p:sp>
        <p:nvSpPr>
          <p:cNvPr id="12" name="TextBox 6"/>
          <p:cNvSpPr txBox="1">
            <a:spLocks noChangeAspect="1"/>
          </p:cNvSpPr>
          <p:nvPr/>
        </p:nvSpPr>
        <p:spPr>
          <a:xfrm>
            <a:off x="2543773" y="2649234"/>
            <a:ext cx="7104451" cy="677108"/>
          </a:xfrm>
          <a:prstGeom prst="rect">
            <a:avLst/>
          </a:prstGeom>
        </p:spPr>
        <p:txBody>
          <a:bodyPr wrap="square" lIns="0" tIns="0" rIns="0" bIns="0" rtlCol="0" anchor="t">
            <a:spAutoFit/>
          </a:bodyPr>
          <a:lstStyle/>
          <a:p>
            <a:pPr marL="0" marR="0" lvl="0" indent="0" algn="ctr" defTabSz="1020445" rtl="0" eaLnBrk="1" fontAlgn="auto" latinLnBrk="0" hangingPunct="1">
              <a:lnSpc>
                <a:spcPct val="100000"/>
              </a:lnSpc>
              <a:spcBef>
                <a:spcPts val="0"/>
              </a:spcBef>
              <a:spcAft>
                <a:spcPts val="0"/>
              </a:spcAft>
              <a:buClrTx/>
              <a:buSzTx/>
              <a:buFontTx/>
              <a:buNone/>
              <a:tabLst/>
              <a:defRPr/>
            </a:pPr>
            <a:r>
              <a:rPr kumimoji="0" lang="ca-ES" sz="4400" b="1"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a:rPr>
              <a:t>Muchas</a:t>
            </a:r>
            <a:r>
              <a:rPr kumimoji="0" lang="ca-ES"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a:rPr>
              <a:t> </a:t>
            </a:r>
            <a:r>
              <a:rPr kumimoji="0" lang="ca-ES" sz="4400" b="1"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a:rPr>
              <a:t>gracias</a:t>
            </a:r>
            <a:r>
              <a:rPr kumimoji="0" lang="ca-ES"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a:rPr>
              <a:t>.</a:t>
            </a:r>
            <a:endParaRPr kumimoji="0" lang="es-ES"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a:endParaRPr>
          </a:p>
        </p:txBody>
      </p:sp>
      <p:pic>
        <p:nvPicPr>
          <p:cNvPr id="5" name="Imagen 4">
            <a:extLst>
              <a:ext uri="{FF2B5EF4-FFF2-40B4-BE49-F238E27FC236}">
                <a16:creationId xmlns:a16="http://schemas.microsoft.com/office/drawing/2014/main" id="{03213A8E-3118-4CB4-8D9F-21A0134771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497" y="260648"/>
            <a:ext cx="2886815" cy="576064"/>
          </a:xfrm>
          <a:prstGeom prst="rect">
            <a:avLst/>
          </a:prstGeom>
        </p:spPr>
      </p:pic>
    </p:spTree>
    <p:extLst>
      <p:ext uri="{BB962C8B-B14F-4D97-AF65-F5344CB8AC3E}">
        <p14:creationId xmlns:p14="http://schemas.microsoft.com/office/powerpoint/2010/main" val="2476464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1121" y="-1"/>
            <a:ext cx="12189757" cy="6858000"/>
          </a:xfrm>
          <a:prstGeom prst="rect">
            <a:avLst/>
          </a:prstGeom>
          <a:solidFill>
            <a:srgbClr val="019EE2"/>
          </a:solidFill>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1020445"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prstClr val="white"/>
              </a:solidFill>
              <a:effectLst/>
              <a:uLnTx/>
              <a:uFillTx/>
              <a:latin typeface="Calibri"/>
              <a:sym typeface="Helvetica"/>
            </a:endParaRPr>
          </a:p>
        </p:txBody>
      </p:sp>
      <p:sp>
        <p:nvSpPr>
          <p:cNvPr id="12" name="TextBox 6"/>
          <p:cNvSpPr txBox="1">
            <a:spLocks noChangeAspect="1"/>
          </p:cNvSpPr>
          <p:nvPr/>
        </p:nvSpPr>
        <p:spPr>
          <a:xfrm>
            <a:off x="1055440" y="1988840"/>
            <a:ext cx="10826871" cy="2954655"/>
          </a:xfrm>
          <a:prstGeom prst="rect">
            <a:avLst/>
          </a:prstGeom>
        </p:spPr>
        <p:txBody>
          <a:bodyPr wrap="square" lIns="0" tIns="0" rIns="0" bIns="0" rtlCol="0" anchor="t">
            <a:spAutoFit/>
          </a:bodyPr>
          <a:lstStyle/>
          <a:p>
            <a:pPr marL="0" marR="0" lvl="0" indent="0" algn="ctr" defTabSz="1020445" rtl="0" eaLnBrk="1" fontAlgn="auto" latinLnBrk="0" hangingPunct="1">
              <a:lnSpc>
                <a:spcPct val="100000"/>
              </a:lnSpc>
              <a:spcBef>
                <a:spcPts val="0"/>
              </a:spcBef>
              <a:spcAft>
                <a:spcPts val="0"/>
              </a:spcAft>
              <a:buClrTx/>
              <a:buSzTx/>
              <a:buFontTx/>
              <a:buNone/>
              <a:tabLst/>
              <a:defRPr/>
            </a:pPr>
            <a:r>
              <a:rPr lang="ca-ES" sz="4400" b="1" kern="1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Anexos</a:t>
            </a:r>
            <a:endParaRPr kumimoji="0" lang="ca-ES" sz="4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a:endParaRPr>
          </a:p>
          <a:p>
            <a:pPr marL="0" marR="0" lvl="0" indent="0" defTabSz="1020445" rtl="0" eaLnBrk="1" fontAlgn="auto" latinLnBrk="0" hangingPunct="1">
              <a:lnSpc>
                <a:spcPct val="100000"/>
              </a:lnSpc>
              <a:spcBef>
                <a:spcPts val="0"/>
              </a:spcBef>
              <a:spcAft>
                <a:spcPts val="0"/>
              </a:spcAft>
              <a:buClrTx/>
              <a:buSzTx/>
              <a:buFontTx/>
              <a:buNone/>
              <a:tabLst/>
              <a:defRPr/>
            </a:pPr>
            <a:endParaRPr kumimoji="0" lang="ca-ES" sz="2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a:endParaRPr>
          </a:p>
          <a:p>
            <a:pPr marL="0" marR="0" lvl="0" indent="0" defTabSz="1020445" rtl="0" eaLnBrk="1" fontAlgn="auto" latinLnBrk="0" hangingPunct="1">
              <a:lnSpc>
                <a:spcPct val="100000"/>
              </a:lnSpc>
              <a:spcBef>
                <a:spcPts val="0"/>
              </a:spcBef>
              <a:spcAft>
                <a:spcPts val="0"/>
              </a:spcAft>
              <a:buClrTx/>
              <a:buSzTx/>
              <a:buFontTx/>
              <a:buNone/>
              <a:tabLst/>
              <a:defRPr/>
            </a:pPr>
            <a:r>
              <a:rPr kumimoji="0" lang="ca-ES" sz="4000" b="1"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a:rPr>
              <a:t>Plan</a:t>
            </a:r>
            <a:r>
              <a:rPr kumimoji="0" lang="ca-E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a:rPr>
              <a:t> de </a:t>
            </a:r>
            <a:r>
              <a:rPr kumimoji="0" lang="ca-ES" sz="4000" b="1"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a:rPr>
              <a:t>previsión</a:t>
            </a:r>
            <a:r>
              <a:rPr kumimoji="0" lang="ca-E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a:rPr>
              <a:t> </a:t>
            </a:r>
            <a:r>
              <a:rPr kumimoji="0" lang="ca-ES" sz="4000" b="1"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a:rPr>
              <a:t>asegurado</a:t>
            </a:r>
            <a:r>
              <a:rPr kumimoji="0" lang="ca-E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a:rPr>
              <a:t>.</a:t>
            </a:r>
          </a:p>
          <a:p>
            <a:pPr marL="0" marR="0" lvl="0" indent="0" defTabSz="1020445" rtl="0" eaLnBrk="1" fontAlgn="auto" latinLnBrk="0" hangingPunct="1">
              <a:lnSpc>
                <a:spcPct val="100000"/>
              </a:lnSpc>
              <a:spcBef>
                <a:spcPts val="0"/>
              </a:spcBef>
              <a:spcAft>
                <a:spcPts val="0"/>
              </a:spcAft>
              <a:buClrTx/>
              <a:buSzTx/>
              <a:buFontTx/>
              <a:buNone/>
              <a:tabLst/>
              <a:defRPr/>
            </a:pPr>
            <a:endParaRPr lang="ca-ES" sz="40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1020445" rtl="0" eaLnBrk="1" fontAlgn="auto" latinLnBrk="0" hangingPunct="1">
              <a:lnSpc>
                <a:spcPct val="100000"/>
              </a:lnSpc>
              <a:spcBef>
                <a:spcPts val="0"/>
              </a:spcBef>
              <a:spcAft>
                <a:spcPts val="0"/>
              </a:spcAft>
              <a:buClrTx/>
              <a:buSzTx/>
              <a:buFontTx/>
              <a:buNone/>
              <a:tabLst/>
              <a:defRPr/>
            </a:pPr>
            <a:r>
              <a:rPr lang="ca-ES" sz="40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Planes </a:t>
            </a:r>
            <a:r>
              <a:rPr lang="ca-ES" sz="4000" b="1" kern="1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individuales</a:t>
            </a:r>
            <a:r>
              <a:rPr lang="ca-ES" sz="40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 de </a:t>
            </a:r>
            <a:r>
              <a:rPr lang="ca-ES" sz="4000" b="1" kern="1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ahorro</a:t>
            </a:r>
            <a:r>
              <a:rPr lang="ca-ES" sz="40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ca-ES" sz="4000" b="1" kern="1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sistemático</a:t>
            </a:r>
            <a:r>
              <a:rPr lang="ca-ES" sz="40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a:t>
            </a:r>
            <a:endParaRPr kumimoji="0" lang="es-E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a:endParaRPr>
          </a:p>
        </p:txBody>
      </p:sp>
      <p:pic>
        <p:nvPicPr>
          <p:cNvPr id="5" name="Imagen 4">
            <a:extLst>
              <a:ext uri="{FF2B5EF4-FFF2-40B4-BE49-F238E27FC236}">
                <a16:creationId xmlns:a16="http://schemas.microsoft.com/office/drawing/2014/main" id="{3AFE0551-EA2E-4B17-AE6B-A707E457A6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497" y="260648"/>
            <a:ext cx="2886815" cy="576064"/>
          </a:xfrm>
          <a:prstGeom prst="rect">
            <a:avLst/>
          </a:prstGeom>
        </p:spPr>
      </p:pic>
    </p:spTree>
    <p:extLst>
      <p:ext uri="{BB962C8B-B14F-4D97-AF65-F5344CB8AC3E}">
        <p14:creationId xmlns:p14="http://schemas.microsoft.com/office/powerpoint/2010/main" val="1834776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AB23E03-B7EC-44A0-B9B9-89324FB6C2F4}"/>
              </a:ext>
            </a:extLst>
          </p:cNvPr>
          <p:cNvSpPr txBox="1"/>
          <p:nvPr/>
        </p:nvSpPr>
        <p:spPr>
          <a:xfrm>
            <a:off x="316856" y="167772"/>
            <a:ext cx="9528238" cy="7181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1276" tIns="81276" rIns="81276" bIns="81276" numCol="1" spcCol="38100" rtlCol="0" anchor="t">
            <a:spAutoFit/>
          </a:bodyPr>
          <a:lstStyle/>
          <a:p>
            <a:pPr defTabSz="812810"/>
            <a:r>
              <a:rPr lang="es-ES"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Planes de previsión asegurados individuales.</a:t>
            </a:r>
          </a:p>
          <a:p>
            <a:pPr defTabSz="812810"/>
            <a:r>
              <a:rPr lang="es-ES"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Ahorro finalista.</a:t>
            </a:r>
          </a:p>
        </p:txBody>
      </p:sp>
      <p:cxnSp>
        <p:nvCxnSpPr>
          <p:cNvPr id="31" name="Conector recto 30">
            <a:extLst>
              <a:ext uri="{FF2B5EF4-FFF2-40B4-BE49-F238E27FC236}">
                <a16:creationId xmlns:a16="http://schemas.microsoft.com/office/drawing/2014/main" id="{FE12E07B-4A25-480F-B698-BC982C8C304F}"/>
              </a:ext>
            </a:extLst>
          </p:cNvPr>
          <p:cNvCxnSpPr>
            <a:cxnSpLocks/>
          </p:cNvCxnSpPr>
          <p:nvPr/>
        </p:nvCxnSpPr>
        <p:spPr>
          <a:xfrm>
            <a:off x="449440" y="6876348"/>
            <a:ext cx="5034926" cy="0"/>
          </a:xfrm>
          <a:prstGeom prst="line">
            <a:avLst/>
          </a:prstGeom>
          <a:noFill/>
          <a:ln w="9525" cap="flat">
            <a:solidFill>
              <a:srgbClr val="009FE3"/>
            </a:solidFill>
            <a:prstDash val="sysDot"/>
            <a:round/>
          </a:ln>
          <a:effectLst/>
          <a:sp3d/>
        </p:spPr>
        <p:style>
          <a:lnRef idx="0">
            <a:scrgbClr r="0" g="0" b="0"/>
          </a:lnRef>
          <a:fillRef idx="0">
            <a:scrgbClr r="0" g="0" b="0"/>
          </a:fillRef>
          <a:effectRef idx="0">
            <a:scrgbClr r="0" g="0" b="0"/>
          </a:effectRef>
          <a:fontRef idx="none"/>
        </p:style>
      </p:cxnSp>
      <p:pic>
        <p:nvPicPr>
          <p:cNvPr id="3" name="Imagen 2" descr="Logotipo&#10;&#10;Descripción generada automáticamente con confianza media">
            <a:extLst>
              <a:ext uri="{FF2B5EF4-FFF2-40B4-BE49-F238E27FC236}">
                <a16:creationId xmlns:a16="http://schemas.microsoft.com/office/drawing/2014/main" id="{43CAC784-0C50-421D-A30B-C5ED96F351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5094" y="25220"/>
            <a:ext cx="2346906" cy="1005817"/>
          </a:xfrm>
          <a:prstGeom prst="rect">
            <a:avLst/>
          </a:prstGeom>
        </p:spPr>
      </p:pic>
      <p:sp>
        <p:nvSpPr>
          <p:cNvPr id="12" name="Marcador de pie de página 3">
            <a:extLst>
              <a:ext uri="{FF2B5EF4-FFF2-40B4-BE49-F238E27FC236}">
                <a16:creationId xmlns:a16="http://schemas.microsoft.com/office/drawing/2014/main" id="{1EC00EF4-F0B1-48B5-AC7F-148EE3CFF9E4}"/>
              </a:ext>
            </a:extLst>
          </p:cNvPr>
          <p:cNvSpPr txBox="1">
            <a:spLocks/>
          </p:cNvSpPr>
          <p:nvPr/>
        </p:nvSpPr>
        <p:spPr>
          <a:xfrm>
            <a:off x="3668184" y="5918778"/>
            <a:ext cx="5740184"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r>
              <a:rPr lang="es-E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Es bueno contar con la ayuda de un asesor de confianza</a:t>
            </a:r>
            <a:r>
              <a:rPr lang="es-ES" sz="1400" dirty="0">
                <a:solidFill>
                  <a:schemeClr val="bg1">
                    <a:lumMod val="50000"/>
                  </a:schemeClr>
                </a:solidFill>
              </a:rPr>
              <a:t>.</a:t>
            </a:r>
          </a:p>
          <a:p>
            <a:endParaRPr lang="en-US" dirty="0"/>
          </a:p>
        </p:txBody>
      </p:sp>
      <p:sp>
        <p:nvSpPr>
          <p:cNvPr id="9" name="Marcador de contenido 2">
            <a:extLst>
              <a:ext uri="{FF2B5EF4-FFF2-40B4-BE49-F238E27FC236}">
                <a16:creationId xmlns:a16="http://schemas.microsoft.com/office/drawing/2014/main" id="{EE916E6C-A257-4A11-B4F1-08AE1F2E4553}"/>
              </a:ext>
            </a:extLst>
          </p:cNvPr>
          <p:cNvSpPr txBox="1">
            <a:spLocks/>
          </p:cNvSpPr>
          <p:nvPr/>
        </p:nvSpPr>
        <p:spPr>
          <a:xfrm>
            <a:off x="449440" y="967797"/>
            <a:ext cx="10111056" cy="2293160"/>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lvl="0">
              <a:buClrTx/>
              <a:buFont typeface="Arial" panose="020B0604020202020204" pitchFamily="34" charset="0"/>
              <a:buChar char="•"/>
            </a:pPr>
            <a:r>
              <a:rPr lang="es-ES" sz="1800" dirty="0">
                <a:latin typeface="Open Sans" panose="020B0606030504020204" pitchFamily="34" charset="0"/>
                <a:ea typeface="Open Sans" panose="020B0606030504020204" pitchFamily="34" charset="0"/>
                <a:cs typeface="Open Sans" panose="020B0606030504020204" pitchFamily="34" charset="0"/>
              </a:rPr>
              <a:t>Para actuar como complemento de las pensiones públicas y mantener el nivel económico.</a:t>
            </a:r>
          </a:p>
          <a:p>
            <a:pPr lvl="0">
              <a:buClrTx/>
              <a:buFont typeface="Arial" panose="020B0604020202020204" pitchFamily="34" charset="0"/>
              <a:buChar char="•"/>
            </a:pPr>
            <a:r>
              <a:rPr lang="es-ES" sz="1800" dirty="0">
                <a:latin typeface="Open Sans" panose="020B0606030504020204" pitchFamily="34" charset="0"/>
                <a:ea typeface="Open Sans" panose="020B0606030504020204" pitchFamily="34" charset="0"/>
                <a:cs typeface="Open Sans" panose="020B0606030504020204" pitchFamily="34" charset="0"/>
              </a:rPr>
              <a:t>Son contratos de seguros que obligatoriamente deben ofrecer una garantía de interés. </a:t>
            </a:r>
          </a:p>
          <a:p>
            <a:pPr lvl="0">
              <a:buClrTx/>
              <a:buFont typeface="Arial" panose="020B0604020202020204" pitchFamily="34" charset="0"/>
              <a:buChar char="•"/>
            </a:pPr>
            <a:r>
              <a:rPr lang="es-ES" sz="1800" dirty="0">
                <a:latin typeface="Open Sans" panose="020B0606030504020204" pitchFamily="34" charset="0"/>
                <a:ea typeface="Open Sans" panose="020B0606030504020204" pitchFamily="34" charset="0"/>
                <a:cs typeface="Open Sans" panose="020B0606030504020204" pitchFamily="34" charset="0"/>
              </a:rPr>
              <a:t>El régimen financiero y fiscal es el de los Planes de Pensiones. </a:t>
            </a:r>
          </a:p>
          <a:p>
            <a:pPr lvl="0">
              <a:buClrTx/>
              <a:buFont typeface="Arial" panose="020B0604020202020204" pitchFamily="34" charset="0"/>
              <a:buChar char="•"/>
            </a:pPr>
            <a:r>
              <a:rPr lang="es-ES" sz="1800" dirty="0">
                <a:latin typeface="Open Sans" panose="020B0606030504020204" pitchFamily="34" charset="0"/>
                <a:ea typeface="Open Sans" panose="020B0606030504020204" pitchFamily="34" charset="0"/>
                <a:cs typeface="Open Sans" panose="020B0606030504020204" pitchFamily="34" charset="0"/>
              </a:rPr>
              <a:t>Pueden movilizarse entre PPA y Planes de Pensiones. </a:t>
            </a:r>
          </a:p>
          <a:p>
            <a:pPr>
              <a:buFont typeface="Symbol" pitchFamily="2" charset="2"/>
              <a:buChar char="·"/>
            </a:pPr>
            <a:endParaRPr lang="es-ES" sz="2400" dirty="0">
              <a:latin typeface="Times New Roman" panose="02020603050405020304" pitchFamily="18" charset="0"/>
            </a:endParaRPr>
          </a:p>
        </p:txBody>
      </p:sp>
      <p:graphicFrame>
        <p:nvGraphicFramePr>
          <p:cNvPr id="10" name="Objeto 9">
            <a:extLst>
              <a:ext uri="{FF2B5EF4-FFF2-40B4-BE49-F238E27FC236}">
                <a16:creationId xmlns:a16="http://schemas.microsoft.com/office/drawing/2014/main" id="{8410C9DD-56AD-48C9-BA9B-2BC40045841F}"/>
              </a:ext>
            </a:extLst>
          </p:cNvPr>
          <p:cNvGraphicFramePr>
            <a:graphicFrameLocks noChangeAspect="1"/>
          </p:cNvGraphicFramePr>
          <p:nvPr>
            <p:extLst>
              <p:ext uri="{D42A27DB-BD31-4B8C-83A1-F6EECF244321}">
                <p14:modId xmlns:p14="http://schemas.microsoft.com/office/powerpoint/2010/main" val="3380702371"/>
              </p:ext>
            </p:extLst>
          </p:nvPr>
        </p:nvGraphicFramePr>
        <p:xfrm>
          <a:off x="344091" y="3118967"/>
          <a:ext cx="7489823" cy="2982373"/>
        </p:xfrm>
        <a:graphic>
          <a:graphicData uri="http://schemas.openxmlformats.org/presentationml/2006/ole">
            <mc:AlternateContent xmlns:mc="http://schemas.openxmlformats.org/markup-compatibility/2006">
              <mc:Choice xmlns:v="urn:schemas-microsoft-com:vml" Requires="v">
                <p:oleObj spid="_x0000_s1033" name="Documento" r:id="rId5" imgW="5613400" imgH="2235200" progId="Word.Document.12">
                  <p:embed/>
                </p:oleObj>
              </mc:Choice>
              <mc:Fallback>
                <p:oleObj name="Documento" r:id="rId5" imgW="5613400" imgH="2235200" progId="Word.Document.12">
                  <p:embed/>
                  <p:pic>
                    <p:nvPicPr>
                      <p:cNvPr id="15" name="Objeto 14">
                        <a:extLst>
                          <a:ext uri="{FF2B5EF4-FFF2-40B4-BE49-F238E27FC236}">
                            <a16:creationId xmlns:a16="http://schemas.microsoft.com/office/drawing/2014/main" id="{BDA14DAA-B772-CB4C-AD55-E378203D0160}"/>
                          </a:ext>
                        </a:extLst>
                      </p:cNvPr>
                      <p:cNvPicPr/>
                      <p:nvPr/>
                    </p:nvPicPr>
                    <p:blipFill>
                      <a:blip r:embed="rId6"/>
                      <a:stretch>
                        <a:fillRect/>
                      </a:stretch>
                    </p:blipFill>
                    <p:spPr>
                      <a:xfrm>
                        <a:off x="344091" y="3118967"/>
                        <a:ext cx="7489823" cy="2982373"/>
                      </a:xfrm>
                      <a:prstGeom prst="rect">
                        <a:avLst/>
                      </a:prstGeom>
                    </p:spPr>
                  </p:pic>
                </p:oleObj>
              </mc:Fallback>
            </mc:AlternateContent>
          </a:graphicData>
        </a:graphic>
      </p:graphicFrame>
      <p:pic>
        <p:nvPicPr>
          <p:cNvPr id="4" name="Imagen 3">
            <a:extLst>
              <a:ext uri="{FF2B5EF4-FFF2-40B4-BE49-F238E27FC236}">
                <a16:creationId xmlns:a16="http://schemas.microsoft.com/office/drawing/2014/main" id="{0D14372F-41D9-40E2-8A15-B4E0FD42FB0B}"/>
              </a:ext>
            </a:extLst>
          </p:cNvPr>
          <p:cNvPicPr>
            <a:picLocks noChangeAspect="1"/>
          </p:cNvPicPr>
          <p:nvPr/>
        </p:nvPicPr>
        <p:blipFill rotWithShape="1">
          <a:blip r:embed="rId7"/>
          <a:srcRect b="8702"/>
          <a:stretch/>
        </p:blipFill>
        <p:spPr>
          <a:xfrm>
            <a:off x="6744072" y="4874747"/>
            <a:ext cx="5321481" cy="786502"/>
          </a:xfrm>
          <a:prstGeom prst="rect">
            <a:avLst/>
          </a:prstGeom>
        </p:spPr>
      </p:pic>
    </p:spTree>
    <p:extLst>
      <p:ext uri="{BB962C8B-B14F-4D97-AF65-F5344CB8AC3E}">
        <p14:creationId xmlns:p14="http://schemas.microsoft.com/office/powerpoint/2010/main" val="194488869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AB23E03-B7EC-44A0-B9B9-89324FB6C2F4}"/>
              </a:ext>
            </a:extLst>
          </p:cNvPr>
          <p:cNvSpPr txBox="1"/>
          <p:nvPr/>
        </p:nvSpPr>
        <p:spPr>
          <a:xfrm>
            <a:off x="316856" y="167772"/>
            <a:ext cx="9528238" cy="8104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1276" tIns="81276" rIns="81276" bIns="81276" numCol="1" spcCol="38100" rtlCol="0" anchor="t">
            <a:spAutoFit/>
          </a:bodyPr>
          <a:lstStyle/>
          <a:p>
            <a:pPr defTabSz="812810"/>
            <a:r>
              <a:rPr lang="es-ES" sz="2400"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Planes de previsión asegurados individuales</a:t>
            </a:r>
          </a:p>
          <a:p>
            <a:pPr defTabSz="812810"/>
            <a:r>
              <a:rPr lang="es-ES"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Ahorro finalista</a:t>
            </a:r>
          </a:p>
        </p:txBody>
      </p:sp>
      <p:cxnSp>
        <p:nvCxnSpPr>
          <p:cNvPr id="31" name="Conector recto 30">
            <a:extLst>
              <a:ext uri="{FF2B5EF4-FFF2-40B4-BE49-F238E27FC236}">
                <a16:creationId xmlns:a16="http://schemas.microsoft.com/office/drawing/2014/main" id="{FE12E07B-4A25-480F-B698-BC982C8C304F}"/>
              </a:ext>
            </a:extLst>
          </p:cNvPr>
          <p:cNvCxnSpPr>
            <a:cxnSpLocks/>
          </p:cNvCxnSpPr>
          <p:nvPr/>
        </p:nvCxnSpPr>
        <p:spPr>
          <a:xfrm>
            <a:off x="449440" y="6876348"/>
            <a:ext cx="5034926" cy="0"/>
          </a:xfrm>
          <a:prstGeom prst="line">
            <a:avLst/>
          </a:prstGeom>
          <a:noFill/>
          <a:ln w="9525" cap="flat">
            <a:solidFill>
              <a:srgbClr val="009FE3"/>
            </a:solidFill>
            <a:prstDash val="sysDot"/>
            <a:round/>
          </a:ln>
          <a:effectLst/>
          <a:sp3d/>
        </p:spPr>
        <p:style>
          <a:lnRef idx="0">
            <a:scrgbClr r="0" g="0" b="0"/>
          </a:lnRef>
          <a:fillRef idx="0">
            <a:scrgbClr r="0" g="0" b="0"/>
          </a:fillRef>
          <a:effectRef idx="0">
            <a:scrgbClr r="0" g="0" b="0"/>
          </a:effectRef>
          <a:fontRef idx="none"/>
        </p:style>
      </p:cxnSp>
      <p:pic>
        <p:nvPicPr>
          <p:cNvPr id="3" name="Imagen 2" descr="Logotipo&#10;&#10;Descripción generada automáticamente con confianza media">
            <a:extLst>
              <a:ext uri="{FF2B5EF4-FFF2-40B4-BE49-F238E27FC236}">
                <a16:creationId xmlns:a16="http://schemas.microsoft.com/office/drawing/2014/main" id="{43CAC784-0C50-421D-A30B-C5ED96F35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5094" y="25220"/>
            <a:ext cx="2346906" cy="1005817"/>
          </a:xfrm>
          <a:prstGeom prst="rect">
            <a:avLst/>
          </a:prstGeom>
        </p:spPr>
      </p:pic>
      <p:sp>
        <p:nvSpPr>
          <p:cNvPr id="12" name="Marcador de pie de página 3">
            <a:extLst>
              <a:ext uri="{FF2B5EF4-FFF2-40B4-BE49-F238E27FC236}">
                <a16:creationId xmlns:a16="http://schemas.microsoft.com/office/drawing/2014/main" id="{1EC00EF4-F0B1-48B5-AC7F-148EE3CFF9E4}"/>
              </a:ext>
            </a:extLst>
          </p:cNvPr>
          <p:cNvSpPr txBox="1">
            <a:spLocks/>
          </p:cNvSpPr>
          <p:nvPr/>
        </p:nvSpPr>
        <p:spPr>
          <a:xfrm>
            <a:off x="3668184" y="5918778"/>
            <a:ext cx="5596168"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r>
              <a:rPr lang="es-E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Es bueno contar con la ayuda de un asesor de confianza.</a:t>
            </a:r>
          </a:p>
          <a:p>
            <a:endParaRPr lang="en-US" dirty="0"/>
          </a:p>
        </p:txBody>
      </p:sp>
      <p:sp>
        <p:nvSpPr>
          <p:cNvPr id="11" name="Marcador de contenido 2">
            <a:extLst>
              <a:ext uri="{FF2B5EF4-FFF2-40B4-BE49-F238E27FC236}">
                <a16:creationId xmlns:a16="http://schemas.microsoft.com/office/drawing/2014/main" id="{45B661E0-ABE5-4FC3-9CCB-3E40E9F94B85}"/>
              </a:ext>
            </a:extLst>
          </p:cNvPr>
          <p:cNvSpPr txBox="1">
            <a:spLocks/>
          </p:cNvSpPr>
          <p:nvPr/>
        </p:nvSpPr>
        <p:spPr>
          <a:xfrm>
            <a:off x="839416" y="1895822"/>
            <a:ext cx="7809385" cy="2293160"/>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lvl="0" algn="just">
              <a:buClrTx/>
              <a:buFont typeface="Arial" panose="020B0604020202020204" pitchFamily="34" charset="0"/>
              <a:buChar char="•"/>
            </a:pPr>
            <a:r>
              <a:rPr lang="es-ES" sz="1800" dirty="0">
                <a:latin typeface="Open Sans" panose="020B0606030504020204" pitchFamily="34" charset="0"/>
                <a:ea typeface="Open Sans" panose="020B0606030504020204" pitchFamily="34" charset="0"/>
                <a:cs typeface="Open Sans" panose="020B0606030504020204" pitchFamily="34" charset="0"/>
              </a:rPr>
              <a:t>Ahorro de previsión a largo plazo </a:t>
            </a:r>
            <a:r>
              <a:rPr lang="es-ES" sz="1800" b="1" dirty="0">
                <a:latin typeface="Open Sans" panose="020B0606030504020204" pitchFamily="34" charset="0"/>
                <a:ea typeface="Open Sans" panose="020B0606030504020204" pitchFamily="34" charset="0"/>
                <a:cs typeface="Open Sans" panose="020B0606030504020204" pitchFamily="34" charset="0"/>
              </a:rPr>
              <a:t>para complementar las pensiones públicas. </a:t>
            </a:r>
          </a:p>
          <a:p>
            <a:pPr lvl="0" algn="just">
              <a:buClrTx/>
              <a:buFont typeface="Arial" panose="020B0604020202020204" pitchFamily="34" charset="0"/>
              <a:buChar char="•"/>
            </a:pPr>
            <a:r>
              <a:rPr lang="es-ES" sz="1800" dirty="0">
                <a:latin typeface="Open Sans" panose="020B0606030504020204" pitchFamily="34" charset="0"/>
                <a:ea typeface="Open Sans" panose="020B0606030504020204" pitchFamily="34" charset="0"/>
                <a:cs typeface="Open Sans" panose="020B0606030504020204" pitchFamily="34" charset="0"/>
              </a:rPr>
              <a:t>Es una renta vitalicia con la </a:t>
            </a:r>
            <a:r>
              <a:rPr lang="es-ES" sz="1800" b="1" dirty="0">
                <a:latin typeface="Open Sans" panose="020B0606030504020204" pitchFamily="34" charset="0"/>
                <a:ea typeface="Open Sans" panose="020B0606030504020204" pitchFamily="34" charset="0"/>
                <a:cs typeface="Open Sans" panose="020B0606030504020204" pitchFamily="34" charset="0"/>
              </a:rPr>
              <a:t>exención de los rendimientos que se hayan producido hasta el inicio del cobro </a:t>
            </a:r>
            <a:r>
              <a:rPr lang="es-ES" sz="1800" dirty="0">
                <a:latin typeface="Open Sans" panose="020B0606030504020204" pitchFamily="34" charset="0"/>
                <a:ea typeface="Open Sans" panose="020B0606030504020204" pitchFamily="34" charset="0"/>
                <a:cs typeface="Open Sans" panose="020B0606030504020204" pitchFamily="34" charset="0"/>
              </a:rPr>
              <a:t>de la primera renta vitalicia*.</a:t>
            </a:r>
          </a:p>
          <a:p>
            <a:pPr lvl="0" algn="just">
              <a:buClrTx/>
              <a:buFont typeface="Arial" panose="020B0604020202020204" pitchFamily="34" charset="0"/>
              <a:buChar char="•"/>
            </a:pPr>
            <a:r>
              <a:rPr lang="es-ES" sz="1800" dirty="0">
                <a:latin typeface="Open Sans" panose="020B0606030504020204" pitchFamily="34" charset="0"/>
                <a:ea typeface="Open Sans" panose="020B0606030504020204" pitchFamily="34" charset="0"/>
                <a:cs typeface="Open Sans" panose="020B0606030504020204" pitchFamily="34" charset="0"/>
              </a:rPr>
              <a:t>Flexible, el </a:t>
            </a:r>
            <a:r>
              <a:rPr lang="es-ES" sz="1800" b="1" dirty="0">
                <a:latin typeface="Open Sans" panose="020B0606030504020204" pitchFamily="34" charset="0"/>
                <a:ea typeface="Open Sans" panose="020B0606030504020204" pitchFamily="34" charset="0"/>
                <a:cs typeface="Open Sans" panose="020B0606030504020204" pitchFamily="34" charset="0"/>
              </a:rPr>
              <a:t>cliente decide cuando quiere cobrar </a:t>
            </a:r>
            <a:r>
              <a:rPr lang="es-ES" sz="1800" dirty="0">
                <a:latin typeface="Open Sans" panose="020B0606030504020204" pitchFamily="34" charset="0"/>
                <a:ea typeface="Open Sans" panose="020B0606030504020204" pitchFamily="34" charset="0"/>
                <a:cs typeface="Open Sans" panose="020B0606030504020204" pitchFamily="34" charset="0"/>
              </a:rPr>
              <a:t>lo ahorrado.</a:t>
            </a:r>
          </a:p>
          <a:p>
            <a:pPr lvl="0" algn="just">
              <a:buClrTx/>
              <a:buFont typeface="Arial" panose="020B0604020202020204" pitchFamily="34" charset="0"/>
              <a:buChar char="•"/>
            </a:pPr>
            <a:r>
              <a:rPr lang="es-ES" sz="1800" dirty="0">
                <a:latin typeface="Open Sans" panose="020B0606030504020204" pitchFamily="34" charset="0"/>
                <a:ea typeface="Open Sans" panose="020B0606030504020204" pitchFamily="34" charset="0"/>
                <a:cs typeface="Open Sans" panose="020B0606030504020204" pitchFamily="34" charset="0"/>
              </a:rPr>
              <a:t>Es un producto de ahorro sistemático y con </a:t>
            </a:r>
            <a:r>
              <a:rPr lang="es-ES" sz="1800" dirty="0"/>
              <a:t>liquidez.</a:t>
            </a:r>
          </a:p>
          <a:p>
            <a:pPr lvl="0">
              <a:buClrTx/>
              <a:buFont typeface="Arial" panose="020B0604020202020204" pitchFamily="34" charset="0"/>
              <a:buChar char="•"/>
            </a:pPr>
            <a:endParaRPr lang="es-ES" sz="2400" dirty="0"/>
          </a:p>
          <a:p>
            <a:pPr lvl="0"/>
            <a:endParaRPr lang="es-ES" sz="2400" dirty="0">
              <a:latin typeface="Times New Roman" panose="02020603050405020304" pitchFamily="18" charset="0"/>
            </a:endParaRPr>
          </a:p>
        </p:txBody>
      </p:sp>
      <p:pic>
        <p:nvPicPr>
          <p:cNvPr id="5" name="Imagen 4">
            <a:extLst>
              <a:ext uri="{FF2B5EF4-FFF2-40B4-BE49-F238E27FC236}">
                <a16:creationId xmlns:a16="http://schemas.microsoft.com/office/drawing/2014/main" id="{4D0BB603-F502-4471-9D41-19EB8B6A1F5F}"/>
              </a:ext>
            </a:extLst>
          </p:cNvPr>
          <p:cNvPicPr>
            <a:picLocks noChangeAspect="1"/>
          </p:cNvPicPr>
          <p:nvPr/>
        </p:nvPicPr>
        <p:blipFill>
          <a:blip r:embed="rId4"/>
          <a:stretch>
            <a:fillRect/>
          </a:stretch>
        </p:blipFill>
        <p:spPr>
          <a:xfrm>
            <a:off x="5552457" y="4630595"/>
            <a:ext cx="6192688" cy="951934"/>
          </a:xfrm>
          <a:prstGeom prst="rect">
            <a:avLst/>
          </a:prstGeom>
        </p:spPr>
      </p:pic>
      <p:sp>
        <p:nvSpPr>
          <p:cNvPr id="13" name="CuadroTexto 12">
            <a:extLst>
              <a:ext uri="{FF2B5EF4-FFF2-40B4-BE49-F238E27FC236}">
                <a16:creationId xmlns:a16="http://schemas.microsoft.com/office/drawing/2014/main" id="{17C3CA8F-904B-40A5-A43B-073E094593F2}"/>
              </a:ext>
            </a:extLst>
          </p:cNvPr>
          <p:cNvSpPr txBox="1"/>
          <p:nvPr/>
        </p:nvSpPr>
        <p:spPr>
          <a:xfrm>
            <a:off x="839416" y="4142012"/>
            <a:ext cx="7999078" cy="276999"/>
          </a:xfrm>
          <a:prstGeom prst="rect">
            <a:avLst/>
          </a:prstGeom>
          <a:noFill/>
        </p:spPr>
        <p:txBody>
          <a:bodyPr wrap="square" rtlCol="0">
            <a:spAutoFit/>
          </a:bodyPr>
          <a:lstStyle/>
          <a:p>
            <a:r>
              <a:rPr lang="es-ES" sz="1200" dirty="0">
                <a:latin typeface="Open Sans" panose="020B0606030504020204" pitchFamily="34" charset="0"/>
                <a:ea typeface="Open Sans" panose="020B0606030504020204" pitchFamily="34" charset="0"/>
                <a:cs typeface="Open Sans" panose="020B0606030504020204" pitchFamily="34" charset="0"/>
              </a:rPr>
              <a:t>*Hay que esperar al menos cinco años para disfrutar de esta ventaja fiscal.</a:t>
            </a:r>
          </a:p>
        </p:txBody>
      </p:sp>
    </p:spTree>
    <p:extLst>
      <p:ext uri="{BB962C8B-B14F-4D97-AF65-F5344CB8AC3E}">
        <p14:creationId xmlns:p14="http://schemas.microsoft.com/office/powerpoint/2010/main" val="233368839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C1313E9-E3C9-49D8-BB8F-E806C87FA452}"/>
              </a:ext>
            </a:extLst>
          </p:cNvPr>
          <p:cNvPicPr>
            <a:picLocks noChangeAspect="1"/>
          </p:cNvPicPr>
          <p:nvPr/>
        </p:nvPicPr>
        <p:blipFill rotWithShape="1">
          <a:blip r:embed="rId3" cstate="screen">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48683" y="-27384"/>
            <a:ext cx="12289366" cy="6912768"/>
          </a:xfrm>
          <a:prstGeom prst="rect">
            <a:avLst/>
          </a:prstGeom>
        </p:spPr>
      </p:pic>
      <p:pic>
        <p:nvPicPr>
          <p:cNvPr id="3" name="Imagen 2" descr="Dibujo con letras blancas&#10;&#10;Descripción generada automáticamente con confianza media">
            <a:extLst>
              <a:ext uri="{FF2B5EF4-FFF2-40B4-BE49-F238E27FC236}">
                <a16:creationId xmlns:a16="http://schemas.microsoft.com/office/drawing/2014/main" id="{64623C75-63B6-4842-9D4A-172EF8FDC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7608" y="2778283"/>
            <a:ext cx="6521845" cy="1301434"/>
          </a:xfrm>
          <a:prstGeom prst="rect">
            <a:avLst/>
          </a:prstGeom>
        </p:spPr>
      </p:pic>
    </p:spTree>
    <p:extLst>
      <p:ext uri="{BB962C8B-B14F-4D97-AF65-F5344CB8AC3E}">
        <p14:creationId xmlns:p14="http://schemas.microsoft.com/office/powerpoint/2010/main" val="3274126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0"/>
            <a:ext cx="12189757" cy="6858000"/>
          </a:xfrm>
          <a:prstGeom prst="rect">
            <a:avLst/>
          </a:prstGeom>
          <a:solidFill>
            <a:srgbClr val="019EE2"/>
          </a:solidFill>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1020445" hangingPunct="1"/>
            <a:endParaRPr lang="es-ES" sz="2000" kern="1200" dirty="0">
              <a:solidFill>
                <a:prstClr val="white"/>
              </a:solidFill>
              <a:latin typeface="Calibri"/>
            </a:endParaRPr>
          </a:p>
        </p:txBody>
      </p:sp>
      <p:sp>
        <p:nvSpPr>
          <p:cNvPr id="4" name="TextBox 4"/>
          <p:cNvSpPr txBox="1"/>
          <p:nvPr/>
        </p:nvSpPr>
        <p:spPr>
          <a:xfrm>
            <a:off x="1199456" y="2060848"/>
            <a:ext cx="10201134" cy="2790636"/>
          </a:xfrm>
          <a:prstGeom prst="rect">
            <a:avLst/>
          </a:prstGeom>
        </p:spPr>
        <p:txBody>
          <a:bodyPr wrap="square" lIns="0" tIns="0" rIns="0" bIns="0" rtlCol="0" anchor="t">
            <a:spAutoFit/>
          </a:bodyPr>
          <a:lstStyle/>
          <a:p>
            <a:pPr algn="ctr" defTabSz="1020445" hangingPunct="1">
              <a:lnSpc>
                <a:spcPts val="7500"/>
              </a:lnSpc>
            </a:pPr>
            <a:r>
              <a:rPr lang="ca-ES" sz="4400" b="1" kern="1200" spc="151" dirty="0">
                <a:solidFill>
                  <a:srgbClr val="F7F9F8"/>
                </a:solidFill>
                <a:latin typeface="Open Sans" panose="020B0606030504020204" pitchFamily="34" charset="0"/>
                <a:ea typeface="Open Sans" panose="020B0606030504020204" pitchFamily="34" charset="0"/>
                <a:cs typeface="Open Sans" panose="020B0606030504020204" pitchFamily="34" charset="0"/>
              </a:rPr>
              <a:t>A TODOS NOS PREOCUPA MANTENER  NUESTROS INGRESOS PERIÓDICOS </a:t>
            </a:r>
            <a:endParaRPr lang="es-ES" sz="4400" b="1" kern="1200" spc="151" dirty="0">
              <a:solidFill>
                <a:srgbClr val="F7F9F8"/>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n 4">
            <a:extLst>
              <a:ext uri="{FF2B5EF4-FFF2-40B4-BE49-F238E27FC236}">
                <a16:creationId xmlns:a16="http://schemas.microsoft.com/office/drawing/2014/main" id="{6A8B50B0-D3D7-4BA4-9A07-9E3528E10A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497" y="260648"/>
            <a:ext cx="2886815" cy="576064"/>
          </a:xfrm>
          <a:prstGeom prst="rect">
            <a:avLst/>
          </a:prstGeom>
        </p:spPr>
      </p:pic>
    </p:spTree>
    <p:extLst>
      <p:ext uri="{BB962C8B-B14F-4D97-AF65-F5344CB8AC3E}">
        <p14:creationId xmlns:p14="http://schemas.microsoft.com/office/powerpoint/2010/main" val="3334038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AB23E03-B7EC-44A0-B9B9-89324FB6C2F4}"/>
              </a:ext>
            </a:extLst>
          </p:cNvPr>
          <p:cNvSpPr txBox="1"/>
          <p:nvPr/>
        </p:nvSpPr>
        <p:spPr>
          <a:xfrm>
            <a:off x="316856" y="167772"/>
            <a:ext cx="7776864" cy="533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1276" tIns="81276" rIns="81276" bIns="81276" numCol="1" spcCol="38100" rtlCol="0" anchor="t">
            <a:spAutoFit/>
          </a:bodyPr>
          <a:lstStyle/>
          <a:p>
            <a:pPr defTabSz="812810"/>
            <a:r>
              <a:rPr lang="es-ES" sz="2400"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Contenido</a:t>
            </a:r>
            <a:endParaRPr lang="es-ES" sz="1200" spc="533" dirty="0">
              <a:solidFill>
                <a:srgbClr val="009AD8"/>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1" name="Conector recto 30">
            <a:extLst>
              <a:ext uri="{FF2B5EF4-FFF2-40B4-BE49-F238E27FC236}">
                <a16:creationId xmlns:a16="http://schemas.microsoft.com/office/drawing/2014/main" id="{FE12E07B-4A25-480F-B698-BC982C8C304F}"/>
              </a:ext>
            </a:extLst>
          </p:cNvPr>
          <p:cNvCxnSpPr>
            <a:cxnSpLocks/>
          </p:cNvCxnSpPr>
          <p:nvPr/>
        </p:nvCxnSpPr>
        <p:spPr>
          <a:xfrm>
            <a:off x="449440" y="6876348"/>
            <a:ext cx="5034926" cy="0"/>
          </a:xfrm>
          <a:prstGeom prst="line">
            <a:avLst/>
          </a:prstGeom>
          <a:noFill/>
          <a:ln w="9525" cap="flat">
            <a:solidFill>
              <a:srgbClr val="009FE3"/>
            </a:solidFill>
            <a:prstDash val="sysDot"/>
            <a:round/>
          </a:ln>
          <a:effectLst/>
          <a:sp3d/>
        </p:spPr>
        <p:style>
          <a:lnRef idx="0">
            <a:scrgbClr r="0" g="0" b="0"/>
          </a:lnRef>
          <a:fillRef idx="0">
            <a:scrgbClr r="0" g="0" b="0"/>
          </a:fillRef>
          <a:effectRef idx="0">
            <a:scrgbClr r="0" g="0" b="0"/>
          </a:effectRef>
          <a:fontRef idx="none"/>
        </p:style>
      </p:cxnSp>
      <p:pic>
        <p:nvPicPr>
          <p:cNvPr id="3" name="Imagen 2" descr="Logotipo&#10;&#10;Descripción generada automáticamente con confianza media">
            <a:extLst>
              <a:ext uri="{FF2B5EF4-FFF2-40B4-BE49-F238E27FC236}">
                <a16:creationId xmlns:a16="http://schemas.microsoft.com/office/drawing/2014/main" id="{43CAC784-0C50-421D-A30B-C5ED96F35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5094" y="25220"/>
            <a:ext cx="2346906" cy="1005817"/>
          </a:xfrm>
          <a:prstGeom prst="rect">
            <a:avLst/>
          </a:prstGeom>
        </p:spPr>
      </p:pic>
      <p:sp>
        <p:nvSpPr>
          <p:cNvPr id="11" name="Marcador de contenido 2">
            <a:extLst>
              <a:ext uri="{FF2B5EF4-FFF2-40B4-BE49-F238E27FC236}">
                <a16:creationId xmlns:a16="http://schemas.microsoft.com/office/drawing/2014/main" id="{4774A707-9399-4632-8C5A-A0E6E50EAB8C}"/>
              </a:ext>
            </a:extLst>
          </p:cNvPr>
          <p:cNvSpPr txBox="1">
            <a:spLocks/>
          </p:cNvSpPr>
          <p:nvPr/>
        </p:nvSpPr>
        <p:spPr>
          <a:xfrm>
            <a:off x="466431" y="1357831"/>
            <a:ext cx="7315200" cy="3985569"/>
          </a:xfrm>
          <a:prstGeom prst="rect">
            <a:avLst/>
          </a:prstGeom>
        </p:spPr>
        <p:txBody>
          <a:bodyPr>
            <a:normAutofit/>
          </a:bodyPr>
          <a:lstStyle>
            <a:lvl1pPr marL="342904" marR="0" indent="-3429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1pPr>
            <a:lvl2pPr marL="783780" marR="0" indent="-32657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2pPr>
            <a:lvl3pPr marL="1219215" marR="0" indent="-3048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3pPr>
            <a:lvl4pPr marL="1737382"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4pPr>
            <a:lvl5pPr marL="2194587"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5pPr>
            <a:lvl6pPr marL="2651793"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6pPr>
            <a:lvl7pPr marL="3108999"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7pPr>
            <a:lvl8pPr marL="3566203"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8pPr>
            <a:lvl9pPr marL="4023409"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9pPr>
          </a:lstStyle>
          <a:p>
            <a:pPr hangingPunct="1"/>
            <a:r>
              <a:rPr lang="es-ES" sz="2400" dirty="0">
                <a:latin typeface="Open Sans" panose="020B0606030504020204" pitchFamily="34" charset="0"/>
                <a:ea typeface="Open Sans" panose="020B0606030504020204" pitchFamily="34" charset="0"/>
                <a:cs typeface="Open Sans" panose="020B0606030504020204" pitchFamily="34" charset="0"/>
              </a:rPr>
              <a:t>Somos la generación del ahorro</a:t>
            </a:r>
          </a:p>
          <a:p>
            <a:pPr hangingPunct="1"/>
            <a:r>
              <a:rPr lang="es-ES" sz="2400" dirty="0">
                <a:latin typeface="Open Sans" panose="020B0606030504020204" pitchFamily="34" charset="0"/>
                <a:ea typeface="Open Sans" panose="020B0606030504020204" pitchFamily="34" charset="0"/>
                <a:cs typeface="Open Sans" panose="020B0606030504020204" pitchFamily="34" charset="0"/>
              </a:rPr>
              <a:t>Estamos en nuestra fase de disponer de nuestros ahorros </a:t>
            </a:r>
          </a:p>
          <a:p>
            <a:pPr hangingPunct="1"/>
            <a:r>
              <a:rPr lang="es-ES" sz="2400" dirty="0">
                <a:latin typeface="Open Sans" panose="020B0606030504020204" pitchFamily="34" charset="0"/>
                <a:ea typeface="Open Sans" panose="020B0606030504020204" pitchFamily="34" charset="0"/>
                <a:cs typeface="Open Sans" panose="020B0606030504020204" pitchFamily="34" charset="0"/>
              </a:rPr>
              <a:t>Voy a planificarme</a:t>
            </a:r>
          </a:p>
          <a:p>
            <a:pPr hangingPunct="1"/>
            <a:r>
              <a:rPr lang="es-ES" sz="2400" dirty="0">
                <a:latin typeface="Open Sans" panose="020B0606030504020204" pitchFamily="34" charset="0"/>
                <a:ea typeface="Open Sans" panose="020B0606030504020204" pitchFamily="34" charset="0"/>
                <a:cs typeface="Open Sans" panose="020B0606030504020204" pitchFamily="34" charset="0"/>
              </a:rPr>
              <a:t>¿Qué voy a necesitar en los próximos años?</a:t>
            </a:r>
          </a:p>
          <a:p>
            <a:pPr hangingPunct="1"/>
            <a:r>
              <a:rPr lang="es-ES" sz="2400" dirty="0">
                <a:latin typeface="Open Sans" panose="020B0606030504020204" pitchFamily="34" charset="0"/>
                <a:ea typeface="Open Sans" panose="020B0606030504020204" pitchFamily="34" charset="0"/>
                <a:cs typeface="Open Sans" panose="020B0606030504020204" pitchFamily="34" charset="0"/>
              </a:rPr>
              <a:t>Lo que tengo.</a:t>
            </a:r>
          </a:p>
          <a:p>
            <a:pPr hangingPunct="1"/>
            <a:r>
              <a:rPr lang="es-ES" sz="2400" dirty="0">
                <a:latin typeface="Open Sans" panose="020B0606030504020204" pitchFamily="34" charset="0"/>
                <a:ea typeface="Open Sans" panose="020B0606030504020204" pitchFamily="34" charset="0"/>
                <a:cs typeface="Open Sans" panose="020B0606030504020204" pitchFamily="34" charset="0"/>
              </a:rPr>
              <a:t>Cuadro de soluciones</a:t>
            </a:r>
          </a:p>
          <a:p>
            <a:pPr hangingPunct="1"/>
            <a:endParaRPr lang="es-ES" sz="2400" dirty="0"/>
          </a:p>
        </p:txBody>
      </p:sp>
      <p:sp>
        <p:nvSpPr>
          <p:cNvPr id="12" name="Marcador de pie de página 3">
            <a:extLst>
              <a:ext uri="{FF2B5EF4-FFF2-40B4-BE49-F238E27FC236}">
                <a16:creationId xmlns:a16="http://schemas.microsoft.com/office/drawing/2014/main" id="{1EC00EF4-F0B1-48B5-AC7F-148EE3CFF9E4}"/>
              </a:ext>
            </a:extLst>
          </p:cNvPr>
          <p:cNvSpPr txBox="1">
            <a:spLocks/>
          </p:cNvSpPr>
          <p:nvPr/>
        </p:nvSpPr>
        <p:spPr>
          <a:xfrm>
            <a:off x="3683732" y="5918779"/>
            <a:ext cx="5292588"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r>
              <a:rPr lang="es-E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Es bueno contar con la ayuda de un asesor de confianza.</a:t>
            </a:r>
          </a:p>
          <a:p>
            <a:endParaRPr lang="en-US" dirty="0"/>
          </a:p>
        </p:txBody>
      </p:sp>
      <p:pic>
        <p:nvPicPr>
          <p:cNvPr id="5" name="Imagen 4">
            <a:extLst>
              <a:ext uri="{FF2B5EF4-FFF2-40B4-BE49-F238E27FC236}">
                <a16:creationId xmlns:a16="http://schemas.microsoft.com/office/drawing/2014/main" id="{D72A92CE-3425-4542-BF15-4683CEB2EF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0129" y="951292"/>
            <a:ext cx="4631871" cy="4758604"/>
          </a:xfrm>
          <a:prstGeom prst="rect">
            <a:avLst/>
          </a:prstGeom>
        </p:spPr>
      </p:pic>
    </p:spTree>
    <p:extLst>
      <p:ext uri="{BB962C8B-B14F-4D97-AF65-F5344CB8AC3E}">
        <p14:creationId xmlns:p14="http://schemas.microsoft.com/office/powerpoint/2010/main" val="329118713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5">
            <a:extLst>
              <a:ext uri="{FF2B5EF4-FFF2-40B4-BE49-F238E27FC236}">
                <a16:creationId xmlns:a16="http://schemas.microsoft.com/office/drawing/2014/main" id="{A3062BB4-665B-4975-BA0C-E03D92C1E652}"/>
              </a:ext>
            </a:extLst>
          </p:cNvPr>
          <p:cNvPicPr>
            <a:picLocks noChangeAspect="1"/>
          </p:cNvPicPr>
          <p:nvPr/>
        </p:nvPicPr>
        <p:blipFill>
          <a:blip r:embed="rId3"/>
          <a:stretch>
            <a:fillRect/>
          </a:stretch>
        </p:blipFill>
        <p:spPr>
          <a:xfrm>
            <a:off x="1403665" y="573007"/>
            <a:ext cx="9384670" cy="5278877"/>
          </a:xfrm>
          <a:prstGeom prst="rect">
            <a:avLst/>
          </a:prstGeom>
        </p:spPr>
      </p:pic>
      <p:sp>
        <p:nvSpPr>
          <p:cNvPr id="7" name="CuadroTexto 6">
            <a:extLst>
              <a:ext uri="{FF2B5EF4-FFF2-40B4-BE49-F238E27FC236}">
                <a16:creationId xmlns:a16="http://schemas.microsoft.com/office/drawing/2014/main" id="{7AB23E03-B7EC-44A0-B9B9-89324FB6C2F4}"/>
              </a:ext>
            </a:extLst>
          </p:cNvPr>
          <p:cNvSpPr txBox="1"/>
          <p:nvPr/>
        </p:nvSpPr>
        <p:spPr>
          <a:xfrm>
            <a:off x="316856" y="167772"/>
            <a:ext cx="7776864" cy="8104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1276" tIns="81276" rIns="81276" bIns="81276" numCol="1" spcCol="38100" rtlCol="0" anchor="t">
            <a:spAutoFit/>
          </a:bodyPr>
          <a:lstStyle/>
          <a:p>
            <a:pPr defTabSz="812810"/>
            <a:r>
              <a:rPr lang="ca-ES" sz="2400"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F</a:t>
            </a:r>
            <a:r>
              <a:rPr lang="es-ES" sz="2400"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ase de disponer de mis ahorros</a:t>
            </a:r>
          </a:p>
          <a:p>
            <a:pPr defTabSz="812810"/>
            <a:r>
              <a:rPr lang="es-ES"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Quiero mantener mi estilo de vida estable</a:t>
            </a:r>
          </a:p>
        </p:txBody>
      </p:sp>
      <p:cxnSp>
        <p:nvCxnSpPr>
          <p:cNvPr id="31" name="Conector recto 30">
            <a:extLst>
              <a:ext uri="{FF2B5EF4-FFF2-40B4-BE49-F238E27FC236}">
                <a16:creationId xmlns:a16="http://schemas.microsoft.com/office/drawing/2014/main" id="{FE12E07B-4A25-480F-B698-BC982C8C304F}"/>
              </a:ext>
            </a:extLst>
          </p:cNvPr>
          <p:cNvCxnSpPr>
            <a:cxnSpLocks/>
          </p:cNvCxnSpPr>
          <p:nvPr/>
        </p:nvCxnSpPr>
        <p:spPr>
          <a:xfrm>
            <a:off x="449440" y="6876348"/>
            <a:ext cx="5034926" cy="0"/>
          </a:xfrm>
          <a:prstGeom prst="line">
            <a:avLst/>
          </a:prstGeom>
          <a:noFill/>
          <a:ln w="9525" cap="flat">
            <a:solidFill>
              <a:srgbClr val="009FE3"/>
            </a:solidFill>
            <a:prstDash val="sysDot"/>
            <a:round/>
          </a:ln>
          <a:effectLst/>
          <a:sp3d/>
        </p:spPr>
        <p:style>
          <a:lnRef idx="0">
            <a:scrgbClr r="0" g="0" b="0"/>
          </a:lnRef>
          <a:fillRef idx="0">
            <a:scrgbClr r="0" g="0" b="0"/>
          </a:fillRef>
          <a:effectRef idx="0">
            <a:scrgbClr r="0" g="0" b="0"/>
          </a:effectRef>
          <a:fontRef idx="none"/>
        </p:style>
      </p:cxnSp>
      <p:pic>
        <p:nvPicPr>
          <p:cNvPr id="3" name="Imagen 2" descr="Logotipo&#10;&#10;Descripción generada automáticamente con confianza media">
            <a:extLst>
              <a:ext uri="{FF2B5EF4-FFF2-40B4-BE49-F238E27FC236}">
                <a16:creationId xmlns:a16="http://schemas.microsoft.com/office/drawing/2014/main" id="{43CAC784-0C50-421D-A30B-C5ED96F351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5094" y="25220"/>
            <a:ext cx="2346906" cy="1005817"/>
          </a:xfrm>
          <a:prstGeom prst="rect">
            <a:avLst/>
          </a:prstGeom>
        </p:spPr>
      </p:pic>
      <p:sp>
        <p:nvSpPr>
          <p:cNvPr id="12" name="Marcador de pie de página 3">
            <a:extLst>
              <a:ext uri="{FF2B5EF4-FFF2-40B4-BE49-F238E27FC236}">
                <a16:creationId xmlns:a16="http://schemas.microsoft.com/office/drawing/2014/main" id="{1EC00EF4-F0B1-48B5-AC7F-148EE3CFF9E4}"/>
              </a:ext>
            </a:extLst>
          </p:cNvPr>
          <p:cNvSpPr txBox="1">
            <a:spLocks/>
          </p:cNvSpPr>
          <p:nvPr/>
        </p:nvSpPr>
        <p:spPr>
          <a:xfrm>
            <a:off x="3683732" y="5918779"/>
            <a:ext cx="5220580"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r>
              <a:rPr lang="es-E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Es bueno contar con la ayuda de un asesor de confianza.</a:t>
            </a:r>
          </a:p>
          <a:p>
            <a:endParaRPr lang="en-US" dirty="0"/>
          </a:p>
        </p:txBody>
      </p:sp>
    </p:spTree>
    <p:extLst>
      <p:ext uri="{BB962C8B-B14F-4D97-AF65-F5344CB8AC3E}">
        <p14:creationId xmlns:p14="http://schemas.microsoft.com/office/powerpoint/2010/main" val="82277391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AB23E03-B7EC-44A0-B9B9-89324FB6C2F4}"/>
              </a:ext>
            </a:extLst>
          </p:cNvPr>
          <p:cNvSpPr txBox="1"/>
          <p:nvPr/>
        </p:nvSpPr>
        <p:spPr>
          <a:xfrm>
            <a:off x="316856" y="167772"/>
            <a:ext cx="7776864" cy="533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1276" tIns="81276" rIns="81276" bIns="81276" numCol="1" spcCol="38100" rtlCol="0" anchor="t">
            <a:spAutoFit/>
          </a:bodyPr>
          <a:lstStyle/>
          <a:p>
            <a:pPr defTabSz="812810"/>
            <a:r>
              <a:rPr lang="es-ES" sz="2400"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Voy a planificarme</a:t>
            </a:r>
          </a:p>
        </p:txBody>
      </p:sp>
      <p:cxnSp>
        <p:nvCxnSpPr>
          <p:cNvPr id="31" name="Conector recto 30">
            <a:extLst>
              <a:ext uri="{FF2B5EF4-FFF2-40B4-BE49-F238E27FC236}">
                <a16:creationId xmlns:a16="http://schemas.microsoft.com/office/drawing/2014/main" id="{FE12E07B-4A25-480F-B698-BC982C8C304F}"/>
              </a:ext>
            </a:extLst>
          </p:cNvPr>
          <p:cNvCxnSpPr>
            <a:cxnSpLocks/>
          </p:cNvCxnSpPr>
          <p:nvPr/>
        </p:nvCxnSpPr>
        <p:spPr>
          <a:xfrm>
            <a:off x="449440" y="6876348"/>
            <a:ext cx="5034926" cy="0"/>
          </a:xfrm>
          <a:prstGeom prst="line">
            <a:avLst/>
          </a:prstGeom>
          <a:noFill/>
          <a:ln w="9525" cap="flat">
            <a:solidFill>
              <a:srgbClr val="009FE3"/>
            </a:solidFill>
            <a:prstDash val="sysDot"/>
            <a:round/>
          </a:ln>
          <a:effectLst/>
          <a:sp3d/>
        </p:spPr>
        <p:style>
          <a:lnRef idx="0">
            <a:scrgbClr r="0" g="0" b="0"/>
          </a:lnRef>
          <a:fillRef idx="0">
            <a:scrgbClr r="0" g="0" b="0"/>
          </a:fillRef>
          <a:effectRef idx="0">
            <a:scrgbClr r="0" g="0" b="0"/>
          </a:effectRef>
          <a:fontRef idx="none"/>
        </p:style>
      </p:cxnSp>
      <p:pic>
        <p:nvPicPr>
          <p:cNvPr id="3" name="Imagen 2" descr="Logotipo&#10;&#10;Descripción generada automáticamente con confianza media">
            <a:extLst>
              <a:ext uri="{FF2B5EF4-FFF2-40B4-BE49-F238E27FC236}">
                <a16:creationId xmlns:a16="http://schemas.microsoft.com/office/drawing/2014/main" id="{43CAC784-0C50-421D-A30B-C5ED96F35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5094" y="25220"/>
            <a:ext cx="2346906" cy="1005817"/>
          </a:xfrm>
          <a:prstGeom prst="rect">
            <a:avLst/>
          </a:prstGeom>
        </p:spPr>
      </p:pic>
      <p:sp>
        <p:nvSpPr>
          <p:cNvPr id="12" name="Marcador de pie de página 3">
            <a:extLst>
              <a:ext uri="{FF2B5EF4-FFF2-40B4-BE49-F238E27FC236}">
                <a16:creationId xmlns:a16="http://schemas.microsoft.com/office/drawing/2014/main" id="{1EC00EF4-F0B1-48B5-AC7F-148EE3CFF9E4}"/>
              </a:ext>
            </a:extLst>
          </p:cNvPr>
          <p:cNvSpPr txBox="1">
            <a:spLocks/>
          </p:cNvSpPr>
          <p:nvPr/>
        </p:nvSpPr>
        <p:spPr>
          <a:xfrm>
            <a:off x="3683732" y="5918779"/>
            <a:ext cx="4824536"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r>
              <a:rPr lang="es-ES" sz="1400">
                <a:solidFill>
                  <a:schemeClr val="bg1">
                    <a:lumMod val="50000"/>
                  </a:schemeClr>
                </a:solidFill>
              </a:rPr>
              <a:t>Es bueno contar con la ayuda de un asesor de confianza.</a:t>
            </a:r>
          </a:p>
          <a:p>
            <a:endParaRPr lang="en-US" dirty="0"/>
          </a:p>
        </p:txBody>
      </p:sp>
      <p:sp>
        <p:nvSpPr>
          <p:cNvPr id="8" name="Marcador de contenido 2">
            <a:extLst>
              <a:ext uri="{FF2B5EF4-FFF2-40B4-BE49-F238E27FC236}">
                <a16:creationId xmlns:a16="http://schemas.microsoft.com/office/drawing/2014/main" id="{B8D1B921-F7AC-4377-B6C2-EBE2CE3E6253}"/>
              </a:ext>
            </a:extLst>
          </p:cNvPr>
          <p:cNvSpPr txBox="1">
            <a:spLocks/>
          </p:cNvSpPr>
          <p:nvPr/>
        </p:nvSpPr>
        <p:spPr>
          <a:xfrm>
            <a:off x="5015880" y="1647113"/>
            <a:ext cx="7315200" cy="3132246"/>
          </a:xfrm>
          <a:prstGeom prst="rect">
            <a:avLst/>
          </a:prstGeom>
        </p:spPr>
        <p:txBody>
          <a:bodyPr/>
          <a:lstStyle>
            <a:lvl1pPr marL="342904" marR="0" indent="-3429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1pPr>
            <a:lvl2pPr marL="783780" marR="0" indent="-32657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2pPr>
            <a:lvl3pPr marL="1219215" marR="0" indent="-3048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3pPr>
            <a:lvl4pPr marL="1737382"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4pPr>
            <a:lvl5pPr marL="2194587"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5pPr>
            <a:lvl6pPr marL="2651793"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6pPr>
            <a:lvl7pPr marL="3108999"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7pPr>
            <a:lvl8pPr marL="3566203"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8pPr>
            <a:lvl9pPr marL="4023409"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9pPr>
          </a:lstStyle>
          <a:p>
            <a:pPr hangingPunct="1"/>
            <a:endParaRPr lang="es-ES" dirty="0"/>
          </a:p>
          <a:p>
            <a:pPr hangingPunct="1"/>
            <a:r>
              <a:rPr lang="es-ES" sz="2400" dirty="0">
                <a:latin typeface="Open Sans" panose="020B0606030504020204" pitchFamily="34" charset="0"/>
                <a:ea typeface="Open Sans" panose="020B0606030504020204" pitchFamily="34" charset="0"/>
                <a:cs typeface="Open Sans" panose="020B0606030504020204" pitchFamily="34" charset="0"/>
              </a:rPr>
              <a:t>Lo que voy a necesitar en los próximos años.</a:t>
            </a:r>
          </a:p>
          <a:p>
            <a:pPr hangingPunct="1"/>
            <a:r>
              <a:rPr lang="es-ES" sz="2400" dirty="0">
                <a:latin typeface="Open Sans" panose="020B0606030504020204" pitchFamily="34" charset="0"/>
                <a:ea typeface="Open Sans" panose="020B0606030504020204" pitchFamily="34" charset="0"/>
                <a:cs typeface="Open Sans" panose="020B0606030504020204" pitchFamily="34" charset="0"/>
              </a:rPr>
              <a:t>Lo que tengo.</a:t>
            </a:r>
          </a:p>
          <a:p>
            <a:pPr hangingPunct="1"/>
            <a:r>
              <a:rPr lang="es-ES" sz="2400" dirty="0">
                <a:latin typeface="Open Sans" panose="020B0606030504020204" pitchFamily="34" charset="0"/>
                <a:ea typeface="Open Sans" panose="020B0606030504020204" pitchFamily="34" charset="0"/>
                <a:cs typeface="Open Sans" panose="020B0606030504020204" pitchFamily="34" charset="0"/>
              </a:rPr>
              <a:t>¿Cómo organizo lo que tengo?</a:t>
            </a:r>
          </a:p>
          <a:p>
            <a:pPr hangingPunct="1"/>
            <a:r>
              <a:rPr lang="es-ES" sz="2400" dirty="0">
                <a:latin typeface="Open Sans" panose="020B0606030504020204" pitchFamily="34" charset="0"/>
                <a:ea typeface="Open Sans" panose="020B0606030504020204" pitchFamily="34" charset="0"/>
                <a:cs typeface="Open Sans" panose="020B0606030504020204" pitchFamily="34" charset="0"/>
              </a:rPr>
              <a:t>Mis decisiones, mi plan.</a:t>
            </a:r>
          </a:p>
          <a:p>
            <a:pPr marL="0" indent="0" hangingPunct="1">
              <a:buFont typeface="Arial"/>
              <a:buNone/>
            </a:pPr>
            <a:r>
              <a:rPr lang="es-ES" sz="2400" dirty="0"/>
              <a:t> </a:t>
            </a:r>
          </a:p>
          <a:p>
            <a:pPr marL="0" indent="0" hangingPunct="1">
              <a:buFont typeface="Arial"/>
              <a:buNone/>
            </a:pPr>
            <a:r>
              <a:rPr lang="es-ES" dirty="0"/>
              <a:t> </a:t>
            </a:r>
          </a:p>
          <a:p>
            <a:pPr marL="0" indent="0" hangingPunct="1">
              <a:buFont typeface="Arial"/>
              <a:buNone/>
            </a:pPr>
            <a:endParaRPr lang="es-ES" dirty="0"/>
          </a:p>
          <a:p>
            <a:pPr marL="0" indent="0" hangingPunct="1">
              <a:buFont typeface="Arial"/>
              <a:buNone/>
            </a:pPr>
            <a:endParaRPr lang="es-ES" dirty="0"/>
          </a:p>
          <a:p>
            <a:pPr marL="0" indent="0" hangingPunct="1">
              <a:buFont typeface="Arial"/>
              <a:buNone/>
            </a:pPr>
            <a:endParaRPr lang="es-ES" dirty="0"/>
          </a:p>
        </p:txBody>
      </p:sp>
      <p:pic>
        <p:nvPicPr>
          <p:cNvPr id="4" name="Imagen 3">
            <a:extLst>
              <a:ext uri="{FF2B5EF4-FFF2-40B4-BE49-F238E27FC236}">
                <a16:creationId xmlns:a16="http://schemas.microsoft.com/office/drawing/2014/main" id="{39D0D2E2-087A-4012-9BF9-55789DC0CD99}"/>
              </a:ext>
            </a:extLst>
          </p:cNvPr>
          <p:cNvPicPr>
            <a:picLocks noChangeAspect="1"/>
          </p:cNvPicPr>
          <p:nvPr/>
        </p:nvPicPr>
        <p:blipFill>
          <a:blip r:embed="rId4"/>
          <a:stretch>
            <a:fillRect/>
          </a:stretch>
        </p:blipFill>
        <p:spPr>
          <a:xfrm>
            <a:off x="0" y="774336"/>
            <a:ext cx="4727848" cy="5040280"/>
          </a:xfrm>
          <a:prstGeom prst="rect">
            <a:avLst/>
          </a:prstGeom>
        </p:spPr>
      </p:pic>
    </p:spTree>
    <p:extLst>
      <p:ext uri="{BB962C8B-B14F-4D97-AF65-F5344CB8AC3E}">
        <p14:creationId xmlns:p14="http://schemas.microsoft.com/office/powerpoint/2010/main" val="319944049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AB23E03-B7EC-44A0-B9B9-89324FB6C2F4}"/>
              </a:ext>
            </a:extLst>
          </p:cNvPr>
          <p:cNvSpPr txBox="1"/>
          <p:nvPr/>
        </p:nvSpPr>
        <p:spPr>
          <a:xfrm>
            <a:off x="316856" y="167772"/>
            <a:ext cx="8587456" cy="5026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1276" tIns="81276" rIns="81276" bIns="81276" numCol="1" spcCol="38100" rtlCol="0" anchor="t">
            <a:spAutoFit/>
          </a:bodyPr>
          <a:lstStyle/>
          <a:p>
            <a:pPr defTabSz="812810"/>
            <a:r>
              <a:rPr lang="es-ES" sz="2200"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Qué voy a necesitar en los próximos años?</a:t>
            </a:r>
          </a:p>
        </p:txBody>
      </p:sp>
      <p:cxnSp>
        <p:nvCxnSpPr>
          <p:cNvPr id="31" name="Conector recto 30">
            <a:extLst>
              <a:ext uri="{FF2B5EF4-FFF2-40B4-BE49-F238E27FC236}">
                <a16:creationId xmlns:a16="http://schemas.microsoft.com/office/drawing/2014/main" id="{FE12E07B-4A25-480F-B698-BC982C8C304F}"/>
              </a:ext>
            </a:extLst>
          </p:cNvPr>
          <p:cNvCxnSpPr>
            <a:cxnSpLocks/>
          </p:cNvCxnSpPr>
          <p:nvPr/>
        </p:nvCxnSpPr>
        <p:spPr>
          <a:xfrm>
            <a:off x="449440" y="6876348"/>
            <a:ext cx="5034926" cy="0"/>
          </a:xfrm>
          <a:prstGeom prst="line">
            <a:avLst/>
          </a:prstGeom>
          <a:noFill/>
          <a:ln w="9525" cap="flat">
            <a:solidFill>
              <a:srgbClr val="009FE3"/>
            </a:solidFill>
            <a:prstDash val="sysDot"/>
            <a:round/>
          </a:ln>
          <a:effectLst/>
          <a:sp3d/>
        </p:spPr>
        <p:style>
          <a:lnRef idx="0">
            <a:scrgbClr r="0" g="0" b="0"/>
          </a:lnRef>
          <a:fillRef idx="0">
            <a:scrgbClr r="0" g="0" b="0"/>
          </a:fillRef>
          <a:effectRef idx="0">
            <a:scrgbClr r="0" g="0" b="0"/>
          </a:effectRef>
          <a:fontRef idx="none"/>
        </p:style>
      </p:cxnSp>
      <p:pic>
        <p:nvPicPr>
          <p:cNvPr id="3" name="Imagen 2" descr="Logotipo&#10;&#10;Descripción generada automáticamente con confianza media">
            <a:extLst>
              <a:ext uri="{FF2B5EF4-FFF2-40B4-BE49-F238E27FC236}">
                <a16:creationId xmlns:a16="http://schemas.microsoft.com/office/drawing/2014/main" id="{43CAC784-0C50-421D-A30B-C5ED96F35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5094" y="25220"/>
            <a:ext cx="2346906" cy="1005817"/>
          </a:xfrm>
          <a:prstGeom prst="rect">
            <a:avLst/>
          </a:prstGeom>
        </p:spPr>
      </p:pic>
      <p:sp>
        <p:nvSpPr>
          <p:cNvPr id="12" name="Marcador de pie de página 3">
            <a:extLst>
              <a:ext uri="{FF2B5EF4-FFF2-40B4-BE49-F238E27FC236}">
                <a16:creationId xmlns:a16="http://schemas.microsoft.com/office/drawing/2014/main" id="{1EC00EF4-F0B1-48B5-AC7F-148EE3CFF9E4}"/>
              </a:ext>
            </a:extLst>
          </p:cNvPr>
          <p:cNvSpPr txBox="1">
            <a:spLocks/>
          </p:cNvSpPr>
          <p:nvPr/>
        </p:nvSpPr>
        <p:spPr>
          <a:xfrm>
            <a:off x="3683732" y="5918779"/>
            <a:ext cx="5364596"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r>
              <a:rPr lang="es-E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Es bueno contar con la ayuda de un asesor de confianza.</a:t>
            </a:r>
          </a:p>
          <a:p>
            <a:endParaRPr lang="en-US" dirty="0"/>
          </a:p>
        </p:txBody>
      </p:sp>
      <p:sp>
        <p:nvSpPr>
          <p:cNvPr id="9" name="Marcador de contenido 2">
            <a:extLst>
              <a:ext uri="{FF2B5EF4-FFF2-40B4-BE49-F238E27FC236}">
                <a16:creationId xmlns:a16="http://schemas.microsoft.com/office/drawing/2014/main" id="{76FC084D-C0C0-4272-AE14-E8681A7C50AF}"/>
              </a:ext>
            </a:extLst>
          </p:cNvPr>
          <p:cNvSpPr txBox="1">
            <a:spLocks/>
          </p:cNvSpPr>
          <p:nvPr/>
        </p:nvSpPr>
        <p:spPr>
          <a:xfrm>
            <a:off x="263005" y="1228059"/>
            <a:ext cx="7315200" cy="4424029"/>
          </a:xfrm>
          <a:prstGeom prst="rect">
            <a:avLst/>
          </a:prstGeom>
        </p:spPr>
        <p:txBody>
          <a:bodyPr>
            <a:normAutofit fontScale="25000" lnSpcReduction="20000"/>
          </a:bodyPr>
          <a:lstStyle>
            <a:lvl1pPr marL="342904" marR="0" indent="-3429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1pPr>
            <a:lvl2pPr marL="783780" marR="0" indent="-32657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2pPr>
            <a:lvl3pPr marL="1219215" marR="0" indent="-3048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3pPr>
            <a:lvl4pPr marL="1737382"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4pPr>
            <a:lvl5pPr marL="2194587"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5pPr>
            <a:lvl6pPr marL="2651793"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6pPr>
            <a:lvl7pPr marL="3108999"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7pPr>
            <a:lvl8pPr marL="3566203"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8pPr>
            <a:lvl9pPr marL="4023409"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9pPr>
          </a:lstStyle>
          <a:p>
            <a:pPr hangingPunct="1">
              <a:lnSpc>
                <a:spcPct val="110000"/>
              </a:lnSpc>
              <a:buSzPts val="1800"/>
            </a:pPr>
            <a:r>
              <a:rPr lang="es-ES" sz="8000" b="1" dirty="0">
                <a:latin typeface="Open Sans" panose="020B0606030504020204" pitchFamily="34" charset="0"/>
                <a:ea typeface="Open Sans" panose="020B0606030504020204" pitchFamily="34" charset="0"/>
                <a:cs typeface="Open Sans" panose="020B0606030504020204" pitchFamily="34" charset="0"/>
              </a:rPr>
              <a:t>El día a día, </a:t>
            </a:r>
            <a:r>
              <a:rPr lang="es-ES" sz="8000" dirty="0">
                <a:latin typeface="Open Sans" panose="020B0606030504020204" pitchFamily="34" charset="0"/>
                <a:ea typeface="Open Sans" panose="020B0606030504020204" pitchFamily="34" charset="0"/>
                <a:cs typeface="Open Sans" panose="020B0606030504020204" pitchFamily="34" charset="0"/>
              </a:rPr>
              <a:t>lo necesario y los hábitos de mi estilo de vida</a:t>
            </a:r>
          </a:p>
          <a:p>
            <a:pPr hangingPunct="1">
              <a:lnSpc>
                <a:spcPct val="110000"/>
              </a:lnSpc>
              <a:buSzPts val="1800"/>
            </a:pPr>
            <a:r>
              <a:rPr lang="es-ES" sz="8000" b="1" dirty="0">
                <a:latin typeface="Open Sans" panose="020B0606030504020204" pitchFamily="34" charset="0"/>
                <a:ea typeface="Open Sans" panose="020B0606030504020204" pitchFamily="34" charset="0"/>
                <a:cs typeface="Open Sans" panose="020B0606030504020204" pitchFamily="34" charset="0"/>
              </a:rPr>
              <a:t>Salud</a:t>
            </a:r>
            <a:r>
              <a:rPr lang="es-ES" sz="8000" dirty="0">
                <a:latin typeface="Open Sans" panose="020B0606030504020204" pitchFamily="34" charset="0"/>
                <a:ea typeface="Open Sans" panose="020B0606030504020204" pitchFamily="34" charset="0"/>
                <a:cs typeface="Open Sans" panose="020B0606030504020204" pitchFamily="34" charset="0"/>
              </a:rPr>
              <a:t>, poder hacer frente a ciertos cuidados </a:t>
            </a:r>
          </a:p>
          <a:p>
            <a:pPr hangingPunct="1">
              <a:lnSpc>
                <a:spcPct val="110000"/>
              </a:lnSpc>
              <a:buSzPts val="1800"/>
            </a:pPr>
            <a:r>
              <a:rPr lang="es-ES" sz="8000" dirty="0">
                <a:latin typeface="Open Sans" panose="020B0606030504020204" pitchFamily="34" charset="0"/>
                <a:ea typeface="Open Sans" panose="020B0606030504020204" pitchFamily="34" charset="0"/>
                <a:cs typeface="Open Sans" panose="020B0606030504020204" pitchFamily="34" charset="0"/>
              </a:rPr>
              <a:t>Los </a:t>
            </a:r>
            <a:r>
              <a:rPr lang="es-ES" sz="8000" b="1" dirty="0">
                <a:latin typeface="Open Sans" panose="020B0606030504020204" pitchFamily="34" charset="0"/>
                <a:ea typeface="Open Sans" panose="020B0606030504020204" pitchFamily="34" charset="0"/>
                <a:cs typeface="Open Sans" panose="020B0606030504020204" pitchFamily="34" charset="0"/>
              </a:rPr>
              <a:t>imprevistos</a:t>
            </a:r>
            <a:r>
              <a:rPr lang="es-ES" sz="8000" dirty="0">
                <a:latin typeface="Open Sans" panose="020B0606030504020204" pitchFamily="34" charset="0"/>
                <a:ea typeface="Open Sans" panose="020B0606030504020204" pitchFamily="34" charset="0"/>
                <a:cs typeface="Open Sans" panose="020B0606030504020204" pitchFamily="34" charset="0"/>
              </a:rPr>
              <a:t>, nuestros o para ayudar a nuestros seres queridos</a:t>
            </a:r>
          </a:p>
          <a:p>
            <a:pPr hangingPunct="1">
              <a:lnSpc>
                <a:spcPct val="110000"/>
              </a:lnSpc>
              <a:buSzPts val="1800"/>
            </a:pPr>
            <a:r>
              <a:rPr lang="es-ES" sz="8000" dirty="0">
                <a:latin typeface="Open Sans" panose="020B0606030504020204" pitchFamily="34" charset="0"/>
                <a:ea typeface="Open Sans" panose="020B0606030504020204" pitchFamily="34" charset="0"/>
                <a:cs typeface="Open Sans" panose="020B0606030504020204" pitchFamily="34" charset="0"/>
              </a:rPr>
              <a:t>Los </a:t>
            </a:r>
            <a:r>
              <a:rPr lang="es-ES" sz="8000" b="1" dirty="0">
                <a:latin typeface="Open Sans" panose="020B0606030504020204" pitchFamily="34" charset="0"/>
                <a:ea typeface="Open Sans" panose="020B0606030504020204" pitchFamily="34" charset="0"/>
                <a:cs typeface="Open Sans" panose="020B0606030504020204" pitchFamily="34" charset="0"/>
              </a:rPr>
              <a:t>caprichos y el ocio </a:t>
            </a:r>
            <a:r>
              <a:rPr lang="es-ES" sz="8000" dirty="0">
                <a:latin typeface="Open Sans" panose="020B0606030504020204" pitchFamily="34" charset="0"/>
                <a:ea typeface="Open Sans" panose="020B0606030504020204" pitchFamily="34" charset="0"/>
                <a:cs typeface="Open Sans" panose="020B0606030504020204" pitchFamily="34" charset="0"/>
              </a:rPr>
              <a:t>que pueda permitirme</a:t>
            </a:r>
          </a:p>
          <a:p>
            <a:pPr hangingPunct="1">
              <a:lnSpc>
                <a:spcPct val="110000"/>
              </a:lnSpc>
              <a:buSzPts val="1800"/>
            </a:pPr>
            <a:r>
              <a:rPr lang="es-ES" sz="8000" b="1" dirty="0">
                <a:latin typeface="Open Sans" panose="020B0606030504020204" pitchFamily="34" charset="0"/>
                <a:ea typeface="Open Sans" panose="020B0606030504020204" pitchFamily="34" charset="0"/>
                <a:cs typeface="Open Sans" panose="020B0606030504020204" pitchFamily="34" charset="0"/>
              </a:rPr>
              <a:t>Herencia familiar</a:t>
            </a:r>
          </a:p>
          <a:p>
            <a:pPr marL="0" indent="0" hangingPunct="1">
              <a:buFont typeface="Arial"/>
              <a:buNone/>
            </a:pPr>
            <a:endParaRPr lang="es-ES" sz="8000" dirty="0">
              <a:latin typeface="Open Sans" panose="020B0606030504020204" pitchFamily="34" charset="0"/>
              <a:ea typeface="Open Sans" panose="020B0606030504020204" pitchFamily="34" charset="0"/>
              <a:cs typeface="Open Sans" panose="020B0606030504020204" pitchFamily="34" charset="0"/>
            </a:endParaRPr>
          </a:p>
          <a:p>
            <a:pPr hangingPunct="1"/>
            <a:r>
              <a:rPr lang="es-ES" sz="8000" b="1" dirty="0">
                <a:latin typeface="Open Sans" panose="020B0606030504020204" pitchFamily="34" charset="0"/>
                <a:ea typeface="Open Sans" panose="020B0606030504020204" pitchFamily="34" charset="0"/>
                <a:cs typeface="Open Sans" panose="020B0606030504020204" pitchFamily="34" charset="0"/>
              </a:rPr>
              <a:t>Para ello he de tener:</a:t>
            </a:r>
          </a:p>
          <a:p>
            <a:pPr marL="762000" lvl="1" indent="-260350" hangingPunct="1">
              <a:buSzPts val="1800"/>
              <a:buFont typeface="+mj-lt"/>
              <a:buAutoNum type="arabicPeriod"/>
            </a:pPr>
            <a:r>
              <a:rPr lang="es-ES" sz="8000" dirty="0">
                <a:latin typeface="Open Sans" panose="020B0606030504020204" pitchFamily="34" charset="0"/>
                <a:ea typeface="Open Sans" panose="020B0606030504020204" pitchFamily="34" charset="0"/>
                <a:cs typeface="Open Sans" panose="020B0606030504020204" pitchFamily="34" charset="0"/>
              </a:rPr>
              <a:t>Seguridad de ingresos</a:t>
            </a:r>
          </a:p>
          <a:p>
            <a:pPr marL="762000" lvl="1" indent="-260350" hangingPunct="1">
              <a:buSzPts val="1800"/>
              <a:buFont typeface="+mj-lt"/>
              <a:buAutoNum type="arabicPeriod"/>
            </a:pPr>
            <a:r>
              <a:rPr lang="es-ES" sz="8000" dirty="0">
                <a:latin typeface="Open Sans" panose="020B0606030504020204" pitchFamily="34" charset="0"/>
                <a:ea typeface="Open Sans" panose="020B0606030504020204" pitchFamily="34" charset="0"/>
                <a:cs typeface="Open Sans" panose="020B0606030504020204" pitchFamily="34" charset="0"/>
              </a:rPr>
              <a:t>Flexibilidad y liquidez*</a:t>
            </a:r>
            <a:endParaRPr lang="es-ES" sz="8000" dirty="0">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pPr marL="762000" lvl="1" indent="-260350" hangingPunct="1">
              <a:buSzPts val="1800"/>
              <a:buFont typeface="+mj-lt"/>
              <a:buAutoNum type="arabicPeriod"/>
            </a:pPr>
            <a:r>
              <a:rPr lang="es-ES" sz="8000" dirty="0">
                <a:latin typeface="Open Sans" panose="020B0606030504020204" pitchFamily="34" charset="0"/>
                <a:ea typeface="Open Sans" panose="020B0606030504020204" pitchFamily="34" charset="0"/>
                <a:cs typeface="Open Sans" panose="020B0606030504020204" pitchFamily="34" charset="0"/>
              </a:rPr>
              <a:t>Menor coste fiscal posible</a:t>
            </a:r>
          </a:p>
          <a:p>
            <a:pPr marL="501650" lvl="1" indent="0" hangingPunct="1">
              <a:buSzPts val="1800"/>
              <a:buFont typeface="Arial"/>
              <a:buNone/>
            </a:pPr>
            <a:r>
              <a:rPr lang="es-ES" sz="4400" dirty="0">
                <a:latin typeface="Open Sans" panose="020B0606030504020204" pitchFamily="34" charset="0"/>
                <a:ea typeface="Open Sans" panose="020B0606030504020204" pitchFamily="34" charset="0"/>
                <a:cs typeface="Open Sans" panose="020B0606030504020204" pitchFamily="34" charset="0"/>
              </a:rPr>
              <a:t>* Facilidad con la que un ahorro puede convertirse en dinero en efectivo</a:t>
            </a:r>
            <a:endParaRPr lang="es-ES" sz="19200" dirty="0">
              <a:latin typeface="Open Sans" panose="020B0606030504020204" pitchFamily="34" charset="0"/>
              <a:ea typeface="Open Sans" panose="020B0606030504020204" pitchFamily="34" charset="0"/>
              <a:cs typeface="Open Sans" panose="020B0606030504020204" pitchFamily="34" charset="0"/>
            </a:endParaRPr>
          </a:p>
          <a:p>
            <a:pPr hangingPunct="1"/>
            <a:endParaRPr lang="es-ES" dirty="0"/>
          </a:p>
        </p:txBody>
      </p:sp>
      <p:pic>
        <p:nvPicPr>
          <p:cNvPr id="5" name="Imagen 4">
            <a:extLst>
              <a:ext uri="{FF2B5EF4-FFF2-40B4-BE49-F238E27FC236}">
                <a16:creationId xmlns:a16="http://schemas.microsoft.com/office/drawing/2014/main" id="{B024C6F5-6A94-3844-8704-9ED6B6100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0328" y="889907"/>
            <a:ext cx="3908667" cy="4952617"/>
          </a:xfrm>
          <a:prstGeom prst="rect">
            <a:avLst/>
          </a:prstGeom>
        </p:spPr>
      </p:pic>
    </p:spTree>
    <p:extLst>
      <p:ext uri="{BB962C8B-B14F-4D97-AF65-F5344CB8AC3E}">
        <p14:creationId xmlns:p14="http://schemas.microsoft.com/office/powerpoint/2010/main" val="123974310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AB23E03-B7EC-44A0-B9B9-89324FB6C2F4}"/>
              </a:ext>
            </a:extLst>
          </p:cNvPr>
          <p:cNvSpPr txBox="1"/>
          <p:nvPr/>
        </p:nvSpPr>
        <p:spPr>
          <a:xfrm>
            <a:off x="316856" y="167772"/>
            <a:ext cx="8191412" cy="533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1276" tIns="81276" rIns="81276" bIns="81276" numCol="1" spcCol="38100" rtlCol="0" anchor="t">
            <a:spAutoFit/>
          </a:bodyPr>
          <a:lstStyle/>
          <a:p>
            <a:pPr defTabSz="812810"/>
            <a:r>
              <a:rPr lang="es-ES" sz="2400" spc="533" dirty="0">
                <a:solidFill>
                  <a:srgbClr val="009AD8"/>
                </a:solidFill>
                <a:latin typeface="Open Sans" panose="020B0606030504020204" pitchFamily="34" charset="0"/>
                <a:ea typeface="Open Sans" panose="020B0606030504020204" pitchFamily="34" charset="0"/>
                <a:cs typeface="Open Sans" panose="020B0606030504020204" pitchFamily="34" charset="0"/>
              </a:rPr>
              <a:t>Lo que tengo</a:t>
            </a:r>
          </a:p>
        </p:txBody>
      </p:sp>
      <p:cxnSp>
        <p:nvCxnSpPr>
          <p:cNvPr id="31" name="Conector recto 30">
            <a:extLst>
              <a:ext uri="{FF2B5EF4-FFF2-40B4-BE49-F238E27FC236}">
                <a16:creationId xmlns:a16="http://schemas.microsoft.com/office/drawing/2014/main" id="{FE12E07B-4A25-480F-B698-BC982C8C304F}"/>
              </a:ext>
            </a:extLst>
          </p:cNvPr>
          <p:cNvCxnSpPr>
            <a:cxnSpLocks/>
          </p:cNvCxnSpPr>
          <p:nvPr/>
        </p:nvCxnSpPr>
        <p:spPr>
          <a:xfrm>
            <a:off x="449440" y="6876348"/>
            <a:ext cx="5034926" cy="0"/>
          </a:xfrm>
          <a:prstGeom prst="line">
            <a:avLst/>
          </a:prstGeom>
          <a:noFill/>
          <a:ln w="9525" cap="flat">
            <a:solidFill>
              <a:srgbClr val="009FE3"/>
            </a:solidFill>
            <a:prstDash val="sysDot"/>
            <a:round/>
          </a:ln>
          <a:effectLst/>
          <a:sp3d/>
        </p:spPr>
        <p:style>
          <a:lnRef idx="0">
            <a:scrgbClr r="0" g="0" b="0"/>
          </a:lnRef>
          <a:fillRef idx="0">
            <a:scrgbClr r="0" g="0" b="0"/>
          </a:fillRef>
          <a:effectRef idx="0">
            <a:scrgbClr r="0" g="0" b="0"/>
          </a:effectRef>
          <a:fontRef idx="none"/>
        </p:style>
      </p:cxnSp>
      <p:pic>
        <p:nvPicPr>
          <p:cNvPr id="3" name="Imagen 2" descr="Logotipo&#10;&#10;Descripción generada automáticamente con confianza media">
            <a:extLst>
              <a:ext uri="{FF2B5EF4-FFF2-40B4-BE49-F238E27FC236}">
                <a16:creationId xmlns:a16="http://schemas.microsoft.com/office/drawing/2014/main" id="{43CAC784-0C50-421D-A30B-C5ED96F35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5094" y="25220"/>
            <a:ext cx="2346906" cy="1005817"/>
          </a:xfrm>
          <a:prstGeom prst="rect">
            <a:avLst/>
          </a:prstGeom>
        </p:spPr>
      </p:pic>
      <p:sp>
        <p:nvSpPr>
          <p:cNvPr id="12" name="Marcador de pie de página 3">
            <a:extLst>
              <a:ext uri="{FF2B5EF4-FFF2-40B4-BE49-F238E27FC236}">
                <a16:creationId xmlns:a16="http://schemas.microsoft.com/office/drawing/2014/main" id="{1EC00EF4-F0B1-48B5-AC7F-148EE3CFF9E4}"/>
              </a:ext>
            </a:extLst>
          </p:cNvPr>
          <p:cNvSpPr txBox="1">
            <a:spLocks/>
          </p:cNvSpPr>
          <p:nvPr/>
        </p:nvSpPr>
        <p:spPr>
          <a:xfrm>
            <a:off x="3683732" y="5918779"/>
            <a:ext cx="5436604"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r>
              <a:rPr lang="es-E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Es bueno contar con la ayuda de un asesor de confianza.</a:t>
            </a:r>
          </a:p>
          <a:p>
            <a:endParaRPr lang="en-US" dirty="0"/>
          </a:p>
        </p:txBody>
      </p:sp>
      <p:sp>
        <p:nvSpPr>
          <p:cNvPr id="8" name="Marcador de contenido 2">
            <a:extLst>
              <a:ext uri="{FF2B5EF4-FFF2-40B4-BE49-F238E27FC236}">
                <a16:creationId xmlns:a16="http://schemas.microsoft.com/office/drawing/2014/main" id="{F4DB5C26-C654-48F8-898B-3A657016B056}"/>
              </a:ext>
            </a:extLst>
          </p:cNvPr>
          <p:cNvSpPr txBox="1">
            <a:spLocks/>
          </p:cNvSpPr>
          <p:nvPr/>
        </p:nvSpPr>
        <p:spPr>
          <a:xfrm>
            <a:off x="308695" y="1350731"/>
            <a:ext cx="7315200" cy="3500996"/>
          </a:xfrm>
          <a:prstGeom prst="rect">
            <a:avLst/>
          </a:prstGeom>
        </p:spPr>
        <p:txBody>
          <a:bodyPr>
            <a:normAutofit fontScale="92500"/>
          </a:bodyPr>
          <a:lstStyle>
            <a:lvl1pPr marL="342904" marR="0" indent="-3429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1pPr>
            <a:lvl2pPr marL="783780" marR="0" indent="-32657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2pPr>
            <a:lvl3pPr marL="1219215" marR="0" indent="-304804"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3pPr>
            <a:lvl4pPr marL="1737382"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4pPr>
            <a:lvl5pPr marL="2194587"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5pPr>
            <a:lvl6pPr marL="2651793"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6pPr>
            <a:lvl7pPr marL="3108999" marR="0" indent="-365765"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7pPr>
            <a:lvl8pPr marL="3566203"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8pPr>
            <a:lvl9pPr marL="4023409" marR="0" indent="-365763" algn="l" defTabSz="457206"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Montserrat Regular"/>
              </a:defRPr>
            </a:lvl9pPr>
          </a:lstStyle>
          <a:p>
            <a:pPr marL="0" indent="0" hangingPunct="1">
              <a:buFont typeface="Arial"/>
              <a:buNone/>
            </a:pPr>
            <a:endParaRPr lang="es-ES" sz="2400" b="1" dirty="0">
              <a:latin typeface="Times New Roman" panose="02020603050405020304" pitchFamily="18" charset="0"/>
            </a:endParaRPr>
          </a:p>
          <a:p>
            <a:pPr marL="457200" indent="-457200" hangingPunct="1">
              <a:buFont typeface="+mj-lt"/>
              <a:buAutoNum type="arabicPeriod"/>
            </a:pPr>
            <a:r>
              <a:rPr lang="es-ES" sz="2400" b="1" dirty="0">
                <a:latin typeface="Open Sans" panose="020B0606030504020204" pitchFamily="34" charset="0"/>
                <a:ea typeface="Open Sans" panose="020B0606030504020204" pitchFamily="34" charset="0"/>
                <a:cs typeface="Open Sans" panose="020B0606030504020204" pitchFamily="34" charset="0"/>
              </a:rPr>
              <a:t>Ingresos periódicos,</a:t>
            </a:r>
            <a:r>
              <a:rPr lang="es-ES" sz="2400" dirty="0">
                <a:latin typeface="Open Sans" panose="020B0606030504020204" pitchFamily="34" charset="0"/>
                <a:ea typeface="Open Sans" panose="020B0606030504020204" pitchFamily="34" charset="0"/>
                <a:cs typeface="Open Sans" panose="020B0606030504020204" pitchFamily="34" charset="0"/>
              </a:rPr>
              <a:t> la pensión de la Seguridad Social, alquileres sobre propiedades…</a:t>
            </a:r>
          </a:p>
          <a:p>
            <a:pPr marL="457200" indent="-457200" hangingPunct="1">
              <a:buFont typeface="+mj-lt"/>
              <a:buAutoNum type="arabicPeriod"/>
            </a:pPr>
            <a:r>
              <a:rPr lang="es-ES" sz="2400" b="1" dirty="0">
                <a:latin typeface="Open Sans" panose="020B0606030504020204" pitchFamily="34" charset="0"/>
                <a:ea typeface="Open Sans" panose="020B0606030504020204" pitchFamily="34" charset="0"/>
                <a:cs typeface="Open Sans" panose="020B0606030504020204" pitchFamily="34" charset="0"/>
              </a:rPr>
              <a:t>Productos financieros:</a:t>
            </a:r>
            <a:r>
              <a:rPr lang="es-ES" sz="2400" dirty="0">
                <a:latin typeface="Open Sans" panose="020B0606030504020204" pitchFamily="34" charset="0"/>
                <a:ea typeface="Open Sans" panose="020B0606030504020204" pitchFamily="34" charset="0"/>
                <a:cs typeface="Open Sans" panose="020B0606030504020204" pitchFamily="34" charset="0"/>
              </a:rPr>
              <a:t> cuentas corrientes, depósitos, fondos de inversión, planes de pensiones, etc.</a:t>
            </a:r>
          </a:p>
          <a:p>
            <a:pPr marL="457200" indent="-457200" hangingPunct="1">
              <a:buFont typeface="+mj-lt"/>
              <a:buAutoNum type="arabicPeriod"/>
            </a:pPr>
            <a:r>
              <a:rPr lang="es-ES" sz="2400" b="1" dirty="0">
                <a:latin typeface="Open Sans" panose="020B0606030504020204" pitchFamily="34" charset="0"/>
                <a:ea typeface="Open Sans" panose="020B0606030504020204" pitchFamily="34" charset="0"/>
                <a:cs typeface="Open Sans" panose="020B0606030504020204" pitchFamily="34" charset="0"/>
              </a:rPr>
              <a:t>Inmuebles:</a:t>
            </a:r>
            <a:r>
              <a:rPr lang="es-ES" sz="2400" dirty="0">
                <a:latin typeface="Open Sans" panose="020B0606030504020204" pitchFamily="34" charset="0"/>
                <a:ea typeface="Open Sans" panose="020B0606030504020204" pitchFamily="34" charset="0"/>
                <a:cs typeface="Open Sans" panose="020B0606030504020204" pitchFamily="34" charset="0"/>
              </a:rPr>
              <a:t> vivienda habitual, segunda residencia, plaza de parking, terrenos o campos…</a:t>
            </a:r>
          </a:p>
        </p:txBody>
      </p:sp>
      <p:pic>
        <p:nvPicPr>
          <p:cNvPr id="6" name="Imagen 5">
            <a:extLst>
              <a:ext uri="{FF2B5EF4-FFF2-40B4-BE49-F238E27FC236}">
                <a16:creationId xmlns:a16="http://schemas.microsoft.com/office/drawing/2014/main" id="{E1F240B6-F19B-4110-8645-26DE0A81DE83}"/>
              </a:ext>
            </a:extLst>
          </p:cNvPr>
          <p:cNvPicPr>
            <a:picLocks noChangeAspect="1"/>
          </p:cNvPicPr>
          <p:nvPr/>
        </p:nvPicPr>
        <p:blipFill>
          <a:blip r:embed="rId4"/>
          <a:stretch>
            <a:fillRect/>
          </a:stretch>
        </p:blipFill>
        <p:spPr>
          <a:xfrm>
            <a:off x="7623894" y="1020994"/>
            <a:ext cx="4568105" cy="4897785"/>
          </a:xfrm>
          <a:prstGeom prst="rect">
            <a:avLst/>
          </a:prstGeom>
        </p:spPr>
      </p:pic>
    </p:spTree>
    <p:extLst>
      <p:ext uri="{BB962C8B-B14F-4D97-AF65-F5344CB8AC3E}">
        <p14:creationId xmlns:p14="http://schemas.microsoft.com/office/powerpoint/2010/main" val="19790289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2243" y="0"/>
            <a:ext cx="12189757" cy="6858000"/>
          </a:xfrm>
          <a:prstGeom prst="rect">
            <a:avLst/>
          </a:prstGeom>
          <a:solidFill>
            <a:srgbClr val="019EE2"/>
          </a:solidFill>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1020445" hangingPunct="1"/>
            <a:endParaRPr lang="es-ES" sz="2000" kern="1200" dirty="0">
              <a:solidFill>
                <a:prstClr val="white"/>
              </a:solidFill>
              <a:latin typeface="Calibri"/>
            </a:endParaRPr>
          </a:p>
        </p:txBody>
      </p:sp>
      <p:sp>
        <p:nvSpPr>
          <p:cNvPr id="12" name="TextBox 6"/>
          <p:cNvSpPr txBox="1">
            <a:spLocks noChangeAspect="1"/>
          </p:cNvSpPr>
          <p:nvPr/>
        </p:nvSpPr>
        <p:spPr>
          <a:xfrm>
            <a:off x="2075722" y="2549811"/>
            <a:ext cx="8040555" cy="2687980"/>
          </a:xfrm>
          <a:prstGeom prst="rect">
            <a:avLst/>
          </a:prstGeom>
        </p:spPr>
        <p:txBody>
          <a:bodyPr wrap="square" lIns="0" tIns="0" rIns="0" bIns="0" rtlCol="0" anchor="t">
            <a:spAutoFit/>
          </a:bodyPr>
          <a:lstStyle/>
          <a:p>
            <a:pPr algn="ctr" defTabSz="1020445" hangingPunct="1"/>
            <a:r>
              <a:rPr lang="ca-ES" sz="4400" b="1" kern="1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Cuadro</a:t>
            </a:r>
            <a:r>
              <a:rPr lang="ca-ES" sz="44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 de soluciones para el </a:t>
            </a:r>
            <a:r>
              <a:rPr lang="ca-ES" sz="4400" b="1" kern="1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ahorro</a:t>
            </a:r>
            <a:r>
              <a:rPr lang="ca-ES" sz="44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 y la </a:t>
            </a:r>
            <a:r>
              <a:rPr lang="ca-ES" sz="4400" b="1" kern="1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seguridad</a:t>
            </a:r>
            <a:r>
              <a:rPr lang="ca-ES" sz="44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 de los </a:t>
            </a:r>
            <a:r>
              <a:rPr lang="ca-ES" sz="4400" b="1" kern="12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ingresos</a:t>
            </a:r>
            <a:r>
              <a:rPr lang="ca-ES" sz="4400" b="1" kern="1200" dirty="0">
                <a:solidFill>
                  <a:prstClr val="white"/>
                </a:solidFill>
                <a:latin typeface="Open Sans" panose="020B0606030504020204" pitchFamily="34" charset="0"/>
                <a:ea typeface="Open Sans" panose="020B0606030504020204" pitchFamily="34" charset="0"/>
                <a:cs typeface="Open Sans" panose="020B0606030504020204" pitchFamily="34" charset="0"/>
              </a:rPr>
              <a:t>.</a:t>
            </a:r>
          </a:p>
          <a:p>
            <a:pPr algn="ctr" defTabSz="1020445" hangingPunct="1"/>
            <a:endParaRPr lang="ca-ES" sz="4267" b="1" kern="1200" dirty="0">
              <a:solidFill>
                <a:prstClr val="white"/>
              </a:solidFill>
              <a:latin typeface="Poppins"/>
              <a:ea typeface="+mn-ea"/>
              <a:cs typeface="Poppins"/>
            </a:endParaRPr>
          </a:p>
        </p:txBody>
      </p:sp>
      <p:pic>
        <p:nvPicPr>
          <p:cNvPr id="7" name="Imagen 6">
            <a:extLst>
              <a:ext uri="{FF2B5EF4-FFF2-40B4-BE49-F238E27FC236}">
                <a16:creationId xmlns:a16="http://schemas.microsoft.com/office/drawing/2014/main" id="{ACC804CC-0F0A-4D8D-84F0-EE440C7FE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497" y="260648"/>
            <a:ext cx="2886815" cy="576064"/>
          </a:xfrm>
          <a:prstGeom prst="rect">
            <a:avLst/>
          </a:prstGeom>
        </p:spPr>
      </p:pic>
    </p:spTree>
    <p:extLst>
      <p:ext uri="{BB962C8B-B14F-4D97-AF65-F5344CB8AC3E}">
        <p14:creationId xmlns:p14="http://schemas.microsoft.com/office/powerpoint/2010/main" val="1868561536"/>
      </p:ext>
    </p:extLst>
  </p:cSld>
  <p:clrMapOvr>
    <a:masterClrMapping/>
  </p:clrMapOvr>
</p:sld>
</file>

<file path=ppt/theme/theme1.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e Office">
      <a:majorFont>
        <a:latin typeface="Helvetica"/>
        <a:ea typeface="Helvetica"/>
        <a:cs typeface="Helvetica"/>
      </a:majorFont>
      <a:minorFont>
        <a:latin typeface="Montserrat Regular"/>
        <a:ea typeface="Montserrat Regular"/>
        <a:cs typeface="Montserrat Regular"/>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e Office">
      <a:majorFont>
        <a:latin typeface="Helvetica"/>
        <a:ea typeface="Helvetica"/>
        <a:cs typeface="Helvetica"/>
      </a:majorFont>
      <a:minorFont>
        <a:latin typeface="Montserrat Regular"/>
        <a:ea typeface="Montserrat Regular"/>
        <a:cs typeface="Montserrat Regular"/>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27A2F21C761C84A941658C4AD1EC32A" ma:contentTypeVersion="13" ma:contentTypeDescription="Crear nuevo documento." ma:contentTypeScope="" ma:versionID="c1c7314410406e8df6f9a7482e2d1b37">
  <xsd:schema xmlns:xsd="http://www.w3.org/2001/XMLSchema" xmlns:xs="http://www.w3.org/2001/XMLSchema" xmlns:p="http://schemas.microsoft.com/office/2006/metadata/properties" xmlns:ns2="d5f543d2-e98f-4bcb-aac4-dbb9963c52ee" xmlns:ns3="edad2d25-cae2-46af-8973-51d41c80e85c" targetNamespace="http://schemas.microsoft.com/office/2006/metadata/properties" ma:root="true" ma:fieldsID="f8a69226c3d118c8fb1188237711b4d1" ns2:_="" ns3:_="">
    <xsd:import namespace="d5f543d2-e98f-4bcb-aac4-dbb9963c52ee"/>
    <xsd:import namespace="edad2d25-cae2-46af-8973-51d41c80e85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f543d2-e98f-4bcb-aac4-dbb9963c52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dad2d25-cae2-46af-8973-51d41c80e85c"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E9D8BCB-7796-410B-83BC-4238C447E104}"/>
</file>

<file path=customXml/itemProps2.xml><?xml version="1.0" encoding="utf-8"?>
<ds:datastoreItem xmlns:ds="http://schemas.openxmlformats.org/officeDocument/2006/customXml" ds:itemID="{BF8CCE89-D99F-4E1A-B35F-0BF16B489E23}"/>
</file>

<file path=customXml/itemProps3.xml><?xml version="1.0" encoding="utf-8"?>
<ds:datastoreItem xmlns:ds="http://schemas.openxmlformats.org/officeDocument/2006/customXml" ds:itemID="{BD3879C6-E998-4B96-9E16-197FFFB5C796}"/>
</file>

<file path=docProps/app.xml><?xml version="1.0" encoding="utf-8"?>
<Properties xmlns="http://schemas.openxmlformats.org/officeDocument/2006/extended-properties" xmlns:vt="http://schemas.openxmlformats.org/officeDocument/2006/docPropsVTypes">
  <TotalTime>32264</TotalTime>
  <Words>4541</Words>
  <Application>Microsoft Office PowerPoint</Application>
  <PresentationFormat>Panorámica</PresentationFormat>
  <Paragraphs>389</Paragraphs>
  <Slides>27</Slides>
  <Notes>27</Notes>
  <HiddenSlides>0</HiddenSlides>
  <MMClips>0</MMClips>
  <ScaleCrop>false</ScaleCrop>
  <HeadingPairs>
    <vt:vector size="8" baseType="variant">
      <vt:variant>
        <vt:lpstr>Fuentes usadas</vt:lpstr>
      </vt:variant>
      <vt:variant>
        <vt:i4>15</vt:i4>
      </vt:variant>
      <vt:variant>
        <vt:lpstr>Tema</vt:lpstr>
      </vt:variant>
      <vt:variant>
        <vt:i4>2</vt:i4>
      </vt:variant>
      <vt:variant>
        <vt:lpstr>Servidores OLE incrustados</vt:lpstr>
      </vt:variant>
      <vt:variant>
        <vt:i4>1</vt:i4>
      </vt:variant>
      <vt:variant>
        <vt:lpstr>Títulos de diapositiva</vt:lpstr>
      </vt:variant>
      <vt:variant>
        <vt:i4>27</vt:i4>
      </vt:variant>
    </vt:vector>
  </HeadingPairs>
  <TitlesOfParts>
    <vt:vector size="45" baseType="lpstr">
      <vt:lpstr>Arial</vt:lpstr>
      <vt:lpstr>Calibri</vt:lpstr>
      <vt:lpstr>Calibri Light</vt:lpstr>
      <vt:lpstr>Courier New</vt:lpstr>
      <vt:lpstr>Helvetica</vt:lpstr>
      <vt:lpstr>Montserrat Bold</vt:lpstr>
      <vt:lpstr>Montserrat Regular</vt:lpstr>
      <vt:lpstr>Open Sans</vt:lpstr>
      <vt:lpstr>Open Sans Light</vt:lpstr>
      <vt:lpstr>Open Sans SemiBold</vt:lpstr>
      <vt:lpstr>Poppins</vt:lpstr>
      <vt:lpstr>Symbol</vt:lpstr>
      <vt:lpstr>Times New Roman</vt:lpstr>
      <vt:lpstr>Wingdings</vt:lpstr>
      <vt:lpstr>Wingdings 2</vt:lpstr>
      <vt:lpstr>Tema de Office</vt:lpstr>
      <vt:lpstr>Office Theme</vt:lpstr>
      <vt:lpstr>Documento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DIANA AVALOS GULIN</dc:creator>
  <cp:lastModifiedBy>GEMA MARINA ESCOLA CARRION</cp:lastModifiedBy>
  <cp:revision>603</cp:revision>
  <cp:lastPrinted>2019-09-16T09:55:49Z</cp:lastPrinted>
  <dcterms:modified xsi:type="dcterms:W3CDTF">2021-05-17T17:05:05Z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0x010100927A2F21C761C84A941658C4AD1EC32A</vt:lpwstr>
  </property>
</Properties>
</file>