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handoutMasterIdLst>
    <p:handoutMasterId r:id="rId34"/>
  </p:handoutMasterIdLst>
  <p:sldIdLst>
    <p:sldId id="256" r:id="rId5"/>
    <p:sldId id="269" r:id="rId6"/>
    <p:sldId id="258" r:id="rId7"/>
    <p:sldId id="257" r:id="rId8"/>
    <p:sldId id="259" r:id="rId9"/>
    <p:sldId id="260" r:id="rId10"/>
    <p:sldId id="261" r:id="rId11"/>
    <p:sldId id="283" r:id="rId12"/>
    <p:sldId id="312" r:id="rId13"/>
    <p:sldId id="313" r:id="rId14"/>
    <p:sldId id="272" r:id="rId15"/>
    <p:sldId id="287" r:id="rId16"/>
    <p:sldId id="288" r:id="rId17"/>
    <p:sldId id="315" r:id="rId18"/>
    <p:sldId id="289" r:id="rId19"/>
    <p:sldId id="290" r:id="rId20"/>
    <p:sldId id="291" r:id="rId21"/>
    <p:sldId id="316" r:id="rId22"/>
    <p:sldId id="292" r:id="rId23"/>
    <p:sldId id="317" r:id="rId24"/>
    <p:sldId id="324" r:id="rId25"/>
    <p:sldId id="326" r:id="rId26"/>
    <p:sldId id="323" r:id="rId27"/>
    <p:sldId id="300" r:id="rId28"/>
    <p:sldId id="321" r:id="rId29"/>
    <p:sldId id="322" r:id="rId30"/>
    <p:sldId id="319" r:id="rId31"/>
    <p:sldId id="270" r:id="rId32"/>
  </p:sldIdLst>
  <p:sldSz cx="9144000" cy="5143500" type="screen16x9"/>
  <p:notesSz cx="6797675" cy="9926638"/>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765353" rtl="0" eaLnBrk="1" latinLnBrk="0" hangingPunct="1">
      <a:defRPr sz="1500" kern="1200">
        <a:solidFill>
          <a:schemeClr val="tx1"/>
        </a:solidFill>
        <a:latin typeface="+mn-lt"/>
        <a:ea typeface="+mn-ea"/>
        <a:cs typeface="+mn-cs"/>
      </a:defRPr>
    </a:lvl1pPr>
    <a:lvl2pPr marL="382676" algn="l" defTabSz="765353" rtl="0" eaLnBrk="1" latinLnBrk="0" hangingPunct="1">
      <a:defRPr sz="1500" kern="1200">
        <a:solidFill>
          <a:schemeClr val="tx1"/>
        </a:solidFill>
        <a:latin typeface="+mn-lt"/>
        <a:ea typeface="+mn-ea"/>
        <a:cs typeface="+mn-cs"/>
      </a:defRPr>
    </a:lvl2pPr>
    <a:lvl3pPr marL="765353" algn="l" defTabSz="765353" rtl="0" eaLnBrk="1" latinLnBrk="0" hangingPunct="1">
      <a:defRPr sz="1500" kern="1200">
        <a:solidFill>
          <a:schemeClr val="tx1"/>
        </a:solidFill>
        <a:latin typeface="+mn-lt"/>
        <a:ea typeface="+mn-ea"/>
        <a:cs typeface="+mn-cs"/>
      </a:defRPr>
    </a:lvl3pPr>
    <a:lvl4pPr marL="1148029" algn="l" defTabSz="765353" rtl="0" eaLnBrk="1" latinLnBrk="0" hangingPunct="1">
      <a:defRPr sz="1500" kern="1200">
        <a:solidFill>
          <a:schemeClr val="tx1"/>
        </a:solidFill>
        <a:latin typeface="+mn-lt"/>
        <a:ea typeface="+mn-ea"/>
        <a:cs typeface="+mn-cs"/>
      </a:defRPr>
    </a:lvl4pPr>
    <a:lvl5pPr marL="1530706" algn="l" defTabSz="765353" rtl="0" eaLnBrk="1" latinLnBrk="0" hangingPunct="1">
      <a:defRPr sz="1500" kern="1200">
        <a:solidFill>
          <a:schemeClr val="tx1"/>
        </a:solidFill>
        <a:latin typeface="+mn-lt"/>
        <a:ea typeface="+mn-ea"/>
        <a:cs typeface="+mn-cs"/>
      </a:defRPr>
    </a:lvl5pPr>
    <a:lvl6pPr marL="1913382" algn="l" defTabSz="765353" rtl="0" eaLnBrk="1" latinLnBrk="0" hangingPunct="1">
      <a:defRPr sz="1500" kern="1200">
        <a:solidFill>
          <a:schemeClr val="tx1"/>
        </a:solidFill>
        <a:latin typeface="+mn-lt"/>
        <a:ea typeface="+mn-ea"/>
        <a:cs typeface="+mn-cs"/>
      </a:defRPr>
    </a:lvl6pPr>
    <a:lvl7pPr marL="2296058" algn="l" defTabSz="765353" rtl="0" eaLnBrk="1" latinLnBrk="0" hangingPunct="1">
      <a:defRPr sz="1500" kern="1200">
        <a:solidFill>
          <a:schemeClr val="tx1"/>
        </a:solidFill>
        <a:latin typeface="+mn-lt"/>
        <a:ea typeface="+mn-ea"/>
        <a:cs typeface="+mn-cs"/>
      </a:defRPr>
    </a:lvl7pPr>
    <a:lvl8pPr marL="2678735" algn="l" defTabSz="765353" rtl="0" eaLnBrk="1" latinLnBrk="0" hangingPunct="1">
      <a:defRPr sz="1500" kern="1200">
        <a:solidFill>
          <a:schemeClr val="tx1"/>
        </a:solidFill>
        <a:latin typeface="+mn-lt"/>
        <a:ea typeface="+mn-ea"/>
        <a:cs typeface="+mn-cs"/>
      </a:defRPr>
    </a:lvl8pPr>
    <a:lvl9pPr marL="3061411" algn="l" defTabSz="76535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19">
          <p15:clr>
            <a:srgbClr val="A4A3A4"/>
          </p15:clr>
        </p15:guide>
        <p15:guide id="4" pos="270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guistic Animals" initial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38C9ED"/>
    <a:srgbClr val="F7F9F8"/>
    <a:srgbClr val="019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2165" autoAdjust="0"/>
  </p:normalViewPr>
  <p:slideViewPr>
    <p:cSldViewPr>
      <p:cViewPr varScale="1">
        <p:scale>
          <a:sx n="63" d="100"/>
          <a:sy n="63" d="100"/>
        </p:scale>
        <p:origin x="758" y="62"/>
      </p:cViewPr>
      <p:guideLst>
        <p:guide orient="horz" pos="2160"/>
        <p:guide pos="2880"/>
        <p:guide orient="horz" pos="1519"/>
        <p:guide pos="27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978"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EE5834B-AE55-48D3-8D3E-AABDA5EA084B}" type="datetimeFigureOut">
              <a:rPr lang="es-ES" smtClean="0"/>
              <a:pPr/>
              <a:t>10/03/2021</a:t>
            </a:fld>
            <a:endParaRPr lang="es-ES" dirty="0"/>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F054134-563D-4FB3-A0D6-C60EECB257FE}" type="slidenum">
              <a:rPr lang="es-ES" smtClean="0"/>
              <a:pPr/>
              <a:t>‹Nº›</a:t>
            </a:fld>
            <a:endParaRPr lang="es-ES" dirty="0"/>
          </a:p>
        </p:txBody>
      </p:sp>
    </p:spTree>
    <p:extLst>
      <p:ext uri="{BB962C8B-B14F-4D97-AF65-F5344CB8AC3E}">
        <p14:creationId xmlns:p14="http://schemas.microsoft.com/office/powerpoint/2010/main" val="4165764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a-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A9D1AD-573B-439E-ADF3-D426FD2D9B98}" type="datetimeFigureOut">
              <a:rPr lang="ca-ES" smtClean="0"/>
              <a:pPr/>
              <a:t>10/03/2021</a:t>
            </a:fld>
            <a:endParaRPr lang="ca-ES"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a-ES"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a-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CA1779-D1FC-4193-883D-B84C1D8C432D}" type="slidenum">
              <a:rPr lang="ca-ES" smtClean="0"/>
              <a:pPr/>
              <a:t>‹Nº›</a:t>
            </a:fld>
            <a:endParaRPr lang="ca-ES" dirty="0"/>
          </a:p>
        </p:txBody>
      </p:sp>
    </p:spTree>
    <p:extLst>
      <p:ext uri="{BB962C8B-B14F-4D97-AF65-F5344CB8AC3E}">
        <p14:creationId xmlns:p14="http://schemas.microsoft.com/office/powerpoint/2010/main" val="4074715980"/>
      </p:ext>
    </p:extLst>
  </p:cSld>
  <p:clrMap bg1="lt1" tx1="dk1" bg2="lt2" tx2="dk2" accent1="accent1" accent2="accent2" accent3="accent3" accent4="accent4" accent5="accent5" accent6="accent6" hlink="hlink" folHlink="folHlink"/>
  <p:notesStyle>
    <a:lvl1pPr marL="0" algn="l" defTabSz="765353" rtl="0" eaLnBrk="1" latinLnBrk="0" hangingPunct="1">
      <a:defRPr sz="1000" kern="1200">
        <a:solidFill>
          <a:schemeClr val="tx1"/>
        </a:solidFill>
        <a:latin typeface="+mn-lt"/>
        <a:ea typeface="+mn-ea"/>
        <a:cs typeface="+mn-cs"/>
      </a:defRPr>
    </a:lvl1pPr>
    <a:lvl2pPr marL="382676" algn="l" defTabSz="765353" rtl="0" eaLnBrk="1" latinLnBrk="0" hangingPunct="1">
      <a:defRPr sz="1000" kern="1200">
        <a:solidFill>
          <a:schemeClr val="tx1"/>
        </a:solidFill>
        <a:latin typeface="+mn-lt"/>
        <a:ea typeface="+mn-ea"/>
        <a:cs typeface="+mn-cs"/>
      </a:defRPr>
    </a:lvl2pPr>
    <a:lvl3pPr marL="765353" algn="l" defTabSz="765353" rtl="0" eaLnBrk="1" latinLnBrk="0" hangingPunct="1">
      <a:defRPr sz="1000" kern="1200">
        <a:solidFill>
          <a:schemeClr val="tx1"/>
        </a:solidFill>
        <a:latin typeface="+mn-lt"/>
        <a:ea typeface="+mn-ea"/>
        <a:cs typeface="+mn-cs"/>
      </a:defRPr>
    </a:lvl3pPr>
    <a:lvl4pPr marL="1148029" algn="l" defTabSz="765353" rtl="0" eaLnBrk="1" latinLnBrk="0" hangingPunct="1">
      <a:defRPr sz="1000" kern="1200">
        <a:solidFill>
          <a:schemeClr val="tx1"/>
        </a:solidFill>
        <a:latin typeface="+mn-lt"/>
        <a:ea typeface="+mn-ea"/>
        <a:cs typeface="+mn-cs"/>
      </a:defRPr>
    </a:lvl4pPr>
    <a:lvl5pPr marL="1530706" algn="l" defTabSz="765353" rtl="0" eaLnBrk="1" latinLnBrk="0" hangingPunct="1">
      <a:defRPr sz="1000" kern="1200">
        <a:solidFill>
          <a:schemeClr val="tx1"/>
        </a:solidFill>
        <a:latin typeface="+mn-lt"/>
        <a:ea typeface="+mn-ea"/>
        <a:cs typeface="+mn-cs"/>
      </a:defRPr>
    </a:lvl5pPr>
    <a:lvl6pPr marL="1913382" algn="l" defTabSz="765353" rtl="0" eaLnBrk="1" latinLnBrk="0" hangingPunct="1">
      <a:defRPr sz="1000" kern="1200">
        <a:solidFill>
          <a:schemeClr val="tx1"/>
        </a:solidFill>
        <a:latin typeface="+mn-lt"/>
        <a:ea typeface="+mn-ea"/>
        <a:cs typeface="+mn-cs"/>
      </a:defRPr>
    </a:lvl6pPr>
    <a:lvl7pPr marL="2296058" algn="l" defTabSz="765353" rtl="0" eaLnBrk="1" latinLnBrk="0" hangingPunct="1">
      <a:defRPr sz="1000" kern="1200">
        <a:solidFill>
          <a:schemeClr val="tx1"/>
        </a:solidFill>
        <a:latin typeface="+mn-lt"/>
        <a:ea typeface="+mn-ea"/>
        <a:cs typeface="+mn-cs"/>
      </a:defRPr>
    </a:lvl7pPr>
    <a:lvl8pPr marL="2678735" algn="l" defTabSz="765353" rtl="0" eaLnBrk="1" latinLnBrk="0" hangingPunct="1">
      <a:defRPr sz="1000" kern="1200">
        <a:solidFill>
          <a:schemeClr val="tx1"/>
        </a:solidFill>
        <a:latin typeface="+mn-lt"/>
        <a:ea typeface="+mn-ea"/>
        <a:cs typeface="+mn-cs"/>
      </a:defRPr>
    </a:lvl8pPr>
    <a:lvl9pPr marL="3061411" algn="l" defTabSz="76535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incibe.e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aixabank.es/particular/cultura-financiera.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algn="just"/>
            <a:r>
              <a:rPr lang="es-ES" sz="1200" kern="1200" dirty="0">
                <a:solidFill>
                  <a:schemeClr val="tx1"/>
                </a:solidFill>
                <a:latin typeface="+mn-lt"/>
              </a:rPr>
              <a:t>El contenido de esta charla se puede impartir en unos </a:t>
            </a:r>
            <a:r>
              <a:rPr lang="es-ES" sz="1200" b="1" kern="1200" dirty="0">
                <a:solidFill>
                  <a:schemeClr val="tx1"/>
                </a:solidFill>
                <a:latin typeface="+mn-lt"/>
              </a:rPr>
              <a:t>45-50 minutos </a:t>
            </a:r>
            <a:r>
              <a:rPr lang="es-ES" sz="1200" kern="1200" dirty="0">
                <a:solidFill>
                  <a:schemeClr val="tx1"/>
                </a:solidFill>
                <a:latin typeface="+mn-lt"/>
              </a:rPr>
              <a:t>aproximadamente. De todas formas, habrá que añadir a este tiempo unos 10-15 minutos de margen al final de la sesión para resolver dudas. Para ofrecer la presentación de forma fluida y sin interrupciones es recomendable explicar a los asistentes que, si tienen preguntas concretas, se dejará un breve espacio de tiempo al final de la charla para ponerlas en común. Así pues, la duración de esta acción de voluntariado será de 60 minutos en total.</a:t>
            </a:r>
            <a:endParaRPr lang="es-ES" sz="1000" baseline="0" noProof="0"/>
          </a:p>
          <a:p>
            <a:pPr algn="just"/>
            <a:endParaRPr lang="ca-ES" sz="11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a:t>
            </a:fld>
            <a:endParaRPr lang="ca-ES" dirty="0"/>
          </a:p>
        </p:txBody>
      </p:sp>
    </p:spTree>
    <p:extLst>
      <p:ext uri="{BB962C8B-B14F-4D97-AF65-F5344CB8AC3E}">
        <p14:creationId xmlns:p14="http://schemas.microsoft.com/office/powerpoint/2010/main" val="412743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El tercer paso consiste en </a:t>
            </a:r>
            <a:r>
              <a:rPr lang="es-ES" sz="1200" b="1" kern="1200" dirty="0">
                <a:solidFill>
                  <a:schemeClr val="tx1"/>
                </a:solidFill>
                <a:latin typeface="+mn-lt"/>
              </a:rPr>
              <a:t>clasificar los gastos.</a:t>
            </a:r>
            <a:r>
              <a:rPr lang="es-ES" sz="1200" kern="1200" dirty="0">
                <a:solidFill>
                  <a:schemeClr val="tx1"/>
                </a:solidFill>
                <a:latin typeface="+mn-lt"/>
              </a:rPr>
              <a:t> Aquí debemos entretenernos y explicarlo bien porque probablemente sea el punto clave del presupuesto: clasificar los gastos correctamente.</a:t>
            </a:r>
            <a:endParaRPr lang="es-ES" sz="1200" kern="1200" dirty="0">
              <a:solidFill>
                <a:schemeClr val="tx1"/>
              </a:solidFill>
              <a:latin typeface="+mn-lt"/>
              <a:ea typeface="+mn-ea"/>
              <a:cs typeface="+mn-cs"/>
            </a:endParaRPr>
          </a:p>
          <a:p>
            <a:pPr lvl="0"/>
            <a:endParaRPr lang="es-ES" sz="1200" b="1" kern="1200" dirty="0">
              <a:solidFill>
                <a:schemeClr val="tx1"/>
              </a:solidFill>
              <a:latin typeface="+mn-lt"/>
              <a:ea typeface="+mn-ea"/>
              <a:cs typeface="+mn-cs"/>
            </a:endParaRPr>
          </a:p>
          <a:p>
            <a:pPr lvl="0"/>
            <a:r>
              <a:rPr lang="es-ES" sz="1200" b="1" kern="1200" dirty="0">
                <a:solidFill>
                  <a:schemeClr val="tx1"/>
                </a:solidFill>
                <a:latin typeface="+mn-lt"/>
              </a:rPr>
              <a:t>-Imprescindibles fijos</a:t>
            </a:r>
            <a:r>
              <a:rPr lang="es-ES" sz="1200" dirty="0"/>
              <a:t>: son los gastos sin los cuales no podríamos vivir ni obtener los servicios necesarios y que cada mes tienen el mismo importe (alquiler, parking...).</a:t>
            </a:r>
            <a:endParaRPr lang="es-ES" sz="1200" kern="1200" dirty="0">
              <a:solidFill>
                <a:schemeClr val="tx1"/>
              </a:solidFill>
              <a:latin typeface="+mn-lt"/>
              <a:ea typeface="+mn-ea"/>
              <a:cs typeface="+mn-cs"/>
            </a:endParaRPr>
          </a:p>
          <a:p>
            <a:pPr lvl="0"/>
            <a:r>
              <a:rPr lang="es-ES" sz="1200" b="1" kern="1200" dirty="0">
                <a:solidFill>
                  <a:schemeClr val="tx1"/>
                </a:solidFill>
                <a:latin typeface="+mn-lt"/>
              </a:rPr>
              <a:t>-Imprescindibles variables</a:t>
            </a:r>
            <a:r>
              <a:rPr lang="es-ES" sz="1200" dirty="0"/>
              <a:t>: son gastos que también necesitamos para vivir, pero cuyo importe varía mensualmente (luz, gas, teléfono, agua…).</a:t>
            </a:r>
            <a:endParaRPr lang="es-ES" sz="1200" kern="1200" dirty="0">
              <a:solidFill>
                <a:schemeClr val="tx1"/>
              </a:solidFill>
              <a:latin typeface="+mn-lt"/>
              <a:ea typeface="+mn-ea"/>
              <a:cs typeface="+mn-cs"/>
            </a:endParaRPr>
          </a:p>
          <a:p>
            <a:pPr lvl="0"/>
            <a:r>
              <a:rPr lang="es-ES" sz="1200" b="1" kern="1200" dirty="0">
                <a:solidFill>
                  <a:schemeClr val="tx1"/>
                </a:solidFill>
                <a:latin typeface="+mn-lt"/>
              </a:rPr>
              <a:t>-Opcionales</a:t>
            </a:r>
            <a:r>
              <a:rPr lang="es-ES" sz="1200" dirty="0"/>
              <a:t>: son gastos de los que podríamos prescindir total o parcialmente.</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Nota para el voluntario: en los países anglosajones se está diferenciando en la clasificación entre </a:t>
            </a:r>
            <a:r>
              <a:rPr lang="es-ES" sz="1200" i="1" kern="1200" dirty="0" err="1">
                <a:solidFill>
                  <a:schemeClr val="tx1"/>
                </a:solidFill>
                <a:latin typeface="+mn-lt"/>
              </a:rPr>
              <a:t>wants</a:t>
            </a:r>
            <a:r>
              <a:rPr lang="es-ES" sz="1200" i="1" kern="1200" dirty="0">
                <a:solidFill>
                  <a:schemeClr val="tx1"/>
                </a:solidFill>
                <a:latin typeface="+mn-lt"/>
              </a:rPr>
              <a:t> </a:t>
            </a:r>
            <a:r>
              <a:rPr lang="es-ES" sz="1200" kern="1200" dirty="0">
                <a:solidFill>
                  <a:schemeClr val="tx1"/>
                </a:solidFill>
                <a:latin typeface="+mn-lt"/>
              </a:rPr>
              <a:t>(cosas que quiero) y</a:t>
            </a:r>
            <a:r>
              <a:rPr lang="es-ES" sz="1200" i="1" kern="1200" dirty="0">
                <a:solidFill>
                  <a:schemeClr val="tx1"/>
                </a:solidFill>
                <a:latin typeface="+mn-lt"/>
              </a:rPr>
              <a:t> </a:t>
            </a:r>
            <a:r>
              <a:rPr lang="es-ES" sz="1200" i="1" kern="1200" dirty="0" err="1">
                <a:solidFill>
                  <a:schemeClr val="tx1"/>
                </a:solidFill>
                <a:latin typeface="+mn-lt"/>
              </a:rPr>
              <a:t>needs</a:t>
            </a:r>
            <a:r>
              <a:rPr lang="es-ES" sz="1200" i="1" kern="1200" dirty="0">
                <a:solidFill>
                  <a:schemeClr val="tx1"/>
                </a:solidFill>
                <a:latin typeface="+mn-lt"/>
              </a:rPr>
              <a:t> </a:t>
            </a:r>
            <a:r>
              <a:rPr lang="es-ES" sz="1200" kern="1200" dirty="0">
                <a:solidFill>
                  <a:schemeClr val="tx1"/>
                </a:solidFill>
                <a:latin typeface="+mn-lt"/>
              </a:rPr>
              <a:t>(cosas que necesito).</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Podemos poner ejemplos y pedir a la audiencia que nos ayude.</a:t>
            </a:r>
            <a:endParaRPr lang="es-ES" sz="10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10</a:t>
            </a:fld>
            <a:endParaRPr lang="ca-ES" dirty="0"/>
          </a:p>
        </p:txBody>
      </p:sp>
    </p:spTree>
    <p:extLst>
      <p:ext uri="{BB962C8B-B14F-4D97-AF65-F5344CB8AC3E}">
        <p14:creationId xmlns:p14="http://schemas.microsoft.com/office/powerpoint/2010/main" val="413914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Esta diapositiva debe servir </a:t>
            </a:r>
            <a:r>
              <a:rPr lang="es-ES" sz="1200" b="1" kern="1200" dirty="0">
                <a:solidFill>
                  <a:schemeClr val="tx1"/>
                </a:solidFill>
                <a:latin typeface="+mn-lt"/>
              </a:rPr>
              <a:t>para hacer reflexionar a los asistentes.</a:t>
            </a:r>
            <a:r>
              <a:rPr lang="es-ES" sz="1200" kern="1200" dirty="0">
                <a:solidFill>
                  <a:schemeClr val="tx1"/>
                </a:solidFill>
                <a:latin typeface="+mn-lt"/>
              </a:rPr>
              <a:t> Les pediremos que nos digan </a:t>
            </a:r>
            <a:r>
              <a:rPr lang="es-ES" sz="1200" b="1" kern="1200" dirty="0">
                <a:solidFill>
                  <a:schemeClr val="tx1"/>
                </a:solidFill>
                <a:latin typeface="+mn-lt"/>
              </a:rPr>
              <a:t>ejemplos de cada categoría</a:t>
            </a:r>
            <a:r>
              <a:rPr lang="es-ES" sz="1200" kern="1200" dirty="0">
                <a:solidFill>
                  <a:schemeClr val="tx1"/>
                </a:solidFill>
                <a:latin typeface="+mn-lt"/>
              </a:rPr>
              <a:t>, pero comenzaremos nosotros con los 3 conceptos que se muestran en la diapositiva: el alquiler, la luz y el cine.</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A partir de aquí los participantes nos deberán proponer conceptos y decir en qué categoría los incluirían. Podemos plantear </a:t>
            </a:r>
            <a:r>
              <a:rPr lang="es-ES" sz="1200" b="1" kern="1200" dirty="0">
                <a:solidFill>
                  <a:schemeClr val="tx1"/>
                </a:solidFill>
                <a:latin typeface="+mn-lt"/>
              </a:rPr>
              <a:t>algunos que generen debate</a:t>
            </a:r>
            <a:r>
              <a:rPr lang="es-ES" sz="1200" kern="1200" dirty="0">
                <a:solidFill>
                  <a:schemeClr val="tx1"/>
                </a:solidFill>
                <a:latin typeface="+mn-lt"/>
              </a:rPr>
              <a:t>, como los siguientes. </a:t>
            </a:r>
            <a:endParaRPr lang="es-ES" sz="1200" kern="1200" dirty="0">
              <a:solidFill>
                <a:schemeClr val="tx1"/>
              </a:solidFill>
              <a:latin typeface="+mn-lt"/>
              <a:ea typeface="+mn-ea"/>
              <a:cs typeface="+mn-cs"/>
            </a:endParaRPr>
          </a:p>
          <a:p>
            <a:endParaRPr lang="es-ES" sz="1000" baseline="0" noProof="0" dirty="0"/>
          </a:p>
          <a:p>
            <a:endParaRPr lang="es-ES" sz="1000"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000" baseline="0" noProof="0" dirty="0"/>
              <a:t>El gimnasio: </a:t>
            </a:r>
            <a:r>
              <a:rPr lang="es-ES" sz="1200" kern="1200" dirty="0">
                <a:solidFill>
                  <a:schemeClr val="tx1"/>
                </a:solidFill>
                <a:latin typeface="+mn-lt"/>
              </a:rPr>
              <a:t>para algunas personas será un gasto imprescindible, por motivos de salud y bienestar, mientras que otras lo pueden considerar opcional porque, por ejemplo, se puede salir a caminar o a correr por la calle o la montaña.</a:t>
            </a:r>
            <a:endParaRPr lang="es-ES" sz="1000"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000" baseline="0" noProof="0" dirty="0"/>
              <a:t>¿Unas entradas de cine serán siempre opcionales? </a:t>
            </a:r>
            <a:r>
              <a:rPr lang="es-ES" sz="1200" kern="1200" dirty="0">
                <a:solidFill>
                  <a:schemeClr val="tx1"/>
                </a:solidFill>
                <a:latin typeface="+mn-lt"/>
              </a:rPr>
              <a:t>Esta tiene trampa, porque si alguien escribe críticas de cine, para esta persona será un gasto imprescindible.</a:t>
            </a:r>
            <a:endParaRPr lang="es-ES" sz="1000" baseline="0" noProof="0" dirty="0"/>
          </a:p>
          <a:p>
            <a:pPr marL="171450" indent="-171450">
              <a:buFontTx/>
              <a:buChar char="-"/>
            </a:pPr>
            <a:r>
              <a:rPr lang="es-ES" sz="1000" baseline="0" noProof="0" dirty="0"/>
              <a:t>Un taxista que visite una feria sobre movilidad.</a:t>
            </a:r>
          </a:p>
          <a:p>
            <a:pPr marL="171450" indent="-171450">
              <a:buFontTx/>
              <a:buChar char="-"/>
            </a:pPr>
            <a:r>
              <a:rPr lang="es-ES" sz="1000" baseline="0" noProof="0" dirty="0"/>
              <a:t>La gasolina, para actividades de ocio o para ir a trabajar.</a:t>
            </a:r>
          </a:p>
          <a:p>
            <a:pPr marL="171450" indent="-171450">
              <a:buFontTx/>
              <a:buChar char="-"/>
            </a:pPr>
            <a:endParaRPr lang="es-ES" sz="1000" baseline="0" noProof="0" dirty="0"/>
          </a:p>
          <a:p>
            <a:r>
              <a:rPr lang="es-ES" sz="1200" kern="1200" dirty="0">
                <a:solidFill>
                  <a:schemeClr val="tx1"/>
                </a:solidFill>
                <a:latin typeface="+mn-lt"/>
              </a:rPr>
              <a:t>Lo </a:t>
            </a:r>
            <a:r>
              <a:rPr lang="es-ES" sz="1200" b="1" kern="1200" dirty="0">
                <a:solidFill>
                  <a:schemeClr val="tx1"/>
                </a:solidFill>
                <a:latin typeface="+mn-lt"/>
              </a:rPr>
              <a:t>importante es saber clasificar los gastos más habituales.</a:t>
            </a:r>
            <a:r>
              <a:rPr lang="es-ES" sz="1200" kern="1200" dirty="0">
                <a:solidFill>
                  <a:schemeClr val="tx1"/>
                </a:solidFill>
                <a:latin typeface="+mn-lt"/>
              </a:rPr>
              <a:t> Veamos algunos ejemplos:</a:t>
            </a:r>
          </a:p>
          <a:p>
            <a:endParaRPr lang="es-ES" sz="1200" kern="1200" dirty="0">
              <a:solidFill>
                <a:schemeClr val="tx1"/>
              </a:solidFill>
              <a:latin typeface="+mn-lt"/>
              <a:ea typeface="+mn-ea"/>
              <a:cs typeface="+mn-cs"/>
            </a:endParaRPr>
          </a:p>
          <a:p>
            <a:r>
              <a:rPr lang="es-ES" sz="1200" kern="1200" dirty="0">
                <a:solidFill>
                  <a:schemeClr val="tx1"/>
                </a:solidFill>
                <a:latin typeface="+mn-lt"/>
              </a:rPr>
              <a:t>Imprescindibles fijos: hipoteca/alquiler, impuestos (tipo IBI, de circulación…), seguros.</a:t>
            </a:r>
            <a:endParaRPr lang="es-ES" sz="1200" kern="1200" dirty="0">
              <a:solidFill>
                <a:schemeClr val="tx1"/>
              </a:solidFill>
              <a:latin typeface="+mn-lt"/>
              <a:ea typeface="+mn-ea"/>
              <a:cs typeface="+mn-cs"/>
            </a:endParaRPr>
          </a:p>
          <a:p>
            <a:r>
              <a:rPr lang="es-ES" sz="1200" kern="1200" dirty="0">
                <a:solidFill>
                  <a:schemeClr val="tx1"/>
                </a:solidFill>
                <a:latin typeface="+mn-lt"/>
              </a:rPr>
              <a:t>Imprescindibles variables: comida, suministros, ropa, gasolina…</a:t>
            </a:r>
            <a:endParaRPr lang="es-ES" sz="1200" kern="1200" dirty="0">
              <a:solidFill>
                <a:schemeClr val="tx1"/>
              </a:solidFill>
              <a:latin typeface="+mn-lt"/>
              <a:ea typeface="+mn-ea"/>
              <a:cs typeface="+mn-cs"/>
            </a:endParaRPr>
          </a:p>
          <a:p>
            <a:r>
              <a:rPr lang="es-ES" sz="1200" kern="1200" dirty="0">
                <a:solidFill>
                  <a:schemeClr val="tx1"/>
                </a:solidFill>
                <a:latin typeface="+mn-lt"/>
              </a:rPr>
              <a:t>Opcionales: ocio en general, comidas en restaurantes, vacaciones, fines de semana, cines, teatros…</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11</a:t>
            </a:fld>
            <a:endParaRPr lang="ca-ES" dirty="0"/>
          </a:p>
        </p:txBody>
      </p:sp>
    </p:spTree>
    <p:extLst>
      <p:ext uri="{BB962C8B-B14F-4D97-AF65-F5344CB8AC3E}">
        <p14:creationId xmlns:p14="http://schemas.microsoft.com/office/powerpoint/2010/main" val="239766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Como ya hemos comentado que el presupuesto es un elemento “vivo” que a menudo necesita </a:t>
            </a:r>
            <a:r>
              <a:rPr lang="es-ES" sz="1200" b="1" kern="1200" dirty="0">
                <a:solidFill>
                  <a:schemeClr val="tx1"/>
                </a:solidFill>
                <a:latin typeface="+mn-lt"/>
              </a:rPr>
              <a:t>ajustes, introduciremos algunos conceptos </a:t>
            </a:r>
            <a:r>
              <a:rPr lang="es-ES" sz="1200" kern="1200" dirty="0">
                <a:solidFill>
                  <a:schemeClr val="tx1"/>
                </a:solidFill>
                <a:latin typeface="+mn-lt"/>
              </a:rPr>
              <a:t>para tenerlo todo bajo control:</a:t>
            </a:r>
            <a:endParaRPr lang="es-ES" sz="1200" kern="1200" dirty="0">
              <a:solidFill>
                <a:schemeClr val="tx1"/>
              </a:solidFill>
              <a:latin typeface="+mn-lt"/>
              <a:ea typeface="+mn-ea"/>
              <a:cs typeface="+mn-cs"/>
            </a:endParaRPr>
          </a:p>
          <a:p>
            <a:pPr lvl="0"/>
            <a:endParaRPr lang="es-ES" sz="1200" kern="1200" dirty="0">
              <a:solidFill>
                <a:schemeClr val="tx1"/>
              </a:solidFill>
              <a:latin typeface="+mn-lt"/>
              <a:ea typeface="+mn-ea"/>
              <a:cs typeface="+mn-cs"/>
            </a:endParaRPr>
          </a:p>
          <a:p>
            <a:pPr lvl="0"/>
            <a:r>
              <a:rPr lang="es-ES" sz="1200" kern="1200" dirty="0">
                <a:solidFill>
                  <a:schemeClr val="tx1"/>
                </a:solidFill>
                <a:latin typeface="+mn-lt"/>
              </a:rPr>
              <a:t>- Insistiremos en que si necesitamos ajustar el presupuesto siempre es mejor intentar reducir gastos de un concepto que eliminarlo. Es más difícil dejar de ir totalmente al cine que ir una vez al mes si antes lo hacíamos una vez por semana.</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Insistiremos en las bondades del presupuesto anual frente al mensual, puesto que las distorsiones son menores.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El control del gasto diario es esencial para saber a fin de mes en qué nos hemos gastado el dinero. Las pequeñas cantidades que gastamos cada día y a las que no damos importancia suman un importe considerable a fin de mes, en especial si la unidad familiar se compone de varios miembros.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Cada mes debemos comprobar si nos hemos ajustado al presupuesto o si hay desviaciones positivas o negativas. Esto nos permitirá tomar medidas al respecto para reconducir posibles distorsiones.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La constancia es la clave de todo el presupuesto. Si dejamos de hacer el seguimiento y no controlamos los gastos, al final el trabajo iniciado no servirá de nada. </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Los gastos imprescindibles también son revisables: podemos encontrar un seguro igual pero más económico o reducir el consumo de agua o electricidad, lo que será positivo para nuestro presupuesto y también para el medio ambiente.</a:t>
            </a:r>
            <a:endParaRPr lang="es-ES" sz="1200" kern="1200" dirty="0">
              <a:solidFill>
                <a:schemeClr val="tx1"/>
              </a:solidFill>
              <a:latin typeface="+mn-lt"/>
              <a:ea typeface="+mn-ea"/>
              <a:cs typeface="+mn-cs"/>
            </a:endParaRPr>
          </a:p>
          <a:p>
            <a:endParaRPr lang="es-ES" sz="1100" dirty="0"/>
          </a:p>
          <a:p>
            <a:endParaRPr lang="es-ES" sz="1100" dirty="0"/>
          </a:p>
          <a:p>
            <a:endParaRPr lang="es-ES" sz="1100" dirty="0"/>
          </a:p>
          <a:p>
            <a:pPr marL="0" indent="0" algn="just">
              <a:buFontTx/>
              <a:buNone/>
            </a:pPr>
            <a:endParaRPr lang="ca-ES" sz="11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12</a:t>
            </a:fld>
            <a:endParaRPr lang="ca-ES" dirty="0"/>
          </a:p>
        </p:txBody>
      </p:sp>
    </p:spTree>
    <p:extLst>
      <p:ext uri="{BB962C8B-B14F-4D97-AF65-F5344CB8AC3E}">
        <p14:creationId xmlns:p14="http://schemas.microsoft.com/office/powerpoint/2010/main" val="912692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Esta diapositiva nos sirve como </a:t>
            </a:r>
            <a:r>
              <a:rPr lang="es-ES" sz="1200" b="1" kern="1200" dirty="0">
                <a:solidFill>
                  <a:schemeClr val="tx1"/>
                </a:solidFill>
                <a:latin typeface="+mn-lt"/>
              </a:rPr>
              <a:t>conclusión de la parte dedicada al presupuesto</a:t>
            </a:r>
            <a:r>
              <a:rPr lang="es-ES" sz="1200" kern="1200" dirty="0">
                <a:solidFill>
                  <a:schemeClr val="tx1"/>
                </a:solidFill>
                <a:latin typeface="+mn-lt"/>
              </a:rPr>
              <a:t>.</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Si queda dinero disponible estaremos en la mejor situación y podremos tomar decisiones sobre nuevos gastos o ahorro.</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Si no tenemos suficientes ingresos deberemos tomar medidas drásticas de reducción de gastos, una vez analizados a partir del presupuesto elaborado. Se debe insistir en que los más ajustables son los opcionales y los imprescindibles variables, si tomamos conciencia de reducir los consumos mensuales que venían siendo habituales.</a:t>
            </a:r>
            <a:endParaRPr lang="es-ES" sz="1200" kern="1200" dirty="0">
              <a:solidFill>
                <a:schemeClr val="tx1"/>
              </a:solidFill>
              <a:latin typeface="+mn-lt"/>
              <a:ea typeface="+mn-ea"/>
              <a:cs typeface="+mn-cs"/>
            </a:endParaRPr>
          </a:p>
          <a:p>
            <a:pPr marL="171450" indent="-171450">
              <a:buFontTx/>
              <a:buNone/>
            </a:pPr>
            <a:endParaRPr lang="es-ES" sz="1000" dirty="0"/>
          </a:p>
          <a:p>
            <a:pPr marL="0" indent="0">
              <a:buFontTx/>
              <a:buNone/>
            </a:pPr>
            <a:endParaRPr lang="es-ES" sz="1000" dirty="0"/>
          </a:p>
          <a:p>
            <a:endParaRPr lang="es-ES" sz="10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13</a:t>
            </a:fld>
            <a:endParaRPr lang="ca-ES" dirty="0"/>
          </a:p>
        </p:txBody>
      </p:sp>
    </p:spTree>
    <p:extLst>
      <p:ext uri="{BB962C8B-B14F-4D97-AF65-F5344CB8AC3E}">
        <p14:creationId xmlns:p14="http://schemas.microsoft.com/office/powerpoint/2010/main" val="71061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El apartado del ahorro comienza con una afirmación sencilla. A continuación, en esta diapositiva plantearemos algunas preguntas que servirán para adentrarnos en el tema:</a:t>
            </a:r>
            <a:endParaRPr lang="es-ES" sz="1200" kern="1200" dirty="0">
              <a:solidFill>
                <a:schemeClr val="tx1"/>
              </a:solidFill>
              <a:latin typeface="+mn-lt"/>
              <a:ea typeface="+mn-ea"/>
              <a:cs typeface="+mn-cs"/>
            </a:endParaRPr>
          </a:p>
          <a:p>
            <a:pPr lvl="0"/>
            <a:endParaRPr lang="es-ES" sz="1200" kern="1200" dirty="0">
              <a:solidFill>
                <a:schemeClr val="tx1"/>
              </a:solidFill>
              <a:latin typeface="+mn-lt"/>
              <a:ea typeface="+mn-ea"/>
              <a:cs typeface="+mn-cs"/>
            </a:endParaRPr>
          </a:p>
          <a:p>
            <a:pPr lvl="0"/>
            <a:r>
              <a:rPr lang="es-ES" sz="1200" kern="1200" dirty="0">
                <a:solidFill>
                  <a:schemeClr val="tx1"/>
                </a:solidFill>
                <a:latin typeface="+mn-lt"/>
              </a:rPr>
              <a:t>- Además de permitirnos hacer realidad nuestros proyectos, ¿para qué más sirve el ahorro? Algunas respuestas aparecerán en la diapositiva siguiente, pero la principal debería ser: para vivir con tranquilidad.</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Si, por ejemplo, se estropea la lavadora, ¿tienen alguna reserva de dinero? ¿Cómo lo solucionarían?</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¿Y si sucede algo más grave, por ejemplo que un hijo se quede sin trabajo?</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Estas preguntas nos servirán para enlazar con la diapositiva siguiente.</a:t>
            </a:r>
            <a:endParaRPr lang="es-ES" sz="1200" kern="1200" dirty="0">
              <a:solidFill>
                <a:schemeClr val="tx1"/>
              </a:solidFill>
              <a:latin typeface="+mn-lt"/>
              <a:ea typeface="+mn-ea"/>
              <a:cs typeface="+mn-cs"/>
            </a:endParaRPr>
          </a:p>
          <a:p>
            <a:pPr marL="0" indent="0" algn="just" defTabSz="914400" rtl="0" eaLnBrk="1" latinLnBrk="0" hangingPunct="1">
              <a:buFont typeface="Arial" panose="020B0604020202020204" pitchFamily="34" charset="0"/>
              <a:buNone/>
            </a:pPr>
            <a:endParaRPr lang="ca-ES" sz="1000" kern="1200" baseline="0" noProof="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A1779-D1FC-4193-883D-B84C1D8C432D}"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3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Algunas ideas ya habrán salido, pero aquí podemos reafirmarlas.  </a:t>
            </a:r>
            <a:endParaRPr lang="es-ES" sz="1200" kern="1200" dirty="0">
              <a:solidFill>
                <a:schemeClr val="tx1"/>
              </a:solidFill>
              <a:latin typeface="+mn-lt"/>
              <a:ea typeface="+mn-ea"/>
              <a:cs typeface="+mn-cs"/>
            </a:endParaRPr>
          </a:p>
          <a:p>
            <a:pPr lvl="0"/>
            <a:endParaRPr lang="es-ES" sz="1200" kern="1200" dirty="0">
              <a:solidFill>
                <a:schemeClr val="tx1"/>
              </a:solidFill>
              <a:latin typeface="+mn-lt"/>
              <a:ea typeface="+mn-ea"/>
              <a:cs typeface="+mn-cs"/>
            </a:endParaRPr>
          </a:p>
          <a:p>
            <a:pPr lvl="0"/>
            <a:r>
              <a:rPr lang="es-ES" sz="1200" kern="1200" dirty="0">
                <a:solidFill>
                  <a:schemeClr val="tx1"/>
                </a:solidFill>
                <a:latin typeface="+mn-lt"/>
              </a:rPr>
              <a:t>- Ahorramos, en primer lugar, </a:t>
            </a:r>
            <a:r>
              <a:rPr lang="es-ES" sz="1200" b="1" kern="1200" dirty="0">
                <a:solidFill>
                  <a:schemeClr val="tx1"/>
                </a:solidFill>
                <a:latin typeface="+mn-lt"/>
              </a:rPr>
              <a:t>para construir un fondo de emergencia</a:t>
            </a:r>
            <a:r>
              <a:rPr lang="es-ES" sz="1200" kern="1200" dirty="0">
                <a:solidFill>
                  <a:schemeClr val="tx1"/>
                </a:solidFill>
                <a:latin typeface="+mn-lt"/>
              </a:rPr>
              <a:t>: una cantidad de dinero que nos permita estar tranquilos ante imprevistos (si se nos rompen las gafas o se estropea el coche, si tenemos que coger un avión por la enfermedad de un familiar…).</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Una vez construido el fondo de emergencia podremos </a:t>
            </a:r>
            <a:r>
              <a:rPr lang="es-ES" sz="1200" b="1" kern="1200" dirty="0">
                <a:solidFill>
                  <a:schemeClr val="tx1"/>
                </a:solidFill>
                <a:latin typeface="+mn-lt"/>
              </a:rPr>
              <a:t>plantearnos objetivos y planificar </a:t>
            </a:r>
            <a:r>
              <a:rPr lang="es-ES" sz="1200" kern="1200" dirty="0">
                <a:solidFill>
                  <a:schemeClr val="tx1"/>
                </a:solidFill>
                <a:latin typeface="+mn-lt"/>
              </a:rPr>
              <a:t>para hacerlos realidad.</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Tener ahorros nos puede ayudar a conseguir aún</a:t>
            </a:r>
            <a:r>
              <a:rPr lang="es-ES" sz="1200" b="1" kern="1200" dirty="0">
                <a:solidFill>
                  <a:schemeClr val="tx1"/>
                </a:solidFill>
                <a:latin typeface="+mn-lt"/>
              </a:rPr>
              <a:t> más ahorros </a:t>
            </a:r>
            <a:r>
              <a:rPr lang="es-ES" sz="1200" kern="1200" dirty="0">
                <a:solidFill>
                  <a:schemeClr val="tx1"/>
                </a:solidFill>
                <a:latin typeface="+mn-lt"/>
              </a:rPr>
              <a:t>(mediante cupones, dividendos, intereses, alquileres, etc.).</a:t>
            </a:r>
            <a:endParaRPr lang="es-ES" sz="1200" kern="1200" dirty="0">
              <a:solidFill>
                <a:schemeClr val="tx1"/>
              </a:solidFill>
              <a:latin typeface="+mn-lt"/>
              <a:ea typeface="+mn-ea"/>
              <a:cs typeface="+mn-cs"/>
            </a:endParaRPr>
          </a:p>
          <a:p>
            <a:pPr lvl="0"/>
            <a:r>
              <a:rPr lang="es-ES" sz="1200" kern="1200" dirty="0">
                <a:solidFill>
                  <a:schemeClr val="tx1"/>
                </a:solidFill>
                <a:latin typeface="+mn-lt"/>
              </a:rPr>
              <a:t>-Los ahorros nos permitirán </a:t>
            </a:r>
            <a:r>
              <a:rPr lang="es-ES" sz="1200" b="1" kern="1200" dirty="0">
                <a:solidFill>
                  <a:schemeClr val="tx1"/>
                </a:solidFill>
                <a:latin typeface="+mn-lt"/>
              </a:rPr>
              <a:t>ayudar a quien más lo necesite.</a:t>
            </a:r>
            <a:endParaRPr lang="es-ES" sz="1200" kern="1200" dirty="0">
              <a:solidFill>
                <a:schemeClr val="tx1"/>
              </a:solidFill>
              <a:latin typeface="+mn-lt"/>
              <a:ea typeface="+mn-ea"/>
              <a:cs typeface="+mn-cs"/>
            </a:endParaRPr>
          </a:p>
          <a:p>
            <a:pPr marL="171450" indent="-171450">
              <a:buFontTx/>
              <a:buChar char="-"/>
            </a:pPr>
            <a:endParaRPr lang="ca-ES" sz="1000" b="1" dirty="0"/>
          </a:p>
          <a:p>
            <a:pPr marL="0" indent="0" algn="just">
              <a:buNone/>
            </a:pPr>
            <a:endParaRPr lang="ca-ES" sz="1000" b="0" i="0" baseline="0" noProof="0" dirty="0"/>
          </a:p>
          <a:p>
            <a:pPr marL="0" indent="0" algn="just">
              <a:buNone/>
            </a:pPr>
            <a:endParaRPr lang="ca-ES" sz="1000" b="0" i="0" baseline="0" noProof="0" dirty="0"/>
          </a:p>
          <a:p>
            <a:pPr marL="228600" indent="-228600" algn="just">
              <a:buAutoNum type="arabicParenR"/>
            </a:pPr>
            <a:endParaRPr lang="ca-ES" sz="1000" b="0" i="0" baseline="0" noProof="0" dirty="0"/>
          </a:p>
          <a:p>
            <a:pPr marL="228600" indent="-228600" algn="just">
              <a:buAutoNum type="arabicParenR"/>
            </a:pPr>
            <a:endParaRPr lang="ca-ES" sz="1000" b="0" i="0" baseline="0" noProof="0" dirty="0"/>
          </a:p>
          <a:p>
            <a:pPr algn="just"/>
            <a:endParaRPr lang="ca-ES" sz="1050" b="0" i="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15</a:t>
            </a:fld>
            <a:endParaRPr lang="ca-ES" dirty="0"/>
          </a:p>
        </p:txBody>
      </p:sp>
    </p:spTree>
    <p:extLst>
      <p:ext uri="{BB962C8B-B14F-4D97-AF65-F5344CB8AC3E}">
        <p14:creationId xmlns:p14="http://schemas.microsoft.com/office/powerpoint/2010/main" val="1515574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Nuestro </a:t>
            </a:r>
            <a:r>
              <a:rPr lang="es-ES" sz="1200" b="1" kern="1200" dirty="0">
                <a:solidFill>
                  <a:schemeClr val="tx1"/>
                </a:solidFill>
                <a:latin typeface="+mn-lt"/>
              </a:rPr>
              <a:t>método para ahorrar </a:t>
            </a:r>
            <a:r>
              <a:rPr lang="es-ES" sz="1200" kern="1200" dirty="0">
                <a:solidFill>
                  <a:schemeClr val="tx1"/>
                </a:solidFill>
                <a:latin typeface="+mn-lt"/>
              </a:rPr>
              <a:t>seguirá tres pasos que comentaremos en esta diapositiva, a la que dedicaremos algunos minutos:</a:t>
            </a:r>
            <a:endParaRPr lang="es-ES" sz="1100" kern="1200" dirty="0">
              <a:solidFill>
                <a:schemeClr val="tx1"/>
              </a:solidFill>
              <a:latin typeface="+mn-lt"/>
              <a:ea typeface="+mn-ea"/>
              <a:cs typeface="+mn-cs"/>
            </a:endParaRPr>
          </a:p>
          <a:p>
            <a:pPr lvl="0"/>
            <a:endParaRPr lang="es-ES" sz="1200" b="1" kern="1200" dirty="0">
              <a:solidFill>
                <a:schemeClr val="tx1"/>
              </a:solidFill>
              <a:latin typeface="+mn-lt"/>
              <a:ea typeface="+mn-ea"/>
              <a:cs typeface="+mn-cs"/>
            </a:endParaRPr>
          </a:p>
          <a:p>
            <a:pPr lvl="0"/>
            <a:r>
              <a:rPr lang="es-ES" sz="1200" b="1" kern="1200" dirty="0">
                <a:solidFill>
                  <a:schemeClr val="tx1"/>
                </a:solidFill>
                <a:latin typeface="+mn-lt"/>
              </a:rPr>
              <a:t>1) Fijar las metas o los objetivos</a:t>
            </a:r>
            <a:r>
              <a:rPr lang="es-ES" sz="1200" kern="1200" dirty="0">
                <a:solidFill>
                  <a:schemeClr val="tx1"/>
                </a:solidFill>
                <a:latin typeface="+mn-lt"/>
              </a:rPr>
              <a:t>: </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Podemos poner ejemplos: hacer un viaje el próximo verano, ayudar a pagar la universidad de los nietos dentro de 8 años o cambiar el coche dentro de 3 años.</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Como habremos visto, estos objetivos tienen dos cosas en común: todos tienen un coste y un horizonte temporal.</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Hay que saber cuánto dinero se necesita.</a:t>
            </a:r>
            <a:endParaRPr lang="es-ES" sz="1100" kern="1200" dirty="0">
              <a:solidFill>
                <a:schemeClr val="tx1"/>
              </a:solidFill>
              <a:latin typeface="+mn-lt"/>
              <a:ea typeface="+mn-ea"/>
              <a:cs typeface="+mn-cs"/>
            </a:endParaRPr>
          </a:p>
          <a:p>
            <a:pPr lvl="1">
              <a:buFontTx/>
              <a:buChar char="-"/>
            </a:pPr>
            <a:r>
              <a:rPr lang="es-ES" sz="1200" kern="1200" dirty="0">
                <a:solidFill>
                  <a:schemeClr val="tx1"/>
                </a:solidFill>
                <a:latin typeface="+mn-lt"/>
              </a:rPr>
              <a:t> Hay que saber cuándo se necesitará el dinero.</a:t>
            </a:r>
            <a:endParaRPr lang="es-ES" sz="1100" kern="1200" dirty="0">
              <a:solidFill>
                <a:schemeClr val="tx1"/>
              </a:solidFill>
              <a:latin typeface="+mn-lt"/>
              <a:ea typeface="+mn-ea"/>
              <a:cs typeface="+mn-cs"/>
            </a:endParaRPr>
          </a:p>
          <a:p>
            <a:pPr lvl="1">
              <a:buFontTx/>
              <a:buChar char="-"/>
            </a:pPr>
            <a:endParaRPr lang="es-ES" sz="1100" b="1" kern="1200" dirty="0">
              <a:solidFill>
                <a:schemeClr val="tx1"/>
              </a:solidFill>
              <a:latin typeface="+mn-lt"/>
              <a:ea typeface="+mn-ea"/>
              <a:cs typeface="+mn-cs"/>
            </a:endParaRPr>
          </a:p>
          <a:p>
            <a:pPr marL="0" lvl="1">
              <a:buFontTx/>
              <a:buNone/>
            </a:pPr>
            <a:r>
              <a:rPr lang="es-ES" sz="1200" b="1" kern="1200" dirty="0">
                <a:solidFill>
                  <a:schemeClr val="tx1"/>
                </a:solidFill>
                <a:latin typeface="+mn-lt"/>
              </a:rPr>
              <a:t>2)</a:t>
            </a:r>
            <a:r>
              <a:rPr lang="es-ES" dirty="0"/>
              <a:t> </a:t>
            </a:r>
            <a:r>
              <a:rPr lang="es-ES" sz="1200" b="1" kern="1200" dirty="0">
                <a:solidFill>
                  <a:schemeClr val="tx1"/>
                </a:solidFill>
                <a:latin typeface="+mn-lt"/>
              </a:rPr>
              <a:t>Planificar el ahorro</a:t>
            </a:r>
            <a:r>
              <a:rPr lang="es-ES" sz="1200" kern="1200" dirty="0">
                <a:solidFill>
                  <a:schemeClr val="tx1"/>
                </a:solidFill>
                <a:latin typeface="+mn-lt"/>
              </a:rPr>
              <a:t>: </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Tendremos en cuenta nuestros ahorros actuales.</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El dinero que nos falta para alcanzar el objetivo.</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El tiempo que queda.</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La rentabilidad que se puede conseguir por el camino.</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De esta forma sabremos cuánto dinero debemos destinar cada mes al ahorro.</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Llegado este punto conviene fijar esta cantidad de ahorro como gasto imprescindible fijo (y si es posible, guardarla en una cuenta separada en el momento de cobrar).</a:t>
            </a:r>
            <a:endParaRPr lang="es-ES" sz="1100" kern="1200" dirty="0">
              <a:solidFill>
                <a:schemeClr val="tx1"/>
              </a:solidFill>
              <a:latin typeface="+mn-lt"/>
              <a:ea typeface="+mn-ea"/>
              <a:cs typeface="+mn-cs"/>
            </a:endParaRPr>
          </a:p>
          <a:p>
            <a:pPr lvl="0"/>
            <a:endParaRPr lang="es-ES" sz="1200" b="1" kern="1200" dirty="0">
              <a:solidFill>
                <a:schemeClr val="tx1"/>
              </a:solidFill>
              <a:latin typeface="+mn-lt"/>
              <a:ea typeface="+mn-ea"/>
              <a:cs typeface="+mn-cs"/>
            </a:endParaRPr>
          </a:p>
          <a:p>
            <a:pPr lvl="0"/>
            <a:r>
              <a:rPr lang="es-ES" sz="1200" b="1" kern="1200" dirty="0">
                <a:solidFill>
                  <a:schemeClr val="tx1"/>
                </a:solidFill>
                <a:latin typeface="+mn-lt"/>
              </a:rPr>
              <a:t>3) Ejecutar el plan</a:t>
            </a:r>
            <a:r>
              <a:rPr lang="es-ES" sz="1200" kern="1200" dirty="0">
                <a:solidFill>
                  <a:schemeClr val="tx1"/>
                </a:solidFill>
                <a:latin typeface="+mn-lt"/>
              </a:rPr>
              <a:t>: </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Consultaremos el presupuesto que ya hemos elaborado para ver si somos capaces de ahorrar la cantidad que necesitamos.</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Ajustaremos los gastos opcionales para conseguirlo.</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En caso de no ser suficiente, ajustaremos los imprescindibles variables.</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Si, a pesar de ello, no lo conseguimos, deberemos replantear el objetivo.</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En cualquier caso, siempre hay que seguir el plan y revisarlo para detectar desviaciones.</a:t>
            </a:r>
            <a:endParaRPr lang="es-ES" sz="1100" kern="1200" dirty="0">
              <a:solidFill>
                <a:schemeClr val="tx1"/>
              </a:solidFill>
              <a:latin typeface="+mn-lt"/>
              <a:ea typeface="+mn-ea"/>
              <a:cs typeface="+mn-cs"/>
            </a:endParaRPr>
          </a:p>
          <a:p>
            <a:pPr lvl="1"/>
            <a:r>
              <a:rPr lang="es-ES" sz="1200" kern="1200" dirty="0">
                <a:solidFill>
                  <a:schemeClr val="tx1"/>
                </a:solidFill>
                <a:latin typeface="+mn-lt"/>
              </a:rPr>
              <a:t>- Ejecutar el plan es como ir al gimnasio cuando estamos apuntados: si no vamos no alcanzaremos los objetivos que nos llevaron a apuntarnos.</a:t>
            </a:r>
            <a:endParaRPr lang="es-ES" sz="11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El objetivo en cuanto a metas y cantidades debe ser alcanzable. Un objetivo que no sea alcanzable no se alcanzará y esto nos llevará a pensar que no somos capaces de controlar nuestras finanzas.</a:t>
            </a:r>
            <a:endParaRPr lang="es-ES" sz="1100" kern="1200" dirty="0">
              <a:solidFill>
                <a:schemeClr val="tx1"/>
              </a:solidFill>
              <a:latin typeface="+mn-lt"/>
              <a:ea typeface="+mn-ea"/>
              <a:cs typeface="+mn-cs"/>
            </a:endParaRPr>
          </a:p>
          <a:p>
            <a:r>
              <a:rPr lang="es-ES" sz="1200" kern="1200" dirty="0">
                <a:solidFill>
                  <a:schemeClr val="tx1"/>
                </a:solidFill>
                <a:latin typeface="+mn-lt"/>
              </a:rPr>
              <a:t>Es importante recordar que para conseguirlo hay que ser muy prudente con los gastos y evitar aquellos que sean impulsivos. Hablaremos de los gastos impulsivos para enlazar con la siguiente diapositiva.</a:t>
            </a:r>
            <a:endParaRPr lang="es-ES" sz="1100" kern="1200" dirty="0">
              <a:solidFill>
                <a:schemeClr val="tx1"/>
              </a:solidFill>
              <a:latin typeface="+mn-lt"/>
              <a:ea typeface="+mn-ea"/>
              <a:cs typeface="+mn-cs"/>
            </a:endParaRPr>
          </a:p>
          <a:p>
            <a:r>
              <a:rPr lang="es-ES" sz="1200" kern="1200" dirty="0">
                <a:solidFill>
                  <a:schemeClr val="tx1"/>
                </a:solidFill>
                <a:latin typeface="+mn-lt"/>
              </a:rPr>
              <a:t>El objetivo marcado debe hacernos ilusión, ya que de esa forma estamos más motivados para alcanzarlo.</a:t>
            </a:r>
            <a:endParaRPr lang="es-ES" sz="1100" kern="1200" dirty="0">
              <a:solidFill>
                <a:schemeClr val="tx1"/>
              </a:solidFill>
              <a:latin typeface="+mn-lt"/>
              <a:ea typeface="+mn-ea"/>
              <a:cs typeface="+mn-cs"/>
            </a:endParaRPr>
          </a:p>
          <a:p>
            <a:pPr marL="0" indent="0">
              <a:buFontTx/>
              <a:buNone/>
            </a:pPr>
            <a:endParaRPr lang="es-ES" sz="11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16</a:t>
            </a:fld>
            <a:endParaRPr lang="ca-ES" dirty="0"/>
          </a:p>
        </p:txBody>
      </p:sp>
    </p:spTree>
    <p:extLst>
      <p:ext uri="{BB962C8B-B14F-4D97-AF65-F5344CB8AC3E}">
        <p14:creationId xmlns:p14="http://schemas.microsoft.com/office/powerpoint/2010/main" val="235344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Conviene comentar los </a:t>
            </a:r>
            <a:r>
              <a:rPr lang="es-ES" sz="1200" b="1" kern="1200" dirty="0">
                <a:solidFill>
                  <a:schemeClr val="tx1"/>
                </a:solidFill>
                <a:latin typeface="+mn-lt"/>
              </a:rPr>
              <a:t>buenos hábitos </a:t>
            </a:r>
            <a:r>
              <a:rPr lang="es-ES" sz="1200" kern="1200" dirty="0">
                <a:solidFill>
                  <a:schemeClr val="tx1"/>
                </a:solidFill>
                <a:latin typeface="+mn-lt"/>
              </a:rPr>
              <a:t>que nos pueden ayudar a ahorrar:</a:t>
            </a:r>
            <a:endParaRPr lang="es-ES" sz="1200" kern="1200" dirty="0">
              <a:solidFill>
                <a:schemeClr val="tx1"/>
              </a:solidFill>
              <a:latin typeface="+mn-lt"/>
              <a:ea typeface="+mn-ea"/>
              <a:cs typeface="+mn-cs"/>
            </a:endParaRPr>
          </a:p>
          <a:p>
            <a:endParaRPr lang="es-ES" sz="1000" dirty="0"/>
          </a:p>
          <a:p>
            <a:pPr lvl="0"/>
            <a:r>
              <a:rPr lang="es-ES" sz="1200" b="1" kern="1200" dirty="0">
                <a:solidFill>
                  <a:schemeClr val="tx1"/>
                </a:solidFill>
                <a:latin typeface="+mn-lt"/>
              </a:rPr>
              <a:t>-Evitar las compras compulsivas</a:t>
            </a:r>
            <a:r>
              <a:rPr lang="es-ES" sz="1200" kern="1200" dirty="0">
                <a:solidFill>
                  <a:schemeClr val="tx1"/>
                </a:solidFill>
                <a:latin typeface="+mn-lt"/>
              </a:rPr>
              <a:t>. Se pueden escribir listas de lo que se necesita y evitar comprar lo que no esté en la lista.</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Si es necesario comer fuera se puede </a:t>
            </a:r>
            <a:r>
              <a:rPr lang="es-ES" sz="1200" b="1" kern="1200" dirty="0">
                <a:solidFill>
                  <a:schemeClr val="tx1"/>
                </a:solidFill>
                <a:latin typeface="+mn-lt"/>
              </a:rPr>
              <a:t>llevar la comida preparada de casa</a:t>
            </a:r>
            <a:r>
              <a:rPr lang="es-ES" sz="1200" kern="1200" dirty="0">
                <a:solidFill>
                  <a:schemeClr val="tx1"/>
                </a:solidFill>
                <a:latin typeface="+mn-lt"/>
              </a:rPr>
              <a:t>. El gasto de comer fuera cada día es muy alto, además de ser una opción menos saludable.</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Siempre que sea posible, conviene </a:t>
            </a:r>
            <a:r>
              <a:rPr lang="es-ES" sz="1200" b="1" kern="1200" dirty="0">
                <a:solidFill>
                  <a:schemeClr val="tx1"/>
                </a:solidFill>
                <a:latin typeface="+mn-lt"/>
              </a:rPr>
              <a:t>evitar las compras a plazos</a:t>
            </a:r>
            <a:r>
              <a:rPr lang="es-ES" sz="1200" kern="1200" dirty="0">
                <a:solidFill>
                  <a:schemeClr val="tx1"/>
                </a:solidFill>
                <a:latin typeface="+mn-lt"/>
              </a:rPr>
              <a:t>. Es mejor planificar el gasto con tiempo y diseñar un plan de ahorro para comprar el producto más adelante.</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Antes de hacer </a:t>
            </a:r>
            <a:r>
              <a:rPr lang="es-ES" sz="1200" b="1" kern="1200" dirty="0">
                <a:solidFill>
                  <a:schemeClr val="tx1"/>
                </a:solidFill>
                <a:latin typeface="+mn-lt"/>
              </a:rPr>
              <a:t>gastos opcionales es necesario replantearlos, </a:t>
            </a:r>
            <a:r>
              <a:rPr lang="es-ES" sz="1200" kern="1200" dirty="0">
                <a:solidFill>
                  <a:schemeClr val="tx1"/>
                </a:solidFill>
                <a:latin typeface="+mn-lt"/>
              </a:rPr>
              <a:t>por ejemplo con preguntas como: ¿realmente lo necesito? ¿Dentro de un mes me seguirá interesando? ¿Me aleja de mis objetivos financieros?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Escribir </a:t>
            </a:r>
            <a:r>
              <a:rPr lang="es-ES" sz="1200" b="1" kern="1200" dirty="0">
                <a:solidFill>
                  <a:schemeClr val="tx1"/>
                </a:solidFill>
                <a:latin typeface="+mn-lt"/>
              </a:rPr>
              <a:t>la lista de la compra </a:t>
            </a:r>
            <a:r>
              <a:rPr lang="es-ES" sz="1200" kern="1200" dirty="0">
                <a:solidFill>
                  <a:schemeClr val="tx1"/>
                </a:solidFill>
                <a:latin typeface="+mn-lt"/>
              </a:rPr>
              <a:t>y, lo más importante, ceñirse a ella. Conviene hacer la compra con el estómago lleno y optar por los productos de temporada y, si es posible, no hacerla todos los días.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Llevar la </a:t>
            </a:r>
            <a:r>
              <a:rPr lang="es-ES" sz="1200" b="1" kern="1200" dirty="0">
                <a:solidFill>
                  <a:schemeClr val="tx1"/>
                </a:solidFill>
                <a:latin typeface="+mn-lt"/>
              </a:rPr>
              <a:t>cantidad que queremos gastar</a:t>
            </a:r>
            <a:r>
              <a:rPr lang="es-ES" sz="1200" kern="1200" dirty="0">
                <a:solidFill>
                  <a:schemeClr val="tx1"/>
                </a:solidFill>
                <a:latin typeface="+mn-lt"/>
              </a:rPr>
              <a:t>, sobre todo en casos como las rebajas o las compras de Navidad, por ejemplo.</a:t>
            </a:r>
            <a:endParaRPr lang="es-ES" sz="1200" kern="1200" dirty="0">
              <a:solidFill>
                <a:schemeClr val="tx1"/>
              </a:solidFill>
              <a:latin typeface="+mn-lt"/>
              <a:ea typeface="+mn-ea"/>
              <a:cs typeface="+mn-cs"/>
            </a:endParaRPr>
          </a:p>
          <a:p>
            <a:pPr lvl="0"/>
            <a:r>
              <a:rPr lang="es-ES" sz="1200" b="1" kern="1200" dirty="0">
                <a:solidFill>
                  <a:schemeClr val="tx1"/>
                </a:solidFill>
                <a:latin typeface="+mn-lt"/>
              </a:rPr>
              <a:t>-Revisar los tiques </a:t>
            </a:r>
            <a:r>
              <a:rPr lang="es-ES" sz="1200" kern="1200" dirty="0">
                <a:solidFill>
                  <a:schemeClr val="tx1"/>
                </a:solidFill>
                <a:latin typeface="+mn-lt"/>
              </a:rPr>
              <a:t>para detectar errores y comparar las ofertas o los distintos productos.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Ser responsables con los suministros.</a:t>
            </a:r>
            <a:endParaRPr lang="es-ES" sz="1200" kern="1200" dirty="0">
              <a:solidFill>
                <a:schemeClr val="tx1"/>
              </a:solidFill>
              <a:latin typeface="+mn-lt"/>
              <a:ea typeface="+mn-ea"/>
              <a:cs typeface="+mn-cs"/>
            </a:endParaRPr>
          </a:p>
          <a:p>
            <a:pPr lvl="1">
              <a:buFont typeface="Arial" pitchFamily="34" charset="0"/>
              <a:buChar char="•"/>
            </a:pPr>
            <a:r>
              <a:rPr lang="es-ES" sz="1200" b="1" kern="1200" dirty="0">
                <a:solidFill>
                  <a:schemeClr val="tx1"/>
                </a:solidFill>
                <a:latin typeface="+mn-lt"/>
              </a:rPr>
              <a:t> Apagar los electrodomésticos </a:t>
            </a:r>
            <a:r>
              <a:rPr lang="es-ES" sz="1200" kern="1200" dirty="0">
                <a:solidFill>
                  <a:schemeClr val="tx1"/>
                </a:solidFill>
                <a:latin typeface="+mn-lt"/>
              </a:rPr>
              <a:t>cuando no se utilicen.</a:t>
            </a:r>
            <a:endParaRPr lang="es-ES" sz="1100" kern="1200" dirty="0">
              <a:solidFill>
                <a:schemeClr val="tx1"/>
              </a:solidFill>
              <a:latin typeface="+mn-lt"/>
              <a:ea typeface="+mn-ea"/>
              <a:cs typeface="+mn-cs"/>
            </a:endParaRPr>
          </a:p>
          <a:p>
            <a:pPr lvl="1">
              <a:buFont typeface="Arial" pitchFamily="34" charset="0"/>
              <a:buChar char="•"/>
            </a:pPr>
            <a:r>
              <a:rPr lang="es-ES" sz="1200" kern="1200" dirty="0">
                <a:solidFill>
                  <a:schemeClr val="tx1"/>
                </a:solidFill>
                <a:latin typeface="+mn-lt"/>
              </a:rPr>
              <a:t> Aprovechar las </a:t>
            </a:r>
            <a:r>
              <a:rPr lang="es-ES" sz="1200" b="1" kern="1200" dirty="0">
                <a:solidFill>
                  <a:schemeClr val="tx1"/>
                </a:solidFill>
                <a:latin typeface="+mn-lt"/>
              </a:rPr>
              <a:t>tarifas de coste reducido </a:t>
            </a:r>
            <a:r>
              <a:rPr lang="es-ES" sz="1200" kern="1200" dirty="0">
                <a:solidFill>
                  <a:schemeClr val="tx1"/>
                </a:solidFill>
                <a:latin typeface="+mn-lt"/>
              </a:rPr>
              <a:t>(horarios nocturnos).</a:t>
            </a:r>
            <a:endParaRPr lang="es-ES" sz="1100" kern="1200" dirty="0">
              <a:solidFill>
                <a:schemeClr val="tx1"/>
              </a:solidFill>
              <a:latin typeface="+mn-lt"/>
              <a:ea typeface="+mn-ea"/>
              <a:cs typeface="+mn-cs"/>
            </a:endParaRPr>
          </a:p>
          <a:p>
            <a:pPr lvl="1">
              <a:buFont typeface="Arial" pitchFamily="34" charset="0"/>
              <a:buChar char="•"/>
            </a:pPr>
            <a:r>
              <a:rPr lang="es-ES" sz="1200" kern="1200" dirty="0">
                <a:solidFill>
                  <a:schemeClr val="tx1"/>
                </a:solidFill>
                <a:latin typeface="+mn-lt"/>
              </a:rPr>
              <a:t> Utilizar electrodomésticos y bombillas de </a:t>
            </a:r>
            <a:r>
              <a:rPr lang="es-ES" sz="1200" b="1" kern="1200" dirty="0">
                <a:solidFill>
                  <a:schemeClr val="tx1"/>
                </a:solidFill>
                <a:latin typeface="+mn-lt"/>
              </a:rPr>
              <a:t>bajo consumo</a:t>
            </a:r>
            <a:r>
              <a:rPr lang="es-ES" sz="1200" kern="1200" dirty="0">
                <a:solidFill>
                  <a:schemeClr val="tx1"/>
                </a:solidFill>
                <a:latin typeface="+mn-lt"/>
              </a:rPr>
              <a:t>.</a:t>
            </a:r>
            <a:endParaRPr lang="es-ES" sz="1100" kern="1200" dirty="0">
              <a:solidFill>
                <a:schemeClr val="tx1"/>
              </a:solidFill>
              <a:latin typeface="+mn-lt"/>
              <a:ea typeface="+mn-ea"/>
              <a:cs typeface="+mn-cs"/>
            </a:endParaRPr>
          </a:p>
          <a:p>
            <a:pPr lvl="1">
              <a:buFont typeface="Arial" pitchFamily="34" charset="0"/>
              <a:buChar char="•"/>
            </a:pPr>
            <a:r>
              <a:rPr lang="es-ES" sz="1200" kern="1200" dirty="0">
                <a:solidFill>
                  <a:schemeClr val="tx1"/>
                </a:solidFill>
                <a:latin typeface="+mn-lt"/>
              </a:rPr>
              <a:t> Caldear las habitaciones con las </a:t>
            </a:r>
            <a:r>
              <a:rPr lang="es-ES" sz="1200" b="1" kern="1200" dirty="0">
                <a:solidFill>
                  <a:schemeClr val="tx1"/>
                </a:solidFill>
                <a:latin typeface="+mn-lt"/>
              </a:rPr>
              <a:t>ventanas y puertas cerradas</a:t>
            </a:r>
            <a:r>
              <a:rPr lang="es-ES" sz="1200" kern="1200" dirty="0">
                <a:solidFill>
                  <a:schemeClr val="tx1"/>
                </a:solidFill>
                <a:latin typeface="+mn-lt"/>
              </a:rPr>
              <a:t>.</a:t>
            </a:r>
            <a:endParaRPr lang="es-ES" sz="1100" kern="1200" dirty="0">
              <a:solidFill>
                <a:schemeClr val="tx1"/>
              </a:solidFill>
              <a:latin typeface="+mn-lt"/>
              <a:ea typeface="+mn-ea"/>
              <a:cs typeface="+mn-cs"/>
            </a:endParaRPr>
          </a:p>
          <a:p>
            <a:pPr lvl="1">
              <a:buFont typeface="Arial" pitchFamily="34" charset="0"/>
              <a:buChar char="•"/>
            </a:pPr>
            <a:r>
              <a:rPr lang="es-ES" sz="1200" b="1" kern="1200" dirty="0">
                <a:solidFill>
                  <a:schemeClr val="tx1"/>
                </a:solidFill>
                <a:latin typeface="+mn-lt"/>
              </a:rPr>
              <a:t> No dejar correr el agua si no se utiliza.</a:t>
            </a:r>
            <a:endParaRPr lang="es-ES" sz="1100" kern="1200" dirty="0">
              <a:solidFill>
                <a:schemeClr val="tx1"/>
              </a:solidFill>
              <a:latin typeface="+mn-lt"/>
              <a:ea typeface="+mn-ea"/>
              <a:cs typeface="+mn-cs"/>
            </a:endParaRPr>
          </a:p>
          <a:p>
            <a:pPr lvl="1">
              <a:buFont typeface="Arial" pitchFamily="34" charset="0"/>
              <a:buChar char="•"/>
            </a:pPr>
            <a:r>
              <a:rPr lang="es-ES" sz="1200" kern="1200" dirty="0">
                <a:solidFill>
                  <a:schemeClr val="tx1"/>
                </a:solidFill>
                <a:latin typeface="+mn-lt"/>
              </a:rPr>
              <a:t> Revisar las </a:t>
            </a:r>
            <a:r>
              <a:rPr lang="es-ES" sz="1200" b="1" kern="1200" dirty="0">
                <a:solidFill>
                  <a:schemeClr val="tx1"/>
                </a:solidFill>
                <a:latin typeface="+mn-lt"/>
              </a:rPr>
              <a:t>facturas</a:t>
            </a:r>
            <a:r>
              <a:rPr lang="es-ES" sz="1200" kern="1200" dirty="0">
                <a:solidFill>
                  <a:schemeClr val="tx1"/>
                </a:solidFill>
                <a:latin typeface="+mn-lt"/>
              </a:rPr>
              <a:t>. (¿Mejor electrónica o en papel?)</a:t>
            </a:r>
            <a:endParaRPr lang="es-ES" sz="1100" kern="1200" dirty="0">
              <a:solidFill>
                <a:schemeClr val="tx1"/>
              </a:solidFill>
              <a:latin typeface="+mn-lt"/>
              <a:ea typeface="+mn-ea"/>
              <a:cs typeface="+mn-cs"/>
            </a:endParaRPr>
          </a:p>
          <a:p>
            <a:pPr lvl="1">
              <a:buFont typeface="Arial" pitchFamily="34" charset="0"/>
              <a:buChar char="•"/>
            </a:pPr>
            <a:r>
              <a:rPr lang="es-ES" sz="1200" kern="1200" dirty="0">
                <a:solidFill>
                  <a:schemeClr val="tx1"/>
                </a:solidFill>
                <a:latin typeface="+mn-lt"/>
              </a:rPr>
              <a:t> Revisar la </a:t>
            </a:r>
            <a:r>
              <a:rPr lang="es-ES" sz="1200" b="1" kern="1200" dirty="0">
                <a:solidFill>
                  <a:schemeClr val="tx1"/>
                </a:solidFill>
                <a:latin typeface="+mn-lt"/>
              </a:rPr>
              <a:t>tarifa del móvil </a:t>
            </a:r>
            <a:r>
              <a:rPr lang="es-ES" sz="1200" kern="1200" dirty="0">
                <a:solidFill>
                  <a:schemeClr val="tx1"/>
                </a:solidFill>
                <a:latin typeface="+mn-lt"/>
              </a:rPr>
              <a:t>y comparar las de </a:t>
            </a:r>
            <a:r>
              <a:rPr lang="es-ES" sz="1200" b="1" kern="1200" dirty="0">
                <a:solidFill>
                  <a:schemeClr val="tx1"/>
                </a:solidFill>
                <a:latin typeface="+mn-lt"/>
              </a:rPr>
              <a:t>diferentes operadores</a:t>
            </a:r>
            <a:r>
              <a:rPr lang="es-ES" sz="1200" kern="1200" dirty="0">
                <a:solidFill>
                  <a:schemeClr val="tx1"/>
                </a:solidFill>
                <a:latin typeface="+mn-lt"/>
              </a:rPr>
              <a:t>.</a:t>
            </a:r>
            <a:endParaRPr lang="es-ES" sz="1100" kern="1200" dirty="0">
              <a:solidFill>
                <a:schemeClr val="tx1"/>
              </a:solidFill>
              <a:latin typeface="+mn-lt"/>
              <a:ea typeface="+mn-ea"/>
              <a:cs typeface="+mn-cs"/>
            </a:endParaRPr>
          </a:p>
          <a:p>
            <a:pPr lvl="1">
              <a:buFont typeface="Arial" pitchFamily="34" charset="0"/>
              <a:buChar char="•"/>
            </a:pPr>
            <a:r>
              <a:rPr lang="es-ES" sz="1200" kern="1200" dirty="0">
                <a:solidFill>
                  <a:schemeClr val="tx1"/>
                </a:solidFill>
                <a:latin typeface="+mn-lt"/>
              </a:rPr>
              <a:t> Revisar la </a:t>
            </a:r>
            <a:r>
              <a:rPr lang="es-ES" sz="1200" b="1" kern="1200" dirty="0">
                <a:solidFill>
                  <a:schemeClr val="tx1"/>
                </a:solidFill>
                <a:latin typeface="+mn-lt"/>
              </a:rPr>
              <a:t>potencia contratada </a:t>
            </a:r>
            <a:r>
              <a:rPr lang="es-ES" sz="1200" kern="1200" dirty="0">
                <a:solidFill>
                  <a:schemeClr val="tx1"/>
                </a:solidFill>
                <a:latin typeface="+mn-lt"/>
              </a:rPr>
              <a:t>de la luz.</a:t>
            </a:r>
            <a:endParaRPr lang="es-ES" sz="11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Pagar por algo que no se necesita supone una gran pérdida.</a:t>
            </a:r>
            <a:endParaRPr lang="es-ES" sz="1100" kern="1200" dirty="0">
              <a:solidFill>
                <a:schemeClr val="tx1"/>
              </a:solidFill>
              <a:latin typeface="+mn-lt"/>
              <a:ea typeface="+mn-ea"/>
              <a:cs typeface="+mn-cs"/>
            </a:endParaRPr>
          </a:p>
          <a:p>
            <a:pPr marL="171450" indent="-171450">
              <a:buFontTx/>
              <a:buChar char="-"/>
            </a:pPr>
            <a:endParaRPr lang="es-ES" sz="1000" baseline="0" dirty="0"/>
          </a:p>
          <a:p>
            <a:pPr marL="171450" indent="-171450">
              <a:buFontTx/>
              <a:buChar char="-"/>
            </a:pPr>
            <a:endParaRPr lang="es-ES" sz="1000" dirty="0"/>
          </a:p>
          <a:p>
            <a:pPr marL="0" indent="0">
              <a:buFontTx/>
              <a:buNone/>
            </a:pPr>
            <a:endParaRPr lang="es-ES" sz="1000" dirty="0"/>
          </a:p>
          <a:p>
            <a:endParaRPr lang="es-ES" sz="1000" dirty="0"/>
          </a:p>
          <a:p>
            <a:pPr marL="171450" indent="-171450" algn="just">
              <a:buFontTx/>
              <a:buChar char="-"/>
            </a:pPr>
            <a:endParaRPr lang="es-ES" sz="10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17</a:t>
            </a:fld>
            <a:endParaRPr lang="ca-ES" dirty="0"/>
          </a:p>
        </p:txBody>
      </p:sp>
    </p:spTree>
    <p:extLst>
      <p:ext uri="{BB962C8B-B14F-4D97-AF65-F5344CB8AC3E}">
        <p14:creationId xmlns:p14="http://schemas.microsoft.com/office/powerpoint/2010/main" val="292770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Este ejemplo nos ayudará a hacer entender que ahorrar no requiere grandes esfuerzos y que actuando sobre los pequeños importes diarios se pueden obtener cantidades importantes.</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Si cada día desayunamos fuera y nos gastamos 3,25 €, eso significa que al final del año podemos ahorrar 780 € si nos traemos el desayuno preparado de casa.</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Esto se puede extrapolar a períodos más largos y observar que los importes aumentan. El mismo caso trasladado a 5 años significa 3.900 €.</a:t>
            </a:r>
            <a:endParaRPr lang="es-ES" sz="1200" kern="1200" dirty="0">
              <a:solidFill>
                <a:schemeClr val="tx1"/>
              </a:solidFill>
              <a:latin typeface="+mn-lt"/>
              <a:ea typeface="+mn-ea"/>
              <a:cs typeface="+mn-cs"/>
            </a:endParaRPr>
          </a:p>
          <a:p>
            <a:endParaRPr lang="es-ES" sz="10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18</a:t>
            </a:fld>
            <a:endParaRPr lang="ca-ES" dirty="0"/>
          </a:p>
        </p:txBody>
      </p:sp>
    </p:spTree>
    <p:extLst>
      <p:ext uri="{BB962C8B-B14F-4D97-AF65-F5344CB8AC3E}">
        <p14:creationId xmlns:p14="http://schemas.microsoft.com/office/powerpoint/2010/main" val="2143024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A menudo </a:t>
            </a:r>
            <a:r>
              <a:rPr lang="es-ES" sz="1200" b="1" kern="1200" dirty="0">
                <a:solidFill>
                  <a:schemeClr val="tx1"/>
                </a:solidFill>
                <a:latin typeface="+mn-lt"/>
              </a:rPr>
              <a:t>podemos servir de modelo para los nietos y sobrinos, </a:t>
            </a:r>
            <a:r>
              <a:rPr lang="es-ES" sz="1200" kern="1200" dirty="0">
                <a:solidFill>
                  <a:schemeClr val="tx1"/>
                </a:solidFill>
                <a:latin typeface="+mn-lt"/>
              </a:rPr>
              <a:t>a quienes se debe enseñar a gestionar el dinero.</a:t>
            </a:r>
            <a:endParaRPr lang="es-ES" sz="1200" kern="1200" dirty="0">
              <a:solidFill>
                <a:schemeClr val="tx1"/>
              </a:solidFill>
              <a:latin typeface="+mn-lt"/>
              <a:ea typeface="+mn-ea"/>
              <a:cs typeface="+mn-cs"/>
            </a:endParaRPr>
          </a:p>
          <a:p>
            <a:pPr lvl="0"/>
            <a:endParaRPr lang="es-ES" sz="1200" kern="1200" dirty="0">
              <a:solidFill>
                <a:schemeClr val="tx1"/>
              </a:solidFill>
              <a:latin typeface="+mn-lt"/>
              <a:ea typeface="+mn-ea"/>
              <a:cs typeface="+mn-cs"/>
            </a:endParaRPr>
          </a:p>
          <a:p>
            <a:pPr lvl="0"/>
            <a:r>
              <a:rPr lang="es-ES" sz="1200" kern="1200" dirty="0">
                <a:solidFill>
                  <a:schemeClr val="tx1"/>
                </a:solidFill>
                <a:latin typeface="+mn-lt"/>
              </a:rPr>
              <a:t>- Evitaremos actuar de forma incorrecta delante de los hijos, nietos, etc. para no servir de mal ejemplo.  </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Si tienen asignada una paga, se les puede enseñar a administrarla para que les dure todo el tiempo previsto.</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Se les puede ayudar a tomar pequeñas decisiones económicas. A modo de ejemplo, si nos acompañan a comprar les podemos plantear que, entre dos productos con sus características y precio, nos indiquen cuál comprarían y por qué. Después explicaremos nuestro punto de vista.</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Se les puede enseñar la diferencia entre lo que es necesario y lo que nos gusta pero no necesitamos.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Hay que empezar de pequeños.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Vale la pena mencionar que en muchos colegios ya se ha empezado a introducir la gestión del presupuesto familiar.</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19</a:t>
            </a:fld>
            <a:endParaRPr lang="ca-ES" dirty="0"/>
          </a:p>
        </p:txBody>
      </p:sp>
    </p:spTree>
    <p:extLst>
      <p:ext uri="{BB962C8B-B14F-4D97-AF65-F5344CB8AC3E}">
        <p14:creationId xmlns:p14="http://schemas.microsoft.com/office/powerpoint/2010/main" val="427574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Es importante dejar claro desde el principio que la charla trata de la importancia de </a:t>
            </a:r>
            <a:r>
              <a:rPr lang="es-ES" sz="1200" b="1" kern="1200" dirty="0">
                <a:solidFill>
                  <a:schemeClr val="tx1"/>
                </a:solidFill>
                <a:latin typeface="+mn-lt"/>
              </a:rPr>
              <a:t>TENER CONTROLADAS NUESTRAS FINANZAS.</a:t>
            </a:r>
            <a:r>
              <a:rPr lang="es-ES" sz="1200" kern="1200" dirty="0">
                <a:solidFill>
                  <a:schemeClr val="tx1"/>
                </a:solidFill>
                <a:latin typeface="+mn-lt"/>
              </a:rPr>
              <a:t> La intención no es asesorar a cada uno de los asistentes sobre su caso particular, sino más bien ofrecerles información que les ayude a tomar conciencia de las ventajas de conocer conceptos básicos que les permitan vivir la economía diaria con </a:t>
            </a:r>
            <a:r>
              <a:rPr lang="es-ES" sz="1200" b="1" kern="1200" dirty="0">
                <a:solidFill>
                  <a:schemeClr val="tx1"/>
                </a:solidFill>
                <a:latin typeface="+mn-lt"/>
              </a:rPr>
              <a:t>TRANQUILIDAD.</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(En este apartado podemos ofrecer una breve introducción a los principales temas que se abordarán durante la charla y que se muestran en la diapositiva.).</a:t>
            </a:r>
            <a:endParaRPr lang="es-ES" sz="1200" kern="1200" dirty="0">
              <a:solidFill>
                <a:schemeClr val="tx1"/>
              </a:solidFill>
              <a:latin typeface="+mn-lt"/>
              <a:ea typeface="+mn-ea"/>
              <a:cs typeface="+mn-cs"/>
            </a:endParaRPr>
          </a:p>
          <a:p>
            <a:pPr algn="just"/>
            <a:endParaRPr lang="es-ES" sz="1000" noProof="0" dirty="0"/>
          </a:p>
          <a:p>
            <a:pPr algn="just"/>
            <a:endParaRPr lang="es-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a:t>
            </a:fld>
            <a:endParaRPr lang="ca-ES" dirty="0"/>
          </a:p>
        </p:txBody>
      </p:sp>
    </p:spTree>
    <p:extLst>
      <p:ext uri="{BB962C8B-B14F-4D97-AF65-F5344CB8AC3E}">
        <p14:creationId xmlns:p14="http://schemas.microsoft.com/office/powerpoint/2010/main" val="247130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Comenzamos el apartado sobre el endeudamiento con una afirmación sencilla y obvia, pero una vez presentada haremos otras afirmaciones y preguntaremos a los asistentes si son verdaderas o falsas. Aunque las respuestas pueden ser un monosílabo, se deben matizar. (Si os resulta más útil tener las preguntas en la pantalla podéis pasar a la diapositiva siguiente.)</a:t>
            </a:r>
            <a:endParaRPr lang="es-ES" sz="1200" kern="1200" dirty="0">
              <a:solidFill>
                <a:schemeClr val="tx1"/>
              </a:solidFill>
              <a:latin typeface="+mn-lt"/>
              <a:ea typeface="+mn-ea"/>
              <a:cs typeface="+mn-cs"/>
            </a:endParaRPr>
          </a:p>
          <a:p>
            <a:endParaRPr lang="es-ES" sz="1200" b="1" kern="1200" dirty="0">
              <a:solidFill>
                <a:schemeClr val="tx1"/>
              </a:solidFill>
              <a:latin typeface="+mn-lt"/>
              <a:ea typeface="+mn-ea"/>
              <a:cs typeface="+mn-cs"/>
            </a:endParaRPr>
          </a:p>
          <a:p>
            <a:r>
              <a:rPr lang="es-ES" sz="1200" b="1" kern="1200" dirty="0">
                <a:solidFill>
                  <a:schemeClr val="tx1"/>
                </a:solidFill>
                <a:latin typeface="+mn-lt"/>
              </a:rPr>
              <a:t>El crédito nos permite disponer de dinero extra</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Es cierto que un préstamo proporciona dinero extra, pero hay que ser consciente de que habrá que devolverlo y, por lo tanto, el extra que hoy se suma es un extra que se restará mensualmente hasta devolverlo todo.</a:t>
            </a:r>
            <a:endParaRPr lang="es-ES" sz="1200" kern="1200" dirty="0">
              <a:solidFill>
                <a:schemeClr val="tx1"/>
              </a:solidFill>
              <a:latin typeface="+mn-lt"/>
              <a:ea typeface="+mn-ea"/>
              <a:cs typeface="+mn-cs"/>
            </a:endParaRPr>
          </a:p>
          <a:p>
            <a:endParaRPr lang="es-ES" sz="1200" b="1" kern="1200" dirty="0">
              <a:solidFill>
                <a:schemeClr val="tx1"/>
              </a:solidFill>
              <a:latin typeface="+mn-lt"/>
              <a:ea typeface="+mn-ea"/>
              <a:cs typeface="+mn-cs"/>
            </a:endParaRPr>
          </a:p>
          <a:p>
            <a:r>
              <a:rPr lang="es-ES" sz="1200" b="1" kern="1200" dirty="0">
                <a:solidFill>
                  <a:schemeClr val="tx1"/>
                </a:solidFill>
                <a:latin typeface="+mn-lt"/>
              </a:rPr>
              <a:t>El crédito nos permite adquirir bienes que no nos podemos permitir y mejorar así nuestro nivel de vida.</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Es cierto que un crédito nos puede servir para comprar bienes que no nos podemos permitir, pero también lo es que si no nos los podemos permitir no deberíamos comprarlos y que posiblemente las cuotas mensuales causen desajustes en nuestro presupuesto.</a:t>
            </a:r>
            <a:endParaRPr lang="es-ES" sz="1200" kern="1200" dirty="0">
              <a:solidFill>
                <a:schemeClr val="tx1"/>
              </a:solidFill>
              <a:latin typeface="+mn-lt"/>
              <a:ea typeface="+mn-ea"/>
              <a:cs typeface="+mn-cs"/>
            </a:endParaRPr>
          </a:p>
          <a:p>
            <a:endParaRPr lang="es-ES" sz="1200" b="1" kern="1200" dirty="0">
              <a:solidFill>
                <a:schemeClr val="tx1"/>
              </a:solidFill>
              <a:latin typeface="+mn-lt"/>
              <a:ea typeface="+mn-ea"/>
              <a:cs typeface="+mn-cs"/>
            </a:endParaRPr>
          </a:p>
          <a:p>
            <a:r>
              <a:rPr lang="es-ES" sz="1200" b="1" kern="1200" dirty="0">
                <a:solidFill>
                  <a:schemeClr val="tx1"/>
                </a:solidFill>
                <a:latin typeface="+mn-lt"/>
              </a:rPr>
              <a:t>En caso necesario, si realmente nos hace falta tener dinero para pagar algo imprescindible, siempre existe la opción de pedir un préstamo o un crédito.</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Ciertamente, podemos pedir un préstamo para comprar lo que necesitemos, pero también puede ocurrir que nos haga falta el dinero y no encontremos ningún banco que nos lo preste. Conviene insistir en la necesidad del fondo de emergencia que se comentó en la primera parte.</a:t>
            </a:r>
            <a:endParaRPr lang="es-ES" sz="1200" kern="1200" dirty="0">
              <a:solidFill>
                <a:schemeClr val="tx1"/>
              </a:solidFill>
              <a:latin typeface="+mn-lt"/>
              <a:ea typeface="+mn-ea"/>
              <a:cs typeface="+mn-cs"/>
            </a:endParaRPr>
          </a:p>
          <a:p>
            <a:endParaRPr lang="es-ES" sz="1200" b="1" kern="1200" dirty="0">
              <a:solidFill>
                <a:schemeClr val="tx1"/>
              </a:solidFill>
              <a:latin typeface="+mn-lt"/>
              <a:ea typeface="+mn-ea"/>
              <a:cs typeface="+mn-cs"/>
            </a:endParaRPr>
          </a:p>
          <a:p>
            <a:r>
              <a:rPr lang="es-ES" sz="1200" b="1" kern="1200" dirty="0">
                <a:solidFill>
                  <a:schemeClr val="tx1"/>
                </a:solidFill>
                <a:latin typeface="+mn-lt"/>
              </a:rPr>
              <a:t>Una entidad financiera sabe hasta qué nivel podemos endeudarnos sin tener problemas, o sea que si nos presta más dinero del que podemos devolver es porque asume la responsabilidad.</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Debemos recordar que la responsabilidad de pedir un préstamo es siempre nuestra, como lo es la de devolverlo. El banco realiza un estudio previo de solvencia, pero en caso de ser erróneo, ello no implica la no devolución del préstamo.</a:t>
            </a:r>
            <a:endParaRPr lang="es-ES" sz="1200" kern="1200" dirty="0">
              <a:solidFill>
                <a:schemeClr val="tx1"/>
              </a:solidFill>
              <a:latin typeface="+mn-lt"/>
              <a:ea typeface="+mn-ea"/>
              <a:cs typeface="+mn-cs"/>
            </a:endParaRPr>
          </a:p>
          <a:p>
            <a:pPr algn="just"/>
            <a:endParaRPr lang="es-ES" sz="1000" baseline="0" noProof="0" dirty="0"/>
          </a:p>
          <a:p>
            <a:pPr algn="just"/>
            <a:endParaRPr lang="es-ES" sz="1000" baseline="0"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A1779-D1FC-4193-883D-B84C1D8C432D}"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52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b="1" kern="1200" dirty="0">
                <a:solidFill>
                  <a:schemeClr val="tx1"/>
                </a:solidFill>
                <a:latin typeface="+mn-lt"/>
              </a:rPr>
              <a:t>¿El crédito nos permite disponer de dinero extra?</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Es cierto que un préstamo proporciona dinero extra, pero hay que ser consciente de que habrá que devolverlo y, por lo tanto, el extra que hoy se suma es un extra que se restará mensualmente hasta devolverlo todo.</a:t>
            </a:r>
            <a:endParaRPr lang="es-ES" sz="1200" kern="1200" dirty="0">
              <a:solidFill>
                <a:schemeClr val="tx1"/>
              </a:solidFill>
              <a:latin typeface="+mn-lt"/>
              <a:ea typeface="+mn-ea"/>
              <a:cs typeface="+mn-cs"/>
            </a:endParaRPr>
          </a:p>
          <a:p>
            <a:endParaRPr lang="es-ES" sz="1200" b="1" kern="1200" dirty="0">
              <a:solidFill>
                <a:schemeClr val="tx1"/>
              </a:solidFill>
              <a:latin typeface="+mn-lt"/>
              <a:ea typeface="+mn-ea"/>
              <a:cs typeface="+mn-cs"/>
            </a:endParaRPr>
          </a:p>
          <a:p>
            <a:r>
              <a:rPr lang="es-ES" sz="1200" b="1" kern="1200" dirty="0">
                <a:solidFill>
                  <a:schemeClr val="tx1"/>
                </a:solidFill>
                <a:latin typeface="+mn-lt"/>
              </a:rPr>
              <a:t>¿El crédito nos permite adquirir bienes que no nos podemos permitir y mejorar así nuestro nivel de vida?</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Es cierto que un crédito nos puede servir para comprar bienes que no nos podemos permitir, pero también lo es que si no nos los podemos permitir no deberíamos comprarlos y que posiblemente las cuotas mensuales causen desajustes en nuestro presupuesto.</a:t>
            </a:r>
            <a:endParaRPr lang="es-ES" sz="1200" kern="1200" dirty="0">
              <a:solidFill>
                <a:schemeClr val="tx1"/>
              </a:solidFill>
              <a:latin typeface="+mn-lt"/>
              <a:ea typeface="+mn-ea"/>
              <a:cs typeface="+mn-cs"/>
            </a:endParaRPr>
          </a:p>
          <a:p>
            <a:endParaRPr lang="es-ES" sz="1200" b="1" kern="1200" dirty="0">
              <a:solidFill>
                <a:schemeClr val="tx1"/>
              </a:solidFill>
              <a:latin typeface="+mn-lt"/>
              <a:ea typeface="+mn-ea"/>
              <a:cs typeface="+mn-cs"/>
            </a:endParaRPr>
          </a:p>
          <a:p>
            <a:r>
              <a:rPr lang="es-ES" sz="1200" b="1" kern="1200" dirty="0">
                <a:solidFill>
                  <a:schemeClr val="tx1"/>
                </a:solidFill>
                <a:latin typeface="+mn-lt"/>
              </a:rPr>
              <a:t>En caso necesario, si realmente nos hace falta tener dinero para pagar algo imprescindible, siempre existe la opción de pedir un préstamo o un crédito</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Ciertamente, podemos pedir un préstamo para comprar lo que necesitemos, pero también puede ocurrir que nos haga falta el dinero y no encontremos ningún banco que nos lo preste. Conviene insistir en la necesidad del fondo de emergencia que se comentó en la primera parte.</a:t>
            </a:r>
            <a:endParaRPr lang="es-ES" sz="1200" kern="1200" dirty="0">
              <a:solidFill>
                <a:schemeClr val="tx1"/>
              </a:solidFill>
              <a:latin typeface="+mn-lt"/>
              <a:ea typeface="+mn-ea"/>
              <a:cs typeface="+mn-cs"/>
            </a:endParaRPr>
          </a:p>
          <a:p>
            <a:endParaRPr lang="es-ES" sz="1200" b="1" kern="1200" dirty="0">
              <a:solidFill>
                <a:schemeClr val="tx1"/>
              </a:solidFill>
              <a:latin typeface="+mn-lt"/>
              <a:ea typeface="+mn-ea"/>
              <a:cs typeface="+mn-cs"/>
            </a:endParaRPr>
          </a:p>
          <a:p>
            <a:r>
              <a:rPr lang="es-ES" sz="1200" b="1" kern="1200" dirty="0">
                <a:solidFill>
                  <a:schemeClr val="tx1"/>
                </a:solidFill>
                <a:latin typeface="+mn-lt"/>
              </a:rPr>
              <a:t>Una entidad financiera sabe hasta qué nivel podemos endeudarnos sin tener problemas, o sea que si nos presta más dinero del que podemos devolver es porque asume la responsabilidad.</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Debemos recordar que la responsabilidad de pedir un préstamo es siempre nuestra, como lo es la de devolverlo. El banco realiza un estudio previo de solvencia, pero en caso de ser erróneo, ello no implica la no devolución del préstamo.</a:t>
            </a:r>
            <a:endParaRPr lang="es-ES" sz="1200"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000" dirty="0"/>
          </a:p>
          <a:p>
            <a:pPr marL="0" marR="0" indent="0" algn="just" defTabSz="914400" rtl="0" eaLnBrk="1" fontAlgn="auto" latinLnBrk="0" hangingPunct="1">
              <a:lnSpc>
                <a:spcPct val="100000"/>
              </a:lnSpc>
              <a:spcBef>
                <a:spcPts val="0"/>
              </a:spcBef>
              <a:spcAft>
                <a:spcPts val="0"/>
              </a:spcAft>
              <a:buClrTx/>
              <a:buSzTx/>
              <a:buFontTx/>
              <a:buNone/>
              <a:tabLst/>
              <a:defRPr/>
            </a:pPr>
            <a:endParaRPr lang="es-ES" sz="1000" dirty="0"/>
          </a:p>
          <a:p>
            <a:pPr algn="just"/>
            <a:endParaRPr lang="es-ES" sz="1000" baseline="0" noProof="0" dirty="0"/>
          </a:p>
          <a:p>
            <a:pPr algn="just"/>
            <a:endParaRPr lang="es-ES" sz="1000" baseline="0"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A1779-D1FC-4193-883D-B84C1D8C432D}"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991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b="1" kern="1200" dirty="0">
                <a:solidFill>
                  <a:schemeClr val="tx1"/>
                </a:solidFill>
                <a:latin typeface="+mn-lt"/>
              </a:rPr>
              <a:t>El endeudamiento puede ser razonable y ayudarnos o puede ser todo lo contrario</a:t>
            </a:r>
            <a:r>
              <a:rPr lang="es-ES" sz="1200" kern="1200" dirty="0">
                <a:solidFill>
                  <a:schemeClr val="tx1"/>
                </a:solidFill>
                <a:latin typeface="+mn-lt"/>
              </a:rPr>
              <a:t>.</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Podemos hablar de </a:t>
            </a:r>
            <a:r>
              <a:rPr lang="es-ES" sz="1200" b="1" kern="1200" dirty="0">
                <a:solidFill>
                  <a:schemeClr val="tx1"/>
                </a:solidFill>
                <a:latin typeface="+mn-lt"/>
              </a:rPr>
              <a:t>endeudamiento razonable </a:t>
            </a:r>
            <a:r>
              <a:rPr lang="es-ES" sz="1200" kern="1200" dirty="0">
                <a:solidFill>
                  <a:schemeClr val="tx1"/>
                </a:solidFill>
                <a:latin typeface="+mn-lt"/>
              </a:rPr>
              <a:t>cuando el dinero se utiliza para comprar productos que permiten trabajar (por ejemplo, un ordenador) o que permiten sustituir un gasto (por ejemplo, si compramos un piso y dejamos de pagar el de alquiler).</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En cambio, el </a:t>
            </a:r>
            <a:r>
              <a:rPr lang="es-ES" sz="1200" b="1" kern="1200" dirty="0">
                <a:solidFill>
                  <a:schemeClr val="tx1"/>
                </a:solidFill>
                <a:latin typeface="+mn-lt"/>
              </a:rPr>
              <a:t>endeudamiento no será razonable </a:t>
            </a:r>
            <a:r>
              <a:rPr lang="es-ES" sz="1200" kern="1200" dirty="0">
                <a:solidFill>
                  <a:schemeClr val="tx1"/>
                </a:solidFill>
                <a:latin typeface="+mn-lt"/>
              </a:rPr>
              <a:t>cuando sobrepase el límite de lo asumible o cuando se adquieran productos que no son necesarios.</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Podemos pedir a </a:t>
            </a:r>
            <a:r>
              <a:rPr lang="es-ES" sz="1200" b="1" kern="1200" dirty="0">
                <a:solidFill>
                  <a:schemeClr val="tx1"/>
                </a:solidFill>
                <a:latin typeface="+mn-lt"/>
              </a:rPr>
              <a:t>la audiencia ejemplos </a:t>
            </a:r>
            <a:r>
              <a:rPr lang="es-ES" sz="1200" kern="1200" dirty="0">
                <a:solidFill>
                  <a:schemeClr val="tx1"/>
                </a:solidFill>
                <a:latin typeface="+mn-lt"/>
              </a:rPr>
              <a:t>de endeudamiento razonable y no razonable. Pueden salir casos como los siguientes:</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Razonable: comprar una casa, un ordenador para trabajar, pagar un máster a nuestro nieto en el extranjero.</a:t>
            </a:r>
            <a:endParaRPr lang="es-ES" sz="1200" kern="1200" dirty="0">
              <a:solidFill>
                <a:schemeClr val="tx1"/>
              </a:solidFill>
              <a:latin typeface="+mn-lt"/>
              <a:ea typeface="+mn-ea"/>
              <a:cs typeface="+mn-cs"/>
            </a:endParaRPr>
          </a:p>
          <a:p>
            <a:r>
              <a:rPr lang="es-ES" sz="1200" kern="1200" dirty="0">
                <a:solidFill>
                  <a:schemeClr val="tx1"/>
                </a:solidFill>
                <a:latin typeface="+mn-lt"/>
              </a:rPr>
              <a:t>No razonable: las vacaciones, las rebajas o una fiesta para el nieto.</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También habrá casos que dependerán de la situación: una moto para salir el fin de semana como capricho no es razonable, pero una para ir al trabajo en un polígono sí lo será.</a:t>
            </a:r>
            <a:endParaRPr lang="es-ES" sz="1200" kern="1200" dirty="0">
              <a:solidFill>
                <a:schemeClr val="tx1"/>
              </a:solidFill>
              <a:latin typeface="+mn-lt"/>
              <a:ea typeface="+mn-ea"/>
              <a:cs typeface="+mn-cs"/>
            </a:endParaRPr>
          </a:p>
          <a:p>
            <a:pPr algn="just"/>
            <a:endParaRPr lang="es-ES" sz="1000" b="0" i="0" baseline="0" noProof="0" dirty="0"/>
          </a:p>
          <a:p>
            <a:pPr marL="0" indent="0" algn="just">
              <a:buFont typeface="Arial" panose="020B0604020202020204" pitchFamily="34" charset="0"/>
              <a:buNone/>
            </a:pPr>
            <a:endParaRPr lang="es-ES" sz="1000" b="0" i="0" baseline="0" noProof="0" dirty="0"/>
          </a:p>
          <a:p>
            <a:pPr marL="0" indent="0" algn="just">
              <a:buFont typeface="Arial" panose="020B0604020202020204" pitchFamily="34" charset="0"/>
              <a:buNone/>
            </a:pPr>
            <a:r>
              <a:rPr lang="es-ES" sz="1200" dirty="0"/>
              <a:t> </a:t>
            </a:r>
            <a:endParaRPr lang="es-ES" sz="1000" b="1" i="0" baseline="0" noProof="0" dirty="0"/>
          </a:p>
          <a:p>
            <a:pPr marL="0" indent="0" algn="just">
              <a:buFont typeface="Arial" panose="020B0604020202020204" pitchFamily="34" charset="0"/>
              <a:buNone/>
            </a:pPr>
            <a:endParaRPr lang="es-ES" sz="1100" i="1" baseline="0" noProof="0" dirty="0"/>
          </a:p>
          <a:p>
            <a:pPr marL="0" indent="0" algn="just">
              <a:buFont typeface="Arial" panose="020B0604020202020204" pitchFamily="34" charset="0"/>
              <a:buNone/>
            </a:pPr>
            <a:endParaRPr lang="es-ES" sz="1100" i="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22</a:t>
            </a:fld>
            <a:endParaRPr lang="ca-ES" dirty="0"/>
          </a:p>
        </p:txBody>
      </p:sp>
    </p:spTree>
    <p:extLst>
      <p:ext uri="{BB962C8B-B14F-4D97-AF65-F5344CB8AC3E}">
        <p14:creationId xmlns:p14="http://schemas.microsoft.com/office/powerpoint/2010/main" val="99825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Podemos sugerir que, antes de pedir un préstamo, se planteen algunas preguntas. (Cuando nos dirijamos a las personas mayores les podemos decir que estas preguntas también servirán para hacer reflexionar a otras personas de su entorno, como hijos o nietos que se estén planteando endeudarse).</a:t>
            </a:r>
            <a:endParaRPr lang="es-ES" sz="1200" kern="1200" dirty="0">
              <a:solidFill>
                <a:schemeClr val="tx1"/>
              </a:solidFill>
              <a:latin typeface="+mn-lt"/>
              <a:ea typeface="+mn-ea"/>
              <a:cs typeface="+mn-cs"/>
            </a:endParaRPr>
          </a:p>
          <a:p>
            <a:pPr lvl="0"/>
            <a:endParaRPr lang="es-ES" sz="1200" kern="1200" dirty="0">
              <a:solidFill>
                <a:schemeClr val="tx1"/>
              </a:solidFill>
              <a:latin typeface="+mn-lt"/>
              <a:ea typeface="+mn-ea"/>
              <a:cs typeface="+mn-cs"/>
            </a:endParaRPr>
          </a:p>
          <a:p>
            <a:pPr lvl="0"/>
            <a:r>
              <a:rPr lang="es-ES" sz="1200" kern="1200" dirty="0">
                <a:solidFill>
                  <a:schemeClr val="tx1"/>
                </a:solidFill>
                <a:latin typeface="+mn-lt"/>
              </a:rPr>
              <a:t>- La primera reflexión importante es si aquello que compramos con financiación es realmente necesario. ¿No será más bien un capricho? </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Una vez decidido que sí es necesario hay que preguntarse si esta necesidad es inmediata o si es posible esperar a comprar el producto dentro de unos meses, cuando se habrá podido recoger todo o una parte importante del dinero.</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Conviene valorar cuál será el coste extra de comprar el producto con financiación. Y si vale la pena asumir este sobrecoste.</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Se debe calcular si es posible incorporar las cuotas a nuestro presupuesto sin problemas. En caso de duda, es mejor probarlo durante un par de meses, para ver si es posible ahorrar a final de mes el importe que habrá que pagar como cuota mensual.</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Si las cuotas entran muy apretadas en el presupuesto o lo tensionan habrá que analizar qué gastos podemos reducir o eliminar para hacer frente al nuevo gasto mensual que supondrá la cuota del préstamo. </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Recomendaremos no recurrir a prestamistas ni a créditos rápidos, ya que suelen resultar más caros. Se debe preguntar siempre la TAE.</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23</a:t>
            </a:fld>
            <a:endParaRPr lang="ca-ES" dirty="0"/>
          </a:p>
        </p:txBody>
      </p:sp>
    </p:spTree>
    <p:extLst>
      <p:ext uri="{BB962C8B-B14F-4D97-AF65-F5344CB8AC3E}">
        <p14:creationId xmlns:p14="http://schemas.microsoft.com/office/powerpoint/2010/main" val="274020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Podemos comenzar esta diapositiva preguntando si alguien sabe </a:t>
            </a:r>
            <a:r>
              <a:rPr lang="es-ES" sz="1200" b="1" kern="1200" dirty="0">
                <a:solidFill>
                  <a:schemeClr val="tx1"/>
                </a:solidFill>
                <a:latin typeface="+mn-lt"/>
              </a:rPr>
              <a:t>qué es la TAE.</a:t>
            </a:r>
            <a:r>
              <a:rPr lang="es-ES" sz="1200" kern="1200" dirty="0">
                <a:solidFill>
                  <a:schemeClr val="tx1"/>
                </a:solidFill>
                <a:latin typeface="+mn-lt"/>
              </a:rPr>
              <a:t> Es posible que les suene el nombre.</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La TAE no es otra cosa que </a:t>
            </a:r>
            <a:r>
              <a:rPr lang="es-ES" sz="1200" b="1" kern="1200" dirty="0">
                <a:solidFill>
                  <a:schemeClr val="tx1"/>
                </a:solidFill>
                <a:latin typeface="+mn-lt"/>
              </a:rPr>
              <a:t>el tipo de interés estandarizado de cualquier producto financiero</a:t>
            </a:r>
            <a:r>
              <a:rPr lang="es-ES" sz="1200" kern="1200" dirty="0">
                <a:solidFill>
                  <a:schemeClr val="tx1"/>
                </a:solidFill>
                <a:latin typeface="+mn-lt"/>
              </a:rPr>
              <a:t>. </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El hecho de ser estandarizada, además de tener </a:t>
            </a:r>
            <a:r>
              <a:rPr lang="es-ES" sz="1200" b="1" kern="1200" dirty="0">
                <a:solidFill>
                  <a:schemeClr val="tx1"/>
                </a:solidFill>
                <a:latin typeface="+mn-lt"/>
              </a:rPr>
              <a:t>en cuenta las comisiones</a:t>
            </a:r>
            <a:r>
              <a:rPr lang="es-ES" sz="1200" kern="1200" dirty="0">
                <a:solidFill>
                  <a:schemeClr val="tx1"/>
                </a:solidFill>
                <a:latin typeface="+mn-lt"/>
              </a:rPr>
              <a:t>, la convierte en una herramienta muy útil para comparar dos o más productos. La TAE (Tasa Anual Equivalente) permite entender cuál es el coste o el rendimiento de un producto financiero en un año, teniendo en cuenta los parámetros que le afectan (periodicidad, comisiones, tipo de interés nominal…).</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Puede ocurrir que nos digan “te lo financiamos al 0 %”, pero que al preguntar por la TAE esta sea, por ejemplo, del 3 %. Significa que no nos cobran intereses, pero sí una comisión. Por eso debemos pedir siempre la TAE.</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No se debe confundir con el TIN, que es el tipo de interés cobrado en un año y que no tiene en cuenta las comisiones ni la periodicidad.</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Por lo tanto, es importante que se entienda que al comparar préstamos debemos optar por el que tenga la TAE más baja.</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Un ejemplo de </a:t>
            </a:r>
            <a:r>
              <a:rPr lang="es-ES" sz="1200" b="1" kern="1200" dirty="0">
                <a:solidFill>
                  <a:schemeClr val="tx1"/>
                </a:solidFill>
                <a:latin typeface="+mn-lt"/>
              </a:rPr>
              <a:t>TAE elevada </a:t>
            </a:r>
            <a:r>
              <a:rPr lang="es-ES" sz="1200" kern="1200" dirty="0">
                <a:solidFill>
                  <a:schemeClr val="tx1"/>
                </a:solidFill>
                <a:latin typeface="+mn-lt"/>
              </a:rPr>
              <a:t>nos lo ofrece la tarjeta de crédito cuando aplazamos el pago.</a:t>
            </a:r>
            <a:endParaRPr lang="es-ES" sz="1200" kern="1200" dirty="0">
              <a:solidFill>
                <a:schemeClr val="tx1"/>
              </a:solidFill>
              <a:latin typeface="+mn-lt"/>
              <a:ea typeface="+mn-ea"/>
              <a:cs typeface="+mn-cs"/>
            </a:endParaRPr>
          </a:p>
          <a:p>
            <a:pPr algn="just">
              <a:lnSpc>
                <a:spcPct val="100000"/>
              </a:lnSpc>
            </a:pPr>
            <a:endParaRPr lang="es-ES" sz="1000" noProof="0" dirty="0">
              <a:latin typeface="Roboto" panose="02000000000000000000" pitchFamily="2" charset="0"/>
              <a:ea typeface="Roboto" panose="02000000000000000000" pitchFamily="2" charset="0"/>
              <a:cs typeface="Arial" panose="020B0604020202020204" pitchFamily="34" charset="0"/>
            </a:endParaRPr>
          </a:p>
          <a:p>
            <a:endParaRPr lang="es-ES" sz="10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24</a:t>
            </a:fld>
            <a:endParaRPr lang="ca-ES" dirty="0"/>
          </a:p>
        </p:txBody>
      </p:sp>
    </p:spTree>
    <p:extLst>
      <p:ext uri="{BB962C8B-B14F-4D97-AF65-F5344CB8AC3E}">
        <p14:creationId xmlns:p14="http://schemas.microsoft.com/office/powerpoint/2010/main" val="1187309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000" noProof="0" dirty="0"/>
              <a:t>Estos son dos ejemplos visuales para que los asistentes puedan comprobar que no siempre el tipo de interés más bajo tiene la TAE más baja y que en cualquier caso se debe buscar la mejor TAE.</a:t>
            </a:r>
          </a:p>
          <a:p>
            <a:pPr marL="171450" marR="0" indent="-171450" algn="just" defTabSz="914400" rtl="0" eaLnBrk="1" fontAlgn="auto" latinLnBrk="0" hangingPunct="1">
              <a:spcBef>
                <a:spcPts val="0"/>
              </a:spcBef>
              <a:spcAft>
                <a:spcPts val="0"/>
              </a:spcAft>
              <a:buClrTx/>
              <a:buSzTx/>
              <a:buFontTx/>
              <a:buChar char="-"/>
              <a:tabLst/>
              <a:defRPr/>
            </a:pPr>
            <a:endParaRPr lang="ca-ES" sz="1000" b="0" baseline="0" noProof="0" dirty="0"/>
          </a:p>
          <a:p>
            <a:pPr marL="171450" marR="0" indent="-171450" algn="just" defTabSz="914400" rtl="0" eaLnBrk="1" fontAlgn="auto" latinLnBrk="0" hangingPunct="1">
              <a:spcBef>
                <a:spcPts val="0"/>
              </a:spcBef>
              <a:spcAft>
                <a:spcPts val="0"/>
              </a:spcAft>
              <a:buClrTx/>
              <a:buSzTx/>
              <a:buFontTx/>
              <a:buChar char="-"/>
              <a:tabLst/>
              <a:defRPr/>
            </a:pPr>
            <a:endParaRPr lang="ca-ES" sz="1000" b="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25</a:t>
            </a:fld>
            <a:endParaRPr lang="ca-ES" dirty="0"/>
          </a:p>
        </p:txBody>
      </p:sp>
    </p:spTree>
    <p:extLst>
      <p:ext uri="{BB962C8B-B14F-4D97-AF65-F5344CB8AC3E}">
        <p14:creationId xmlns:p14="http://schemas.microsoft.com/office/powerpoint/2010/main" val="3390172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b="1" kern="1200" dirty="0">
                <a:solidFill>
                  <a:schemeClr val="tx1"/>
                </a:solidFill>
                <a:latin typeface="+mn-lt"/>
              </a:rPr>
              <a:t>El aval es un concepto clave en esta charla</a:t>
            </a:r>
            <a:r>
              <a:rPr lang="es-ES" sz="1200" kern="1200" dirty="0">
                <a:solidFill>
                  <a:schemeClr val="tx1"/>
                </a:solidFill>
                <a:latin typeface="+mn-lt"/>
              </a:rPr>
              <a:t> porque puede afectar a cualquiera de los asistentes. Puede ocurrir que los hijos, por ejemplo, se compren un piso o un coche y les pidan a los padres que los avalen. Conviene aclarar antes las figuras que intervienen:</a:t>
            </a:r>
          </a:p>
          <a:p>
            <a:endParaRPr lang="es-ES" sz="1200" kern="1200" dirty="0">
              <a:solidFill>
                <a:schemeClr val="tx1"/>
              </a:solidFill>
              <a:latin typeface="+mn-lt"/>
              <a:ea typeface="+mn-ea"/>
              <a:cs typeface="+mn-cs"/>
            </a:endParaRPr>
          </a:p>
          <a:p>
            <a:pPr lvl="0">
              <a:buFont typeface="Arial" pitchFamily="34" charset="0"/>
              <a:buChar char="•"/>
            </a:pPr>
            <a:r>
              <a:rPr lang="es-ES" sz="1200" b="1" kern="1200" dirty="0">
                <a:solidFill>
                  <a:schemeClr val="tx1"/>
                </a:solidFill>
                <a:latin typeface="+mn-lt"/>
              </a:rPr>
              <a:t> Avalado:  </a:t>
            </a:r>
            <a:r>
              <a:rPr lang="es-ES" sz="1200" kern="1200" dirty="0">
                <a:solidFill>
                  <a:schemeClr val="tx1"/>
                </a:solidFill>
                <a:latin typeface="+mn-lt"/>
              </a:rPr>
              <a:t>la persona que pide el dinero.</a:t>
            </a:r>
            <a:endParaRPr lang="es-ES" sz="1200" kern="1200" dirty="0">
              <a:solidFill>
                <a:schemeClr val="tx1"/>
              </a:solidFill>
              <a:latin typeface="+mn-lt"/>
              <a:ea typeface="+mn-ea"/>
              <a:cs typeface="+mn-cs"/>
            </a:endParaRPr>
          </a:p>
          <a:p>
            <a:pPr lvl="0">
              <a:buFont typeface="Arial" pitchFamily="34" charset="0"/>
              <a:buChar char="•"/>
            </a:pPr>
            <a:r>
              <a:rPr lang="es-ES" sz="1200" b="1" kern="1200" dirty="0">
                <a:solidFill>
                  <a:schemeClr val="tx1"/>
                </a:solidFill>
                <a:latin typeface="+mn-lt"/>
              </a:rPr>
              <a:t> Beneficiario del aval: </a:t>
            </a:r>
            <a:r>
              <a:rPr lang="es-ES" sz="1200" kern="1200" dirty="0">
                <a:solidFill>
                  <a:schemeClr val="tx1"/>
                </a:solidFill>
                <a:latin typeface="+mn-lt"/>
              </a:rPr>
              <a:t>la persona que deja el dinero (la entidad financiera).</a:t>
            </a:r>
            <a:endParaRPr lang="es-ES" sz="1200" kern="1200" dirty="0">
              <a:solidFill>
                <a:schemeClr val="tx1"/>
              </a:solidFill>
              <a:latin typeface="+mn-lt"/>
              <a:ea typeface="+mn-ea"/>
              <a:cs typeface="+mn-cs"/>
            </a:endParaRPr>
          </a:p>
          <a:p>
            <a:pPr lvl="0">
              <a:buFont typeface="Arial" pitchFamily="34" charset="0"/>
              <a:buChar char="•"/>
            </a:pPr>
            <a:r>
              <a:rPr lang="es-ES" sz="1200" b="1" kern="1200" dirty="0">
                <a:solidFill>
                  <a:schemeClr val="tx1"/>
                </a:solidFill>
                <a:latin typeface="+mn-lt"/>
              </a:rPr>
              <a:t> Avalador: </a:t>
            </a:r>
            <a:r>
              <a:rPr lang="es-ES" sz="1200" kern="1200" dirty="0">
                <a:solidFill>
                  <a:schemeClr val="tx1"/>
                </a:solidFill>
                <a:latin typeface="+mn-lt"/>
              </a:rPr>
              <a:t>la persona que asegura que el beneficiario va a recibir el dinero.</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Si avalamos a alguien debemos tener claro que si el avalado deja de pagar tendremos que hacerlo nosotros. Por lo tanto, no se debe avalar nunca algo que no se podría pagar. Por otra parte, debemos recordar que en caso de fallecimiento los herederos deberán hacerse cargo del aval.</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Podemos sugerir a los asistentes que, si han avalado a alguien, de tanto en tanto comprueben que siga pagando las cuotas, para estar prevenidos y que no les llegue la noticia de golpe y tengan una gran deuda que pagar.</a:t>
            </a:r>
            <a:endParaRPr lang="es-ES" sz="1200" kern="1200" dirty="0">
              <a:solidFill>
                <a:schemeClr val="tx1"/>
              </a:solidFill>
              <a:latin typeface="+mn-lt"/>
              <a:ea typeface="+mn-ea"/>
              <a:cs typeface="+mn-cs"/>
            </a:endParaRPr>
          </a:p>
          <a:p>
            <a:endParaRPr lang="es-ES" sz="11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26</a:t>
            </a:fld>
            <a:endParaRPr lang="ca-ES" dirty="0"/>
          </a:p>
        </p:txBody>
      </p:sp>
    </p:spTree>
    <p:extLst>
      <p:ext uri="{BB962C8B-B14F-4D97-AF65-F5344CB8AC3E}">
        <p14:creationId xmlns:p14="http://schemas.microsoft.com/office/powerpoint/2010/main" val="43740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En caso de que los asistentes o algún familiar se encuentren en situación de sobreendeudamiento les recomendaremos lo siguiente:</a:t>
            </a:r>
          </a:p>
          <a:p>
            <a:endParaRPr lang="es-ES" sz="1200" kern="1200" dirty="0">
              <a:solidFill>
                <a:schemeClr val="tx1"/>
              </a:solidFill>
              <a:latin typeface="+mn-lt"/>
              <a:ea typeface="+mn-ea"/>
              <a:cs typeface="+mn-cs"/>
            </a:endParaRPr>
          </a:p>
          <a:p>
            <a:pPr lvl="0"/>
            <a:r>
              <a:rPr lang="es-ES" sz="1200" kern="1200" dirty="0">
                <a:solidFill>
                  <a:schemeClr val="tx1"/>
                </a:solidFill>
                <a:latin typeface="+mn-lt"/>
              </a:rPr>
              <a:t>- Actuar lo antes posible. El primer mes que veamos que no podemos pagar, debemos actuar. Si dejamos pasar los meses, el problema empeorará.</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Mantener la calma y no tomar decisiones precipitadas que podrían agravar la situación.</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Revisar nuestro presupuesto y analizar por qué se ha producido esta situación; por pérdida de ingresos o por incremento de los gastos. Ver si es posible reconducir la diferencia.</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Tener claro cuáles son nuestras deudas y priorizar el pago en función de las necesidades básicas.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Negociar el pago de las deudas con cada proveedor para ver si existe alguna alternativa de pago aplazado que nos pueda aliviar la situación.</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Rectificar el presupuesto en situación de emergencia, en la que deberemos recortar gastos de forma drástica, dar de baja servicios no indispensables, renunciar a gastos opcionales…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No caer en manos de prestamistas o créditos rápidos, ya que solo agravarán la situación. (Repitamos el mensaje ofrecido cuando hablábamos de endeudarnos).</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Las tarjetas de crédito, y los elevados costes que conllevan en caso de aplazamiento de las compras, suelen ser parte de los problemas de sobreendeudamiento, nunca de la solución. Por lo tanto, si nos encontramos en una situación de este tipo es mejor no utilizarlas.</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27</a:t>
            </a:fld>
            <a:endParaRPr lang="ca-ES" dirty="0"/>
          </a:p>
        </p:txBody>
      </p:sp>
    </p:spTree>
    <p:extLst>
      <p:ext uri="{BB962C8B-B14F-4D97-AF65-F5344CB8AC3E}">
        <p14:creationId xmlns:p14="http://schemas.microsoft.com/office/powerpoint/2010/main" val="52367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algn="just"/>
            <a:r>
              <a:rPr lang="es-ES" sz="1200" kern="1200" dirty="0">
                <a:solidFill>
                  <a:schemeClr val="tx1"/>
                </a:solidFill>
                <a:latin typeface="+mn-lt"/>
              </a:rPr>
              <a:t>Podemos dedicar los últimos minutos de la sesión a aclarar las dudas que hayan surgido entre los participantes acerca de todo lo que se ha expuesto durante la charla. También será útil un breve repaso de todas las recomendaciones ofrecidas durante la sesión. Para ello, disponemos del </a:t>
            </a:r>
            <a:r>
              <a:rPr lang="es-ES" sz="1200" b="1" kern="1200" dirty="0">
                <a:solidFill>
                  <a:schemeClr val="tx1"/>
                </a:solidFill>
                <a:latin typeface="+mn-lt"/>
              </a:rPr>
              <a:t>folleto informativo, </a:t>
            </a:r>
            <a:r>
              <a:rPr lang="es-ES" sz="1200" kern="1200" dirty="0">
                <a:solidFill>
                  <a:schemeClr val="tx1"/>
                </a:solidFill>
                <a:latin typeface="+mn-lt"/>
              </a:rPr>
              <a:t>que se entrega a todos los participantes y en el que se recogen los principales consejos explicados.</a:t>
            </a:r>
          </a:p>
          <a:p>
            <a:pPr algn="just"/>
            <a:endParaRPr lang="es-ES" sz="1100" u="sng" baseline="0" noProof="0" dirty="0"/>
          </a:p>
          <a:p>
            <a:r>
              <a:rPr lang="es-ES" sz="1100" u="sng" baseline="0" noProof="0" dirty="0"/>
              <a:t>Para más información:</a:t>
            </a:r>
          </a:p>
          <a:p>
            <a:endParaRPr lang="es-ES" sz="1100" b="0" i="0" u="none" strike="noStrike" kern="1200" dirty="0">
              <a:solidFill>
                <a:schemeClr val="tx1"/>
              </a:solidFill>
              <a:effectLst/>
              <a:latin typeface="+mn-lt"/>
              <a:ea typeface="+mn-ea"/>
              <a:cs typeface="+mn-cs"/>
            </a:endParaRPr>
          </a:p>
          <a:p>
            <a:r>
              <a:rPr lang="es-ES" sz="1100" b="0" i="0" u="none" strike="noStrike" kern="1200" dirty="0">
                <a:solidFill>
                  <a:schemeClr val="tx1"/>
                </a:solidFill>
                <a:effectLst/>
                <a:latin typeface="+mn-lt"/>
                <a:hlinkClick r:id="rId3"/>
              </a:rPr>
              <a:t>www.Finanzasparatodos.es</a:t>
            </a:r>
          </a:p>
          <a:p>
            <a:r>
              <a:rPr lang="es-ES" sz="1100" dirty="0">
                <a:hlinkClick r:id="rId4"/>
              </a:rPr>
              <a:t>https://www.caixabank.es/particular/cultura-financiera.html</a:t>
            </a:r>
            <a:endParaRPr lang="es-ES" sz="1100" dirty="0"/>
          </a:p>
          <a:p>
            <a:endParaRPr lang="es-ES" sz="1100" b="0" i="0" u="none" strike="noStrike" kern="1200" dirty="0">
              <a:solidFill>
                <a:schemeClr val="tx1"/>
              </a:solidFill>
              <a:effectLst/>
              <a:latin typeface="+mn-lt"/>
              <a:ea typeface="+mn-ea"/>
              <a:cs typeface="+mn-cs"/>
              <a:hlinkClick r:id="rId3"/>
            </a:endParaRPr>
          </a:p>
          <a:p>
            <a:endParaRPr lang="es-ES" sz="1100" b="0" i="0" u="none" strike="noStrike" kern="1200" dirty="0">
              <a:solidFill>
                <a:schemeClr val="tx1"/>
              </a:solidFill>
              <a:effectLst/>
              <a:latin typeface="+mn-lt"/>
              <a:ea typeface="+mn-ea"/>
              <a:cs typeface="+mn-cs"/>
              <a:hlinkClick r:id="rId3"/>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28</a:t>
            </a:fld>
            <a:endParaRPr lang="ca-ES" dirty="0"/>
          </a:p>
        </p:txBody>
      </p:sp>
    </p:spTree>
    <p:extLst>
      <p:ext uri="{BB962C8B-B14F-4D97-AF65-F5344CB8AC3E}">
        <p14:creationId xmlns:p14="http://schemas.microsoft.com/office/powerpoint/2010/main" val="255904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Comenzamos con una afirmación sencilla pero que nos servirá para romper el hielo. Podemos afirmar que la seguridad financiera, es decir, el disponer de unos ingresos suficientes para afrontar nuestros gastos, nos aporta tranquilidad.</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r>
              <a:rPr lang="es-ES" sz="1200" kern="1200" dirty="0">
                <a:solidFill>
                  <a:schemeClr val="tx1"/>
                </a:solidFill>
                <a:latin typeface="+mn-lt"/>
              </a:rPr>
              <a:t>Plantearemos las preguntas siguientes a la audiencia:</a:t>
            </a:r>
            <a:endParaRPr lang="es-ES" sz="1200" kern="1200" dirty="0">
              <a:solidFill>
                <a:schemeClr val="tx1"/>
              </a:solidFill>
              <a:latin typeface="+mn-lt"/>
              <a:ea typeface="+mn-ea"/>
              <a:cs typeface="+mn-cs"/>
            </a:endParaRPr>
          </a:p>
          <a:p>
            <a:pPr algn="just"/>
            <a:endParaRPr lang="es-ES" sz="1000" baseline="0" noProof="0" dirty="0"/>
          </a:p>
          <a:p>
            <a:pPr lvl="0">
              <a:buFont typeface="Arial" pitchFamily="34" charset="0"/>
              <a:buChar char="•"/>
            </a:pPr>
            <a:r>
              <a:rPr lang="es-ES" sz="1200" kern="1200" dirty="0">
                <a:solidFill>
                  <a:schemeClr val="tx1"/>
                </a:solidFill>
                <a:latin typeface="+mn-lt"/>
              </a:rPr>
              <a:t> ¿Saben exactamente cuánto dinero ingresan cada mes? ¿Y cuánto gastan?</a:t>
            </a:r>
            <a:endParaRPr lang="es-ES" sz="1200" kern="1200" dirty="0">
              <a:solidFill>
                <a:schemeClr val="tx1"/>
              </a:solidFill>
              <a:latin typeface="+mn-lt"/>
              <a:ea typeface="+mn-ea"/>
              <a:cs typeface="+mn-cs"/>
            </a:endParaRPr>
          </a:p>
          <a:p>
            <a:pPr lvl="0">
              <a:buFont typeface="Arial" pitchFamily="34" charset="0"/>
              <a:buChar char="•"/>
            </a:pPr>
            <a:r>
              <a:rPr lang="es-ES" sz="1200" kern="1200" dirty="0">
                <a:solidFill>
                  <a:schemeClr val="tx1"/>
                </a:solidFill>
                <a:latin typeface="+mn-lt"/>
              </a:rPr>
              <a:t> ¿Ingresan más de lo que gastan?</a:t>
            </a:r>
            <a:endParaRPr lang="es-ES" sz="1200" kern="1200" dirty="0">
              <a:solidFill>
                <a:schemeClr val="tx1"/>
              </a:solidFill>
              <a:latin typeface="+mn-lt"/>
              <a:ea typeface="+mn-ea"/>
              <a:cs typeface="+mn-cs"/>
            </a:endParaRPr>
          </a:p>
          <a:p>
            <a:pPr lvl="0">
              <a:buFont typeface="Arial" pitchFamily="34" charset="0"/>
              <a:buChar char="•"/>
            </a:pPr>
            <a:r>
              <a:rPr lang="es-ES" sz="1200" kern="1200" dirty="0">
                <a:solidFill>
                  <a:schemeClr val="tx1"/>
                </a:solidFill>
                <a:latin typeface="+mn-lt"/>
              </a:rPr>
              <a:t> ¿Llegan a final de mes sin apuros?</a:t>
            </a:r>
            <a:endParaRPr lang="es-ES" sz="1200" kern="1200" dirty="0">
              <a:solidFill>
                <a:schemeClr val="tx1"/>
              </a:solidFill>
              <a:latin typeface="+mn-lt"/>
              <a:ea typeface="+mn-ea"/>
              <a:cs typeface="+mn-cs"/>
            </a:endParaRPr>
          </a:p>
          <a:p>
            <a:pPr lvl="0">
              <a:buFont typeface="Arial" pitchFamily="34" charset="0"/>
              <a:buChar char="•"/>
            </a:pPr>
            <a:r>
              <a:rPr lang="es-ES" sz="1200" kern="1200" dirty="0">
                <a:solidFill>
                  <a:schemeClr val="tx1"/>
                </a:solidFill>
                <a:latin typeface="+mn-lt"/>
              </a:rPr>
              <a:t> Si de repente surge un imprevisto, por ejemplo las gafas se rompen o la lavadora se estropea, ¿tienen dinero reservado para asumirlo?</a:t>
            </a:r>
            <a:endParaRPr lang="es-ES" sz="1200" kern="1200" dirty="0">
              <a:solidFill>
                <a:schemeClr val="tx1"/>
              </a:solidFill>
              <a:latin typeface="+mn-lt"/>
              <a:ea typeface="+mn-ea"/>
              <a:cs typeface="+mn-cs"/>
            </a:endParaRPr>
          </a:p>
          <a:p>
            <a:pPr marL="171450" indent="-171450" algn="just" defTabSz="914400" rtl="0" eaLnBrk="1" latinLnBrk="0" hangingPunct="1">
              <a:buFont typeface="Arial" panose="020B0604020202020204" pitchFamily="34" charset="0"/>
              <a:buChar char="•"/>
            </a:pPr>
            <a:endParaRPr lang="es-ES" sz="1000" kern="1200" baseline="0" noProof="0" dirty="0">
              <a:solidFill>
                <a:schemeClr val="tx1"/>
              </a:solidFill>
              <a:latin typeface="+mn-lt"/>
              <a:ea typeface="+mn-ea"/>
              <a:cs typeface="+mn-cs"/>
            </a:endParaRPr>
          </a:p>
          <a:p>
            <a:r>
              <a:rPr lang="es-ES" sz="1200" kern="1200" dirty="0">
                <a:solidFill>
                  <a:schemeClr val="tx1"/>
                </a:solidFill>
                <a:latin typeface="+mn-lt"/>
              </a:rPr>
              <a:t>Estas preguntas nos servirán para romper el hielo y nos ofrecerán información sobre nuestra audiencia que nos puede ayudar a ajustar el discurso. Hay que prestar atención porque estas preguntas pueden despertar las ganas de explicar anécdotas a los asistentes, pero amablemente deberemos cortarles o trasladar los comentarios al final de la charla.</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3</a:t>
            </a:fld>
            <a:endParaRPr lang="ca-ES" dirty="0"/>
          </a:p>
        </p:txBody>
      </p:sp>
    </p:spTree>
    <p:extLst>
      <p:ext uri="{BB962C8B-B14F-4D97-AF65-F5344CB8AC3E}">
        <p14:creationId xmlns:p14="http://schemas.microsoft.com/office/powerpoint/2010/main" val="141272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0" kern="1200" dirty="0">
                <a:solidFill>
                  <a:schemeClr val="tx1"/>
                </a:solidFill>
                <a:latin typeface="+mn-lt"/>
              </a:rPr>
              <a:t>En general, se puede afirmar que </a:t>
            </a:r>
            <a:r>
              <a:rPr lang="es-ES" sz="1200" kern="1200" dirty="0">
                <a:solidFill>
                  <a:schemeClr val="tx1"/>
                </a:solidFill>
                <a:latin typeface="+mn-lt"/>
              </a:rPr>
              <a:t>la seguridad o tranquilidad financiera se alcanza cuando es posible llegar a fin de mes (pagando incluso las deudas), cuando se tienen los gastos controlados y, en resumen, cuando los ingresos superan los gastos y, por lo tanto, es posible ahorrar.</a:t>
            </a:r>
            <a:endParaRPr lang="es-ES" sz="1200" kern="1200" dirty="0">
              <a:solidFill>
                <a:schemeClr val="tx1"/>
              </a:solidFill>
              <a:latin typeface="+mn-lt"/>
              <a:ea typeface="+mn-ea"/>
              <a:cs typeface="+mn-cs"/>
            </a:endParaRPr>
          </a:p>
          <a:p>
            <a:pPr marL="171450" indent="-171450" algn="just">
              <a:buFont typeface="Arial" panose="020B0604020202020204" pitchFamily="34" charset="0"/>
              <a:buNone/>
            </a:pPr>
            <a:endParaRPr lang="ca-ES" sz="1000" kern="1200" baseline="0" noProof="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4</a:t>
            </a:fld>
            <a:endParaRPr lang="ca-ES" dirty="0"/>
          </a:p>
        </p:txBody>
      </p:sp>
    </p:spTree>
    <p:extLst>
      <p:ext uri="{BB962C8B-B14F-4D97-AF65-F5344CB8AC3E}">
        <p14:creationId xmlns:p14="http://schemas.microsoft.com/office/powerpoint/2010/main" val="118621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Una vez aclarados los conceptos de la seguridad financiera y los beneficios que nos aporta, hablaremos de seguir un plan. Para definir el plan es necesario hacerse algunas preguntas.</a:t>
            </a:r>
            <a:endParaRPr lang="es-ES" sz="1200" kern="1200" dirty="0">
              <a:solidFill>
                <a:schemeClr val="tx1"/>
              </a:solidFill>
              <a:latin typeface="+mn-lt"/>
              <a:ea typeface="+mn-ea"/>
              <a:cs typeface="+mn-cs"/>
            </a:endParaRPr>
          </a:p>
          <a:p>
            <a:r>
              <a:rPr lang="es-ES" sz="1200" kern="1200" dirty="0">
                <a:solidFill>
                  <a:schemeClr val="tx1"/>
                </a:solidFill>
                <a:latin typeface="+mn-lt"/>
              </a:rPr>
              <a:t>A partir de esta reflexión podemos introducir el concepto de presupuesto y comentar brevemente la conveniencia de definir un plan y de aplicar el control necesario para seguirlo hasta el final.</a:t>
            </a:r>
            <a:endParaRPr lang="es-ES" sz="1200" kern="1200" dirty="0">
              <a:solidFill>
                <a:schemeClr val="tx1"/>
              </a:solidFill>
              <a:latin typeface="+mn-lt"/>
              <a:ea typeface="+mn-ea"/>
              <a:cs typeface="+mn-cs"/>
            </a:endParaRPr>
          </a:p>
          <a:p>
            <a:r>
              <a:rPr lang="es-ES" sz="1200" kern="1200" dirty="0">
                <a:solidFill>
                  <a:schemeClr val="tx1"/>
                </a:solidFill>
                <a:latin typeface="+mn-lt"/>
              </a:rPr>
              <a:t>Se puede profundizar en el concepto del plan hablando de la necesidad de ser conscientes de nuestros ingresos, de nuestros gastos y de los objetivos financieros que, a corto y largo plazo, queremos alcanzar.</a:t>
            </a:r>
            <a:endParaRPr lang="es-ES" sz="1200" kern="1200" dirty="0">
              <a:solidFill>
                <a:schemeClr val="tx1"/>
              </a:solidFill>
              <a:latin typeface="+mn-lt"/>
              <a:ea typeface="+mn-ea"/>
              <a:cs typeface="+mn-cs"/>
            </a:endParaRPr>
          </a:p>
          <a:p>
            <a:r>
              <a:rPr lang="es-ES" sz="1200" kern="1200" dirty="0">
                <a:solidFill>
                  <a:schemeClr val="tx1"/>
                </a:solidFill>
                <a:latin typeface="+mn-lt"/>
              </a:rPr>
              <a:t>Al exponer el concepto de control del seguimiento debemos introducir también el de reajuste del plan, si el nivel de ingresos o de gastos varía.</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5</a:t>
            </a:fld>
            <a:endParaRPr lang="ca-ES" dirty="0"/>
          </a:p>
        </p:txBody>
      </p:sp>
    </p:spTree>
    <p:extLst>
      <p:ext uri="{BB962C8B-B14F-4D97-AF65-F5344CB8AC3E}">
        <p14:creationId xmlns:p14="http://schemas.microsoft.com/office/powerpoint/2010/main" val="20809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050" dirty="0"/>
              <a:t>Una vez introducido el concepto de presupuesto remarcaremos </a:t>
            </a:r>
            <a:r>
              <a:rPr lang="es-ES" sz="1050" b="1" baseline="0" dirty="0"/>
              <a:t>para qué sirve:</a:t>
            </a:r>
          </a:p>
          <a:p>
            <a:endParaRPr lang="es-ES" sz="1050" b="1" baseline="0" dirty="0"/>
          </a:p>
          <a:p>
            <a:pPr marL="171450" indent="-171450">
              <a:buFontTx/>
              <a:buChar char="-"/>
            </a:pPr>
            <a:r>
              <a:rPr lang="es-ES" sz="1100" dirty="0"/>
              <a:t>Nos permite saber </a:t>
            </a:r>
            <a:r>
              <a:rPr lang="es-ES" sz="1050" b="1" baseline="0" dirty="0"/>
              <a:t>en qué gastamos el dinero y priorizar los gastos.</a:t>
            </a:r>
          </a:p>
          <a:p>
            <a:pPr marL="171450" indent="-171450">
              <a:buFontTx/>
              <a:buChar char="-"/>
            </a:pPr>
            <a:r>
              <a:rPr lang="es-ES" sz="1100" dirty="0"/>
              <a:t>Nos ayuda a </a:t>
            </a:r>
            <a:r>
              <a:rPr lang="es-ES" sz="1050" b="1" baseline="0" dirty="0"/>
              <a:t>hacer previsiones.</a:t>
            </a:r>
          </a:p>
          <a:p>
            <a:pPr marL="171450" indent="-171450">
              <a:buFontTx/>
              <a:buChar char="-"/>
            </a:pPr>
            <a:r>
              <a:rPr lang="es-ES" sz="1100" dirty="0"/>
              <a:t>Nos permite </a:t>
            </a:r>
            <a:r>
              <a:rPr lang="es-ES" sz="1050" b="1" baseline="0" dirty="0"/>
              <a:t>tener el dinero bajo control.</a:t>
            </a:r>
          </a:p>
          <a:p>
            <a:pPr marL="171450" indent="-171450">
              <a:buFontTx/>
              <a:buChar char="-"/>
            </a:pPr>
            <a:r>
              <a:rPr lang="es-ES" sz="1100" dirty="0"/>
              <a:t>Nos aporta </a:t>
            </a:r>
            <a:r>
              <a:rPr lang="es-ES" sz="1050" b="1" baseline="0" dirty="0"/>
              <a:t>tranquilidad financiera, </a:t>
            </a:r>
            <a:r>
              <a:rPr lang="es-ES" sz="1100" dirty="0"/>
              <a:t>una vez ajustado todo para que los gastos no superen los ingresos.</a:t>
            </a:r>
          </a:p>
          <a:p>
            <a:pPr marL="171450" indent="-171450">
              <a:buFontTx/>
              <a:buChar char="-"/>
            </a:pPr>
            <a:endParaRPr lang="es-ES" sz="1050" b="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latin typeface="+mn-lt"/>
              </a:rPr>
              <a:t>Después explicaremos </a:t>
            </a:r>
            <a:r>
              <a:rPr lang="es-ES" sz="1100" b="1" kern="1200" dirty="0">
                <a:solidFill>
                  <a:schemeClr val="tx1"/>
                </a:solidFill>
                <a:latin typeface="+mn-lt"/>
              </a:rPr>
              <a:t>por dónde empezar</a:t>
            </a:r>
            <a:r>
              <a:rPr lang="es-ES" sz="1100" kern="1200" dirty="0">
                <a:solidFill>
                  <a:schemeClr val="tx1"/>
                </a:solidFill>
                <a:latin typeface="+mn-lt"/>
              </a:rPr>
              <a:t> y destacaremos básicamente que la mejor forma de hacerlo es </a:t>
            </a:r>
            <a:r>
              <a:rPr lang="es-ES" sz="1100" b="1" kern="1200" dirty="0">
                <a:solidFill>
                  <a:schemeClr val="tx1"/>
                </a:solidFill>
                <a:latin typeface="+mn-lt"/>
              </a:rPr>
              <a:t>revisar los gastos del mes anterior.</a:t>
            </a:r>
            <a:r>
              <a:rPr lang="es-ES" sz="1100" kern="1200" dirty="0">
                <a:solidFill>
                  <a:schemeClr val="tx1"/>
                </a:solidFill>
                <a:latin typeface="+mn-lt"/>
              </a:rPr>
              <a:t> Algunas personas prefieren analizar los gastos de todo el año. Destacaremos lo siguiente:</a:t>
            </a:r>
            <a:endParaRPr lang="es-ES" sz="1100" kern="1200" dirty="0">
              <a:solidFill>
                <a:schemeClr val="tx1"/>
              </a:solidFill>
              <a:latin typeface="+mn-lt"/>
              <a:ea typeface="+mn-ea"/>
              <a:cs typeface="+mn-cs"/>
            </a:endParaRPr>
          </a:p>
          <a:p>
            <a:endParaRPr lang="es-ES" sz="1050" baseline="0" dirty="0"/>
          </a:p>
          <a:p>
            <a:pPr lvl="0"/>
            <a:r>
              <a:rPr lang="es-ES" sz="1100" kern="1200" dirty="0">
                <a:solidFill>
                  <a:schemeClr val="tx1"/>
                </a:solidFill>
                <a:latin typeface="+mn-lt"/>
              </a:rPr>
              <a:t>- Hay meses en que surgen gastos extraordinarios y recibos que no son mensuales.</a:t>
            </a:r>
            <a:endParaRPr lang="es-ES" sz="1100" kern="1200" dirty="0">
              <a:solidFill>
                <a:schemeClr val="tx1"/>
              </a:solidFill>
              <a:latin typeface="+mn-lt"/>
              <a:ea typeface="+mn-ea"/>
              <a:cs typeface="+mn-cs"/>
            </a:endParaRPr>
          </a:p>
          <a:p>
            <a:pPr lvl="0"/>
            <a:r>
              <a:rPr lang="es-ES" sz="1100" kern="1200" dirty="0">
                <a:solidFill>
                  <a:schemeClr val="tx1"/>
                </a:solidFill>
                <a:latin typeface="+mn-lt"/>
              </a:rPr>
              <a:t>- Hay recibos que están domiciliados y que se pueden obtener accediendo a la banca digital, pero hay gastos de los que debemos guardar el recibo.</a:t>
            </a:r>
            <a:endParaRPr lang="es-ES" sz="1100" kern="1200" dirty="0">
              <a:solidFill>
                <a:schemeClr val="tx1"/>
              </a:solidFill>
              <a:latin typeface="+mn-lt"/>
              <a:ea typeface="+mn-ea"/>
              <a:cs typeface="+mn-cs"/>
            </a:endParaRPr>
          </a:p>
          <a:p>
            <a:pPr lvl="0"/>
            <a:r>
              <a:rPr lang="es-ES" sz="1100" kern="1200" dirty="0">
                <a:solidFill>
                  <a:schemeClr val="tx1"/>
                </a:solidFill>
                <a:latin typeface="+mn-lt"/>
              </a:rPr>
              <a:t>- En cuanto a los ingresos y los gastos, se explicarán con mayor detalle en las diapositivas siguientes. Se puede avanzar, sin embargo, que probablemente la capacidad de gestión será mayor en los gastos que en los ingresos, de modo que veremos cómo se pueden clasificar.</a:t>
            </a:r>
            <a:endParaRPr lang="es-ES" sz="1100" kern="1200" dirty="0">
              <a:solidFill>
                <a:schemeClr val="tx1"/>
              </a:solidFill>
              <a:latin typeface="+mn-lt"/>
              <a:ea typeface="+mn-ea"/>
              <a:cs typeface="+mn-cs"/>
            </a:endParaRPr>
          </a:p>
          <a:p>
            <a:endParaRPr lang="es-E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latin typeface="+mn-lt"/>
              </a:rPr>
              <a:t>Finalmente, conviene comentar que el presupuesto es un elemento “vivo” y que a menudo pueden surgir ingresos o gastos que no estaban previstos y que harán necesario ajustarlo. Así que </a:t>
            </a:r>
            <a:r>
              <a:rPr lang="es-ES" sz="1100" b="1" kern="1200" dirty="0">
                <a:solidFill>
                  <a:schemeClr val="tx1"/>
                </a:solidFill>
                <a:latin typeface="+mn-lt"/>
              </a:rPr>
              <a:t>se debe analizar y revisar periódicamente</a:t>
            </a:r>
            <a:r>
              <a:rPr lang="es-ES" sz="1100" kern="1200" dirty="0">
                <a:solidFill>
                  <a:schemeClr val="tx1"/>
                </a:solidFill>
                <a:latin typeface="+mn-lt"/>
              </a:rPr>
              <a:t>.</a:t>
            </a:r>
            <a:endParaRPr lang="es-ES" sz="1100" kern="1200" dirty="0">
              <a:solidFill>
                <a:schemeClr val="tx1"/>
              </a:solidFill>
              <a:latin typeface="+mn-lt"/>
              <a:ea typeface="+mn-ea"/>
              <a:cs typeface="+mn-cs"/>
            </a:endParaRPr>
          </a:p>
          <a:p>
            <a:endParaRPr lang="es-ES" sz="1050" dirty="0"/>
          </a:p>
          <a:p>
            <a:endParaRPr lang="es-ES" sz="1050" dirty="0"/>
          </a:p>
          <a:p>
            <a:endParaRPr lang="es-ES" sz="105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6</a:t>
            </a:fld>
            <a:endParaRPr lang="ca-ES" dirty="0"/>
          </a:p>
        </p:txBody>
      </p:sp>
    </p:spTree>
    <p:extLst>
      <p:ext uri="{BB962C8B-B14F-4D97-AF65-F5344CB8AC3E}">
        <p14:creationId xmlns:p14="http://schemas.microsoft.com/office/powerpoint/2010/main" val="369046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rPr>
              <a:t>Podemos dividir la elaboración </a:t>
            </a:r>
            <a:r>
              <a:rPr lang="es-ES" sz="1200" b="1" kern="1200" dirty="0">
                <a:solidFill>
                  <a:schemeClr val="tx1"/>
                </a:solidFill>
                <a:latin typeface="+mn-lt"/>
              </a:rPr>
              <a:t>del presupuesto en 3 pasos.</a:t>
            </a:r>
            <a:r>
              <a:rPr lang="es-ES" sz="1200" kern="1200" dirty="0">
                <a:solidFill>
                  <a:schemeClr val="tx1"/>
                </a:solidFill>
                <a:latin typeface="+mn-lt"/>
              </a:rPr>
              <a:t> En esta diapositiva los mencionaremos con una breve introducción, ya que las 3 diapositivas siguientes estarán dedicadas a estos pasos.</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pPr marL="228600" lvl="0" indent="-228600">
              <a:buFont typeface="+mj-lt"/>
              <a:buAutoNum type="arabicParenR"/>
            </a:pPr>
            <a:r>
              <a:rPr lang="es-ES" sz="1200" b="1" kern="1200" dirty="0">
                <a:solidFill>
                  <a:schemeClr val="tx1"/>
                </a:solidFill>
                <a:latin typeface="+mn-lt"/>
              </a:rPr>
              <a:t>Anotar los gastos </a:t>
            </a:r>
            <a:r>
              <a:rPr lang="es-ES" sz="1200" kern="1200" dirty="0">
                <a:solidFill>
                  <a:schemeClr val="tx1"/>
                </a:solidFill>
                <a:latin typeface="+mn-lt"/>
              </a:rPr>
              <a:t>del mes anterior. Debemos explicar a los asistentes que algunos serán fáciles de localizar, por ejemplo todos los domiciliados, mientras que otros serán las compras con tarjeta (si conservamos los recibos será más fácil identificarlos) y también los pequeños gastos del día a día, los que solemos pagar en efectivo y que son los más difíciles de recordar. </a:t>
            </a:r>
            <a:endParaRPr lang="es-ES" sz="1200" kern="1200" dirty="0">
              <a:solidFill>
                <a:schemeClr val="tx1"/>
              </a:solidFill>
              <a:latin typeface="+mn-lt"/>
              <a:ea typeface="+mn-ea"/>
              <a:cs typeface="+mn-cs"/>
            </a:endParaRPr>
          </a:p>
          <a:p>
            <a:pPr marL="228600" lvl="0" indent="-228600">
              <a:buFont typeface="+mj-lt"/>
              <a:buAutoNum type="arabicParenR"/>
            </a:pPr>
            <a:r>
              <a:rPr lang="es-ES" sz="1200" b="1" kern="1200" dirty="0">
                <a:solidFill>
                  <a:schemeClr val="tx1"/>
                </a:solidFill>
                <a:latin typeface="+mn-lt"/>
              </a:rPr>
              <a:t>Anotar los ingresos.</a:t>
            </a:r>
            <a:endParaRPr lang="es-ES" sz="1200" kern="1200" dirty="0">
              <a:solidFill>
                <a:schemeClr val="tx1"/>
              </a:solidFill>
              <a:latin typeface="+mn-lt"/>
              <a:ea typeface="+mn-ea"/>
              <a:cs typeface="+mn-cs"/>
            </a:endParaRPr>
          </a:p>
          <a:p>
            <a:pPr marL="228600" lvl="0" indent="-228600">
              <a:buFont typeface="+mj-lt"/>
              <a:buAutoNum type="arabicParenR"/>
            </a:pPr>
            <a:r>
              <a:rPr lang="es-ES" sz="1200" b="1" kern="1200" dirty="0">
                <a:solidFill>
                  <a:schemeClr val="tx1"/>
                </a:solidFill>
                <a:latin typeface="+mn-lt"/>
              </a:rPr>
              <a:t>Clasificar los gastos en 3 categorías </a:t>
            </a:r>
            <a:r>
              <a:rPr lang="es-ES" sz="1200" dirty="0"/>
              <a:t>que después veremos y que nos facilitarán su gestión.</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7</a:t>
            </a:fld>
            <a:endParaRPr lang="ca-ES" dirty="0"/>
          </a:p>
        </p:txBody>
      </p:sp>
    </p:spTree>
    <p:extLst>
      <p:ext uri="{BB962C8B-B14F-4D97-AF65-F5344CB8AC3E}">
        <p14:creationId xmlns:p14="http://schemas.microsoft.com/office/powerpoint/2010/main" val="199765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Tal y como hemos avanzado, el primer paso es </a:t>
            </a:r>
            <a:r>
              <a:rPr lang="es-ES" sz="1200" b="1" kern="1200" dirty="0">
                <a:solidFill>
                  <a:schemeClr val="tx1"/>
                </a:solidFill>
                <a:latin typeface="+mn-lt"/>
              </a:rPr>
              <a:t>anotar los gastos.</a:t>
            </a:r>
            <a:r>
              <a:rPr lang="es-ES" sz="1200" kern="1200" dirty="0">
                <a:solidFill>
                  <a:schemeClr val="tx1"/>
                </a:solidFill>
                <a:latin typeface="+mn-lt"/>
              </a:rPr>
              <a:t> Destacaremos lo siguiente:</a:t>
            </a:r>
            <a:endParaRPr lang="es-ES" sz="1200" kern="1200" dirty="0">
              <a:solidFill>
                <a:schemeClr val="tx1"/>
              </a:solidFill>
              <a:latin typeface="+mn-lt"/>
              <a:ea typeface="+mn-ea"/>
              <a:cs typeface="+mn-cs"/>
            </a:endParaRPr>
          </a:p>
          <a:p>
            <a:pPr lvl="0"/>
            <a:r>
              <a:rPr lang="es-ES" sz="1200" u="none" kern="1200" dirty="0">
                <a:solidFill>
                  <a:schemeClr val="tx1"/>
                </a:solidFill>
                <a:latin typeface="+mn-lt"/>
              </a:rPr>
              <a:t>- </a:t>
            </a:r>
            <a:r>
              <a:rPr lang="es-ES" sz="1200" u="sng" kern="1200" dirty="0">
                <a:solidFill>
                  <a:schemeClr val="tx1"/>
                </a:solidFill>
                <a:latin typeface="+mn-lt"/>
              </a:rPr>
              <a:t>-Los extractos de la cuenta y de la tarjeta nos ayudarán </a:t>
            </a:r>
            <a:r>
              <a:rPr lang="es-ES" sz="1200" dirty="0"/>
              <a:t>en la mayoría de conceptos =&gt; anotarlos en Excel o en una libreta.</a:t>
            </a:r>
            <a:endParaRPr lang="es-ES" sz="1200" kern="1200" dirty="0">
              <a:solidFill>
                <a:schemeClr val="tx1"/>
              </a:solidFill>
              <a:latin typeface="+mn-lt"/>
              <a:ea typeface="+mn-ea"/>
              <a:cs typeface="+mn-cs"/>
            </a:endParaRPr>
          </a:p>
          <a:p>
            <a:pPr lvl="0"/>
            <a:r>
              <a:rPr lang="es-ES" sz="1200" u="none" kern="1200" dirty="0">
                <a:solidFill>
                  <a:schemeClr val="tx1"/>
                </a:solidFill>
                <a:latin typeface="+mn-lt"/>
              </a:rPr>
              <a:t>- </a:t>
            </a:r>
            <a:r>
              <a:rPr lang="es-ES" sz="1200" u="sng" kern="1200" dirty="0">
                <a:solidFill>
                  <a:schemeClr val="tx1"/>
                </a:solidFill>
                <a:latin typeface="+mn-lt"/>
              </a:rPr>
              <a:t>-Es útil tener los tiques de compra</a:t>
            </a:r>
            <a:r>
              <a:rPr lang="es-ES" sz="1200" dirty="0"/>
              <a:t> de todo lo pagado en efectivo.</a:t>
            </a:r>
            <a:endParaRPr lang="es-ES" sz="1200" kern="1200" dirty="0">
              <a:solidFill>
                <a:schemeClr val="tx1"/>
              </a:solidFill>
              <a:latin typeface="+mn-lt"/>
              <a:ea typeface="+mn-ea"/>
              <a:cs typeface="+mn-cs"/>
            </a:endParaRPr>
          </a:p>
          <a:p>
            <a:pPr lvl="0"/>
            <a:r>
              <a:rPr lang="es-ES" sz="1200" kern="1200" dirty="0">
                <a:solidFill>
                  <a:schemeClr val="tx1"/>
                </a:solidFill>
                <a:latin typeface="+mn-lt"/>
              </a:rPr>
              <a:t>-Tener en cuenta los gastos aperiódicos: desde los que se producen una vez al año (como</a:t>
            </a:r>
            <a:endParaRPr lang="es-ES" sz="1200" kern="1200" dirty="0">
              <a:solidFill>
                <a:schemeClr val="tx1"/>
              </a:solidFill>
              <a:latin typeface="+mn-lt"/>
              <a:ea typeface="+mn-ea"/>
              <a:cs typeface="+mn-cs"/>
            </a:endParaRPr>
          </a:p>
          <a:p>
            <a:r>
              <a:rPr lang="es-ES" sz="1200" kern="1200" dirty="0">
                <a:solidFill>
                  <a:schemeClr val="tx1"/>
                </a:solidFill>
                <a:latin typeface="+mn-lt"/>
              </a:rPr>
              <a:t>Podemos comentar que </a:t>
            </a:r>
            <a:r>
              <a:rPr lang="es-ES" sz="1200" b="1" kern="1200" dirty="0">
                <a:solidFill>
                  <a:schemeClr val="tx1"/>
                </a:solidFill>
                <a:latin typeface="+mn-lt"/>
              </a:rPr>
              <a:t>existen herramientas, </a:t>
            </a:r>
            <a:r>
              <a:rPr lang="es-ES" sz="1200" kern="1200" dirty="0">
                <a:solidFill>
                  <a:schemeClr val="tx1"/>
                </a:solidFill>
                <a:latin typeface="+mn-lt"/>
              </a:rPr>
              <a:t>como la que ofrece la página web de “Finanzas para todos” (promovida por el </a:t>
            </a:r>
            <a:r>
              <a:rPr lang="es-ES" sz="1200" kern="1200" dirty="0" err="1">
                <a:solidFill>
                  <a:schemeClr val="tx1"/>
                </a:solidFill>
                <a:latin typeface="+mn-lt"/>
              </a:rPr>
              <a:t>BdE</a:t>
            </a:r>
            <a:r>
              <a:rPr lang="es-ES" sz="1200" kern="1200" dirty="0">
                <a:solidFill>
                  <a:schemeClr val="tx1"/>
                </a:solidFill>
                <a:latin typeface="+mn-lt"/>
              </a:rPr>
              <a:t> y la CNMV) </a:t>
            </a:r>
            <a:r>
              <a:rPr lang="es-ES" sz="1200" b="1" kern="1200" dirty="0">
                <a:solidFill>
                  <a:schemeClr val="tx1"/>
                </a:solidFill>
                <a:latin typeface="+mn-lt"/>
              </a:rPr>
              <a:t>que permiten confeccionar</a:t>
            </a:r>
            <a:r>
              <a:rPr lang="es-ES" sz="1200" kern="1200" dirty="0">
                <a:solidFill>
                  <a:schemeClr val="tx1"/>
                </a:solidFill>
                <a:latin typeface="+mn-lt"/>
              </a:rPr>
              <a:t> fácilmente </a:t>
            </a:r>
            <a:r>
              <a:rPr lang="es-ES" sz="1200" b="1" kern="1200" dirty="0">
                <a:solidFill>
                  <a:schemeClr val="tx1"/>
                </a:solidFill>
                <a:latin typeface="+mn-lt"/>
              </a:rPr>
              <a:t>el presupuesto</a:t>
            </a:r>
            <a:r>
              <a:rPr lang="es-ES" sz="1200" kern="1200" dirty="0">
                <a:solidFill>
                  <a:schemeClr val="tx1"/>
                </a:solidFill>
                <a:latin typeface="+mn-lt"/>
              </a:rPr>
              <a:t>.</a:t>
            </a:r>
          </a:p>
          <a:p>
            <a:endParaRPr lang="es-ES" sz="1200" kern="1200" dirty="0">
              <a:solidFill>
                <a:schemeClr val="tx1"/>
              </a:solidFill>
              <a:latin typeface="+mn-lt"/>
              <a:ea typeface="+mn-ea"/>
              <a:cs typeface="+mn-cs"/>
            </a:endParaRPr>
          </a:p>
          <a:p>
            <a:r>
              <a:rPr lang="es-ES" sz="1200" kern="1200" dirty="0">
                <a:solidFill>
                  <a:schemeClr val="tx1"/>
                </a:solidFill>
                <a:latin typeface="+mn-lt"/>
              </a:rPr>
              <a:t>También podemos añadir que guardar los tiques de compra nos aporta otros </a:t>
            </a:r>
            <a:r>
              <a:rPr lang="es-ES" sz="1200" b="1" kern="1200" dirty="0">
                <a:solidFill>
                  <a:schemeClr val="tx1"/>
                </a:solidFill>
                <a:latin typeface="+mn-lt"/>
              </a:rPr>
              <a:t>beneficios indirectos</a:t>
            </a:r>
            <a:r>
              <a:rPr lang="es-ES" sz="1200" kern="1200" dirty="0">
                <a:solidFill>
                  <a:schemeClr val="tx1"/>
                </a:solidFill>
                <a:latin typeface="+mn-lt"/>
              </a:rPr>
              <a:t>:</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Revisando los tiques podemos detectar errores.</a:t>
            </a:r>
            <a:endParaRPr lang="es-ES" sz="1200" kern="1200" dirty="0">
              <a:solidFill>
                <a:schemeClr val="tx1"/>
              </a:solidFill>
              <a:latin typeface="+mn-lt"/>
              <a:ea typeface="+mn-ea"/>
              <a:cs typeface="+mn-cs"/>
            </a:endParaRPr>
          </a:p>
          <a:p>
            <a:pPr lvl="0"/>
            <a:r>
              <a:rPr lang="es-ES" sz="1200" kern="1200" dirty="0">
                <a:solidFill>
                  <a:schemeClr val="tx1"/>
                </a:solidFill>
                <a:latin typeface="+mn-lt"/>
              </a:rPr>
              <a:t>- El hecho de conservar todos los tiques dentro de un sobre o una caja hace que, a medida que van aumentando con el paso de los días, nos replanteemos algunas compras.</a:t>
            </a:r>
            <a:endParaRPr lang="es-ES" sz="1200" kern="1200" dirty="0">
              <a:solidFill>
                <a:schemeClr val="tx1"/>
              </a:solidFill>
              <a:latin typeface="+mn-lt"/>
              <a:ea typeface="+mn-ea"/>
              <a:cs typeface="+mn-cs"/>
            </a:endParaRPr>
          </a:p>
          <a:p>
            <a:pPr marL="0" indent="0" algn="just">
              <a:buFont typeface="Arial" panose="020B0604020202020204" pitchFamily="34" charset="0"/>
              <a:buNone/>
            </a:pPr>
            <a:endParaRPr lang="es-ES" sz="1000" baseline="0" noProof="0" dirty="0"/>
          </a:p>
          <a:p>
            <a:pPr marL="171450" indent="-171450" algn="just">
              <a:buFont typeface="Arial" panose="020B0604020202020204" pitchFamily="34" charset="0"/>
              <a:buChar char="•"/>
            </a:pPr>
            <a:endParaRPr lang="es-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8</a:t>
            </a:fld>
            <a:endParaRPr lang="ca-ES" dirty="0"/>
          </a:p>
        </p:txBody>
      </p:sp>
    </p:spTree>
    <p:extLst>
      <p:ext uri="{BB962C8B-B14F-4D97-AF65-F5344CB8AC3E}">
        <p14:creationId xmlns:p14="http://schemas.microsoft.com/office/powerpoint/2010/main" val="330223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es-ES" sz="1200" kern="1200" dirty="0">
                <a:solidFill>
                  <a:schemeClr val="tx1"/>
                </a:solidFill>
                <a:latin typeface="+mn-lt"/>
              </a:rPr>
              <a:t>El segundo paso será </a:t>
            </a:r>
            <a:r>
              <a:rPr lang="es-ES" sz="1200" b="1" kern="1200" dirty="0">
                <a:solidFill>
                  <a:schemeClr val="tx1"/>
                </a:solidFill>
                <a:latin typeface="+mn-lt"/>
              </a:rPr>
              <a:t>anotar los ingresos.</a:t>
            </a:r>
            <a:r>
              <a:rPr lang="es-ES" sz="1200" kern="1200" dirty="0">
                <a:solidFill>
                  <a:schemeClr val="tx1"/>
                </a:solidFill>
                <a:latin typeface="+mn-lt"/>
              </a:rPr>
              <a:t> Esto suele ser sencillo porque son limitados y, normalmente, constantes: </a:t>
            </a:r>
            <a:r>
              <a:rPr lang="es-ES" sz="1200" b="1" kern="1200" dirty="0">
                <a:solidFill>
                  <a:schemeClr val="tx1"/>
                </a:solidFill>
                <a:latin typeface="+mn-lt"/>
              </a:rPr>
              <a:t>nuestra pensión</a:t>
            </a:r>
            <a:r>
              <a:rPr lang="es-ES" sz="1200" kern="1200" dirty="0">
                <a:solidFill>
                  <a:schemeClr val="tx1"/>
                </a:solidFill>
                <a:latin typeface="+mn-lt"/>
              </a:rPr>
              <a:t>.</a:t>
            </a:r>
            <a:endParaRPr lang="es-ES" sz="1200" kern="1200" dirty="0">
              <a:solidFill>
                <a:schemeClr val="tx1"/>
              </a:solidFill>
              <a:latin typeface="+mn-lt"/>
              <a:ea typeface="+mn-ea"/>
              <a:cs typeface="+mn-cs"/>
            </a:endParaRPr>
          </a:p>
          <a:p>
            <a:r>
              <a:rPr lang="es-ES" sz="1200" kern="1200" dirty="0">
                <a:solidFill>
                  <a:schemeClr val="tx1"/>
                </a:solidFill>
                <a:latin typeface="+mn-lt"/>
              </a:rPr>
              <a:t>En ocasiones, sin embargo, no son los únicos ingresos: algunas personas hacen trabajos puntuales, otras obtienen rendimientos de activos (alquileres, intereses de productos financieros…) o reciben ayudas de familiares o de la Administración, como la ayuda a la dependencia.</a:t>
            </a:r>
            <a:endParaRPr lang="es-ES" sz="1200" kern="1200" dirty="0">
              <a:solidFill>
                <a:schemeClr val="tx1"/>
              </a:solidFill>
              <a:latin typeface="+mn-lt"/>
              <a:ea typeface="+mn-ea"/>
              <a:cs typeface="+mn-cs"/>
            </a:endParaRPr>
          </a:p>
          <a:p>
            <a:r>
              <a:rPr lang="es-ES" sz="1200" kern="1200" dirty="0">
                <a:solidFill>
                  <a:schemeClr val="tx1"/>
                </a:solidFill>
                <a:latin typeface="+mn-lt"/>
              </a:rPr>
              <a:t>Se debe tener en cuenta que algunos ingresos no son iguales cada mes, por ejemplo en verano y en Navidad se cobra la extraordinaria de la pensión.</a:t>
            </a:r>
            <a:endParaRPr lang="es-ES" sz="1200" kern="1200" dirty="0">
              <a:solidFill>
                <a:schemeClr val="tx1"/>
              </a:solidFill>
              <a:latin typeface="+mn-lt"/>
              <a:ea typeface="+mn-ea"/>
              <a:cs typeface="+mn-cs"/>
            </a:endParaRPr>
          </a:p>
          <a:p>
            <a:endParaRPr lang="es-ES" sz="1000" dirty="0"/>
          </a:p>
          <a:p>
            <a:pPr marL="0" indent="0" algn="just">
              <a:buFont typeface="Arial" panose="020B0604020202020204" pitchFamily="34" charset="0"/>
              <a:buNone/>
            </a:pPr>
            <a:endParaRPr lang="es-ES" sz="1000" baseline="0" noProof="0" dirty="0"/>
          </a:p>
          <a:p>
            <a:pPr marL="0" indent="0" algn="just">
              <a:buFont typeface="Arial" panose="020B0604020202020204" pitchFamily="34" charset="0"/>
              <a:buNone/>
            </a:pPr>
            <a:endParaRPr lang="es-ES" sz="1000" baseline="0" noProof="0" dirty="0"/>
          </a:p>
          <a:p>
            <a:pPr marL="171450" indent="-171450" algn="just">
              <a:buFont typeface="Arial" panose="020B0604020202020204" pitchFamily="34" charset="0"/>
              <a:buChar char="•"/>
            </a:pPr>
            <a:endParaRPr lang="es-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9</a:t>
            </a:fld>
            <a:endParaRPr lang="ca-ES" dirty="0"/>
          </a:p>
        </p:txBody>
      </p:sp>
    </p:spTree>
    <p:extLst>
      <p:ext uri="{BB962C8B-B14F-4D97-AF65-F5344CB8AC3E}">
        <p14:creationId xmlns:p14="http://schemas.microsoft.com/office/powerpoint/2010/main" val="185152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497956"/>
            <a:ext cx="7286625" cy="1033611"/>
          </a:xfrm>
        </p:spPr>
        <p:txBody>
          <a:bodyPr/>
          <a:lstStyle/>
          <a:p>
            <a:r>
              <a:rPr lang="en-US"/>
              <a:t>Click to edit Master title style</a:t>
            </a:r>
          </a:p>
        </p:txBody>
      </p:sp>
      <p:sp>
        <p:nvSpPr>
          <p:cNvPr id="3" name="Subtitle 2"/>
          <p:cNvSpPr>
            <a:spLocks noGrp="1"/>
          </p:cNvSpPr>
          <p:nvPr>
            <p:ph type="subTitle" idx="1"/>
          </p:nvPr>
        </p:nvSpPr>
        <p:spPr>
          <a:xfrm>
            <a:off x="1285875" y="2732484"/>
            <a:ext cx="6000750" cy="1232297"/>
          </a:xfrm>
        </p:spPr>
        <p:txBody>
          <a:bodyPr/>
          <a:lstStyle>
            <a:lvl1pPr marL="0" indent="0" algn="ctr">
              <a:buNone/>
              <a:defRPr>
                <a:solidFill>
                  <a:schemeClr val="tx1">
                    <a:tint val="75000"/>
                  </a:schemeClr>
                </a:solidFill>
              </a:defRPr>
            </a:lvl1pPr>
            <a:lvl2pPr marL="382676" indent="0" algn="ctr">
              <a:buNone/>
              <a:defRPr>
                <a:solidFill>
                  <a:schemeClr val="tx1">
                    <a:tint val="75000"/>
                  </a:schemeClr>
                </a:solidFill>
              </a:defRPr>
            </a:lvl2pPr>
            <a:lvl3pPr marL="765353" indent="0" algn="ctr">
              <a:buNone/>
              <a:defRPr>
                <a:solidFill>
                  <a:schemeClr val="tx1">
                    <a:tint val="75000"/>
                  </a:schemeClr>
                </a:solidFill>
              </a:defRPr>
            </a:lvl3pPr>
            <a:lvl4pPr marL="1148029" indent="0" algn="ctr">
              <a:buNone/>
              <a:defRPr>
                <a:solidFill>
                  <a:schemeClr val="tx1">
                    <a:tint val="75000"/>
                  </a:schemeClr>
                </a:solidFill>
              </a:defRPr>
            </a:lvl4pPr>
            <a:lvl5pPr marL="1530706" indent="0" algn="ctr">
              <a:buNone/>
              <a:defRPr>
                <a:solidFill>
                  <a:schemeClr val="tx1">
                    <a:tint val="75000"/>
                  </a:schemeClr>
                </a:solidFill>
              </a:defRPr>
            </a:lvl5pPr>
            <a:lvl6pPr marL="1913382" indent="0" algn="ctr">
              <a:buNone/>
              <a:defRPr>
                <a:solidFill>
                  <a:schemeClr val="tx1">
                    <a:tint val="75000"/>
                  </a:schemeClr>
                </a:solidFill>
              </a:defRPr>
            </a:lvl6pPr>
            <a:lvl7pPr marL="2296058" indent="0" algn="ctr">
              <a:buNone/>
              <a:defRPr>
                <a:solidFill>
                  <a:schemeClr val="tx1">
                    <a:tint val="75000"/>
                  </a:schemeClr>
                </a:solidFill>
              </a:defRPr>
            </a:lvl7pPr>
            <a:lvl8pPr marL="2678735" indent="0" algn="ctr">
              <a:buNone/>
              <a:defRPr>
                <a:solidFill>
                  <a:schemeClr val="tx1">
                    <a:tint val="75000"/>
                  </a:schemeClr>
                </a:solidFill>
              </a:defRPr>
            </a:lvl8pPr>
            <a:lvl9pPr marL="30614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193105"/>
            <a:ext cx="1928813" cy="41143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193105"/>
            <a:ext cx="5643563" cy="41143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3098602"/>
            <a:ext cx="7286625" cy="957709"/>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677168" y="2043783"/>
            <a:ext cx="7286625" cy="1054819"/>
          </a:xfrm>
        </p:spPr>
        <p:txBody>
          <a:bodyPr anchor="b"/>
          <a:lstStyle>
            <a:lvl1pPr marL="0" indent="0">
              <a:buNone/>
              <a:defRPr sz="1700">
                <a:solidFill>
                  <a:schemeClr val="tx1">
                    <a:tint val="75000"/>
                  </a:schemeClr>
                </a:solidFill>
              </a:defRPr>
            </a:lvl1pPr>
            <a:lvl2pPr marL="382676" indent="0">
              <a:buNone/>
              <a:defRPr sz="1500">
                <a:solidFill>
                  <a:schemeClr val="tx1">
                    <a:tint val="75000"/>
                  </a:schemeClr>
                </a:solidFill>
              </a:defRPr>
            </a:lvl2pPr>
            <a:lvl3pPr marL="765353" indent="0">
              <a:buNone/>
              <a:defRPr sz="1300">
                <a:solidFill>
                  <a:schemeClr val="tx1">
                    <a:tint val="75000"/>
                  </a:schemeClr>
                </a:solidFill>
              </a:defRPr>
            </a:lvl3pPr>
            <a:lvl4pPr marL="1148029" indent="0">
              <a:buNone/>
              <a:defRPr sz="1200">
                <a:solidFill>
                  <a:schemeClr val="tx1">
                    <a:tint val="75000"/>
                  </a:schemeClr>
                </a:solidFill>
              </a:defRPr>
            </a:lvl4pPr>
            <a:lvl5pPr marL="1530706" indent="0">
              <a:buNone/>
              <a:defRPr sz="1200">
                <a:solidFill>
                  <a:schemeClr val="tx1">
                    <a:tint val="75000"/>
                  </a:schemeClr>
                </a:solidFill>
              </a:defRPr>
            </a:lvl5pPr>
            <a:lvl6pPr marL="1913382" indent="0">
              <a:buNone/>
              <a:defRPr sz="1200">
                <a:solidFill>
                  <a:schemeClr val="tx1">
                    <a:tint val="75000"/>
                  </a:schemeClr>
                </a:solidFill>
              </a:defRPr>
            </a:lvl6pPr>
            <a:lvl7pPr marL="2296058" indent="0">
              <a:buNone/>
              <a:defRPr sz="1200">
                <a:solidFill>
                  <a:schemeClr val="tx1">
                    <a:tint val="75000"/>
                  </a:schemeClr>
                </a:solidFill>
              </a:defRPr>
            </a:lvl7pPr>
            <a:lvl8pPr marL="2678735" indent="0">
              <a:buNone/>
              <a:defRPr sz="1200">
                <a:solidFill>
                  <a:schemeClr val="tx1">
                    <a:tint val="75000"/>
                  </a:schemeClr>
                </a:solidFill>
              </a:defRPr>
            </a:lvl8pPr>
            <a:lvl9pPr marL="306141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125141"/>
            <a:ext cx="3786188" cy="3182318"/>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125141"/>
            <a:ext cx="3786188" cy="3182318"/>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079376"/>
            <a:ext cx="3787676" cy="449833"/>
          </a:xfrm>
        </p:spPr>
        <p:txBody>
          <a:bodyPr anchor="b"/>
          <a:lstStyle>
            <a:lvl1pPr marL="0" indent="0">
              <a:buNone/>
              <a:defRPr sz="2000" b="1"/>
            </a:lvl1pPr>
            <a:lvl2pPr marL="382676" indent="0">
              <a:buNone/>
              <a:defRPr sz="1700" b="1"/>
            </a:lvl2pPr>
            <a:lvl3pPr marL="765353" indent="0">
              <a:buNone/>
              <a:defRPr sz="1500" b="1"/>
            </a:lvl3pPr>
            <a:lvl4pPr marL="1148029" indent="0">
              <a:buNone/>
              <a:defRPr sz="1300" b="1"/>
            </a:lvl4pPr>
            <a:lvl5pPr marL="1530706" indent="0">
              <a:buNone/>
              <a:defRPr sz="1300" b="1"/>
            </a:lvl5pPr>
            <a:lvl6pPr marL="1913382" indent="0">
              <a:buNone/>
              <a:defRPr sz="1300" b="1"/>
            </a:lvl6pPr>
            <a:lvl7pPr marL="2296058" indent="0">
              <a:buNone/>
              <a:defRPr sz="1300" b="1"/>
            </a:lvl7pPr>
            <a:lvl8pPr marL="2678735" indent="0">
              <a:buNone/>
              <a:defRPr sz="1300" b="1"/>
            </a:lvl8pPr>
            <a:lvl9pPr marL="3061411" indent="0">
              <a:buNone/>
              <a:defRPr sz="1300" b="1"/>
            </a:lvl9pPr>
          </a:lstStyle>
          <a:p>
            <a:pPr lvl="0"/>
            <a:r>
              <a:rPr lang="en-US"/>
              <a:t>Click to edit Master text styles</a:t>
            </a:r>
          </a:p>
        </p:txBody>
      </p:sp>
      <p:sp>
        <p:nvSpPr>
          <p:cNvPr id="4" name="Content Placeholder 3"/>
          <p:cNvSpPr>
            <a:spLocks noGrp="1"/>
          </p:cNvSpPr>
          <p:nvPr>
            <p:ph sz="half" idx="2"/>
          </p:nvPr>
        </p:nvSpPr>
        <p:spPr>
          <a:xfrm>
            <a:off x="428625" y="1529209"/>
            <a:ext cx="3787676" cy="277824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079376"/>
            <a:ext cx="3789164" cy="449833"/>
          </a:xfrm>
        </p:spPr>
        <p:txBody>
          <a:bodyPr anchor="b"/>
          <a:lstStyle>
            <a:lvl1pPr marL="0" indent="0">
              <a:buNone/>
              <a:defRPr sz="2000" b="1"/>
            </a:lvl1pPr>
            <a:lvl2pPr marL="382676" indent="0">
              <a:buNone/>
              <a:defRPr sz="1700" b="1"/>
            </a:lvl2pPr>
            <a:lvl3pPr marL="765353" indent="0">
              <a:buNone/>
              <a:defRPr sz="1500" b="1"/>
            </a:lvl3pPr>
            <a:lvl4pPr marL="1148029" indent="0">
              <a:buNone/>
              <a:defRPr sz="1300" b="1"/>
            </a:lvl4pPr>
            <a:lvl5pPr marL="1530706" indent="0">
              <a:buNone/>
              <a:defRPr sz="1300" b="1"/>
            </a:lvl5pPr>
            <a:lvl6pPr marL="1913382" indent="0">
              <a:buNone/>
              <a:defRPr sz="1300" b="1"/>
            </a:lvl6pPr>
            <a:lvl7pPr marL="2296058" indent="0">
              <a:buNone/>
              <a:defRPr sz="1300" b="1"/>
            </a:lvl7pPr>
            <a:lvl8pPr marL="2678735" indent="0">
              <a:buNone/>
              <a:defRPr sz="1300" b="1"/>
            </a:lvl8pPr>
            <a:lvl9pPr marL="3061411"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354711" y="1529209"/>
            <a:ext cx="3789164" cy="277824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191988"/>
            <a:ext cx="2820293" cy="817066"/>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351609" y="191989"/>
            <a:ext cx="4792266" cy="4115470"/>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009055"/>
            <a:ext cx="2820293" cy="3298404"/>
          </a:xfrm>
        </p:spPr>
        <p:txBody>
          <a:bodyPr/>
          <a:lstStyle>
            <a:lvl1pPr marL="0" indent="0">
              <a:buNone/>
              <a:defRPr sz="1200"/>
            </a:lvl1pPr>
            <a:lvl2pPr marL="382676" indent="0">
              <a:buNone/>
              <a:defRPr sz="1000"/>
            </a:lvl2pPr>
            <a:lvl3pPr marL="765353" indent="0">
              <a:buNone/>
              <a:defRPr sz="800"/>
            </a:lvl3pPr>
            <a:lvl4pPr marL="1148029" indent="0">
              <a:buNone/>
              <a:defRPr sz="800"/>
            </a:lvl4pPr>
            <a:lvl5pPr marL="1530706" indent="0">
              <a:buNone/>
              <a:defRPr sz="800"/>
            </a:lvl5pPr>
            <a:lvl6pPr marL="1913382" indent="0">
              <a:buNone/>
              <a:defRPr sz="800"/>
            </a:lvl6pPr>
            <a:lvl7pPr marL="2296058" indent="0">
              <a:buNone/>
              <a:defRPr sz="800"/>
            </a:lvl7pPr>
            <a:lvl8pPr marL="2678735" indent="0">
              <a:buNone/>
              <a:defRPr sz="800"/>
            </a:lvl8pPr>
            <a:lvl9pPr marL="306141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3375422"/>
            <a:ext cx="5143500" cy="39848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680270" y="430857"/>
            <a:ext cx="5143500" cy="2893219"/>
          </a:xfrm>
        </p:spPr>
        <p:txBody>
          <a:bodyPr/>
          <a:lstStyle>
            <a:lvl1pPr marL="0" indent="0">
              <a:buNone/>
              <a:defRPr sz="2700"/>
            </a:lvl1pPr>
            <a:lvl2pPr marL="382676" indent="0">
              <a:buNone/>
              <a:defRPr sz="2300"/>
            </a:lvl2pPr>
            <a:lvl3pPr marL="765353" indent="0">
              <a:buNone/>
              <a:defRPr sz="2000"/>
            </a:lvl3pPr>
            <a:lvl4pPr marL="1148029" indent="0">
              <a:buNone/>
              <a:defRPr sz="1700"/>
            </a:lvl4pPr>
            <a:lvl5pPr marL="1530706" indent="0">
              <a:buNone/>
              <a:defRPr sz="1700"/>
            </a:lvl5pPr>
            <a:lvl6pPr marL="1913382" indent="0">
              <a:buNone/>
              <a:defRPr sz="1700"/>
            </a:lvl6pPr>
            <a:lvl7pPr marL="2296058" indent="0">
              <a:buNone/>
              <a:defRPr sz="1700"/>
            </a:lvl7pPr>
            <a:lvl8pPr marL="2678735" indent="0">
              <a:buNone/>
              <a:defRPr sz="1700"/>
            </a:lvl8pPr>
            <a:lvl9pPr marL="3061411" indent="0">
              <a:buNone/>
              <a:defRPr sz="1700"/>
            </a:lvl9pPr>
          </a:lstStyle>
          <a:p>
            <a:endParaRPr lang="en-US" dirty="0"/>
          </a:p>
        </p:txBody>
      </p:sp>
      <p:sp>
        <p:nvSpPr>
          <p:cNvPr id="4" name="Text Placeholder 3"/>
          <p:cNvSpPr>
            <a:spLocks noGrp="1"/>
          </p:cNvSpPr>
          <p:nvPr>
            <p:ph type="body" sz="half" idx="2"/>
          </p:nvPr>
        </p:nvSpPr>
        <p:spPr>
          <a:xfrm>
            <a:off x="1680270" y="3773909"/>
            <a:ext cx="5143500" cy="565919"/>
          </a:xfrm>
        </p:spPr>
        <p:txBody>
          <a:bodyPr/>
          <a:lstStyle>
            <a:lvl1pPr marL="0" indent="0">
              <a:buNone/>
              <a:defRPr sz="1200"/>
            </a:lvl1pPr>
            <a:lvl2pPr marL="382676" indent="0">
              <a:buNone/>
              <a:defRPr sz="1000"/>
            </a:lvl2pPr>
            <a:lvl3pPr marL="765353" indent="0">
              <a:buNone/>
              <a:defRPr sz="800"/>
            </a:lvl3pPr>
            <a:lvl4pPr marL="1148029" indent="0">
              <a:buNone/>
              <a:defRPr sz="800"/>
            </a:lvl4pPr>
            <a:lvl5pPr marL="1530706" indent="0">
              <a:buNone/>
              <a:defRPr sz="800"/>
            </a:lvl5pPr>
            <a:lvl6pPr marL="1913382" indent="0">
              <a:buNone/>
              <a:defRPr sz="800"/>
            </a:lvl6pPr>
            <a:lvl7pPr marL="2296058" indent="0">
              <a:buNone/>
              <a:defRPr sz="800"/>
            </a:lvl7pPr>
            <a:lvl8pPr marL="2678735" indent="0">
              <a:buNone/>
              <a:defRPr sz="800"/>
            </a:lvl8pPr>
            <a:lvl9pPr marL="306141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193105"/>
            <a:ext cx="7715250" cy="803672"/>
          </a:xfrm>
          <a:prstGeom prst="rect">
            <a:avLst/>
          </a:prstGeom>
        </p:spPr>
        <p:txBody>
          <a:bodyPr vert="horz" lIns="76535" tIns="38268" rIns="76535" bIns="38268" rtlCol="0" anchor="ctr">
            <a:normAutofit/>
          </a:bodyPr>
          <a:lstStyle/>
          <a:p>
            <a:r>
              <a:rPr lang="en-US"/>
              <a:t>Click to edit Master title style</a:t>
            </a:r>
          </a:p>
        </p:txBody>
      </p:sp>
      <p:sp>
        <p:nvSpPr>
          <p:cNvPr id="3" name="Text Placeholder 2"/>
          <p:cNvSpPr>
            <a:spLocks noGrp="1"/>
          </p:cNvSpPr>
          <p:nvPr>
            <p:ph type="body" idx="1"/>
          </p:nvPr>
        </p:nvSpPr>
        <p:spPr>
          <a:xfrm>
            <a:off x="428625" y="1125141"/>
            <a:ext cx="7715250" cy="3182318"/>
          </a:xfrm>
          <a:prstGeom prst="rect">
            <a:avLst/>
          </a:prstGeom>
        </p:spPr>
        <p:txBody>
          <a:bodyPr vert="horz" lIns="76535" tIns="38268" rIns="76535" bIns="382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4469309"/>
            <a:ext cx="2000250" cy="256729"/>
          </a:xfrm>
          <a:prstGeom prst="rect">
            <a:avLst/>
          </a:prstGeom>
        </p:spPr>
        <p:txBody>
          <a:bodyPr vert="horz" lIns="76535" tIns="38268" rIns="76535" bIns="38268" rtlCol="0" anchor="ctr"/>
          <a:lstStyle>
            <a:lvl1pPr algn="l">
              <a:defRPr sz="1000">
                <a:solidFill>
                  <a:schemeClr val="tx1">
                    <a:tint val="75000"/>
                  </a:schemeClr>
                </a:solidFill>
              </a:defRPr>
            </a:lvl1p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3"/>
          </p:nvPr>
        </p:nvSpPr>
        <p:spPr>
          <a:xfrm>
            <a:off x="2928938" y="4469309"/>
            <a:ext cx="2714625" cy="256729"/>
          </a:xfrm>
          <a:prstGeom prst="rect">
            <a:avLst/>
          </a:prstGeom>
        </p:spPr>
        <p:txBody>
          <a:bodyPr vert="horz" lIns="76535" tIns="38268" rIns="76535" bIns="38268"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143625" y="4469309"/>
            <a:ext cx="2000250" cy="256729"/>
          </a:xfrm>
          <a:prstGeom prst="rect">
            <a:avLst/>
          </a:prstGeom>
        </p:spPr>
        <p:txBody>
          <a:bodyPr vert="horz" lIns="76535" tIns="38268" rIns="76535" bIns="38268" rtlCol="0" anchor="ctr"/>
          <a:lstStyle>
            <a:lvl1pPr algn="r">
              <a:defRPr sz="10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5353" rtl="0" eaLnBrk="1" latinLnBrk="0" hangingPunct="1">
        <a:spcBef>
          <a:spcPct val="0"/>
        </a:spcBef>
        <a:buNone/>
        <a:defRPr sz="3700" kern="1200">
          <a:solidFill>
            <a:schemeClr val="tx1"/>
          </a:solidFill>
          <a:latin typeface="+mj-lt"/>
          <a:ea typeface="+mj-ea"/>
          <a:cs typeface="+mj-cs"/>
        </a:defRPr>
      </a:lvl1pPr>
    </p:titleStyle>
    <p:bodyStyle>
      <a:lvl1pPr marL="287007" indent="-287007" algn="l" defTabSz="765353"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21849" indent="-239173" algn="l" defTabSz="765353"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56691" indent="-191338" algn="l" defTabSz="765353"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9367"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22044"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04720"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487397"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70073"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52749"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65353" rtl="0" eaLnBrk="1" latinLnBrk="0" hangingPunct="1">
        <a:defRPr sz="1500" kern="1200">
          <a:solidFill>
            <a:schemeClr val="tx1"/>
          </a:solidFill>
          <a:latin typeface="+mn-lt"/>
          <a:ea typeface="+mn-ea"/>
          <a:cs typeface="+mn-cs"/>
        </a:defRPr>
      </a:lvl1pPr>
      <a:lvl2pPr marL="382676" algn="l" defTabSz="765353" rtl="0" eaLnBrk="1" latinLnBrk="0" hangingPunct="1">
        <a:defRPr sz="1500" kern="1200">
          <a:solidFill>
            <a:schemeClr val="tx1"/>
          </a:solidFill>
          <a:latin typeface="+mn-lt"/>
          <a:ea typeface="+mn-ea"/>
          <a:cs typeface="+mn-cs"/>
        </a:defRPr>
      </a:lvl2pPr>
      <a:lvl3pPr marL="765353" algn="l" defTabSz="765353" rtl="0" eaLnBrk="1" latinLnBrk="0" hangingPunct="1">
        <a:defRPr sz="1500" kern="1200">
          <a:solidFill>
            <a:schemeClr val="tx1"/>
          </a:solidFill>
          <a:latin typeface="+mn-lt"/>
          <a:ea typeface="+mn-ea"/>
          <a:cs typeface="+mn-cs"/>
        </a:defRPr>
      </a:lvl3pPr>
      <a:lvl4pPr marL="1148029" algn="l" defTabSz="765353" rtl="0" eaLnBrk="1" latinLnBrk="0" hangingPunct="1">
        <a:defRPr sz="1500" kern="1200">
          <a:solidFill>
            <a:schemeClr val="tx1"/>
          </a:solidFill>
          <a:latin typeface="+mn-lt"/>
          <a:ea typeface="+mn-ea"/>
          <a:cs typeface="+mn-cs"/>
        </a:defRPr>
      </a:lvl4pPr>
      <a:lvl5pPr marL="1530706" algn="l" defTabSz="765353" rtl="0" eaLnBrk="1" latinLnBrk="0" hangingPunct="1">
        <a:defRPr sz="1500" kern="1200">
          <a:solidFill>
            <a:schemeClr val="tx1"/>
          </a:solidFill>
          <a:latin typeface="+mn-lt"/>
          <a:ea typeface="+mn-ea"/>
          <a:cs typeface="+mn-cs"/>
        </a:defRPr>
      </a:lvl5pPr>
      <a:lvl6pPr marL="1913382" algn="l" defTabSz="765353" rtl="0" eaLnBrk="1" latinLnBrk="0" hangingPunct="1">
        <a:defRPr sz="1500" kern="1200">
          <a:solidFill>
            <a:schemeClr val="tx1"/>
          </a:solidFill>
          <a:latin typeface="+mn-lt"/>
          <a:ea typeface="+mn-ea"/>
          <a:cs typeface="+mn-cs"/>
        </a:defRPr>
      </a:lvl6pPr>
      <a:lvl7pPr marL="2296058" algn="l" defTabSz="765353" rtl="0" eaLnBrk="1" latinLnBrk="0" hangingPunct="1">
        <a:defRPr sz="1500" kern="1200">
          <a:solidFill>
            <a:schemeClr val="tx1"/>
          </a:solidFill>
          <a:latin typeface="+mn-lt"/>
          <a:ea typeface="+mn-ea"/>
          <a:cs typeface="+mn-cs"/>
        </a:defRPr>
      </a:lvl7pPr>
      <a:lvl8pPr marL="2678735" algn="l" defTabSz="765353" rtl="0" eaLnBrk="1" latinLnBrk="0" hangingPunct="1">
        <a:defRPr sz="1500" kern="1200">
          <a:solidFill>
            <a:schemeClr val="tx1"/>
          </a:solidFill>
          <a:latin typeface="+mn-lt"/>
          <a:ea typeface="+mn-ea"/>
          <a:cs typeface="+mn-cs"/>
        </a:defRPr>
      </a:lvl8pPr>
      <a:lvl9pPr marL="3061411" algn="l" defTabSz="76535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G 007825 - 158.jpg"/>
          <p:cNvPicPr>
            <a:picLocks noChangeAspect="1"/>
          </p:cNvPicPr>
          <p:nvPr/>
        </p:nvPicPr>
        <p:blipFill rotWithShape="1">
          <a:blip r:embed="rId3" cstate="print">
            <a:extLst>
              <a:ext uri="{28A0092B-C50C-407E-A947-70E740481C1C}">
                <a14:useLocalDpi xmlns:a14="http://schemas.microsoft.com/office/drawing/2010/main" val="0"/>
              </a:ext>
            </a:extLst>
          </a:blip>
          <a:srcRect l="1" r="10555"/>
          <a:stretch/>
        </p:blipFill>
        <p:spPr>
          <a:xfrm>
            <a:off x="2195736" y="-20538"/>
            <a:ext cx="6948263" cy="5177780"/>
          </a:xfrm>
          <a:prstGeom prst="rect">
            <a:avLst/>
          </a:prstGeom>
        </p:spPr>
      </p:pic>
      <p:sp>
        <p:nvSpPr>
          <p:cNvPr id="8" name="Rectángulo 7"/>
          <p:cNvSpPr/>
          <p:nvPr/>
        </p:nvSpPr>
        <p:spPr>
          <a:xfrm>
            <a:off x="0" y="3541"/>
            <a:ext cx="4499992"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10" name="TextBox 7"/>
          <p:cNvSpPr txBox="1"/>
          <p:nvPr/>
        </p:nvSpPr>
        <p:spPr>
          <a:xfrm>
            <a:off x="1682" y="1927219"/>
            <a:ext cx="4499992" cy="330432"/>
          </a:xfrm>
          <a:prstGeom prst="rect">
            <a:avLst/>
          </a:prstGeom>
        </p:spPr>
        <p:txBody>
          <a:bodyPr wrap="square" lIns="0" tIns="0" rIns="0" bIns="0" rtlCol="0" anchor="t">
            <a:spAutoFit/>
          </a:bodyPr>
          <a:lstStyle/>
          <a:p>
            <a:pPr algn="ctr">
              <a:lnSpc>
                <a:spcPts val="2660"/>
              </a:lnSpc>
            </a:pPr>
            <a:r>
              <a:rPr lang="es-ES" sz="1800" dirty="0">
                <a:solidFill>
                  <a:srgbClr val="FFFFFF"/>
                </a:solidFill>
                <a:latin typeface="Quarto-Bold"/>
                <a:cs typeface="Quarto-Bold"/>
              </a:rPr>
              <a:t>CICLO DE CHARLAS</a:t>
            </a:r>
          </a:p>
        </p:txBody>
      </p:sp>
      <p:sp>
        <p:nvSpPr>
          <p:cNvPr id="19" name="TextBox 6"/>
          <p:cNvSpPr txBox="1">
            <a:spLocks noChangeAspect="1"/>
          </p:cNvSpPr>
          <p:nvPr/>
        </p:nvSpPr>
        <p:spPr>
          <a:xfrm>
            <a:off x="1682" y="2678598"/>
            <a:ext cx="4499992" cy="1477328"/>
          </a:xfrm>
          <a:prstGeom prst="rect">
            <a:avLst/>
          </a:prstGeom>
        </p:spPr>
        <p:txBody>
          <a:bodyPr wrap="square" lIns="0" tIns="0" rIns="0" bIns="0" rtlCol="0" anchor="t">
            <a:spAutoFit/>
          </a:bodyPr>
          <a:lstStyle/>
          <a:p>
            <a:pPr algn="ctr"/>
            <a:r>
              <a:rPr lang="es-ES" sz="3200" b="1" dirty="0">
                <a:solidFill>
                  <a:schemeClr val="bg1"/>
                </a:solidFill>
                <a:latin typeface="Poppins"/>
                <a:cs typeface="Poppins"/>
              </a:rPr>
              <a:t>Planificación</a:t>
            </a:r>
          </a:p>
          <a:p>
            <a:pPr algn="ctr"/>
            <a:r>
              <a:rPr lang="es-ES" sz="3200" b="1" dirty="0">
                <a:solidFill>
                  <a:schemeClr val="bg1"/>
                </a:solidFill>
                <a:latin typeface="Poppins"/>
                <a:cs typeface="Poppins"/>
              </a:rPr>
              <a:t>de la economía</a:t>
            </a:r>
          </a:p>
          <a:p>
            <a:pPr algn="ctr"/>
            <a:r>
              <a:rPr lang="es-ES" sz="3200" b="1" dirty="0">
                <a:solidFill>
                  <a:schemeClr val="bg1"/>
                </a:solidFill>
                <a:latin typeface="Poppins"/>
                <a:cs typeface="Poppins"/>
              </a:rPr>
              <a:t>doméstica</a:t>
            </a:r>
          </a:p>
        </p:txBody>
      </p:sp>
      <p:cxnSp>
        <p:nvCxnSpPr>
          <p:cNvPr id="21" name="Conector recto 20"/>
          <p:cNvCxnSpPr/>
          <p:nvPr/>
        </p:nvCxnSpPr>
        <p:spPr>
          <a:xfrm>
            <a:off x="883526" y="2499742"/>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Imagen 8">
            <a:extLst>
              <a:ext uri="{FF2B5EF4-FFF2-40B4-BE49-F238E27FC236}">
                <a16:creationId xmlns:a16="http://schemas.microsoft.com/office/drawing/2014/main" id="{E3989DB0-9ADC-4F97-AEDE-D34AF16ED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771550"/>
            <a:ext cx="2678518" cy="5344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descr="edomestica.tif"/>
          <p:cNvPicPr>
            <a:picLocks noChangeAspect="1"/>
          </p:cNvPicPr>
          <p:nvPr/>
        </p:nvPicPr>
        <p:blipFill rotWithShape="1">
          <a:blip r:embed="rId3" cstate="print">
            <a:extLst>
              <a:ext uri="{28A0092B-C50C-407E-A947-70E740481C1C}">
                <a14:useLocalDpi xmlns:a14="http://schemas.microsoft.com/office/drawing/2010/main" val="0"/>
              </a:ext>
            </a:extLst>
          </a:blip>
          <a:srcRect t="35629" b="28586"/>
          <a:stretch/>
        </p:blipFill>
        <p:spPr>
          <a:xfrm>
            <a:off x="0" y="0"/>
            <a:ext cx="9182838" cy="2190355"/>
          </a:xfrm>
          <a:prstGeom prst="rect">
            <a:avLst/>
          </a:prstGeom>
        </p:spPr>
      </p:pic>
      <p:sp>
        <p:nvSpPr>
          <p:cNvPr id="18" name="TextBox 6"/>
          <p:cNvSpPr txBox="1">
            <a:spLocks noChangeAspect="1"/>
          </p:cNvSpPr>
          <p:nvPr/>
        </p:nvSpPr>
        <p:spPr>
          <a:xfrm>
            <a:off x="2123728" y="1257022"/>
            <a:ext cx="4572000" cy="369332"/>
          </a:xfrm>
          <a:prstGeom prst="rect">
            <a:avLst/>
          </a:prstGeom>
        </p:spPr>
        <p:txBody>
          <a:bodyPr wrap="square" lIns="0" tIns="0" rIns="0" bIns="0" rtlCol="0" anchor="t">
            <a:spAutoFit/>
          </a:bodyPr>
          <a:lstStyle/>
          <a:p>
            <a:pPr algn="ctr"/>
            <a:r>
              <a:rPr lang="es-ES_tradnl" sz="2400" b="1" dirty="0">
                <a:solidFill>
                  <a:schemeClr val="bg1"/>
                </a:solidFill>
                <a:latin typeface="Poppins"/>
                <a:cs typeface="Poppins"/>
              </a:rPr>
              <a:t>Presupuesto</a:t>
            </a:r>
          </a:p>
        </p:txBody>
      </p:sp>
      <p:cxnSp>
        <p:nvCxnSpPr>
          <p:cNvPr id="19" name="Conector recto 18"/>
          <p:cNvCxnSpPr/>
          <p:nvPr/>
        </p:nvCxnSpPr>
        <p:spPr>
          <a:xfrm>
            <a:off x="3041576" y="1850076"/>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7"/>
          <p:cNvSpPr txBox="1"/>
          <p:nvPr/>
        </p:nvSpPr>
        <p:spPr>
          <a:xfrm>
            <a:off x="1214627" y="2499742"/>
            <a:ext cx="6714746" cy="553998"/>
          </a:xfrm>
          <a:prstGeom prst="rect">
            <a:avLst/>
          </a:prstGeom>
        </p:spPr>
        <p:txBody>
          <a:bodyPr wrap="square" lIns="0" tIns="0" rIns="0" bIns="0" rtlCol="0" anchor="t">
            <a:spAutoFit/>
          </a:bodyPr>
          <a:lstStyle/>
          <a:p>
            <a:pPr algn="ctr"/>
            <a:r>
              <a:rPr lang="es-ES_tradnl" sz="3600" b="1" dirty="0">
                <a:solidFill>
                  <a:schemeClr val="tx1">
                    <a:lumMod val="65000"/>
                    <a:lumOff val="35000"/>
                  </a:schemeClr>
                </a:solidFill>
                <a:latin typeface="Poppins"/>
                <a:cs typeface="Poppins"/>
              </a:rPr>
              <a:t>Clasificar los gastos</a:t>
            </a:r>
          </a:p>
        </p:txBody>
      </p:sp>
      <p:sp>
        <p:nvSpPr>
          <p:cNvPr id="21" name="TextBox 10"/>
          <p:cNvSpPr txBox="1"/>
          <p:nvPr/>
        </p:nvSpPr>
        <p:spPr>
          <a:xfrm>
            <a:off x="4788024" y="3331319"/>
            <a:ext cx="2896716" cy="347424"/>
          </a:xfrm>
          <a:prstGeom prst="rect">
            <a:avLst/>
          </a:prstGeom>
        </p:spPr>
        <p:txBody>
          <a:bodyPr lIns="0" tIns="0" rIns="0" bIns="0" rtlCol="0" anchor="t">
            <a:spAutoFit/>
          </a:bodyPr>
          <a:lstStyle/>
          <a:p>
            <a:pPr algn="ctr">
              <a:lnSpc>
                <a:spcPts val="2699"/>
              </a:lnSpc>
            </a:pPr>
            <a:r>
              <a:rPr lang="es-ES_tradnl" sz="2400" b="1" dirty="0">
                <a:solidFill>
                  <a:srgbClr val="019EE2"/>
                </a:solidFill>
                <a:latin typeface="Poppins"/>
                <a:cs typeface="Poppins"/>
              </a:rPr>
              <a:t>Opcionales</a:t>
            </a:r>
          </a:p>
        </p:txBody>
      </p:sp>
      <p:sp>
        <p:nvSpPr>
          <p:cNvPr id="23" name="TextBox 18"/>
          <p:cNvSpPr txBox="1"/>
          <p:nvPr/>
        </p:nvSpPr>
        <p:spPr>
          <a:xfrm>
            <a:off x="1405076" y="3331319"/>
            <a:ext cx="2717052" cy="349989"/>
          </a:xfrm>
          <a:prstGeom prst="rect">
            <a:avLst/>
          </a:prstGeom>
        </p:spPr>
        <p:txBody>
          <a:bodyPr wrap="square" lIns="0" tIns="0" rIns="0" bIns="0" rtlCol="0" anchor="t">
            <a:spAutoFit/>
          </a:bodyPr>
          <a:lstStyle/>
          <a:p>
            <a:pPr algn="ctr">
              <a:lnSpc>
                <a:spcPts val="2699"/>
              </a:lnSpc>
            </a:pPr>
            <a:r>
              <a:rPr lang="es-ES" sz="2400" b="1" dirty="0">
                <a:solidFill>
                  <a:srgbClr val="019EE2"/>
                </a:solidFill>
                <a:latin typeface="Poppins"/>
                <a:cs typeface="Poppins"/>
              </a:rPr>
              <a:t>Imprescindibles</a:t>
            </a:r>
          </a:p>
        </p:txBody>
      </p:sp>
      <p:sp>
        <p:nvSpPr>
          <p:cNvPr id="24" name="TextBox 19"/>
          <p:cNvSpPr txBox="1"/>
          <p:nvPr/>
        </p:nvSpPr>
        <p:spPr>
          <a:xfrm>
            <a:off x="1315245" y="3729764"/>
            <a:ext cx="2896715" cy="738664"/>
          </a:xfrm>
          <a:prstGeom prst="rect">
            <a:avLst/>
          </a:prstGeom>
        </p:spPr>
        <p:txBody>
          <a:bodyPr lIns="0" tIns="0" rIns="0" bIns="0" rtlCol="0" anchor="t">
            <a:spAutoFit/>
          </a:bodyPr>
          <a:lstStyle/>
          <a:p>
            <a:pPr algn="ctr"/>
            <a:r>
              <a:rPr lang="es-ES" sz="2400" spc="15" dirty="0">
                <a:solidFill>
                  <a:schemeClr val="tx1">
                    <a:lumMod val="65000"/>
                    <a:lumOff val="35000"/>
                  </a:schemeClr>
                </a:solidFill>
                <a:latin typeface="Poppins"/>
                <a:cs typeface="Poppins"/>
              </a:rPr>
              <a:t>Fijos</a:t>
            </a:r>
          </a:p>
          <a:p>
            <a:pPr algn="ctr"/>
            <a:r>
              <a:rPr lang="es-ES" sz="2400" spc="15" dirty="0">
                <a:solidFill>
                  <a:schemeClr val="tx1">
                    <a:lumMod val="65000"/>
                    <a:lumOff val="35000"/>
                  </a:schemeClr>
                </a:solidFill>
                <a:latin typeface="Poppins"/>
                <a:cs typeface="Poppins"/>
              </a:rPr>
              <a:t>Variables</a:t>
            </a:r>
          </a:p>
        </p:txBody>
      </p:sp>
    </p:spTree>
    <p:extLst>
      <p:ext uri="{BB962C8B-B14F-4D97-AF65-F5344CB8AC3E}">
        <p14:creationId xmlns:p14="http://schemas.microsoft.com/office/powerpoint/2010/main" val="141810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1259632" y="2139702"/>
            <a:ext cx="1475300" cy="1475300"/>
          </a:xfrm>
          <a:prstGeom prst="rect">
            <a:avLst/>
          </a:prstGeom>
        </p:spPr>
      </p:pic>
      <p:pic>
        <p:nvPicPr>
          <p:cNvPr id="7" name="Imagen 6"/>
          <p:cNvPicPr>
            <a:picLocks noChangeAspect="1"/>
          </p:cNvPicPr>
          <p:nvPr/>
        </p:nvPicPr>
        <p:blipFill>
          <a:blip r:embed="rId4"/>
          <a:stretch>
            <a:fillRect/>
          </a:stretch>
        </p:blipFill>
        <p:spPr>
          <a:xfrm>
            <a:off x="6300192" y="2142960"/>
            <a:ext cx="1472042" cy="1472042"/>
          </a:xfrm>
          <a:prstGeom prst="rect">
            <a:avLst/>
          </a:prstGeom>
        </p:spPr>
      </p:pic>
      <p:sp>
        <p:nvSpPr>
          <p:cNvPr id="28" name="TextBox 2"/>
          <p:cNvSpPr txBox="1"/>
          <p:nvPr/>
        </p:nvSpPr>
        <p:spPr>
          <a:xfrm>
            <a:off x="1140094" y="1199161"/>
            <a:ext cx="7005879" cy="580501"/>
          </a:xfrm>
          <a:prstGeom prst="rect">
            <a:avLst/>
          </a:prstGeom>
        </p:spPr>
        <p:txBody>
          <a:bodyPr lIns="0" tIns="0" rIns="0" bIns="0" rtlCol="0" anchor="t">
            <a:spAutoFit/>
          </a:bodyPr>
          <a:lstStyle/>
          <a:p>
            <a:pPr algn="ctr">
              <a:lnSpc>
                <a:spcPts val="4520"/>
              </a:lnSpc>
            </a:pPr>
            <a:r>
              <a:rPr lang="es-ES_tradnl" sz="3800" b="1" spc="113" dirty="0">
                <a:solidFill>
                  <a:srgbClr val="595959"/>
                </a:solidFill>
                <a:latin typeface="Poppins"/>
                <a:cs typeface="Poppins"/>
              </a:rPr>
              <a:t>Algunos ejemplos</a:t>
            </a:r>
          </a:p>
        </p:txBody>
      </p:sp>
      <p:sp>
        <p:nvSpPr>
          <p:cNvPr id="30" name="TextBox 7"/>
          <p:cNvSpPr txBox="1"/>
          <p:nvPr/>
        </p:nvSpPr>
        <p:spPr>
          <a:xfrm>
            <a:off x="6012160" y="3717981"/>
            <a:ext cx="2038212" cy="265009"/>
          </a:xfrm>
          <a:prstGeom prst="rect">
            <a:avLst/>
          </a:prstGeom>
        </p:spPr>
        <p:txBody>
          <a:bodyPr wrap="square" lIns="0" tIns="0" rIns="0" bIns="0" rtlCol="0" anchor="t">
            <a:spAutoFit/>
          </a:bodyPr>
          <a:lstStyle/>
          <a:p>
            <a:pPr algn="ctr">
              <a:lnSpc>
                <a:spcPts val="2260"/>
              </a:lnSpc>
            </a:pPr>
            <a:r>
              <a:rPr lang="es-ES_tradnl" spc="15" dirty="0" err="1">
                <a:solidFill>
                  <a:srgbClr val="595959"/>
                </a:solidFill>
                <a:latin typeface="Poppins"/>
                <a:cs typeface="Poppins"/>
              </a:rPr>
              <a:t>Opcionale</a:t>
            </a:r>
            <a:r>
              <a:rPr lang="ca-ES" spc="15" dirty="0">
                <a:solidFill>
                  <a:srgbClr val="595959"/>
                </a:solidFill>
                <a:latin typeface="Poppins"/>
                <a:cs typeface="Poppins"/>
              </a:rPr>
              <a:t>s</a:t>
            </a:r>
          </a:p>
        </p:txBody>
      </p:sp>
      <p:sp>
        <p:nvSpPr>
          <p:cNvPr id="32" name="TextBox 13"/>
          <p:cNvSpPr txBox="1"/>
          <p:nvPr/>
        </p:nvSpPr>
        <p:spPr>
          <a:xfrm>
            <a:off x="899592" y="3717981"/>
            <a:ext cx="2160240" cy="569814"/>
          </a:xfrm>
          <a:prstGeom prst="rect">
            <a:avLst/>
          </a:prstGeom>
        </p:spPr>
        <p:txBody>
          <a:bodyPr wrap="square" lIns="0" tIns="0" rIns="0" bIns="0" rtlCol="0" anchor="t">
            <a:spAutoFit/>
          </a:bodyPr>
          <a:lstStyle/>
          <a:p>
            <a:pPr algn="ctr">
              <a:lnSpc>
                <a:spcPts val="2260"/>
              </a:lnSpc>
            </a:pPr>
            <a:r>
              <a:rPr lang="es-ES_tradnl" spc="15" dirty="0">
                <a:solidFill>
                  <a:srgbClr val="595959"/>
                </a:solidFill>
                <a:latin typeface="Poppins"/>
                <a:cs typeface="Poppins"/>
              </a:rPr>
              <a:t>Imprescindibles</a:t>
            </a:r>
          </a:p>
          <a:p>
            <a:pPr algn="ctr">
              <a:lnSpc>
                <a:spcPts val="2260"/>
              </a:lnSpc>
            </a:pPr>
            <a:r>
              <a:rPr lang="es-ES_tradnl" spc="15" dirty="0">
                <a:solidFill>
                  <a:srgbClr val="595959"/>
                </a:solidFill>
                <a:latin typeface="Poppins"/>
                <a:cs typeface="Poppins"/>
              </a:rPr>
              <a:t>fijos</a:t>
            </a:r>
          </a:p>
        </p:txBody>
      </p:sp>
      <p:sp>
        <p:nvSpPr>
          <p:cNvPr id="33" name="TextBox 19"/>
          <p:cNvSpPr txBox="1"/>
          <p:nvPr/>
        </p:nvSpPr>
        <p:spPr>
          <a:xfrm>
            <a:off x="3429001" y="3717981"/>
            <a:ext cx="2151111" cy="559961"/>
          </a:xfrm>
          <a:prstGeom prst="rect">
            <a:avLst/>
          </a:prstGeom>
        </p:spPr>
        <p:txBody>
          <a:bodyPr wrap="square" lIns="0" tIns="0" rIns="0" bIns="0" rtlCol="0" anchor="t">
            <a:spAutoFit/>
          </a:bodyPr>
          <a:lstStyle/>
          <a:p>
            <a:pPr algn="ctr">
              <a:lnSpc>
                <a:spcPts val="2260"/>
              </a:lnSpc>
            </a:pPr>
            <a:r>
              <a:rPr lang="es-ES_tradnl" spc="15" dirty="0">
                <a:solidFill>
                  <a:srgbClr val="595959"/>
                </a:solidFill>
                <a:latin typeface="Poppins"/>
                <a:cs typeface="Poppins"/>
              </a:rPr>
              <a:t>Imprescindibles variables</a:t>
            </a:r>
          </a:p>
        </p:txBody>
      </p:sp>
      <p:sp>
        <p:nvSpPr>
          <p:cNvPr id="37"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Presupuesto</a:t>
            </a:r>
            <a:endParaRPr lang="ca-ES" sz="2400" b="1" dirty="0">
              <a:solidFill>
                <a:srgbClr val="019EE2"/>
              </a:solidFill>
              <a:latin typeface="Poppins"/>
              <a:cs typeface="Poppins"/>
            </a:endParaRPr>
          </a:p>
        </p:txBody>
      </p:sp>
      <p:cxnSp>
        <p:nvCxnSpPr>
          <p:cNvPr id="38" name="Conector recto 37"/>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5"/>
          <a:stretch>
            <a:fillRect/>
          </a:stretch>
        </p:blipFill>
        <p:spPr>
          <a:xfrm>
            <a:off x="3779912" y="2139702"/>
            <a:ext cx="1475300" cy="1475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p:nvPr/>
        </p:nvSpPr>
        <p:spPr>
          <a:xfrm>
            <a:off x="4572960" y="1"/>
            <a:ext cx="4571040" cy="5143500"/>
          </a:xfrm>
          <a:prstGeom prst="rect">
            <a:avLst/>
          </a:prstGeom>
          <a:solidFill>
            <a:srgbClr val="019EE2"/>
          </a:solidFill>
        </p:spPr>
      </p:sp>
      <p:grpSp>
        <p:nvGrpSpPr>
          <p:cNvPr id="14" name="Group 5"/>
          <p:cNvGrpSpPr/>
          <p:nvPr/>
        </p:nvGrpSpPr>
        <p:grpSpPr>
          <a:xfrm>
            <a:off x="5072062" y="791544"/>
            <a:ext cx="3786188" cy="3569467"/>
            <a:chOff x="0" y="-38100"/>
            <a:chExt cx="5511725" cy="6768764"/>
          </a:xfrm>
        </p:grpSpPr>
        <p:sp>
          <p:nvSpPr>
            <p:cNvPr id="15" name="TextBox 6"/>
            <p:cNvSpPr txBox="1"/>
            <p:nvPr/>
          </p:nvSpPr>
          <p:spPr>
            <a:xfrm>
              <a:off x="4" y="-38100"/>
              <a:ext cx="5511718" cy="566734"/>
            </a:xfrm>
            <a:prstGeom prst="rect">
              <a:avLst/>
            </a:prstGeom>
          </p:spPr>
          <p:txBody>
            <a:bodyPr lIns="0" tIns="0" rIns="0" bIns="0" rtlCol="0" anchor="t">
              <a:spAutoFit/>
            </a:bodyPr>
            <a:lstStyle/>
            <a:p>
              <a:pPr>
                <a:lnSpc>
                  <a:spcPts val="2461"/>
                </a:lnSpc>
              </a:pPr>
              <a:r>
                <a:rPr lang="es-ES_tradnl" sz="2000" b="1" dirty="0">
                  <a:solidFill>
                    <a:schemeClr val="bg1"/>
                  </a:solidFill>
                  <a:latin typeface="Poppins"/>
                  <a:cs typeface="Poppins"/>
                </a:rPr>
                <a:t>Gastos opcionales</a:t>
              </a:r>
            </a:p>
          </p:txBody>
        </p:sp>
        <p:sp>
          <p:nvSpPr>
            <p:cNvPr id="16" name="TextBox 7"/>
            <p:cNvSpPr txBox="1"/>
            <p:nvPr/>
          </p:nvSpPr>
          <p:spPr>
            <a:xfrm>
              <a:off x="7" y="557202"/>
              <a:ext cx="5511718" cy="1090264"/>
            </a:xfrm>
            <a:prstGeom prst="rect">
              <a:avLst/>
            </a:prstGeom>
          </p:spPr>
          <p:txBody>
            <a:bodyPr lIns="0" tIns="0" rIns="0" bIns="0" rtlCol="0" anchor="t">
              <a:spAutoFit/>
            </a:bodyPr>
            <a:lstStyle/>
            <a:p>
              <a:pPr>
                <a:lnSpc>
                  <a:spcPts val="2260"/>
                </a:lnSpc>
              </a:pPr>
              <a:r>
                <a:rPr lang="es-ES_tradnl" sz="1700" spc="15" dirty="0">
                  <a:solidFill>
                    <a:schemeClr val="tx1">
                      <a:lumMod val="65000"/>
                      <a:lumOff val="35000"/>
                    </a:schemeClr>
                  </a:solidFill>
                  <a:latin typeface="Poppins"/>
                  <a:cs typeface="Poppins"/>
                </a:rPr>
                <a:t>Son los que podemos eliminar o reducir primero.</a:t>
              </a:r>
            </a:p>
          </p:txBody>
        </p:sp>
        <p:sp>
          <p:nvSpPr>
            <p:cNvPr id="17" name="TextBox 8"/>
            <p:cNvSpPr txBox="1"/>
            <p:nvPr/>
          </p:nvSpPr>
          <p:spPr>
            <a:xfrm>
              <a:off x="0" y="2245309"/>
              <a:ext cx="5511718" cy="566734"/>
            </a:xfrm>
            <a:prstGeom prst="rect">
              <a:avLst/>
            </a:prstGeom>
          </p:spPr>
          <p:txBody>
            <a:bodyPr lIns="0" tIns="0" rIns="0" bIns="0" rtlCol="0" anchor="t">
              <a:spAutoFit/>
            </a:bodyPr>
            <a:lstStyle/>
            <a:p>
              <a:pPr>
                <a:lnSpc>
                  <a:spcPts val="2461"/>
                </a:lnSpc>
              </a:pPr>
              <a:r>
                <a:rPr lang="es-ES_tradnl" sz="2000" b="1" dirty="0">
                  <a:solidFill>
                    <a:schemeClr val="bg1"/>
                  </a:solidFill>
                  <a:latin typeface="Poppins"/>
                  <a:cs typeface="Poppins"/>
                </a:rPr>
                <a:t>Imprescindibles variables</a:t>
              </a:r>
            </a:p>
          </p:txBody>
        </p:sp>
        <p:sp>
          <p:nvSpPr>
            <p:cNvPr id="18" name="TextBox 9"/>
            <p:cNvSpPr txBox="1"/>
            <p:nvPr/>
          </p:nvSpPr>
          <p:spPr>
            <a:xfrm>
              <a:off x="1" y="2840610"/>
              <a:ext cx="5511718" cy="1639854"/>
            </a:xfrm>
            <a:prstGeom prst="rect">
              <a:avLst/>
            </a:prstGeom>
          </p:spPr>
          <p:txBody>
            <a:bodyPr lIns="0" tIns="0" rIns="0" bIns="0" rtlCol="0" anchor="t">
              <a:spAutoFit/>
            </a:bodyPr>
            <a:lstStyle/>
            <a:p>
              <a:pPr>
                <a:lnSpc>
                  <a:spcPts val="2260"/>
                </a:lnSpc>
              </a:pPr>
              <a:r>
                <a:rPr lang="es-ES_tradnl" sz="1700" dirty="0">
                  <a:solidFill>
                    <a:srgbClr val="595959"/>
                  </a:solidFill>
                  <a:latin typeface="Poppins"/>
                  <a:cs typeface="Poppins"/>
                </a:rPr>
                <a:t>No los podemos eliminar, pero quizá podemos encontrar el modo de reducirlos.</a:t>
              </a:r>
            </a:p>
          </p:txBody>
        </p:sp>
        <p:sp>
          <p:nvSpPr>
            <p:cNvPr id="19" name="TextBox 10"/>
            <p:cNvSpPr txBox="1"/>
            <p:nvPr/>
          </p:nvSpPr>
          <p:spPr>
            <a:xfrm>
              <a:off x="0" y="5062449"/>
              <a:ext cx="5511718" cy="566734"/>
            </a:xfrm>
            <a:prstGeom prst="rect">
              <a:avLst/>
            </a:prstGeom>
          </p:spPr>
          <p:txBody>
            <a:bodyPr lIns="0" tIns="0" rIns="0" bIns="0" rtlCol="0" anchor="t">
              <a:spAutoFit/>
            </a:bodyPr>
            <a:lstStyle/>
            <a:p>
              <a:pPr>
                <a:lnSpc>
                  <a:spcPts val="2461"/>
                </a:lnSpc>
              </a:pPr>
              <a:r>
                <a:rPr lang="es-ES_tradnl" sz="2000" b="1" dirty="0">
                  <a:solidFill>
                    <a:schemeClr val="bg1"/>
                  </a:solidFill>
                  <a:latin typeface="Poppins"/>
                  <a:cs typeface="Poppins"/>
                </a:rPr>
                <a:t>Seamos constantes</a:t>
              </a:r>
            </a:p>
          </p:txBody>
        </p:sp>
        <p:sp>
          <p:nvSpPr>
            <p:cNvPr id="20" name="TextBox 11"/>
            <p:cNvSpPr txBox="1"/>
            <p:nvPr/>
          </p:nvSpPr>
          <p:spPr>
            <a:xfrm>
              <a:off x="3" y="5657748"/>
              <a:ext cx="5511718" cy="1072916"/>
            </a:xfrm>
            <a:prstGeom prst="rect">
              <a:avLst/>
            </a:prstGeom>
          </p:spPr>
          <p:txBody>
            <a:bodyPr lIns="0" tIns="0" rIns="0" bIns="0" rtlCol="0" anchor="t">
              <a:spAutoFit/>
            </a:bodyPr>
            <a:lstStyle/>
            <a:p>
              <a:pPr>
                <a:lnSpc>
                  <a:spcPts val="2260"/>
                </a:lnSpc>
              </a:pPr>
              <a:r>
                <a:rPr lang="es-ES_tradnl" sz="1700" spc="15" dirty="0">
                  <a:solidFill>
                    <a:srgbClr val="595959"/>
                  </a:solidFill>
                  <a:latin typeface="Poppins"/>
                  <a:cs typeface="Poppins"/>
                </a:rPr>
                <a:t>Hagamos un seguimiento periódico.</a:t>
              </a:r>
            </a:p>
            <a:p>
              <a:pPr>
                <a:lnSpc>
                  <a:spcPts val="2260"/>
                </a:lnSpc>
              </a:pPr>
              <a:endParaRPr lang="ca-ES" sz="1700" spc="15" dirty="0">
                <a:solidFill>
                  <a:srgbClr val="595959"/>
                </a:solidFill>
                <a:latin typeface="Poppins Light"/>
              </a:endParaRPr>
            </a:p>
          </p:txBody>
        </p:sp>
      </p:grpSp>
      <p:sp>
        <p:nvSpPr>
          <p:cNvPr id="21" name="TextBox 7"/>
          <p:cNvSpPr txBox="1"/>
          <p:nvPr/>
        </p:nvSpPr>
        <p:spPr>
          <a:xfrm>
            <a:off x="0" y="2067694"/>
            <a:ext cx="4572000"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TOMEMOS </a:t>
            </a:r>
          </a:p>
          <a:p>
            <a:pPr algn="ctr"/>
            <a:r>
              <a:rPr lang="ca-ES" sz="3200" b="1" spc="135" dirty="0">
                <a:solidFill>
                  <a:schemeClr val="tx1">
                    <a:lumMod val="65000"/>
                    <a:lumOff val="35000"/>
                  </a:schemeClr>
                </a:solidFill>
                <a:latin typeface="Poppins"/>
                <a:cs typeface="Poppins"/>
              </a:rPr>
              <a:t>EL CONTROL</a:t>
            </a:r>
          </a:p>
        </p:txBody>
      </p:sp>
      <p:sp>
        <p:nvSpPr>
          <p:cNvPr id="22" name="TextBox 6"/>
          <p:cNvSpPr txBox="1">
            <a:spLocks noChangeAspect="1"/>
          </p:cNvSpPr>
          <p:nvPr/>
        </p:nvSpPr>
        <p:spPr>
          <a:xfrm>
            <a:off x="53752" y="411510"/>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Presupuesto</a:t>
            </a:r>
          </a:p>
        </p:txBody>
      </p:sp>
      <p:cxnSp>
        <p:nvCxnSpPr>
          <p:cNvPr id="23" name="Conector recto 22"/>
          <p:cNvCxnSpPr/>
          <p:nvPr/>
        </p:nvCxnSpPr>
        <p:spPr>
          <a:xfrm>
            <a:off x="935596"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7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6512" y="2787774"/>
            <a:ext cx="4608512" cy="1209562"/>
          </a:xfrm>
          <a:prstGeom prst="rect">
            <a:avLst/>
          </a:prstGeom>
        </p:spPr>
        <p:txBody>
          <a:bodyPr wrap="square" lIns="0" tIns="0" rIns="0" bIns="0" rtlCol="0" anchor="t">
            <a:spAutoFit/>
          </a:bodyPr>
          <a:lstStyle/>
          <a:p>
            <a:pPr algn="ctr">
              <a:lnSpc>
                <a:spcPct val="150000"/>
              </a:lnSpc>
              <a:buClr>
                <a:schemeClr val="accent5"/>
              </a:buClr>
            </a:pPr>
            <a:r>
              <a:rPr lang="es-ES" sz="2400" b="1" spc="15" dirty="0">
                <a:solidFill>
                  <a:srgbClr val="019EE2"/>
                </a:solidFill>
                <a:latin typeface="Poppins"/>
                <a:cs typeface="Poppins"/>
              </a:rPr>
              <a:t>	Superávit:</a:t>
            </a:r>
          </a:p>
          <a:p>
            <a:pPr marL="725577" lvl="1" indent="-342900" algn="ctr">
              <a:lnSpc>
                <a:spcPct val="120000"/>
              </a:lnSpc>
              <a:buClr>
                <a:schemeClr val="accent5"/>
              </a:buClr>
              <a:buFont typeface="Arial"/>
              <a:buChar char="•"/>
            </a:pPr>
            <a:r>
              <a:rPr lang="es-ES" sz="1800" spc="15" dirty="0">
                <a:solidFill>
                  <a:schemeClr val="tx1">
                    <a:lumMod val="65000"/>
                    <a:lumOff val="35000"/>
                  </a:schemeClr>
                </a:solidFill>
                <a:latin typeface="Poppins"/>
                <a:cs typeface="Poppins"/>
              </a:rPr>
              <a:t>Si lo conseguimos, podremos empezar a ahorrar.</a:t>
            </a:r>
          </a:p>
        </p:txBody>
      </p:sp>
      <p:sp>
        <p:nvSpPr>
          <p:cNvPr id="8" name="TextBox 6"/>
          <p:cNvSpPr txBox="1"/>
          <p:nvPr/>
        </p:nvSpPr>
        <p:spPr>
          <a:xfrm>
            <a:off x="4283968" y="2787774"/>
            <a:ext cx="4510540" cy="1209562"/>
          </a:xfrm>
          <a:prstGeom prst="rect">
            <a:avLst/>
          </a:prstGeom>
        </p:spPr>
        <p:txBody>
          <a:bodyPr wrap="square" lIns="0" tIns="0" rIns="0" bIns="0" rtlCol="0" anchor="t">
            <a:spAutoFit/>
          </a:bodyPr>
          <a:lstStyle/>
          <a:p>
            <a:pPr algn="ctr">
              <a:lnSpc>
                <a:spcPct val="150000"/>
              </a:lnSpc>
              <a:buClr>
                <a:schemeClr val="accent5"/>
              </a:buClr>
            </a:pPr>
            <a:r>
              <a:rPr lang="es-ES_tradnl" sz="2400" b="1" spc="15" dirty="0">
                <a:solidFill>
                  <a:srgbClr val="019EE2"/>
                </a:solidFill>
                <a:latin typeface="Poppins"/>
                <a:cs typeface="Poppins"/>
              </a:rPr>
              <a:t>	Déficit:</a:t>
            </a:r>
          </a:p>
          <a:p>
            <a:pPr marL="725577" lvl="1" indent="-342900" algn="ctr">
              <a:lnSpc>
                <a:spcPct val="120000"/>
              </a:lnSpc>
              <a:buClr>
                <a:schemeClr val="accent5"/>
              </a:buClr>
              <a:buFont typeface="Arial"/>
              <a:buChar char="•"/>
            </a:pPr>
            <a:r>
              <a:rPr lang="es-ES_tradnl" sz="1800" spc="15" dirty="0">
                <a:solidFill>
                  <a:schemeClr val="tx1">
                    <a:lumMod val="65000"/>
                    <a:lumOff val="35000"/>
                  </a:schemeClr>
                </a:solidFill>
                <a:latin typeface="Poppins"/>
                <a:cs typeface="Poppins"/>
              </a:rPr>
              <a:t>Cuando no lo conseguimos.</a:t>
            </a:r>
          </a:p>
          <a:p>
            <a:pPr marL="342901" indent="-342900" algn="ctr">
              <a:lnSpc>
                <a:spcPct val="120000"/>
              </a:lnSpc>
              <a:buClr>
                <a:schemeClr val="accent5"/>
              </a:buClr>
              <a:buFont typeface="Arial"/>
              <a:buChar char="•"/>
            </a:pPr>
            <a:r>
              <a:rPr lang="es-ES_tradnl" sz="1800" spc="15" dirty="0">
                <a:solidFill>
                  <a:schemeClr val="tx1">
                    <a:lumMod val="65000"/>
                    <a:lumOff val="35000"/>
                  </a:schemeClr>
                </a:solidFill>
                <a:latin typeface="Poppins"/>
                <a:cs typeface="Poppins"/>
              </a:rPr>
              <a:t>Debemos hacer ajustes.</a:t>
            </a:r>
          </a:p>
        </p:txBody>
      </p:sp>
      <p:sp>
        <p:nvSpPr>
          <p:cNvPr id="12" name="TextBox 7"/>
          <p:cNvSpPr txBox="1"/>
          <p:nvPr/>
        </p:nvSpPr>
        <p:spPr>
          <a:xfrm>
            <a:off x="1943708" y="1514857"/>
            <a:ext cx="5256584" cy="984885"/>
          </a:xfrm>
          <a:prstGeom prst="rect">
            <a:avLst/>
          </a:prstGeom>
        </p:spPr>
        <p:txBody>
          <a:bodyPr wrap="square" lIns="0" tIns="0" rIns="0" bIns="0" rtlCol="0" anchor="t">
            <a:spAutoFit/>
          </a:bodyPr>
          <a:lstStyle/>
          <a:p>
            <a:pPr algn="ctr"/>
            <a:r>
              <a:rPr lang="es-ES_tradnl" sz="3200" b="1" spc="135" dirty="0">
                <a:solidFill>
                  <a:schemeClr val="tx1">
                    <a:lumMod val="65000"/>
                    <a:lumOff val="35000"/>
                  </a:schemeClr>
                </a:solidFill>
                <a:latin typeface="Poppins"/>
                <a:cs typeface="Poppins"/>
              </a:rPr>
              <a:t>Que los ingresos superen los gastos</a:t>
            </a:r>
          </a:p>
        </p:txBody>
      </p:sp>
      <p:sp>
        <p:nvSpPr>
          <p:cNvPr id="13"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Presupuesto</a:t>
            </a:r>
            <a:endParaRPr lang="ca-ES" sz="2400" b="1" dirty="0">
              <a:solidFill>
                <a:srgbClr val="019EE2"/>
              </a:solidFill>
              <a:latin typeface="Poppins"/>
              <a:cs typeface="Poppins"/>
            </a:endParaRPr>
          </a:p>
        </p:txBody>
      </p:sp>
      <p:cxnSp>
        <p:nvCxnSpPr>
          <p:cNvPr id="14" name="Conector recto 13"/>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35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6" name="Rectángulo 5"/>
          <p:cNvSpPr/>
          <p:nvPr/>
        </p:nvSpPr>
        <p:spPr>
          <a:xfrm>
            <a:off x="1682" y="0"/>
            <a:ext cx="9142318"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TextBox 4"/>
          <p:cNvSpPr txBox="1"/>
          <p:nvPr/>
        </p:nvSpPr>
        <p:spPr>
          <a:xfrm>
            <a:off x="1426304" y="1488281"/>
            <a:ext cx="6291393" cy="2166939"/>
          </a:xfrm>
          <a:prstGeom prst="rect">
            <a:avLst/>
          </a:prstGeom>
        </p:spPr>
        <p:txBody>
          <a:bodyPr wrap="square" lIns="0" tIns="0" rIns="0" bIns="0" rtlCol="0" anchor="t">
            <a:spAutoFit/>
          </a:bodyPr>
          <a:lstStyle/>
          <a:p>
            <a:pPr algn="ctr">
              <a:lnSpc>
                <a:spcPts val="5625"/>
              </a:lnSpc>
              <a:tabLst>
                <a:tab pos="2422525" algn="l"/>
              </a:tabLst>
            </a:pPr>
            <a:r>
              <a:rPr lang="es-ES" sz="4800" spc="113" dirty="0">
                <a:solidFill>
                  <a:srgbClr val="F7F9F8"/>
                </a:solidFill>
                <a:latin typeface="Quarto-Bold"/>
                <a:cs typeface="Quarto-Bold"/>
              </a:rPr>
              <a:t>“Ahorrar nos permite hacer realidad nuestros proyectos.”  </a:t>
            </a:r>
          </a:p>
        </p:txBody>
      </p:sp>
    </p:spTree>
    <p:extLst>
      <p:ext uri="{BB962C8B-B14F-4D97-AF65-F5344CB8AC3E}">
        <p14:creationId xmlns:p14="http://schemas.microsoft.com/office/powerpoint/2010/main" val="413590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3923928" y="2427734"/>
            <a:ext cx="4361214" cy="1836400"/>
          </a:xfrm>
          <a:prstGeom prst="rect">
            <a:avLst/>
          </a:prstGeom>
        </p:spPr>
        <p:txBody>
          <a:bodyPr wrap="square" lIns="0" tIns="0" rIns="0" bIns="0" rtlCol="0" anchor="t">
            <a:spAutoFit/>
          </a:bodyPr>
          <a:lstStyle/>
          <a:p>
            <a:pPr marL="342900" indent="-342900">
              <a:lnSpc>
                <a:spcPct val="120000"/>
              </a:lnSpc>
              <a:buClr>
                <a:schemeClr val="accent5">
                  <a:lumMod val="60000"/>
                  <a:lumOff val="40000"/>
                </a:schemeClr>
              </a:buClr>
              <a:buFont typeface="Arial"/>
              <a:buChar char="•"/>
            </a:pPr>
            <a:r>
              <a:rPr lang="es-ES_tradnl" sz="2000" spc="17" dirty="0">
                <a:solidFill>
                  <a:schemeClr val="tx1">
                    <a:lumMod val="65000"/>
                    <a:lumOff val="35000"/>
                  </a:schemeClr>
                </a:solidFill>
                <a:latin typeface="Poppins"/>
                <a:cs typeface="Poppins"/>
              </a:rPr>
              <a:t>Para los imprevistos</a:t>
            </a:r>
          </a:p>
          <a:p>
            <a:pPr marL="342900" indent="-342900">
              <a:lnSpc>
                <a:spcPct val="120000"/>
              </a:lnSpc>
              <a:buClr>
                <a:schemeClr val="accent5">
                  <a:lumMod val="60000"/>
                  <a:lumOff val="40000"/>
                </a:schemeClr>
              </a:buClr>
              <a:buFont typeface="Arial"/>
              <a:buChar char="•"/>
            </a:pPr>
            <a:r>
              <a:rPr lang="es-ES_tradnl" sz="2000" spc="17" dirty="0">
                <a:solidFill>
                  <a:schemeClr val="tx1">
                    <a:lumMod val="65000"/>
                    <a:lumOff val="35000"/>
                  </a:schemeClr>
                </a:solidFill>
                <a:latin typeface="Poppins"/>
                <a:cs typeface="Poppins"/>
              </a:rPr>
              <a:t>Para hacer realidad nuestros proyectos</a:t>
            </a:r>
          </a:p>
          <a:p>
            <a:pPr marL="342900" indent="-342900">
              <a:lnSpc>
                <a:spcPct val="120000"/>
              </a:lnSpc>
              <a:buClr>
                <a:schemeClr val="accent5">
                  <a:lumMod val="60000"/>
                  <a:lumOff val="40000"/>
                </a:schemeClr>
              </a:buClr>
              <a:buFont typeface="Arial"/>
              <a:buChar char="•"/>
            </a:pPr>
            <a:r>
              <a:rPr lang="es-ES_tradnl" sz="2000" spc="17" dirty="0">
                <a:solidFill>
                  <a:schemeClr val="tx1">
                    <a:lumMod val="65000"/>
                    <a:lumOff val="35000"/>
                  </a:schemeClr>
                </a:solidFill>
                <a:latin typeface="Poppins"/>
                <a:cs typeface="Poppins"/>
              </a:rPr>
              <a:t>Para obtener más ingresos</a:t>
            </a:r>
          </a:p>
          <a:p>
            <a:pPr marL="342900" indent="-342900">
              <a:lnSpc>
                <a:spcPct val="120000"/>
              </a:lnSpc>
              <a:buClr>
                <a:schemeClr val="accent5">
                  <a:lumMod val="60000"/>
                  <a:lumOff val="40000"/>
                </a:schemeClr>
              </a:buClr>
              <a:buFont typeface="Arial"/>
              <a:buChar char="•"/>
            </a:pPr>
            <a:r>
              <a:rPr lang="es-ES_tradnl" sz="2000" spc="17" dirty="0">
                <a:solidFill>
                  <a:schemeClr val="tx1">
                    <a:lumMod val="65000"/>
                    <a:lumOff val="35000"/>
                  </a:schemeClr>
                </a:solidFill>
                <a:latin typeface="Poppins"/>
                <a:cs typeface="Poppins"/>
              </a:rPr>
              <a:t>Para ayudar a los demás</a:t>
            </a:r>
          </a:p>
        </p:txBody>
      </p:sp>
      <p:sp>
        <p:nvSpPr>
          <p:cNvPr id="10" name="TextBox 7"/>
          <p:cNvSpPr txBox="1"/>
          <p:nvPr/>
        </p:nvSpPr>
        <p:spPr>
          <a:xfrm>
            <a:off x="1943708" y="1275606"/>
            <a:ext cx="5256584" cy="984885"/>
          </a:xfrm>
          <a:prstGeom prst="rect">
            <a:avLst/>
          </a:prstGeom>
        </p:spPr>
        <p:txBody>
          <a:bodyPr wrap="square" lIns="0" tIns="0" rIns="0" bIns="0" rtlCol="0" anchor="t">
            <a:spAutoFit/>
          </a:bodyPr>
          <a:lstStyle/>
          <a:p>
            <a:pPr algn="ctr"/>
            <a:r>
              <a:rPr lang="es-ES_tradnl" sz="3200" b="1" dirty="0">
                <a:solidFill>
                  <a:schemeClr val="tx1">
                    <a:lumMod val="65000"/>
                    <a:lumOff val="35000"/>
                  </a:schemeClr>
                </a:solidFill>
                <a:latin typeface="Poppins"/>
                <a:cs typeface="Poppins"/>
              </a:rPr>
              <a:t>Ahorrar para vivir tranquilos</a:t>
            </a:r>
          </a:p>
        </p:txBody>
      </p:sp>
      <p:sp>
        <p:nvSpPr>
          <p:cNvPr id="11"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Ahorro</a:t>
            </a:r>
          </a:p>
        </p:txBody>
      </p:sp>
      <p:cxnSp>
        <p:nvCxnSpPr>
          <p:cNvPr id="12" name="Conector recto 11"/>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3"/>
          <a:stretch>
            <a:fillRect/>
          </a:stretch>
        </p:blipFill>
        <p:spPr>
          <a:xfrm>
            <a:off x="1115616" y="2211710"/>
            <a:ext cx="1985679" cy="1985679"/>
          </a:xfrm>
          <a:prstGeom prst="rect">
            <a:avLst/>
          </a:prstGeom>
        </p:spPr>
      </p:pic>
    </p:spTree>
    <p:extLst>
      <p:ext uri="{BB962C8B-B14F-4D97-AF65-F5344CB8AC3E}">
        <p14:creationId xmlns:p14="http://schemas.microsoft.com/office/powerpoint/2010/main" val="387748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p:nvPr/>
        </p:nvSpPr>
        <p:spPr>
          <a:xfrm>
            <a:off x="4572960" y="0"/>
            <a:ext cx="4571040" cy="5143500"/>
          </a:xfrm>
          <a:prstGeom prst="rect">
            <a:avLst/>
          </a:prstGeom>
          <a:solidFill>
            <a:srgbClr val="019EE2"/>
          </a:solidFill>
        </p:spPr>
      </p:sp>
      <p:grpSp>
        <p:nvGrpSpPr>
          <p:cNvPr id="5" name="Group 5"/>
          <p:cNvGrpSpPr/>
          <p:nvPr/>
        </p:nvGrpSpPr>
        <p:grpSpPr>
          <a:xfrm>
            <a:off x="5072062" y="801960"/>
            <a:ext cx="3786188" cy="3497982"/>
            <a:chOff x="0" y="-447744"/>
            <a:chExt cx="5511725" cy="6633209"/>
          </a:xfrm>
        </p:grpSpPr>
        <p:sp>
          <p:nvSpPr>
            <p:cNvPr id="6" name="TextBox 6"/>
            <p:cNvSpPr txBox="1"/>
            <p:nvPr/>
          </p:nvSpPr>
          <p:spPr>
            <a:xfrm>
              <a:off x="4" y="-447744"/>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Fijar metas</a:t>
              </a:r>
            </a:p>
          </p:txBody>
        </p:sp>
        <p:sp>
          <p:nvSpPr>
            <p:cNvPr id="7" name="TextBox 7"/>
            <p:cNvSpPr txBox="1"/>
            <p:nvPr/>
          </p:nvSpPr>
          <p:spPr>
            <a:xfrm>
              <a:off x="7" y="147558"/>
              <a:ext cx="5511718" cy="1090264"/>
            </a:xfrm>
            <a:prstGeom prst="rect">
              <a:avLst/>
            </a:prstGeom>
          </p:spPr>
          <p:txBody>
            <a:bodyPr lIns="0" tIns="0" rIns="0" bIns="0" rtlCol="0" anchor="t">
              <a:spAutoFit/>
            </a:bodyPr>
            <a:lstStyle/>
            <a:p>
              <a:pPr>
                <a:lnSpc>
                  <a:spcPts val="2260"/>
                </a:lnSpc>
              </a:pPr>
              <a:r>
                <a:rPr lang="es-ES_tradnl" sz="1700" spc="15" dirty="0">
                  <a:solidFill>
                    <a:schemeClr val="tx1">
                      <a:lumMod val="65000"/>
                      <a:lumOff val="35000"/>
                    </a:schemeClr>
                  </a:solidFill>
                  <a:latin typeface="Poppins"/>
                  <a:cs typeface="Poppins"/>
                </a:rPr>
                <a:t>Tener un objetivo personal nos ayudará a trazar un plan.</a:t>
              </a:r>
            </a:p>
          </p:txBody>
        </p:sp>
        <p:sp>
          <p:nvSpPr>
            <p:cNvPr id="8" name="TextBox 8"/>
            <p:cNvSpPr txBox="1"/>
            <p:nvPr/>
          </p:nvSpPr>
          <p:spPr>
            <a:xfrm>
              <a:off x="0" y="1765533"/>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Planificar el ahorro</a:t>
              </a:r>
            </a:p>
          </p:txBody>
        </p:sp>
        <p:sp>
          <p:nvSpPr>
            <p:cNvPr id="9" name="TextBox 9"/>
            <p:cNvSpPr txBox="1"/>
            <p:nvPr/>
          </p:nvSpPr>
          <p:spPr>
            <a:xfrm>
              <a:off x="1" y="2360835"/>
              <a:ext cx="5511718" cy="1072917"/>
            </a:xfrm>
            <a:prstGeom prst="rect">
              <a:avLst/>
            </a:prstGeom>
          </p:spPr>
          <p:txBody>
            <a:bodyPr lIns="0" tIns="0" rIns="0" bIns="0" rtlCol="0" anchor="t">
              <a:spAutoFit/>
            </a:bodyPr>
            <a:lstStyle/>
            <a:p>
              <a:pPr>
                <a:lnSpc>
                  <a:spcPts val="2260"/>
                </a:lnSpc>
              </a:pPr>
              <a:r>
                <a:rPr lang="es-ES_tradnl" sz="1700" spc="15" dirty="0">
                  <a:solidFill>
                    <a:srgbClr val="595959"/>
                  </a:solidFill>
                  <a:latin typeface="Poppins"/>
                  <a:cs typeface="Poppins"/>
                </a:rPr>
                <a:t>Calcular la cantidad que debemos ahorrar para conseguir nuestra meta.</a:t>
              </a:r>
            </a:p>
          </p:txBody>
        </p:sp>
        <p:sp>
          <p:nvSpPr>
            <p:cNvPr id="10" name="TextBox 10"/>
            <p:cNvSpPr txBox="1"/>
            <p:nvPr/>
          </p:nvSpPr>
          <p:spPr>
            <a:xfrm>
              <a:off x="0" y="4499901"/>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Ejecutar el plan</a:t>
              </a:r>
            </a:p>
          </p:txBody>
        </p:sp>
        <p:sp>
          <p:nvSpPr>
            <p:cNvPr id="11" name="TextBox 11"/>
            <p:cNvSpPr txBox="1"/>
            <p:nvPr/>
          </p:nvSpPr>
          <p:spPr>
            <a:xfrm>
              <a:off x="4" y="5095201"/>
              <a:ext cx="4722950" cy="1090264"/>
            </a:xfrm>
            <a:prstGeom prst="rect">
              <a:avLst/>
            </a:prstGeom>
          </p:spPr>
          <p:txBody>
            <a:bodyPr wrap="square" lIns="0" tIns="0" rIns="0" bIns="0" rtlCol="0" anchor="t">
              <a:spAutoFit/>
            </a:bodyPr>
            <a:lstStyle/>
            <a:p>
              <a:pPr>
                <a:lnSpc>
                  <a:spcPts val="2260"/>
                </a:lnSpc>
              </a:pPr>
              <a:r>
                <a:rPr lang="es-ES" sz="1700" spc="15" dirty="0">
                  <a:solidFill>
                    <a:srgbClr val="595959"/>
                  </a:solidFill>
                  <a:latin typeface="Poppins"/>
                  <a:cs typeface="Poppins"/>
                </a:rPr>
                <a:t>Utilizando el presupuesto y revisándolo.</a:t>
              </a:r>
            </a:p>
          </p:txBody>
        </p:sp>
      </p:grpSp>
      <p:sp>
        <p:nvSpPr>
          <p:cNvPr id="21" name="TextBox 7"/>
          <p:cNvSpPr txBox="1"/>
          <p:nvPr/>
        </p:nvSpPr>
        <p:spPr>
          <a:xfrm>
            <a:off x="0" y="2283718"/>
            <a:ext cx="4572000" cy="492443"/>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EL MÉTODO</a:t>
            </a:r>
          </a:p>
        </p:txBody>
      </p:sp>
      <p:sp>
        <p:nvSpPr>
          <p:cNvPr id="22" name="TextBox 6"/>
          <p:cNvSpPr txBox="1">
            <a:spLocks noChangeAspect="1"/>
          </p:cNvSpPr>
          <p:nvPr/>
        </p:nvSpPr>
        <p:spPr>
          <a:xfrm>
            <a:off x="53752" y="411510"/>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Ahorro</a:t>
            </a:r>
          </a:p>
        </p:txBody>
      </p:sp>
      <p:cxnSp>
        <p:nvCxnSpPr>
          <p:cNvPr id="23" name="Conector recto 22"/>
          <p:cNvCxnSpPr/>
          <p:nvPr/>
        </p:nvCxnSpPr>
        <p:spPr>
          <a:xfrm>
            <a:off x="935596"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33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G 007825 - 158.jpg"/>
          <p:cNvPicPr>
            <a:picLocks noChangeAspect="1"/>
          </p:cNvPicPr>
          <p:nvPr/>
        </p:nvPicPr>
        <p:blipFill rotWithShape="1">
          <a:blip r:embed="rId3" cstate="print">
            <a:extLst>
              <a:ext uri="{28A0092B-C50C-407E-A947-70E740481C1C}">
                <a14:useLocalDpi xmlns:a14="http://schemas.microsoft.com/office/drawing/2010/main" val="0"/>
              </a:ext>
            </a:extLst>
          </a:blip>
          <a:srcRect l="48672" r="10555"/>
          <a:stretch/>
        </p:blipFill>
        <p:spPr>
          <a:xfrm>
            <a:off x="0" y="0"/>
            <a:ext cx="3167335" cy="5177780"/>
          </a:xfrm>
          <a:prstGeom prst="rect">
            <a:avLst/>
          </a:prstGeom>
        </p:spPr>
      </p:pic>
      <p:sp>
        <p:nvSpPr>
          <p:cNvPr id="10" name="TextBox 5"/>
          <p:cNvSpPr txBox="1"/>
          <p:nvPr/>
        </p:nvSpPr>
        <p:spPr>
          <a:xfrm>
            <a:off x="3995936" y="1779662"/>
            <a:ext cx="4572508" cy="2537233"/>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Evitar las compras compulsivas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Preparar la comida en casa</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Evitar las compras  a plazos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Replantear los gastos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Hacer la lista de la compra</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Salir con el dinero justo </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Revisar los tiques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Ser responsables con los suministros</a:t>
            </a:r>
          </a:p>
        </p:txBody>
      </p:sp>
      <p:sp>
        <p:nvSpPr>
          <p:cNvPr id="11" name="TextBox 7"/>
          <p:cNvSpPr txBox="1"/>
          <p:nvPr/>
        </p:nvSpPr>
        <p:spPr>
          <a:xfrm>
            <a:off x="3347864" y="1194306"/>
            <a:ext cx="5616624" cy="369332"/>
          </a:xfrm>
          <a:prstGeom prst="rect">
            <a:avLst/>
          </a:prstGeom>
        </p:spPr>
        <p:txBody>
          <a:bodyPr wrap="square" lIns="0" tIns="0" rIns="0" bIns="0" rtlCol="0" anchor="t">
            <a:spAutoFit/>
          </a:bodyPr>
          <a:lstStyle/>
          <a:p>
            <a:pPr algn="ctr"/>
            <a:r>
              <a:rPr lang="es-ES_tradnl" sz="2400" b="1" dirty="0">
                <a:solidFill>
                  <a:schemeClr val="tx1">
                    <a:lumMod val="65000"/>
                    <a:lumOff val="35000"/>
                  </a:schemeClr>
                </a:solidFill>
                <a:latin typeface="Poppins"/>
                <a:cs typeface="Poppins"/>
              </a:rPr>
              <a:t>Algunos trucos para ahorrar</a:t>
            </a:r>
          </a:p>
        </p:txBody>
      </p:sp>
      <p:sp>
        <p:nvSpPr>
          <p:cNvPr id="12" name="TextBox 6"/>
          <p:cNvSpPr txBox="1">
            <a:spLocks noChangeAspect="1"/>
          </p:cNvSpPr>
          <p:nvPr/>
        </p:nvSpPr>
        <p:spPr>
          <a:xfrm>
            <a:off x="3798168" y="339502"/>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Ahorro</a:t>
            </a:r>
          </a:p>
        </p:txBody>
      </p:sp>
      <p:cxnSp>
        <p:nvCxnSpPr>
          <p:cNvPr id="13" name="Conector recto 12"/>
          <p:cNvCxnSpPr/>
          <p:nvPr/>
        </p:nvCxnSpPr>
        <p:spPr>
          <a:xfrm>
            <a:off x="4680012"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13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OGMMA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211710"/>
            <a:ext cx="3348372" cy="2232248"/>
          </a:xfrm>
          <a:prstGeom prst="rect">
            <a:avLst/>
          </a:prstGeom>
        </p:spPr>
      </p:pic>
      <p:sp>
        <p:nvSpPr>
          <p:cNvPr id="4" name="TextBox 4"/>
          <p:cNvSpPr txBox="1"/>
          <p:nvPr/>
        </p:nvSpPr>
        <p:spPr>
          <a:xfrm>
            <a:off x="4572000" y="2211710"/>
            <a:ext cx="4000500" cy="292815"/>
          </a:xfrm>
          <a:prstGeom prst="rect">
            <a:avLst/>
          </a:prstGeom>
        </p:spPr>
        <p:txBody>
          <a:bodyPr wrap="square" lIns="0" tIns="0" rIns="0" bIns="0" rtlCol="0" anchor="t">
            <a:spAutoFit/>
          </a:bodyPr>
          <a:lstStyle/>
          <a:p>
            <a:pPr marL="342900" indent="-342900">
              <a:lnSpc>
                <a:spcPts val="2260"/>
              </a:lnSpc>
              <a:buClr>
                <a:schemeClr val="accent5">
                  <a:lumMod val="60000"/>
                  <a:lumOff val="40000"/>
                </a:schemeClr>
              </a:buClr>
              <a:buFont typeface="Arial"/>
              <a:buChar char="•"/>
            </a:pPr>
            <a:r>
              <a:rPr lang="es-ES_tradnl" sz="2000" b="1" spc="15" dirty="0">
                <a:solidFill>
                  <a:srgbClr val="595959"/>
                </a:solidFill>
                <a:latin typeface="Poppins"/>
                <a:cs typeface="Poppins"/>
              </a:rPr>
              <a:t>Desayuno diario de 3,25 </a:t>
            </a:r>
            <a:r>
              <a:rPr lang="es-ES_tradnl" sz="2000" spc="15" dirty="0">
                <a:solidFill>
                  <a:srgbClr val="595959"/>
                </a:solidFill>
                <a:latin typeface="Poppins"/>
                <a:cs typeface="Poppins"/>
              </a:rPr>
              <a:t>€</a:t>
            </a:r>
          </a:p>
        </p:txBody>
      </p:sp>
      <p:sp>
        <p:nvSpPr>
          <p:cNvPr id="9" name="TextBox 4"/>
          <p:cNvSpPr txBox="1"/>
          <p:nvPr/>
        </p:nvSpPr>
        <p:spPr>
          <a:xfrm>
            <a:off x="4932040" y="2859782"/>
            <a:ext cx="3500438" cy="1474763"/>
          </a:xfrm>
          <a:prstGeom prst="rect">
            <a:avLst/>
          </a:prstGeom>
        </p:spPr>
        <p:txBody>
          <a:bodyPr wrap="square" lIns="0" tIns="0" rIns="0" bIns="0" rtlCol="0" anchor="t">
            <a:spAutoFit/>
          </a:bodyPr>
          <a:lstStyle/>
          <a:p>
            <a:pPr>
              <a:lnSpc>
                <a:spcPts val="2260"/>
              </a:lnSpc>
              <a:buClr>
                <a:schemeClr val="accent5">
                  <a:lumMod val="60000"/>
                  <a:lumOff val="40000"/>
                </a:schemeClr>
              </a:buClr>
            </a:pPr>
            <a:r>
              <a:rPr lang="es-ES_tradnl" spc="15" dirty="0">
                <a:solidFill>
                  <a:srgbClr val="595959"/>
                </a:solidFill>
                <a:latin typeface="Poppins"/>
                <a:cs typeface="Poppins"/>
              </a:rPr>
              <a:t>Si desayunamos fuera 5 días a la semana:</a:t>
            </a:r>
          </a:p>
          <a:p>
            <a:pPr>
              <a:lnSpc>
                <a:spcPts val="2260"/>
              </a:lnSpc>
              <a:buClr>
                <a:schemeClr val="accent5">
                  <a:lumMod val="60000"/>
                  <a:lumOff val="40000"/>
                </a:schemeClr>
              </a:buClr>
            </a:pPr>
            <a:endParaRPr lang="es-ES_tradnl" spc="15" dirty="0">
              <a:solidFill>
                <a:srgbClr val="595959"/>
              </a:solidFill>
              <a:latin typeface="Poppins"/>
              <a:cs typeface="Poppins"/>
            </a:endParaRPr>
          </a:p>
          <a:p>
            <a:pPr>
              <a:lnSpc>
                <a:spcPts val="2260"/>
              </a:lnSpc>
              <a:buClr>
                <a:schemeClr val="accent5">
                  <a:lumMod val="60000"/>
                  <a:lumOff val="40000"/>
                </a:schemeClr>
              </a:buClr>
            </a:pPr>
            <a:r>
              <a:rPr lang="es-ES_tradnl" sz="2300" spc="15" dirty="0">
                <a:solidFill>
                  <a:srgbClr val="595959"/>
                </a:solidFill>
                <a:latin typeface="Poppins"/>
                <a:cs typeface="Poppins"/>
              </a:rPr>
              <a:t>65 € al mes</a:t>
            </a:r>
          </a:p>
          <a:p>
            <a:pPr>
              <a:lnSpc>
                <a:spcPts val="2260"/>
              </a:lnSpc>
              <a:buClr>
                <a:schemeClr val="accent5">
                  <a:lumMod val="60000"/>
                  <a:lumOff val="40000"/>
                </a:schemeClr>
              </a:buClr>
            </a:pPr>
            <a:r>
              <a:rPr lang="es-ES_tradnl" sz="2300" b="1" spc="15" dirty="0">
                <a:solidFill>
                  <a:srgbClr val="595959"/>
                </a:solidFill>
                <a:latin typeface="Poppins"/>
                <a:cs typeface="Poppins"/>
              </a:rPr>
              <a:t>780 € al año</a:t>
            </a:r>
          </a:p>
        </p:txBody>
      </p:sp>
      <p:sp>
        <p:nvSpPr>
          <p:cNvPr id="13" name="TextBox 2"/>
          <p:cNvSpPr txBox="1"/>
          <p:nvPr/>
        </p:nvSpPr>
        <p:spPr>
          <a:xfrm>
            <a:off x="899592" y="1203598"/>
            <a:ext cx="7416824" cy="580501"/>
          </a:xfrm>
          <a:prstGeom prst="rect">
            <a:avLst/>
          </a:prstGeom>
        </p:spPr>
        <p:txBody>
          <a:bodyPr wrap="square" lIns="0" tIns="0" rIns="0" bIns="0" rtlCol="0" anchor="t">
            <a:spAutoFit/>
          </a:bodyPr>
          <a:lstStyle/>
          <a:p>
            <a:pPr algn="ctr">
              <a:lnSpc>
                <a:spcPts val="4520"/>
              </a:lnSpc>
            </a:pPr>
            <a:r>
              <a:rPr lang="es-ES_tradnl" sz="3800" b="1" spc="113" dirty="0">
                <a:solidFill>
                  <a:srgbClr val="595959"/>
                </a:solidFill>
                <a:latin typeface="Poppins"/>
                <a:cs typeface="Poppins"/>
              </a:rPr>
              <a:t>Los pequeños importes </a:t>
            </a:r>
          </a:p>
        </p:txBody>
      </p:sp>
      <p:sp>
        <p:nvSpPr>
          <p:cNvPr id="14" name="TextBox 6"/>
          <p:cNvSpPr txBox="1">
            <a:spLocks noChangeAspect="1"/>
          </p:cNvSpPr>
          <p:nvPr/>
        </p:nvSpPr>
        <p:spPr>
          <a:xfrm>
            <a:off x="2286000" y="322512"/>
            <a:ext cx="4572000"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Ahorro</a:t>
            </a:r>
          </a:p>
        </p:txBody>
      </p:sp>
      <p:cxnSp>
        <p:nvCxnSpPr>
          <p:cNvPr id="15" name="Conector recto 14"/>
          <p:cNvCxnSpPr/>
          <p:nvPr/>
        </p:nvCxnSpPr>
        <p:spPr>
          <a:xfrm>
            <a:off x="3203848" y="91556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23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 007400 - 483.jpg"/>
          <p:cNvPicPr>
            <a:picLocks noChangeAspect="1"/>
          </p:cNvPicPr>
          <p:nvPr/>
        </p:nvPicPr>
        <p:blipFill rotWithShape="1">
          <a:blip r:embed="rId3" cstate="print">
            <a:extLst>
              <a:ext uri="{28A0092B-C50C-407E-A947-70E740481C1C}">
                <a14:useLocalDpi xmlns:a14="http://schemas.microsoft.com/office/drawing/2010/main" val="0"/>
              </a:ext>
            </a:extLst>
          </a:blip>
          <a:srcRect l="19861" t="2404" r="21058"/>
          <a:stretch/>
        </p:blipFill>
        <p:spPr>
          <a:xfrm>
            <a:off x="611560" y="610190"/>
            <a:ext cx="3020541" cy="3923121"/>
          </a:xfrm>
          <a:prstGeom prst="rect">
            <a:avLst/>
          </a:prstGeom>
        </p:spPr>
      </p:pic>
      <p:sp>
        <p:nvSpPr>
          <p:cNvPr id="10" name="TextBox 5"/>
          <p:cNvSpPr txBox="1"/>
          <p:nvPr/>
        </p:nvSpPr>
        <p:spPr>
          <a:xfrm>
            <a:off x="4355976" y="2787774"/>
            <a:ext cx="4032448" cy="1290375"/>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Actuar como modelos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Asignarles una paga</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Ayudarles a tomar decisiones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Hay que empezar de pequeños</a:t>
            </a:r>
          </a:p>
        </p:txBody>
      </p:sp>
      <p:sp>
        <p:nvSpPr>
          <p:cNvPr id="11" name="TextBox 7"/>
          <p:cNvSpPr txBox="1"/>
          <p:nvPr/>
        </p:nvSpPr>
        <p:spPr>
          <a:xfrm>
            <a:off x="3635896" y="1514857"/>
            <a:ext cx="5040560" cy="984885"/>
          </a:xfrm>
          <a:prstGeom prst="rect">
            <a:avLst/>
          </a:prstGeom>
        </p:spPr>
        <p:txBody>
          <a:bodyPr wrap="square" lIns="0" tIns="0" rIns="0" bIns="0" rtlCol="0" anchor="t">
            <a:spAutoFit/>
          </a:bodyPr>
          <a:lstStyle/>
          <a:p>
            <a:pPr algn="ctr"/>
            <a:r>
              <a:rPr lang="es-ES_tradnl" sz="3200" b="1" spc="135" dirty="0">
                <a:solidFill>
                  <a:schemeClr val="tx1">
                    <a:lumMod val="65000"/>
                    <a:lumOff val="35000"/>
                  </a:schemeClr>
                </a:solidFill>
                <a:latin typeface="Poppins"/>
                <a:cs typeface="Poppins"/>
              </a:rPr>
              <a:t>Enseñar a</a:t>
            </a:r>
          </a:p>
          <a:p>
            <a:pPr algn="ctr"/>
            <a:r>
              <a:rPr lang="es-ES_tradnl" sz="3200" b="1" spc="135" dirty="0">
                <a:solidFill>
                  <a:schemeClr val="tx1">
                    <a:lumMod val="65000"/>
                    <a:lumOff val="35000"/>
                  </a:schemeClr>
                </a:solidFill>
                <a:latin typeface="Poppins"/>
                <a:cs typeface="Poppins"/>
              </a:rPr>
              <a:t>los más pequeños</a:t>
            </a:r>
          </a:p>
        </p:txBody>
      </p:sp>
      <p:sp>
        <p:nvSpPr>
          <p:cNvPr id="12" name="TextBox 6"/>
          <p:cNvSpPr txBox="1">
            <a:spLocks noChangeAspect="1"/>
          </p:cNvSpPr>
          <p:nvPr/>
        </p:nvSpPr>
        <p:spPr>
          <a:xfrm>
            <a:off x="3798168" y="555526"/>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Ahorro</a:t>
            </a:r>
          </a:p>
        </p:txBody>
      </p:sp>
      <p:cxnSp>
        <p:nvCxnSpPr>
          <p:cNvPr id="13" name="Conector recto 12"/>
          <p:cNvCxnSpPr/>
          <p:nvPr/>
        </p:nvCxnSpPr>
        <p:spPr>
          <a:xfrm>
            <a:off x="4680012" y="1148580"/>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80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edomestica.tif"/>
          <p:cNvPicPr>
            <a:picLocks noChangeAspect="1"/>
          </p:cNvPicPr>
          <p:nvPr/>
        </p:nvPicPr>
        <p:blipFill rotWithShape="1">
          <a:blip r:embed="rId3" cstate="print">
            <a:extLst>
              <a:ext uri="{28A0092B-C50C-407E-A947-70E740481C1C}">
                <a14:useLocalDpi xmlns:a14="http://schemas.microsoft.com/office/drawing/2010/main" val="0"/>
              </a:ext>
            </a:extLst>
          </a:blip>
          <a:srcRect t="35629" b="28586"/>
          <a:stretch/>
        </p:blipFill>
        <p:spPr>
          <a:xfrm>
            <a:off x="0" y="0"/>
            <a:ext cx="9182838" cy="2190355"/>
          </a:xfrm>
          <a:prstGeom prst="rect">
            <a:avLst/>
          </a:prstGeom>
        </p:spPr>
      </p:pic>
      <p:sp>
        <p:nvSpPr>
          <p:cNvPr id="21" name="TextBox 6"/>
          <p:cNvSpPr txBox="1"/>
          <p:nvPr/>
        </p:nvSpPr>
        <p:spPr>
          <a:xfrm>
            <a:off x="4636307" y="3651870"/>
            <a:ext cx="3537946" cy="347424"/>
          </a:xfrm>
          <a:prstGeom prst="rect">
            <a:avLst/>
          </a:prstGeom>
        </p:spPr>
        <p:txBody>
          <a:bodyPr wrap="square" lIns="0" tIns="0" rIns="0" bIns="0" rtlCol="0" anchor="t">
            <a:spAutoFit/>
          </a:bodyPr>
          <a:lstStyle/>
          <a:p>
            <a:pPr algn="ctr">
              <a:lnSpc>
                <a:spcPts val="2699"/>
              </a:lnSpc>
            </a:pPr>
            <a:r>
              <a:rPr lang="es-ES" sz="2000" b="1" dirty="0">
                <a:solidFill>
                  <a:srgbClr val="019EE2"/>
                </a:solidFill>
                <a:latin typeface="Poppins"/>
                <a:cs typeface="Poppins"/>
              </a:rPr>
              <a:t>Endeudamiento</a:t>
            </a:r>
          </a:p>
        </p:txBody>
      </p:sp>
      <p:sp>
        <p:nvSpPr>
          <p:cNvPr id="22" name="TextBox 7"/>
          <p:cNvSpPr txBox="1"/>
          <p:nvPr/>
        </p:nvSpPr>
        <p:spPr>
          <a:xfrm>
            <a:off x="4922030" y="4108566"/>
            <a:ext cx="2966500" cy="230832"/>
          </a:xfrm>
          <a:prstGeom prst="rect">
            <a:avLst/>
          </a:prstGeom>
        </p:spPr>
        <p:txBody>
          <a:bodyPr lIns="0" tIns="0" rIns="0" bIns="0" rtlCol="0" anchor="t">
            <a:spAutoFit/>
          </a:bodyPr>
          <a:lstStyle/>
          <a:p>
            <a:pPr algn="ctr"/>
            <a:r>
              <a:rPr lang="es-ES" spc="15" dirty="0">
                <a:solidFill>
                  <a:schemeClr val="tx1">
                    <a:lumMod val="65000"/>
                    <a:lumOff val="35000"/>
                  </a:schemeClr>
                </a:solidFill>
                <a:latin typeface="Poppins"/>
                <a:cs typeface="Poppins"/>
              </a:rPr>
              <a:t>Con responsabilidad</a:t>
            </a:r>
          </a:p>
        </p:txBody>
      </p:sp>
      <p:sp>
        <p:nvSpPr>
          <p:cNvPr id="23" name="TextBox 10"/>
          <p:cNvSpPr txBox="1"/>
          <p:nvPr/>
        </p:nvSpPr>
        <p:spPr>
          <a:xfrm>
            <a:off x="4956922" y="2499742"/>
            <a:ext cx="2896716" cy="318100"/>
          </a:xfrm>
          <a:prstGeom prst="rect">
            <a:avLst/>
          </a:prstGeom>
        </p:spPr>
        <p:txBody>
          <a:bodyPr lIns="0" tIns="0" rIns="0" bIns="0" rtlCol="0" anchor="t">
            <a:spAutoFit/>
          </a:bodyPr>
          <a:lstStyle/>
          <a:p>
            <a:pPr algn="ctr">
              <a:lnSpc>
                <a:spcPts val="2699"/>
              </a:lnSpc>
            </a:pPr>
            <a:r>
              <a:rPr lang="es-ES_tradnl" sz="2000" b="1" dirty="0">
                <a:solidFill>
                  <a:srgbClr val="019EE2"/>
                </a:solidFill>
                <a:latin typeface="Poppins"/>
                <a:cs typeface="Poppins"/>
              </a:rPr>
              <a:t>Presupuesto</a:t>
            </a:r>
          </a:p>
        </p:txBody>
      </p:sp>
      <p:sp>
        <p:nvSpPr>
          <p:cNvPr id="24" name="TextBox 11"/>
          <p:cNvSpPr txBox="1"/>
          <p:nvPr/>
        </p:nvSpPr>
        <p:spPr>
          <a:xfrm>
            <a:off x="4641084" y="2951611"/>
            <a:ext cx="3528392" cy="461665"/>
          </a:xfrm>
          <a:prstGeom prst="rect">
            <a:avLst/>
          </a:prstGeom>
        </p:spPr>
        <p:txBody>
          <a:bodyPr wrap="square" lIns="0" tIns="0" rIns="0" bIns="0" rtlCol="0" anchor="t">
            <a:spAutoFit/>
          </a:bodyPr>
          <a:lstStyle/>
          <a:p>
            <a:pPr algn="ctr"/>
            <a:r>
              <a:rPr lang="es-ES" spc="15" dirty="0">
                <a:solidFill>
                  <a:schemeClr val="tx1">
                    <a:lumMod val="65000"/>
                    <a:lumOff val="35000"/>
                  </a:schemeClr>
                </a:solidFill>
                <a:latin typeface="Poppins"/>
                <a:cs typeface="Poppins"/>
              </a:rPr>
              <a:t>Herramienta clave para el control de las finanzas personales</a:t>
            </a:r>
          </a:p>
        </p:txBody>
      </p:sp>
      <p:sp>
        <p:nvSpPr>
          <p:cNvPr id="26" name="TextBox 14"/>
          <p:cNvSpPr txBox="1"/>
          <p:nvPr/>
        </p:nvSpPr>
        <p:spPr>
          <a:xfrm>
            <a:off x="1061432" y="3651870"/>
            <a:ext cx="2896716" cy="339730"/>
          </a:xfrm>
          <a:prstGeom prst="rect">
            <a:avLst/>
          </a:prstGeom>
        </p:spPr>
        <p:txBody>
          <a:bodyPr lIns="0" tIns="0" rIns="0" bIns="0" rtlCol="0" anchor="t">
            <a:spAutoFit/>
          </a:bodyPr>
          <a:lstStyle/>
          <a:p>
            <a:pPr algn="ctr">
              <a:lnSpc>
                <a:spcPts val="2699"/>
              </a:lnSpc>
            </a:pPr>
            <a:r>
              <a:rPr lang="es-ES" sz="2000" b="1" dirty="0">
                <a:solidFill>
                  <a:srgbClr val="019EE2"/>
                </a:solidFill>
                <a:latin typeface="Poppins"/>
                <a:cs typeface="Poppins"/>
              </a:rPr>
              <a:t>Ahorro</a:t>
            </a:r>
            <a:endParaRPr lang="es-ES" sz="2000" dirty="0">
              <a:solidFill>
                <a:srgbClr val="019EE2"/>
              </a:solidFill>
              <a:latin typeface="Poppins Bold"/>
            </a:endParaRPr>
          </a:p>
        </p:txBody>
      </p:sp>
      <p:sp>
        <p:nvSpPr>
          <p:cNvPr id="27" name="TextBox 15"/>
          <p:cNvSpPr txBox="1"/>
          <p:nvPr/>
        </p:nvSpPr>
        <p:spPr>
          <a:xfrm>
            <a:off x="1061432" y="4066339"/>
            <a:ext cx="2896716" cy="461665"/>
          </a:xfrm>
          <a:prstGeom prst="rect">
            <a:avLst/>
          </a:prstGeom>
        </p:spPr>
        <p:txBody>
          <a:bodyPr lIns="0" tIns="0" rIns="0" bIns="0" rtlCol="0" anchor="t">
            <a:spAutoFit/>
          </a:bodyPr>
          <a:lstStyle/>
          <a:p>
            <a:pPr algn="ctr"/>
            <a:r>
              <a:rPr lang="es-ES" spc="15" dirty="0">
                <a:solidFill>
                  <a:schemeClr val="tx1">
                    <a:lumMod val="65000"/>
                    <a:lumOff val="35000"/>
                  </a:schemeClr>
                </a:solidFill>
                <a:latin typeface="Poppins"/>
                <a:cs typeface="Poppins"/>
              </a:rPr>
              <a:t>La parte de los ingresos que </a:t>
            </a:r>
          </a:p>
          <a:p>
            <a:pPr algn="ctr"/>
            <a:r>
              <a:rPr lang="es-ES" spc="15" dirty="0">
                <a:solidFill>
                  <a:schemeClr val="tx1">
                    <a:lumMod val="65000"/>
                    <a:lumOff val="35000"/>
                  </a:schemeClr>
                </a:solidFill>
                <a:latin typeface="Poppins"/>
                <a:cs typeface="Poppins"/>
              </a:rPr>
              <a:t>no gastamos</a:t>
            </a:r>
          </a:p>
        </p:txBody>
      </p:sp>
      <p:sp>
        <p:nvSpPr>
          <p:cNvPr id="28" name="TextBox 18"/>
          <p:cNvSpPr txBox="1"/>
          <p:nvPr/>
        </p:nvSpPr>
        <p:spPr>
          <a:xfrm>
            <a:off x="1151264" y="2499742"/>
            <a:ext cx="2717052" cy="347424"/>
          </a:xfrm>
          <a:prstGeom prst="rect">
            <a:avLst/>
          </a:prstGeom>
        </p:spPr>
        <p:txBody>
          <a:bodyPr wrap="square" lIns="0" tIns="0" rIns="0" bIns="0" rtlCol="0" anchor="t">
            <a:spAutoFit/>
          </a:bodyPr>
          <a:lstStyle/>
          <a:p>
            <a:pPr algn="ctr">
              <a:lnSpc>
                <a:spcPts val="2699"/>
              </a:lnSpc>
            </a:pPr>
            <a:r>
              <a:rPr lang="es-ES" sz="2000" b="1" dirty="0">
                <a:solidFill>
                  <a:srgbClr val="019EE2"/>
                </a:solidFill>
                <a:latin typeface="Poppins"/>
                <a:cs typeface="Poppins"/>
              </a:rPr>
              <a:t>Tranquilidad</a:t>
            </a:r>
          </a:p>
        </p:txBody>
      </p:sp>
      <p:sp>
        <p:nvSpPr>
          <p:cNvPr id="29" name="TextBox 19"/>
          <p:cNvSpPr txBox="1"/>
          <p:nvPr/>
        </p:nvSpPr>
        <p:spPr>
          <a:xfrm>
            <a:off x="1061433" y="2951611"/>
            <a:ext cx="2896715" cy="461665"/>
          </a:xfrm>
          <a:prstGeom prst="rect">
            <a:avLst/>
          </a:prstGeom>
        </p:spPr>
        <p:txBody>
          <a:bodyPr lIns="0" tIns="0" rIns="0" bIns="0" rtlCol="0" anchor="t">
            <a:spAutoFit/>
          </a:bodyPr>
          <a:lstStyle/>
          <a:p>
            <a:pPr algn="ctr"/>
            <a:r>
              <a:rPr lang="es-ES" spc="15" dirty="0">
                <a:solidFill>
                  <a:schemeClr val="tx1">
                    <a:lumMod val="65000"/>
                    <a:lumOff val="35000"/>
                  </a:schemeClr>
                </a:solidFill>
                <a:latin typeface="Poppins"/>
                <a:cs typeface="Poppins"/>
              </a:rPr>
              <a:t>La seguridad financiera nos da tranquilidad</a:t>
            </a:r>
          </a:p>
        </p:txBody>
      </p:sp>
      <p:sp>
        <p:nvSpPr>
          <p:cNvPr id="30" name="TextBox 6"/>
          <p:cNvSpPr txBox="1">
            <a:spLocks noChangeAspect="1"/>
          </p:cNvSpPr>
          <p:nvPr/>
        </p:nvSpPr>
        <p:spPr>
          <a:xfrm>
            <a:off x="2322004" y="896982"/>
            <a:ext cx="4499992" cy="738664"/>
          </a:xfrm>
          <a:prstGeom prst="rect">
            <a:avLst/>
          </a:prstGeom>
        </p:spPr>
        <p:txBody>
          <a:bodyPr wrap="square" lIns="0" tIns="0" rIns="0" bIns="0" rtlCol="0" anchor="t">
            <a:spAutoFit/>
          </a:bodyPr>
          <a:lstStyle/>
          <a:p>
            <a:pPr algn="ctr"/>
            <a:r>
              <a:rPr lang="es-ES" sz="2400" b="1" dirty="0">
                <a:solidFill>
                  <a:schemeClr val="bg1"/>
                </a:solidFill>
                <a:latin typeface="Poppins"/>
                <a:cs typeface="Poppins"/>
              </a:rPr>
              <a:t>Planificación de</a:t>
            </a:r>
          </a:p>
          <a:p>
            <a:pPr algn="ctr"/>
            <a:r>
              <a:rPr lang="es-ES" sz="2400" b="1" dirty="0">
                <a:solidFill>
                  <a:schemeClr val="bg1"/>
                </a:solidFill>
                <a:latin typeface="Poppins"/>
                <a:cs typeface="Poppins"/>
              </a:rPr>
              <a:t>la economía doméstica</a:t>
            </a:r>
          </a:p>
        </p:txBody>
      </p:sp>
      <p:cxnSp>
        <p:nvCxnSpPr>
          <p:cNvPr id="31" name="Conector recto 30"/>
          <p:cNvCxnSpPr/>
          <p:nvPr/>
        </p:nvCxnSpPr>
        <p:spPr>
          <a:xfrm>
            <a:off x="3203848" y="1851670"/>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6" name="Rectángulo 5"/>
          <p:cNvSpPr/>
          <p:nvPr/>
        </p:nvSpPr>
        <p:spPr>
          <a:xfrm>
            <a:off x="1682" y="0"/>
            <a:ext cx="9142318"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TextBox 4"/>
          <p:cNvSpPr txBox="1"/>
          <p:nvPr/>
        </p:nvSpPr>
        <p:spPr>
          <a:xfrm>
            <a:off x="1426304" y="1488281"/>
            <a:ext cx="6291393" cy="2166939"/>
          </a:xfrm>
          <a:prstGeom prst="rect">
            <a:avLst/>
          </a:prstGeom>
        </p:spPr>
        <p:txBody>
          <a:bodyPr wrap="square" lIns="0" tIns="0" rIns="0" bIns="0" rtlCol="0" anchor="t">
            <a:spAutoFit/>
          </a:bodyPr>
          <a:lstStyle/>
          <a:p>
            <a:pPr algn="ctr">
              <a:lnSpc>
                <a:spcPts val="5625"/>
              </a:lnSpc>
              <a:tabLst>
                <a:tab pos="2422525" algn="l"/>
              </a:tabLst>
            </a:pPr>
            <a:r>
              <a:rPr lang="es-ES" sz="4800" spc="113" dirty="0">
                <a:solidFill>
                  <a:srgbClr val="F7F9F8"/>
                </a:solidFill>
                <a:latin typeface="Quarto-Bold"/>
                <a:cs typeface="Quarto-Bold"/>
              </a:rPr>
              <a:t>“El endeudamiento excesivo conlleva problemas.”  </a:t>
            </a:r>
          </a:p>
        </p:txBody>
      </p:sp>
    </p:spTree>
    <p:extLst>
      <p:ext uri="{BB962C8B-B14F-4D97-AF65-F5344CB8AC3E}">
        <p14:creationId xmlns:p14="http://schemas.microsoft.com/office/powerpoint/2010/main" val="5922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1071" y="1635646"/>
            <a:ext cx="8591449" cy="307777"/>
          </a:xfrm>
          <a:prstGeom prst="rect">
            <a:avLst/>
          </a:prstGeom>
        </p:spPr>
        <p:txBody>
          <a:bodyPr wrap="square" lIns="0" tIns="0" rIns="0" bIns="0" rtlCol="0" anchor="t">
            <a:spAutoFit/>
          </a:bodyPr>
          <a:lstStyle/>
          <a:p>
            <a:pPr marL="342900" indent="-342900">
              <a:spcBef>
                <a:spcPts val="502"/>
              </a:spcBef>
              <a:spcAft>
                <a:spcPts val="502"/>
              </a:spcAft>
              <a:buFont typeface="Arial"/>
              <a:buChar char="•"/>
            </a:pPr>
            <a:r>
              <a:rPr lang="ca-ES" sz="2000" b="1" dirty="0">
                <a:solidFill>
                  <a:srgbClr val="019EE2"/>
                </a:solidFill>
                <a:latin typeface="Poppins"/>
                <a:cs typeface="Poppins"/>
              </a:rPr>
              <a:t>¿</a:t>
            </a:r>
            <a:r>
              <a:rPr lang="es-ES_tradnl" sz="2000" b="1" dirty="0">
                <a:solidFill>
                  <a:srgbClr val="019EE2"/>
                </a:solidFill>
                <a:latin typeface="Poppins"/>
                <a:cs typeface="Poppins"/>
              </a:rPr>
              <a:t>El crédito nos permite disponer de dinero extra?</a:t>
            </a:r>
          </a:p>
        </p:txBody>
      </p:sp>
      <p:sp>
        <p:nvSpPr>
          <p:cNvPr id="7" name="Rectángulo 6"/>
          <p:cNvSpPr/>
          <p:nvPr/>
        </p:nvSpPr>
        <p:spPr>
          <a:xfrm>
            <a:off x="661071" y="2839840"/>
            <a:ext cx="8402901" cy="923330"/>
          </a:xfrm>
          <a:prstGeom prst="rect">
            <a:avLst/>
          </a:prstGeom>
        </p:spPr>
        <p:txBody>
          <a:bodyPr wrap="square" lIns="0" tIns="0" rIns="0" bIns="0" rtlCol="0" anchor="t">
            <a:spAutoFit/>
          </a:bodyPr>
          <a:lstStyle/>
          <a:p>
            <a:pPr marL="342900" indent="-342900">
              <a:spcBef>
                <a:spcPts val="502"/>
              </a:spcBef>
              <a:spcAft>
                <a:spcPts val="502"/>
              </a:spcAft>
              <a:buFont typeface="Arial"/>
              <a:buChar char="•"/>
            </a:pPr>
            <a:r>
              <a:rPr lang="es-ES_tradnl" sz="2000" b="1" dirty="0">
                <a:solidFill>
                  <a:srgbClr val="019EE2"/>
                </a:solidFill>
                <a:latin typeface="Poppins"/>
                <a:cs typeface="Poppins"/>
              </a:rPr>
              <a:t>En caso necesario, si realmente nos hace falta tener dinero para pagar algo imprescindible, ¿siempre existe la opción de pedir un préstamo o un crédito?</a:t>
            </a:r>
          </a:p>
        </p:txBody>
      </p:sp>
      <p:sp>
        <p:nvSpPr>
          <p:cNvPr id="9" name="TextBox 6"/>
          <p:cNvSpPr txBox="1">
            <a:spLocks noChangeAspect="1"/>
          </p:cNvSpPr>
          <p:nvPr/>
        </p:nvSpPr>
        <p:spPr>
          <a:xfrm>
            <a:off x="2411760" y="483518"/>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Endeudamiento</a:t>
            </a:r>
          </a:p>
        </p:txBody>
      </p:sp>
      <p:cxnSp>
        <p:nvCxnSpPr>
          <p:cNvPr id="10" name="Conector recto 9"/>
          <p:cNvCxnSpPr/>
          <p:nvPr/>
        </p:nvCxnSpPr>
        <p:spPr>
          <a:xfrm>
            <a:off x="3293604" y="1076572"/>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1" name="Imagen 10"/>
          <p:cNvPicPr>
            <a:picLocks noChangeAspect="1"/>
          </p:cNvPicPr>
          <p:nvPr/>
        </p:nvPicPr>
        <p:blipFill>
          <a:blip r:embed="rId3"/>
          <a:stretch>
            <a:fillRect/>
          </a:stretch>
        </p:blipFill>
        <p:spPr>
          <a:xfrm>
            <a:off x="7956376" y="339502"/>
            <a:ext cx="792088" cy="880516"/>
          </a:xfrm>
          <a:prstGeom prst="rect">
            <a:avLst/>
          </a:prstGeom>
        </p:spPr>
      </p:pic>
      <p:sp>
        <p:nvSpPr>
          <p:cNvPr id="12" name="TextBox 5"/>
          <p:cNvSpPr txBox="1"/>
          <p:nvPr/>
        </p:nvSpPr>
        <p:spPr>
          <a:xfrm>
            <a:off x="971600" y="2002656"/>
            <a:ext cx="8064896" cy="492443"/>
          </a:xfrm>
          <a:prstGeom prst="rect">
            <a:avLst/>
          </a:prstGeom>
        </p:spPr>
        <p:txBody>
          <a:bodyPr wrap="square" lIns="0" tIns="0" rIns="0" bIns="0" rtlCol="0" anchor="t">
            <a:spAutoFit/>
          </a:bodyPr>
          <a:lstStyle/>
          <a:p>
            <a:pPr>
              <a:buClr>
                <a:schemeClr val="accent5">
                  <a:lumMod val="60000"/>
                  <a:lumOff val="40000"/>
                </a:schemeClr>
              </a:buClr>
            </a:pPr>
            <a:r>
              <a:rPr lang="ca-ES" sz="1600" spc="17" dirty="0">
                <a:solidFill>
                  <a:schemeClr val="tx1">
                    <a:lumMod val="65000"/>
                    <a:lumOff val="35000"/>
                  </a:schemeClr>
                </a:solidFill>
                <a:latin typeface="Poppins"/>
                <a:cs typeface="Poppins"/>
              </a:rPr>
              <a:t>¿</a:t>
            </a:r>
            <a:r>
              <a:rPr lang="es-ES_tradnl" sz="1600" spc="17" dirty="0">
                <a:solidFill>
                  <a:schemeClr val="tx1">
                    <a:lumMod val="65000"/>
                    <a:lumOff val="35000"/>
                  </a:schemeClr>
                </a:solidFill>
                <a:latin typeface="Poppins"/>
                <a:cs typeface="Poppins"/>
              </a:rPr>
              <a:t>El crédito nos permite adquirir bienes que no nos podemos permitir y mejorar así nuestro nivel de vida?</a:t>
            </a:r>
          </a:p>
        </p:txBody>
      </p:sp>
      <p:sp>
        <p:nvSpPr>
          <p:cNvPr id="13" name="TextBox 5"/>
          <p:cNvSpPr txBox="1"/>
          <p:nvPr/>
        </p:nvSpPr>
        <p:spPr>
          <a:xfrm>
            <a:off x="971600" y="3754075"/>
            <a:ext cx="8064896" cy="738664"/>
          </a:xfrm>
          <a:prstGeom prst="rect">
            <a:avLst/>
          </a:prstGeom>
        </p:spPr>
        <p:txBody>
          <a:bodyPr wrap="square" lIns="0" tIns="0" rIns="0" bIns="0" rtlCol="0" anchor="t">
            <a:spAutoFit/>
          </a:bodyPr>
          <a:lstStyle/>
          <a:p>
            <a:pPr>
              <a:buClr>
                <a:schemeClr val="accent5">
                  <a:lumMod val="60000"/>
                  <a:lumOff val="40000"/>
                </a:schemeClr>
              </a:buClr>
            </a:pPr>
            <a:r>
              <a:rPr lang="es-ES_tradnl" sz="1600" spc="17" dirty="0">
                <a:solidFill>
                  <a:schemeClr val="tx1">
                    <a:lumMod val="65000"/>
                    <a:lumOff val="35000"/>
                  </a:schemeClr>
                </a:solidFill>
                <a:latin typeface="Poppins"/>
                <a:cs typeface="Poppins"/>
              </a:rPr>
              <a:t>Una entidad financiera sabe hasta qué nivel podemos endeudarnos sin tener problemas, o sea que si nos presta más dinero del que podemos devolver ¿es porque asume la responsabilidad?</a:t>
            </a:r>
          </a:p>
        </p:txBody>
      </p:sp>
    </p:spTree>
    <p:extLst>
      <p:ext uri="{BB962C8B-B14F-4D97-AF65-F5344CB8AC3E}">
        <p14:creationId xmlns:p14="http://schemas.microsoft.com/office/powerpoint/2010/main" val="2261834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p:nvPr/>
        </p:nvSpPr>
        <p:spPr>
          <a:xfrm>
            <a:off x="4580211" y="0"/>
            <a:ext cx="4571040" cy="5143500"/>
          </a:xfrm>
          <a:prstGeom prst="rect">
            <a:avLst/>
          </a:prstGeom>
          <a:solidFill>
            <a:srgbClr val="019EE2"/>
          </a:solidFill>
          <a:ln>
            <a:solidFill>
              <a:srgbClr val="019EE2"/>
            </a:solidFill>
          </a:ln>
        </p:spPr>
      </p:sp>
      <p:sp>
        <p:nvSpPr>
          <p:cNvPr id="13" name="TextBox 4"/>
          <p:cNvSpPr txBox="1"/>
          <p:nvPr/>
        </p:nvSpPr>
        <p:spPr>
          <a:xfrm>
            <a:off x="179512" y="2139702"/>
            <a:ext cx="4248472" cy="984885"/>
          </a:xfrm>
          <a:prstGeom prst="rect">
            <a:avLst/>
          </a:prstGeom>
        </p:spPr>
        <p:txBody>
          <a:bodyPr wrap="square" lIns="0" tIns="0" rIns="0" bIns="0" rtlCol="0" anchor="t">
            <a:spAutoFit/>
          </a:bodyPr>
          <a:lstStyle/>
          <a:p>
            <a:pPr algn="ctr"/>
            <a:r>
              <a:rPr lang="en-US" sz="3200" b="1" dirty="0">
                <a:solidFill>
                  <a:schemeClr val="tx1">
                    <a:lumMod val="65000"/>
                    <a:lumOff val="35000"/>
                  </a:schemeClr>
                </a:solidFill>
                <a:latin typeface="Poppins"/>
                <a:cs typeface="Poppins"/>
              </a:rPr>
              <a:t>LA DECISIÓN </a:t>
            </a:r>
          </a:p>
          <a:p>
            <a:pPr algn="ctr"/>
            <a:r>
              <a:rPr lang="en-US" sz="3200" b="1" dirty="0">
                <a:solidFill>
                  <a:schemeClr val="tx1">
                    <a:lumMod val="65000"/>
                    <a:lumOff val="35000"/>
                  </a:schemeClr>
                </a:solidFill>
                <a:latin typeface="Poppins"/>
                <a:cs typeface="Poppins"/>
              </a:rPr>
              <a:t>DE ENDEUDARSE</a:t>
            </a:r>
          </a:p>
        </p:txBody>
      </p:sp>
      <p:sp>
        <p:nvSpPr>
          <p:cNvPr id="14" name="TextBox 5"/>
          <p:cNvSpPr txBox="1"/>
          <p:nvPr/>
        </p:nvSpPr>
        <p:spPr>
          <a:xfrm>
            <a:off x="5364088" y="1373406"/>
            <a:ext cx="2952328" cy="884858"/>
          </a:xfrm>
          <a:prstGeom prst="rect">
            <a:avLst/>
          </a:prstGeom>
        </p:spPr>
        <p:txBody>
          <a:bodyPr wrap="square" lIns="0" tIns="0" rIns="0" bIns="0" rtlCol="0" anchor="t">
            <a:spAutoFit/>
          </a:bodyPr>
          <a:lstStyle/>
          <a:p>
            <a:pPr>
              <a:lnSpc>
                <a:spcPts val="2260"/>
              </a:lnSpc>
            </a:pPr>
            <a:r>
              <a:rPr lang="es-ES_tradnl" b="1" spc="15" dirty="0">
                <a:solidFill>
                  <a:schemeClr val="bg1"/>
                </a:solidFill>
                <a:latin typeface="Poppins" panose="00000500000000000000" pitchFamily="50" charset="0"/>
                <a:cs typeface="Poppins" panose="00000500000000000000" pitchFamily="50" charset="0"/>
              </a:rPr>
              <a:t>Razonable:  </a:t>
            </a:r>
            <a:r>
              <a:rPr lang="es-ES_tradnl" spc="15" dirty="0">
                <a:solidFill>
                  <a:srgbClr val="595959"/>
                </a:solidFill>
                <a:latin typeface="Poppins"/>
                <a:cs typeface="Poppins"/>
              </a:rPr>
              <a:t>para adquirir bienes y servicios necesarios.</a:t>
            </a:r>
          </a:p>
          <a:p>
            <a:pPr>
              <a:lnSpc>
                <a:spcPts val="2260"/>
              </a:lnSpc>
            </a:pPr>
            <a:endParaRPr lang="ca-ES" b="1" spc="15" dirty="0">
              <a:solidFill>
                <a:schemeClr val="bg1"/>
              </a:solidFill>
              <a:latin typeface="Poppins" panose="00000500000000000000" pitchFamily="50" charset="0"/>
              <a:cs typeface="Poppins" panose="00000500000000000000" pitchFamily="50" charset="0"/>
            </a:endParaRPr>
          </a:p>
        </p:txBody>
      </p:sp>
      <p:sp>
        <p:nvSpPr>
          <p:cNvPr id="15" name="TextBox 9"/>
          <p:cNvSpPr txBox="1"/>
          <p:nvPr/>
        </p:nvSpPr>
        <p:spPr>
          <a:xfrm>
            <a:off x="5364088" y="3533646"/>
            <a:ext cx="3096344" cy="884858"/>
          </a:xfrm>
          <a:prstGeom prst="rect">
            <a:avLst/>
          </a:prstGeom>
        </p:spPr>
        <p:txBody>
          <a:bodyPr wrap="square" lIns="0" tIns="0" rIns="0" bIns="0" rtlCol="0" anchor="t">
            <a:spAutoFit/>
          </a:bodyPr>
          <a:lstStyle/>
          <a:p>
            <a:pPr>
              <a:lnSpc>
                <a:spcPts val="2260"/>
              </a:lnSpc>
            </a:pPr>
            <a:r>
              <a:rPr lang="es-ES_tradnl" b="1" spc="15" dirty="0">
                <a:solidFill>
                  <a:srgbClr val="F7F9F8"/>
                </a:solidFill>
                <a:latin typeface="Poppins" panose="00000500000000000000" pitchFamily="50" charset="0"/>
                <a:cs typeface="Poppins" panose="00000500000000000000" pitchFamily="50" charset="0"/>
              </a:rPr>
              <a:t>No razonable: </a:t>
            </a:r>
            <a:r>
              <a:rPr lang="es-ES_tradnl" spc="15" dirty="0">
                <a:solidFill>
                  <a:srgbClr val="595959"/>
                </a:solidFill>
                <a:latin typeface="Poppins"/>
                <a:cs typeface="Poppins"/>
              </a:rPr>
              <a:t>cuando supera lo que podemos asumir  o adquirimos  bienes o servicios innecesarios.</a:t>
            </a:r>
          </a:p>
        </p:txBody>
      </p:sp>
      <p:sp>
        <p:nvSpPr>
          <p:cNvPr id="16" name="TextBox 6"/>
          <p:cNvSpPr txBox="1">
            <a:spLocks noChangeAspect="1"/>
          </p:cNvSpPr>
          <p:nvPr/>
        </p:nvSpPr>
        <p:spPr>
          <a:xfrm>
            <a:off x="0" y="555526"/>
            <a:ext cx="4572000" cy="369332"/>
          </a:xfrm>
          <a:prstGeom prst="rect">
            <a:avLst/>
          </a:prstGeom>
        </p:spPr>
        <p:txBody>
          <a:bodyPr wrap="square" lIns="0" tIns="0" rIns="0" bIns="0" rtlCol="0" anchor="t">
            <a:spAutoFit/>
          </a:bodyPr>
          <a:lstStyle/>
          <a:p>
            <a:pPr algn="ctr"/>
            <a:r>
              <a:rPr lang="ca-ES" sz="2400" b="1" dirty="0" err="1">
                <a:solidFill>
                  <a:srgbClr val="019EE2"/>
                </a:solidFill>
                <a:latin typeface="Poppins"/>
                <a:cs typeface="Poppins"/>
              </a:rPr>
              <a:t>Endeudamiento</a:t>
            </a:r>
            <a:endParaRPr lang="ca-ES" sz="2400" b="1" dirty="0">
              <a:solidFill>
                <a:srgbClr val="019EE2"/>
              </a:solidFill>
              <a:latin typeface="Poppins"/>
              <a:cs typeface="Poppins"/>
            </a:endParaRPr>
          </a:p>
        </p:txBody>
      </p:sp>
      <p:cxnSp>
        <p:nvCxnSpPr>
          <p:cNvPr id="17" name="Conector recto 16"/>
          <p:cNvCxnSpPr/>
          <p:nvPr/>
        </p:nvCxnSpPr>
        <p:spPr>
          <a:xfrm>
            <a:off x="917848" y="1148580"/>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8" name="Imagen 17"/>
          <p:cNvPicPr>
            <a:picLocks noChangeAspect="1"/>
          </p:cNvPicPr>
          <p:nvPr/>
        </p:nvPicPr>
        <p:blipFill>
          <a:blip r:embed="rId3"/>
          <a:stretch>
            <a:fillRect/>
          </a:stretch>
        </p:blipFill>
        <p:spPr>
          <a:xfrm>
            <a:off x="5364088" y="509310"/>
            <a:ext cx="791468" cy="791468"/>
          </a:xfrm>
          <a:prstGeom prst="rect">
            <a:avLst/>
          </a:prstGeom>
        </p:spPr>
      </p:pic>
      <p:pic>
        <p:nvPicPr>
          <p:cNvPr id="19" name="Imagen 18"/>
          <p:cNvPicPr>
            <a:picLocks noChangeAspect="1"/>
          </p:cNvPicPr>
          <p:nvPr/>
        </p:nvPicPr>
        <p:blipFill>
          <a:blip r:embed="rId4"/>
          <a:stretch>
            <a:fillRect/>
          </a:stretch>
        </p:blipFill>
        <p:spPr>
          <a:xfrm>
            <a:off x="5361988" y="2643758"/>
            <a:ext cx="793568" cy="793568"/>
          </a:xfrm>
          <a:prstGeom prst="rect">
            <a:avLst/>
          </a:prstGeom>
        </p:spPr>
      </p:pic>
      <p:sp>
        <p:nvSpPr>
          <p:cNvPr id="8" name="TextBox 8"/>
          <p:cNvSpPr txBox="1"/>
          <p:nvPr/>
        </p:nvSpPr>
        <p:spPr>
          <a:xfrm>
            <a:off x="6360802" y="3876828"/>
            <a:ext cx="2461148" cy="308845"/>
          </a:xfrm>
          <a:prstGeom prst="rect">
            <a:avLst/>
          </a:prstGeom>
        </p:spPr>
        <p:txBody>
          <a:bodyPr lIns="0" tIns="0" rIns="0" bIns="0" rtlCol="0" anchor="t">
            <a:spAutoFit/>
          </a:bodyPr>
          <a:lstStyle/>
          <a:p>
            <a:pPr algn="r">
              <a:lnSpc>
                <a:spcPts val="2410"/>
              </a:lnSpc>
            </a:pPr>
            <a:endParaRPr lang="en-GB" sz="2000" i="1" spc="301" dirty="0">
              <a:solidFill>
                <a:srgbClr val="F7F9F8"/>
              </a:solidFill>
              <a:latin typeface="Poppins Bold"/>
            </a:endParaRPr>
          </a:p>
        </p:txBody>
      </p:sp>
    </p:spTree>
    <p:extLst>
      <p:ext uri="{BB962C8B-B14F-4D97-AF65-F5344CB8AC3E}">
        <p14:creationId xmlns:p14="http://schemas.microsoft.com/office/powerpoint/2010/main" val="69678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683568" y="4011910"/>
            <a:ext cx="3024336" cy="574944"/>
          </a:xfrm>
          <a:prstGeom prst="rect">
            <a:avLst/>
          </a:prstGeom>
        </p:spPr>
        <p:txBody>
          <a:bodyPr wrap="square" lIns="0" tIns="0" rIns="0" bIns="0" rtlCol="0" anchor="t">
            <a:spAutoFit/>
          </a:bodyPr>
          <a:lstStyle/>
          <a:p>
            <a:pPr>
              <a:lnSpc>
                <a:spcPts val="2260"/>
              </a:lnSpc>
            </a:pPr>
            <a:r>
              <a:rPr lang="es-ES_tradnl" sz="1700" b="1" spc="15" dirty="0">
                <a:solidFill>
                  <a:srgbClr val="595959"/>
                </a:solidFill>
                <a:latin typeface="Poppins"/>
                <a:cs typeface="Poppins"/>
              </a:rPr>
              <a:t>No recurrir a prestamistas ni a créditos rápidos</a:t>
            </a:r>
          </a:p>
        </p:txBody>
      </p:sp>
      <p:sp>
        <p:nvSpPr>
          <p:cNvPr id="10" name="TextBox 5"/>
          <p:cNvSpPr txBox="1"/>
          <p:nvPr/>
        </p:nvSpPr>
        <p:spPr>
          <a:xfrm>
            <a:off x="4031940" y="2355726"/>
            <a:ext cx="4284476" cy="2264103"/>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a:t>
            </a:r>
            <a:r>
              <a:rPr lang="es-ES_tradnl" sz="1800" spc="17" dirty="0">
                <a:solidFill>
                  <a:schemeClr val="tx1">
                    <a:lumMod val="65000"/>
                    <a:lumOff val="35000"/>
                  </a:schemeClr>
                </a:solidFill>
                <a:latin typeface="Poppins"/>
                <a:cs typeface="Poppins"/>
              </a:rPr>
              <a:t>Lo necesito?</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¿Puedo esperar?</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¿Lo seguiré queriendo de aquí </a:t>
            </a:r>
          </a:p>
          <a:p>
            <a:pPr>
              <a:lnSpc>
                <a:spcPts val="2531"/>
              </a:lnSpc>
              <a:buClr>
                <a:schemeClr val="accent5">
                  <a:lumMod val="60000"/>
                  <a:lumOff val="40000"/>
                </a:schemeClr>
              </a:buClr>
            </a:pPr>
            <a:r>
              <a:rPr lang="es-ES_tradnl" sz="1800" spc="17" dirty="0">
                <a:solidFill>
                  <a:schemeClr val="tx1">
                    <a:lumMod val="65000"/>
                    <a:lumOff val="35000"/>
                  </a:schemeClr>
                </a:solidFill>
                <a:latin typeface="Poppins"/>
                <a:cs typeface="Poppins"/>
              </a:rPr>
              <a:t>      a un mes?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¿Cuánto me costará de más?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¿Puedo asumir las cuotas?</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¿Qué tendré que sacrificar?</a:t>
            </a:r>
          </a:p>
        </p:txBody>
      </p:sp>
      <p:sp>
        <p:nvSpPr>
          <p:cNvPr id="11" name="TextBox 7"/>
          <p:cNvSpPr txBox="1"/>
          <p:nvPr/>
        </p:nvSpPr>
        <p:spPr>
          <a:xfrm>
            <a:off x="3563888" y="1203598"/>
            <a:ext cx="4680520" cy="984885"/>
          </a:xfrm>
          <a:prstGeom prst="rect">
            <a:avLst/>
          </a:prstGeom>
        </p:spPr>
        <p:txBody>
          <a:bodyPr wrap="square" lIns="0" tIns="0" rIns="0" bIns="0" rtlCol="0" anchor="t">
            <a:spAutoFit/>
          </a:bodyPr>
          <a:lstStyle/>
          <a:p>
            <a:pPr algn="ctr"/>
            <a:r>
              <a:rPr lang="es-ES_tradnl" sz="3200" b="1" spc="135" dirty="0">
                <a:solidFill>
                  <a:schemeClr val="tx1">
                    <a:lumMod val="65000"/>
                    <a:lumOff val="35000"/>
                  </a:schemeClr>
                </a:solidFill>
                <a:latin typeface="Poppins"/>
                <a:cs typeface="Poppins"/>
              </a:rPr>
              <a:t>Antes </a:t>
            </a:r>
          </a:p>
          <a:p>
            <a:pPr algn="ctr"/>
            <a:r>
              <a:rPr lang="es-ES_tradnl" sz="3200" b="1" spc="135" dirty="0">
                <a:solidFill>
                  <a:schemeClr val="tx1">
                    <a:lumMod val="65000"/>
                    <a:lumOff val="35000"/>
                  </a:schemeClr>
                </a:solidFill>
                <a:latin typeface="Poppins"/>
                <a:cs typeface="Poppins"/>
              </a:rPr>
              <a:t>de endeudarse</a:t>
            </a:r>
          </a:p>
        </p:txBody>
      </p:sp>
      <p:sp>
        <p:nvSpPr>
          <p:cNvPr id="12"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Endeudamiento</a:t>
            </a:r>
          </a:p>
        </p:txBody>
      </p:sp>
      <p:cxnSp>
        <p:nvCxnSpPr>
          <p:cNvPr id="13" name="Conector recto 12"/>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4" name="Imagen 13"/>
          <p:cNvPicPr>
            <a:picLocks noChangeAspect="1"/>
          </p:cNvPicPr>
          <p:nvPr/>
        </p:nvPicPr>
        <p:blipFill>
          <a:blip r:embed="rId3"/>
          <a:stretch>
            <a:fillRect/>
          </a:stretch>
        </p:blipFill>
        <p:spPr>
          <a:xfrm>
            <a:off x="827584" y="1491630"/>
            <a:ext cx="2016224" cy="2241313"/>
          </a:xfrm>
          <a:prstGeom prst="rect">
            <a:avLst/>
          </a:prstGeom>
        </p:spPr>
      </p:pic>
    </p:spTree>
    <p:extLst>
      <p:ext uri="{BB962C8B-B14F-4D97-AF65-F5344CB8AC3E}">
        <p14:creationId xmlns:p14="http://schemas.microsoft.com/office/powerpoint/2010/main" val="83838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3"/>
          <a:stretch>
            <a:fillRect/>
          </a:stretch>
        </p:blipFill>
        <p:spPr>
          <a:xfrm>
            <a:off x="5220072" y="2139702"/>
            <a:ext cx="1440160" cy="1440160"/>
          </a:xfrm>
          <a:prstGeom prst="rect">
            <a:avLst/>
          </a:prstGeom>
        </p:spPr>
      </p:pic>
      <p:pic>
        <p:nvPicPr>
          <p:cNvPr id="25" name="Imagen 24"/>
          <p:cNvPicPr>
            <a:picLocks noChangeAspect="1"/>
          </p:cNvPicPr>
          <p:nvPr/>
        </p:nvPicPr>
        <p:blipFill>
          <a:blip r:embed="rId3"/>
          <a:stretch>
            <a:fillRect/>
          </a:stretch>
        </p:blipFill>
        <p:spPr>
          <a:xfrm>
            <a:off x="2491630" y="2139702"/>
            <a:ext cx="1440160" cy="1440160"/>
          </a:xfrm>
          <a:prstGeom prst="rect">
            <a:avLst/>
          </a:prstGeom>
        </p:spPr>
      </p:pic>
      <p:sp>
        <p:nvSpPr>
          <p:cNvPr id="26" name="TextBox 7"/>
          <p:cNvSpPr txBox="1"/>
          <p:nvPr/>
        </p:nvSpPr>
        <p:spPr>
          <a:xfrm>
            <a:off x="4712085" y="3726789"/>
            <a:ext cx="2456134" cy="574944"/>
          </a:xfrm>
          <a:prstGeom prst="rect">
            <a:avLst/>
          </a:prstGeom>
        </p:spPr>
        <p:txBody>
          <a:bodyPr wrap="square" lIns="0" tIns="0" rIns="0" bIns="0" rtlCol="0" anchor="t">
            <a:spAutoFit/>
          </a:bodyPr>
          <a:lstStyle/>
          <a:p>
            <a:pPr algn="ctr">
              <a:lnSpc>
                <a:spcPts val="2260"/>
              </a:lnSpc>
            </a:pPr>
            <a:r>
              <a:rPr lang="es-ES_tradnl" sz="1700" spc="15" dirty="0">
                <a:solidFill>
                  <a:srgbClr val="595959"/>
                </a:solidFill>
                <a:latin typeface="Poppins"/>
                <a:cs typeface="Poppins"/>
              </a:rPr>
              <a:t>Tasa anual</a:t>
            </a:r>
          </a:p>
          <a:p>
            <a:pPr algn="ctr">
              <a:lnSpc>
                <a:spcPts val="2260"/>
              </a:lnSpc>
            </a:pPr>
            <a:r>
              <a:rPr lang="es-ES_tradnl" sz="1700" spc="15" dirty="0">
                <a:solidFill>
                  <a:srgbClr val="595959"/>
                </a:solidFill>
                <a:latin typeface="Poppins"/>
                <a:cs typeface="Poppins"/>
              </a:rPr>
              <a:t>equivalente</a:t>
            </a:r>
          </a:p>
        </p:txBody>
      </p:sp>
      <p:sp>
        <p:nvSpPr>
          <p:cNvPr id="27" name="TextBox 13"/>
          <p:cNvSpPr txBox="1"/>
          <p:nvPr/>
        </p:nvSpPr>
        <p:spPr>
          <a:xfrm>
            <a:off x="5219968" y="2728977"/>
            <a:ext cx="1440369" cy="261610"/>
          </a:xfrm>
          <a:prstGeom prst="rect">
            <a:avLst/>
          </a:prstGeom>
        </p:spPr>
        <p:txBody>
          <a:bodyPr wrap="square" lIns="0" tIns="0" rIns="0" bIns="0" rtlCol="0" anchor="t">
            <a:spAutoFit/>
          </a:bodyPr>
          <a:lstStyle/>
          <a:p>
            <a:pPr algn="ctr"/>
            <a:r>
              <a:rPr lang="ca-ES" sz="1700" spc="15" dirty="0">
                <a:solidFill>
                  <a:srgbClr val="595959"/>
                </a:solidFill>
                <a:latin typeface="Poppins"/>
                <a:cs typeface="Poppins"/>
              </a:rPr>
              <a:t>TAE</a:t>
            </a:r>
          </a:p>
        </p:txBody>
      </p:sp>
      <p:sp>
        <p:nvSpPr>
          <p:cNvPr id="29" name="TextBox 13"/>
          <p:cNvSpPr txBox="1"/>
          <p:nvPr/>
        </p:nvSpPr>
        <p:spPr>
          <a:xfrm>
            <a:off x="2483768" y="2715766"/>
            <a:ext cx="1440369" cy="261610"/>
          </a:xfrm>
          <a:prstGeom prst="rect">
            <a:avLst/>
          </a:prstGeom>
        </p:spPr>
        <p:txBody>
          <a:bodyPr wrap="square" lIns="0" tIns="0" rIns="0" bIns="0" rtlCol="0" anchor="t">
            <a:spAutoFit/>
          </a:bodyPr>
          <a:lstStyle/>
          <a:p>
            <a:pPr algn="ctr"/>
            <a:r>
              <a:rPr lang="ca-ES" sz="1700" spc="15" dirty="0">
                <a:solidFill>
                  <a:srgbClr val="595959"/>
                </a:solidFill>
                <a:latin typeface="Poppins"/>
                <a:cs typeface="Poppins"/>
              </a:rPr>
              <a:t>TIN</a:t>
            </a:r>
          </a:p>
        </p:txBody>
      </p:sp>
      <p:sp>
        <p:nvSpPr>
          <p:cNvPr id="30" name="TextBox 7"/>
          <p:cNvSpPr txBox="1"/>
          <p:nvPr/>
        </p:nvSpPr>
        <p:spPr>
          <a:xfrm>
            <a:off x="1983643" y="3726789"/>
            <a:ext cx="2456134" cy="574944"/>
          </a:xfrm>
          <a:prstGeom prst="rect">
            <a:avLst/>
          </a:prstGeom>
        </p:spPr>
        <p:txBody>
          <a:bodyPr wrap="square" lIns="0" tIns="0" rIns="0" bIns="0" rtlCol="0" anchor="t">
            <a:spAutoFit/>
          </a:bodyPr>
          <a:lstStyle/>
          <a:p>
            <a:pPr algn="ctr">
              <a:lnSpc>
                <a:spcPts val="2260"/>
              </a:lnSpc>
            </a:pPr>
            <a:r>
              <a:rPr lang="es-ES_tradnl" sz="1700" spc="15" dirty="0">
                <a:solidFill>
                  <a:srgbClr val="595959"/>
                </a:solidFill>
                <a:latin typeface="Poppins"/>
                <a:cs typeface="Poppins"/>
              </a:rPr>
              <a:t>Tipo de interés</a:t>
            </a:r>
          </a:p>
          <a:p>
            <a:pPr algn="ctr">
              <a:lnSpc>
                <a:spcPts val="2260"/>
              </a:lnSpc>
            </a:pPr>
            <a:r>
              <a:rPr lang="es-ES_tradnl" sz="1700" spc="15" dirty="0">
                <a:solidFill>
                  <a:srgbClr val="595959"/>
                </a:solidFill>
                <a:latin typeface="Poppins"/>
                <a:cs typeface="Poppins"/>
              </a:rPr>
              <a:t>nominal</a:t>
            </a:r>
          </a:p>
        </p:txBody>
      </p:sp>
      <p:sp>
        <p:nvSpPr>
          <p:cNvPr id="21" name="TextBox 2"/>
          <p:cNvSpPr txBox="1"/>
          <p:nvPr/>
        </p:nvSpPr>
        <p:spPr>
          <a:xfrm>
            <a:off x="1140094" y="1203598"/>
            <a:ext cx="7005879" cy="580501"/>
          </a:xfrm>
          <a:prstGeom prst="rect">
            <a:avLst/>
          </a:prstGeom>
        </p:spPr>
        <p:txBody>
          <a:bodyPr lIns="0" tIns="0" rIns="0" bIns="0" rtlCol="0" anchor="t">
            <a:spAutoFit/>
          </a:bodyPr>
          <a:lstStyle/>
          <a:p>
            <a:pPr algn="ctr">
              <a:lnSpc>
                <a:spcPts val="4520"/>
              </a:lnSpc>
            </a:pPr>
            <a:r>
              <a:rPr lang="es-ES_tradnl" sz="3800" b="1" spc="113" dirty="0">
                <a:solidFill>
                  <a:srgbClr val="595959"/>
                </a:solidFill>
                <a:latin typeface="Poppins"/>
                <a:cs typeface="Poppins"/>
              </a:rPr>
              <a:t>El tipo de interés:</a:t>
            </a:r>
          </a:p>
        </p:txBody>
      </p:sp>
      <p:sp>
        <p:nvSpPr>
          <p:cNvPr id="22" name="TextBox 6"/>
          <p:cNvSpPr txBox="1">
            <a:spLocks noChangeAspect="1"/>
          </p:cNvSpPr>
          <p:nvPr/>
        </p:nvSpPr>
        <p:spPr>
          <a:xfrm>
            <a:off x="2286000" y="322512"/>
            <a:ext cx="4572000"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Endeudamiento</a:t>
            </a:r>
          </a:p>
        </p:txBody>
      </p:sp>
      <p:cxnSp>
        <p:nvCxnSpPr>
          <p:cNvPr id="23" name="Conector recto 22"/>
          <p:cNvCxnSpPr/>
          <p:nvPr/>
        </p:nvCxnSpPr>
        <p:spPr>
          <a:xfrm>
            <a:off x="3203848" y="91556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88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385640055"/>
              </p:ext>
            </p:extLst>
          </p:nvPr>
        </p:nvGraphicFramePr>
        <p:xfrm>
          <a:off x="1547664" y="2067694"/>
          <a:ext cx="6093296" cy="2631496"/>
        </p:xfrm>
        <a:graphic>
          <a:graphicData uri="http://schemas.openxmlformats.org/drawingml/2006/table">
            <a:tbl>
              <a:tblPr firstRow="1" bandRow="1">
                <a:tableStyleId>{5C22544A-7EE6-4342-B048-85BDC9FD1C3A}</a:tableStyleId>
              </a:tblPr>
              <a:tblGrid>
                <a:gridCol w="1523324">
                  <a:extLst>
                    <a:ext uri="{9D8B030D-6E8A-4147-A177-3AD203B41FA5}">
                      <a16:colId xmlns:a16="http://schemas.microsoft.com/office/drawing/2014/main" val="3805463405"/>
                    </a:ext>
                  </a:extLst>
                </a:gridCol>
                <a:gridCol w="1523324">
                  <a:extLst>
                    <a:ext uri="{9D8B030D-6E8A-4147-A177-3AD203B41FA5}">
                      <a16:colId xmlns:a16="http://schemas.microsoft.com/office/drawing/2014/main" val="1403237555"/>
                    </a:ext>
                  </a:extLst>
                </a:gridCol>
                <a:gridCol w="1523324">
                  <a:extLst>
                    <a:ext uri="{9D8B030D-6E8A-4147-A177-3AD203B41FA5}">
                      <a16:colId xmlns:a16="http://schemas.microsoft.com/office/drawing/2014/main" val="1936555670"/>
                    </a:ext>
                  </a:extLst>
                </a:gridCol>
                <a:gridCol w="1523324">
                  <a:extLst>
                    <a:ext uri="{9D8B030D-6E8A-4147-A177-3AD203B41FA5}">
                      <a16:colId xmlns:a16="http://schemas.microsoft.com/office/drawing/2014/main" val="2267821939"/>
                    </a:ext>
                  </a:extLst>
                </a:gridCol>
              </a:tblGrid>
              <a:tr h="257161">
                <a:tc>
                  <a:txBody>
                    <a:bodyPr/>
                    <a:lstStyle/>
                    <a:p>
                      <a:pPr marL="0" algn="ctr" defTabSz="914400" rtl="0" eaLnBrk="1" latinLnBrk="0" hangingPunct="1"/>
                      <a:r>
                        <a:rPr lang="es-ES" sz="800" b="0" i="0" kern="1200" noProof="0" dirty="0">
                          <a:solidFill>
                            <a:schemeClr val="bg1"/>
                          </a:solidFill>
                          <a:latin typeface="Poppins" panose="00000500000000000000" pitchFamily="50" charset="0"/>
                        </a:rPr>
                        <a:t>Características</a:t>
                      </a:r>
                      <a:endParaRPr lang="es-ES" sz="800" b="0" i="0" kern="1200" noProof="0" dirty="0">
                        <a:solidFill>
                          <a:schemeClr val="bg1"/>
                        </a:solidFill>
                        <a:latin typeface="Poppins" panose="00000500000000000000" pitchFamily="50" charset="0"/>
                        <a:ea typeface="+mn-ea"/>
                        <a:cs typeface="Poppins" panose="00000500000000000000" pitchFamily="50" charset="0"/>
                      </a:endParaRPr>
                    </a:p>
                  </a:txBody>
                  <a:tcPr marL="63410" marR="63410" marT="31705" marB="31705" anchor="ctr">
                    <a:solidFill>
                      <a:srgbClr val="93CDDD"/>
                    </a:solidFill>
                  </a:tcPr>
                </a:tc>
                <a:tc>
                  <a:txBody>
                    <a:bodyPr/>
                    <a:lstStyle/>
                    <a:p>
                      <a:pPr marL="0" algn="ctr" defTabSz="914400" rtl="0" eaLnBrk="1" latinLnBrk="0" hangingPunct="1"/>
                      <a:r>
                        <a:rPr lang="es-ES" sz="800" b="0" i="0" kern="1200" noProof="0" dirty="0">
                          <a:solidFill>
                            <a:schemeClr val="bg1"/>
                          </a:solidFill>
                          <a:latin typeface="Poppins" panose="00000500000000000000" pitchFamily="50" charset="0"/>
                        </a:rPr>
                        <a:t>Banco 1</a:t>
                      </a:r>
                      <a:endParaRPr lang="es-ES" sz="800" b="0" i="0" kern="1200" noProof="0" dirty="0">
                        <a:solidFill>
                          <a:schemeClr val="bg1"/>
                        </a:solidFill>
                        <a:latin typeface="Poppins" panose="00000500000000000000" pitchFamily="50" charset="0"/>
                        <a:ea typeface="+mn-ea"/>
                        <a:cs typeface="Poppins" panose="00000500000000000000" pitchFamily="50" charset="0"/>
                      </a:endParaRPr>
                    </a:p>
                  </a:txBody>
                  <a:tcPr marL="63410" marR="63410" marT="31705" marB="31705" anchor="ctr">
                    <a:solidFill>
                      <a:srgbClr val="93CDDD"/>
                    </a:solidFill>
                  </a:tcPr>
                </a:tc>
                <a:tc>
                  <a:txBody>
                    <a:bodyPr/>
                    <a:lstStyle/>
                    <a:p>
                      <a:pPr marL="0" algn="ctr" defTabSz="914400" rtl="0" eaLnBrk="1" latinLnBrk="0" hangingPunct="1"/>
                      <a:r>
                        <a:rPr lang="es-ES" sz="800" b="0" i="0" kern="1200" noProof="0" dirty="0">
                          <a:solidFill>
                            <a:schemeClr val="bg1"/>
                          </a:solidFill>
                          <a:latin typeface="Poppins" panose="00000500000000000000" pitchFamily="50" charset="0"/>
                        </a:rPr>
                        <a:t>Banco 2</a:t>
                      </a:r>
                      <a:endParaRPr lang="es-ES" sz="800" b="0" i="0" kern="1200" noProof="0" dirty="0">
                        <a:solidFill>
                          <a:schemeClr val="bg1"/>
                        </a:solidFill>
                        <a:latin typeface="Poppins" panose="00000500000000000000" pitchFamily="50" charset="0"/>
                        <a:ea typeface="+mn-ea"/>
                        <a:cs typeface="Poppins" panose="00000500000000000000" pitchFamily="50" charset="0"/>
                      </a:endParaRPr>
                    </a:p>
                  </a:txBody>
                  <a:tcPr marL="63410" marR="63410" marT="31705" marB="31705" anchor="ctr">
                    <a:solidFill>
                      <a:srgbClr val="93CDDD"/>
                    </a:solidFill>
                  </a:tcPr>
                </a:tc>
                <a:tc>
                  <a:txBody>
                    <a:bodyPr/>
                    <a:lstStyle/>
                    <a:p>
                      <a:pPr marL="0" algn="ctr" defTabSz="914400" rtl="0" eaLnBrk="1" latinLnBrk="0" hangingPunct="1"/>
                      <a:r>
                        <a:rPr lang="es-ES" sz="800" b="0" i="0" kern="1200" noProof="0" dirty="0">
                          <a:solidFill>
                            <a:schemeClr val="bg1"/>
                          </a:solidFill>
                          <a:latin typeface="Poppins" panose="00000500000000000000" pitchFamily="50" charset="0"/>
                        </a:rPr>
                        <a:t>Financiera</a:t>
                      </a:r>
                      <a:endParaRPr lang="es-ES" sz="800" b="0" i="0" kern="1200" noProof="0" dirty="0">
                        <a:solidFill>
                          <a:schemeClr val="bg1"/>
                        </a:solidFill>
                        <a:latin typeface="Poppins" panose="00000500000000000000" pitchFamily="50" charset="0"/>
                        <a:ea typeface="+mn-ea"/>
                        <a:cs typeface="Poppins" panose="00000500000000000000" pitchFamily="50" charset="0"/>
                      </a:endParaRPr>
                    </a:p>
                  </a:txBody>
                  <a:tcPr marL="63410" marR="63410" marT="31705" marB="31705" anchor="ctr">
                    <a:solidFill>
                      <a:srgbClr val="93CDDD"/>
                    </a:solidFill>
                  </a:tcPr>
                </a:tc>
                <a:extLst>
                  <a:ext uri="{0D108BD9-81ED-4DB2-BD59-A6C34878D82A}">
                    <a16:rowId xmlns:a16="http://schemas.microsoft.com/office/drawing/2014/main" val="3079702550"/>
                  </a:ext>
                </a:extLst>
              </a:tr>
              <a:tr h="257161">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Importe</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400 €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400 €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400 €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1153186665"/>
                  </a:ext>
                </a:extLst>
              </a:tr>
              <a:tr h="257161">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TIN</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7 %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9 %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0 %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1196791430"/>
                  </a:ext>
                </a:extLst>
              </a:tr>
              <a:tr h="257161">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Comisión</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15 €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50 €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3519342103"/>
                  </a:ext>
                </a:extLst>
              </a:tr>
              <a:tr h="257161">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TAE</a:t>
                      </a: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19,94 %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9,37 %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59,25 %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1240174896"/>
                  </a:ext>
                </a:extLst>
              </a:tr>
              <a:tr h="257161">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Plazo</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6 meses</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6 meses</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6 meses</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427500743"/>
                  </a:ext>
                </a:extLst>
              </a:tr>
              <a:tr h="257161">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Cuota mensual</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68,03 €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68,43 €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66,67 €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4129599105"/>
                  </a:ext>
                </a:extLst>
              </a:tr>
              <a:tr h="257161">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Total cuotas</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408,18 €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410,58 €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400 €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230702650"/>
                  </a:ext>
                </a:extLst>
              </a:tr>
              <a:tr h="257161">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Comisión pagada</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15 €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0" i="0" kern="1200" noProof="0" dirty="0">
                          <a:solidFill>
                            <a:schemeClr val="dk1"/>
                          </a:solidFill>
                          <a:latin typeface="Poppins" panose="00000500000000000000" pitchFamily="50" charset="0"/>
                        </a:rPr>
                        <a:t>50 €</a:t>
                      </a:r>
                      <a:endParaRPr lang="es-ES" sz="800" b="0"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889386189"/>
                  </a:ext>
                </a:extLst>
              </a:tr>
              <a:tr h="317047">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Importe total a pagar</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423,18 €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410,58 €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tc>
                  <a:txBody>
                    <a:bodyPr/>
                    <a:lstStyle/>
                    <a:p>
                      <a:pPr marL="0" algn="ctr" defTabSz="914400" rtl="0" eaLnBrk="1" latinLnBrk="0" hangingPunct="1"/>
                      <a:r>
                        <a:rPr lang="es-ES" sz="800" b="1" i="0" kern="1200" noProof="0" dirty="0">
                          <a:solidFill>
                            <a:schemeClr val="dk1"/>
                          </a:solidFill>
                          <a:latin typeface="Poppins" panose="00000500000000000000" pitchFamily="50" charset="0"/>
                        </a:rPr>
                        <a:t>450 €</a:t>
                      </a:r>
                      <a:endParaRPr lang="es-ES" sz="800" b="1" i="0" kern="1200" noProof="0" dirty="0">
                        <a:solidFill>
                          <a:schemeClr val="dk1"/>
                        </a:solidFill>
                        <a:latin typeface="Poppins" panose="00000500000000000000" pitchFamily="50" charset="0"/>
                        <a:ea typeface="+mn-ea"/>
                        <a:cs typeface="Poppins" panose="00000500000000000000" pitchFamily="50" charset="0"/>
                      </a:endParaRPr>
                    </a:p>
                  </a:txBody>
                  <a:tcPr marL="63410" marR="63410" marT="31705" marB="31705" anchor="ctr"/>
                </a:tc>
                <a:extLst>
                  <a:ext uri="{0D108BD9-81ED-4DB2-BD59-A6C34878D82A}">
                    <a16:rowId xmlns:a16="http://schemas.microsoft.com/office/drawing/2014/main" val="4094266463"/>
                  </a:ext>
                </a:extLst>
              </a:tr>
            </a:tbl>
          </a:graphicData>
        </a:graphic>
      </p:graphicFrame>
      <p:pic>
        <p:nvPicPr>
          <p:cNvPr id="8" name="Imagen 7" descr="edomestica.tif"/>
          <p:cNvPicPr>
            <a:picLocks noChangeAspect="1"/>
          </p:cNvPicPr>
          <p:nvPr/>
        </p:nvPicPr>
        <p:blipFill rotWithShape="1">
          <a:blip r:embed="rId3" cstate="print">
            <a:extLst>
              <a:ext uri="{28A0092B-C50C-407E-A947-70E740481C1C}">
                <a14:useLocalDpi xmlns:a14="http://schemas.microsoft.com/office/drawing/2010/main" val="0"/>
              </a:ext>
            </a:extLst>
          </a:blip>
          <a:srcRect t="35630" b="40088"/>
          <a:stretch/>
        </p:blipFill>
        <p:spPr>
          <a:xfrm>
            <a:off x="0" y="-1"/>
            <a:ext cx="9182838" cy="1486219"/>
          </a:xfrm>
          <a:prstGeom prst="rect">
            <a:avLst/>
          </a:prstGeom>
        </p:spPr>
      </p:pic>
      <p:sp>
        <p:nvSpPr>
          <p:cNvPr id="9" name="TextBox 6"/>
          <p:cNvSpPr txBox="1">
            <a:spLocks noChangeAspect="1"/>
          </p:cNvSpPr>
          <p:nvPr/>
        </p:nvSpPr>
        <p:spPr>
          <a:xfrm>
            <a:off x="1646802" y="843558"/>
            <a:ext cx="5850396" cy="369332"/>
          </a:xfrm>
          <a:prstGeom prst="rect">
            <a:avLst/>
          </a:prstGeom>
        </p:spPr>
        <p:txBody>
          <a:bodyPr wrap="square" lIns="0" tIns="0" rIns="0" bIns="0" rtlCol="0" anchor="t">
            <a:spAutoFit/>
          </a:bodyPr>
          <a:lstStyle/>
          <a:p>
            <a:pPr algn="ctr"/>
            <a:r>
              <a:rPr lang="es-ES" sz="2400" b="1" dirty="0">
                <a:solidFill>
                  <a:schemeClr val="bg1"/>
                </a:solidFill>
                <a:latin typeface="Poppins"/>
                <a:cs typeface="Poppins"/>
              </a:rPr>
              <a:t>Algunos ejemplos para comparar</a:t>
            </a:r>
          </a:p>
        </p:txBody>
      </p:sp>
      <p:sp>
        <p:nvSpPr>
          <p:cNvPr id="3" name="TextBox 3"/>
          <p:cNvSpPr txBox="1"/>
          <p:nvPr/>
        </p:nvSpPr>
        <p:spPr>
          <a:xfrm>
            <a:off x="1331640" y="1563638"/>
            <a:ext cx="7600268" cy="539464"/>
          </a:xfrm>
          <a:prstGeom prst="rect">
            <a:avLst/>
          </a:prstGeom>
        </p:spPr>
        <p:txBody>
          <a:bodyPr lIns="0" tIns="0" rIns="0" bIns="0" rtlCol="0" anchor="t">
            <a:spAutoFit/>
          </a:bodyPr>
          <a:lstStyle/>
          <a:p>
            <a:pPr>
              <a:lnSpc>
                <a:spcPts val="4352"/>
              </a:lnSpc>
            </a:pPr>
            <a:endParaRPr lang="ca-ES" sz="2900" spc="87" dirty="0">
              <a:solidFill>
                <a:srgbClr val="F7F9F8"/>
              </a:solidFill>
              <a:latin typeface="Poppins Medium"/>
            </a:endParaRPr>
          </a:p>
        </p:txBody>
      </p:sp>
      <p:sp>
        <p:nvSpPr>
          <p:cNvPr id="6" name="TextBox 6"/>
          <p:cNvSpPr txBox="1"/>
          <p:nvPr/>
        </p:nvSpPr>
        <p:spPr>
          <a:xfrm>
            <a:off x="1035844" y="1613537"/>
            <a:ext cx="7072313" cy="293029"/>
          </a:xfrm>
          <a:prstGeom prst="rect">
            <a:avLst/>
          </a:prstGeom>
        </p:spPr>
        <p:txBody>
          <a:bodyPr wrap="square" lIns="0" tIns="0" rIns="0" bIns="0" rtlCol="0" anchor="t">
            <a:spAutoFit/>
          </a:bodyPr>
          <a:lstStyle/>
          <a:p>
            <a:pPr algn="ctr">
              <a:lnSpc>
                <a:spcPts val="2461"/>
              </a:lnSpc>
            </a:pPr>
            <a:r>
              <a:rPr lang="es-ES_tradnl" sz="1800" dirty="0">
                <a:solidFill>
                  <a:srgbClr val="595959"/>
                </a:solidFill>
                <a:latin typeface="Poppins"/>
                <a:cs typeface="Poppins"/>
              </a:rPr>
              <a:t>Pedimos un crédito a diferentes entidades</a:t>
            </a:r>
          </a:p>
        </p:txBody>
      </p:sp>
    </p:spTree>
    <p:extLst>
      <p:ext uri="{BB962C8B-B14F-4D97-AF65-F5344CB8AC3E}">
        <p14:creationId xmlns:p14="http://schemas.microsoft.com/office/powerpoint/2010/main" val="220481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572960" y="1"/>
            <a:ext cx="4571040" cy="5143500"/>
          </a:xfrm>
          <a:prstGeom prst="rect">
            <a:avLst/>
          </a:prstGeom>
          <a:solidFill>
            <a:srgbClr val="019EE2"/>
          </a:solidFill>
        </p:spPr>
      </p:sp>
      <p:sp>
        <p:nvSpPr>
          <p:cNvPr id="13" name="TextBox 4"/>
          <p:cNvSpPr txBox="1"/>
          <p:nvPr/>
        </p:nvSpPr>
        <p:spPr>
          <a:xfrm>
            <a:off x="611560" y="2367339"/>
            <a:ext cx="3240360" cy="492443"/>
          </a:xfrm>
          <a:prstGeom prst="rect">
            <a:avLst/>
          </a:prstGeom>
        </p:spPr>
        <p:txBody>
          <a:bodyPr wrap="square" lIns="0" tIns="0" rIns="0" bIns="0" rtlCol="0" anchor="t">
            <a:spAutoFit/>
          </a:bodyPr>
          <a:lstStyle/>
          <a:p>
            <a:pPr algn="ctr"/>
            <a:r>
              <a:rPr lang="en-US" sz="3200" b="1" dirty="0">
                <a:solidFill>
                  <a:schemeClr val="tx1">
                    <a:lumMod val="65000"/>
                    <a:lumOff val="35000"/>
                  </a:schemeClr>
                </a:solidFill>
                <a:latin typeface="Poppins"/>
                <a:cs typeface="Poppins"/>
              </a:rPr>
              <a:t>EL AVAL</a:t>
            </a:r>
          </a:p>
        </p:txBody>
      </p:sp>
      <p:sp>
        <p:nvSpPr>
          <p:cNvPr id="14" name="TextBox 6"/>
          <p:cNvSpPr txBox="1">
            <a:spLocks noChangeAspect="1"/>
          </p:cNvSpPr>
          <p:nvPr/>
        </p:nvSpPr>
        <p:spPr>
          <a:xfrm>
            <a:off x="0" y="555526"/>
            <a:ext cx="4572000" cy="369332"/>
          </a:xfrm>
          <a:prstGeom prst="rect">
            <a:avLst/>
          </a:prstGeom>
        </p:spPr>
        <p:txBody>
          <a:bodyPr wrap="square" lIns="0" tIns="0" rIns="0" bIns="0" rtlCol="0" anchor="t">
            <a:spAutoFit/>
          </a:bodyPr>
          <a:lstStyle/>
          <a:p>
            <a:pPr algn="ctr"/>
            <a:r>
              <a:rPr lang="ca-ES" sz="2400" b="1" dirty="0" err="1">
                <a:solidFill>
                  <a:srgbClr val="019EE2"/>
                </a:solidFill>
                <a:latin typeface="Poppins"/>
                <a:cs typeface="Poppins"/>
              </a:rPr>
              <a:t>Endeudamiento</a:t>
            </a:r>
            <a:endParaRPr lang="ca-ES" sz="2400" b="1" dirty="0">
              <a:solidFill>
                <a:srgbClr val="019EE2"/>
              </a:solidFill>
              <a:latin typeface="Poppins"/>
              <a:cs typeface="Poppins"/>
            </a:endParaRPr>
          </a:p>
        </p:txBody>
      </p:sp>
      <p:cxnSp>
        <p:nvCxnSpPr>
          <p:cNvPr id="15" name="Conector recto 14"/>
          <p:cNvCxnSpPr/>
          <p:nvPr/>
        </p:nvCxnSpPr>
        <p:spPr>
          <a:xfrm>
            <a:off x="917848" y="1148580"/>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grpSp>
        <p:nvGrpSpPr>
          <p:cNvPr id="16" name="Group 5"/>
          <p:cNvGrpSpPr/>
          <p:nvPr/>
        </p:nvGrpSpPr>
        <p:grpSpPr>
          <a:xfrm>
            <a:off x="5148064" y="771550"/>
            <a:ext cx="3786186" cy="3652414"/>
            <a:chOff x="0" y="-38100"/>
            <a:chExt cx="5511722" cy="6926057"/>
          </a:xfrm>
        </p:grpSpPr>
        <p:sp>
          <p:nvSpPr>
            <p:cNvPr id="17" name="TextBox 6"/>
            <p:cNvSpPr txBox="1"/>
            <p:nvPr/>
          </p:nvSpPr>
          <p:spPr>
            <a:xfrm>
              <a:off x="4" y="-38100"/>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Importe a avalar</a:t>
              </a:r>
            </a:p>
          </p:txBody>
        </p:sp>
        <p:sp>
          <p:nvSpPr>
            <p:cNvPr id="18" name="TextBox 7"/>
            <p:cNvSpPr txBox="1"/>
            <p:nvPr/>
          </p:nvSpPr>
          <p:spPr>
            <a:xfrm>
              <a:off x="7" y="557202"/>
              <a:ext cx="5346083" cy="1090264"/>
            </a:xfrm>
            <a:prstGeom prst="rect">
              <a:avLst/>
            </a:prstGeom>
          </p:spPr>
          <p:txBody>
            <a:bodyPr wrap="square" lIns="0" tIns="0" rIns="0" bIns="0" rtlCol="0" anchor="t">
              <a:spAutoFit/>
            </a:bodyPr>
            <a:lstStyle/>
            <a:p>
              <a:pPr>
                <a:lnSpc>
                  <a:spcPts val="2260"/>
                </a:lnSpc>
              </a:pPr>
              <a:r>
                <a:rPr lang="es-ES_tradnl" sz="1700" spc="15" dirty="0">
                  <a:solidFill>
                    <a:schemeClr val="tx1">
                      <a:lumMod val="65000"/>
                      <a:lumOff val="35000"/>
                    </a:schemeClr>
                  </a:solidFill>
                  <a:latin typeface="Poppins"/>
                  <a:cs typeface="Poppins"/>
                </a:rPr>
                <a:t>No se debe avalar nunca algo que no se podría pagar.</a:t>
              </a:r>
            </a:p>
          </p:txBody>
        </p:sp>
        <p:sp>
          <p:nvSpPr>
            <p:cNvPr id="19" name="TextBox 8"/>
            <p:cNvSpPr txBox="1"/>
            <p:nvPr/>
          </p:nvSpPr>
          <p:spPr>
            <a:xfrm>
              <a:off x="0" y="2315123"/>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Si el avalado no paga</a:t>
              </a:r>
            </a:p>
          </p:txBody>
        </p:sp>
        <p:sp>
          <p:nvSpPr>
            <p:cNvPr id="20" name="TextBox 9"/>
            <p:cNvSpPr txBox="1"/>
            <p:nvPr/>
          </p:nvSpPr>
          <p:spPr>
            <a:xfrm>
              <a:off x="1" y="2910424"/>
              <a:ext cx="5031613" cy="1090264"/>
            </a:xfrm>
            <a:prstGeom prst="rect">
              <a:avLst/>
            </a:prstGeom>
          </p:spPr>
          <p:txBody>
            <a:bodyPr wrap="square" lIns="0" tIns="0" rIns="0" bIns="0" rtlCol="0" anchor="t">
              <a:spAutoFit/>
            </a:bodyPr>
            <a:lstStyle/>
            <a:p>
              <a:pPr>
                <a:lnSpc>
                  <a:spcPts val="2260"/>
                </a:lnSpc>
              </a:pPr>
              <a:r>
                <a:rPr lang="es-ES_tradnl" sz="1700" spc="15" dirty="0">
                  <a:solidFill>
                    <a:srgbClr val="595959"/>
                  </a:solidFill>
                  <a:latin typeface="Poppins"/>
                  <a:cs typeface="Poppins"/>
                </a:rPr>
                <a:t>La entidad podrá reclamarnos el pago.</a:t>
              </a:r>
            </a:p>
          </p:txBody>
        </p:sp>
        <p:sp>
          <p:nvSpPr>
            <p:cNvPr id="21" name="TextBox 10"/>
            <p:cNvSpPr txBox="1"/>
            <p:nvPr/>
          </p:nvSpPr>
          <p:spPr>
            <a:xfrm>
              <a:off x="0" y="4652805"/>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Un aval se hereda</a:t>
              </a:r>
            </a:p>
          </p:txBody>
        </p:sp>
        <p:sp>
          <p:nvSpPr>
            <p:cNvPr id="22" name="TextBox 11"/>
            <p:cNvSpPr txBox="1"/>
            <p:nvPr/>
          </p:nvSpPr>
          <p:spPr>
            <a:xfrm>
              <a:off x="4" y="5248103"/>
              <a:ext cx="5136435" cy="1639854"/>
            </a:xfrm>
            <a:prstGeom prst="rect">
              <a:avLst/>
            </a:prstGeom>
          </p:spPr>
          <p:txBody>
            <a:bodyPr wrap="square" lIns="0" tIns="0" rIns="0" bIns="0" rtlCol="0" anchor="t">
              <a:spAutoFit/>
            </a:bodyPr>
            <a:lstStyle/>
            <a:p>
              <a:pPr>
                <a:lnSpc>
                  <a:spcPts val="2260"/>
                </a:lnSpc>
              </a:pPr>
              <a:r>
                <a:rPr lang="es-ES_tradnl" sz="1700" spc="15" dirty="0">
                  <a:solidFill>
                    <a:srgbClr val="595959"/>
                  </a:solidFill>
                  <a:latin typeface="Poppins"/>
                  <a:cs typeface="Poppins"/>
                </a:rPr>
                <a:t>En caso de que fallezcamos, el compromiso adquirido pasará a nuestros herederos.</a:t>
              </a:r>
            </a:p>
          </p:txBody>
        </p:sp>
      </p:grpSp>
    </p:spTree>
    <p:extLst>
      <p:ext uri="{BB962C8B-B14F-4D97-AF65-F5344CB8AC3E}">
        <p14:creationId xmlns:p14="http://schemas.microsoft.com/office/powerpoint/2010/main" val="3636254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p:nvPr/>
        </p:nvSpPr>
        <p:spPr>
          <a:xfrm>
            <a:off x="683568" y="3795886"/>
            <a:ext cx="2952328" cy="589905"/>
          </a:xfrm>
          <a:prstGeom prst="rect">
            <a:avLst/>
          </a:prstGeom>
        </p:spPr>
        <p:txBody>
          <a:bodyPr wrap="square" lIns="0" tIns="0" rIns="0" bIns="0" rtlCol="0" anchor="t">
            <a:spAutoFit/>
          </a:bodyPr>
          <a:lstStyle/>
          <a:p>
            <a:pPr>
              <a:lnSpc>
                <a:spcPts val="2260"/>
              </a:lnSpc>
            </a:pPr>
            <a:r>
              <a:rPr lang="ca-ES" sz="1700" b="1" spc="15" dirty="0">
                <a:solidFill>
                  <a:srgbClr val="595959"/>
                </a:solidFill>
                <a:latin typeface="Poppins"/>
                <a:cs typeface="Poppins"/>
              </a:rPr>
              <a:t>No </a:t>
            </a:r>
            <a:r>
              <a:rPr lang="es-ES_tradnl" sz="1700" b="1" spc="15" dirty="0">
                <a:solidFill>
                  <a:srgbClr val="595959"/>
                </a:solidFill>
                <a:latin typeface="Poppins"/>
                <a:cs typeface="Poppins"/>
              </a:rPr>
              <a:t>recurrir a prestamistas ni a créditos rápidos</a:t>
            </a:r>
          </a:p>
        </p:txBody>
      </p:sp>
      <p:sp>
        <p:nvSpPr>
          <p:cNvPr id="11" name="TextBox 5"/>
          <p:cNvSpPr txBox="1"/>
          <p:nvPr/>
        </p:nvSpPr>
        <p:spPr>
          <a:xfrm>
            <a:off x="4355976" y="2756999"/>
            <a:ext cx="3744416" cy="1614951"/>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Actuar con prontitud</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Pero sin precipitarse</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Revisar el presupuesto</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Negociar con la entidad</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Rehacer el presupuesto </a:t>
            </a:r>
          </a:p>
        </p:txBody>
      </p:sp>
      <p:sp>
        <p:nvSpPr>
          <p:cNvPr id="12" name="TextBox 7"/>
          <p:cNvSpPr txBox="1"/>
          <p:nvPr/>
        </p:nvSpPr>
        <p:spPr>
          <a:xfrm>
            <a:off x="3491880" y="1419622"/>
            <a:ext cx="5256584" cy="984885"/>
          </a:xfrm>
          <a:prstGeom prst="rect">
            <a:avLst/>
          </a:prstGeom>
        </p:spPr>
        <p:txBody>
          <a:bodyPr wrap="square" lIns="0" tIns="0" rIns="0" bIns="0" rtlCol="0" anchor="t">
            <a:spAutoFit/>
          </a:bodyPr>
          <a:lstStyle/>
          <a:p>
            <a:pPr algn="ctr"/>
            <a:r>
              <a:rPr lang="es-ES_tradnl" sz="3200" b="1" spc="135" dirty="0">
                <a:solidFill>
                  <a:schemeClr val="tx1">
                    <a:lumMod val="65000"/>
                    <a:lumOff val="35000"/>
                  </a:schemeClr>
                </a:solidFill>
                <a:latin typeface="Poppins"/>
                <a:cs typeface="Poppins"/>
              </a:rPr>
              <a:t>En caso de sobreendeudamiento</a:t>
            </a:r>
          </a:p>
        </p:txBody>
      </p:sp>
      <p:sp>
        <p:nvSpPr>
          <p:cNvPr id="13"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ca-ES" sz="2400" b="1" dirty="0" err="1">
                <a:solidFill>
                  <a:srgbClr val="019EE2"/>
                </a:solidFill>
                <a:latin typeface="Poppins"/>
                <a:cs typeface="Poppins"/>
              </a:rPr>
              <a:t>Endeudamiento</a:t>
            </a:r>
            <a:endParaRPr lang="ca-ES" sz="2400" b="1" dirty="0">
              <a:solidFill>
                <a:srgbClr val="019EE2"/>
              </a:solidFill>
              <a:latin typeface="Poppins"/>
              <a:cs typeface="Poppins"/>
            </a:endParaRPr>
          </a:p>
        </p:txBody>
      </p:sp>
      <p:cxnSp>
        <p:nvCxnSpPr>
          <p:cNvPr id="14" name="Conector recto 13"/>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5" name="Imagen 14"/>
          <p:cNvPicPr>
            <a:picLocks noChangeAspect="1"/>
          </p:cNvPicPr>
          <p:nvPr/>
        </p:nvPicPr>
        <p:blipFill>
          <a:blip r:embed="rId3"/>
          <a:stretch>
            <a:fillRect/>
          </a:stretch>
        </p:blipFill>
        <p:spPr>
          <a:xfrm>
            <a:off x="827584" y="1299381"/>
            <a:ext cx="2016224" cy="2241313"/>
          </a:xfrm>
          <a:prstGeom prst="rect">
            <a:avLst/>
          </a:prstGeom>
        </p:spPr>
      </p:pic>
    </p:spTree>
    <p:extLst>
      <p:ext uri="{BB962C8B-B14F-4D97-AF65-F5344CB8AC3E}">
        <p14:creationId xmlns:p14="http://schemas.microsoft.com/office/powerpoint/2010/main" val="324378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0" y="0"/>
            <a:ext cx="9144001" cy="5143500"/>
          </a:xfrm>
          <a:prstGeom prst="rect">
            <a:avLst/>
          </a:prstGeom>
          <a:solidFill>
            <a:srgbClr val="019EE2"/>
          </a:solidFill>
        </p:spPr>
      </p:sp>
      <p:sp>
        <p:nvSpPr>
          <p:cNvPr id="9" name="TextBox 7"/>
          <p:cNvSpPr txBox="1"/>
          <p:nvPr/>
        </p:nvSpPr>
        <p:spPr>
          <a:xfrm>
            <a:off x="2322004" y="4371950"/>
            <a:ext cx="4499992" cy="330432"/>
          </a:xfrm>
          <a:prstGeom prst="rect">
            <a:avLst/>
          </a:prstGeom>
        </p:spPr>
        <p:txBody>
          <a:bodyPr wrap="square" lIns="0" tIns="0" rIns="0" bIns="0" rtlCol="0" anchor="t">
            <a:spAutoFit/>
          </a:bodyPr>
          <a:lstStyle/>
          <a:p>
            <a:pPr algn="ctr">
              <a:lnSpc>
                <a:spcPts val="2660"/>
              </a:lnSpc>
            </a:pPr>
            <a:r>
              <a:rPr lang="es-ES" sz="1800" dirty="0">
                <a:solidFill>
                  <a:srgbClr val="FFFFFF"/>
                </a:solidFill>
                <a:latin typeface="Quarto-Bold"/>
                <a:cs typeface="Quarto-Bold"/>
              </a:rPr>
              <a:t>CICLO DE CHARLAS</a:t>
            </a:r>
          </a:p>
        </p:txBody>
      </p:sp>
      <p:sp>
        <p:nvSpPr>
          <p:cNvPr id="10" name="TextBox 5"/>
          <p:cNvSpPr txBox="1"/>
          <p:nvPr/>
        </p:nvSpPr>
        <p:spPr>
          <a:xfrm>
            <a:off x="1483369" y="1113947"/>
            <a:ext cx="6177263" cy="1418016"/>
          </a:xfrm>
          <a:prstGeom prst="rect">
            <a:avLst/>
          </a:prstGeom>
        </p:spPr>
        <p:txBody>
          <a:bodyPr lIns="0" tIns="0" rIns="0" bIns="0" rtlCol="0" anchor="t">
            <a:spAutoFit/>
          </a:bodyPr>
          <a:lstStyle/>
          <a:p>
            <a:pPr algn="ctr">
              <a:lnSpc>
                <a:spcPts val="11829"/>
              </a:lnSpc>
            </a:pPr>
            <a:r>
              <a:rPr lang="ca-ES" sz="6000" dirty="0" err="1">
                <a:solidFill>
                  <a:schemeClr val="bg1"/>
                </a:solidFill>
                <a:latin typeface="Quarto-Bold"/>
                <a:cs typeface="Quarto-Bold"/>
              </a:rPr>
              <a:t>Gracias</a:t>
            </a:r>
            <a:endParaRPr lang="ca-ES" sz="6000" dirty="0">
              <a:solidFill>
                <a:schemeClr val="bg1"/>
              </a:solidFill>
              <a:latin typeface="Quarto-Bold"/>
              <a:cs typeface="Quarto-Bold"/>
            </a:endParaRPr>
          </a:p>
        </p:txBody>
      </p:sp>
      <p:sp>
        <p:nvSpPr>
          <p:cNvPr id="11" name="TextBox 6"/>
          <p:cNvSpPr txBox="1"/>
          <p:nvPr/>
        </p:nvSpPr>
        <p:spPr>
          <a:xfrm>
            <a:off x="1475656" y="2870815"/>
            <a:ext cx="6174277" cy="276999"/>
          </a:xfrm>
          <a:prstGeom prst="rect">
            <a:avLst/>
          </a:prstGeom>
        </p:spPr>
        <p:txBody>
          <a:bodyPr lIns="0" tIns="0" rIns="0" bIns="0" rtlCol="0" anchor="t">
            <a:spAutoFit/>
          </a:bodyPr>
          <a:lstStyle/>
          <a:p>
            <a:pPr algn="ctr"/>
            <a:r>
              <a:rPr lang="es-ES" sz="1800" b="1" dirty="0">
                <a:solidFill>
                  <a:schemeClr val="bg1"/>
                </a:solidFill>
                <a:latin typeface="Poppins"/>
                <a:cs typeface="Poppins"/>
              </a:rPr>
              <a:t>Planificación de la economía doméstica</a:t>
            </a:r>
          </a:p>
        </p:txBody>
      </p:sp>
      <p:cxnSp>
        <p:nvCxnSpPr>
          <p:cNvPr id="12" name="Conector recto 11"/>
          <p:cNvCxnSpPr/>
          <p:nvPr/>
        </p:nvCxnSpPr>
        <p:spPr>
          <a:xfrm>
            <a:off x="3203848" y="2643758"/>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6" name="Rectángulo 5"/>
          <p:cNvSpPr/>
          <p:nvPr/>
        </p:nvSpPr>
        <p:spPr>
          <a:xfrm>
            <a:off x="1682" y="0"/>
            <a:ext cx="9142318"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TextBox 4"/>
          <p:cNvSpPr txBox="1"/>
          <p:nvPr/>
        </p:nvSpPr>
        <p:spPr>
          <a:xfrm>
            <a:off x="1570320" y="1488281"/>
            <a:ext cx="6003361" cy="2166939"/>
          </a:xfrm>
          <a:prstGeom prst="rect">
            <a:avLst/>
          </a:prstGeom>
        </p:spPr>
        <p:txBody>
          <a:bodyPr wrap="square" lIns="0" tIns="0" rIns="0" bIns="0" rtlCol="0" anchor="t">
            <a:spAutoFit/>
          </a:bodyPr>
          <a:lstStyle/>
          <a:p>
            <a:pPr algn="ctr">
              <a:lnSpc>
                <a:spcPts val="5625"/>
              </a:lnSpc>
            </a:pPr>
            <a:r>
              <a:rPr lang="es-ES" sz="4800" spc="113" dirty="0">
                <a:solidFill>
                  <a:srgbClr val="F7F9F8"/>
                </a:solidFill>
                <a:latin typeface="Quarto-Bold"/>
                <a:cs typeface="Quarto-Bold"/>
              </a:rPr>
              <a:t>“La tranquilidad financiera nos ayuda a vivir mejor.”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3365612" y="1851670"/>
            <a:ext cx="5328592" cy="3003387"/>
          </a:xfrm>
          <a:prstGeom prst="rect">
            <a:avLst/>
          </a:prstGeom>
        </p:spPr>
        <p:txBody>
          <a:bodyPr wrap="square" lIns="0" tIns="0" rIns="0" bIns="0" rtlCol="0" anchor="t">
            <a:spAutoFit/>
          </a:bodyPr>
          <a:lstStyle/>
          <a:p>
            <a:pPr marL="342900" indent="-342900">
              <a:lnSpc>
                <a:spcPts val="3360"/>
              </a:lnSpc>
              <a:buClr>
                <a:schemeClr val="accent5"/>
              </a:buClr>
              <a:buFont typeface="Arial"/>
              <a:buChar char="•"/>
            </a:pPr>
            <a:r>
              <a:rPr lang="es-ES" sz="2300" spc="17" dirty="0">
                <a:solidFill>
                  <a:schemeClr val="tx1">
                    <a:lumMod val="65000"/>
                    <a:lumOff val="35000"/>
                  </a:schemeClr>
                </a:solidFill>
                <a:latin typeface="Poppins"/>
                <a:cs typeface="Poppins"/>
              </a:rPr>
              <a:t>Llegar a fin de mes sin problemas</a:t>
            </a:r>
          </a:p>
          <a:p>
            <a:pPr marL="342900" indent="-342900">
              <a:lnSpc>
                <a:spcPts val="3360"/>
              </a:lnSpc>
              <a:buClr>
                <a:schemeClr val="accent5"/>
              </a:buClr>
              <a:buFont typeface="Arial"/>
              <a:buChar char="•"/>
            </a:pPr>
            <a:r>
              <a:rPr lang="es-ES" sz="2300" spc="17" dirty="0">
                <a:solidFill>
                  <a:schemeClr val="tx1">
                    <a:lumMod val="65000"/>
                    <a:lumOff val="35000"/>
                  </a:schemeClr>
                </a:solidFill>
                <a:latin typeface="Poppins"/>
                <a:cs typeface="Poppins"/>
              </a:rPr>
              <a:t>No tener deudas o poder afrontarlas</a:t>
            </a:r>
          </a:p>
          <a:p>
            <a:pPr marL="342900" indent="-342900">
              <a:lnSpc>
                <a:spcPts val="3360"/>
              </a:lnSpc>
              <a:buClr>
                <a:schemeClr val="accent5"/>
              </a:buClr>
              <a:buFont typeface="Arial"/>
              <a:buChar char="•"/>
            </a:pPr>
            <a:r>
              <a:rPr lang="es-ES" sz="2300" spc="17" dirty="0">
                <a:solidFill>
                  <a:schemeClr val="tx1">
                    <a:lumMod val="65000"/>
                    <a:lumOff val="35000"/>
                  </a:schemeClr>
                </a:solidFill>
                <a:latin typeface="Poppins"/>
                <a:cs typeface="Poppins"/>
              </a:rPr>
              <a:t>Tener controlados los gastos</a:t>
            </a:r>
          </a:p>
          <a:p>
            <a:pPr marL="342900" indent="-342900">
              <a:lnSpc>
                <a:spcPts val="3360"/>
              </a:lnSpc>
              <a:buClr>
                <a:schemeClr val="accent5"/>
              </a:buClr>
              <a:buFont typeface="Arial"/>
              <a:buChar char="•"/>
            </a:pPr>
            <a:r>
              <a:rPr lang="es-ES" sz="2300" spc="17" dirty="0">
                <a:solidFill>
                  <a:schemeClr val="tx1">
                    <a:lumMod val="65000"/>
                    <a:lumOff val="35000"/>
                  </a:schemeClr>
                </a:solidFill>
                <a:latin typeface="Poppins"/>
                <a:cs typeface="Poppins"/>
              </a:rPr>
              <a:t>Ahorrar y hacer frente a imprevistos</a:t>
            </a:r>
          </a:p>
        </p:txBody>
      </p:sp>
      <p:sp>
        <p:nvSpPr>
          <p:cNvPr id="10" name="TextBox 6"/>
          <p:cNvSpPr txBox="1">
            <a:spLocks noChangeAspect="1"/>
          </p:cNvSpPr>
          <p:nvPr/>
        </p:nvSpPr>
        <p:spPr>
          <a:xfrm>
            <a:off x="2411760" y="483518"/>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Tranquilidad</a:t>
            </a:r>
          </a:p>
        </p:txBody>
      </p:sp>
      <p:cxnSp>
        <p:nvCxnSpPr>
          <p:cNvPr id="11" name="Conector recto 10"/>
          <p:cNvCxnSpPr/>
          <p:nvPr/>
        </p:nvCxnSpPr>
        <p:spPr>
          <a:xfrm>
            <a:off x="3293604" y="1076572"/>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7" name="Imagen 6"/>
          <p:cNvPicPr>
            <a:picLocks noChangeAspect="1"/>
          </p:cNvPicPr>
          <p:nvPr/>
        </p:nvPicPr>
        <p:blipFill>
          <a:blip r:embed="rId3"/>
          <a:stretch>
            <a:fillRect/>
          </a:stretch>
        </p:blipFill>
        <p:spPr>
          <a:xfrm>
            <a:off x="755576" y="1851670"/>
            <a:ext cx="1800200" cy="17601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p:cNvSpPr txBox="1"/>
          <p:nvPr/>
        </p:nvSpPr>
        <p:spPr>
          <a:xfrm>
            <a:off x="3707904" y="4155926"/>
            <a:ext cx="4752528" cy="476605"/>
          </a:xfrm>
          <a:prstGeom prst="rect">
            <a:avLst/>
          </a:prstGeom>
        </p:spPr>
        <p:txBody>
          <a:bodyPr wrap="square" lIns="0" tIns="0" rIns="0" bIns="0" rtlCol="0" anchor="t">
            <a:spAutoFit/>
          </a:bodyPr>
          <a:lstStyle/>
          <a:p>
            <a:pPr algn="ctr">
              <a:lnSpc>
                <a:spcPts val="4520"/>
              </a:lnSpc>
            </a:pPr>
            <a:r>
              <a:rPr lang="es-ES_tradnl" b="1" i="1" dirty="0">
                <a:solidFill>
                  <a:srgbClr val="595959"/>
                </a:solidFill>
                <a:latin typeface="Poppins"/>
                <a:cs typeface="Poppins"/>
              </a:rPr>
              <a:t>Hay que seguir un plan y revisarlo</a:t>
            </a:r>
          </a:p>
        </p:txBody>
      </p:sp>
      <p:pic>
        <p:nvPicPr>
          <p:cNvPr id="10" name="Imagen 9" descr="IMG 008230 - 082.jpg"/>
          <p:cNvPicPr>
            <a:picLocks noChangeAspect="1"/>
          </p:cNvPicPr>
          <p:nvPr/>
        </p:nvPicPr>
        <p:blipFill rotWithShape="1">
          <a:blip r:embed="rId3" cstate="print">
            <a:extLst>
              <a:ext uri="{28A0092B-C50C-407E-A947-70E740481C1C}">
                <a14:useLocalDpi xmlns:a14="http://schemas.microsoft.com/office/drawing/2010/main" val="0"/>
              </a:ext>
            </a:extLst>
          </a:blip>
          <a:srcRect l="39771" r="20636"/>
          <a:stretch/>
        </p:blipFill>
        <p:spPr>
          <a:xfrm>
            <a:off x="0" y="0"/>
            <a:ext cx="3049711" cy="5143500"/>
          </a:xfrm>
          <a:prstGeom prst="rect">
            <a:avLst/>
          </a:prstGeom>
        </p:spPr>
      </p:pic>
      <p:sp>
        <p:nvSpPr>
          <p:cNvPr id="12" name="TextBox 5"/>
          <p:cNvSpPr txBox="1"/>
          <p:nvPr/>
        </p:nvSpPr>
        <p:spPr>
          <a:xfrm>
            <a:off x="3995936" y="1995686"/>
            <a:ext cx="4284476" cy="1939527"/>
          </a:xfrm>
          <a:prstGeom prst="rect">
            <a:avLst/>
          </a:prstGeom>
        </p:spPr>
        <p:txBody>
          <a:bodyPr wrap="square" lIns="0" tIns="0" rIns="0" bIns="0" rtlCol="0" anchor="t">
            <a:spAutoFit/>
          </a:bodyPr>
          <a:lstStyle/>
          <a:p>
            <a:pPr>
              <a:lnSpc>
                <a:spcPts val="2531"/>
              </a:lnSpc>
              <a:buClr>
                <a:schemeClr val="accent5">
                  <a:lumMod val="60000"/>
                  <a:lumOff val="40000"/>
                </a:schemeClr>
              </a:buClr>
            </a:pPr>
            <a:r>
              <a:rPr lang="es-ES_tradnl" sz="1800" b="1" spc="17" dirty="0">
                <a:solidFill>
                  <a:srgbClr val="019EE2"/>
                </a:solidFill>
                <a:latin typeface="Poppins"/>
                <a:cs typeface="Poppins"/>
              </a:rPr>
              <a:t>Estableciendo un plan</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¿Qué ingresos tengo?</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¿Cuánto gastaré?</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¿Qué proyectos me gustaría llevar a cabo?</a:t>
            </a:r>
          </a:p>
          <a:p>
            <a:pPr marL="342900" indent="-342900">
              <a:lnSpc>
                <a:spcPts val="2531"/>
              </a:lnSpc>
              <a:buClr>
                <a:schemeClr val="accent5">
                  <a:lumMod val="60000"/>
                  <a:lumOff val="40000"/>
                </a:schemeClr>
              </a:buClr>
              <a:buFont typeface="Arial"/>
              <a:buChar char="•"/>
            </a:pPr>
            <a:r>
              <a:rPr lang="es-ES_tradnl" sz="1800" spc="17" dirty="0">
                <a:solidFill>
                  <a:schemeClr val="tx1">
                    <a:lumMod val="65000"/>
                    <a:lumOff val="35000"/>
                  </a:schemeClr>
                </a:solidFill>
                <a:latin typeface="Poppins"/>
                <a:cs typeface="Poppins"/>
              </a:rPr>
              <a:t>¿Cuándo quiero llevarlos a cabo?</a:t>
            </a:r>
          </a:p>
        </p:txBody>
      </p:sp>
      <p:sp>
        <p:nvSpPr>
          <p:cNvPr id="13" name="TextBox 7"/>
          <p:cNvSpPr txBox="1"/>
          <p:nvPr/>
        </p:nvSpPr>
        <p:spPr>
          <a:xfrm>
            <a:off x="3347864" y="1203598"/>
            <a:ext cx="5544616" cy="492443"/>
          </a:xfrm>
          <a:prstGeom prst="rect">
            <a:avLst/>
          </a:prstGeom>
        </p:spPr>
        <p:txBody>
          <a:bodyPr wrap="square" lIns="0" tIns="0" rIns="0" bIns="0" rtlCol="0" anchor="t">
            <a:spAutoFit/>
          </a:bodyPr>
          <a:lstStyle/>
          <a:p>
            <a:pPr algn="ctr"/>
            <a:r>
              <a:rPr lang="es-ES_tradnl" sz="3200" b="1" spc="135" dirty="0">
                <a:solidFill>
                  <a:schemeClr val="tx1">
                    <a:lumMod val="65000"/>
                    <a:lumOff val="35000"/>
                  </a:schemeClr>
                </a:solidFill>
                <a:latin typeface="Poppins"/>
                <a:cs typeface="Poppins"/>
              </a:rPr>
              <a:t>¿Por dónde empiezo? </a:t>
            </a:r>
          </a:p>
        </p:txBody>
      </p:sp>
      <p:sp>
        <p:nvSpPr>
          <p:cNvPr id="14" name="TextBox 6"/>
          <p:cNvSpPr txBox="1">
            <a:spLocks noChangeAspect="1"/>
          </p:cNvSpPr>
          <p:nvPr/>
        </p:nvSpPr>
        <p:spPr>
          <a:xfrm>
            <a:off x="3870176" y="411510"/>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Tranquilidad</a:t>
            </a:r>
          </a:p>
        </p:txBody>
      </p:sp>
      <p:cxnSp>
        <p:nvCxnSpPr>
          <p:cNvPr id="15" name="Conector recto 14"/>
          <p:cNvCxnSpPr/>
          <p:nvPr/>
        </p:nvCxnSpPr>
        <p:spPr>
          <a:xfrm>
            <a:off x="4752020"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572960" y="1"/>
            <a:ext cx="4571040" cy="5143500"/>
          </a:xfrm>
          <a:prstGeom prst="rect">
            <a:avLst/>
          </a:prstGeom>
          <a:solidFill>
            <a:srgbClr val="019EE2"/>
          </a:solidFill>
        </p:spPr>
      </p:sp>
      <p:grpSp>
        <p:nvGrpSpPr>
          <p:cNvPr id="5" name="Group 5"/>
          <p:cNvGrpSpPr/>
          <p:nvPr/>
        </p:nvGrpSpPr>
        <p:grpSpPr>
          <a:xfrm>
            <a:off x="5072062" y="791544"/>
            <a:ext cx="3786188" cy="3652414"/>
            <a:chOff x="0" y="-38100"/>
            <a:chExt cx="5511725" cy="6926057"/>
          </a:xfrm>
        </p:grpSpPr>
        <p:sp>
          <p:nvSpPr>
            <p:cNvPr id="6" name="TextBox 6"/>
            <p:cNvSpPr txBox="1"/>
            <p:nvPr/>
          </p:nvSpPr>
          <p:spPr>
            <a:xfrm>
              <a:off x="4" y="-38100"/>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Para qué sirve</a:t>
              </a:r>
            </a:p>
          </p:txBody>
        </p:sp>
        <p:sp>
          <p:nvSpPr>
            <p:cNvPr id="7" name="TextBox 7"/>
            <p:cNvSpPr txBox="1"/>
            <p:nvPr/>
          </p:nvSpPr>
          <p:spPr>
            <a:xfrm>
              <a:off x="7" y="557202"/>
              <a:ext cx="5511718" cy="1090264"/>
            </a:xfrm>
            <a:prstGeom prst="rect">
              <a:avLst/>
            </a:prstGeom>
          </p:spPr>
          <p:txBody>
            <a:bodyPr lIns="0" tIns="0" rIns="0" bIns="0" rtlCol="0" anchor="t">
              <a:spAutoFit/>
            </a:bodyPr>
            <a:lstStyle/>
            <a:p>
              <a:pPr>
                <a:lnSpc>
                  <a:spcPts val="2260"/>
                </a:lnSpc>
              </a:pPr>
              <a:r>
                <a:rPr lang="es-ES_tradnl" sz="1700" spc="15" dirty="0">
                  <a:solidFill>
                    <a:schemeClr val="tx1">
                      <a:lumMod val="65000"/>
                      <a:lumOff val="35000"/>
                    </a:schemeClr>
                  </a:solidFill>
                  <a:latin typeface="Poppins"/>
                  <a:cs typeface="Poppins"/>
                </a:rPr>
                <a:t>Saber en qué gastamos el dinero y poder hacer previsiones.</a:t>
              </a:r>
            </a:p>
          </p:txBody>
        </p:sp>
        <p:sp>
          <p:nvSpPr>
            <p:cNvPr id="8" name="TextBox 8"/>
            <p:cNvSpPr txBox="1"/>
            <p:nvPr/>
          </p:nvSpPr>
          <p:spPr>
            <a:xfrm>
              <a:off x="0" y="2315123"/>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Cómo empiezo</a:t>
              </a:r>
            </a:p>
          </p:txBody>
        </p:sp>
        <p:sp>
          <p:nvSpPr>
            <p:cNvPr id="9" name="TextBox 9"/>
            <p:cNvSpPr txBox="1"/>
            <p:nvPr/>
          </p:nvSpPr>
          <p:spPr>
            <a:xfrm>
              <a:off x="1" y="2910424"/>
              <a:ext cx="5511718" cy="1090264"/>
            </a:xfrm>
            <a:prstGeom prst="rect">
              <a:avLst/>
            </a:prstGeom>
          </p:spPr>
          <p:txBody>
            <a:bodyPr lIns="0" tIns="0" rIns="0" bIns="0" rtlCol="0" anchor="t">
              <a:spAutoFit/>
            </a:bodyPr>
            <a:lstStyle/>
            <a:p>
              <a:pPr>
                <a:lnSpc>
                  <a:spcPts val="2260"/>
                </a:lnSpc>
              </a:pPr>
              <a:r>
                <a:rPr lang="es-ES_tradnl" sz="1700" spc="15" dirty="0">
                  <a:solidFill>
                    <a:srgbClr val="595959"/>
                  </a:solidFill>
                  <a:latin typeface="Poppins"/>
                  <a:cs typeface="Poppins"/>
                </a:rPr>
                <a:t>Conociendo los ingresos y los gastos del mes anterior.</a:t>
              </a:r>
            </a:p>
          </p:txBody>
        </p:sp>
        <p:sp>
          <p:nvSpPr>
            <p:cNvPr id="10" name="TextBox 10"/>
            <p:cNvSpPr txBox="1"/>
            <p:nvPr/>
          </p:nvSpPr>
          <p:spPr>
            <a:xfrm>
              <a:off x="0" y="4652805"/>
              <a:ext cx="5511718" cy="566735"/>
            </a:xfrm>
            <a:prstGeom prst="rect">
              <a:avLst/>
            </a:prstGeom>
          </p:spPr>
          <p:txBody>
            <a:bodyPr lIns="0" tIns="0" rIns="0" bIns="0" rtlCol="0" anchor="t">
              <a:spAutoFit/>
            </a:bodyPr>
            <a:lstStyle/>
            <a:p>
              <a:pPr>
                <a:lnSpc>
                  <a:spcPts val="2461"/>
                </a:lnSpc>
              </a:pPr>
              <a:r>
                <a:rPr lang="es-ES_tradnl" sz="2000" dirty="0">
                  <a:solidFill>
                    <a:schemeClr val="bg1"/>
                  </a:solidFill>
                  <a:latin typeface="Poppins"/>
                  <a:cs typeface="Poppins"/>
                </a:rPr>
                <a:t>Analizar y revisar</a:t>
              </a:r>
            </a:p>
          </p:txBody>
        </p:sp>
        <p:sp>
          <p:nvSpPr>
            <p:cNvPr id="11" name="TextBox 11"/>
            <p:cNvSpPr txBox="1"/>
            <p:nvPr/>
          </p:nvSpPr>
          <p:spPr>
            <a:xfrm>
              <a:off x="3" y="5248103"/>
              <a:ext cx="5511717" cy="1639854"/>
            </a:xfrm>
            <a:prstGeom prst="rect">
              <a:avLst/>
            </a:prstGeom>
          </p:spPr>
          <p:txBody>
            <a:bodyPr lIns="0" tIns="0" rIns="0" bIns="0" rtlCol="0" anchor="t">
              <a:spAutoFit/>
            </a:bodyPr>
            <a:lstStyle/>
            <a:p>
              <a:pPr>
                <a:lnSpc>
                  <a:spcPts val="2260"/>
                </a:lnSpc>
              </a:pPr>
              <a:r>
                <a:rPr lang="es-ES_tradnl" sz="1700" spc="15" dirty="0">
                  <a:solidFill>
                    <a:srgbClr val="595959"/>
                  </a:solidFill>
                  <a:latin typeface="Poppins"/>
                  <a:cs typeface="Poppins"/>
                </a:rPr>
                <a:t>Periódicamente revisaremos el presupuesto para ver si nos estamos ajustando a él.</a:t>
              </a:r>
            </a:p>
          </p:txBody>
        </p:sp>
      </p:grpSp>
      <p:sp>
        <p:nvSpPr>
          <p:cNvPr id="14" name="TextBox 7"/>
          <p:cNvSpPr txBox="1"/>
          <p:nvPr/>
        </p:nvSpPr>
        <p:spPr>
          <a:xfrm>
            <a:off x="0" y="2067694"/>
            <a:ext cx="4572000"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HACER UN</a:t>
            </a:r>
          </a:p>
          <a:p>
            <a:pPr algn="ctr"/>
            <a:r>
              <a:rPr lang="ca-ES" sz="3200" b="1" spc="135" dirty="0">
                <a:solidFill>
                  <a:schemeClr val="tx1">
                    <a:lumMod val="65000"/>
                    <a:lumOff val="35000"/>
                  </a:schemeClr>
                </a:solidFill>
                <a:latin typeface="Poppins"/>
                <a:cs typeface="Poppins"/>
              </a:rPr>
              <a:t>PRESUPUESTO</a:t>
            </a:r>
            <a:endParaRPr lang="ca-ES" sz="3200" b="1" spc="127" dirty="0">
              <a:solidFill>
                <a:schemeClr val="tx1">
                  <a:lumMod val="65000"/>
                  <a:lumOff val="35000"/>
                </a:schemeClr>
              </a:solidFill>
              <a:latin typeface="Poppins"/>
              <a:cs typeface="Poppins"/>
            </a:endParaRPr>
          </a:p>
        </p:txBody>
      </p:sp>
      <p:sp>
        <p:nvSpPr>
          <p:cNvPr id="15" name="TextBox 6"/>
          <p:cNvSpPr txBox="1">
            <a:spLocks noChangeAspect="1"/>
          </p:cNvSpPr>
          <p:nvPr/>
        </p:nvSpPr>
        <p:spPr>
          <a:xfrm>
            <a:off x="53752" y="411510"/>
            <a:ext cx="4499992"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Presupuesto</a:t>
            </a:r>
          </a:p>
        </p:txBody>
      </p:sp>
      <p:cxnSp>
        <p:nvCxnSpPr>
          <p:cNvPr id="16" name="Conector recto 15"/>
          <p:cNvCxnSpPr/>
          <p:nvPr/>
        </p:nvCxnSpPr>
        <p:spPr>
          <a:xfrm>
            <a:off x="935596"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G 007825 - 158.jpg"/>
          <p:cNvPicPr>
            <a:picLocks noChangeAspect="1"/>
          </p:cNvPicPr>
          <p:nvPr/>
        </p:nvPicPr>
        <p:blipFill rotWithShape="1">
          <a:blip r:embed="rId3" cstate="print">
            <a:extLst>
              <a:ext uri="{28A0092B-C50C-407E-A947-70E740481C1C}">
                <a14:useLocalDpi xmlns:a14="http://schemas.microsoft.com/office/drawing/2010/main" val="0"/>
              </a:ext>
            </a:extLst>
          </a:blip>
          <a:srcRect l="1025" r="20207"/>
          <a:stretch/>
        </p:blipFill>
        <p:spPr>
          <a:xfrm>
            <a:off x="656922" y="1419622"/>
            <a:ext cx="3574087" cy="3024336"/>
          </a:xfrm>
          <a:prstGeom prst="rect">
            <a:avLst/>
          </a:prstGeom>
        </p:spPr>
      </p:pic>
      <p:sp>
        <p:nvSpPr>
          <p:cNvPr id="13" name="TextBox 6"/>
          <p:cNvSpPr txBox="1"/>
          <p:nvPr/>
        </p:nvSpPr>
        <p:spPr>
          <a:xfrm>
            <a:off x="4644008" y="2592169"/>
            <a:ext cx="4032448" cy="1851789"/>
          </a:xfrm>
          <a:prstGeom prst="rect">
            <a:avLst/>
          </a:prstGeom>
        </p:spPr>
        <p:txBody>
          <a:bodyPr wrap="square" lIns="0" tIns="0" rIns="0" bIns="0" rtlCol="0" anchor="t">
            <a:spAutoFit/>
          </a:bodyPr>
          <a:lstStyle/>
          <a:p>
            <a:pPr marL="457200" indent="-457200">
              <a:lnSpc>
                <a:spcPct val="130000"/>
              </a:lnSpc>
              <a:buClr>
                <a:schemeClr val="accent5"/>
              </a:buClr>
              <a:buFont typeface="+mj-lt"/>
              <a:buAutoNum type="arabicPeriod"/>
            </a:pPr>
            <a:r>
              <a:rPr lang="es-ES_tradnl" sz="2000" spc="15" dirty="0">
                <a:solidFill>
                  <a:srgbClr val="595959"/>
                </a:solidFill>
                <a:latin typeface="Poppins"/>
                <a:cs typeface="Poppins"/>
              </a:rPr>
              <a:t>Apuntemos todos los gastos del mes anterior.</a:t>
            </a:r>
          </a:p>
          <a:p>
            <a:pPr marL="457200" indent="-457200">
              <a:lnSpc>
                <a:spcPct val="200000"/>
              </a:lnSpc>
              <a:buClr>
                <a:schemeClr val="accent5"/>
              </a:buClr>
              <a:buFont typeface="+mj-lt"/>
              <a:buAutoNum type="arabicPeriod"/>
            </a:pPr>
            <a:r>
              <a:rPr lang="es-ES_tradnl" sz="2000" spc="15" dirty="0">
                <a:solidFill>
                  <a:srgbClr val="595959"/>
                </a:solidFill>
                <a:latin typeface="Poppins"/>
                <a:cs typeface="Poppins"/>
              </a:rPr>
              <a:t>Anotemos los ingresos.</a:t>
            </a:r>
          </a:p>
          <a:p>
            <a:pPr marL="457200" indent="-457200">
              <a:lnSpc>
                <a:spcPct val="150000"/>
              </a:lnSpc>
              <a:buClr>
                <a:schemeClr val="accent5"/>
              </a:buClr>
              <a:buFont typeface="+mj-lt"/>
              <a:buAutoNum type="arabicPeriod"/>
            </a:pPr>
            <a:r>
              <a:rPr lang="es-ES_tradnl" sz="2000" spc="15" dirty="0">
                <a:solidFill>
                  <a:srgbClr val="595959"/>
                </a:solidFill>
                <a:latin typeface="Poppins"/>
                <a:cs typeface="Poppins"/>
              </a:rPr>
              <a:t>Clasifiquemos los gastos.</a:t>
            </a:r>
          </a:p>
        </p:txBody>
      </p:sp>
      <p:sp>
        <p:nvSpPr>
          <p:cNvPr id="14"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Presupuesto</a:t>
            </a:r>
          </a:p>
        </p:txBody>
      </p:sp>
      <p:cxnSp>
        <p:nvCxnSpPr>
          <p:cNvPr id="15" name="Conector recto 14"/>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16" name="TextBox 7"/>
          <p:cNvSpPr txBox="1"/>
          <p:nvPr/>
        </p:nvSpPr>
        <p:spPr>
          <a:xfrm>
            <a:off x="4355976" y="1368033"/>
            <a:ext cx="4176464" cy="984885"/>
          </a:xfrm>
          <a:prstGeom prst="rect">
            <a:avLst/>
          </a:prstGeom>
        </p:spPr>
        <p:txBody>
          <a:bodyPr wrap="square" lIns="0" tIns="0" rIns="0" bIns="0" rtlCol="0" anchor="t">
            <a:spAutoFit/>
          </a:bodyPr>
          <a:lstStyle/>
          <a:p>
            <a:pPr algn="ctr"/>
            <a:r>
              <a:rPr lang="es-ES_tradnl" sz="3200" b="1" dirty="0">
                <a:solidFill>
                  <a:schemeClr val="tx1">
                    <a:lumMod val="65000"/>
                    <a:lumOff val="35000"/>
                  </a:schemeClr>
                </a:solidFill>
                <a:latin typeface="Poppins"/>
                <a:cs typeface="Poppins"/>
              </a:rPr>
              <a:t>¿Cómo se hace</a:t>
            </a:r>
          </a:p>
          <a:p>
            <a:pPr algn="ctr"/>
            <a:r>
              <a:rPr lang="es-ES_tradnl" sz="3200" b="1" dirty="0">
                <a:solidFill>
                  <a:schemeClr val="tx1">
                    <a:lumMod val="65000"/>
                    <a:lumOff val="35000"/>
                  </a:schemeClr>
                </a:solidFill>
                <a:latin typeface="Poppins"/>
                <a:cs typeface="Poppins"/>
              </a:rPr>
              <a:t>el presupuesto?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23828" y="2893268"/>
            <a:ext cx="4896544" cy="974626"/>
          </a:xfrm>
          <a:prstGeom prst="rect">
            <a:avLst/>
          </a:prstGeom>
        </p:spPr>
        <p:txBody>
          <a:bodyPr wrap="square" lIns="0" tIns="0" rIns="0" bIns="0" rtlCol="0" anchor="t">
            <a:spAutoFit/>
          </a:bodyPr>
          <a:lstStyle/>
          <a:p>
            <a:pPr marL="60264" algn="ctr">
              <a:lnSpc>
                <a:spcPts val="3767"/>
              </a:lnSpc>
              <a:spcBef>
                <a:spcPts val="10044"/>
              </a:spcBef>
            </a:pPr>
            <a:r>
              <a:rPr lang="es-ES_tradnl" sz="3000" spc="15" dirty="0">
                <a:solidFill>
                  <a:srgbClr val="595959"/>
                </a:solidFill>
                <a:latin typeface="Poppins"/>
                <a:cs typeface="Poppins"/>
              </a:rPr>
              <a:t>Un truco: </a:t>
            </a:r>
            <a:r>
              <a:rPr lang="es-ES_tradnl" sz="3000" b="1" spc="15" dirty="0">
                <a:solidFill>
                  <a:srgbClr val="595959"/>
                </a:solidFill>
                <a:latin typeface="Poppins"/>
                <a:cs typeface="Poppins"/>
              </a:rPr>
              <a:t>guarda todos los tiques de compra.</a:t>
            </a:r>
          </a:p>
        </p:txBody>
      </p:sp>
      <p:sp>
        <p:nvSpPr>
          <p:cNvPr id="10"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Presupuesto</a:t>
            </a:r>
          </a:p>
        </p:txBody>
      </p:sp>
      <p:cxnSp>
        <p:nvCxnSpPr>
          <p:cNvPr id="11" name="Conector recto 10"/>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3"/>
          <a:stretch>
            <a:fillRect/>
          </a:stretch>
        </p:blipFill>
        <p:spPr>
          <a:xfrm>
            <a:off x="1043608" y="1491630"/>
            <a:ext cx="1402588" cy="2209616"/>
          </a:xfrm>
          <a:prstGeom prst="rect">
            <a:avLst/>
          </a:prstGeom>
        </p:spPr>
      </p:pic>
      <p:sp>
        <p:nvSpPr>
          <p:cNvPr id="12" name="TextBox 7"/>
          <p:cNvSpPr txBox="1"/>
          <p:nvPr/>
        </p:nvSpPr>
        <p:spPr>
          <a:xfrm>
            <a:off x="2843808" y="1419622"/>
            <a:ext cx="5256584" cy="1231106"/>
          </a:xfrm>
          <a:prstGeom prst="rect">
            <a:avLst/>
          </a:prstGeom>
        </p:spPr>
        <p:txBody>
          <a:bodyPr wrap="square" lIns="0" tIns="0" rIns="0" bIns="0" rtlCol="0" anchor="t">
            <a:spAutoFit/>
          </a:bodyPr>
          <a:lstStyle/>
          <a:p>
            <a:pPr algn="ctr"/>
            <a:r>
              <a:rPr lang="es-ES_tradnl" sz="4000" b="1" dirty="0">
                <a:solidFill>
                  <a:schemeClr val="tx1">
                    <a:lumMod val="65000"/>
                    <a:lumOff val="35000"/>
                  </a:schemeClr>
                </a:solidFill>
                <a:latin typeface="Poppins"/>
                <a:cs typeface="Poppins"/>
              </a:rPr>
              <a:t>Anotar</a:t>
            </a:r>
          </a:p>
          <a:p>
            <a:pPr algn="ctr"/>
            <a:r>
              <a:rPr lang="es-ES_tradnl" sz="4000" b="1" dirty="0">
                <a:solidFill>
                  <a:schemeClr val="tx1">
                    <a:lumMod val="65000"/>
                    <a:lumOff val="35000"/>
                  </a:schemeClr>
                </a:solidFill>
                <a:latin typeface="Poppins"/>
                <a:cs typeface="Poppins"/>
              </a:rPr>
              <a:t>los gastos</a:t>
            </a:r>
          </a:p>
        </p:txBody>
      </p:sp>
    </p:spTree>
    <p:extLst>
      <p:ext uri="{BB962C8B-B14F-4D97-AF65-F5344CB8AC3E}">
        <p14:creationId xmlns:p14="http://schemas.microsoft.com/office/powerpoint/2010/main" val="141146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2987824" y="2893268"/>
            <a:ext cx="5328592" cy="974626"/>
          </a:xfrm>
          <a:prstGeom prst="rect">
            <a:avLst/>
          </a:prstGeom>
        </p:spPr>
        <p:txBody>
          <a:bodyPr wrap="square" lIns="0" tIns="0" rIns="0" bIns="0" rtlCol="0" anchor="t">
            <a:spAutoFit/>
          </a:bodyPr>
          <a:lstStyle/>
          <a:p>
            <a:pPr marL="60264" algn="ctr">
              <a:lnSpc>
                <a:spcPts val="3767"/>
              </a:lnSpc>
            </a:pPr>
            <a:r>
              <a:rPr lang="es-ES_tradnl" sz="3000" spc="15" dirty="0">
                <a:solidFill>
                  <a:srgbClr val="595959"/>
                </a:solidFill>
                <a:latin typeface="Poppins"/>
                <a:cs typeface="Poppins"/>
              </a:rPr>
              <a:t>Normalmente la pensión,</a:t>
            </a:r>
          </a:p>
          <a:p>
            <a:pPr marL="60264" algn="ctr">
              <a:lnSpc>
                <a:spcPts val="3767"/>
              </a:lnSpc>
            </a:pPr>
            <a:r>
              <a:rPr lang="es-ES_tradnl" sz="3000" spc="15" dirty="0">
                <a:solidFill>
                  <a:srgbClr val="595959"/>
                </a:solidFill>
                <a:latin typeface="Poppins"/>
                <a:cs typeface="Poppins"/>
              </a:rPr>
              <a:t>pero puede haber otros</a:t>
            </a:r>
          </a:p>
        </p:txBody>
      </p:sp>
      <p:sp>
        <p:nvSpPr>
          <p:cNvPr id="13"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es-ES" sz="2400" b="1" dirty="0">
                <a:solidFill>
                  <a:srgbClr val="019EE2"/>
                </a:solidFill>
                <a:latin typeface="Poppins"/>
                <a:cs typeface="Poppins"/>
              </a:rPr>
              <a:t>Presupuesto</a:t>
            </a:r>
          </a:p>
        </p:txBody>
      </p:sp>
      <p:cxnSp>
        <p:nvCxnSpPr>
          <p:cNvPr id="14" name="Conector recto 13"/>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16" name="TextBox 7"/>
          <p:cNvSpPr txBox="1"/>
          <p:nvPr/>
        </p:nvSpPr>
        <p:spPr>
          <a:xfrm>
            <a:off x="2843808" y="1491630"/>
            <a:ext cx="5256584" cy="1231106"/>
          </a:xfrm>
          <a:prstGeom prst="rect">
            <a:avLst/>
          </a:prstGeom>
        </p:spPr>
        <p:txBody>
          <a:bodyPr wrap="square" lIns="0" tIns="0" rIns="0" bIns="0" rtlCol="0" anchor="t">
            <a:spAutoFit/>
          </a:bodyPr>
          <a:lstStyle/>
          <a:p>
            <a:pPr algn="ctr"/>
            <a:r>
              <a:rPr lang="es-ES_tradnl" sz="4000" b="1" dirty="0">
                <a:solidFill>
                  <a:schemeClr val="tx1">
                    <a:lumMod val="65000"/>
                    <a:lumOff val="35000"/>
                  </a:schemeClr>
                </a:solidFill>
                <a:latin typeface="Poppins"/>
                <a:cs typeface="Poppins"/>
              </a:rPr>
              <a:t>Identificar los ingresos</a:t>
            </a:r>
          </a:p>
        </p:txBody>
      </p:sp>
      <p:pic>
        <p:nvPicPr>
          <p:cNvPr id="2" name="Imagen 1"/>
          <p:cNvPicPr>
            <a:picLocks noChangeAspect="1"/>
          </p:cNvPicPr>
          <p:nvPr/>
        </p:nvPicPr>
        <p:blipFill>
          <a:blip r:embed="rId3"/>
          <a:stretch>
            <a:fillRect/>
          </a:stretch>
        </p:blipFill>
        <p:spPr>
          <a:xfrm>
            <a:off x="632098" y="1538656"/>
            <a:ext cx="2211710" cy="2211710"/>
          </a:xfrm>
          <a:prstGeom prst="rect">
            <a:avLst/>
          </a:prstGeom>
        </p:spPr>
      </p:pic>
    </p:spTree>
    <p:extLst>
      <p:ext uri="{BB962C8B-B14F-4D97-AF65-F5344CB8AC3E}">
        <p14:creationId xmlns:p14="http://schemas.microsoft.com/office/powerpoint/2010/main" val="325908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27A2F21C761C84A941658C4AD1EC32A" ma:contentTypeVersion="12" ma:contentTypeDescription="Crear nuevo documento." ma:contentTypeScope="" ma:versionID="bdb46391e6c4d488a14b66b55063bfb7">
  <xsd:schema xmlns:xsd="http://www.w3.org/2001/XMLSchema" xmlns:xs="http://www.w3.org/2001/XMLSchema" xmlns:p="http://schemas.microsoft.com/office/2006/metadata/properties" xmlns:ns2="d5f543d2-e98f-4bcb-aac4-dbb9963c52ee" xmlns:ns3="edad2d25-cae2-46af-8973-51d41c80e85c" targetNamespace="http://schemas.microsoft.com/office/2006/metadata/properties" ma:root="true" ma:fieldsID="4204974358481bc469497cf4e3a9cd0d" ns2:_="" ns3:_="">
    <xsd:import namespace="d5f543d2-e98f-4bcb-aac4-dbb9963c52ee"/>
    <xsd:import namespace="edad2d25-cae2-46af-8973-51d41c80e8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543d2-e98f-4bcb-aac4-dbb9963c5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ad2d25-cae2-46af-8973-51d41c80e85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615F7-B67F-44AD-A17F-EC927E5306D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F856C4-7765-46A5-BB8B-F9251718E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543d2-e98f-4bcb-aac4-dbb9963c52ee"/>
    <ds:schemaRef ds:uri="edad2d25-cae2-46af-8973-51d41c80e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B9C4C9-8542-4C31-9FEB-9ABABE036C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6038</TotalTime>
  <Words>5734</Words>
  <Application>Microsoft Office PowerPoint</Application>
  <PresentationFormat>Presentación en pantalla (16:9)</PresentationFormat>
  <Paragraphs>509</Paragraphs>
  <Slides>28</Slides>
  <Notes>28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Poppins Bold</vt:lpstr>
      <vt:lpstr>Poppins Medium</vt:lpstr>
      <vt:lpstr>Quarto-Bold</vt:lpstr>
      <vt:lpstr>Roboto</vt:lpstr>
      <vt:lpstr>Poppins</vt:lpstr>
      <vt:lpstr>Arial</vt:lpstr>
      <vt:lpstr>Poppins Light</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Jose Luna</cp:lastModifiedBy>
  <cp:revision>478</cp:revision>
  <cp:lastPrinted>2019-09-19T14:26:47Z</cp:lastPrinted>
  <dcterms:created xsi:type="dcterms:W3CDTF">2019-11-27T09:58:46Z</dcterms:created>
  <dcterms:modified xsi:type="dcterms:W3CDTF">2021-03-10T08:43:50Z</dcterms:modified>
  <dc:identifier>DADgwswTM5o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0x010100927A2F21C761C84A941658C4AD1EC32A</vt:lpwstr>
  </property>
</Properties>
</file>