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797675" cy="9926638"/>
  <p:embeddedFontLst>
    <p:embeddedFont>
      <p:font typeface="Calibri" panose="020F0502020204030204" pitchFamily="34" charset="0"/>
      <p:regular r:id="rId33"/>
      <p:bold r:id="rId34"/>
      <p:italic r:id="rId35"/>
      <p:boldItalic r:id="rId36"/>
    </p:embeddedFont>
    <p:embeddedFont>
      <p:font typeface="Poppins" panose="000005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cción sin título" id="{F6BEA3E9-AD1C-466A-9B0E-01203CA373A6}">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1519">
          <p15:clr>
            <a:srgbClr val="A4A3A4"/>
          </p15:clr>
        </p15:guide>
        <p15:guide id="4" pos="270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pWnajh3mx7/8/DZpOPPUBaOm4P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6" d="100"/>
          <a:sy n="136" d="100"/>
        </p:scale>
        <p:origin x="174" y="126"/>
      </p:cViewPr>
      <p:guideLst>
        <p:guide orient="horz" pos="2160"/>
        <p:guide pos="2880"/>
        <p:guide orient="horz" pos="1519"/>
        <p:guide pos="270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0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i.es/es/actualidad/aviso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oedi.es/estadistica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incibe.es/"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www.sans.org/" TargetMode="External"/><Relationship Id="rId5" Type="http://schemas.openxmlformats.org/officeDocument/2006/relationships/hyperlink" Target="https://www.osi.es/es" TargetMode="External"/><Relationship Id="rId4" Type="http://schemas.openxmlformats.org/officeDocument/2006/relationships/hyperlink" Target="https://www.agpd.es/portalwebAGPD/jornadas/dia_internet_2012/tus_datos_personales_en_internet-ides-idphp.php"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urnoHT7nyvI"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ES" sz="1200">
                <a:solidFill>
                  <a:schemeClr val="dk1"/>
                </a:solidFill>
                <a:latin typeface="Calibri"/>
                <a:ea typeface="Calibri"/>
                <a:cs typeface="Calibri"/>
                <a:sym typeface="Calibri"/>
              </a:rPr>
              <a:t>El contenido de esta charla se puede impartir en unos </a:t>
            </a:r>
            <a:r>
              <a:rPr lang="es-ES" sz="1200" b="1">
                <a:solidFill>
                  <a:schemeClr val="dk1"/>
                </a:solidFill>
                <a:latin typeface="Calibri"/>
                <a:ea typeface="Calibri"/>
                <a:cs typeface="Calibri"/>
                <a:sym typeface="Calibri"/>
              </a:rPr>
              <a:t>45-50 minutos </a:t>
            </a:r>
            <a:r>
              <a:rPr lang="es-ES" sz="1200">
                <a:solidFill>
                  <a:schemeClr val="dk1"/>
                </a:solidFill>
                <a:latin typeface="Calibri"/>
                <a:ea typeface="Calibri"/>
                <a:cs typeface="Calibri"/>
                <a:sym typeface="Calibri"/>
              </a:rPr>
              <a:t>aproximadamente. De todas formas, habrá que añadir a este tiempo unos 10-15 minutos de margen al final de la sesión para resolver dudas. Para que la presentación transcurra de forma fluida y sin interrupciones es recomendable explicar a los asistentes que, si tienen preguntas concretas, se dejará un breve espacio de tiempo al final de la charla para ponerlas en común. Así pues, la duración de esta acción de voluntariado será de 60 minutos en total. </a:t>
            </a:r>
            <a:endParaRPr sz="1000"/>
          </a:p>
          <a:p>
            <a:pPr marL="0" lvl="0" indent="0" algn="just" rtl="0">
              <a:spcBef>
                <a:spcPts val="0"/>
              </a:spcBef>
              <a:spcAft>
                <a:spcPts val="0"/>
              </a:spcAft>
              <a:buNone/>
            </a:pPr>
            <a:endParaRPr sz="1100"/>
          </a:p>
        </p:txBody>
      </p:sp>
      <p:sp>
        <p:nvSpPr>
          <p:cNvPr id="87" name="Google Shape;87;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Podemos recibir un correo malicioso o </a:t>
            </a:r>
            <a:r>
              <a:rPr lang="es-ES" sz="1200" i="1">
                <a:solidFill>
                  <a:schemeClr val="dk1"/>
                </a:solidFill>
                <a:latin typeface="Calibri"/>
                <a:ea typeface="Calibri"/>
                <a:cs typeface="Calibri"/>
                <a:sym typeface="Calibri"/>
              </a:rPr>
              <a:t>phishing</a:t>
            </a:r>
            <a:r>
              <a:rPr lang="es-ES" sz="1200">
                <a:solidFill>
                  <a:schemeClr val="dk1"/>
                </a:solidFill>
                <a:latin typeface="Calibri"/>
                <a:ea typeface="Calibri"/>
                <a:cs typeface="Calibri"/>
                <a:sym typeface="Calibri"/>
              </a:rPr>
              <a:t> a través del remitente más inesperado, dado que los ciberdelincuentes no intentan suplantar únicamente la identidad de los bancos, sino que incluso pueden </a:t>
            </a:r>
            <a:r>
              <a:rPr lang="es-ES" sz="1200" b="1">
                <a:solidFill>
                  <a:schemeClr val="dk1"/>
                </a:solidFill>
                <a:latin typeface="Calibri"/>
                <a:ea typeface="Calibri"/>
                <a:cs typeface="Calibri"/>
                <a:sym typeface="Calibri"/>
              </a:rPr>
              <a:t>copiar la identidad e imagen </a:t>
            </a:r>
            <a:r>
              <a:rPr lang="es-ES" sz="1200">
                <a:solidFill>
                  <a:schemeClr val="dk1"/>
                </a:solidFill>
                <a:latin typeface="Calibri"/>
                <a:ea typeface="Calibri"/>
                <a:cs typeface="Calibri"/>
                <a:sym typeface="Calibri"/>
              </a:rPr>
              <a:t>visual de organismos oficiales o grandes compañías (un caso reciente es el de Endesa).    </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Así, por ejemplo, uno de los últimos casos detectados por la </a:t>
            </a:r>
            <a:r>
              <a:rPr lang="es-ES" sz="1200" b="1">
                <a:solidFill>
                  <a:schemeClr val="dk1"/>
                </a:solidFill>
                <a:latin typeface="Calibri"/>
                <a:ea typeface="Calibri"/>
                <a:cs typeface="Calibri"/>
                <a:sym typeface="Calibri"/>
              </a:rPr>
              <a:t>OSI (Oficina de Seguridad del Internauta) </a:t>
            </a:r>
            <a:r>
              <a:rPr lang="es-ES" sz="1200">
                <a:solidFill>
                  <a:schemeClr val="dk1"/>
                </a:solidFill>
                <a:latin typeface="Calibri"/>
                <a:ea typeface="Calibri"/>
                <a:cs typeface="Calibri"/>
                <a:sym typeface="Calibri"/>
              </a:rPr>
              <a:t>tiene que ver con la Agencia Tributaria. Durante la campaña de la renta se detectaron varios casos de fraude a partir del envío de comunicaciones por correo electrónico o mensajes SMS en los que se suplantaba la identidad y la imagen de la Agencia Tributaria española y se proporcionaban enlaces maliciosos o formularios que el contribuyente debía rellenar si quería recibir la devolución de impuestos. Estos enlaces dirigían a páginas web fraudulentas en las que se suplantaba de nuevo la identidad y la imagen de la Agencia Tributaria y se solicitaba el envío de datos personales y bancarios, como los números y las claves de las tarjetas de crédito para poder hacer efectiva la supuesta devolución.</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b="0" i="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(Podemos aprovechar la ocasión para comentar los aspectos que nos hacen sospechar del mensaje.)</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p:txBody>
      </p:sp>
      <p:sp>
        <p:nvSpPr>
          <p:cNvPr id="199" name="Google Shape;199;p1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El proceso podía parecer de lo más seguro, pero si nos fijamos con más detalle, la página web a la que nos dirigía el enlace del correo electrónico </a:t>
            </a:r>
            <a:r>
              <a:rPr lang="es-ES" sz="1200" b="1">
                <a:solidFill>
                  <a:schemeClr val="dk1"/>
                </a:solidFill>
                <a:latin typeface="Calibri"/>
                <a:ea typeface="Calibri"/>
                <a:cs typeface="Calibri"/>
                <a:sym typeface="Calibri"/>
              </a:rPr>
              <a:t>no solicitaba el certificado digital</a:t>
            </a:r>
            <a:r>
              <a:rPr lang="es-ES" sz="1200">
                <a:solidFill>
                  <a:schemeClr val="dk1"/>
                </a:solidFill>
                <a:latin typeface="Calibri"/>
                <a:ea typeface="Calibri"/>
                <a:cs typeface="Calibri"/>
                <a:sym typeface="Calibri"/>
              </a:rPr>
              <a:t> y en la barra de direcciones el candado nos informaba de que no era una página web segura. Es más, una vez introducidos todos nuestros datos (atención porque nos pide todos los datos de nuestra tarjeta, incluido el código de verificación) nos enviaba un SMS de confirmación, igual que si estuviésemos operando en un entorno seguro. </a:t>
            </a:r>
            <a:endParaRPr sz="12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000"/>
              <a:buFont typeface="Calibri"/>
              <a:buNone/>
            </a:pPr>
            <a:endParaRPr sz="1000" b="0"/>
          </a:p>
          <a:p>
            <a:pPr marL="0" marR="0" lvl="0" indent="0" algn="just" rtl="0">
              <a:lnSpc>
                <a:spcPct val="100000"/>
              </a:lnSpc>
              <a:spcBef>
                <a:spcPts val="0"/>
              </a:spcBef>
              <a:spcAft>
                <a:spcPts val="0"/>
              </a:spcAft>
              <a:buClr>
                <a:schemeClr val="dk1"/>
              </a:buClr>
              <a:buSzPts val="1200"/>
              <a:buFont typeface="Calibri"/>
              <a:buNone/>
            </a:pPr>
            <a:r>
              <a:rPr lang="es-ES" sz="1200" b="1">
                <a:solidFill>
                  <a:schemeClr val="dk1"/>
                </a:solidFill>
                <a:latin typeface="Calibri"/>
                <a:ea typeface="Calibri"/>
                <a:cs typeface="Calibri"/>
                <a:sym typeface="Calibri"/>
              </a:rPr>
              <a:t>Pero, ¿y si a pesar de todas nuestras precauciones caemos en la trampa del </a:t>
            </a:r>
            <a:r>
              <a:rPr lang="es-ES" sz="1200" b="1" i="1">
                <a:solidFill>
                  <a:schemeClr val="dk1"/>
                </a:solidFill>
                <a:latin typeface="Calibri"/>
                <a:ea typeface="Calibri"/>
                <a:cs typeface="Calibri"/>
                <a:sym typeface="Calibri"/>
              </a:rPr>
              <a:t>phishing</a:t>
            </a:r>
            <a:r>
              <a:rPr lang="es-ES" sz="1200" b="1">
                <a:solidFill>
                  <a:schemeClr val="dk1"/>
                </a:solidFill>
                <a:latin typeface="Calibri"/>
                <a:ea typeface="Calibri"/>
                <a:cs typeface="Calibri"/>
                <a:sym typeface="Calibri"/>
              </a:rPr>
              <a:t>? ¿Qué debemos hacer? </a:t>
            </a:r>
            <a:endParaRPr sz="12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000"/>
              <a:buFont typeface="Calibri"/>
              <a:buNone/>
            </a:pPr>
            <a:endParaRPr sz="1000" b="1"/>
          </a:p>
          <a:p>
            <a:pPr marL="0" lvl="0" indent="0" algn="just" rtl="0">
              <a:spcBef>
                <a:spcPts val="0"/>
              </a:spcBef>
              <a:spcAft>
                <a:spcPts val="0"/>
              </a:spcAft>
              <a:buClr>
                <a:schemeClr val="dk1"/>
              </a:buClr>
              <a:buSzPts val="1000"/>
              <a:buFont typeface="Calibri"/>
              <a:buNone/>
            </a:pPr>
            <a:r>
              <a:rPr lang="es-ES" sz="1000" b="0"/>
              <a:t>Nota: </a:t>
            </a:r>
            <a:r>
              <a:rPr lang="es-ES" sz="1200">
                <a:solidFill>
                  <a:schemeClr val="dk1"/>
                </a:solidFill>
                <a:latin typeface="Calibri"/>
                <a:ea typeface="Calibri"/>
                <a:cs typeface="Calibri"/>
                <a:sym typeface="Calibri"/>
              </a:rPr>
              <a:t>Si lo consideramos oportuno podemos mostrar otros ejemplos, accediendo directamente a la página web de la OSI, donde se publican todos los casos de fraude detectados, con muestras de los correos que reciben las víctimas</a:t>
            </a:r>
            <a:r>
              <a:rPr lang="es-ES" sz="1000" b="0"/>
              <a:t>: </a:t>
            </a:r>
            <a:r>
              <a:rPr lang="es-ES" sz="1000" u="sng">
                <a:solidFill>
                  <a:schemeClr val="hlink"/>
                </a:solidFill>
                <a:hlinkClick r:id="rId3"/>
              </a:rPr>
              <a:t>https://www.osi.es/es/actualidad/avisos</a:t>
            </a:r>
            <a:endParaRPr sz="1000" b="0"/>
          </a:p>
        </p:txBody>
      </p:sp>
      <p:sp>
        <p:nvSpPr>
          <p:cNvPr id="207" name="Google Shape;207;p1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Si tenemos cuidado con nuestro ordenador debemos tenerlo también al utilizar nuestro teléfono móvil y tomar las mismas precauciones, sobre todo si utilizamos el teléfono para conectarnos a la plataforma de banca digital o comprar por Internet. Hoy en día, el móvil se ha convertido en una herramienta indispensable para la mayoría de nosotros, ya que no solo lo utilizamos para recibir llamadas o enviar mensajes, sino también para acceder a Internet o a distintas aplicaciones. Además, nuestro móvil contiene información importante y privada que podría ser de interés para los ciberdelincuentes.</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Por ello debemos proteger nuestro dispositivo móvil con una </a:t>
            </a:r>
            <a:r>
              <a:rPr lang="es-ES" sz="1200" b="1">
                <a:solidFill>
                  <a:schemeClr val="dk1"/>
                </a:solidFill>
                <a:latin typeface="Calibri"/>
                <a:ea typeface="Calibri"/>
                <a:cs typeface="Calibri"/>
                <a:sym typeface="Calibri"/>
              </a:rPr>
              <a:t>contraseña segura y un buen antivirus, y actualizar el software periódicamente</a:t>
            </a:r>
            <a:r>
              <a:rPr lang="es-ES" sz="1200">
                <a:solidFill>
                  <a:schemeClr val="dk1"/>
                </a:solidFill>
                <a:latin typeface="Calibri"/>
                <a:ea typeface="Calibri"/>
                <a:cs typeface="Calibri"/>
                <a:sym typeface="Calibri"/>
              </a:rPr>
              <a:t>. Hay que recordar que si queremos hacer algún trámite a través de Internet para el que se deban introducir los datos personales o alguna operación financiera, ya sea a través de banca digital o en un comercio electrónico, es mejor no utilizar una </a:t>
            </a:r>
            <a:r>
              <a:rPr lang="es-ES" sz="1200" b="1">
                <a:solidFill>
                  <a:schemeClr val="dk1"/>
                </a:solidFill>
                <a:latin typeface="Calibri"/>
                <a:ea typeface="Calibri"/>
                <a:cs typeface="Calibri"/>
                <a:sym typeface="Calibri"/>
              </a:rPr>
              <a:t>red wifi en abierto </a:t>
            </a:r>
            <a:r>
              <a:rPr lang="es-ES" sz="1200">
                <a:solidFill>
                  <a:schemeClr val="dk1"/>
                </a:solidFill>
                <a:latin typeface="Calibri"/>
                <a:ea typeface="Calibri"/>
                <a:cs typeface="Calibri"/>
                <a:sym typeface="Calibri"/>
              </a:rPr>
              <a:t>(pública), ya que entonces nuestros datos personales son más vulnerables.</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Tal y como se ha comentado, el </a:t>
            </a:r>
            <a:r>
              <a:rPr lang="es-ES" sz="1200" i="1">
                <a:solidFill>
                  <a:schemeClr val="dk1"/>
                </a:solidFill>
                <a:latin typeface="Calibri"/>
                <a:ea typeface="Calibri"/>
                <a:cs typeface="Calibri"/>
                <a:sym typeface="Calibri"/>
              </a:rPr>
              <a:t>phishing</a:t>
            </a:r>
            <a:r>
              <a:rPr lang="es-ES" sz="1200">
                <a:solidFill>
                  <a:schemeClr val="dk1"/>
                </a:solidFill>
                <a:latin typeface="Calibri"/>
                <a:ea typeface="Calibri"/>
                <a:cs typeface="Calibri"/>
                <a:sym typeface="Calibri"/>
              </a:rPr>
              <a:t> es una práctica fraudulenta que no solo se puede llevar a cabo a través del correo electrónico, sino que también se propaga por otros medios, como </a:t>
            </a:r>
            <a:r>
              <a:rPr lang="es-ES" sz="1200" b="1">
                <a:solidFill>
                  <a:schemeClr val="dk1"/>
                </a:solidFill>
                <a:latin typeface="Calibri"/>
                <a:ea typeface="Calibri"/>
                <a:cs typeface="Calibri"/>
                <a:sym typeface="Calibri"/>
              </a:rPr>
              <a:t>el servicio de envío de mensajes </a:t>
            </a:r>
            <a:r>
              <a:rPr lang="es-ES" sz="1200">
                <a:solidFill>
                  <a:schemeClr val="dk1"/>
                </a:solidFill>
                <a:latin typeface="Calibri"/>
                <a:ea typeface="Calibri"/>
                <a:cs typeface="Calibri"/>
                <a:sym typeface="Calibri"/>
              </a:rPr>
              <a:t>de nuestro teléfono móvil (</a:t>
            </a:r>
            <a:r>
              <a:rPr lang="es-ES" sz="1200" i="1">
                <a:solidFill>
                  <a:schemeClr val="dk1"/>
                </a:solidFill>
                <a:latin typeface="Calibri"/>
                <a:ea typeface="Calibri"/>
                <a:cs typeface="Calibri"/>
                <a:sym typeface="Calibri"/>
              </a:rPr>
              <a:t>smishing</a:t>
            </a:r>
            <a:r>
              <a:rPr lang="es-ES" sz="1200">
                <a:solidFill>
                  <a:schemeClr val="dk1"/>
                </a:solidFill>
                <a:latin typeface="Calibri"/>
                <a:ea typeface="Calibri"/>
                <a:cs typeface="Calibri"/>
                <a:sym typeface="Calibri"/>
              </a:rPr>
              <a:t>). De la misma forma que actuamos con un correo electrónico dudoso debemos hacerlo al recibir un SMS / MMS que contenga un enlace o nos pida algún dato personal, por muy fiable que pueda parecer: </a:t>
            </a:r>
            <a:r>
              <a:rPr lang="es-ES" sz="1200" b="1">
                <a:solidFill>
                  <a:schemeClr val="dk1"/>
                </a:solidFill>
                <a:latin typeface="Calibri"/>
                <a:ea typeface="Calibri"/>
                <a:cs typeface="Calibri"/>
                <a:sym typeface="Calibri"/>
              </a:rPr>
              <a:t>no debemos facilitar jamás nuestros datos privados y menos aún acceder a enlaces externos</a:t>
            </a:r>
            <a:r>
              <a:rPr lang="es-ES" sz="1200">
                <a:solidFill>
                  <a:schemeClr val="dk1"/>
                </a:solidFill>
                <a:latin typeface="Calibri"/>
                <a:ea typeface="Calibri"/>
                <a:cs typeface="Calibri"/>
                <a:sym typeface="Calibri"/>
              </a:rPr>
              <a:t>. Tampoco </a:t>
            </a:r>
            <a:r>
              <a:rPr lang="es-ES" sz="1200" b="1">
                <a:solidFill>
                  <a:schemeClr val="dk1"/>
                </a:solidFill>
                <a:latin typeface="Calibri"/>
                <a:ea typeface="Calibri"/>
                <a:cs typeface="Calibri"/>
                <a:sym typeface="Calibri"/>
              </a:rPr>
              <a:t>debemos descargar aplicaciones </a:t>
            </a:r>
            <a:r>
              <a:rPr lang="es-ES" sz="1200">
                <a:solidFill>
                  <a:schemeClr val="dk1"/>
                </a:solidFill>
                <a:latin typeface="Calibri"/>
                <a:ea typeface="Calibri"/>
                <a:cs typeface="Calibri"/>
                <a:sym typeface="Calibri"/>
              </a:rPr>
              <a:t>si no tenemos la certeza de que proceden de una fuente fiable y de confianza. </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p:txBody>
      </p:sp>
      <p:sp>
        <p:nvSpPr>
          <p:cNvPr id="238" name="Google Shape;238;p1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Además del envío de correos electrónicos o mensajes a nuestro teléfono móvil, el</a:t>
            </a:r>
            <a:r>
              <a:rPr lang="es-ES" sz="1200" i="1">
                <a:solidFill>
                  <a:schemeClr val="dk1"/>
                </a:solidFill>
                <a:latin typeface="Calibri"/>
                <a:ea typeface="Calibri"/>
                <a:cs typeface="Calibri"/>
                <a:sym typeface="Calibri"/>
              </a:rPr>
              <a:t> phishing</a:t>
            </a:r>
            <a:r>
              <a:rPr lang="es-ES" sz="1200">
                <a:solidFill>
                  <a:schemeClr val="dk1"/>
                </a:solidFill>
                <a:latin typeface="Calibri"/>
                <a:ea typeface="Calibri"/>
                <a:cs typeface="Calibri"/>
                <a:sym typeface="Calibri"/>
              </a:rPr>
              <a:t> también se puede llevar a cabo mediante una </a:t>
            </a:r>
            <a:r>
              <a:rPr lang="es-ES" sz="1200" b="1">
                <a:solidFill>
                  <a:schemeClr val="dk1"/>
                </a:solidFill>
                <a:latin typeface="Calibri"/>
                <a:ea typeface="Calibri"/>
                <a:cs typeface="Calibri"/>
                <a:sym typeface="Calibri"/>
              </a:rPr>
              <a:t>llamada telefónica fraudulenta o </a:t>
            </a:r>
            <a:r>
              <a:rPr lang="es-ES" sz="1200" b="1" i="1">
                <a:solidFill>
                  <a:schemeClr val="dk1"/>
                </a:solidFill>
                <a:latin typeface="Calibri"/>
                <a:ea typeface="Calibri"/>
                <a:cs typeface="Calibri"/>
                <a:sym typeface="Calibri"/>
              </a:rPr>
              <a:t>vishing</a:t>
            </a:r>
            <a:r>
              <a:rPr lang="es-ES" sz="1200">
                <a:solidFill>
                  <a:schemeClr val="dk1"/>
                </a:solidFill>
                <a:latin typeface="Calibri"/>
                <a:ea typeface="Calibri"/>
                <a:cs typeface="Calibri"/>
                <a:sym typeface="Calibri"/>
              </a:rPr>
              <a:t> (del inglés </a:t>
            </a:r>
            <a:r>
              <a:rPr lang="es-ES" sz="1200" i="1">
                <a:solidFill>
                  <a:schemeClr val="dk1"/>
                </a:solidFill>
                <a:latin typeface="Calibri"/>
                <a:ea typeface="Calibri"/>
                <a:cs typeface="Calibri"/>
                <a:sym typeface="Calibri"/>
              </a:rPr>
              <a:t>voice</a:t>
            </a:r>
            <a:r>
              <a:rPr lang="es-ES" sz="1200">
                <a:solidFill>
                  <a:schemeClr val="dk1"/>
                </a:solidFill>
                <a:latin typeface="Calibri"/>
                <a:ea typeface="Calibri"/>
                <a:cs typeface="Calibri"/>
                <a:sym typeface="Calibri"/>
              </a:rPr>
              <a:t> +  </a:t>
            </a:r>
            <a:r>
              <a:rPr lang="es-ES" sz="1200" i="1">
                <a:solidFill>
                  <a:schemeClr val="dk1"/>
                </a:solidFill>
                <a:latin typeface="Calibri"/>
                <a:ea typeface="Calibri"/>
                <a:cs typeface="Calibri"/>
                <a:sym typeface="Calibri"/>
              </a:rPr>
              <a:t>phishing</a:t>
            </a:r>
            <a:r>
              <a:rPr lang="es-ES" sz="1200">
                <a:solidFill>
                  <a:schemeClr val="dk1"/>
                </a:solidFill>
                <a:latin typeface="Calibri"/>
                <a:ea typeface="Calibri"/>
                <a:cs typeface="Calibri"/>
                <a:sym typeface="Calibri"/>
              </a:rPr>
              <a:t>) con el objetivo principal de obtener nuestros datos personales, financieros o de seguridad, para poder operar con nuestras cuentas o tarjetas. En estos casos, los ciberdelincuentes combinan una llamada telefónica fraudulenta con la información referida a nosotros que hayan podido obtener previamente a través de Internet. Además, suelen utilizar mensajes alarmistas para que les facilitemos nuestras claves o contraseñas rápidamente, sin darnos tiempo a reflexionar con calma sobre lo que nos están diciendo. Una práctica habitual consiste en llamar para informarnos de que el “banco” ha detectado una actividad sospechosa en nuestra cuenta y necesitan la </a:t>
            </a:r>
            <a:r>
              <a:rPr lang="es-ES" sz="1200" b="1">
                <a:solidFill>
                  <a:schemeClr val="dk1"/>
                </a:solidFill>
                <a:latin typeface="Calibri"/>
                <a:ea typeface="Calibri"/>
                <a:cs typeface="Calibri"/>
                <a:sym typeface="Calibri"/>
              </a:rPr>
              <a:t>clave SMS </a:t>
            </a:r>
            <a:r>
              <a:rPr lang="es-ES" sz="1200">
                <a:solidFill>
                  <a:schemeClr val="dk1"/>
                </a:solidFill>
                <a:latin typeface="Calibri"/>
                <a:ea typeface="Calibri"/>
                <a:cs typeface="Calibri"/>
                <a:sym typeface="Calibri"/>
              </a:rPr>
              <a:t>que nos acaban de enviar al móvil para solucionarlo. Hay que recordar siempre que </a:t>
            </a:r>
            <a:r>
              <a:rPr lang="es-ES" sz="1200" b="1">
                <a:solidFill>
                  <a:schemeClr val="dk1"/>
                </a:solidFill>
                <a:latin typeface="Calibri"/>
                <a:ea typeface="Calibri"/>
                <a:cs typeface="Calibri"/>
                <a:sym typeface="Calibri"/>
              </a:rPr>
              <a:t>nuestro banco JAMÁS nos solicitará nuestras contraseñas ni claves de autorización</a:t>
            </a:r>
            <a:r>
              <a:rPr lang="es-E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Además del </a:t>
            </a:r>
            <a:r>
              <a:rPr lang="es-ES" sz="1200" i="1">
                <a:solidFill>
                  <a:schemeClr val="dk1"/>
                </a:solidFill>
                <a:latin typeface="Calibri"/>
                <a:ea typeface="Calibri"/>
                <a:cs typeface="Calibri"/>
                <a:sym typeface="Calibri"/>
              </a:rPr>
              <a:t>vishing</a:t>
            </a:r>
            <a:r>
              <a:rPr lang="es-ES" sz="1200">
                <a:solidFill>
                  <a:schemeClr val="dk1"/>
                </a:solidFill>
                <a:latin typeface="Calibri"/>
                <a:ea typeface="Calibri"/>
                <a:cs typeface="Calibri"/>
                <a:sym typeface="Calibri"/>
              </a:rPr>
              <a:t>, cabe mencionar que existen otras fórmulas de fraude telefónico cuyo objetivo es obtener nuestros datos bancarios: una llamada para ofrecernos un obsequio o comunicarnos una emergencia de un familiar o fingiendo ser una ONG que recoge donativos, etc. En todos los casos, ante una llamada desconocida en la que se nos pidan datos sensibles o hacer efectivo algún pago, debemos tener en cuenta las siguientes recomendaciones: no compartir en ningún caso nuestras claves ni contraseñas por teléfono con nadie, desconfiar de llamadas procedentes de números ocultos o con una numeración extraña (por ejemplo, con una numeración muy larga o un prefijo desconocido); desconfiar de ofertas u obsequios promocionales: “nadie vende duros a cuatro pesetas”; no hay que dar por sentado que la llamada sea legítima solo porque nos faciliten algún dato nuestro (recordemos que pueden haber obtenido nuestros datos previamente por algún otro canal) y/o hay que comprobar los hechos antes de llevar a cabo cualquier gestión o facilitar información sensible. </a:t>
            </a:r>
            <a:endParaRPr sz="1000"/>
          </a:p>
          <a:p>
            <a:pPr marL="171450" lvl="0" indent="-107950" algn="just" rtl="0">
              <a:spcBef>
                <a:spcPts val="0"/>
              </a:spcBef>
              <a:spcAft>
                <a:spcPts val="0"/>
              </a:spcAft>
              <a:buClr>
                <a:schemeClr val="dk1"/>
              </a:buClr>
              <a:buSzPts val="1000"/>
              <a:buFont typeface="Calibri"/>
              <a:buNone/>
            </a:pPr>
            <a:endParaRPr sz="1000"/>
          </a:p>
          <a:p>
            <a:pPr marL="171450" lvl="0" indent="-107950" algn="just" rtl="0">
              <a:spcBef>
                <a:spcPts val="0"/>
              </a:spcBef>
              <a:spcAft>
                <a:spcPts val="0"/>
              </a:spcAft>
              <a:buClr>
                <a:schemeClr val="dk1"/>
              </a:buClr>
              <a:buSzPts val="1000"/>
              <a:buFont typeface="Calibri"/>
              <a:buNone/>
            </a:pPr>
            <a:endParaRPr sz="1000"/>
          </a:p>
        </p:txBody>
      </p:sp>
      <p:sp>
        <p:nvSpPr>
          <p:cNvPr id="253" name="Google Shape;253;p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171450" lvl="0" indent="-107950" algn="just" rtl="0">
              <a:spcBef>
                <a:spcPts val="0"/>
              </a:spcBef>
              <a:spcAft>
                <a:spcPts val="0"/>
              </a:spcAft>
              <a:buClr>
                <a:schemeClr val="dk1"/>
              </a:buClr>
              <a:buSzPts val="1000"/>
              <a:buFont typeface="Calibri"/>
              <a:buNone/>
            </a:pPr>
            <a:endParaRPr sz="1000"/>
          </a:p>
          <a:p>
            <a:pPr marL="171450" lvl="0" indent="-107950" algn="just" rtl="0">
              <a:spcBef>
                <a:spcPts val="0"/>
              </a:spcBef>
              <a:spcAft>
                <a:spcPts val="0"/>
              </a:spcAft>
              <a:buClr>
                <a:schemeClr val="dk1"/>
              </a:buClr>
              <a:buSzPts val="1000"/>
              <a:buFont typeface="Calibri"/>
              <a:buNone/>
            </a:pPr>
            <a:endParaRPr sz="1000"/>
          </a:p>
        </p:txBody>
      </p:sp>
      <p:sp>
        <p:nvSpPr>
          <p:cNvPr id="261" name="Google Shape;261;p1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Es importante dejar claro desde el principio que el tema de la charla es la </a:t>
            </a:r>
            <a:r>
              <a:rPr lang="es-ES" sz="1200" u="sng">
                <a:solidFill>
                  <a:schemeClr val="dk1"/>
                </a:solidFill>
                <a:latin typeface="Calibri"/>
                <a:ea typeface="Calibri"/>
                <a:cs typeface="Calibri"/>
                <a:sym typeface="Calibri"/>
              </a:rPr>
              <a:t>seguridad financiera en Internet</a:t>
            </a:r>
            <a:r>
              <a:rPr lang="es-ES" sz="1200">
                <a:solidFill>
                  <a:schemeClr val="dk1"/>
                </a:solidFill>
                <a:latin typeface="Calibri"/>
                <a:ea typeface="Calibri"/>
                <a:cs typeface="Calibri"/>
                <a:sym typeface="Calibri"/>
              </a:rPr>
              <a:t>, ya que si solo habláramos de </a:t>
            </a:r>
            <a:r>
              <a:rPr lang="es-ES" sz="1200" i="1">
                <a:solidFill>
                  <a:schemeClr val="dk1"/>
                </a:solidFill>
                <a:latin typeface="Calibri"/>
                <a:ea typeface="Calibri"/>
                <a:cs typeface="Calibri"/>
                <a:sym typeface="Calibri"/>
              </a:rPr>
              <a:t>seguridad financiera</a:t>
            </a:r>
            <a:r>
              <a:rPr lang="es-ES" sz="1200">
                <a:solidFill>
                  <a:schemeClr val="dk1"/>
                </a:solidFill>
                <a:latin typeface="Calibri"/>
                <a:ea typeface="Calibri"/>
                <a:cs typeface="Calibri"/>
                <a:sym typeface="Calibri"/>
              </a:rPr>
              <a:t>, como se hace en el taller “Gestiona tu economía”, entonces estaríamos tratando una cuestión totalmente distinta: </a:t>
            </a:r>
            <a:r>
              <a:rPr lang="es-ES" sz="1200" b="1">
                <a:solidFill>
                  <a:schemeClr val="dk1"/>
                </a:solidFill>
                <a:latin typeface="Calibri"/>
                <a:ea typeface="Calibri"/>
                <a:cs typeface="Calibri"/>
                <a:sym typeface="Calibri"/>
              </a:rPr>
              <a:t>la tranquilidad de hacer frente a nuestros gastos con nuestros ingresos disponibles.</a:t>
            </a:r>
            <a:r>
              <a:rPr lang="es-ES" sz="1200">
                <a:solidFill>
                  <a:schemeClr val="dk1"/>
                </a:solidFill>
                <a:latin typeface="Calibri"/>
                <a:ea typeface="Calibri"/>
                <a:cs typeface="Calibri"/>
                <a:sym typeface="Calibri"/>
              </a:rPr>
              <a:t> En cambio, la seguridad financiera en Internet es un concepto que tiene que ver con </a:t>
            </a:r>
            <a:r>
              <a:rPr lang="es-ES" sz="1200" i="1">
                <a:solidFill>
                  <a:schemeClr val="dk1"/>
                </a:solidFill>
                <a:latin typeface="Calibri"/>
                <a:ea typeface="Calibri"/>
                <a:cs typeface="Calibri"/>
                <a:sym typeface="Calibri"/>
              </a:rPr>
              <a:t>la forma de operar financieramente a través de Internet minimizando los posibles riesgos</a:t>
            </a:r>
            <a:r>
              <a:rPr lang="es-ES" sz="1200">
                <a:solidFill>
                  <a:schemeClr val="dk1"/>
                </a:solidFill>
                <a:latin typeface="Calibri"/>
                <a:ea typeface="Calibri"/>
                <a:cs typeface="Calibri"/>
                <a:sym typeface="Calibri"/>
              </a:rPr>
              <a:t> con que podamos toparnos.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(En este apartado podemos ofrecer una breve introducción a los principales temas que se abordarán durante la charla y que se muestran en la diapositiva.)</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p:txBody>
      </p:sp>
      <p:sp>
        <p:nvSpPr>
          <p:cNvPr id="98" name="Google Shape;98;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Según datos oficiales del Observatorio Español de Delitos Informáticos (OEDI) el </a:t>
            </a:r>
            <a:r>
              <a:rPr lang="es-ES" sz="1200" b="1">
                <a:solidFill>
                  <a:schemeClr val="dk1"/>
                </a:solidFill>
                <a:latin typeface="Calibri"/>
                <a:ea typeface="Calibri"/>
                <a:cs typeface="Calibri"/>
                <a:sym typeface="Calibri"/>
              </a:rPr>
              <a:t>74 %</a:t>
            </a:r>
            <a:r>
              <a:rPr lang="es-ES" sz="1200">
                <a:solidFill>
                  <a:schemeClr val="dk1"/>
                </a:solidFill>
                <a:latin typeface="Calibri"/>
                <a:ea typeface="Calibri"/>
                <a:cs typeface="Calibri"/>
                <a:sym typeface="Calibri"/>
              </a:rPr>
              <a:t> de los ciberdelitos cometidos en 2017 correspondieron al delito de</a:t>
            </a:r>
            <a:r>
              <a:rPr lang="es-ES" sz="1200" b="1">
                <a:solidFill>
                  <a:schemeClr val="dk1"/>
                </a:solidFill>
                <a:latin typeface="Calibri"/>
                <a:ea typeface="Calibri"/>
                <a:cs typeface="Calibri"/>
                <a:sym typeface="Calibri"/>
              </a:rPr>
              <a:t> fraude informático</a:t>
            </a:r>
            <a:r>
              <a:rPr lang="es-ES" sz="1200">
                <a:solidFill>
                  <a:schemeClr val="dk1"/>
                </a:solidFill>
                <a:latin typeface="Calibri"/>
                <a:ea typeface="Calibri"/>
                <a:cs typeface="Calibri"/>
                <a:sym typeface="Calibri"/>
              </a:rPr>
              <a:t>, es decir al </a:t>
            </a:r>
            <a:r>
              <a:rPr lang="es-ES" sz="1200" i="1">
                <a:solidFill>
                  <a:schemeClr val="dk1"/>
                </a:solidFill>
                <a:latin typeface="Calibri"/>
                <a:ea typeface="Calibri"/>
                <a:cs typeface="Calibri"/>
                <a:sym typeface="Calibri"/>
              </a:rPr>
              <a:t>uso indebido o la manipulación fraudulenta de elementos informáticos de cualquier tipo para permitir un beneficio ilícito.</a:t>
            </a:r>
            <a:r>
              <a:rPr lang="es-ES" sz="1200">
                <a:solidFill>
                  <a:schemeClr val="dk1"/>
                </a:solidFill>
                <a:latin typeface="Calibri"/>
                <a:ea typeface="Calibri"/>
                <a:cs typeface="Calibri"/>
                <a:sym typeface="Calibri"/>
              </a:rPr>
              <a:t> Con ello queremos evidenciar que este tipo de estafas son más habituales de lo que pensamos.  (Fuente: </a:t>
            </a:r>
            <a:r>
              <a:rPr lang="es-ES"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http://oedi.es/estadisticas/</a:t>
            </a:r>
            <a:r>
              <a:rPr lang="es-E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Por este motivo es tan importante estar alerta. Ahora bien, en caso de caer en la trampa </a:t>
            </a:r>
            <a:r>
              <a:rPr lang="es-ES" sz="1200" b="1">
                <a:solidFill>
                  <a:schemeClr val="dk1"/>
                </a:solidFill>
                <a:latin typeface="Calibri"/>
                <a:ea typeface="Calibri"/>
                <a:cs typeface="Calibri"/>
                <a:sym typeface="Calibri"/>
              </a:rPr>
              <a:t>no debemos agobiarnos y sí recurrir a los mecanismos establecidos </a:t>
            </a:r>
            <a:r>
              <a:rPr lang="es-ES" sz="1200">
                <a:solidFill>
                  <a:schemeClr val="dk1"/>
                </a:solidFill>
                <a:latin typeface="Calibri"/>
                <a:ea typeface="Calibri"/>
                <a:cs typeface="Calibri"/>
                <a:sym typeface="Calibri"/>
              </a:rPr>
              <a:t>para hacer frente a los ciberdelitos de este tipo. Lo primero que debemos tener claro es qué tipo de datos hemos facilitado y, por lo tanto, qué uso podrán hacer de ellos los ciberdelincuentes. A continuación ofrecemos algunas recomendaciones que se pueden seguir ante la sospecha de haber sido víctima de un fraude informático:</a:t>
            </a:r>
            <a:endParaRPr sz="1200">
              <a:solidFill>
                <a:schemeClr val="dk1"/>
              </a:solidFill>
              <a:latin typeface="Calibri"/>
              <a:ea typeface="Calibri"/>
              <a:cs typeface="Calibri"/>
              <a:sym typeface="Calibri"/>
            </a:endParaRPr>
          </a:p>
          <a:p>
            <a:pPr marL="228600" lvl="0" indent="-165100" algn="just" rtl="0">
              <a:spcBef>
                <a:spcPts val="0"/>
              </a:spcBef>
              <a:spcAft>
                <a:spcPts val="0"/>
              </a:spcAft>
              <a:buClr>
                <a:schemeClr val="dk1"/>
              </a:buClr>
              <a:buSzPts val="1000"/>
              <a:buFont typeface="Calibri"/>
              <a:buNone/>
            </a:pPr>
            <a:endParaRPr sz="1000"/>
          </a:p>
          <a:p>
            <a:pPr marL="228600" marR="0" lvl="0" indent="-228600" algn="just" rtl="0">
              <a:lnSpc>
                <a:spcPct val="100000"/>
              </a:lnSpc>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Si hemos facilitado nuestros </a:t>
            </a:r>
            <a:r>
              <a:rPr lang="es-ES" sz="1200" b="1">
                <a:solidFill>
                  <a:schemeClr val="dk1"/>
                </a:solidFill>
                <a:latin typeface="Calibri"/>
                <a:ea typeface="Calibri"/>
                <a:cs typeface="Calibri"/>
                <a:sym typeface="Calibri"/>
              </a:rPr>
              <a:t>datos bancarios </a:t>
            </a:r>
            <a:r>
              <a:rPr lang="es-ES" sz="1200">
                <a:solidFill>
                  <a:schemeClr val="dk1"/>
                </a:solidFill>
                <a:latin typeface="Calibri"/>
                <a:ea typeface="Calibri"/>
                <a:cs typeface="Calibri"/>
                <a:sym typeface="Calibri"/>
              </a:rPr>
              <a:t>(número de tarjeta, PIN, CVV, tarjeta de coordenadas, etc.), lo primero que debemos hacer es </a:t>
            </a:r>
            <a:r>
              <a:rPr lang="es-ES" sz="1200" b="1">
                <a:solidFill>
                  <a:schemeClr val="dk1"/>
                </a:solidFill>
                <a:latin typeface="Calibri"/>
                <a:ea typeface="Calibri"/>
                <a:cs typeface="Calibri"/>
                <a:sym typeface="Calibri"/>
              </a:rPr>
              <a:t>contactar con nuestro banco </a:t>
            </a:r>
            <a:r>
              <a:rPr lang="es-ES" sz="1200">
                <a:solidFill>
                  <a:schemeClr val="dk1"/>
                </a:solidFill>
                <a:latin typeface="Calibri"/>
                <a:ea typeface="Calibri"/>
                <a:cs typeface="Calibri"/>
                <a:sym typeface="Calibri"/>
              </a:rPr>
              <a:t>para informar de esta situación y facilitar que se tomen las medidas de seguridad oportunas. También es conveniente </a:t>
            </a:r>
            <a:r>
              <a:rPr lang="es-ES" sz="1200" b="1">
                <a:solidFill>
                  <a:schemeClr val="dk1"/>
                </a:solidFill>
                <a:latin typeface="Calibri"/>
                <a:ea typeface="Calibri"/>
                <a:cs typeface="Calibri"/>
                <a:sym typeface="Calibri"/>
              </a:rPr>
              <a:t>revisar los movimientos </a:t>
            </a:r>
            <a:r>
              <a:rPr lang="es-ES" sz="1200">
                <a:solidFill>
                  <a:schemeClr val="dk1"/>
                </a:solidFill>
                <a:latin typeface="Calibri"/>
                <a:ea typeface="Calibri"/>
                <a:cs typeface="Calibri"/>
                <a:sym typeface="Calibri"/>
              </a:rPr>
              <a:t>de nuestras cuentas con cierta periodicidad por si detectamos alguna operación efectuada a nuestras espaldas. </a:t>
            </a:r>
            <a:endParaRPr sz="1200">
              <a:solidFill>
                <a:schemeClr val="dk1"/>
              </a:solidFill>
              <a:latin typeface="Calibri"/>
              <a:ea typeface="Calibri"/>
              <a:cs typeface="Calibri"/>
              <a:sym typeface="Calibri"/>
            </a:endParaRPr>
          </a:p>
          <a:p>
            <a:pPr marL="228600" lvl="0" indent="-165100" algn="just" rtl="0">
              <a:spcBef>
                <a:spcPts val="0"/>
              </a:spcBef>
              <a:spcAft>
                <a:spcPts val="0"/>
              </a:spcAft>
              <a:buClr>
                <a:schemeClr val="dk1"/>
              </a:buClr>
              <a:buSzPts val="1000"/>
              <a:buFont typeface="Noto Sans Symbols"/>
              <a:buNone/>
            </a:pPr>
            <a:endParaRPr sz="1000"/>
          </a:p>
          <a:p>
            <a:pPr marL="228600" marR="0" lvl="0" indent="-228600" algn="just" rtl="0">
              <a:lnSpc>
                <a:spcPct val="100000"/>
              </a:lnSpc>
              <a:spcBef>
                <a:spcPts val="0"/>
              </a:spcBef>
              <a:spcAft>
                <a:spcPts val="0"/>
              </a:spcAft>
              <a:buClr>
                <a:schemeClr val="dk1"/>
              </a:buClr>
              <a:buSzPts val="1200"/>
              <a:buFont typeface="Noto Sans Symbols"/>
              <a:buChar char="▪"/>
            </a:pPr>
            <a:r>
              <a:rPr lang="es-ES" sz="1200">
                <a:solidFill>
                  <a:schemeClr val="dk1"/>
                </a:solidFill>
                <a:latin typeface="Calibri"/>
                <a:ea typeface="Calibri"/>
                <a:cs typeface="Calibri"/>
                <a:sym typeface="Calibri"/>
              </a:rPr>
              <a:t>Si en lugar de nuestros datos bancarios hemos facilitado cualquier </a:t>
            </a:r>
            <a:r>
              <a:rPr lang="es-ES" sz="1200" b="1">
                <a:solidFill>
                  <a:schemeClr val="dk1"/>
                </a:solidFill>
                <a:latin typeface="Calibri"/>
                <a:ea typeface="Calibri"/>
                <a:cs typeface="Calibri"/>
                <a:sym typeface="Calibri"/>
              </a:rPr>
              <a:t>otra información privada </a:t>
            </a:r>
            <a:r>
              <a:rPr lang="es-ES" sz="1200">
                <a:solidFill>
                  <a:schemeClr val="dk1"/>
                </a:solidFill>
                <a:latin typeface="Calibri"/>
                <a:ea typeface="Calibri"/>
                <a:cs typeface="Calibri"/>
                <a:sym typeface="Calibri"/>
              </a:rPr>
              <a:t>debemos seguir el mismo procedimiento e informar de esta situación a la entidad correspondiente (por ejemplo, la Agencia Tributaria o Endesa en los casos anteriores) para que tengan conocimiento del hecho ante un posible uso indebido de nuestra información privada por parte de los ciberdelincuentes.</a:t>
            </a:r>
            <a:endParaRPr sz="1200">
              <a:solidFill>
                <a:schemeClr val="dk1"/>
              </a:solidFill>
              <a:latin typeface="Calibri"/>
              <a:ea typeface="Calibri"/>
              <a:cs typeface="Calibri"/>
              <a:sym typeface="Calibri"/>
            </a:endParaRPr>
          </a:p>
          <a:p>
            <a:pPr marL="228600" lvl="0" indent="-165100" algn="just" rtl="0">
              <a:spcBef>
                <a:spcPts val="0"/>
              </a:spcBef>
              <a:spcAft>
                <a:spcPts val="0"/>
              </a:spcAft>
              <a:buClr>
                <a:schemeClr val="dk1"/>
              </a:buClr>
              <a:buSzPts val="1000"/>
              <a:buFont typeface="Noto Sans Symbols"/>
              <a:buNone/>
            </a:pPr>
            <a:endParaRPr sz="1000"/>
          </a:p>
          <a:p>
            <a:pPr marL="228600" lvl="0" indent="-228600" algn="just" rtl="0">
              <a:spcBef>
                <a:spcPts val="0"/>
              </a:spcBef>
              <a:spcAft>
                <a:spcPts val="0"/>
              </a:spcAft>
              <a:buClr>
                <a:schemeClr val="dk1"/>
              </a:buClr>
              <a:buSzPts val="1000"/>
              <a:buFont typeface="Noto Sans Symbols"/>
              <a:buChar char="▪"/>
            </a:pPr>
            <a:r>
              <a:rPr lang="es-ES" sz="1000"/>
              <a:t>Finalmente, es recomendable denunciar los hechos ante las </a:t>
            </a:r>
            <a:r>
              <a:rPr lang="es-ES" sz="1000" b="1"/>
              <a:t>Fuerzas y Cuerpos de Seguridad del Estado </a:t>
            </a:r>
            <a:r>
              <a:rPr lang="es-ES" sz="1000"/>
              <a:t>(FCSE).  </a:t>
            </a:r>
            <a:endParaRPr/>
          </a:p>
          <a:p>
            <a:pPr marL="0" lvl="0" indent="0" algn="l" rtl="0">
              <a:spcBef>
                <a:spcPts val="0"/>
              </a:spcBef>
              <a:spcAft>
                <a:spcPts val="0"/>
              </a:spcAft>
              <a:buNone/>
            </a:pPr>
            <a:endParaRPr sz="1000"/>
          </a:p>
        </p:txBody>
      </p:sp>
      <p:sp>
        <p:nvSpPr>
          <p:cNvPr id="272" name="Google Shape;272;p2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Tal y como se ha comentado en otros apartados, para realizar operaciones financieras a través de Internet no siempre es necesario utilizar los servicios de banca digital. De hecho, cada vez es más habitual comprar en </a:t>
            </a:r>
            <a:r>
              <a:rPr lang="es-ES" sz="1200" b="1">
                <a:solidFill>
                  <a:schemeClr val="dk1"/>
                </a:solidFill>
                <a:latin typeface="Calibri"/>
                <a:ea typeface="Calibri"/>
                <a:cs typeface="Calibri"/>
                <a:sym typeface="Calibri"/>
              </a:rPr>
              <a:t>comercios en línea</a:t>
            </a:r>
            <a:r>
              <a:rPr lang="es-ES" sz="1200">
                <a:solidFill>
                  <a:schemeClr val="dk1"/>
                </a:solidFill>
                <a:latin typeface="Calibri"/>
                <a:ea typeface="Calibri"/>
                <a:cs typeface="Calibri"/>
                <a:sym typeface="Calibri"/>
              </a:rPr>
              <a:t> y pagar directamente en la página web del comercio en cuestión, mediante nuestra </a:t>
            </a:r>
            <a:r>
              <a:rPr lang="es-ES" sz="1200" b="1">
                <a:solidFill>
                  <a:schemeClr val="dk1"/>
                </a:solidFill>
                <a:latin typeface="Calibri"/>
                <a:ea typeface="Calibri"/>
                <a:cs typeface="Calibri"/>
                <a:sym typeface="Calibri"/>
              </a:rPr>
              <a:t>tarjeta bancaria</a:t>
            </a:r>
            <a:r>
              <a:rPr lang="es-ES" sz="1200">
                <a:solidFill>
                  <a:schemeClr val="dk1"/>
                </a:solidFill>
                <a:latin typeface="Calibri"/>
                <a:ea typeface="Calibri"/>
                <a:cs typeface="Calibri"/>
                <a:sym typeface="Calibri"/>
              </a:rPr>
              <a:t>. De nuevo, la tecnología nos abre un mundo de posibilidades, ya que hoy en día la compra de bienes y servicios por canales telemáticos es cada vez más frecuente en nuestro entorno. ¡Incluso hay personas que hacen la compra del supermercado a través del móvil mientras miran qué les falta en la nevera de casa!</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b="0" i="0"/>
          </a:p>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Ahora bien, para poder pagar todas estas compras es evidente que debemos utilizar algún tipo de </a:t>
            </a:r>
            <a:r>
              <a:rPr lang="es-ES" sz="1200" b="1">
                <a:solidFill>
                  <a:schemeClr val="dk1"/>
                </a:solidFill>
                <a:latin typeface="Calibri"/>
                <a:ea typeface="Calibri"/>
                <a:cs typeface="Calibri"/>
                <a:sym typeface="Calibri"/>
              </a:rPr>
              <a:t>medio de pago electrónico </a:t>
            </a:r>
            <a:r>
              <a:rPr lang="es-ES" sz="1200">
                <a:solidFill>
                  <a:schemeClr val="dk1"/>
                </a:solidFill>
                <a:latin typeface="Calibri"/>
                <a:ea typeface="Calibri"/>
                <a:cs typeface="Calibri"/>
                <a:sym typeface="Calibri"/>
              </a:rPr>
              <a:t>(en lugar de dinero en efectivo). Algunos de los medios de pago electrónico más habituales son la tarjeta bancaria (nos sirve la misma que utilizamos físicamente en los comercios), el dinero electrónico, como los famosos </a:t>
            </a:r>
            <a:r>
              <a:rPr lang="es-ES" sz="1200" i="1">
                <a:solidFill>
                  <a:schemeClr val="dk1"/>
                </a:solidFill>
                <a:latin typeface="Calibri"/>
                <a:ea typeface="Calibri"/>
                <a:cs typeface="Calibri"/>
                <a:sym typeface="Calibri"/>
              </a:rPr>
              <a:t>bitcoins, </a:t>
            </a:r>
            <a:r>
              <a:rPr lang="es-ES" sz="1200">
                <a:solidFill>
                  <a:schemeClr val="dk1"/>
                </a:solidFill>
                <a:latin typeface="Calibri"/>
                <a:ea typeface="Calibri"/>
                <a:cs typeface="Calibri"/>
                <a:sym typeface="Calibri"/>
              </a:rPr>
              <a:t>o los sistemas de pago en Internet, como </a:t>
            </a:r>
            <a:r>
              <a:rPr lang="es-ES" sz="1200" i="1">
                <a:solidFill>
                  <a:schemeClr val="dk1"/>
                </a:solidFill>
                <a:latin typeface="Calibri"/>
                <a:ea typeface="Calibri"/>
                <a:cs typeface="Calibri"/>
                <a:sym typeface="Calibri"/>
              </a:rPr>
              <a:t>PayPal</a:t>
            </a:r>
            <a:r>
              <a:rPr lang="es-ES" sz="1200">
                <a:solidFill>
                  <a:schemeClr val="dk1"/>
                </a:solidFill>
                <a:latin typeface="Calibri"/>
                <a:ea typeface="Calibri"/>
                <a:cs typeface="Calibri"/>
                <a:sym typeface="Calibri"/>
              </a:rPr>
              <a:t>. Pero si antes hemos dicho que no debemos facilitar nuestros datos bancarios por Internet, ¿cómo podemos pagar de forma segura y utilizar al mismo tiempo los datos de nuestra tarjeta bancaria?</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b="0" i="0"/>
          </a:p>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En primer lugar, y en la línea de las recomendaciones de seguridad comentadas al referirnos a la banca digital, es importante que antes de comprar por Internet verifiquemos que contamos con la protección adecuada:</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b="0" i="0"/>
          </a:p>
          <a:p>
            <a:pPr marL="228600" lvl="0" indent="-228600" algn="l" rtl="0">
              <a:spcBef>
                <a:spcPts val="0"/>
              </a:spcBef>
              <a:spcAft>
                <a:spcPts val="0"/>
              </a:spcAft>
              <a:buClr>
                <a:schemeClr val="dk1"/>
              </a:buClr>
              <a:buSzPts val="1200"/>
              <a:buFont typeface="Calibri"/>
              <a:buAutoNum type="arabicParenR"/>
            </a:pPr>
            <a:r>
              <a:rPr lang="es-ES" sz="1200">
                <a:solidFill>
                  <a:schemeClr val="dk1"/>
                </a:solidFill>
                <a:latin typeface="Calibri"/>
                <a:ea typeface="Calibri"/>
                <a:cs typeface="Calibri"/>
                <a:sym typeface="Calibri"/>
              </a:rPr>
              <a:t>El software de nuestro dispositivo (teléfono móvil, tableta táctil u ordenador) está debidamente </a:t>
            </a:r>
            <a:r>
              <a:rPr lang="es-ES" sz="1200" b="1">
                <a:solidFill>
                  <a:schemeClr val="dk1"/>
                </a:solidFill>
                <a:latin typeface="Calibri"/>
                <a:ea typeface="Calibri"/>
                <a:cs typeface="Calibri"/>
                <a:sym typeface="Calibri"/>
              </a:rPr>
              <a:t>actualizado</a:t>
            </a:r>
            <a:r>
              <a:rPr lang="es-ES" sz="1200">
                <a:solidFill>
                  <a:schemeClr val="dk1"/>
                </a:solidFill>
                <a:latin typeface="Calibri"/>
                <a:ea typeface="Calibri"/>
                <a:cs typeface="Calibri"/>
                <a:sym typeface="Calibri"/>
              </a:rPr>
              <a:t> (en especial el antivirus).</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s-ES" sz="1200">
                <a:solidFill>
                  <a:schemeClr val="dk1"/>
                </a:solidFill>
                <a:latin typeface="Calibri"/>
                <a:ea typeface="Calibri"/>
                <a:cs typeface="Calibri"/>
                <a:sym typeface="Calibri"/>
              </a:rPr>
              <a:t>Utilizamos una </a:t>
            </a:r>
            <a:r>
              <a:rPr lang="es-ES" sz="1200" b="1">
                <a:solidFill>
                  <a:schemeClr val="dk1"/>
                </a:solidFill>
                <a:latin typeface="Calibri"/>
                <a:ea typeface="Calibri"/>
                <a:cs typeface="Calibri"/>
                <a:sym typeface="Calibri"/>
              </a:rPr>
              <a:t>conexión segura</a:t>
            </a:r>
            <a:r>
              <a:rPr lang="es-ES" sz="1200">
                <a:solidFill>
                  <a:schemeClr val="dk1"/>
                </a:solidFill>
                <a:latin typeface="Calibri"/>
                <a:ea typeface="Calibri"/>
                <a:cs typeface="Calibri"/>
                <a:sym typeface="Calibri"/>
              </a:rPr>
              <a:t> a la red (evitamos hacer operaciones financieras utilizando redes wifi públicas).</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s-ES" sz="1200">
                <a:solidFill>
                  <a:schemeClr val="dk1"/>
                </a:solidFill>
                <a:latin typeface="Calibri"/>
                <a:ea typeface="Calibri"/>
                <a:cs typeface="Calibri"/>
                <a:sym typeface="Calibri"/>
              </a:rPr>
              <a:t>Nos conectamos a la </a:t>
            </a:r>
            <a:r>
              <a:rPr lang="es-ES" sz="1200" b="1">
                <a:solidFill>
                  <a:schemeClr val="dk1"/>
                </a:solidFill>
                <a:latin typeface="Calibri"/>
                <a:ea typeface="Calibri"/>
                <a:cs typeface="Calibri"/>
                <a:sym typeface="Calibri"/>
              </a:rPr>
              <a:t>página web oficial </a:t>
            </a:r>
            <a:r>
              <a:rPr lang="es-ES" sz="1200">
                <a:solidFill>
                  <a:schemeClr val="dk1"/>
                </a:solidFill>
                <a:latin typeface="Calibri"/>
                <a:ea typeface="Calibri"/>
                <a:cs typeface="Calibri"/>
                <a:sym typeface="Calibri"/>
              </a:rPr>
              <a:t>del comercio electrónico, que debe comenzar con HTTPS y tener el candado en la barra de direcciones.</a:t>
            </a:r>
            <a:endParaRPr sz="1200">
              <a:solidFill>
                <a:schemeClr val="dk1"/>
              </a:solidFill>
              <a:latin typeface="Calibri"/>
              <a:ea typeface="Calibri"/>
              <a:cs typeface="Calibri"/>
              <a:sym typeface="Calibri"/>
            </a:endParaRPr>
          </a:p>
          <a:p>
            <a:pPr marL="228600" lvl="0" indent="-165100" algn="just" rtl="0">
              <a:spcBef>
                <a:spcPts val="0"/>
              </a:spcBef>
              <a:spcAft>
                <a:spcPts val="0"/>
              </a:spcAft>
              <a:buClr>
                <a:schemeClr val="dk1"/>
              </a:buClr>
              <a:buSzPts val="1000"/>
              <a:buFont typeface="Calibri"/>
              <a:buNone/>
            </a:pPr>
            <a:endParaRPr sz="1000" b="0" i="0"/>
          </a:p>
          <a:p>
            <a:pPr marL="228600" lvl="0" indent="-165100" algn="just" rtl="0">
              <a:spcBef>
                <a:spcPts val="0"/>
              </a:spcBef>
              <a:spcAft>
                <a:spcPts val="0"/>
              </a:spcAft>
              <a:buClr>
                <a:schemeClr val="dk1"/>
              </a:buClr>
              <a:buSzPts val="1000"/>
              <a:buFont typeface="Calibri"/>
              <a:buNone/>
            </a:pPr>
            <a:endParaRPr sz="1000" b="0" i="0"/>
          </a:p>
          <a:p>
            <a:pPr marL="228600" lvl="0" indent="-165100" algn="just" rtl="0">
              <a:spcBef>
                <a:spcPts val="0"/>
              </a:spcBef>
              <a:spcAft>
                <a:spcPts val="0"/>
              </a:spcAft>
              <a:buClr>
                <a:schemeClr val="dk1"/>
              </a:buClr>
              <a:buSzPts val="1000"/>
              <a:buFont typeface="Calibri"/>
              <a:buNone/>
            </a:pPr>
            <a:endParaRPr sz="1000" b="0" i="0"/>
          </a:p>
          <a:p>
            <a:pPr marL="0" lvl="0" indent="0" algn="just" rtl="0">
              <a:spcBef>
                <a:spcPts val="0"/>
              </a:spcBef>
              <a:spcAft>
                <a:spcPts val="0"/>
              </a:spcAft>
              <a:buNone/>
            </a:pPr>
            <a:endParaRPr sz="1050" b="0" i="0"/>
          </a:p>
        </p:txBody>
      </p:sp>
      <p:sp>
        <p:nvSpPr>
          <p:cNvPr id="287" name="Google Shape;287;p2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Una vez tengamos claro que nuestro dispositivo está debidamente protegido y que la página web del comercio es segura ¡ya podemos comprar! Conviene saber que podemos distinguir entre dos tipos de comercios en línea, en función de la operativa que se utiliza en el momento de pagar la compra con la tarjeta bancaria.</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171450" lvl="0" indent="-171450" algn="just" rtl="0">
              <a:spcBef>
                <a:spcPts val="0"/>
              </a:spcBef>
              <a:spcAft>
                <a:spcPts val="0"/>
              </a:spcAft>
              <a:buClr>
                <a:schemeClr val="dk1"/>
              </a:buClr>
              <a:buSzPts val="1000"/>
              <a:buFont typeface="Arial"/>
              <a:buChar char="•"/>
            </a:pPr>
            <a:r>
              <a:rPr lang="es-ES" sz="1000"/>
              <a:t>Los comercios adheridos a los sistemas de pago </a:t>
            </a:r>
            <a:r>
              <a:rPr lang="es-ES" sz="1000" i="1"/>
              <a:t>Verified by Visa </a:t>
            </a:r>
            <a:r>
              <a:rPr lang="es-ES" sz="1000"/>
              <a:t>o </a:t>
            </a:r>
            <a:r>
              <a:rPr lang="es-ES" sz="1000" i="1"/>
              <a:t>Mastercard Secure-Code (se pueden identificar porque incorporan el logotipo correspondiente en la propia página web del comercio).</a:t>
            </a:r>
            <a:endParaRPr/>
          </a:p>
          <a:p>
            <a:pPr marL="171450" lvl="0" indent="-171450" algn="just" rtl="0">
              <a:spcBef>
                <a:spcPts val="0"/>
              </a:spcBef>
              <a:spcAft>
                <a:spcPts val="0"/>
              </a:spcAft>
              <a:buClr>
                <a:schemeClr val="dk1"/>
              </a:buClr>
              <a:buSzPts val="1000"/>
              <a:buFont typeface="Arial"/>
              <a:buChar char="•"/>
            </a:pPr>
            <a:r>
              <a:rPr lang="es-ES" sz="1000" i="0"/>
              <a:t>Los demás comercios, en los que para pagar se pide el código de verificación de la tarjeta bancaria (CVV).</a:t>
            </a:r>
            <a:endParaRPr/>
          </a:p>
          <a:p>
            <a:pPr marL="171450" lvl="0" indent="-107950" algn="just" rtl="0">
              <a:spcBef>
                <a:spcPts val="0"/>
              </a:spcBef>
              <a:spcAft>
                <a:spcPts val="0"/>
              </a:spcAft>
              <a:buClr>
                <a:schemeClr val="dk1"/>
              </a:buClr>
              <a:buSzPts val="1000"/>
              <a:buFont typeface="Arial"/>
              <a:buNone/>
            </a:pPr>
            <a:endParaRPr sz="1000" i="0"/>
          </a:p>
          <a:p>
            <a:pPr marL="0" marR="0" lvl="0" indent="0" algn="just" rtl="0">
              <a:lnSpc>
                <a:spcPct val="100000"/>
              </a:lnSpc>
              <a:spcBef>
                <a:spcPts val="0"/>
              </a:spcBef>
              <a:spcAft>
                <a:spcPts val="0"/>
              </a:spcAft>
              <a:buClr>
                <a:schemeClr val="dk1"/>
              </a:buClr>
              <a:buSzPts val="1200"/>
              <a:buFont typeface="Arial"/>
              <a:buNone/>
            </a:pPr>
            <a:r>
              <a:rPr lang="es-ES" sz="1200">
                <a:solidFill>
                  <a:schemeClr val="dk1"/>
                </a:solidFill>
                <a:latin typeface="Calibri"/>
                <a:ea typeface="Calibri"/>
                <a:cs typeface="Calibri"/>
                <a:sym typeface="Calibri"/>
              </a:rPr>
              <a:t>Sin embargo, el primer paso para hacer efectivo el pago con nuestra tarjeta bancaria es el mismo en ambos tipos de comercio en línea: debemos teclear </a:t>
            </a:r>
            <a:r>
              <a:rPr lang="es-ES" sz="1200" b="1">
                <a:solidFill>
                  <a:schemeClr val="dk1"/>
                </a:solidFill>
                <a:latin typeface="Calibri"/>
                <a:ea typeface="Calibri"/>
                <a:cs typeface="Calibri"/>
                <a:sym typeface="Calibri"/>
              </a:rPr>
              <a:t>el número de nuestra tarjeta y la fecha de caducidad</a:t>
            </a:r>
            <a:r>
              <a:rPr lang="es-ES" sz="1200">
                <a:solidFill>
                  <a:schemeClr val="dk1"/>
                </a:solidFill>
                <a:latin typeface="Calibri"/>
                <a:ea typeface="Calibri"/>
                <a:cs typeface="Calibri"/>
                <a:sym typeface="Calibri"/>
              </a:rPr>
              <a:t>. Estos son los dos únicos datos que nos solicitarán inicialmente para hacer el pago. El segundo paso varía dependiendo de si el comercio está adherido a los sistemas de pago </a:t>
            </a:r>
            <a:r>
              <a:rPr lang="es-ES" sz="1200" i="1">
                <a:solidFill>
                  <a:schemeClr val="dk1"/>
                </a:solidFill>
                <a:latin typeface="Calibri"/>
                <a:ea typeface="Calibri"/>
                <a:cs typeface="Calibri"/>
                <a:sym typeface="Calibri"/>
              </a:rPr>
              <a:t>Verified by Visa </a:t>
            </a:r>
            <a:r>
              <a:rPr lang="es-ES" sz="1200">
                <a:solidFill>
                  <a:schemeClr val="dk1"/>
                </a:solidFill>
                <a:latin typeface="Calibri"/>
                <a:ea typeface="Calibri"/>
                <a:cs typeface="Calibri"/>
                <a:sym typeface="Calibri"/>
              </a:rPr>
              <a:t>y/o </a:t>
            </a:r>
            <a:r>
              <a:rPr lang="es-ES" sz="1200" i="1">
                <a:solidFill>
                  <a:schemeClr val="dk1"/>
                </a:solidFill>
                <a:latin typeface="Calibri"/>
                <a:ea typeface="Calibri"/>
                <a:cs typeface="Calibri"/>
                <a:sym typeface="Calibri"/>
              </a:rPr>
              <a:t>Mastercard Secure-Code </a:t>
            </a:r>
            <a:r>
              <a:rPr lang="es-ES" sz="1200">
                <a:solidFill>
                  <a:schemeClr val="dk1"/>
                </a:solidFill>
                <a:latin typeface="Calibri"/>
                <a:ea typeface="Calibri"/>
                <a:cs typeface="Calibri"/>
                <a:sym typeface="Calibri"/>
              </a:rPr>
              <a:t>o no lo está. Si está adherido, una vez introducidos nuestro número de tarjeta y la fecha de caducidad recibiremos en nuestro teléfono móvil una </a:t>
            </a:r>
            <a:r>
              <a:rPr lang="es-ES" sz="1200" b="1">
                <a:solidFill>
                  <a:schemeClr val="dk1"/>
                </a:solidFill>
                <a:latin typeface="Calibri"/>
                <a:ea typeface="Calibri"/>
                <a:cs typeface="Calibri"/>
                <a:sym typeface="Calibri"/>
              </a:rPr>
              <a:t>clave numérica de 6 posiciones </a:t>
            </a:r>
            <a:r>
              <a:rPr lang="es-ES" sz="1200">
                <a:solidFill>
                  <a:schemeClr val="dk1"/>
                </a:solidFill>
                <a:latin typeface="Calibri"/>
                <a:ea typeface="Calibri"/>
                <a:cs typeface="Calibri"/>
                <a:sym typeface="Calibri"/>
              </a:rPr>
              <a:t>que deberemos teclear en la página web del comercio para autorizar el pago de la compra. Si el comercio no ofrece este servicio, entonces para formalizar el pago nos pedirán el CVV de nuestra tarjeta bancaria, es decir, </a:t>
            </a:r>
            <a:r>
              <a:rPr lang="es-ES" sz="1200" b="1">
                <a:solidFill>
                  <a:schemeClr val="dk1"/>
                </a:solidFill>
                <a:latin typeface="Calibri"/>
                <a:ea typeface="Calibri"/>
                <a:cs typeface="Calibri"/>
                <a:sym typeface="Calibri"/>
              </a:rPr>
              <a:t>el número de 3 dígitos </a:t>
            </a:r>
            <a:r>
              <a:rPr lang="es-ES" sz="1200">
                <a:solidFill>
                  <a:schemeClr val="dk1"/>
                </a:solidFill>
                <a:latin typeface="Calibri"/>
                <a:ea typeface="Calibri"/>
                <a:cs typeface="Calibri"/>
                <a:sym typeface="Calibri"/>
              </a:rPr>
              <a:t>que figura impreso al dorso de la tarjeta (en el caso de las tarjetas </a:t>
            </a:r>
            <a:r>
              <a:rPr lang="es-ES" sz="1200" i="0">
                <a:solidFill>
                  <a:schemeClr val="dk1"/>
                </a:solidFill>
                <a:latin typeface="Calibri"/>
                <a:ea typeface="Calibri"/>
                <a:cs typeface="Calibri"/>
                <a:sym typeface="Calibri"/>
              </a:rPr>
              <a:t>Visa</a:t>
            </a:r>
            <a:r>
              <a:rPr lang="es-ES" sz="1200">
                <a:solidFill>
                  <a:schemeClr val="dk1"/>
                </a:solidFill>
                <a:latin typeface="Calibri"/>
                <a:ea typeface="Calibri"/>
                <a:cs typeface="Calibri"/>
                <a:sym typeface="Calibri"/>
              </a:rPr>
              <a:t> y </a:t>
            </a:r>
            <a:r>
              <a:rPr lang="es-ES" sz="1200" i="0">
                <a:solidFill>
                  <a:schemeClr val="dk1"/>
                </a:solidFill>
                <a:latin typeface="Calibri"/>
                <a:ea typeface="Calibri"/>
                <a:cs typeface="Calibri"/>
                <a:sym typeface="Calibri"/>
              </a:rPr>
              <a:t>Mastercard</a:t>
            </a:r>
            <a:r>
              <a:rPr lang="es-ES" sz="1200">
                <a:solidFill>
                  <a:schemeClr val="dk1"/>
                </a:solidFill>
                <a:latin typeface="Calibri"/>
                <a:ea typeface="Calibri"/>
                <a:cs typeface="Calibri"/>
                <a:sym typeface="Calibri"/>
              </a:rPr>
              <a:t>). En algunos comercios electrónicos incluso podemos optar por ambas alternativas conjuntamente.</a:t>
            </a:r>
            <a:endParaRPr sz="12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000"/>
              <a:buFont typeface="Calibri"/>
              <a:buNone/>
            </a:pPr>
            <a:endParaRPr sz="1000" b="0" i="0"/>
          </a:p>
          <a:p>
            <a:pPr marL="228600" lvl="0" indent="-165100" algn="just" rtl="0">
              <a:spcBef>
                <a:spcPts val="0"/>
              </a:spcBef>
              <a:spcAft>
                <a:spcPts val="0"/>
              </a:spcAft>
              <a:buClr>
                <a:schemeClr val="dk1"/>
              </a:buClr>
              <a:buSzPts val="1000"/>
              <a:buFont typeface="Calibri"/>
              <a:buNone/>
            </a:pPr>
            <a:endParaRPr sz="1000" b="0" i="0"/>
          </a:p>
          <a:p>
            <a:pPr marL="0" lvl="0" indent="0" algn="just" rtl="0">
              <a:spcBef>
                <a:spcPts val="0"/>
              </a:spcBef>
              <a:spcAft>
                <a:spcPts val="0"/>
              </a:spcAft>
              <a:buNone/>
            </a:pPr>
            <a:endParaRPr sz="1050" b="0" i="0"/>
          </a:p>
        </p:txBody>
      </p:sp>
      <p:sp>
        <p:nvSpPr>
          <p:cNvPr id="297" name="Google Shape;297;p2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2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La tarjeta bancaria es un medio de pago que se considera </a:t>
            </a:r>
            <a:r>
              <a:rPr lang="es-ES" sz="1200" b="1">
                <a:solidFill>
                  <a:schemeClr val="dk1"/>
                </a:solidFill>
                <a:latin typeface="Calibri"/>
                <a:ea typeface="Calibri"/>
                <a:cs typeface="Calibri"/>
                <a:sym typeface="Calibri"/>
              </a:rPr>
              <a:t>seguro</a:t>
            </a:r>
            <a:r>
              <a:rPr lang="es-ES" sz="1200">
                <a:solidFill>
                  <a:schemeClr val="dk1"/>
                </a:solidFill>
                <a:latin typeface="Calibri"/>
                <a:ea typeface="Calibri"/>
                <a:cs typeface="Calibri"/>
                <a:sym typeface="Calibri"/>
              </a:rPr>
              <a:t>, puesto que en caso de detectarse algún tipo de fraude, nuestro banco podría actuar fácilmente. Cabe recordar, sin embargo, que existen muchos tipos de tarjetas bancarias (débito, crédito, </a:t>
            </a:r>
            <a:r>
              <a:rPr lang="es-ES" sz="1200" i="1">
                <a:solidFill>
                  <a:schemeClr val="dk1"/>
                </a:solidFill>
                <a:latin typeface="Calibri"/>
                <a:ea typeface="Calibri"/>
                <a:cs typeface="Calibri"/>
                <a:sym typeface="Calibri"/>
              </a:rPr>
              <a:t>revolving</a:t>
            </a:r>
            <a:r>
              <a:rPr lang="es-ES" sz="1200">
                <a:solidFill>
                  <a:schemeClr val="dk1"/>
                </a:solidFill>
                <a:latin typeface="Calibri"/>
                <a:ea typeface="Calibri"/>
                <a:cs typeface="Calibri"/>
                <a:sym typeface="Calibri"/>
              </a:rPr>
              <a:t>, etc.) y no todas ofrecen las mismas coberturas en caso de ser víctima de una estafa al comprar por Internet. En este sentido, los tipos de tarjetas bancarias que nos ofrecen más garantías al operar por Internet, según la casuística, son las dos siguientes:</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lvl="0" indent="0" algn="just" rtl="0">
              <a:spcBef>
                <a:spcPts val="0"/>
              </a:spcBef>
              <a:spcAft>
                <a:spcPts val="0"/>
              </a:spcAft>
              <a:buNone/>
            </a:pPr>
            <a:endParaRPr sz="1000"/>
          </a:p>
          <a:p>
            <a:pPr marL="228600" marR="0" lvl="0" indent="-228600" algn="just" rtl="0">
              <a:lnSpc>
                <a:spcPct val="100000"/>
              </a:lnSpc>
              <a:spcBef>
                <a:spcPts val="0"/>
              </a:spcBef>
              <a:spcAft>
                <a:spcPts val="0"/>
              </a:spcAft>
              <a:buClr>
                <a:schemeClr val="dk1"/>
              </a:buClr>
              <a:buSzPts val="1000"/>
              <a:buFont typeface="Calibri"/>
              <a:buAutoNum type="arabicPeriod"/>
            </a:pPr>
            <a:r>
              <a:rPr lang="es-ES" sz="1000" b="1"/>
              <a:t>Tarjeta de prepago</a:t>
            </a:r>
            <a:r>
              <a:rPr lang="es-ES" sz="1000"/>
              <a:t>: </a:t>
            </a:r>
            <a:r>
              <a:rPr lang="es-ES" sz="1200">
                <a:solidFill>
                  <a:schemeClr val="dk1"/>
                </a:solidFill>
                <a:latin typeface="Calibri"/>
                <a:ea typeface="Calibri"/>
                <a:cs typeface="Calibri"/>
                <a:sym typeface="Calibri"/>
              </a:rPr>
              <a:t>Se las considera las tarjetas más seguras para las compras en línea, puesto que no necesitan estar vinculadas a una cuenta corriente y, además, solo disponen de la cantidad de dinero que nosotros carguemos previamente. </a:t>
            </a:r>
            <a:endParaRPr sz="1000"/>
          </a:p>
          <a:p>
            <a:pPr marL="228600" marR="0" lvl="0" indent="-228600" algn="just" rtl="0">
              <a:lnSpc>
                <a:spcPct val="100000"/>
              </a:lnSpc>
              <a:spcBef>
                <a:spcPts val="0"/>
              </a:spcBef>
              <a:spcAft>
                <a:spcPts val="0"/>
              </a:spcAft>
              <a:buClr>
                <a:schemeClr val="dk1"/>
              </a:buClr>
              <a:buSzPts val="1000"/>
              <a:buFont typeface="Calibri"/>
              <a:buAutoNum type="arabicPeriod"/>
            </a:pPr>
            <a:r>
              <a:rPr lang="es-ES" sz="1000" b="1"/>
              <a:t>Tarjeta de crédito</a:t>
            </a:r>
            <a:r>
              <a:rPr lang="es-ES" sz="1000"/>
              <a:t>: </a:t>
            </a:r>
            <a:r>
              <a:rPr lang="es-ES" sz="1200">
                <a:solidFill>
                  <a:schemeClr val="dk1"/>
                </a:solidFill>
                <a:latin typeface="Calibri"/>
                <a:ea typeface="Calibri"/>
                <a:cs typeface="Calibri"/>
                <a:sym typeface="Calibri"/>
              </a:rPr>
              <a:t>las tarjetas de este tipo gozan de protección legal contra su uso fraudulento. Se pueden consultar las condiciones en el contrato de la tarjeta o podemos preguntar directamente en nuestra oficina bancaria.</a:t>
            </a:r>
            <a:endParaRPr sz="1200">
              <a:solidFill>
                <a:schemeClr val="dk1"/>
              </a:solidFill>
              <a:latin typeface="Calibri"/>
              <a:ea typeface="Calibri"/>
              <a:cs typeface="Calibri"/>
              <a:sym typeface="Calibri"/>
            </a:endParaRPr>
          </a:p>
          <a:p>
            <a:pPr marL="228600" lvl="0" indent="-165100" algn="just" rtl="0">
              <a:spcBef>
                <a:spcPts val="0"/>
              </a:spcBef>
              <a:spcAft>
                <a:spcPts val="0"/>
              </a:spcAft>
              <a:buClr>
                <a:schemeClr val="dk1"/>
              </a:buClr>
              <a:buSzPts val="1000"/>
              <a:buFont typeface="Calibri"/>
              <a:buNone/>
            </a:pPr>
            <a:endParaRPr sz="1000"/>
          </a:p>
          <a:p>
            <a:pPr marL="0" lvl="0" indent="0" algn="just" rtl="0">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Hay que recordar que todas las tarjetas bancarias (del tipo que sean) suelen conllevar algún tipo de </a:t>
            </a:r>
            <a:r>
              <a:rPr lang="es-ES" sz="1200" b="1">
                <a:solidFill>
                  <a:schemeClr val="dk1"/>
                </a:solidFill>
                <a:latin typeface="Calibri"/>
                <a:ea typeface="Calibri"/>
                <a:cs typeface="Calibri"/>
                <a:sym typeface="Calibri"/>
              </a:rPr>
              <a:t>gasto financiero asociado</a:t>
            </a:r>
            <a:r>
              <a:rPr lang="es-ES" sz="1200">
                <a:solidFill>
                  <a:schemeClr val="dk1"/>
                </a:solidFill>
                <a:latin typeface="Calibri"/>
                <a:ea typeface="Calibri"/>
                <a:cs typeface="Calibri"/>
                <a:sym typeface="Calibri"/>
              </a:rPr>
              <a:t>, como puede ser la cuota anual de mantenimiento.</a:t>
            </a:r>
            <a:endParaRPr sz="1200">
              <a:solidFill>
                <a:schemeClr val="dk1"/>
              </a:solidFill>
              <a:latin typeface="Calibri"/>
              <a:ea typeface="Calibri"/>
              <a:cs typeface="Calibri"/>
              <a:sym typeface="Calibri"/>
            </a:endParaRPr>
          </a:p>
          <a:p>
            <a:pPr marL="228600" lvl="0" indent="-228600" algn="just" rtl="0">
              <a:spcBef>
                <a:spcPts val="0"/>
              </a:spcBef>
              <a:spcAft>
                <a:spcPts val="0"/>
              </a:spcAft>
              <a:buClr>
                <a:schemeClr val="dk1"/>
              </a:buClr>
              <a:buSzPts val="1000"/>
              <a:buFont typeface="Calibri"/>
              <a:buNone/>
            </a:pPr>
            <a:endParaRPr sz="1000"/>
          </a:p>
          <a:p>
            <a:pPr marL="0" lvl="0" indent="0" algn="just" rtl="0">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Finalmente, después de haber comprado por Internet es importante acostumbrarse a </a:t>
            </a:r>
            <a:r>
              <a:rPr lang="es-ES" sz="1200" b="1">
                <a:solidFill>
                  <a:schemeClr val="dk1"/>
                </a:solidFill>
                <a:latin typeface="Calibri"/>
                <a:ea typeface="Calibri"/>
                <a:cs typeface="Calibri"/>
                <a:sym typeface="Calibri"/>
              </a:rPr>
              <a:t>revisar el extracto</a:t>
            </a:r>
            <a:r>
              <a:rPr lang="es-ES" sz="1200">
                <a:solidFill>
                  <a:schemeClr val="dk1"/>
                </a:solidFill>
                <a:latin typeface="Calibri"/>
                <a:ea typeface="Calibri"/>
                <a:cs typeface="Calibri"/>
                <a:sym typeface="Calibri"/>
              </a:rPr>
              <a:t> de la tarjeta o de la cuenta corriente para comprobar que no se produzcan cargos extraños. En caso de que, a pesar de todas nuestras precauciones, un ciberdelincuente consiga hacer pagos con nuestra tarjeta, si detectamos cualquier irregularidad en nuestras cuentas lo primero que debemos hacer siempre es </a:t>
            </a:r>
            <a:r>
              <a:rPr lang="es-ES" sz="1200" b="1">
                <a:solidFill>
                  <a:schemeClr val="dk1"/>
                </a:solidFill>
                <a:latin typeface="Calibri"/>
                <a:ea typeface="Calibri"/>
                <a:cs typeface="Calibri"/>
                <a:sym typeface="Calibri"/>
              </a:rPr>
              <a:t>contactar con nuestro banco</a:t>
            </a:r>
            <a:r>
              <a:rPr lang="es-ES"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228600" lvl="0" indent="-228600" algn="just" rtl="0">
              <a:spcBef>
                <a:spcPts val="0"/>
              </a:spcBef>
              <a:spcAft>
                <a:spcPts val="0"/>
              </a:spcAft>
              <a:buClr>
                <a:schemeClr val="dk1"/>
              </a:buClr>
              <a:buSzPts val="1000"/>
              <a:buFont typeface="Calibri"/>
              <a:buNone/>
            </a:pPr>
            <a:endParaRPr sz="1000"/>
          </a:p>
          <a:p>
            <a:pPr marL="228600" lvl="0" indent="-228600" algn="just" rtl="0">
              <a:spcBef>
                <a:spcPts val="0"/>
              </a:spcBef>
              <a:spcAft>
                <a:spcPts val="0"/>
              </a:spcAft>
              <a:buClr>
                <a:schemeClr val="dk1"/>
              </a:buClr>
              <a:buSzPts val="1000"/>
              <a:buFont typeface="Calibri"/>
              <a:buNone/>
            </a:pPr>
            <a:endParaRPr sz="1000"/>
          </a:p>
          <a:p>
            <a:pPr marL="0" lvl="0" indent="0" algn="just" rtl="0">
              <a:spcBef>
                <a:spcPts val="0"/>
              </a:spcBef>
              <a:spcAft>
                <a:spcPts val="0"/>
              </a:spcAft>
              <a:buClr>
                <a:schemeClr val="dk1"/>
              </a:buClr>
              <a:buSzPts val="1000"/>
              <a:buFont typeface="Calibri"/>
              <a:buNone/>
            </a:pPr>
            <a:endParaRPr sz="1000"/>
          </a:p>
        </p:txBody>
      </p:sp>
      <p:sp>
        <p:nvSpPr>
          <p:cNvPr id="309" name="Google Shape;309;p2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2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ES" sz="1200">
                <a:solidFill>
                  <a:schemeClr val="dk1"/>
                </a:solidFill>
                <a:latin typeface="Calibri"/>
                <a:ea typeface="Calibri"/>
                <a:cs typeface="Calibri"/>
                <a:sym typeface="Calibri"/>
              </a:rPr>
              <a:t>Según datos del Banco de España, el </a:t>
            </a:r>
            <a:r>
              <a:rPr lang="es-ES" sz="1200" b="1">
                <a:solidFill>
                  <a:schemeClr val="dk1"/>
                </a:solidFill>
                <a:latin typeface="Calibri"/>
                <a:ea typeface="Calibri"/>
                <a:cs typeface="Calibri"/>
                <a:sym typeface="Calibri"/>
              </a:rPr>
              <a:t>69 %</a:t>
            </a:r>
            <a:r>
              <a:rPr lang="es-ES" sz="1200">
                <a:solidFill>
                  <a:schemeClr val="dk1"/>
                </a:solidFill>
                <a:latin typeface="Calibri"/>
                <a:ea typeface="Calibri"/>
                <a:cs typeface="Calibri"/>
                <a:sym typeface="Calibri"/>
              </a:rPr>
              <a:t> de los casos registrados en 2017 en España de uso fraudulento de tarjetas bancarias fueron consecuencia de comprar por Internet en páginas web falsas. El caso más habitual es que, una vez efectuado el pago con nuestra tarjeta en una página web fraudulenta, es decir, una web que tiene la apariencia de la original, pero que no lo es, no lleguemos a recibir nunca lo que compramos. Además, si intentamos presentar la reclamación pertinente en el comercio, este no tiene constancia ni de nuestro pedido ni tampoco del pago efectuado.</a:t>
            </a:r>
            <a:endParaRPr sz="1000"/>
          </a:p>
          <a:p>
            <a:pPr marL="0" lvl="0" indent="0" algn="just" rtl="0">
              <a:spcBef>
                <a:spcPts val="0"/>
              </a:spcBef>
              <a:spcAft>
                <a:spcPts val="0"/>
              </a:spcAft>
              <a:buNone/>
            </a:pPr>
            <a:endParaRPr sz="1000"/>
          </a:p>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Tal y como se ha comentado, para no caer en la trampa de las páginas web fraudulentas es importante hacer algunas comprobaciones antes de comprar por Internet con nuestra tarjeta bancaria.</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lvl="0" indent="0" algn="l" rtl="0">
              <a:spcBef>
                <a:spcPts val="0"/>
              </a:spcBef>
              <a:spcAft>
                <a:spcPts val="0"/>
              </a:spcAft>
              <a:buNone/>
            </a:pPr>
            <a:r>
              <a:rPr lang="es-ES" sz="1200">
                <a:solidFill>
                  <a:schemeClr val="dk1"/>
                </a:solidFill>
                <a:latin typeface="Calibri"/>
                <a:ea typeface="Calibri"/>
                <a:cs typeface="Calibri"/>
                <a:sym typeface="Calibri"/>
              </a:rPr>
              <a:t>1) Aunque hayamos comprobado la dirección de la página web y esta nos parezca segura, conviene siempre revisar la </a:t>
            </a:r>
            <a:r>
              <a:rPr lang="es-ES" sz="1200" b="1">
                <a:solidFill>
                  <a:schemeClr val="dk1"/>
                </a:solidFill>
                <a:latin typeface="Calibri"/>
                <a:ea typeface="Calibri"/>
                <a:cs typeface="Calibri"/>
                <a:sym typeface="Calibri"/>
              </a:rPr>
              <a:t>información legal de la web</a:t>
            </a:r>
            <a:r>
              <a:rPr lang="es-ES" sz="1200">
                <a:solidFill>
                  <a:schemeClr val="dk1"/>
                </a:solidFill>
                <a:latin typeface="Calibri"/>
                <a:ea typeface="Calibri"/>
                <a:cs typeface="Calibri"/>
                <a:sym typeface="Calibri"/>
              </a:rPr>
              <a:t>: las páginas fraudulentas no suelen especificar las condiciones ni ofrecen información clara en este sentido.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2) También es recomendable comprobar siempre la </a:t>
            </a:r>
            <a:r>
              <a:rPr lang="es-ES" sz="1200" b="1">
                <a:solidFill>
                  <a:schemeClr val="dk1"/>
                </a:solidFill>
                <a:latin typeface="Calibri"/>
                <a:ea typeface="Calibri"/>
                <a:cs typeface="Calibri"/>
                <a:sym typeface="Calibri"/>
              </a:rPr>
              <a:t>política de devoluciones del comercio </a:t>
            </a:r>
            <a:r>
              <a:rPr lang="es-ES" sz="1200">
                <a:solidFill>
                  <a:schemeClr val="dk1"/>
                </a:solidFill>
                <a:latin typeface="Calibri"/>
                <a:ea typeface="Calibri"/>
                <a:cs typeface="Calibri"/>
                <a:sym typeface="Calibri"/>
              </a:rPr>
              <a:t>y saber cómo contactar con ellos en caso de discrepancias. </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Finalmente, cabe recordar que desde el Banco de España se aconseja </a:t>
            </a:r>
            <a:r>
              <a:rPr lang="es-ES" sz="1200" b="1">
                <a:solidFill>
                  <a:schemeClr val="dk1"/>
                </a:solidFill>
                <a:latin typeface="Calibri"/>
                <a:ea typeface="Calibri"/>
                <a:cs typeface="Calibri"/>
                <a:sym typeface="Calibri"/>
              </a:rPr>
              <a:t>utilizar al menos tres de las siguientes medidas de seguridad </a:t>
            </a:r>
            <a:r>
              <a:rPr lang="es-ES" sz="1200">
                <a:solidFill>
                  <a:schemeClr val="dk1"/>
                </a:solidFill>
                <a:latin typeface="Calibri"/>
                <a:ea typeface="Calibri"/>
                <a:cs typeface="Calibri"/>
                <a:sym typeface="Calibri"/>
              </a:rPr>
              <a:t>al comprar por Internet con la tarjeta bancaria: clave, firma, tarjeta de coordenadas, SMS, contraseña, </a:t>
            </a:r>
            <a:r>
              <a:rPr lang="es-ES" sz="1200" i="1">
                <a:solidFill>
                  <a:schemeClr val="dk1"/>
                </a:solidFill>
                <a:latin typeface="Calibri"/>
                <a:ea typeface="Calibri"/>
                <a:cs typeface="Calibri"/>
                <a:sym typeface="Calibri"/>
              </a:rPr>
              <a:t>token</a:t>
            </a:r>
            <a:r>
              <a:rPr lang="es-ES" sz="1200">
                <a:solidFill>
                  <a:schemeClr val="dk1"/>
                </a:solidFill>
                <a:latin typeface="Calibri"/>
                <a:ea typeface="Calibri"/>
                <a:cs typeface="Calibri"/>
                <a:sym typeface="Calibri"/>
              </a:rPr>
              <a:t> o huella dactilar. Y, sobre todo, recordemos que no se deben dar nunca los datos clave (CVV, fecha de caducidad, etc.) de la tarjeta bancaria para hacer un pago de forma telemática, salvo que se trate de sitios web de confianza. </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lvl="0" indent="0" algn="just" rtl="0">
              <a:spcBef>
                <a:spcPts val="0"/>
              </a:spcBef>
              <a:spcAft>
                <a:spcPts val="0"/>
              </a:spcAft>
              <a:buNone/>
            </a:pPr>
            <a:endParaRPr sz="1100"/>
          </a:p>
        </p:txBody>
      </p:sp>
      <p:sp>
        <p:nvSpPr>
          <p:cNvPr id="319" name="Google Shape;319;p2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Tal y como se ha comentado, hoy en día es posible adquirir todo tipo de bienes y servicios a través de Internet: podemos </a:t>
            </a:r>
            <a:r>
              <a:rPr lang="es-ES" sz="1200" b="1">
                <a:solidFill>
                  <a:schemeClr val="dk1"/>
                </a:solidFill>
                <a:latin typeface="Calibri"/>
                <a:ea typeface="Calibri"/>
                <a:cs typeface="Calibri"/>
                <a:sym typeface="Calibri"/>
              </a:rPr>
              <a:t>contratar productos financieros </a:t>
            </a:r>
            <a:r>
              <a:rPr lang="es-ES" sz="1200">
                <a:solidFill>
                  <a:schemeClr val="dk1"/>
                </a:solidFill>
                <a:latin typeface="Calibri"/>
                <a:ea typeface="Calibri"/>
                <a:cs typeface="Calibri"/>
                <a:sym typeface="Calibri"/>
              </a:rPr>
              <a:t>sin pasar por una oficina bancaria, </a:t>
            </a:r>
            <a:r>
              <a:rPr lang="es-ES" sz="1200" b="1">
                <a:solidFill>
                  <a:schemeClr val="dk1"/>
                </a:solidFill>
                <a:latin typeface="Calibri"/>
                <a:ea typeface="Calibri"/>
                <a:cs typeface="Calibri"/>
                <a:sym typeface="Calibri"/>
              </a:rPr>
              <a:t>comprar los billetes de avión </a:t>
            </a:r>
            <a:r>
              <a:rPr lang="es-ES" sz="1200">
                <a:solidFill>
                  <a:schemeClr val="dk1"/>
                </a:solidFill>
                <a:latin typeface="Calibri"/>
                <a:ea typeface="Calibri"/>
                <a:cs typeface="Calibri"/>
                <a:sym typeface="Calibri"/>
              </a:rPr>
              <a:t>para las vacaciones, </a:t>
            </a:r>
            <a:r>
              <a:rPr lang="es-ES" sz="1200" b="1">
                <a:solidFill>
                  <a:schemeClr val="dk1"/>
                </a:solidFill>
                <a:latin typeface="Calibri"/>
                <a:ea typeface="Calibri"/>
                <a:cs typeface="Calibri"/>
                <a:sym typeface="Calibri"/>
              </a:rPr>
              <a:t>cambiar la tarifa de la compañía telefónica </a:t>
            </a:r>
            <a:r>
              <a:rPr lang="es-ES" sz="1200">
                <a:solidFill>
                  <a:schemeClr val="dk1"/>
                </a:solidFill>
                <a:latin typeface="Calibri"/>
                <a:ea typeface="Calibri"/>
                <a:cs typeface="Calibri"/>
                <a:sym typeface="Calibri"/>
              </a:rPr>
              <a:t>con la que trabajamos, etc. Y todo ello sin salir de casa. Ahora bien, ¿qué pasa si durante alguna de estas operaciones que suponen facilitar los datos bancarios a un tercero (el número de cuenta, el número de la tarjeta bancaria, etc.) hemos sido víctimas de un fraude, pese a haber seguido las recomendaciones de seguridad? Entonces podemos presentar una reclamación siguiendo estos pasos: </a:t>
            </a:r>
            <a:endParaRPr sz="1200">
              <a:solidFill>
                <a:schemeClr val="dk1"/>
              </a:solidFill>
              <a:latin typeface="Calibri"/>
              <a:ea typeface="Calibri"/>
              <a:cs typeface="Calibri"/>
              <a:sym typeface="Calibri"/>
            </a:endParaRPr>
          </a:p>
          <a:p>
            <a:pPr marL="228600" lvl="0" indent="-228600" algn="just" rtl="0">
              <a:spcBef>
                <a:spcPts val="0"/>
              </a:spcBef>
              <a:spcAft>
                <a:spcPts val="0"/>
              </a:spcAft>
              <a:buClr>
                <a:schemeClr val="dk1"/>
              </a:buClr>
              <a:buSzPts val="1000"/>
              <a:buFont typeface="Calibri"/>
              <a:buNone/>
            </a:pPr>
            <a:endParaRPr sz="1000"/>
          </a:p>
          <a:p>
            <a:pPr marL="228600" lvl="0" indent="-228600" algn="l" rtl="0">
              <a:spcBef>
                <a:spcPts val="0"/>
              </a:spcBef>
              <a:spcAft>
                <a:spcPts val="0"/>
              </a:spcAft>
              <a:buClr>
                <a:schemeClr val="dk1"/>
              </a:buClr>
              <a:buSzPts val="1200"/>
              <a:buFont typeface="Calibri"/>
              <a:buAutoNum type="arabicParenR"/>
            </a:pPr>
            <a:r>
              <a:rPr lang="es-ES" sz="1200">
                <a:solidFill>
                  <a:schemeClr val="dk1"/>
                </a:solidFill>
                <a:latin typeface="Calibri"/>
                <a:ea typeface="Calibri"/>
                <a:cs typeface="Calibri"/>
                <a:sym typeface="Calibri"/>
              </a:rPr>
              <a:t>Guardar toda la información relacionada con el fraude del que hayamos sido víctimas: facturas, correos electrónicos, páginas web, justificantes de pago, etc. Lo podemos imprimir todo o archivarlo en nuestro ordenador (en formato PDF).</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s-ES" sz="1200">
                <a:solidFill>
                  <a:schemeClr val="dk1"/>
                </a:solidFill>
                <a:latin typeface="Calibri"/>
                <a:ea typeface="Calibri"/>
                <a:cs typeface="Calibri"/>
                <a:sym typeface="Calibri"/>
              </a:rPr>
              <a:t>Notificar el hecho al responsable de la plataforma en cuyo nombre se ha cometido el fraude (agencia de viajes, compañía telefónica, etc.).</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s-ES" sz="1200">
                <a:solidFill>
                  <a:schemeClr val="dk1"/>
                </a:solidFill>
                <a:latin typeface="Calibri"/>
                <a:ea typeface="Calibri"/>
                <a:cs typeface="Calibri"/>
                <a:sym typeface="Calibri"/>
              </a:rPr>
              <a:t>Acudir a la </a:t>
            </a:r>
            <a:r>
              <a:rPr lang="es-ES" sz="1200" b="1">
                <a:solidFill>
                  <a:schemeClr val="dk1"/>
                </a:solidFill>
                <a:latin typeface="Calibri"/>
                <a:ea typeface="Calibri"/>
                <a:cs typeface="Calibri"/>
                <a:sym typeface="Calibri"/>
              </a:rPr>
              <a:t>Oficina Municipal de Atención al Consumidor (OMIC) </a:t>
            </a:r>
            <a:r>
              <a:rPr lang="es-ES" sz="1200">
                <a:solidFill>
                  <a:schemeClr val="dk1"/>
                </a:solidFill>
                <a:latin typeface="Calibri"/>
                <a:ea typeface="Calibri"/>
                <a:cs typeface="Calibri"/>
                <a:sym typeface="Calibri"/>
              </a:rPr>
              <a:t>de nuestra localidad, donde podrán informarnos sobre la mejor forma de actuar ante la compra y/o contratación fraudulenta de determinados productos o servicios.</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s-ES" sz="1200">
                <a:solidFill>
                  <a:schemeClr val="dk1"/>
                </a:solidFill>
                <a:latin typeface="Calibri"/>
                <a:ea typeface="Calibri"/>
                <a:cs typeface="Calibri"/>
                <a:sym typeface="Calibri"/>
              </a:rPr>
              <a:t>Presentar la denuncia correspondiente ante los Cuerpos y Fuerzas de Seguridad del Estado. </a:t>
            </a:r>
            <a:endParaRPr sz="1200">
              <a:solidFill>
                <a:schemeClr val="dk1"/>
              </a:solidFill>
              <a:latin typeface="Calibri"/>
              <a:ea typeface="Calibri"/>
              <a:cs typeface="Calibri"/>
              <a:sym typeface="Calibri"/>
            </a:endParaRPr>
          </a:p>
          <a:p>
            <a:pPr marL="228600" lvl="0" indent="-165100" algn="just" rtl="0">
              <a:spcBef>
                <a:spcPts val="0"/>
              </a:spcBef>
              <a:spcAft>
                <a:spcPts val="0"/>
              </a:spcAft>
              <a:buClr>
                <a:schemeClr val="dk1"/>
              </a:buClr>
              <a:buSzPts val="1000"/>
              <a:buFont typeface="Calibri"/>
              <a:buNone/>
            </a:pPr>
            <a:endParaRPr sz="1000"/>
          </a:p>
          <a:p>
            <a:pPr marL="0" lvl="0" indent="0" algn="l" rtl="0">
              <a:spcBef>
                <a:spcPts val="0"/>
              </a:spcBef>
              <a:spcAft>
                <a:spcPts val="0"/>
              </a:spcAft>
              <a:buNone/>
            </a:pPr>
            <a:r>
              <a:rPr lang="es-ES" sz="1000">
                <a:solidFill>
                  <a:schemeClr val="dk1"/>
                </a:solidFill>
                <a:latin typeface="Calibri"/>
                <a:ea typeface="Calibri"/>
                <a:cs typeface="Calibri"/>
                <a:sym typeface="Calibri"/>
              </a:rPr>
              <a:t>En función de la tipología de la operación que hayamos realizado, también tenemos a nuestra disposición distintos organismos a los que acudir para informar del caso:</a:t>
            </a:r>
            <a:endParaRPr sz="1000">
              <a:solidFill>
                <a:schemeClr val="dk1"/>
              </a:solidFill>
              <a:latin typeface="Calibri"/>
              <a:ea typeface="Calibri"/>
              <a:cs typeface="Calibri"/>
              <a:sym typeface="Calibri"/>
            </a:endParaRPr>
          </a:p>
          <a:p>
            <a:pPr marL="171450" lvl="0" indent="-171450" algn="just" rtl="0">
              <a:spcBef>
                <a:spcPts val="0"/>
              </a:spcBef>
              <a:spcAft>
                <a:spcPts val="0"/>
              </a:spcAft>
              <a:buClr>
                <a:schemeClr val="dk1"/>
              </a:buClr>
              <a:buSzPts val="1000"/>
              <a:buFont typeface="Arial"/>
              <a:buChar char="•"/>
            </a:pPr>
            <a:r>
              <a:rPr lang="es-ES" sz="1000">
                <a:solidFill>
                  <a:schemeClr val="dk1"/>
                </a:solidFill>
                <a:latin typeface="Calibri"/>
                <a:ea typeface="Calibri"/>
                <a:cs typeface="Calibri"/>
                <a:sym typeface="Calibri"/>
              </a:rPr>
              <a:t>Para operaciones relacionadas con </a:t>
            </a:r>
            <a:r>
              <a:rPr lang="es-ES" sz="1000" b="1">
                <a:solidFill>
                  <a:schemeClr val="dk1"/>
                </a:solidFill>
                <a:latin typeface="Calibri"/>
                <a:ea typeface="Calibri"/>
                <a:cs typeface="Calibri"/>
                <a:sym typeface="Calibri"/>
              </a:rPr>
              <a:t>compañías aéreas </a:t>
            </a:r>
            <a:r>
              <a:rPr lang="es-ES" sz="1000">
                <a:solidFill>
                  <a:schemeClr val="dk1"/>
                </a:solidFill>
                <a:latin typeface="Calibri"/>
                <a:ea typeface="Calibri"/>
                <a:cs typeface="Calibri"/>
                <a:sym typeface="Calibri"/>
              </a:rPr>
              <a:t>podemos acudir a la Agencia Estatal de Seguridad Aérea (AESA); para operaciones relacionadas con </a:t>
            </a:r>
            <a:r>
              <a:rPr lang="es-ES" sz="1000" b="1">
                <a:solidFill>
                  <a:schemeClr val="dk1"/>
                </a:solidFill>
                <a:latin typeface="Calibri"/>
                <a:ea typeface="Calibri"/>
                <a:cs typeface="Calibri"/>
                <a:sym typeface="Calibri"/>
              </a:rPr>
              <a:t>compañías telefónicas </a:t>
            </a:r>
            <a:r>
              <a:rPr lang="es-ES" sz="1000">
                <a:solidFill>
                  <a:schemeClr val="dk1"/>
                </a:solidFill>
                <a:latin typeface="Calibri"/>
                <a:ea typeface="Calibri"/>
                <a:cs typeface="Calibri"/>
                <a:sym typeface="Calibri"/>
              </a:rPr>
              <a:t>podemos acudir a la Oficina de Atención al Usuario de Telecomunicaciones; para operaciones relacionadas con </a:t>
            </a:r>
            <a:r>
              <a:rPr lang="es-ES" sz="1000" b="1">
                <a:solidFill>
                  <a:schemeClr val="dk1"/>
                </a:solidFill>
                <a:latin typeface="Calibri"/>
                <a:ea typeface="Calibri"/>
                <a:cs typeface="Calibri"/>
                <a:sym typeface="Calibri"/>
              </a:rPr>
              <a:t>entidades financieras </a:t>
            </a:r>
            <a:r>
              <a:rPr lang="es-ES" sz="1000">
                <a:solidFill>
                  <a:schemeClr val="dk1"/>
                </a:solidFill>
                <a:latin typeface="Calibri"/>
                <a:ea typeface="Calibri"/>
                <a:cs typeface="Calibri"/>
                <a:sym typeface="Calibri"/>
              </a:rPr>
              <a:t>podemos acudir al Banco de España y para operaciones relacionadas con </a:t>
            </a:r>
            <a:r>
              <a:rPr lang="es-ES" sz="1000" b="1">
                <a:solidFill>
                  <a:schemeClr val="dk1"/>
                </a:solidFill>
                <a:latin typeface="Calibri"/>
                <a:ea typeface="Calibri"/>
                <a:cs typeface="Calibri"/>
                <a:sym typeface="Calibri"/>
              </a:rPr>
              <a:t>compañías aseguradoras </a:t>
            </a:r>
            <a:r>
              <a:rPr lang="es-ES" sz="1000">
                <a:solidFill>
                  <a:schemeClr val="dk1"/>
                </a:solidFill>
                <a:latin typeface="Calibri"/>
                <a:ea typeface="Calibri"/>
                <a:cs typeface="Calibri"/>
                <a:sym typeface="Calibri"/>
              </a:rPr>
              <a:t>podemos acudir a la Dirección General de Seguros y Fondos de Pensiones.</a:t>
            </a:r>
            <a:endParaRPr sz="1000"/>
          </a:p>
          <a:p>
            <a:pPr marL="171450" lvl="0" indent="-107950" algn="just" rtl="0">
              <a:spcBef>
                <a:spcPts val="0"/>
              </a:spcBef>
              <a:spcAft>
                <a:spcPts val="0"/>
              </a:spcAft>
              <a:buClr>
                <a:schemeClr val="dk1"/>
              </a:buClr>
              <a:buSzPts val="1000"/>
              <a:buFont typeface="Arial"/>
              <a:buNone/>
            </a:pPr>
            <a:endParaRPr sz="1000"/>
          </a:p>
          <a:p>
            <a:pPr marL="0" lvl="0" indent="0" algn="just" rtl="0">
              <a:spcBef>
                <a:spcPts val="0"/>
              </a:spcBef>
              <a:spcAft>
                <a:spcPts val="0"/>
              </a:spcAft>
              <a:buClr>
                <a:schemeClr val="dk1"/>
              </a:buClr>
              <a:buSzPts val="1000"/>
              <a:buFont typeface="Arial"/>
              <a:buNone/>
            </a:pPr>
            <a:endParaRPr sz="1000"/>
          </a:p>
          <a:p>
            <a:pPr marL="0" lvl="0" indent="0" algn="just" rtl="0">
              <a:spcBef>
                <a:spcPts val="0"/>
              </a:spcBef>
              <a:spcAft>
                <a:spcPts val="0"/>
              </a:spcAft>
              <a:buClr>
                <a:schemeClr val="dk1"/>
              </a:buClr>
              <a:buSzPts val="1000"/>
              <a:buFont typeface="Arial"/>
              <a:buNone/>
            </a:pPr>
            <a:endParaRPr sz="1000"/>
          </a:p>
          <a:p>
            <a:pPr marL="171450" lvl="0" indent="-107950" algn="just" rtl="0">
              <a:spcBef>
                <a:spcPts val="0"/>
              </a:spcBef>
              <a:spcAft>
                <a:spcPts val="0"/>
              </a:spcAft>
              <a:buClr>
                <a:schemeClr val="dk1"/>
              </a:buClr>
              <a:buSzPts val="1000"/>
              <a:buFont typeface="Arial"/>
              <a:buNone/>
            </a:pPr>
            <a:endParaRPr sz="1000"/>
          </a:p>
          <a:p>
            <a:pPr marL="0" lvl="0" indent="0" algn="just" rtl="0">
              <a:spcBef>
                <a:spcPts val="0"/>
              </a:spcBef>
              <a:spcAft>
                <a:spcPts val="0"/>
              </a:spcAft>
              <a:buNone/>
            </a:pPr>
            <a:endParaRPr sz="1000"/>
          </a:p>
          <a:p>
            <a:pPr marL="0" lvl="0" indent="0" algn="just" rtl="0">
              <a:spcBef>
                <a:spcPts val="0"/>
              </a:spcBef>
              <a:spcAft>
                <a:spcPts val="0"/>
              </a:spcAft>
              <a:buNone/>
            </a:pPr>
            <a:endParaRPr sz="1000"/>
          </a:p>
        </p:txBody>
      </p:sp>
      <p:sp>
        <p:nvSpPr>
          <p:cNvPr id="330" name="Google Shape;330;p2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En relación con la seguridad de nuestras operaciones financieras, y aunque en este caso no sea a través de Internet, es oportuno recordar los consejos básicos a la hora de utilizar los cajeros automáticos. Aunque puedan parecer obvios, es importante recordarlos porque se siguen produciendo incidencias. </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1000" b="0" u="none"/>
          </a:p>
          <a:p>
            <a:pPr marL="0" marR="0" lvl="0" indent="0" algn="l" rtl="0">
              <a:lnSpc>
                <a:spcPct val="100000"/>
              </a:lnSpc>
              <a:spcBef>
                <a:spcPts val="0"/>
              </a:spcBef>
              <a:spcAft>
                <a:spcPts val="0"/>
              </a:spcAft>
              <a:buClr>
                <a:schemeClr val="dk1"/>
              </a:buClr>
              <a:buSzPts val="1200"/>
              <a:buFont typeface="Calibri"/>
              <a:buNone/>
            </a:pPr>
            <a:r>
              <a:rPr lang="es-ES" sz="1200" b="1">
                <a:solidFill>
                  <a:schemeClr val="dk1"/>
                </a:solidFill>
                <a:latin typeface="Calibri"/>
                <a:ea typeface="Calibri"/>
                <a:cs typeface="Calibri"/>
                <a:sym typeface="Calibri"/>
              </a:rPr>
              <a:t>1- Cuidado con las colas. </a:t>
            </a:r>
            <a:r>
              <a:rPr lang="es-ES" sz="1200">
                <a:solidFill>
                  <a:schemeClr val="dk1"/>
                </a:solidFill>
                <a:latin typeface="Calibri"/>
                <a:ea typeface="Calibri"/>
                <a:cs typeface="Calibri"/>
                <a:sym typeface="Calibri"/>
              </a:rPr>
              <a:t>Sencillamente, se trata de mirar si tenemos a alguna persona detrás haciendo cola. Si es así, vigilaremos que se encuentren a una distancia prudencial. Si vemos que alguien está demasiado cerca le podemos pedir que se aleje o, sencillamente, optar por cancelar la operación y hacerla en otro momento.</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1000" b="0" u="none"/>
          </a:p>
          <a:p>
            <a:pPr marL="0" marR="0" lvl="0" indent="0" algn="l" rtl="0">
              <a:lnSpc>
                <a:spcPct val="100000"/>
              </a:lnSpc>
              <a:spcBef>
                <a:spcPts val="0"/>
              </a:spcBef>
              <a:spcAft>
                <a:spcPts val="0"/>
              </a:spcAft>
              <a:buClr>
                <a:schemeClr val="dk1"/>
              </a:buClr>
              <a:buSzPts val="1200"/>
              <a:buFont typeface="Calibri"/>
              <a:buNone/>
            </a:pPr>
            <a:r>
              <a:rPr lang="es-ES" sz="1200" b="1">
                <a:solidFill>
                  <a:schemeClr val="dk1"/>
                </a:solidFill>
                <a:latin typeface="Calibri"/>
                <a:ea typeface="Calibri"/>
                <a:cs typeface="Calibri"/>
                <a:sym typeface="Calibri"/>
              </a:rPr>
              <a:t>2- Protejamos el PIN. </a:t>
            </a:r>
            <a:r>
              <a:rPr lang="es-ES" sz="1200">
                <a:solidFill>
                  <a:schemeClr val="dk1"/>
                </a:solidFill>
                <a:latin typeface="Calibri"/>
                <a:ea typeface="Calibri"/>
                <a:cs typeface="Calibri"/>
                <a:sym typeface="Calibri"/>
              </a:rPr>
              <a:t>Es importante acostumbrarse a teclear siempre el número secreto tapando los dedos con la otra mano, para que nadie pueda ver las teclas. No debería ser visible ni siquiera el movimiento de nuestros dedos. Conviene hacerlo siempre y no solo cuando hay personas cerca. También es más aconsejable utilizar cajeros de interior y cerrar la puerta que cajeros de exterior. Si es posible, vale la pena obtener los reintegros mientras la oficina esté operativa.</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1000" b="0" u="none"/>
          </a:p>
          <a:p>
            <a:pPr marL="0" marR="0" lvl="0" indent="0" algn="l" rtl="0">
              <a:lnSpc>
                <a:spcPct val="100000"/>
              </a:lnSpc>
              <a:spcBef>
                <a:spcPts val="0"/>
              </a:spcBef>
              <a:spcAft>
                <a:spcPts val="0"/>
              </a:spcAft>
              <a:buClr>
                <a:schemeClr val="dk1"/>
              </a:buClr>
              <a:buSzPts val="1200"/>
              <a:buFont typeface="Calibri"/>
              <a:buNone/>
            </a:pPr>
            <a:r>
              <a:rPr lang="es-ES" sz="1200" b="1">
                <a:solidFill>
                  <a:schemeClr val="dk1"/>
                </a:solidFill>
                <a:latin typeface="Calibri"/>
                <a:ea typeface="Calibri"/>
                <a:cs typeface="Calibri"/>
                <a:sym typeface="Calibri"/>
              </a:rPr>
              <a:t>3- Cajeros manipulados. </a:t>
            </a:r>
            <a:r>
              <a:rPr lang="es-ES" sz="1200">
                <a:solidFill>
                  <a:schemeClr val="dk1"/>
                </a:solidFill>
                <a:latin typeface="Calibri"/>
                <a:ea typeface="Calibri"/>
                <a:cs typeface="Calibri"/>
                <a:sym typeface="Calibri"/>
              </a:rPr>
              <a:t>Hay que observar externamente el cajero para comprobar que tenga el aspecto habitual. Estas son las principales manipulaciones de los cajeros automáticos: sustituir el teclado original por otro que guarda nuestro PIN; alterar la ranura donde se introduce la tarjeta para que el cajero no la devuelva y, después, los estafadores puedan retirarla; alterar la salida de billetes para que se queden pegados y poder extraerlos luego, después de que nos marchemos creyendo que está estropeado. Es importante que, ante la más mínima duda, cancelemos la operación y en caso de anomalías contactemos con el número de atención 24 h de los cajeros automáticos para que nos confirmen qué ha ocurrido y si podemos marcharnos. Si no recuperamos la tarjeta debemos contactar con el servicio de atención 24 h y darla de baja antes de marcharnos del cajero.</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1000" b="0" u="none"/>
          </a:p>
          <a:p>
            <a:pPr marL="0" marR="0" lvl="0" indent="0" algn="l" rtl="0">
              <a:lnSpc>
                <a:spcPct val="100000"/>
              </a:lnSpc>
              <a:spcBef>
                <a:spcPts val="0"/>
              </a:spcBef>
              <a:spcAft>
                <a:spcPts val="0"/>
              </a:spcAft>
              <a:buClr>
                <a:schemeClr val="dk1"/>
              </a:buClr>
              <a:buSzPts val="1200"/>
              <a:buFont typeface="Calibri"/>
              <a:buNone/>
            </a:pPr>
            <a:r>
              <a:rPr lang="es-ES" sz="1200" b="1">
                <a:solidFill>
                  <a:schemeClr val="dk1"/>
                </a:solidFill>
                <a:latin typeface="Calibri"/>
                <a:ea typeface="Calibri"/>
                <a:cs typeface="Calibri"/>
                <a:sym typeface="Calibri"/>
              </a:rPr>
              <a:t>4- ¿Te puedo ayudar? No, gracias. </a:t>
            </a:r>
            <a:r>
              <a:rPr lang="es-ES" sz="1200">
                <a:solidFill>
                  <a:schemeClr val="dk1"/>
                </a:solidFill>
                <a:latin typeface="Calibri"/>
                <a:ea typeface="Calibri"/>
                <a:cs typeface="Calibri"/>
                <a:sym typeface="Calibri"/>
              </a:rPr>
              <a:t>Hoy en día todo el mundo sabe cómo funciona un cajero automático. En ocasiones puede ser que alguien se ofrezca para ayudarnos precisamente porque la operación no ha salido bien (debido a la manipulación del cajero) y lo que pretende esta persona es quedarse con nuestra tarjeta y descubrir el PIN. Es por ello que no debemos aceptar ninguna ayuda. Si no lo vemos claro es mejor cancelar la operación y, en caso de no poder recuperarla, dar de baja la tarjeta. Si no somos autosuficientes al utilizar los cajeros, es mejor ir en horas de oficina y pedir ayuda al personal que trabaja allí.</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00"/>
              <a:buFont typeface="Calibri"/>
              <a:buNone/>
            </a:pPr>
            <a:endParaRPr sz="1000" b="0" u="none"/>
          </a:p>
        </p:txBody>
      </p:sp>
      <p:sp>
        <p:nvSpPr>
          <p:cNvPr id="353" name="Google Shape;353;p2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s-E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endParaRPr sz="1000"/>
          </a:p>
        </p:txBody>
      </p:sp>
      <p:sp>
        <p:nvSpPr>
          <p:cNvPr id="381" name="Google Shape;381;p2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2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Podemos dedicar los últimos minutos de la sesión a aclarar las dudas que hayan surgido entre los participantes acerca de todo lo que se ha expuesto durante la charla. También será útil un breve repaso de todas las recomendaciones de seguridad ofrecidas durante la sesión. Para ello, disponemos del </a:t>
            </a:r>
            <a:r>
              <a:rPr lang="es-ES" sz="1200" b="1">
                <a:solidFill>
                  <a:schemeClr val="dk1"/>
                </a:solidFill>
                <a:latin typeface="Calibri"/>
                <a:ea typeface="Calibri"/>
                <a:cs typeface="Calibri"/>
                <a:sym typeface="Calibri"/>
              </a:rPr>
              <a:t>folleto informativo </a:t>
            </a:r>
            <a:r>
              <a:rPr lang="es-ES" sz="1200">
                <a:solidFill>
                  <a:schemeClr val="dk1"/>
                </a:solidFill>
                <a:latin typeface="Calibri"/>
                <a:ea typeface="Calibri"/>
                <a:cs typeface="Calibri"/>
                <a:sym typeface="Calibri"/>
              </a:rPr>
              <a:t>que se entrega a todos los participantes y en el que se recogen los principales consejos de seguridad explicados, para que los puedan aplicar desde ese mismo instante.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100"/>
          </a:p>
          <a:p>
            <a:pPr marL="0" lvl="0" indent="0" algn="l" rtl="0">
              <a:spcBef>
                <a:spcPts val="0"/>
              </a:spcBef>
              <a:spcAft>
                <a:spcPts val="0"/>
              </a:spcAft>
              <a:buNone/>
            </a:pPr>
            <a:endParaRPr sz="1100"/>
          </a:p>
          <a:p>
            <a:pPr marL="0" lvl="0" indent="0" algn="l" rtl="0">
              <a:spcBef>
                <a:spcPts val="0"/>
              </a:spcBef>
              <a:spcAft>
                <a:spcPts val="0"/>
              </a:spcAft>
              <a:buNone/>
            </a:pPr>
            <a:r>
              <a:rPr lang="es-ES" sz="1100" u="sng"/>
              <a:t>Para más información:</a:t>
            </a:r>
            <a:endParaRPr/>
          </a:p>
          <a:p>
            <a:pPr marL="0" lvl="0" indent="0" algn="l" rtl="0">
              <a:spcBef>
                <a:spcPts val="0"/>
              </a:spcBef>
              <a:spcAft>
                <a:spcPts val="0"/>
              </a:spcAft>
              <a:buNone/>
            </a:pPr>
            <a:endParaRPr sz="11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s-ES" sz="1100" b="0" i="0" u="sng" strike="noStrik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INSTITUTO NACIONAL DE CIBERSEGURIDAD - INCIBE</a:t>
            </a:r>
            <a:endParaRPr sz="1100" b="0" i="0">
              <a:solidFill>
                <a:schemeClr val="dk1"/>
              </a:solidFill>
              <a:latin typeface="Calibri"/>
              <a:ea typeface="Calibri"/>
              <a:cs typeface="Calibri"/>
              <a:sym typeface="Calibri"/>
            </a:endParaRPr>
          </a:p>
          <a:p>
            <a:pPr marL="0" lvl="0" indent="0" algn="l" rtl="0">
              <a:spcBef>
                <a:spcPts val="0"/>
              </a:spcBef>
              <a:spcAft>
                <a:spcPts val="0"/>
              </a:spcAft>
              <a:buNone/>
            </a:pPr>
            <a:r>
              <a:rPr lang="es-ES" sz="1100" b="0" i="0" u="sng" strike="noStrik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Agencia Española de Protección de Datos</a:t>
            </a:r>
            <a:endParaRPr sz="1100" b="0" i="0">
              <a:solidFill>
                <a:schemeClr val="dk1"/>
              </a:solidFill>
              <a:latin typeface="Calibri"/>
              <a:ea typeface="Calibri"/>
              <a:cs typeface="Calibri"/>
              <a:sym typeface="Calibri"/>
            </a:endParaRPr>
          </a:p>
          <a:p>
            <a:pPr marL="0" lvl="0" indent="0" algn="l" rtl="0">
              <a:spcBef>
                <a:spcPts val="0"/>
              </a:spcBef>
              <a:spcAft>
                <a:spcPts val="0"/>
              </a:spcAft>
              <a:buNone/>
            </a:pPr>
            <a:r>
              <a:rPr lang="es-ES" sz="1100" b="0" i="0" u="sng" strike="noStrik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Oficina de Seguridad del Internauta - OSI</a:t>
            </a:r>
            <a:endParaRPr sz="1100" b="0" i="0">
              <a:solidFill>
                <a:schemeClr val="dk1"/>
              </a:solidFill>
              <a:latin typeface="Calibri"/>
              <a:ea typeface="Calibri"/>
              <a:cs typeface="Calibri"/>
              <a:sym typeface="Calibri"/>
            </a:endParaRPr>
          </a:p>
          <a:p>
            <a:pPr marL="0" lvl="0" indent="0" algn="l" rtl="0">
              <a:spcBef>
                <a:spcPts val="0"/>
              </a:spcBef>
              <a:spcAft>
                <a:spcPts val="0"/>
              </a:spcAft>
              <a:buNone/>
            </a:pPr>
            <a:r>
              <a:rPr lang="es-ES" sz="1100" b="0" i="0" u="sng" strike="noStrike">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SANS Institute</a:t>
            </a:r>
            <a:endParaRPr sz="1100" b="0" i="0">
              <a:solidFill>
                <a:schemeClr val="dk1"/>
              </a:solidFill>
              <a:latin typeface="Calibri"/>
              <a:ea typeface="Calibri"/>
              <a:cs typeface="Calibri"/>
              <a:sym typeface="Calibri"/>
            </a:endParaRPr>
          </a:p>
          <a:p>
            <a:pPr marL="0" lvl="0" indent="0" algn="l" rtl="0">
              <a:spcBef>
                <a:spcPts val="0"/>
              </a:spcBef>
              <a:spcAft>
                <a:spcPts val="0"/>
              </a:spcAft>
              <a:buNone/>
            </a:pPr>
            <a:endParaRPr sz="1100"/>
          </a:p>
        </p:txBody>
      </p:sp>
      <p:sp>
        <p:nvSpPr>
          <p:cNvPr id="392" name="Google Shape;392;p2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ES" sz="1000">
                <a:solidFill>
                  <a:schemeClr val="dk1"/>
                </a:solidFill>
                <a:latin typeface="Calibri"/>
                <a:ea typeface="Calibri"/>
                <a:cs typeface="Calibri"/>
                <a:sym typeface="Calibri"/>
              </a:rPr>
              <a:t>¿Quién habría dicho, hace tan solo diez años, que podríamos comprar los regalos de los Reyes Magos a nuestros nietos sin pisar la tienda, sentados cómodamente en el sofá del salón, cualquier día y a cualquier hora? ¿O que podríamos sacar un billete de avión sin pasar por la agencia de viajes? Hoy en día hacemos transacciones financieras por Internet a través del ordenador o del teléfono móvil con total normalidad. </a:t>
            </a:r>
            <a:endParaRPr/>
          </a:p>
          <a:p>
            <a:pPr marL="0" lvl="0" indent="0" algn="just" rtl="0">
              <a:spcBef>
                <a:spcPts val="0"/>
              </a:spcBef>
              <a:spcAft>
                <a:spcPts val="0"/>
              </a:spcAft>
              <a:buNone/>
            </a:pPr>
            <a:endParaRPr sz="800"/>
          </a:p>
          <a:p>
            <a:pPr marL="0" lvl="0" indent="0" algn="l" rtl="0">
              <a:spcBef>
                <a:spcPts val="0"/>
              </a:spcBef>
              <a:spcAft>
                <a:spcPts val="0"/>
              </a:spcAft>
              <a:buNone/>
            </a:pPr>
            <a:r>
              <a:rPr lang="es-ES" sz="1000" b="1">
                <a:solidFill>
                  <a:schemeClr val="dk1"/>
                </a:solidFill>
                <a:latin typeface="Calibri"/>
                <a:ea typeface="Calibri"/>
                <a:cs typeface="Calibri"/>
                <a:sym typeface="Calibri"/>
              </a:rPr>
              <a:t>Plantearemos las preguntas siguientes a la audiencia</a:t>
            </a:r>
            <a:r>
              <a:rPr lang="es-ES" sz="1000">
                <a:solidFill>
                  <a:schemeClr val="dk1"/>
                </a:solidFill>
                <a:latin typeface="Calibri"/>
                <a:ea typeface="Calibri"/>
                <a:cs typeface="Calibri"/>
                <a:sym typeface="Calibri"/>
              </a:rPr>
              <a:t>:</a:t>
            </a:r>
            <a:endParaRPr sz="1000">
              <a:solidFill>
                <a:schemeClr val="dk1"/>
              </a:solidFill>
              <a:latin typeface="Calibri"/>
              <a:ea typeface="Calibri"/>
              <a:cs typeface="Calibri"/>
              <a:sym typeface="Calibri"/>
            </a:endParaRPr>
          </a:p>
          <a:p>
            <a:pPr marL="0" lvl="0" indent="-63500" algn="l" rtl="0">
              <a:spcBef>
                <a:spcPts val="0"/>
              </a:spcBef>
              <a:spcAft>
                <a:spcPts val="0"/>
              </a:spcAft>
              <a:buClr>
                <a:schemeClr val="dk1"/>
              </a:buClr>
              <a:buSzPts val="1000"/>
              <a:buFont typeface="Arial"/>
              <a:buChar char="•"/>
            </a:pPr>
            <a:r>
              <a:rPr lang="es-ES" sz="1000">
                <a:solidFill>
                  <a:schemeClr val="dk1"/>
                </a:solidFill>
                <a:latin typeface="Calibri"/>
                <a:ea typeface="Calibri"/>
                <a:cs typeface="Calibri"/>
                <a:sym typeface="Calibri"/>
              </a:rPr>
              <a:t> ¿Cuántos de los presentes en la sala tienen móvil con conexión a Internet? </a:t>
            </a:r>
            <a:endParaRPr sz="1000">
              <a:solidFill>
                <a:schemeClr val="dk1"/>
              </a:solidFill>
              <a:latin typeface="Calibri"/>
              <a:ea typeface="Calibri"/>
              <a:cs typeface="Calibri"/>
              <a:sym typeface="Calibri"/>
            </a:endParaRPr>
          </a:p>
          <a:p>
            <a:pPr marL="0" lvl="0" indent="-63500" algn="l" rtl="0">
              <a:spcBef>
                <a:spcPts val="0"/>
              </a:spcBef>
              <a:spcAft>
                <a:spcPts val="0"/>
              </a:spcAft>
              <a:buClr>
                <a:schemeClr val="dk1"/>
              </a:buClr>
              <a:buSzPts val="1000"/>
              <a:buFont typeface="Arial"/>
              <a:buChar char="•"/>
            </a:pPr>
            <a:r>
              <a:rPr lang="es-ES" sz="1000">
                <a:solidFill>
                  <a:schemeClr val="dk1"/>
                </a:solidFill>
                <a:latin typeface="Calibri"/>
                <a:ea typeface="Calibri"/>
                <a:cs typeface="Calibri"/>
                <a:sym typeface="Calibri"/>
              </a:rPr>
              <a:t> ¿Cuántos han hecho recientemente alguna compra por Internet? </a:t>
            </a:r>
            <a:endParaRPr sz="1000">
              <a:solidFill>
                <a:schemeClr val="dk1"/>
              </a:solidFill>
              <a:latin typeface="Calibri"/>
              <a:ea typeface="Calibri"/>
              <a:cs typeface="Calibri"/>
              <a:sym typeface="Calibri"/>
            </a:endParaRPr>
          </a:p>
          <a:p>
            <a:pPr marL="0" lvl="0" indent="-63500" algn="l" rtl="0">
              <a:spcBef>
                <a:spcPts val="0"/>
              </a:spcBef>
              <a:spcAft>
                <a:spcPts val="0"/>
              </a:spcAft>
              <a:buClr>
                <a:schemeClr val="dk1"/>
              </a:buClr>
              <a:buSzPts val="1000"/>
              <a:buFont typeface="Arial"/>
              <a:buChar char="•"/>
            </a:pPr>
            <a:r>
              <a:rPr lang="es-ES" sz="1000">
                <a:solidFill>
                  <a:schemeClr val="dk1"/>
                </a:solidFill>
                <a:latin typeface="Calibri"/>
                <a:ea typeface="Calibri"/>
                <a:cs typeface="Calibri"/>
                <a:sym typeface="Calibri"/>
              </a:rPr>
              <a:t> ¿Son usuarios habituales del servicio de banca digital de su entidad financiera? </a:t>
            </a:r>
            <a:endParaRPr sz="800">
              <a:solidFill>
                <a:schemeClr val="dk1"/>
              </a:solidFill>
              <a:latin typeface="Calibri"/>
              <a:ea typeface="Calibri"/>
              <a:cs typeface="Calibri"/>
              <a:sym typeface="Calibri"/>
            </a:endParaRPr>
          </a:p>
          <a:p>
            <a:pPr marL="171450" lvl="0" indent="-120650" algn="just" rtl="0">
              <a:spcBef>
                <a:spcPts val="0"/>
              </a:spcBef>
              <a:spcAft>
                <a:spcPts val="0"/>
              </a:spcAft>
              <a:buClr>
                <a:schemeClr val="dk1"/>
              </a:buClr>
              <a:buSzPts val="800"/>
              <a:buFont typeface="Arial"/>
              <a:buNone/>
            </a:pPr>
            <a:endParaRPr sz="8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000"/>
              <a:buFont typeface="Arial"/>
              <a:buNone/>
            </a:pPr>
            <a:r>
              <a:rPr lang="es-ES" sz="1000">
                <a:solidFill>
                  <a:schemeClr val="dk1"/>
                </a:solidFill>
                <a:latin typeface="Calibri"/>
                <a:ea typeface="Calibri"/>
                <a:cs typeface="Calibri"/>
                <a:sym typeface="Calibri"/>
              </a:rPr>
              <a:t>Posiblemente la mayoría de los asistentes habrá levantado la mano para responder a la primera pregunta. En cambio, en el caso de las otras dos, la respuesta variará mucho en función de los participantes y sus edades. Es probable que quienes no han levantado la mano argumenten que no lo utilizan </a:t>
            </a:r>
            <a:r>
              <a:rPr lang="es-ES" sz="1000" b="1">
                <a:solidFill>
                  <a:schemeClr val="dk1"/>
                </a:solidFill>
                <a:latin typeface="Calibri"/>
                <a:ea typeface="Calibri"/>
                <a:cs typeface="Calibri"/>
                <a:sym typeface="Calibri"/>
              </a:rPr>
              <a:t>por desconocimiento de la herramienta o porque tienen dudas sobre su seguridad. </a:t>
            </a:r>
            <a:r>
              <a:rPr lang="es-ES" sz="1000">
                <a:solidFill>
                  <a:schemeClr val="dk1"/>
                </a:solidFill>
                <a:latin typeface="Calibri"/>
                <a:ea typeface="Calibri"/>
                <a:cs typeface="Calibri"/>
                <a:sym typeface="Calibri"/>
              </a:rPr>
              <a:t>Si es por desconocimiento podemos observar que las personas que nacieron entre los años 50 y 70 crecieron sin móvil y han aprendido a utilizarlo ya de mayores. Si es por temor a la falta de seguridad, les recordaremos que es precisamente este el tema de la charla y que intentaremos darles consejos para que el uso de Internet sea lo más seguro posible, teniendo en cuenta que la seguridad absoluta en la red no existe (como en cualquier aspecto de nuestra vida), </a:t>
            </a:r>
            <a:r>
              <a:rPr lang="es-ES" sz="1000" b="1">
                <a:solidFill>
                  <a:schemeClr val="dk1"/>
                </a:solidFill>
                <a:latin typeface="Calibri"/>
                <a:ea typeface="Calibri"/>
                <a:cs typeface="Calibri"/>
                <a:sym typeface="Calibri"/>
              </a:rPr>
              <a:t>pero que se trata de aprender comportamientos que nos ayuden a minimizar los riesgos.</a:t>
            </a:r>
            <a:endParaRPr sz="800" b="1"/>
          </a:p>
        </p:txBody>
      </p:sp>
      <p:sp>
        <p:nvSpPr>
          <p:cNvPr id="116" name="Google Shape;116;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Este es un vídeo de tres minutos que, si hay tiempo, podemos reproducir para los asistentes. Al pulsar sobre la imagen se abre un enlace a la web de Cultura Financiera de Caixabank desde la que podemos reproducirlo.</a:t>
            </a:r>
            <a:endParaRPr/>
          </a:p>
          <a:p>
            <a:pPr marL="0" lvl="0" indent="0" algn="just" rtl="0">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Video: </a:t>
            </a:r>
            <a:r>
              <a:rPr lang="es-ES" u="sng">
                <a:solidFill>
                  <a:schemeClr val="hlink"/>
                </a:solidFill>
                <a:hlinkClick r:id="rId3"/>
              </a:rPr>
              <a:t>https://www.youtube.com/watch?v=urnoHT7nyvI</a:t>
            </a:r>
            <a:endParaRPr/>
          </a:p>
          <a:p>
            <a:pPr marL="0" lvl="0" indent="0" algn="just" rtl="0">
              <a:spcBef>
                <a:spcPts val="0"/>
              </a:spcBef>
              <a:spcAft>
                <a:spcPts val="0"/>
              </a:spcAft>
              <a:buClr>
                <a:schemeClr val="dk1"/>
              </a:buClr>
              <a:buSzPts val="1000"/>
              <a:buFont typeface="Calibri"/>
              <a:buNone/>
            </a:pPr>
            <a:endParaRPr sz="1000">
              <a:solidFill>
                <a:schemeClr val="dk1"/>
              </a:solidFill>
              <a:latin typeface="Calibri"/>
              <a:ea typeface="Calibri"/>
              <a:cs typeface="Calibri"/>
              <a:sym typeface="Calibri"/>
            </a:endParaRPr>
          </a:p>
        </p:txBody>
      </p:sp>
      <p:sp>
        <p:nvSpPr>
          <p:cNvPr id="402" name="Google Shape;402;p3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ES" sz="1200">
                <a:solidFill>
                  <a:schemeClr val="dk1"/>
                </a:solidFill>
                <a:latin typeface="Calibri"/>
                <a:ea typeface="Calibri"/>
                <a:cs typeface="Calibri"/>
                <a:sym typeface="Calibri"/>
              </a:rPr>
              <a:t>Antes de que comenzara la reciente crisis financiera, y después, el sistema bancario español era una excepción en el mundo, puesto que tenía el mayor número de oficinas per cápita de todos los países occidentales. Es por ello que en los últimos años se ha reducido el número de oficinas por habitante y se ha pasado de las 42.200 del año 2008 a las 27.737 de 2017, según datos del Banco de España. Y esta tendencia parece haberse mantenido a lo largo de 2018 y 2019. Tener una oficina bancaria en cada esquina ya no es factible y, por ello, cada vez es más frecuente el uso de la banca digital. </a:t>
            </a:r>
            <a:endParaRPr/>
          </a:p>
          <a:p>
            <a:pPr marL="0" lvl="0" indent="0" algn="just"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ES" sz="1200">
                <a:solidFill>
                  <a:schemeClr val="dk1"/>
                </a:solidFill>
                <a:latin typeface="Calibri"/>
                <a:ea typeface="Calibri"/>
                <a:cs typeface="Calibri"/>
                <a:sym typeface="Calibri"/>
              </a:rPr>
              <a:t>Pero, ¿qué ventajas nos puede aportar el operar con nuestro banco a través de Internet?</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Podemos operar desde cualquier lugar y en cualquier momento (hacer transferencias, revisar el extracto de nuestra cuenta corriente, devolver un recibo duplicado, etc.). = </a:t>
            </a:r>
            <a:r>
              <a:rPr lang="es-ES" sz="1200" b="1">
                <a:solidFill>
                  <a:schemeClr val="dk1"/>
                </a:solidFill>
                <a:latin typeface="Calibri"/>
                <a:ea typeface="Calibri"/>
                <a:cs typeface="Calibri"/>
                <a:sym typeface="Calibri"/>
              </a:rPr>
              <a:t>Comodidad y flexibilidad</a:t>
            </a:r>
            <a:r>
              <a:rPr lang="es-ES" sz="1200"/>
              <a:t> </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Nos permite tener una visión global de todos los productos y servicios que tenemos contratados con el banco a través del móvil o del ordenador, sin necesidad de desplazarnos a la oficina. = </a:t>
            </a:r>
            <a:r>
              <a:rPr lang="es-ES" sz="1200" b="1">
                <a:solidFill>
                  <a:schemeClr val="dk1"/>
                </a:solidFill>
                <a:latin typeface="Calibri"/>
                <a:ea typeface="Calibri"/>
                <a:cs typeface="Calibri"/>
                <a:sym typeface="Calibri"/>
              </a:rPr>
              <a:t>Información al instante</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Podemos hacer un seguimiento más preciso de nuestros gastos (nos permite consultar los recibos de todo lo que hemos pagado a lo largo del mes o las condiciones de los contratos que tenemos con el banco, clasificar nuestros gastos según tipología y saber el total acumulado en cada una, etc.). = </a:t>
            </a:r>
            <a:r>
              <a:rPr lang="es-ES" sz="1200" b="1">
                <a:solidFill>
                  <a:schemeClr val="dk1"/>
                </a:solidFill>
                <a:latin typeface="Calibri"/>
                <a:ea typeface="Calibri"/>
                <a:cs typeface="Calibri"/>
                <a:sym typeface="Calibri"/>
              </a:rPr>
              <a:t>Control de las propias cuentas</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Nos permite personalizar nuestra operativa y recibir alertas (por ejemplo, si se paga un recibo de la luz superior a la media o si una operación con tarjeta no se corresponde con nuestro perfil de consumidor). = </a:t>
            </a:r>
            <a:r>
              <a:rPr lang="es-ES" sz="1200" b="1">
                <a:solidFill>
                  <a:schemeClr val="dk1"/>
                </a:solidFill>
                <a:latin typeface="Calibri"/>
                <a:ea typeface="Calibri"/>
                <a:cs typeface="Calibri"/>
                <a:sym typeface="Calibri"/>
              </a:rPr>
              <a:t>Gestión diaria</a:t>
            </a:r>
            <a:endParaRPr sz="12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000"/>
              <a:buFont typeface="Calibri"/>
              <a:buNone/>
            </a:pPr>
            <a:endParaRPr sz="10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000"/>
              <a:buFont typeface="Calibri"/>
              <a:buNone/>
            </a:pPr>
            <a:r>
              <a:rPr lang="es-ES" sz="1000">
                <a:solidFill>
                  <a:schemeClr val="dk1"/>
                </a:solidFill>
                <a:latin typeface="Calibri"/>
                <a:ea typeface="Calibri"/>
                <a:cs typeface="Calibri"/>
                <a:sym typeface="Calibri"/>
              </a:rPr>
              <a:t>Posiblemente todos estaremos de acuerdo con estas ventajas, pero ¿es seguro operar por Internet? </a:t>
            </a:r>
            <a:endParaRPr/>
          </a:p>
        </p:txBody>
      </p:sp>
      <p:sp>
        <p:nvSpPr>
          <p:cNvPr id="124" name="Google Shape;124;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Tal y como hemos visto, la seguridad absoluta no existe. A pesar de ello, de igual modo que al conducir un coche o cruzar la calle, existen determinados comportamientos que nos ayudan a evitar accidentes si minimizamos los riesgos a nuestro alrededor. Así pues, es muy importante que cuando decidamos utilizar la banca digital o efectuar cualquier operación financiera por Internet (por ejemplo, una compra con nuestra tarjeta bancaria), ya sea desde nuestro móvil o desde el ordenador, tengamos en cuenta algunos de los aspectos siguientes:</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En primer lugar, para navegar por Internet de forma segura es importante que, al igual que hacemos con el coche llevándolo al taller para el mantenimiento anual, </a:t>
            </a:r>
            <a:r>
              <a:rPr lang="es-ES" sz="1200" b="1">
                <a:solidFill>
                  <a:schemeClr val="dk1"/>
                </a:solidFill>
                <a:latin typeface="Calibri"/>
                <a:ea typeface="Calibri"/>
                <a:cs typeface="Calibri"/>
                <a:sym typeface="Calibri"/>
              </a:rPr>
              <a:t>tengamos siempre actualizado el software de nuestros dispositivos </a:t>
            </a:r>
            <a:r>
              <a:rPr lang="es-ES" sz="1200">
                <a:solidFill>
                  <a:schemeClr val="dk1"/>
                </a:solidFill>
                <a:latin typeface="Calibri"/>
                <a:ea typeface="Calibri"/>
                <a:cs typeface="Calibri"/>
                <a:sym typeface="Calibri"/>
              </a:rPr>
              <a:t>(ordenadores, tableta táctil y móviles inteligentes), sobre todo los programas que intervienen directamente en la conexión a Internet: navegadores web, sistemas operativos y antivirus. Una forma sencilla de mantenerse al día sin tener que preocuparse constantemente es configurar las actualizaciones automáticas de todos nuestros dispositivos. No debemos olvidarnos del móvil, ya que actualmente funciona también como un pequeño ordenador.  </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En segundo lugar es importante que al acceder a la banca digital </a:t>
            </a:r>
            <a:r>
              <a:rPr lang="es-ES" sz="1200" b="1">
                <a:solidFill>
                  <a:schemeClr val="dk1"/>
                </a:solidFill>
                <a:latin typeface="Calibri"/>
                <a:ea typeface="Calibri"/>
                <a:cs typeface="Calibri"/>
                <a:sym typeface="Calibri"/>
              </a:rPr>
              <a:t>tecleemos siempre directamente la dirección de nuestro banco</a:t>
            </a:r>
            <a:r>
              <a:rPr lang="es-ES" sz="1200">
                <a:solidFill>
                  <a:schemeClr val="dk1"/>
                </a:solidFill>
                <a:latin typeface="Calibri"/>
                <a:ea typeface="Calibri"/>
                <a:cs typeface="Calibri"/>
                <a:sym typeface="Calibri"/>
              </a:rPr>
              <a:t> en la barra de direcciones  </a:t>
            </a:r>
            <a:r>
              <a:rPr lang="es-ES" sz="1200" u="sng">
                <a:solidFill>
                  <a:schemeClr val="dk1"/>
                </a:solidFill>
                <a:latin typeface="Calibri"/>
                <a:ea typeface="Calibri"/>
                <a:cs typeface="Calibri"/>
                <a:sym typeface="Calibri"/>
              </a:rPr>
              <a:t>y no entremos a través de enlaces externos que nos hayan podido enviar</a:t>
            </a:r>
            <a:r>
              <a:rPr lang="es-ES" sz="1200">
                <a:solidFill>
                  <a:schemeClr val="dk1"/>
                </a:solidFill>
                <a:latin typeface="Calibri"/>
                <a:ea typeface="Calibri"/>
                <a:cs typeface="Calibri"/>
                <a:sym typeface="Calibri"/>
              </a:rPr>
              <a:t>. Para verificar que la página web es segura es necesario fijarse en el </a:t>
            </a:r>
            <a:r>
              <a:rPr lang="es-ES" sz="1200" b="1">
                <a:solidFill>
                  <a:schemeClr val="dk1"/>
                </a:solidFill>
                <a:latin typeface="Calibri"/>
                <a:ea typeface="Calibri"/>
                <a:cs typeface="Calibri"/>
                <a:sym typeface="Calibri"/>
              </a:rPr>
              <a:t>candado que aparece en la barra de direcciones</a:t>
            </a:r>
            <a:r>
              <a:rPr lang="es-ES" sz="1200">
                <a:solidFill>
                  <a:schemeClr val="dk1"/>
                </a:solidFill>
                <a:latin typeface="Calibri"/>
                <a:ea typeface="Calibri"/>
                <a:cs typeface="Calibri"/>
                <a:sym typeface="Calibri"/>
              </a:rPr>
              <a:t>. Si accedemos desde un teléfono móvil o una tableta táctil, la opción más segura es siempre a través de la </a:t>
            </a:r>
            <a:r>
              <a:rPr lang="es-ES" sz="1200" b="1">
                <a:solidFill>
                  <a:schemeClr val="dk1"/>
                </a:solidFill>
                <a:latin typeface="Calibri"/>
                <a:ea typeface="Calibri"/>
                <a:cs typeface="Calibri"/>
                <a:sym typeface="Calibri"/>
              </a:rPr>
              <a:t>app</a:t>
            </a:r>
            <a:r>
              <a:rPr lang="es-ES" sz="1200">
                <a:solidFill>
                  <a:schemeClr val="dk1"/>
                </a:solidFill>
                <a:latin typeface="Calibri"/>
                <a:ea typeface="Calibri"/>
                <a:cs typeface="Calibri"/>
                <a:sym typeface="Calibri"/>
              </a:rPr>
              <a:t> de nuestro banco. Después de efectuar todas nuestras gestiones no debemos olvidarnos nunca de cerrar la sesión antes de salir. </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En tercer lugar, pero igualmente importante, es necesario tener presente que para acceder a nuestro espacio personal debemos crear una </a:t>
            </a:r>
            <a:r>
              <a:rPr lang="es-ES" sz="1200" b="1">
                <a:solidFill>
                  <a:schemeClr val="dk1"/>
                </a:solidFill>
                <a:latin typeface="Calibri"/>
                <a:ea typeface="Calibri"/>
                <a:cs typeface="Calibri"/>
                <a:sym typeface="Calibri"/>
              </a:rPr>
              <a:t>contraseña segura</a:t>
            </a:r>
            <a:r>
              <a:rPr lang="es-ES" sz="1200">
                <a:solidFill>
                  <a:schemeClr val="dk1"/>
                </a:solidFill>
                <a:latin typeface="Calibri"/>
                <a:ea typeface="Calibri"/>
                <a:cs typeface="Calibri"/>
                <a:sym typeface="Calibri"/>
              </a:rPr>
              <a:t>, es decir, lo bastante </a:t>
            </a:r>
            <a:r>
              <a:rPr lang="es-ES" sz="1200" b="1">
                <a:solidFill>
                  <a:schemeClr val="dk1"/>
                </a:solidFill>
                <a:latin typeface="Calibri"/>
                <a:ea typeface="Calibri"/>
                <a:cs typeface="Calibri"/>
                <a:sym typeface="Calibri"/>
              </a:rPr>
              <a:t>robusta</a:t>
            </a:r>
            <a:r>
              <a:rPr lang="es-ES" sz="1200">
                <a:solidFill>
                  <a:schemeClr val="dk1"/>
                </a:solidFill>
                <a:latin typeface="Calibri"/>
                <a:ea typeface="Calibri"/>
                <a:cs typeface="Calibri"/>
                <a:sym typeface="Calibri"/>
              </a:rPr>
              <a:t> como para evitar problemas de seguridad. Además, cabe recordar que nuestra contraseña debe ser </a:t>
            </a:r>
            <a:r>
              <a:rPr lang="es-ES" sz="1200" b="1">
                <a:solidFill>
                  <a:schemeClr val="dk1"/>
                </a:solidFill>
                <a:latin typeface="Calibri"/>
                <a:ea typeface="Calibri"/>
                <a:cs typeface="Calibri"/>
                <a:sym typeface="Calibri"/>
              </a:rPr>
              <a:t>secreta</a:t>
            </a:r>
            <a:r>
              <a:rPr lang="es-ES" sz="1200">
                <a:solidFill>
                  <a:schemeClr val="dk1"/>
                </a:solidFill>
                <a:latin typeface="Calibri"/>
                <a:ea typeface="Calibri"/>
                <a:cs typeface="Calibri"/>
                <a:sym typeface="Calibri"/>
              </a:rPr>
              <a:t> y, por ello, es recomendable no guardarla automáticamente en los dispositivos. </a:t>
            </a:r>
            <a:endParaRPr sz="1200">
              <a:solidFill>
                <a:schemeClr val="dk1"/>
              </a:solidFill>
              <a:latin typeface="Calibri"/>
              <a:ea typeface="Calibri"/>
              <a:cs typeface="Calibri"/>
              <a:sym typeface="Calibri"/>
            </a:endParaRPr>
          </a:p>
        </p:txBody>
      </p:sp>
      <p:sp>
        <p:nvSpPr>
          <p:cNvPr id="133" name="Google Shape;133;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ES" sz="1200">
                <a:solidFill>
                  <a:schemeClr val="dk1"/>
                </a:solidFill>
                <a:latin typeface="Calibri"/>
                <a:ea typeface="Calibri"/>
                <a:cs typeface="Calibri"/>
                <a:sym typeface="Calibri"/>
              </a:rPr>
              <a:t>La contraseña probablemente sea uno de los mecanismos de seguridad más antiguos que existe (su uso se remonta a la Antigüedad) y que todavía se utiliza hoy, sobre todo en Internet. Para que una contraseña se pueda considerar segura se deben tener en cuenta los aspectos siguientes al crearla:</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La longitud de una contraseña debería ser de </a:t>
            </a:r>
            <a:r>
              <a:rPr lang="es-ES" sz="1200" b="1">
                <a:solidFill>
                  <a:schemeClr val="dk1"/>
                </a:solidFill>
                <a:latin typeface="Calibri"/>
                <a:ea typeface="Calibri"/>
                <a:cs typeface="Calibri"/>
                <a:sym typeface="Calibri"/>
              </a:rPr>
              <a:t>al menos 10 caracteres</a:t>
            </a:r>
            <a:r>
              <a:rPr lang="es-ES" sz="1200">
                <a:solidFill>
                  <a:schemeClr val="dk1"/>
                </a:solidFill>
                <a:latin typeface="Calibri"/>
                <a:ea typeface="Calibri"/>
                <a:cs typeface="Calibri"/>
                <a:sym typeface="Calibri"/>
              </a:rPr>
              <a:t> para que sea segura. </a:t>
            </a:r>
            <a:r>
              <a:rPr lang="es-ES" sz="1200" i="1">
                <a:solidFill>
                  <a:schemeClr val="dk1"/>
                </a:solidFill>
                <a:latin typeface="Calibri"/>
                <a:ea typeface="Calibri"/>
                <a:cs typeface="Calibri"/>
                <a:sym typeface="Calibri"/>
              </a:rPr>
              <a:t>No debemos utilizar series fáciles de adivinar, como 123456789. </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También es importante que el texto de nuestra contraseña combine caracteres de distinta tipología: </a:t>
            </a:r>
            <a:r>
              <a:rPr lang="es-ES" sz="1200" b="1">
                <a:solidFill>
                  <a:schemeClr val="dk1"/>
                </a:solidFill>
                <a:latin typeface="Calibri"/>
                <a:ea typeface="Calibri"/>
                <a:cs typeface="Calibri"/>
                <a:sym typeface="Calibri"/>
              </a:rPr>
              <a:t>letras mayúsculas, minúsculas, números y símbolos</a:t>
            </a:r>
            <a:r>
              <a:rPr lang="es-ES" sz="1200">
                <a:solidFill>
                  <a:schemeClr val="dk1"/>
                </a:solidFill>
                <a:latin typeface="Calibri"/>
                <a:ea typeface="Calibri"/>
                <a:cs typeface="Calibri"/>
                <a:sym typeface="Calibri"/>
              </a:rPr>
              <a:t>. </a:t>
            </a:r>
            <a:r>
              <a:rPr lang="es-ES" sz="1200" i="1">
                <a:solidFill>
                  <a:schemeClr val="dk1"/>
                </a:solidFill>
                <a:latin typeface="Calibri"/>
                <a:ea typeface="Calibri"/>
                <a:cs typeface="Calibri"/>
                <a:sym typeface="Calibri"/>
              </a:rPr>
              <a:t>Lo más conveniente es no utilizar datos relacionados con nuestro entorno, como la fecha de nuestro cumpleaños.</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Y, finalmente, debemos procurar (aunque sea un poco engorroso) modificar nuestra contraseña periódicamente.</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r>
              <a:rPr lang="es-ES" sz="1200">
                <a:solidFill>
                  <a:schemeClr val="dk1"/>
                </a:solidFill>
                <a:latin typeface="Calibri"/>
                <a:ea typeface="Calibri"/>
                <a:cs typeface="Calibri"/>
                <a:sym typeface="Calibri"/>
              </a:rPr>
              <a:t>Es muy importante evitar</a:t>
            </a:r>
            <a:r>
              <a:rPr lang="es-ES" sz="1200" b="1">
                <a:solidFill>
                  <a:schemeClr val="dk1"/>
                </a:solidFill>
                <a:latin typeface="Calibri"/>
                <a:ea typeface="Calibri"/>
                <a:cs typeface="Calibri"/>
                <a:sym typeface="Calibri"/>
              </a:rPr>
              <a:t> el uso de la misma contraseña en diferentes servicios o productos,</a:t>
            </a:r>
            <a:r>
              <a:rPr lang="es-ES" sz="1200">
                <a:solidFill>
                  <a:schemeClr val="dk1"/>
                </a:solidFill>
                <a:latin typeface="Calibri"/>
                <a:ea typeface="Calibri"/>
                <a:cs typeface="Calibri"/>
                <a:sym typeface="Calibri"/>
              </a:rPr>
              <a:t>, es decir que la contraseña para acceder a nuestra cuenta de correo electrónico debería ser diferente de la que utilizamos para el servicio de banca digital de nuestro banco. </a:t>
            </a:r>
            <a:endParaRPr/>
          </a:p>
          <a:p>
            <a:pPr marL="0" lvl="0" indent="0" algn="l" rtl="0">
              <a:spcBef>
                <a:spcPts val="0"/>
              </a:spcBef>
              <a:spcAft>
                <a:spcPts val="0"/>
              </a:spcAft>
              <a:buClr>
                <a:schemeClr val="dk1"/>
              </a:buClr>
              <a:buSzPts val="1200"/>
              <a:buFont typeface="Arial"/>
              <a:buNone/>
            </a:pPr>
            <a:endParaRPr sz="120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000"/>
              <a:buFont typeface="Calibri"/>
              <a:buNone/>
            </a:pPr>
            <a:endParaRPr sz="1000"/>
          </a:p>
          <a:p>
            <a:pPr marL="0" lvl="0" indent="0" algn="just" rtl="0">
              <a:spcBef>
                <a:spcPts val="0"/>
              </a:spcBef>
              <a:spcAft>
                <a:spcPts val="0"/>
              </a:spcAft>
              <a:buClr>
                <a:schemeClr val="dk1"/>
              </a:buClr>
              <a:buSzPts val="1000"/>
              <a:buFont typeface="Calibri"/>
              <a:buNone/>
            </a:pPr>
            <a:endParaRPr sz="1000"/>
          </a:p>
          <a:p>
            <a:pPr marL="0" lvl="0" indent="0" algn="just" rtl="0">
              <a:spcBef>
                <a:spcPts val="0"/>
              </a:spcBef>
              <a:spcAft>
                <a:spcPts val="0"/>
              </a:spcAft>
              <a:buClr>
                <a:schemeClr val="dk1"/>
              </a:buClr>
              <a:buSzPts val="1100"/>
              <a:buFont typeface="Calibri"/>
              <a:buNone/>
            </a:pPr>
            <a:endParaRPr sz="1100"/>
          </a:p>
        </p:txBody>
      </p:sp>
      <p:sp>
        <p:nvSpPr>
          <p:cNvPr id="143" name="Google Shape;143;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800"/>
              <a:buFont typeface="Calibri"/>
              <a:buNone/>
            </a:pPr>
            <a:r>
              <a:rPr lang="es-ES" sz="800"/>
              <a:t>El único problema real que nos puede generar una contraseña segura es ¡que sea tan compleja que nos cueste recordarla! Para no olvidar la contraseña podemos utilizar diferentes combinaciones que tengan un significado oculto, como las siguientes: </a:t>
            </a:r>
            <a:r>
              <a:rPr lang="es-ES" sz="800" b="1"/>
              <a:t>1€EsIguala1$ </a:t>
            </a:r>
            <a:r>
              <a:rPr lang="es-ES" sz="800" b="0"/>
              <a:t>o </a:t>
            </a:r>
            <a:r>
              <a:rPr lang="es-ES" sz="800" b="1"/>
              <a:t>4*6=VeintiCuatro</a:t>
            </a:r>
            <a:r>
              <a:rPr lang="es-ES" sz="800" b="0"/>
              <a:t>. </a:t>
            </a:r>
            <a:endParaRPr/>
          </a:p>
          <a:p>
            <a:pPr marL="0" marR="0" lvl="0" indent="0" algn="just" rtl="0">
              <a:spcBef>
                <a:spcPts val="0"/>
              </a:spcBef>
              <a:spcAft>
                <a:spcPts val="0"/>
              </a:spcAft>
              <a:buClr>
                <a:schemeClr val="dk1"/>
              </a:buClr>
              <a:buSzPts val="800"/>
              <a:buFont typeface="Calibri"/>
              <a:buNone/>
            </a:pPr>
            <a:endParaRPr sz="800"/>
          </a:p>
          <a:p>
            <a:pPr marL="0" lvl="0" indent="0" algn="just" rtl="0">
              <a:spcBef>
                <a:spcPts val="0"/>
              </a:spcBef>
              <a:spcAft>
                <a:spcPts val="0"/>
              </a:spcAft>
              <a:buNone/>
            </a:pPr>
            <a:r>
              <a:rPr lang="es-ES" sz="800"/>
              <a:t>También podemos utilizar una frase que tenga un significado especial para nosotros (por ejemplo, algunas palabras de nuestra canción preferida o el título de un buen libro) y cambiar todas las vocales por números: </a:t>
            </a:r>
            <a:r>
              <a:rPr lang="es-ES" sz="800">
                <a:solidFill>
                  <a:srgbClr val="231F1D"/>
                </a:solidFill>
              </a:rPr>
              <a:t>“O”= 0; </a:t>
            </a:r>
            <a:r>
              <a:rPr lang="es-ES" sz="800" b="0" i="0">
                <a:solidFill>
                  <a:srgbClr val="231F1D"/>
                </a:solidFill>
              </a:rPr>
              <a:t>“A”= 4; </a:t>
            </a:r>
            <a:r>
              <a:rPr lang="es-ES" sz="800">
                <a:solidFill>
                  <a:srgbClr val="231F1D"/>
                </a:solidFill>
              </a:rPr>
              <a:t>“E”= 3… = </a:t>
            </a:r>
            <a:r>
              <a:rPr lang="es-ES" sz="800" b="1">
                <a:solidFill>
                  <a:srgbClr val="231F1D"/>
                </a:solidFill>
              </a:rPr>
              <a:t>¿3nTi3Nd3s l4 C0ntr4S3ñ4?</a:t>
            </a:r>
            <a:endParaRPr/>
          </a:p>
          <a:p>
            <a:pPr marL="0" lvl="0" indent="0" algn="just" rtl="0">
              <a:spcBef>
                <a:spcPts val="0"/>
              </a:spcBef>
              <a:spcAft>
                <a:spcPts val="0"/>
              </a:spcAft>
              <a:buNone/>
            </a:pPr>
            <a:endParaRPr sz="800" b="1">
              <a:solidFill>
                <a:srgbClr val="231F1D"/>
              </a:solidFill>
            </a:endParaRPr>
          </a:p>
          <a:p>
            <a:pPr marL="0" lvl="0" indent="0" algn="l" rtl="0">
              <a:spcBef>
                <a:spcPts val="0"/>
              </a:spcBef>
              <a:spcAft>
                <a:spcPts val="0"/>
              </a:spcAft>
              <a:buNone/>
            </a:pPr>
            <a:r>
              <a:rPr lang="es-ES" sz="1000">
                <a:solidFill>
                  <a:schemeClr val="dk1"/>
                </a:solidFill>
                <a:latin typeface="Calibri"/>
                <a:ea typeface="Calibri"/>
                <a:cs typeface="Calibri"/>
                <a:sym typeface="Calibri"/>
              </a:rPr>
              <a:t>Podemos pensar en una frase sencilla que contenga como mínimo un número y que no tenga un significado extraño, como una nota de la lista de la compra: “Comprar 3kg de harina para la tarta de María”. Para crear la contraseña se pueden utilizar las iniciales de las palabras (respectando las mayúsculas y las minúsculas) = </a:t>
            </a:r>
            <a:r>
              <a:rPr lang="es-ES" sz="1000" b="1">
                <a:solidFill>
                  <a:schemeClr val="dk1"/>
                </a:solidFill>
                <a:latin typeface="Calibri"/>
                <a:ea typeface="Calibri"/>
                <a:cs typeface="Calibri"/>
                <a:sym typeface="Calibri"/>
              </a:rPr>
              <a:t>C3KdhpltdM.</a:t>
            </a:r>
            <a:r>
              <a:rPr lang="es-ES" sz="1000">
                <a:solidFill>
                  <a:schemeClr val="dk1"/>
                </a:solidFill>
                <a:latin typeface="Calibri"/>
                <a:ea typeface="Calibri"/>
                <a:cs typeface="Calibri"/>
                <a:sym typeface="Calibri"/>
              </a:rPr>
              <a:t> De esta forma incluso podríamos colgar una nota en la nevera de casa con el texto entero de la frase como recordatorio. Otro ejemplo, para el colectivo de persona mayores sería la letra de una canción </a:t>
            </a:r>
            <a:r>
              <a:rPr lang="es-ES" sz="1000" b="1">
                <a:solidFill>
                  <a:srgbClr val="595959"/>
                </a:solidFill>
                <a:latin typeface="Poppins"/>
                <a:ea typeface="Poppins"/>
                <a:cs typeface="Poppins"/>
                <a:sym typeface="Poppins"/>
              </a:rPr>
              <a:t>t1Vl,pne1Vc =  tengo 1 Vaca lechera, pero no es 1 Vaca cualquiera.</a:t>
            </a:r>
            <a:endParaRPr sz="1000" b="1">
              <a:solidFill>
                <a:schemeClr val="dk1"/>
              </a:solidFill>
              <a:latin typeface="Calibri"/>
              <a:ea typeface="Calibri"/>
              <a:cs typeface="Calibri"/>
              <a:sym typeface="Calibri"/>
            </a:endParaRPr>
          </a:p>
          <a:p>
            <a:pPr marL="0" lvl="0" indent="0" algn="just" rtl="0">
              <a:spcBef>
                <a:spcPts val="0"/>
              </a:spcBef>
              <a:spcAft>
                <a:spcPts val="0"/>
              </a:spcAft>
              <a:buNone/>
            </a:pPr>
            <a:endParaRPr sz="800"/>
          </a:p>
          <a:p>
            <a:pPr marL="0" marR="0" lvl="0" indent="0" algn="just" rtl="0">
              <a:lnSpc>
                <a:spcPct val="100000"/>
              </a:lnSpc>
              <a:spcBef>
                <a:spcPts val="0"/>
              </a:spcBef>
              <a:spcAft>
                <a:spcPts val="0"/>
              </a:spcAft>
              <a:buClr>
                <a:schemeClr val="dk1"/>
              </a:buClr>
              <a:buSzPts val="800"/>
              <a:buFont typeface="Calibri"/>
              <a:buNone/>
            </a:pPr>
            <a:r>
              <a:rPr lang="es-ES" sz="800"/>
              <a:t>Y si todavía resulta demasiado complicado podemos estar tranquilos porque cada vez son más los móviles (e incluso ordenadores) que incorporan lectores </a:t>
            </a:r>
            <a:r>
              <a:rPr lang="es-ES" sz="800" b="1"/>
              <a:t>de huellas dactilares</a:t>
            </a:r>
            <a:r>
              <a:rPr lang="es-ES" sz="800" b="0"/>
              <a:t> para identificar a los usuarios simplemente poniendo el dedo encima. Nuestra huella dactilar es única, nos identifica y nos diferencia del resto de personas del mundo, por lo que resulta un medio de identificación rápido y considerablemente seguro. </a:t>
            </a:r>
            <a:r>
              <a:rPr lang="es-ES" sz="1000">
                <a:solidFill>
                  <a:schemeClr val="dk1"/>
                </a:solidFill>
                <a:latin typeface="Calibri"/>
                <a:ea typeface="Calibri"/>
                <a:cs typeface="Calibri"/>
                <a:sym typeface="Calibri"/>
              </a:rPr>
              <a:t>Actualmente son muchas las entidades financieras que utilizan este sistema biométrico como medio de identificación para que podamos acceder a nuestras cuentas o llevar a cabo operaciones financieras. No obstante, las contraseñas siguen siendo el sistema de identificación más utilizado en Internet. Sea cual sea el sistema elegido para identificarnos, lo más importante es recordar que nuestra contraseña es personal e intransferible, que debemos actualizarla periódicamente (los expertos recomiendan cada 6 meses) y, sobre todo, que no debemos revelársela a nadie ni escribirla en ningún lugar visible.</a:t>
            </a:r>
            <a:endParaRPr sz="1000">
              <a:solidFill>
                <a:schemeClr val="dk1"/>
              </a:solidFill>
              <a:latin typeface="Calibri"/>
              <a:ea typeface="Calibri"/>
              <a:cs typeface="Calibri"/>
              <a:sym typeface="Calibri"/>
            </a:endParaRPr>
          </a:p>
        </p:txBody>
      </p:sp>
      <p:sp>
        <p:nvSpPr>
          <p:cNvPr id="160" name="Google Shape;160;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200"/>
              <a:buFont typeface="Calibri"/>
              <a:buNone/>
            </a:pPr>
            <a:r>
              <a:rPr lang="es-ES" sz="1200">
                <a:solidFill>
                  <a:schemeClr val="dk1"/>
                </a:solidFill>
                <a:latin typeface="Calibri"/>
                <a:ea typeface="Calibri"/>
                <a:cs typeface="Calibri"/>
                <a:sym typeface="Calibri"/>
              </a:rPr>
              <a:t>La suplantación de identidad o </a:t>
            </a:r>
            <a:r>
              <a:rPr lang="es-ES" sz="1200" b="1" i="1">
                <a:solidFill>
                  <a:schemeClr val="dk1"/>
                </a:solidFill>
                <a:latin typeface="Calibri"/>
                <a:ea typeface="Calibri"/>
                <a:cs typeface="Calibri"/>
                <a:sym typeface="Calibri"/>
              </a:rPr>
              <a:t>phishing</a:t>
            </a:r>
            <a:r>
              <a:rPr lang="es-ES" sz="1200">
                <a:solidFill>
                  <a:schemeClr val="dk1"/>
                </a:solidFill>
                <a:latin typeface="Calibri"/>
                <a:ea typeface="Calibri"/>
                <a:cs typeface="Calibri"/>
                <a:sym typeface="Calibri"/>
              </a:rPr>
              <a:t> es una práctica fraudulenta utilizada por ciberdelincuentes que intentan engañarnos para robar nuestros datos privados, credenciales de acceso o datos bancarios. Para lograrlo, los ciberdelincuentes fingen ser una empresa, una institución o un servicio conocido, de confianza y con buena reputación en Internet. Ahora bien, ¿cómo puede llegar hasta nosotros un caso de </a:t>
            </a:r>
            <a:r>
              <a:rPr lang="es-ES" sz="1200" i="1">
                <a:solidFill>
                  <a:schemeClr val="dk1"/>
                </a:solidFill>
                <a:latin typeface="Calibri"/>
                <a:ea typeface="Calibri"/>
                <a:cs typeface="Calibri"/>
                <a:sym typeface="Calibri"/>
              </a:rPr>
              <a:t>phishing</a:t>
            </a:r>
            <a:r>
              <a:rPr lang="es-ES" sz="1200">
                <a:solidFill>
                  <a:schemeClr val="dk1"/>
                </a:solidFill>
                <a:latin typeface="Calibri"/>
                <a:ea typeface="Calibri"/>
                <a:cs typeface="Calibri"/>
                <a:sym typeface="Calibri"/>
              </a:rPr>
              <a:t>? La mayoría de las acciones de </a:t>
            </a:r>
            <a:r>
              <a:rPr lang="es-ES" sz="1200" i="1">
                <a:solidFill>
                  <a:schemeClr val="dk1"/>
                </a:solidFill>
                <a:latin typeface="Calibri"/>
                <a:ea typeface="Calibri"/>
                <a:cs typeface="Calibri"/>
                <a:sym typeface="Calibri"/>
              </a:rPr>
              <a:t>phishing </a:t>
            </a:r>
            <a:r>
              <a:rPr lang="es-ES" sz="1200">
                <a:solidFill>
                  <a:schemeClr val="dk1"/>
                </a:solidFill>
                <a:latin typeface="Calibri"/>
                <a:ea typeface="Calibri"/>
                <a:cs typeface="Calibri"/>
                <a:sym typeface="Calibri"/>
              </a:rPr>
              <a:t>se distribuyen a través del </a:t>
            </a:r>
            <a:r>
              <a:rPr lang="es-ES" sz="1200" b="1">
                <a:solidFill>
                  <a:schemeClr val="dk1"/>
                </a:solidFill>
                <a:latin typeface="Calibri"/>
                <a:ea typeface="Calibri"/>
                <a:cs typeface="Calibri"/>
                <a:sym typeface="Calibri"/>
              </a:rPr>
              <a:t>correo electrónico</a:t>
            </a:r>
            <a:r>
              <a:rPr lang="es-ES" sz="1200">
                <a:solidFill>
                  <a:schemeClr val="dk1"/>
                </a:solidFill>
                <a:latin typeface="Calibri"/>
                <a:ea typeface="Calibri"/>
                <a:cs typeface="Calibri"/>
                <a:sym typeface="Calibri"/>
              </a:rPr>
              <a:t>. Sin embargo, también se utilizan otros medios de propagación que debemos tener en cuenta para estar alerta:</a:t>
            </a:r>
            <a:endParaRPr sz="12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lvl="0" indent="-76200" algn="l" rtl="0">
              <a:spcBef>
                <a:spcPts val="0"/>
              </a:spcBef>
              <a:spcAft>
                <a:spcPts val="0"/>
              </a:spcAft>
              <a:buClr>
                <a:schemeClr val="dk1"/>
              </a:buClr>
              <a:buSzPts val="1200"/>
              <a:buFont typeface="Arial"/>
              <a:buChar char="•"/>
            </a:pPr>
            <a:r>
              <a:rPr lang="es-ES" sz="1200" b="1">
                <a:solidFill>
                  <a:schemeClr val="dk1"/>
                </a:solidFill>
                <a:latin typeface="Calibri"/>
                <a:ea typeface="Calibri"/>
                <a:cs typeface="Calibri"/>
                <a:sym typeface="Calibri"/>
              </a:rPr>
              <a:t> Redes sociales </a:t>
            </a:r>
            <a:r>
              <a:rPr lang="es-ES" sz="1200">
                <a:solidFill>
                  <a:schemeClr val="dk1"/>
                </a:solidFill>
                <a:latin typeface="Calibri"/>
                <a:ea typeface="Calibri"/>
                <a:cs typeface="Calibri"/>
                <a:sym typeface="Calibri"/>
              </a:rPr>
              <a:t>(Facebook, Twitter, etc.), mediante la creación de perfiles y páginas falsos.</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a:solidFill>
                  <a:schemeClr val="dk1"/>
                </a:solidFill>
                <a:latin typeface="Calibri"/>
                <a:ea typeface="Calibri"/>
                <a:cs typeface="Calibri"/>
                <a:sym typeface="Calibri"/>
              </a:rPr>
              <a:t> Envío de </a:t>
            </a:r>
            <a:r>
              <a:rPr lang="es-ES" sz="1200" b="1">
                <a:solidFill>
                  <a:schemeClr val="dk1"/>
                </a:solidFill>
                <a:latin typeface="Calibri"/>
                <a:ea typeface="Calibri"/>
                <a:cs typeface="Calibri"/>
                <a:sym typeface="Calibri"/>
              </a:rPr>
              <a:t>mensajes SMS / MMS </a:t>
            </a:r>
            <a:r>
              <a:rPr lang="es-ES" sz="1200">
                <a:solidFill>
                  <a:schemeClr val="dk1"/>
                </a:solidFill>
                <a:latin typeface="Calibri"/>
                <a:ea typeface="Calibri"/>
                <a:cs typeface="Calibri"/>
                <a:sym typeface="Calibri"/>
              </a:rPr>
              <a:t>a números de teléfono móvil (</a:t>
            </a:r>
            <a:r>
              <a:rPr lang="es-ES" sz="1200" i="1">
                <a:solidFill>
                  <a:schemeClr val="dk1"/>
                </a:solidFill>
                <a:latin typeface="Calibri"/>
                <a:ea typeface="Calibri"/>
                <a:cs typeface="Calibri"/>
                <a:sym typeface="Calibri"/>
              </a:rPr>
              <a:t>smishing</a:t>
            </a:r>
            <a:r>
              <a:rPr lang="es-E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76200" algn="l" rtl="0">
              <a:spcBef>
                <a:spcPts val="0"/>
              </a:spcBef>
              <a:spcAft>
                <a:spcPts val="0"/>
              </a:spcAft>
              <a:buClr>
                <a:schemeClr val="dk1"/>
              </a:buClr>
              <a:buSzPts val="1200"/>
              <a:buFont typeface="Arial"/>
              <a:buChar char="•"/>
            </a:pPr>
            <a:r>
              <a:rPr lang="es-ES" sz="1200" b="1">
                <a:solidFill>
                  <a:schemeClr val="dk1"/>
                </a:solidFill>
                <a:latin typeface="Calibri"/>
                <a:ea typeface="Calibri"/>
                <a:cs typeface="Calibri"/>
                <a:sym typeface="Calibri"/>
              </a:rPr>
              <a:t> Llamadas telefónicas</a:t>
            </a:r>
            <a:r>
              <a:rPr lang="es-ES" sz="1200">
                <a:solidFill>
                  <a:schemeClr val="dk1"/>
                </a:solidFill>
                <a:latin typeface="Calibri"/>
                <a:ea typeface="Calibri"/>
                <a:cs typeface="Calibri"/>
                <a:sym typeface="Calibri"/>
              </a:rPr>
              <a:t>, tanto a teléfonos móviles como a fijos.</a:t>
            </a:r>
            <a:endParaRPr sz="1200">
              <a:solidFill>
                <a:schemeClr val="dk1"/>
              </a:solidFill>
              <a:latin typeface="Calibri"/>
              <a:ea typeface="Calibri"/>
              <a:cs typeface="Calibri"/>
              <a:sym typeface="Calibri"/>
            </a:endParaRPr>
          </a:p>
          <a:p>
            <a:pPr marL="171450" lvl="0" indent="-107950" algn="just" rtl="0">
              <a:spcBef>
                <a:spcPts val="0"/>
              </a:spcBef>
              <a:spcAft>
                <a:spcPts val="0"/>
              </a:spcAft>
              <a:buClr>
                <a:schemeClr val="dk1"/>
              </a:buClr>
              <a:buSzPts val="1000"/>
              <a:buFont typeface="Arial"/>
              <a:buNone/>
            </a:pPr>
            <a:endParaRPr sz="1000"/>
          </a:p>
          <a:p>
            <a:pPr marL="0" lvl="0" indent="0" algn="l" rtl="0">
              <a:spcBef>
                <a:spcPts val="0"/>
              </a:spcBef>
              <a:spcAft>
                <a:spcPts val="0"/>
              </a:spcAft>
              <a:buNone/>
            </a:pPr>
            <a:r>
              <a:rPr lang="es-ES" sz="1200">
                <a:solidFill>
                  <a:schemeClr val="dk1"/>
                </a:solidFill>
                <a:latin typeface="Calibri"/>
                <a:ea typeface="Calibri"/>
                <a:cs typeface="Calibri"/>
                <a:sym typeface="Calibri"/>
              </a:rPr>
              <a:t>Para protegernos del </a:t>
            </a:r>
            <a:r>
              <a:rPr lang="es-ES" sz="1200" i="1">
                <a:solidFill>
                  <a:schemeClr val="dk1"/>
                </a:solidFill>
                <a:latin typeface="Calibri"/>
                <a:ea typeface="Calibri"/>
                <a:cs typeface="Calibri"/>
                <a:sym typeface="Calibri"/>
              </a:rPr>
              <a:t>phishing</a:t>
            </a:r>
            <a:r>
              <a:rPr lang="es-ES" sz="1200">
                <a:solidFill>
                  <a:schemeClr val="dk1"/>
                </a:solidFill>
                <a:latin typeface="Calibri"/>
                <a:ea typeface="Calibri"/>
                <a:cs typeface="Calibri"/>
                <a:sym typeface="Calibri"/>
              </a:rPr>
              <a:t> solo hay que tener en cuenta un par de recomendaciones básicas:</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s-ES" sz="1200">
                <a:solidFill>
                  <a:schemeClr val="dk1"/>
                </a:solidFill>
                <a:latin typeface="Calibri"/>
                <a:ea typeface="Calibri"/>
                <a:cs typeface="Calibri"/>
                <a:sym typeface="Calibri"/>
              </a:rPr>
              <a:t>No debemos clicar en los </a:t>
            </a:r>
            <a:r>
              <a:rPr lang="es-ES" sz="1200" b="1">
                <a:solidFill>
                  <a:schemeClr val="dk1"/>
                </a:solidFill>
                <a:latin typeface="Calibri"/>
                <a:ea typeface="Calibri"/>
                <a:cs typeface="Calibri"/>
                <a:sym typeface="Calibri"/>
              </a:rPr>
              <a:t>enlaces</a:t>
            </a:r>
            <a:r>
              <a:rPr lang="es-ES" sz="1200">
                <a:solidFill>
                  <a:schemeClr val="dk1"/>
                </a:solidFill>
                <a:latin typeface="Calibri"/>
                <a:ea typeface="Calibri"/>
                <a:cs typeface="Calibri"/>
                <a:sym typeface="Calibri"/>
              </a:rPr>
              <a:t> que nos lleguen por correo electrónico o SMS y sean de origen desconocido (pueden contener algún virus para robar nuestras contraseñas). </a:t>
            </a:r>
            <a:endParaRPr sz="1200">
              <a:solidFill>
                <a:schemeClr val="dk1"/>
              </a:solidFill>
              <a:latin typeface="Calibri"/>
              <a:ea typeface="Calibri"/>
              <a:cs typeface="Calibri"/>
              <a:sym typeface="Calibri"/>
            </a:endParaRPr>
          </a:p>
          <a:p>
            <a:pPr marL="228600" lvl="0" indent="-228600" algn="l" rtl="0">
              <a:spcBef>
                <a:spcPts val="0"/>
              </a:spcBef>
              <a:spcAft>
                <a:spcPts val="0"/>
              </a:spcAft>
              <a:buClr>
                <a:schemeClr val="dk1"/>
              </a:buClr>
              <a:buSzPts val="1200"/>
              <a:buFont typeface="Calibri"/>
              <a:buAutoNum type="arabicParenR"/>
            </a:pPr>
            <a:r>
              <a:rPr lang="es-ES" sz="1200">
                <a:solidFill>
                  <a:schemeClr val="dk1"/>
                </a:solidFill>
                <a:latin typeface="Calibri"/>
                <a:ea typeface="Calibri"/>
                <a:cs typeface="Calibri"/>
                <a:sym typeface="Calibri"/>
              </a:rPr>
              <a:t>Debemos desconfiar de las </a:t>
            </a:r>
            <a:r>
              <a:rPr lang="es-ES" sz="1200" b="1">
                <a:solidFill>
                  <a:schemeClr val="dk1"/>
                </a:solidFill>
                <a:latin typeface="Calibri"/>
                <a:ea typeface="Calibri"/>
                <a:cs typeface="Calibri"/>
                <a:sym typeface="Calibri"/>
              </a:rPr>
              <a:t>llamadas y los correos electrónicos </a:t>
            </a:r>
            <a:r>
              <a:rPr lang="es-ES" sz="1200">
                <a:solidFill>
                  <a:schemeClr val="dk1"/>
                </a:solidFill>
                <a:latin typeface="Calibri"/>
                <a:ea typeface="Calibri"/>
                <a:cs typeface="Calibri"/>
                <a:sym typeface="Calibri"/>
              </a:rPr>
              <a:t>en los que nos pidan decir o introducir algún código personal. Hay que tener en cuenta que nuestro banco jamás contactará con nosotros para pedirnos las contraseñas.</a:t>
            </a:r>
            <a:endParaRPr sz="1200">
              <a:solidFill>
                <a:schemeClr val="dk1"/>
              </a:solidFill>
              <a:latin typeface="Calibri"/>
              <a:ea typeface="Calibri"/>
              <a:cs typeface="Calibri"/>
              <a:sym typeface="Calibri"/>
            </a:endParaRPr>
          </a:p>
          <a:p>
            <a:pPr marL="228600" lvl="0" indent="-165100" algn="just" rtl="0">
              <a:spcBef>
                <a:spcPts val="0"/>
              </a:spcBef>
              <a:spcAft>
                <a:spcPts val="0"/>
              </a:spcAft>
              <a:buClr>
                <a:schemeClr val="dk1"/>
              </a:buClr>
              <a:buSzPts val="1000"/>
              <a:buFont typeface="Calibri"/>
              <a:buNone/>
            </a:pPr>
            <a:endParaRPr sz="1000"/>
          </a:p>
          <a:p>
            <a:pPr marL="0" lvl="0" indent="0" algn="just" rtl="0">
              <a:spcBef>
                <a:spcPts val="0"/>
              </a:spcBef>
              <a:spcAft>
                <a:spcPts val="0"/>
              </a:spcAft>
              <a:buNone/>
            </a:pPr>
            <a:endParaRPr sz="1100"/>
          </a:p>
          <a:p>
            <a:pPr marL="0" lvl="0" indent="0" algn="just" rtl="0">
              <a:spcBef>
                <a:spcPts val="0"/>
              </a:spcBef>
              <a:spcAft>
                <a:spcPts val="0"/>
              </a:spcAft>
              <a:buNone/>
            </a:pPr>
            <a:endParaRPr sz="1100"/>
          </a:p>
        </p:txBody>
      </p:sp>
      <p:sp>
        <p:nvSpPr>
          <p:cNvPr id="177" name="Google Shape;177;p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ES" sz="800"/>
              <a:t>Debemos recordar que nuestra entidad financiera JAMÁS nos pedirá facilitarle nuestros códigos personales, ni a través de un correo electrónico ni por SMS. Así que esta debería ser siempre la primera señal de alarma. Sin embargo, hay otros elementos que podemos tener en cuenta para analizar si el correo o el SMS que hemos recibido puede ser obra de un ciberdelincuente.</a:t>
            </a:r>
            <a:endParaRPr/>
          </a:p>
          <a:p>
            <a:pPr marL="0" lvl="0" indent="0" algn="just" rtl="0">
              <a:spcBef>
                <a:spcPts val="0"/>
              </a:spcBef>
              <a:spcAft>
                <a:spcPts val="0"/>
              </a:spcAft>
              <a:buNone/>
            </a:pPr>
            <a:endParaRPr sz="800"/>
          </a:p>
          <a:p>
            <a:pPr marL="0" marR="0" lvl="0" indent="0" algn="just" rtl="0">
              <a:lnSpc>
                <a:spcPct val="100000"/>
              </a:lnSpc>
              <a:spcBef>
                <a:spcPts val="0"/>
              </a:spcBef>
              <a:spcAft>
                <a:spcPts val="0"/>
              </a:spcAft>
              <a:buClr>
                <a:schemeClr val="dk1"/>
              </a:buClr>
              <a:buSzPts val="1000"/>
              <a:buFont typeface="Calibri"/>
              <a:buNone/>
            </a:pPr>
            <a:r>
              <a:rPr lang="es-ES" sz="1000">
                <a:solidFill>
                  <a:schemeClr val="dk1"/>
                </a:solidFill>
                <a:latin typeface="Calibri"/>
                <a:ea typeface="Calibri"/>
                <a:cs typeface="Calibri"/>
                <a:sym typeface="Calibri"/>
              </a:rPr>
              <a:t>En primer lugar, debemos examinar con atención tanto el contenido del mensaje como su diseño. La mayoría de las veces </a:t>
            </a:r>
            <a:r>
              <a:rPr lang="es-ES" sz="1000" b="1">
                <a:solidFill>
                  <a:schemeClr val="dk1"/>
                </a:solidFill>
                <a:latin typeface="Calibri"/>
                <a:ea typeface="Calibri"/>
                <a:cs typeface="Calibri"/>
                <a:sym typeface="Calibri"/>
              </a:rPr>
              <a:t>la dirección del remitente </a:t>
            </a:r>
            <a:r>
              <a:rPr lang="es-ES" sz="1000">
                <a:solidFill>
                  <a:schemeClr val="dk1"/>
                </a:solidFill>
                <a:latin typeface="Calibri"/>
                <a:ea typeface="Calibri"/>
                <a:cs typeface="Calibri"/>
                <a:sym typeface="Calibri"/>
              </a:rPr>
              <a:t>es extraña y no se corresponde con las señas corporativas de la entidad o empresa a la que está intentando suplantar. Además, el </a:t>
            </a:r>
            <a:r>
              <a:rPr lang="es-ES" sz="1000" b="1">
                <a:solidFill>
                  <a:schemeClr val="dk1"/>
                </a:solidFill>
                <a:latin typeface="Calibri"/>
                <a:ea typeface="Calibri"/>
                <a:cs typeface="Calibri"/>
                <a:sym typeface="Calibri"/>
              </a:rPr>
              <a:t>texto </a:t>
            </a:r>
            <a:r>
              <a:rPr lang="es-ES" sz="1000">
                <a:solidFill>
                  <a:schemeClr val="dk1"/>
                </a:solidFill>
                <a:latin typeface="Calibri"/>
                <a:ea typeface="Calibri"/>
                <a:cs typeface="Calibri"/>
                <a:sym typeface="Calibri"/>
              </a:rPr>
              <a:t>no suele estar personalizado, sino que podría dirigirse a cualquier persona. A menudo estos mensajes se envían desde otros países, por lo que una mala redacción y las </a:t>
            </a:r>
            <a:r>
              <a:rPr lang="es-ES" sz="1000" b="1">
                <a:solidFill>
                  <a:schemeClr val="dk1"/>
                </a:solidFill>
                <a:latin typeface="Calibri"/>
                <a:ea typeface="Calibri"/>
                <a:cs typeface="Calibri"/>
                <a:sym typeface="Calibri"/>
              </a:rPr>
              <a:t>faltas de ortografía </a:t>
            </a:r>
            <a:r>
              <a:rPr lang="es-ES" sz="1000">
                <a:solidFill>
                  <a:schemeClr val="dk1"/>
                </a:solidFill>
                <a:latin typeface="Calibri"/>
                <a:ea typeface="Calibri"/>
                <a:cs typeface="Calibri"/>
                <a:sym typeface="Calibri"/>
              </a:rPr>
              <a:t>son otros elementos que pueden levantar nuestras sospechas. En segundo lugar, se trata de mensajes que suelen denotar un cierto tono de urgencia y que nos piden </a:t>
            </a:r>
            <a:r>
              <a:rPr lang="es-ES" sz="1000" b="1">
                <a:solidFill>
                  <a:schemeClr val="dk1"/>
                </a:solidFill>
                <a:latin typeface="Calibri"/>
                <a:ea typeface="Calibri"/>
                <a:cs typeface="Calibri"/>
                <a:sym typeface="Calibri"/>
              </a:rPr>
              <a:t>clicar sobre un enlace o descargar un archivo </a:t>
            </a:r>
            <a:r>
              <a:rPr lang="es-ES" sz="1000">
                <a:solidFill>
                  <a:schemeClr val="dk1"/>
                </a:solidFill>
                <a:latin typeface="Calibri"/>
                <a:ea typeface="Calibri"/>
                <a:cs typeface="Calibri"/>
                <a:sym typeface="Calibri"/>
              </a:rPr>
              <a:t>adjunto. No debemos realizar jamás ninguna de estas acciones, salvo que tengamos la certeza de que el remitente es alguien de nuestra absoluta confianza.</a:t>
            </a:r>
            <a:endParaRPr sz="1000">
              <a:solidFill>
                <a:schemeClr val="dk1"/>
              </a:solidFill>
              <a:latin typeface="Calibri"/>
              <a:ea typeface="Calibri"/>
              <a:cs typeface="Calibri"/>
              <a:sym typeface="Calibri"/>
            </a:endParaRPr>
          </a:p>
          <a:p>
            <a:pPr marL="0" lvl="0" indent="0" algn="just" rtl="0">
              <a:spcBef>
                <a:spcPts val="0"/>
              </a:spcBef>
              <a:spcAft>
                <a:spcPts val="0"/>
              </a:spcAft>
              <a:buNone/>
            </a:pPr>
            <a:endParaRPr sz="800"/>
          </a:p>
          <a:p>
            <a:pPr marL="0" marR="0" lvl="0" indent="0" algn="just" rtl="0">
              <a:lnSpc>
                <a:spcPct val="100000"/>
              </a:lnSpc>
              <a:spcBef>
                <a:spcPts val="0"/>
              </a:spcBef>
              <a:spcAft>
                <a:spcPts val="0"/>
              </a:spcAft>
              <a:buClr>
                <a:schemeClr val="dk1"/>
              </a:buClr>
              <a:buSzPts val="1000"/>
              <a:buFont typeface="Calibri"/>
              <a:buNone/>
            </a:pPr>
            <a:r>
              <a:rPr lang="es-ES" sz="1000">
                <a:solidFill>
                  <a:schemeClr val="dk1"/>
                </a:solidFill>
                <a:latin typeface="Calibri"/>
                <a:ea typeface="Calibri"/>
                <a:cs typeface="Calibri"/>
                <a:sym typeface="Calibri"/>
              </a:rPr>
              <a:t>Y siempre, en caso de duda, antes de responder a cualquiera de las peticiones que podamos recibir por correo electrónico o SMS podemos </a:t>
            </a:r>
            <a:r>
              <a:rPr lang="es-ES" sz="1000" b="1">
                <a:solidFill>
                  <a:schemeClr val="dk1"/>
                </a:solidFill>
                <a:latin typeface="Calibri"/>
                <a:ea typeface="Calibri"/>
                <a:cs typeface="Calibri"/>
                <a:sym typeface="Calibri"/>
              </a:rPr>
              <a:t>contactar telefónicamente con nuestra entidad</a:t>
            </a:r>
            <a:r>
              <a:rPr lang="es-ES" sz="1000">
                <a:solidFill>
                  <a:schemeClr val="dk1"/>
                </a:solidFill>
                <a:latin typeface="Calibri"/>
                <a:ea typeface="Calibri"/>
                <a:cs typeface="Calibri"/>
                <a:sym typeface="Calibri"/>
              </a:rPr>
              <a:t> y seguro que podrán verificar si lo que hemos recibido es lícito o no.</a:t>
            </a:r>
            <a:endParaRPr sz="1000">
              <a:solidFill>
                <a:schemeClr val="dk1"/>
              </a:solidFill>
              <a:latin typeface="Calibri"/>
              <a:ea typeface="Calibri"/>
              <a:cs typeface="Calibri"/>
              <a:sym typeface="Calibri"/>
            </a:endParaRPr>
          </a:p>
          <a:p>
            <a:pPr marL="0" lvl="0" indent="0" algn="just" rtl="0">
              <a:spcBef>
                <a:spcPts val="0"/>
              </a:spcBef>
              <a:spcAft>
                <a:spcPts val="0"/>
              </a:spcAft>
              <a:buNone/>
            </a:pPr>
            <a:endParaRPr sz="1000"/>
          </a:p>
          <a:p>
            <a:pPr marL="0" lvl="0" indent="0" algn="just" rtl="0">
              <a:spcBef>
                <a:spcPts val="0"/>
              </a:spcBef>
              <a:spcAft>
                <a:spcPts val="0"/>
              </a:spcAft>
              <a:buNone/>
            </a:pPr>
            <a:endParaRPr sz="1000"/>
          </a:p>
        </p:txBody>
      </p:sp>
      <p:sp>
        <p:nvSpPr>
          <p:cNvPr id="187" name="Google Shape;187;p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3"/>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3"/>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3"/>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pic>
        <p:nvPicPr>
          <p:cNvPr id="2" name="Google Shape;94;p1">
            <a:extLst>
              <a:ext uri="{FF2B5EF4-FFF2-40B4-BE49-F238E27FC236}">
                <a16:creationId xmlns:a16="http://schemas.microsoft.com/office/drawing/2014/main" id="{2A4F6342-4DA9-C611-8414-F5D9CA3FD964}"/>
              </a:ext>
            </a:extLst>
          </p:cNvPr>
          <p:cNvPicPr preferRelativeResize="0">
            <a:picLocks noChangeAspect="1"/>
          </p:cNvPicPr>
          <p:nvPr userDrawn="1"/>
        </p:nvPicPr>
        <p:blipFill rotWithShape="1">
          <a:blip r:embed="rId2">
            <a:alphaModFix/>
          </a:blip>
          <a:srcRect/>
          <a:stretch/>
        </p:blipFill>
        <p:spPr>
          <a:xfrm>
            <a:off x="7357803" y="0"/>
            <a:ext cx="1786197" cy="360000"/>
          </a:xfrm>
          <a:prstGeom prst="rect">
            <a:avLst/>
          </a:prstGeom>
          <a:noFill/>
          <a:ln>
            <a:noFill/>
          </a:ln>
        </p:spPr>
      </p:pic>
      <p:pic>
        <p:nvPicPr>
          <p:cNvPr id="3" name="Google Shape;94;p1">
            <a:extLst>
              <a:ext uri="{FF2B5EF4-FFF2-40B4-BE49-F238E27FC236}">
                <a16:creationId xmlns:a16="http://schemas.microsoft.com/office/drawing/2014/main" id="{FD43936C-237F-7712-BAA0-F535561335C1}"/>
              </a:ext>
            </a:extLst>
          </p:cNvPr>
          <p:cNvPicPr preferRelativeResize="0">
            <a:picLocks noChangeAspect="1"/>
          </p:cNvPicPr>
          <p:nvPr userDrawn="1"/>
        </p:nvPicPr>
        <p:blipFill rotWithShape="1">
          <a:blip r:embed="rId2">
            <a:alphaModFix/>
          </a:blip>
          <a:srcRect/>
          <a:stretch/>
        </p:blipFill>
        <p:spPr>
          <a:xfrm>
            <a:off x="7025294" y="57462"/>
            <a:ext cx="1786197" cy="360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428625" y="193105"/>
            <a:ext cx="7715250" cy="803672"/>
          </a:xfrm>
          <a:prstGeom prst="rect">
            <a:avLst/>
          </a:prstGeom>
          <a:noFill/>
          <a:ln>
            <a:noFill/>
          </a:ln>
        </p:spPr>
        <p:txBody>
          <a:bodyPr spcFirstLastPara="1" wrap="square" lIns="76525" tIns="38250" rIns="76525" bIns="3825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2695091" y="-1141325"/>
            <a:ext cx="3182318" cy="7715250"/>
          </a:xfrm>
          <a:prstGeom prst="rect">
            <a:avLst/>
          </a:prstGeom>
          <a:noFill/>
          <a:ln>
            <a:noFill/>
          </a:ln>
        </p:spPr>
        <p:txBody>
          <a:bodyPr spcFirstLastPara="1" wrap="square" lIns="76525" tIns="38250" rIns="76525" bIns="3825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5122291" y="1285875"/>
            <a:ext cx="4114354" cy="1928813"/>
          </a:xfrm>
          <a:prstGeom prst="rect">
            <a:avLst/>
          </a:prstGeom>
          <a:noFill/>
          <a:ln>
            <a:noFill/>
          </a:ln>
        </p:spPr>
        <p:txBody>
          <a:bodyPr spcFirstLastPara="1" wrap="square" lIns="76525" tIns="38250" rIns="76525" bIns="3825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193229" y="-571499"/>
            <a:ext cx="4114354" cy="5643563"/>
          </a:xfrm>
          <a:prstGeom prst="rect">
            <a:avLst/>
          </a:prstGeom>
          <a:noFill/>
          <a:ln>
            <a:noFill/>
          </a:ln>
        </p:spPr>
        <p:txBody>
          <a:bodyPr spcFirstLastPara="1" wrap="square" lIns="76525" tIns="38250" rIns="76525" bIns="3825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4"/>
          <p:cNvSpPr txBox="1">
            <a:spLocks noGrp="1"/>
          </p:cNvSpPr>
          <p:nvPr>
            <p:ph type="ctrTitle"/>
          </p:nvPr>
        </p:nvSpPr>
        <p:spPr>
          <a:xfrm>
            <a:off x="642938" y="1497956"/>
            <a:ext cx="7286625" cy="1033611"/>
          </a:xfrm>
          <a:prstGeom prst="rect">
            <a:avLst/>
          </a:prstGeom>
          <a:noFill/>
          <a:ln>
            <a:noFill/>
          </a:ln>
        </p:spPr>
        <p:txBody>
          <a:bodyPr spcFirstLastPara="1" wrap="square" lIns="76525" tIns="38250" rIns="76525" bIns="3825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4"/>
          <p:cNvSpPr txBox="1">
            <a:spLocks noGrp="1"/>
          </p:cNvSpPr>
          <p:nvPr>
            <p:ph type="subTitle" idx="1"/>
          </p:nvPr>
        </p:nvSpPr>
        <p:spPr>
          <a:xfrm>
            <a:off x="1285875" y="2732484"/>
            <a:ext cx="6000750" cy="1232297"/>
          </a:xfrm>
          <a:prstGeom prst="rect">
            <a:avLst/>
          </a:prstGeom>
          <a:noFill/>
          <a:ln>
            <a:noFill/>
          </a:ln>
        </p:spPr>
        <p:txBody>
          <a:bodyPr spcFirstLastPara="1" wrap="square" lIns="76525" tIns="38250" rIns="76525" bIns="38250" anchor="t" anchorCtr="0">
            <a:normAutofit/>
          </a:bodyPr>
          <a:lstStyle>
            <a:lvl1pPr lvl="0" algn="ctr">
              <a:spcBef>
                <a:spcPts val="540"/>
              </a:spcBef>
              <a:spcAft>
                <a:spcPts val="0"/>
              </a:spcAft>
              <a:buClr>
                <a:srgbClr val="888888"/>
              </a:buClr>
              <a:buSzPts val="2700"/>
              <a:buNone/>
              <a:defRPr>
                <a:solidFill>
                  <a:srgbClr val="888888"/>
                </a:solidFill>
              </a:defRPr>
            </a:lvl1pPr>
            <a:lvl2pPr lvl="1" algn="ctr">
              <a:spcBef>
                <a:spcPts val="460"/>
              </a:spcBef>
              <a:spcAft>
                <a:spcPts val="0"/>
              </a:spcAft>
              <a:buClr>
                <a:srgbClr val="888888"/>
              </a:buClr>
              <a:buSzPts val="2300"/>
              <a:buNone/>
              <a:defRPr>
                <a:solidFill>
                  <a:srgbClr val="888888"/>
                </a:solidFill>
              </a:defRPr>
            </a:lvl2pPr>
            <a:lvl3pPr lvl="2" algn="ctr">
              <a:spcBef>
                <a:spcPts val="400"/>
              </a:spcBef>
              <a:spcAft>
                <a:spcPts val="0"/>
              </a:spcAft>
              <a:buClr>
                <a:srgbClr val="888888"/>
              </a:buClr>
              <a:buSzPts val="2000"/>
              <a:buNone/>
              <a:defRPr>
                <a:solidFill>
                  <a:srgbClr val="888888"/>
                </a:solidFill>
              </a:defRPr>
            </a:lvl3pPr>
            <a:lvl4pPr lvl="3" algn="ctr">
              <a:spcBef>
                <a:spcPts val="340"/>
              </a:spcBef>
              <a:spcAft>
                <a:spcPts val="0"/>
              </a:spcAft>
              <a:buClr>
                <a:srgbClr val="888888"/>
              </a:buClr>
              <a:buSzPts val="1700"/>
              <a:buNone/>
              <a:defRPr>
                <a:solidFill>
                  <a:srgbClr val="888888"/>
                </a:solidFill>
              </a:defRPr>
            </a:lvl4pPr>
            <a:lvl5pPr lvl="4" algn="ctr">
              <a:spcBef>
                <a:spcPts val="340"/>
              </a:spcBef>
              <a:spcAft>
                <a:spcPts val="0"/>
              </a:spcAft>
              <a:buClr>
                <a:srgbClr val="888888"/>
              </a:buClr>
              <a:buSzPts val="1700"/>
              <a:buNone/>
              <a:defRPr>
                <a:solidFill>
                  <a:srgbClr val="888888"/>
                </a:solidFill>
              </a:defRPr>
            </a:lvl5pPr>
            <a:lvl6pPr lvl="5" algn="ctr">
              <a:spcBef>
                <a:spcPts val="340"/>
              </a:spcBef>
              <a:spcAft>
                <a:spcPts val="0"/>
              </a:spcAft>
              <a:buClr>
                <a:srgbClr val="888888"/>
              </a:buClr>
              <a:buSzPts val="1700"/>
              <a:buNone/>
              <a:defRPr>
                <a:solidFill>
                  <a:srgbClr val="888888"/>
                </a:solidFill>
              </a:defRPr>
            </a:lvl6pPr>
            <a:lvl7pPr lvl="6" algn="ctr">
              <a:spcBef>
                <a:spcPts val="340"/>
              </a:spcBef>
              <a:spcAft>
                <a:spcPts val="0"/>
              </a:spcAft>
              <a:buClr>
                <a:srgbClr val="888888"/>
              </a:buClr>
              <a:buSzPts val="1700"/>
              <a:buNone/>
              <a:defRPr>
                <a:solidFill>
                  <a:srgbClr val="888888"/>
                </a:solidFill>
              </a:defRPr>
            </a:lvl7pPr>
            <a:lvl8pPr lvl="7" algn="ctr">
              <a:spcBef>
                <a:spcPts val="340"/>
              </a:spcBef>
              <a:spcAft>
                <a:spcPts val="0"/>
              </a:spcAft>
              <a:buClr>
                <a:srgbClr val="888888"/>
              </a:buClr>
              <a:buSzPts val="1700"/>
              <a:buNone/>
              <a:defRPr>
                <a:solidFill>
                  <a:srgbClr val="888888"/>
                </a:solidFill>
              </a:defRPr>
            </a:lvl8pPr>
            <a:lvl9pPr lvl="8" algn="ctr">
              <a:spcBef>
                <a:spcPts val="340"/>
              </a:spcBef>
              <a:spcAft>
                <a:spcPts val="0"/>
              </a:spcAft>
              <a:buClr>
                <a:srgbClr val="888888"/>
              </a:buClr>
              <a:buSzPts val="1700"/>
              <a:buNone/>
              <a:defRPr>
                <a:solidFill>
                  <a:srgbClr val="888888"/>
                </a:solidFill>
              </a:defRPr>
            </a:lvl9pPr>
          </a:lstStyle>
          <a:p>
            <a:endParaRPr/>
          </a:p>
        </p:txBody>
      </p:sp>
      <p:sp>
        <p:nvSpPr>
          <p:cNvPr id="22" name="Google Shape;22;p34"/>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4"/>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4"/>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pic>
        <p:nvPicPr>
          <p:cNvPr id="2" name="Google Shape;94;p1">
            <a:extLst>
              <a:ext uri="{FF2B5EF4-FFF2-40B4-BE49-F238E27FC236}">
                <a16:creationId xmlns:a16="http://schemas.microsoft.com/office/drawing/2014/main" id="{A7C7BCF0-3559-8EDB-E15B-787151DE2CE9}"/>
              </a:ext>
            </a:extLst>
          </p:cNvPr>
          <p:cNvPicPr preferRelativeResize="0">
            <a:picLocks noChangeAspect="1"/>
          </p:cNvPicPr>
          <p:nvPr userDrawn="1"/>
        </p:nvPicPr>
        <p:blipFill rotWithShape="1">
          <a:blip r:embed="rId2">
            <a:alphaModFix/>
          </a:blip>
          <a:srcRect/>
          <a:stretch/>
        </p:blipFill>
        <p:spPr>
          <a:xfrm>
            <a:off x="7357803" y="0"/>
            <a:ext cx="1786197" cy="36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428625" y="193105"/>
            <a:ext cx="7715250" cy="803672"/>
          </a:xfrm>
          <a:prstGeom prst="rect">
            <a:avLst/>
          </a:prstGeom>
          <a:noFill/>
          <a:ln>
            <a:noFill/>
          </a:ln>
        </p:spPr>
        <p:txBody>
          <a:bodyPr spcFirstLastPara="1" wrap="square" lIns="76525" tIns="38250" rIns="76525" bIns="3825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7" name="Google Shape;27;p35"/>
          <p:cNvSpPr txBox="1">
            <a:spLocks noGrp="1"/>
          </p:cNvSpPr>
          <p:nvPr>
            <p:ph type="body" idx="1"/>
          </p:nvPr>
        </p:nvSpPr>
        <p:spPr>
          <a:xfrm>
            <a:off x="428625" y="1125141"/>
            <a:ext cx="7715250" cy="3182318"/>
          </a:xfrm>
          <a:prstGeom prst="rect">
            <a:avLst/>
          </a:prstGeom>
          <a:noFill/>
          <a:ln>
            <a:noFill/>
          </a:ln>
        </p:spPr>
        <p:txBody>
          <a:bodyPr spcFirstLastPara="1" wrap="square" lIns="76525" tIns="38250" rIns="76525" bIns="3825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8" name="Google Shape;28;p35"/>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5"/>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5"/>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pic>
        <p:nvPicPr>
          <p:cNvPr id="2" name="Google Shape;94;p1">
            <a:extLst>
              <a:ext uri="{FF2B5EF4-FFF2-40B4-BE49-F238E27FC236}">
                <a16:creationId xmlns:a16="http://schemas.microsoft.com/office/drawing/2014/main" id="{B594AB94-8B10-4B5E-AA0E-6CD7CEB1039F}"/>
              </a:ext>
            </a:extLst>
          </p:cNvPr>
          <p:cNvPicPr preferRelativeResize="0">
            <a:picLocks noChangeAspect="1"/>
          </p:cNvPicPr>
          <p:nvPr userDrawn="1"/>
        </p:nvPicPr>
        <p:blipFill rotWithShape="1">
          <a:blip r:embed="rId2">
            <a:alphaModFix/>
          </a:blip>
          <a:srcRect/>
          <a:stretch/>
        </p:blipFill>
        <p:spPr>
          <a:xfrm>
            <a:off x="7357803" y="0"/>
            <a:ext cx="1786197" cy="360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677168" y="3098602"/>
            <a:ext cx="7286625" cy="957709"/>
          </a:xfrm>
          <a:prstGeom prst="rect">
            <a:avLst/>
          </a:prstGeom>
          <a:noFill/>
          <a:ln>
            <a:noFill/>
          </a:ln>
        </p:spPr>
        <p:txBody>
          <a:bodyPr spcFirstLastPara="1" wrap="square" lIns="76525" tIns="38250" rIns="76525" bIns="38250" anchor="t" anchorCtr="0">
            <a:normAutofit/>
          </a:bodyPr>
          <a:lstStyle>
            <a:lvl1pPr lvl="0" algn="l">
              <a:spcBef>
                <a:spcPts val="0"/>
              </a:spcBef>
              <a:spcAft>
                <a:spcPts val="0"/>
              </a:spcAft>
              <a:buClr>
                <a:schemeClr val="dk1"/>
              </a:buClr>
              <a:buSzPts val="3300"/>
              <a:buFont typeface="Calibri"/>
              <a:buNone/>
              <a:defRPr sz="33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6"/>
          <p:cNvSpPr txBox="1">
            <a:spLocks noGrp="1"/>
          </p:cNvSpPr>
          <p:nvPr>
            <p:ph type="body" idx="1"/>
          </p:nvPr>
        </p:nvSpPr>
        <p:spPr>
          <a:xfrm>
            <a:off x="677168" y="2043783"/>
            <a:ext cx="7286625" cy="1054819"/>
          </a:xfrm>
          <a:prstGeom prst="rect">
            <a:avLst/>
          </a:prstGeom>
          <a:noFill/>
          <a:ln>
            <a:noFill/>
          </a:ln>
        </p:spPr>
        <p:txBody>
          <a:bodyPr spcFirstLastPara="1" wrap="square" lIns="76525" tIns="38250" rIns="76525" bIns="38250" anchor="b" anchorCtr="0">
            <a:normAutofit/>
          </a:bodyPr>
          <a:lstStyle>
            <a:lvl1pPr marL="457200" lvl="0" indent="-228600" algn="l">
              <a:spcBef>
                <a:spcPts val="340"/>
              </a:spcBef>
              <a:spcAft>
                <a:spcPts val="0"/>
              </a:spcAft>
              <a:buClr>
                <a:srgbClr val="888888"/>
              </a:buClr>
              <a:buSzPts val="1700"/>
              <a:buNone/>
              <a:defRPr sz="1700">
                <a:solidFill>
                  <a:srgbClr val="888888"/>
                </a:solidFill>
              </a:defRPr>
            </a:lvl1pPr>
            <a:lvl2pPr marL="914400" lvl="1" indent="-228600" algn="l">
              <a:spcBef>
                <a:spcPts val="300"/>
              </a:spcBef>
              <a:spcAft>
                <a:spcPts val="0"/>
              </a:spcAft>
              <a:buClr>
                <a:srgbClr val="888888"/>
              </a:buClr>
              <a:buSzPts val="1500"/>
              <a:buNone/>
              <a:defRPr sz="1500">
                <a:solidFill>
                  <a:srgbClr val="888888"/>
                </a:solidFill>
              </a:defRPr>
            </a:lvl2pPr>
            <a:lvl3pPr marL="1371600" lvl="2" indent="-228600" algn="l">
              <a:spcBef>
                <a:spcPts val="260"/>
              </a:spcBef>
              <a:spcAft>
                <a:spcPts val="0"/>
              </a:spcAft>
              <a:buClr>
                <a:srgbClr val="888888"/>
              </a:buClr>
              <a:buSzPts val="1300"/>
              <a:buNone/>
              <a:defRPr sz="1300">
                <a:solidFill>
                  <a:srgbClr val="888888"/>
                </a:solidFill>
              </a:defRPr>
            </a:lvl3pPr>
            <a:lvl4pPr marL="1828800" lvl="3" indent="-228600" algn="l">
              <a:spcBef>
                <a:spcPts val="240"/>
              </a:spcBef>
              <a:spcAft>
                <a:spcPts val="0"/>
              </a:spcAft>
              <a:buClr>
                <a:srgbClr val="888888"/>
              </a:buClr>
              <a:buSzPts val="1200"/>
              <a:buNone/>
              <a:defRPr sz="1200">
                <a:solidFill>
                  <a:srgbClr val="888888"/>
                </a:solidFill>
              </a:defRPr>
            </a:lvl4pPr>
            <a:lvl5pPr marL="2286000" lvl="4" indent="-228600" algn="l">
              <a:spcBef>
                <a:spcPts val="240"/>
              </a:spcBef>
              <a:spcAft>
                <a:spcPts val="0"/>
              </a:spcAft>
              <a:buClr>
                <a:srgbClr val="888888"/>
              </a:buClr>
              <a:buSzPts val="1200"/>
              <a:buNone/>
              <a:defRPr sz="1200">
                <a:solidFill>
                  <a:srgbClr val="888888"/>
                </a:solidFill>
              </a:defRPr>
            </a:lvl5pPr>
            <a:lvl6pPr marL="2743200" lvl="5" indent="-228600" algn="l">
              <a:spcBef>
                <a:spcPts val="240"/>
              </a:spcBef>
              <a:spcAft>
                <a:spcPts val="0"/>
              </a:spcAft>
              <a:buClr>
                <a:srgbClr val="888888"/>
              </a:buClr>
              <a:buSzPts val="1200"/>
              <a:buNone/>
              <a:defRPr sz="1200">
                <a:solidFill>
                  <a:srgbClr val="888888"/>
                </a:solidFill>
              </a:defRPr>
            </a:lvl6pPr>
            <a:lvl7pPr marL="3200400" lvl="6" indent="-228600" algn="l">
              <a:spcBef>
                <a:spcPts val="240"/>
              </a:spcBef>
              <a:spcAft>
                <a:spcPts val="0"/>
              </a:spcAft>
              <a:buClr>
                <a:srgbClr val="888888"/>
              </a:buClr>
              <a:buSzPts val="1200"/>
              <a:buNone/>
              <a:defRPr sz="1200">
                <a:solidFill>
                  <a:srgbClr val="888888"/>
                </a:solidFill>
              </a:defRPr>
            </a:lvl7pPr>
            <a:lvl8pPr marL="3657600" lvl="7" indent="-228600" algn="l">
              <a:spcBef>
                <a:spcPts val="240"/>
              </a:spcBef>
              <a:spcAft>
                <a:spcPts val="0"/>
              </a:spcAft>
              <a:buClr>
                <a:srgbClr val="888888"/>
              </a:buClr>
              <a:buSzPts val="1200"/>
              <a:buNone/>
              <a:defRPr sz="1200">
                <a:solidFill>
                  <a:srgbClr val="888888"/>
                </a:solidFill>
              </a:defRPr>
            </a:lvl8pPr>
            <a:lvl9pPr marL="4114800" lvl="8" indent="-228600" algn="l">
              <a:spcBef>
                <a:spcPts val="240"/>
              </a:spcBef>
              <a:spcAft>
                <a:spcPts val="0"/>
              </a:spcAft>
              <a:buClr>
                <a:srgbClr val="888888"/>
              </a:buClr>
              <a:buSzPts val="1200"/>
              <a:buNone/>
              <a:defRPr sz="1200">
                <a:solidFill>
                  <a:srgbClr val="888888"/>
                </a:solidFill>
              </a:defRPr>
            </a:lvl9pPr>
          </a:lstStyle>
          <a:p>
            <a:endParaRPr/>
          </a:p>
        </p:txBody>
      </p:sp>
      <p:sp>
        <p:nvSpPr>
          <p:cNvPr id="34" name="Google Shape;34;p36"/>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6"/>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6"/>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pic>
        <p:nvPicPr>
          <p:cNvPr id="2" name="Google Shape;94;p1">
            <a:extLst>
              <a:ext uri="{FF2B5EF4-FFF2-40B4-BE49-F238E27FC236}">
                <a16:creationId xmlns:a16="http://schemas.microsoft.com/office/drawing/2014/main" id="{49EE5CCD-C8D9-241C-472C-E33C8E763829}"/>
              </a:ext>
            </a:extLst>
          </p:cNvPr>
          <p:cNvPicPr preferRelativeResize="0">
            <a:picLocks noChangeAspect="1"/>
          </p:cNvPicPr>
          <p:nvPr userDrawn="1"/>
        </p:nvPicPr>
        <p:blipFill rotWithShape="1">
          <a:blip r:embed="rId2">
            <a:alphaModFix/>
          </a:blip>
          <a:srcRect/>
          <a:stretch/>
        </p:blipFill>
        <p:spPr>
          <a:xfrm>
            <a:off x="7357803" y="0"/>
            <a:ext cx="1786197" cy="36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428625" y="193105"/>
            <a:ext cx="7715250" cy="803672"/>
          </a:xfrm>
          <a:prstGeom prst="rect">
            <a:avLst/>
          </a:prstGeom>
          <a:noFill/>
          <a:ln>
            <a:noFill/>
          </a:ln>
        </p:spPr>
        <p:txBody>
          <a:bodyPr spcFirstLastPara="1" wrap="square" lIns="76525" tIns="38250" rIns="76525" bIns="3825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7"/>
          <p:cNvSpPr txBox="1">
            <a:spLocks noGrp="1"/>
          </p:cNvSpPr>
          <p:nvPr>
            <p:ph type="body" idx="1"/>
          </p:nvPr>
        </p:nvSpPr>
        <p:spPr>
          <a:xfrm>
            <a:off x="428625" y="1125141"/>
            <a:ext cx="3786188" cy="3182318"/>
          </a:xfrm>
          <a:prstGeom prst="rect">
            <a:avLst/>
          </a:prstGeom>
          <a:noFill/>
          <a:ln>
            <a:noFill/>
          </a:ln>
        </p:spPr>
        <p:txBody>
          <a:bodyPr spcFirstLastPara="1" wrap="square" lIns="76525" tIns="38250" rIns="76525" bIns="38250" anchor="t" anchorCtr="0">
            <a:normAutofit/>
          </a:bodyPr>
          <a:lstStyle>
            <a:lvl1pPr marL="457200" lvl="0" indent="-374650" algn="l">
              <a:spcBef>
                <a:spcPts val="460"/>
              </a:spcBef>
              <a:spcAft>
                <a:spcPts val="0"/>
              </a:spcAft>
              <a:buClr>
                <a:schemeClr val="dk1"/>
              </a:buClr>
              <a:buSzPts val="2300"/>
              <a:buChar char="•"/>
              <a:defRPr sz="2300"/>
            </a:lvl1pPr>
            <a:lvl2pPr marL="914400" lvl="1" indent="-355600" algn="l">
              <a:spcBef>
                <a:spcPts val="400"/>
              </a:spcBef>
              <a:spcAft>
                <a:spcPts val="0"/>
              </a:spcAft>
              <a:buClr>
                <a:schemeClr val="dk1"/>
              </a:buClr>
              <a:buSzPts val="2000"/>
              <a:buChar char="–"/>
              <a:defRPr sz="2000"/>
            </a:lvl2pPr>
            <a:lvl3pPr marL="1371600" lvl="2" indent="-336550" algn="l">
              <a:spcBef>
                <a:spcPts val="34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40" name="Google Shape;40;p37"/>
          <p:cNvSpPr txBox="1">
            <a:spLocks noGrp="1"/>
          </p:cNvSpPr>
          <p:nvPr>
            <p:ph type="body" idx="2"/>
          </p:nvPr>
        </p:nvSpPr>
        <p:spPr>
          <a:xfrm>
            <a:off x="4357687" y="1125141"/>
            <a:ext cx="3786188" cy="3182318"/>
          </a:xfrm>
          <a:prstGeom prst="rect">
            <a:avLst/>
          </a:prstGeom>
          <a:noFill/>
          <a:ln>
            <a:noFill/>
          </a:ln>
        </p:spPr>
        <p:txBody>
          <a:bodyPr spcFirstLastPara="1" wrap="square" lIns="76525" tIns="38250" rIns="76525" bIns="38250" anchor="t" anchorCtr="0">
            <a:normAutofit/>
          </a:bodyPr>
          <a:lstStyle>
            <a:lvl1pPr marL="457200" lvl="0" indent="-374650" algn="l">
              <a:spcBef>
                <a:spcPts val="460"/>
              </a:spcBef>
              <a:spcAft>
                <a:spcPts val="0"/>
              </a:spcAft>
              <a:buClr>
                <a:schemeClr val="dk1"/>
              </a:buClr>
              <a:buSzPts val="2300"/>
              <a:buChar char="•"/>
              <a:defRPr sz="2300"/>
            </a:lvl1pPr>
            <a:lvl2pPr marL="914400" lvl="1" indent="-355600" algn="l">
              <a:spcBef>
                <a:spcPts val="400"/>
              </a:spcBef>
              <a:spcAft>
                <a:spcPts val="0"/>
              </a:spcAft>
              <a:buClr>
                <a:schemeClr val="dk1"/>
              </a:buClr>
              <a:buSzPts val="2000"/>
              <a:buChar char="–"/>
              <a:defRPr sz="2000"/>
            </a:lvl2pPr>
            <a:lvl3pPr marL="1371600" lvl="2" indent="-336550" algn="l">
              <a:spcBef>
                <a:spcPts val="340"/>
              </a:spcBef>
              <a:spcAft>
                <a:spcPts val="0"/>
              </a:spcAft>
              <a:buClr>
                <a:schemeClr val="dk1"/>
              </a:buClr>
              <a:buSzPts val="1700"/>
              <a:buChar char="•"/>
              <a:defRPr sz="1700"/>
            </a:lvl3pPr>
            <a:lvl4pPr marL="1828800" lvl="3" indent="-323850" algn="l">
              <a:spcBef>
                <a:spcPts val="300"/>
              </a:spcBef>
              <a:spcAft>
                <a:spcPts val="0"/>
              </a:spcAft>
              <a:buClr>
                <a:schemeClr val="dk1"/>
              </a:buClr>
              <a:buSzPts val="1500"/>
              <a:buChar char="–"/>
              <a:defRPr sz="1500"/>
            </a:lvl4pPr>
            <a:lvl5pPr marL="2286000" lvl="4" indent="-323850" algn="l">
              <a:spcBef>
                <a:spcPts val="300"/>
              </a:spcBef>
              <a:spcAft>
                <a:spcPts val="0"/>
              </a:spcAft>
              <a:buClr>
                <a:schemeClr val="dk1"/>
              </a:buClr>
              <a:buSzPts val="1500"/>
              <a:buChar char="»"/>
              <a:defRPr sz="1500"/>
            </a:lvl5pPr>
            <a:lvl6pPr marL="2743200" lvl="5" indent="-323850" algn="l">
              <a:spcBef>
                <a:spcPts val="300"/>
              </a:spcBef>
              <a:spcAft>
                <a:spcPts val="0"/>
              </a:spcAft>
              <a:buClr>
                <a:schemeClr val="dk1"/>
              </a:buClr>
              <a:buSzPts val="1500"/>
              <a:buChar char="•"/>
              <a:defRPr sz="1500"/>
            </a:lvl6pPr>
            <a:lvl7pPr marL="3200400" lvl="6" indent="-323850" algn="l">
              <a:spcBef>
                <a:spcPts val="300"/>
              </a:spcBef>
              <a:spcAft>
                <a:spcPts val="0"/>
              </a:spcAft>
              <a:buClr>
                <a:schemeClr val="dk1"/>
              </a:buClr>
              <a:buSzPts val="1500"/>
              <a:buChar char="•"/>
              <a:defRPr sz="1500"/>
            </a:lvl7pPr>
            <a:lvl8pPr marL="3657600" lvl="7" indent="-323850" algn="l">
              <a:spcBef>
                <a:spcPts val="300"/>
              </a:spcBef>
              <a:spcAft>
                <a:spcPts val="0"/>
              </a:spcAft>
              <a:buClr>
                <a:schemeClr val="dk1"/>
              </a:buClr>
              <a:buSzPts val="1500"/>
              <a:buChar char="•"/>
              <a:defRPr sz="1500"/>
            </a:lvl8pPr>
            <a:lvl9pPr marL="4114800" lvl="8" indent="-323850" algn="l">
              <a:spcBef>
                <a:spcPts val="300"/>
              </a:spcBef>
              <a:spcAft>
                <a:spcPts val="0"/>
              </a:spcAft>
              <a:buClr>
                <a:schemeClr val="dk1"/>
              </a:buClr>
              <a:buSzPts val="1500"/>
              <a:buChar char="•"/>
              <a:defRPr sz="1500"/>
            </a:lvl9pPr>
          </a:lstStyle>
          <a:p>
            <a:endParaRPr/>
          </a:p>
        </p:txBody>
      </p:sp>
      <p:sp>
        <p:nvSpPr>
          <p:cNvPr id="41" name="Google Shape;41;p37"/>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7"/>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7"/>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pic>
        <p:nvPicPr>
          <p:cNvPr id="2" name="Google Shape;94;p1">
            <a:extLst>
              <a:ext uri="{FF2B5EF4-FFF2-40B4-BE49-F238E27FC236}">
                <a16:creationId xmlns:a16="http://schemas.microsoft.com/office/drawing/2014/main" id="{7E085D49-A4A5-7024-C848-14A40B14DB8B}"/>
              </a:ext>
            </a:extLst>
          </p:cNvPr>
          <p:cNvPicPr preferRelativeResize="0">
            <a:picLocks noChangeAspect="1"/>
          </p:cNvPicPr>
          <p:nvPr userDrawn="1"/>
        </p:nvPicPr>
        <p:blipFill rotWithShape="1">
          <a:blip r:embed="rId2">
            <a:alphaModFix/>
          </a:blip>
          <a:srcRect/>
          <a:stretch/>
        </p:blipFill>
        <p:spPr>
          <a:xfrm>
            <a:off x="7357803" y="0"/>
            <a:ext cx="1786197" cy="360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8"/>
          <p:cNvSpPr txBox="1">
            <a:spLocks noGrp="1"/>
          </p:cNvSpPr>
          <p:nvPr>
            <p:ph type="title"/>
          </p:nvPr>
        </p:nvSpPr>
        <p:spPr>
          <a:xfrm>
            <a:off x="428625" y="193105"/>
            <a:ext cx="7715250" cy="803672"/>
          </a:xfrm>
          <a:prstGeom prst="rect">
            <a:avLst/>
          </a:prstGeom>
          <a:noFill/>
          <a:ln>
            <a:noFill/>
          </a:ln>
        </p:spPr>
        <p:txBody>
          <a:bodyPr spcFirstLastPara="1" wrap="square" lIns="76525" tIns="38250" rIns="76525" bIns="38250" anchor="ctr" anchorCtr="0">
            <a:normAutofit/>
          </a:bodyPr>
          <a:lstStyle>
            <a:lvl1pPr lvl="0" algn="ctr">
              <a:spcBef>
                <a:spcPts val="0"/>
              </a:spcBef>
              <a:spcAft>
                <a:spcPts val="0"/>
              </a:spcAft>
              <a:buClr>
                <a:schemeClr val="dk1"/>
              </a:buClr>
              <a:buSzPts val="37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8"/>
          <p:cNvSpPr txBox="1">
            <a:spLocks noGrp="1"/>
          </p:cNvSpPr>
          <p:nvPr>
            <p:ph type="body" idx="1"/>
          </p:nvPr>
        </p:nvSpPr>
        <p:spPr>
          <a:xfrm>
            <a:off x="428625" y="1079376"/>
            <a:ext cx="3787676" cy="449833"/>
          </a:xfrm>
          <a:prstGeom prst="rect">
            <a:avLst/>
          </a:prstGeom>
          <a:noFill/>
          <a:ln>
            <a:noFill/>
          </a:ln>
        </p:spPr>
        <p:txBody>
          <a:bodyPr spcFirstLastPara="1" wrap="square" lIns="76525" tIns="38250" rIns="76525" bIns="38250" anchor="b" anchorCtr="0">
            <a:normAutofit/>
          </a:bodyPr>
          <a:lstStyle>
            <a:lvl1pPr marL="457200" lvl="0" indent="-228600" algn="l">
              <a:spcBef>
                <a:spcPts val="400"/>
              </a:spcBef>
              <a:spcAft>
                <a:spcPts val="0"/>
              </a:spcAft>
              <a:buClr>
                <a:schemeClr val="dk1"/>
              </a:buClr>
              <a:buSzPts val="2000"/>
              <a:buNone/>
              <a:defRPr sz="2000" b="1"/>
            </a:lvl1pPr>
            <a:lvl2pPr marL="914400" lvl="1" indent="-228600" algn="l">
              <a:spcBef>
                <a:spcPts val="340"/>
              </a:spcBef>
              <a:spcAft>
                <a:spcPts val="0"/>
              </a:spcAft>
              <a:buClr>
                <a:schemeClr val="dk1"/>
              </a:buClr>
              <a:buSzPts val="1700"/>
              <a:buNone/>
              <a:defRPr sz="1700" b="1"/>
            </a:lvl2pPr>
            <a:lvl3pPr marL="1371600" lvl="2" indent="-228600" algn="l">
              <a:spcBef>
                <a:spcPts val="300"/>
              </a:spcBef>
              <a:spcAft>
                <a:spcPts val="0"/>
              </a:spcAft>
              <a:buClr>
                <a:schemeClr val="dk1"/>
              </a:buClr>
              <a:buSzPts val="1500"/>
              <a:buNone/>
              <a:defRPr sz="1500" b="1"/>
            </a:lvl3pPr>
            <a:lvl4pPr marL="1828800" lvl="3" indent="-228600" algn="l">
              <a:spcBef>
                <a:spcPts val="260"/>
              </a:spcBef>
              <a:spcAft>
                <a:spcPts val="0"/>
              </a:spcAft>
              <a:buClr>
                <a:schemeClr val="dk1"/>
              </a:buClr>
              <a:buSzPts val="1300"/>
              <a:buNone/>
              <a:defRPr sz="1300" b="1"/>
            </a:lvl4pPr>
            <a:lvl5pPr marL="2286000" lvl="4" indent="-228600" algn="l">
              <a:spcBef>
                <a:spcPts val="260"/>
              </a:spcBef>
              <a:spcAft>
                <a:spcPts val="0"/>
              </a:spcAft>
              <a:buClr>
                <a:schemeClr val="dk1"/>
              </a:buClr>
              <a:buSzPts val="1300"/>
              <a:buNone/>
              <a:defRPr sz="1300" b="1"/>
            </a:lvl5pPr>
            <a:lvl6pPr marL="2743200" lvl="5" indent="-228600" algn="l">
              <a:spcBef>
                <a:spcPts val="260"/>
              </a:spcBef>
              <a:spcAft>
                <a:spcPts val="0"/>
              </a:spcAft>
              <a:buClr>
                <a:schemeClr val="dk1"/>
              </a:buClr>
              <a:buSzPts val="1300"/>
              <a:buNone/>
              <a:defRPr sz="1300" b="1"/>
            </a:lvl6pPr>
            <a:lvl7pPr marL="3200400" lvl="6" indent="-228600" algn="l">
              <a:spcBef>
                <a:spcPts val="260"/>
              </a:spcBef>
              <a:spcAft>
                <a:spcPts val="0"/>
              </a:spcAft>
              <a:buClr>
                <a:schemeClr val="dk1"/>
              </a:buClr>
              <a:buSzPts val="1300"/>
              <a:buNone/>
              <a:defRPr sz="1300" b="1"/>
            </a:lvl7pPr>
            <a:lvl8pPr marL="3657600" lvl="7" indent="-228600" algn="l">
              <a:spcBef>
                <a:spcPts val="260"/>
              </a:spcBef>
              <a:spcAft>
                <a:spcPts val="0"/>
              </a:spcAft>
              <a:buClr>
                <a:schemeClr val="dk1"/>
              </a:buClr>
              <a:buSzPts val="1300"/>
              <a:buNone/>
              <a:defRPr sz="1300" b="1"/>
            </a:lvl8pPr>
            <a:lvl9pPr marL="4114800" lvl="8" indent="-228600" algn="l">
              <a:spcBef>
                <a:spcPts val="260"/>
              </a:spcBef>
              <a:spcAft>
                <a:spcPts val="0"/>
              </a:spcAft>
              <a:buClr>
                <a:schemeClr val="dk1"/>
              </a:buClr>
              <a:buSzPts val="1300"/>
              <a:buNone/>
              <a:defRPr sz="1300" b="1"/>
            </a:lvl9pPr>
          </a:lstStyle>
          <a:p>
            <a:endParaRPr/>
          </a:p>
        </p:txBody>
      </p:sp>
      <p:sp>
        <p:nvSpPr>
          <p:cNvPr id="47" name="Google Shape;47;p38"/>
          <p:cNvSpPr txBox="1">
            <a:spLocks noGrp="1"/>
          </p:cNvSpPr>
          <p:nvPr>
            <p:ph type="body" idx="2"/>
          </p:nvPr>
        </p:nvSpPr>
        <p:spPr>
          <a:xfrm>
            <a:off x="428625" y="1529209"/>
            <a:ext cx="3787676" cy="2778249"/>
          </a:xfrm>
          <a:prstGeom prst="rect">
            <a:avLst/>
          </a:prstGeom>
          <a:noFill/>
          <a:ln>
            <a:noFill/>
          </a:ln>
        </p:spPr>
        <p:txBody>
          <a:bodyPr spcFirstLastPara="1" wrap="square" lIns="76525" tIns="38250" rIns="76525" bIns="38250" anchor="t" anchorCtr="0">
            <a:normAutofit/>
          </a:bodyPr>
          <a:lstStyle>
            <a:lvl1pPr marL="457200" lvl="0" indent="-355600" algn="l">
              <a:spcBef>
                <a:spcPts val="400"/>
              </a:spcBef>
              <a:spcAft>
                <a:spcPts val="0"/>
              </a:spcAft>
              <a:buClr>
                <a:schemeClr val="dk1"/>
              </a:buClr>
              <a:buSzPts val="2000"/>
              <a:buChar char="•"/>
              <a:defRPr sz="2000"/>
            </a:lvl1pPr>
            <a:lvl2pPr marL="914400" lvl="1" indent="-336550" algn="l">
              <a:spcBef>
                <a:spcPts val="340"/>
              </a:spcBef>
              <a:spcAft>
                <a:spcPts val="0"/>
              </a:spcAft>
              <a:buClr>
                <a:schemeClr val="dk1"/>
              </a:buClr>
              <a:buSzPts val="1700"/>
              <a:buChar char="–"/>
              <a:defRPr sz="1700"/>
            </a:lvl2pPr>
            <a:lvl3pPr marL="1371600" lvl="2" indent="-323850" algn="l">
              <a:spcBef>
                <a:spcPts val="300"/>
              </a:spcBef>
              <a:spcAft>
                <a:spcPts val="0"/>
              </a:spcAft>
              <a:buClr>
                <a:schemeClr val="dk1"/>
              </a:buClr>
              <a:buSzPts val="1500"/>
              <a:buChar char="•"/>
              <a:defRPr sz="1500"/>
            </a:lvl3pPr>
            <a:lvl4pPr marL="1828800" lvl="3" indent="-311150" algn="l">
              <a:spcBef>
                <a:spcPts val="260"/>
              </a:spcBef>
              <a:spcAft>
                <a:spcPts val="0"/>
              </a:spcAft>
              <a:buClr>
                <a:schemeClr val="dk1"/>
              </a:buClr>
              <a:buSzPts val="1300"/>
              <a:buChar char="–"/>
              <a:defRPr sz="1300"/>
            </a:lvl4pPr>
            <a:lvl5pPr marL="2286000" lvl="4" indent="-311150" algn="l">
              <a:spcBef>
                <a:spcPts val="260"/>
              </a:spcBef>
              <a:spcAft>
                <a:spcPts val="0"/>
              </a:spcAft>
              <a:buClr>
                <a:schemeClr val="dk1"/>
              </a:buClr>
              <a:buSzPts val="1300"/>
              <a:buChar char="»"/>
              <a:defRPr sz="1300"/>
            </a:lvl5pPr>
            <a:lvl6pPr marL="2743200" lvl="5" indent="-311150" algn="l">
              <a:spcBef>
                <a:spcPts val="260"/>
              </a:spcBef>
              <a:spcAft>
                <a:spcPts val="0"/>
              </a:spcAft>
              <a:buClr>
                <a:schemeClr val="dk1"/>
              </a:buClr>
              <a:buSzPts val="1300"/>
              <a:buChar char="•"/>
              <a:defRPr sz="1300"/>
            </a:lvl6pPr>
            <a:lvl7pPr marL="3200400" lvl="6" indent="-311150" algn="l">
              <a:spcBef>
                <a:spcPts val="260"/>
              </a:spcBef>
              <a:spcAft>
                <a:spcPts val="0"/>
              </a:spcAft>
              <a:buClr>
                <a:schemeClr val="dk1"/>
              </a:buClr>
              <a:buSzPts val="1300"/>
              <a:buChar char="•"/>
              <a:defRPr sz="1300"/>
            </a:lvl7pPr>
            <a:lvl8pPr marL="3657600" lvl="7" indent="-311150" algn="l">
              <a:spcBef>
                <a:spcPts val="260"/>
              </a:spcBef>
              <a:spcAft>
                <a:spcPts val="0"/>
              </a:spcAft>
              <a:buClr>
                <a:schemeClr val="dk1"/>
              </a:buClr>
              <a:buSzPts val="1300"/>
              <a:buChar char="•"/>
              <a:defRPr sz="1300"/>
            </a:lvl8pPr>
            <a:lvl9pPr marL="4114800" lvl="8" indent="-311150" algn="l">
              <a:spcBef>
                <a:spcPts val="260"/>
              </a:spcBef>
              <a:spcAft>
                <a:spcPts val="0"/>
              </a:spcAft>
              <a:buClr>
                <a:schemeClr val="dk1"/>
              </a:buClr>
              <a:buSzPts val="1300"/>
              <a:buChar char="•"/>
              <a:defRPr sz="1300"/>
            </a:lvl9pPr>
          </a:lstStyle>
          <a:p>
            <a:endParaRPr/>
          </a:p>
        </p:txBody>
      </p:sp>
      <p:sp>
        <p:nvSpPr>
          <p:cNvPr id="48" name="Google Shape;48;p38"/>
          <p:cNvSpPr txBox="1">
            <a:spLocks noGrp="1"/>
          </p:cNvSpPr>
          <p:nvPr>
            <p:ph type="body" idx="3"/>
          </p:nvPr>
        </p:nvSpPr>
        <p:spPr>
          <a:xfrm>
            <a:off x="4354711" y="1079376"/>
            <a:ext cx="3789164" cy="449833"/>
          </a:xfrm>
          <a:prstGeom prst="rect">
            <a:avLst/>
          </a:prstGeom>
          <a:noFill/>
          <a:ln>
            <a:noFill/>
          </a:ln>
        </p:spPr>
        <p:txBody>
          <a:bodyPr spcFirstLastPara="1" wrap="square" lIns="76525" tIns="38250" rIns="76525" bIns="38250" anchor="b" anchorCtr="0">
            <a:normAutofit/>
          </a:bodyPr>
          <a:lstStyle>
            <a:lvl1pPr marL="457200" lvl="0" indent="-228600" algn="l">
              <a:spcBef>
                <a:spcPts val="400"/>
              </a:spcBef>
              <a:spcAft>
                <a:spcPts val="0"/>
              </a:spcAft>
              <a:buClr>
                <a:schemeClr val="dk1"/>
              </a:buClr>
              <a:buSzPts val="2000"/>
              <a:buNone/>
              <a:defRPr sz="2000" b="1"/>
            </a:lvl1pPr>
            <a:lvl2pPr marL="914400" lvl="1" indent="-228600" algn="l">
              <a:spcBef>
                <a:spcPts val="340"/>
              </a:spcBef>
              <a:spcAft>
                <a:spcPts val="0"/>
              </a:spcAft>
              <a:buClr>
                <a:schemeClr val="dk1"/>
              </a:buClr>
              <a:buSzPts val="1700"/>
              <a:buNone/>
              <a:defRPr sz="1700" b="1"/>
            </a:lvl2pPr>
            <a:lvl3pPr marL="1371600" lvl="2" indent="-228600" algn="l">
              <a:spcBef>
                <a:spcPts val="300"/>
              </a:spcBef>
              <a:spcAft>
                <a:spcPts val="0"/>
              </a:spcAft>
              <a:buClr>
                <a:schemeClr val="dk1"/>
              </a:buClr>
              <a:buSzPts val="1500"/>
              <a:buNone/>
              <a:defRPr sz="1500" b="1"/>
            </a:lvl3pPr>
            <a:lvl4pPr marL="1828800" lvl="3" indent="-228600" algn="l">
              <a:spcBef>
                <a:spcPts val="260"/>
              </a:spcBef>
              <a:spcAft>
                <a:spcPts val="0"/>
              </a:spcAft>
              <a:buClr>
                <a:schemeClr val="dk1"/>
              </a:buClr>
              <a:buSzPts val="1300"/>
              <a:buNone/>
              <a:defRPr sz="1300" b="1"/>
            </a:lvl4pPr>
            <a:lvl5pPr marL="2286000" lvl="4" indent="-228600" algn="l">
              <a:spcBef>
                <a:spcPts val="260"/>
              </a:spcBef>
              <a:spcAft>
                <a:spcPts val="0"/>
              </a:spcAft>
              <a:buClr>
                <a:schemeClr val="dk1"/>
              </a:buClr>
              <a:buSzPts val="1300"/>
              <a:buNone/>
              <a:defRPr sz="1300" b="1"/>
            </a:lvl5pPr>
            <a:lvl6pPr marL="2743200" lvl="5" indent="-228600" algn="l">
              <a:spcBef>
                <a:spcPts val="260"/>
              </a:spcBef>
              <a:spcAft>
                <a:spcPts val="0"/>
              </a:spcAft>
              <a:buClr>
                <a:schemeClr val="dk1"/>
              </a:buClr>
              <a:buSzPts val="1300"/>
              <a:buNone/>
              <a:defRPr sz="1300" b="1"/>
            </a:lvl6pPr>
            <a:lvl7pPr marL="3200400" lvl="6" indent="-228600" algn="l">
              <a:spcBef>
                <a:spcPts val="260"/>
              </a:spcBef>
              <a:spcAft>
                <a:spcPts val="0"/>
              </a:spcAft>
              <a:buClr>
                <a:schemeClr val="dk1"/>
              </a:buClr>
              <a:buSzPts val="1300"/>
              <a:buNone/>
              <a:defRPr sz="1300" b="1"/>
            </a:lvl7pPr>
            <a:lvl8pPr marL="3657600" lvl="7" indent="-228600" algn="l">
              <a:spcBef>
                <a:spcPts val="260"/>
              </a:spcBef>
              <a:spcAft>
                <a:spcPts val="0"/>
              </a:spcAft>
              <a:buClr>
                <a:schemeClr val="dk1"/>
              </a:buClr>
              <a:buSzPts val="1300"/>
              <a:buNone/>
              <a:defRPr sz="1300" b="1"/>
            </a:lvl8pPr>
            <a:lvl9pPr marL="4114800" lvl="8" indent="-228600" algn="l">
              <a:spcBef>
                <a:spcPts val="260"/>
              </a:spcBef>
              <a:spcAft>
                <a:spcPts val="0"/>
              </a:spcAft>
              <a:buClr>
                <a:schemeClr val="dk1"/>
              </a:buClr>
              <a:buSzPts val="1300"/>
              <a:buNone/>
              <a:defRPr sz="1300" b="1"/>
            </a:lvl9pPr>
          </a:lstStyle>
          <a:p>
            <a:endParaRPr/>
          </a:p>
        </p:txBody>
      </p:sp>
      <p:sp>
        <p:nvSpPr>
          <p:cNvPr id="49" name="Google Shape;49;p38"/>
          <p:cNvSpPr txBox="1">
            <a:spLocks noGrp="1"/>
          </p:cNvSpPr>
          <p:nvPr>
            <p:ph type="body" idx="4"/>
          </p:nvPr>
        </p:nvSpPr>
        <p:spPr>
          <a:xfrm>
            <a:off x="4354711" y="1529209"/>
            <a:ext cx="3789164" cy="2778249"/>
          </a:xfrm>
          <a:prstGeom prst="rect">
            <a:avLst/>
          </a:prstGeom>
          <a:noFill/>
          <a:ln>
            <a:noFill/>
          </a:ln>
        </p:spPr>
        <p:txBody>
          <a:bodyPr spcFirstLastPara="1" wrap="square" lIns="76525" tIns="38250" rIns="76525" bIns="38250" anchor="t" anchorCtr="0">
            <a:normAutofit/>
          </a:bodyPr>
          <a:lstStyle>
            <a:lvl1pPr marL="457200" lvl="0" indent="-355600" algn="l">
              <a:spcBef>
                <a:spcPts val="400"/>
              </a:spcBef>
              <a:spcAft>
                <a:spcPts val="0"/>
              </a:spcAft>
              <a:buClr>
                <a:schemeClr val="dk1"/>
              </a:buClr>
              <a:buSzPts val="2000"/>
              <a:buChar char="•"/>
              <a:defRPr sz="2000"/>
            </a:lvl1pPr>
            <a:lvl2pPr marL="914400" lvl="1" indent="-336550" algn="l">
              <a:spcBef>
                <a:spcPts val="340"/>
              </a:spcBef>
              <a:spcAft>
                <a:spcPts val="0"/>
              </a:spcAft>
              <a:buClr>
                <a:schemeClr val="dk1"/>
              </a:buClr>
              <a:buSzPts val="1700"/>
              <a:buChar char="–"/>
              <a:defRPr sz="1700"/>
            </a:lvl2pPr>
            <a:lvl3pPr marL="1371600" lvl="2" indent="-323850" algn="l">
              <a:spcBef>
                <a:spcPts val="300"/>
              </a:spcBef>
              <a:spcAft>
                <a:spcPts val="0"/>
              </a:spcAft>
              <a:buClr>
                <a:schemeClr val="dk1"/>
              </a:buClr>
              <a:buSzPts val="1500"/>
              <a:buChar char="•"/>
              <a:defRPr sz="1500"/>
            </a:lvl3pPr>
            <a:lvl4pPr marL="1828800" lvl="3" indent="-311150" algn="l">
              <a:spcBef>
                <a:spcPts val="260"/>
              </a:spcBef>
              <a:spcAft>
                <a:spcPts val="0"/>
              </a:spcAft>
              <a:buClr>
                <a:schemeClr val="dk1"/>
              </a:buClr>
              <a:buSzPts val="1300"/>
              <a:buChar char="–"/>
              <a:defRPr sz="1300"/>
            </a:lvl4pPr>
            <a:lvl5pPr marL="2286000" lvl="4" indent="-311150" algn="l">
              <a:spcBef>
                <a:spcPts val="260"/>
              </a:spcBef>
              <a:spcAft>
                <a:spcPts val="0"/>
              </a:spcAft>
              <a:buClr>
                <a:schemeClr val="dk1"/>
              </a:buClr>
              <a:buSzPts val="1300"/>
              <a:buChar char="»"/>
              <a:defRPr sz="1300"/>
            </a:lvl5pPr>
            <a:lvl6pPr marL="2743200" lvl="5" indent="-311150" algn="l">
              <a:spcBef>
                <a:spcPts val="260"/>
              </a:spcBef>
              <a:spcAft>
                <a:spcPts val="0"/>
              </a:spcAft>
              <a:buClr>
                <a:schemeClr val="dk1"/>
              </a:buClr>
              <a:buSzPts val="1300"/>
              <a:buChar char="•"/>
              <a:defRPr sz="1300"/>
            </a:lvl6pPr>
            <a:lvl7pPr marL="3200400" lvl="6" indent="-311150" algn="l">
              <a:spcBef>
                <a:spcPts val="260"/>
              </a:spcBef>
              <a:spcAft>
                <a:spcPts val="0"/>
              </a:spcAft>
              <a:buClr>
                <a:schemeClr val="dk1"/>
              </a:buClr>
              <a:buSzPts val="1300"/>
              <a:buChar char="•"/>
              <a:defRPr sz="1300"/>
            </a:lvl7pPr>
            <a:lvl8pPr marL="3657600" lvl="7" indent="-311150" algn="l">
              <a:spcBef>
                <a:spcPts val="260"/>
              </a:spcBef>
              <a:spcAft>
                <a:spcPts val="0"/>
              </a:spcAft>
              <a:buClr>
                <a:schemeClr val="dk1"/>
              </a:buClr>
              <a:buSzPts val="1300"/>
              <a:buChar char="•"/>
              <a:defRPr sz="1300"/>
            </a:lvl8pPr>
            <a:lvl9pPr marL="4114800" lvl="8" indent="-311150" algn="l">
              <a:spcBef>
                <a:spcPts val="260"/>
              </a:spcBef>
              <a:spcAft>
                <a:spcPts val="0"/>
              </a:spcAft>
              <a:buClr>
                <a:schemeClr val="dk1"/>
              </a:buClr>
              <a:buSzPts val="1300"/>
              <a:buChar char="•"/>
              <a:defRPr sz="1300"/>
            </a:lvl9pPr>
          </a:lstStyle>
          <a:p>
            <a:endParaRPr/>
          </a:p>
        </p:txBody>
      </p:sp>
      <p:sp>
        <p:nvSpPr>
          <p:cNvPr id="50" name="Google Shape;50;p38"/>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pic>
        <p:nvPicPr>
          <p:cNvPr id="2" name="Google Shape;94;p1">
            <a:extLst>
              <a:ext uri="{FF2B5EF4-FFF2-40B4-BE49-F238E27FC236}">
                <a16:creationId xmlns:a16="http://schemas.microsoft.com/office/drawing/2014/main" id="{C00A74D4-A432-EF31-7501-F94A5F2C8436}"/>
              </a:ext>
            </a:extLst>
          </p:cNvPr>
          <p:cNvPicPr preferRelativeResize="0">
            <a:picLocks noChangeAspect="1"/>
          </p:cNvPicPr>
          <p:nvPr userDrawn="1"/>
        </p:nvPicPr>
        <p:blipFill rotWithShape="1">
          <a:blip r:embed="rId2">
            <a:alphaModFix/>
          </a:blip>
          <a:srcRect/>
          <a:stretch/>
        </p:blipFill>
        <p:spPr>
          <a:xfrm>
            <a:off x="7357803" y="0"/>
            <a:ext cx="1786197" cy="360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428625" y="193105"/>
            <a:ext cx="7715250" cy="803672"/>
          </a:xfrm>
          <a:prstGeom prst="rect">
            <a:avLst/>
          </a:prstGeom>
          <a:noFill/>
          <a:ln>
            <a:noFill/>
          </a:ln>
        </p:spPr>
        <p:txBody>
          <a:bodyPr spcFirstLastPara="1" wrap="square" lIns="76525" tIns="38250" rIns="76525" bIns="3825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pic>
        <p:nvPicPr>
          <p:cNvPr id="2" name="Google Shape;94;p1">
            <a:extLst>
              <a:ext uri="{FF2B5EF4-FFF2-40B4-BE49-F238E27FC236}">
                <a16:creationId xmlns:a16="http://schemas.microsoft.com/office/drawing/2014/main" id="{491B8F18-5828-1A27-E707-30C2B9CEBC7D}"/>
              </a:ext>
            </a:extLst>
          </p:cNvPr>
          <p:cNvPicPr preferRelativeResize="0">
            <a:picLocks noChangeAspect="1"/>
          </p:cNvPicPr>
          <p:nvPr userDrawn="1"/>
        </p:nvPicPr>
        <p:blipFill rotWithShape="1">
          <a:blip r:embed="rId2">
            <a:alphaModFix/>
          </a:blip>
          <a:srcRect/>
          <a:stretch/>
        </p:blipFill>
        <p:spPr>
          <a:xfrm>
            <a:off x="7357803" y="0"/>
            <a:ext cx="1786197" cy="360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428626" y="191988"/>
            <a:ext cx="2820293" cy="817066"/>
          </a:xfrm>
          <a:prstGeom prst="rect">
            <a:avLst/>
          </a:prstGeom>
          <a:noFill/>
          <a:ln>
            <a:noFill/>
          </a:ln>
        </p:spPr>
        <p:txBody>
          <a:bodyPr spcFirstLastPara="1" wrap="square" lIns="76525" tIns="38250" rIns="76525" bIns="38250" anchor="b" anchorCtr="0">
            <a:normAutofit/>
          </a:bodyPr>
          <a:lstStyle>
            <a:lvl1pPr lvl="0" algn="l">
              <a:spcBef>
                <a:spcPts val="0"/>
              </a:spcBef>
              <a:spcAft>
                <a:spcPts val="0"/>
              </a:spcAft>
              <a:buClr>
                <a:schemeClr val="dk1"/>
              </a:buClr>
              <a:buSzPts val="1700"/>
              <a:buFont typeface="Calibri"/>
              <a:buNone/>
              <a:defRPr sz="1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3351609" y="191989"/>
            <a:ext cx="4792266" cy="4115470"/>
          </a:xfrm>
          <a:prstGeom prst="rect">
            <a:avLst/>
          </a:prstGeom>
          <a:noFill/>
          <a:ln>
            <a:noFill/>
          </a:ln>
        </p:spPr>
        <p:txBody>
          <a:bodyPr spcFirstLastPara="1" wrap="square" lIns="76525" tIns="38250" rIns="76525" bIns="38250" anchor="t" anchorCtr="0">
            <a:normAutofit/>
          </a:bodyPr>
          <a:lstStyle>
            <a:lvl1pPr marL="457200" lvl="0" indent="-400050" algn="l">
              <a:spcBef>
                <a:spcPts val="540"/>
              </a:spcBef>
              <a:spcAft>
                <a:spcPts val="0"/>
              </a:spcAft>
              <a:buClr>
                <a:schemeClr val="dk1"/>
              </a:buClr>
              <a:buSzPts val="2700"/>
              <a:buChar char="•"/>
              <a:defRPr sz="2700"/>
            </a:lvl1pPr>
            <a:lvl2pPr marL="914400" lvl="1" indent="-374650" algn="l">
              <a:spcBef>
                <a:spcPts val="460"/>
              </a:spcBef>
              <a:spcAft>
                <a:spcPts val="0"/>
              </a:spcAft>
              <a:buClr>
                <a:schemeClr val="dk1"/>
              </a:buClr>
              <a:buSzPts val="2300"/>
              <a:buChar char="–"/>
              <a:defRPr sz="23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1" name="Google Shape;61;p40"/>
          <p:cNvSpPr txBox="1">
            <a:spLocks noGrp="1"/>
          </p:cNvSpPr>
          <p:nvPr>
            <p:ph type="body" idx="2"/>
          </p:nvPr>
        </p:nvSpPr>
        <p:spPr>
          <a:xfrm>
            <a:off x="428626" y="1009055"/>
            <a:ext cx="2820293" cy="3298404"/>
          </a:xfrm>
          <a:prstGeom prst="rect">
            <a:avLst/>
          </a:prstGeom>
          <a:noFill/>
          <a:ln>
            <a:noFill/>
          </a:ln>
        </p:spPr>
        <p:txBody>
          <a:bodyPr spcFirstLastPara="1" wrap="square" lIns="76525" tIns="38250" rIns="76525" bIns="38250" anchor="t" anchorCtr="0">
            <a:normAutofit/>
          </a:bodyPr>
          <a:lstStyle>
            <a:lvl1pPr marL="457200" lvl="0" indent="-228600" algn="l">
              <a:spcBef>
                <a:spcPts val="240"/>
              </a:spcBef>
              <a:spcAft>
                <a:spcPts val="0"/>
              </a:spcAft>
              <a:buClr>
                <a:schemeClr val="dk1"/>
              </a:buClr>
              <a:buSzPts val="1200"/>
              <a:buNone/>
              <a:defRPr sz="1200"/>
            </a:lvl1pPr>
            <a:lvl2pPr marL="914400" lvl="1" indent="-228600" algn="l">
              <a:spcBef>
                <a:spcPts val="200"/>
              </a:spcBef>
              <a:spcAft>
                <a:spcPts val="0"/>
              </a:spcAft>
              <a:buClr>
                <a:schemeClr val="dk1"/>
              </a:buClr>
              <a:buSzPts val="1000"/>
              <a:buNone/>
              <a:defRPr sz="1000"/>
            </a:lvl2pPr>
            <a:lvl3pPr marL="1371600" lvl="2" indent="-228600" algn="l">
              <a:spcBef>
                <a:spcPts val="160"/>
              </a:spcBef>
              <a:spcAft>
                <a:spcPts val="0"/>
              </a:spcAft>
              <a:buClr>
                <a:schemeClr val="dk1"/>
              </a:buClr>
              <a:buSzPts val="800"/>
              <a:buNone/>
              <a:defRPr sz="8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228600" algn="l">
              <a:spcBef>
                <a:spcPts val="160"/>
              </a:spcBef>
              <a:spcAft>
                <a:spcPts val="0"/>
              </a:spcAft>
              <a:buClr>
                <a:schemeClr val="dk1"/>
              </a:buClr>
              <a:buSzPts val="800"/>
              <a:buNone/>
              <a:defRPr sz="800"/>
            </a:lvl6pPr>
            <a:lvl7pPr marL="3200400" lvl="6" indent="-228600" algn="l">
              <a:spcBef>
                <a:spcPts val="160"/>
              </a:spcBef>
              <a:spcAft>
                <a:spcPts val="0"/>
              </a:spcAft>
              <a:buClr>
                <a:schemeClr val="dk1"/>
              </a:buClr>
              <a:buSzPts val="800"/>
              <a:buNone/>
              <a:defRPr sz="800"/>
            </a:lvl7pPr>
            <a:lvl8pPr marL="3657600" lvl="7" indent="-228600" algn="l">
              <a:spcBef>
                <a:spcPts val="160"/>
              </a:spcBef>
              <a:spcAft>
                <a:spcPts val="0"/>
              </a:spcAft>
              <a:buClr>
                <a:schemeClr val="dk1"/>
              </a:buClr>
              <a:buSzPts val="800"/>
              <a:buNone/>
              <a:defRPr sz="800"/>
            </a:lvl8pPr>
            <a:lvl9pPr marL="4114800" lvl="8" indent="-228600" algn="l">
              <a:spcBef>
                <a:spcPts val="160"/>
              </a:spcBef>
              <a:spcAft>
                <a:spcPts val="0"/>
              </a:spcAft>
              <a:buClr>
                <a:schemeClr val="dk1"/>
              </a:buClr>
              <a:buSzPts val="800"/>
              <a:buNone/>
              <a:defRPr sz="800"/>
            </a:lvl9pPr>
          </a:lstStyle>
          <a:p>
            <a:endParaRPr/>
          </a:p>
        </p:txBody>
      </p:sp>
      <p:sp>
        <p:nvSpPr>
          <p:cNvPr id="62" name="Google Shape;62;p40"/>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pic>
        <p:nvPicPr>
          <p:cNvPr id="2" name="Google Shape;94;p1">
            <a:extLst>
              <a:ext uri="{FF2B5EF4-FFF2-40B4-BE49-F238E27FC236}">
                <a16:creationId xmlns:a16="http://schemas.microsoft.com/office/drawing/2014/main" id="{A46A5FDF-5916-06A9-E87A-12FFDDC1AEBB}"/>
              </a:ext>
            </a:extLst>
          </p:cNvPr>
          <p:cNvPicPr preferRelativeResize="0">
            <a:picLocks noChangeAspect="1"/>
          </p:cNvPicPr>
          <p:nvPr userDrawn="1"/>
        </p:nvPicPr>
        <p:blipFill rotWithShape="1">
          <a:blip r:embed="rId2">
            <a:alphaModFix/>
          </a:blip>
          <a:srcRect/>
          <a:stretch/>
        </p:blipFill>
        <p:spPr>
          <a:xfrm>
            <a:off x="7357803" y="0"/>
            <a:ext cx="1786197" cy="360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1680270" y="3375422"/>
            <a:ext cx="5143500" cy="398488"/>
          </a:xfrm>
          <a:prstGeom prst="rect">
            <a:avLst/>
          </a:prstGeom>
          <a:noFill/>
          <a:ln>
            <a:noFill/>
          </a:ln>
        </p:spPr>
        <p:txBody>
          <a:bodyPr spcFirstLastPara="1" wrap="square" lIns="76525" tIns="38250" rIns="76525" bIns="38250" anchor="b" anchorCtr="0">
            <a:normAutofit/>
          </a:bodyPr>
          <a:lstStyle>
            <a:lvl1pPr lvl="0" algn="l">
              <a:spcBef>
                <a:spcPts val="0"/>
              </a:spcBef>
              <a:spcAft>
                <a:spcPts val="0"/>
              </a:spcAft>
              <a:buClr>
                <a:schemeClr val="dk1"/>
              </a:buClr>
              <a:buSzPts val="1700"/>
              <a:buFont typeface="Calibri"/>
              <a:buNone/>
              <a:defRPr sz="1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1680270" y="430857"/>
            <a:ext cx="5143500" cy="2893219"/>
          </a:xfrm>
          <a:prstGeom prst="rect">
            <a:avLst/>
          </a:prstGeom>
          <a:noFill/>
          <a:ln>
            <a:noFill/>
          </a:ln>
        </p:spPr>
      </p:sp>
      <p:sp>
        <p:nvSpPr>
          <p:cNvPr id="68" name="Google Shape;68;p41"/>
          <p:cNvSpPr txBox="1">
            <a:spLocks noGrp="1"/>
          </p:cNvSpPr>
          <p:nvPr>
            <p:ph type="body" idx="1"/>
          </p:nvPr>
        </p:nvSpPr>
        <p:spPr>
          <a:xfrm>
            <a:off x="1680270" y="3773909"/>
            <a:ext cx="5143500" cy="565919"/>
          </a:xfrm>
          <a:prstGeom prst="rect">
            <a:avLst/>
          </a:prstGeom>
          <a:noFill/>
          <a:ln>
            <a:noFill/>
          </a:ln>
        </p:spPr>
        <p:txBody>
          <a:bodyPr spcFirstLastPara="1" wrap="square" lIns="76525" tIns="38250" rIns="76525" bIns="38250" anchor="t" anchorCtr="0">
            <a:normAutofit/>
          </a:bodyPr>
          <a:lstStyle>
            <a:lvl1pPr marL="457200" lvl="0" indent="-228600" algn="l">
              <a:spcBef>
                <a:spcPts val="240"/>
              </a:spcBef>
              <a:spcAft>
                <a:spcPts val="0"/>
              </a:spcAft>
              <a:buClr>
                <a:schemeClr val="dk1"/>
              </a:buClr>
              <a:buSzPts val="1200"/>
              <a:buNone/>
              <a:defRPr sz="1200"/>
            </a:lvl1pPr>
            <a:lvl2pPr marL="914400" lvl="1" indent="-228600" algn="l">
              <a:spcBef>
                <a:spcPts val="200"/>
              </a:spcBef>
              <a:spcAft>
                <a:spcPts val="0"/>
              </a:spcAft>
              <a:buClr>
                <a:schemeClr val="dk1"/>
              </a:buClr>
              <a:buSzPts val="1000"/>
              <a:buNone/>
              <a:defRPr sz="1000"/>
            </a:lvl2pPr>
            <a:lvl3pPr marL="1371600" lvl="2" indent="-228600" algn="l">
              <a:spcBef>
                <a:spcPts val="160"/>
              </a:spcBef>
              <a:spcAft>
                <a:spcPts val="0"/>
              </a:spcAft>
              <a:buClr>
                <a:schemeClr val="dk1"/>
              </a:buClr>
              <a:buSzPts val="800"/>
              <a:buNone/>
              <a:defRPr sz="800"/>
            </a:lvl3pPr>
            <a:lvl4pPr marL="1828800" lvl="3" indent="-228600" algn="l">
              <a:spcBef>
                <a:spcPts val="160"/>
              </a:spcBef>
              <a:spcAft>
                <a:spcPts val="0"/>
              </a:spcAft>
              <a:buClr>
                <a:schemeClr val="dk1"/>
              </a:buClr>
              <a:buSzPts val="800"/>
              <a:buNone/>
              <a:defRPr sz="800"/>
            </a:lvl4pPr>
            <a:lvl5pPr marL="2286000" lvl="4" indent="-228600" algn="l">
              <a:spcBef>
                <a:spcPts val="160"/>
              </a:spcBef>
              <a:spcAft>
                <a:spcPts val="0"/>
              </a:spcAft>
              <a:buClr>
                <a:schemeClr val="dk1"/>
              </a:buClr>
              <a:buSzPts val="800"/>
              <a:buNone/>
              <a:defRPr sz="800"/>
            </a:lvl5pPr>
            <a:lvl6pPr marL="2743200" lvl="5" indent="-228600" algn="l">
              <a:spcBef>
                <a:spcPts val="160"/>
              </a:spcBef>
              <a:spcAft>
                <a:spcPts val="0"/>
              </a:spcAft>
              <a:buClr>
                <a:schemeClr val="dk1"/>
              </a:buClr>
              <a:buSzPts val="800"/>
              <a:buNone/>
              <a:defRPr sz="800"/>
            </a:lvl6pPr>
            <a:lvl7pPr marL="3200400" lvl="6" indent="-228600" algn="l">
              <a:spcBef>
                <a:spcPts val="160"/>
              </a:spcBef>
              <a:spcAft>
                <a:spcPts val="0"/>
              </a:spcAft>
              <a:buClr>
                <a:schemeClr val="dk1"/>
              </a:buClr>
              <a:buSzPts val="800"/>
              <a:buNone/>
              <a:defRPr sz="800"/>
            </a:lvl7pPr>
            <a:lvl8pPr marL="3657600" lvl="7" indent="-228600" algn="l">
              <a:spcBef>
                <a:spcPts val="160"/>
              </a:spcBef>
              <a:spcAft>
                <a:spcPts val="0"/>
              </a:spcAft>
              <a:buClr>
                <a:schemeClr val="dk1"/>
              </a:buClr>
              <a:buSzPts val="800"/>
              <a:buNone/>
              <a:defRPr sz="800"/>
            </a:lvl8pPr>
            <a:lvl9pPr marL="4114800" lvl="8" indent="-228600" algn="l">
              <a:spcBef>
                <a:spcPts val="160"/>
              </a:spcBef>
              <a:spcAft>
                <a:spcPts val="0"/>
              </a:spcAft>
              <a:buClr>
                <a:schemeClr val="dk1"/>
              </a:buClr>
              <a:buSzPts val="800"/>
              <a:buNone/>
              <a:defRPr sz="800"/>
            </a:lvl9pPr>
          </a:lstStyle>
          <a:p>
            <a:endParaRPr/>
          </a:p>
        </p:txBody>
      </p:sp>
      <p:sp>
        <p:nvSpPr>
          <p:cNvPr id="69" name="Google Shape;69;p41"/>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428625" y="193105"/>
            <a:ext cx="7715250" cy="803672"/>
          </a:xfrm>
          <a:prstGeom prst="rect">
            <a:avLst/>
          </a:prstGeom>
          <a:noFill/>
          <a:ln>
            <a:noFill/>
          </a:ln>
        </p:spPr>
        <p:txBody>
          <a:bodyPr spcFirstLastPara="1" wrap="square" lIns="76525" tIns="38250" rIns="76525" bIns="38250" anchor="ctr" anchorCtr="0">
            <a:normAutofit/>
          </a:bodyPr>
          <a:lstStyle>
            <a:lvl1pPr marR="0" lvl="0" algn="ctr" rtl="0">
              <a:spcBef>
                <a:spcPts val="0"/>
              </a:spcBef>
              <a:spcAft>
                <a:spcPts val="0"/>
              </a:spcAft>
              <a:buClr>
                <a:schemeClr val="dk1"/>
              </a:buClr>
              <a:buSzPts val="3700"/>
              <a:buFont typeface="Calibri"/>
              <a:buNone/>
              <a:defRPr sz="37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428625" y="1125141"/>
            <a:ext cx="7715250" cy="3182318"/>
          </a:xfrm>
          <a:prstGeom prst="rect">
            <a:avLst/>
          </a:prstGeom>
          <a:noFill/>
          <a:ln>
            <a:noFill/>
          </a:ln>
        </p:spPr>
        <p:txBody>
          <a:bodyPr spcFirstLastPara="1" wrap="square" lIns="76525" tIns="38250" rIns="76525" bIns="38250" anchor="t" anchorCtr="0">
            <a:normAutofit/>
          </a:bodyPr>
          <a:lstStyle>
            <a:lvl1pPr marL="457200" marR="0" lvl="0" indent="-400050" algn="l" rtl="0">
              <a:spcBef>
                <a:spcPts val="54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74650" algn="l" rtl="0">
              <a:spcBef>
                <a:spcPts val="460"/>
              </a:spcBef>
              <a:spcAft>
                <a:spcPts val="0"/>
              </a:spcAft>
              <a:buClr>
                <a:schemeClr val="dk1"/>
              </a:buClr>
              <a:buSzPts val="2300"/>
              <a:buFont typeface="Arial"/>
              <a:buChar char="–"/>
              <a:defRPr sz="23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36550" algn="l" rtl="0">
              <a:spcBef>
                <a:spcPts val="34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4pPr>
            <a:lvl5pPr marL="2286000" marR="0" lvl="4" indent="-336550" algn="l" rtl="0">
              <a:spcBef>
                <a:spcPts val="34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5pPr>
            <a:lvl6pPr marL="2743200" marR="0" lvl="5" indent="-336550" algn="l" rtl="0">
              <a:spcBef>
                <a:spcPts val="34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6pPr>
            <a:lvl7pPr marL="3200400" marR="0" lvl="6" indent="-336550" algn="l" rtl="0">
              <a:spcBef>
                <a:spcPts val="34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7pPr>
            <a:lvl8pPr marL="3657600" marR="0" lvl="7" indent="-336550" algn="l" rtl="0">
              <a:spcBef>
                <a:spcPts val="34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8pPr>
            <a:lvl9pPr marL="4114800" marR="0" lvl="8" indent="-336550" algn="l" rtl="0">
              <a:spcBef>
                <a:spcPts val="34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9pPr>
          </a:lstStyle>
          <a:p>
            <a:endParaRPr dirty="0"/>
          </a:p>
        </p:txBody>
      </p:sp>
      <p:sp>
        <p:nvSpPr>
          <p:cNvPr id="12" name="Google Shape;12;p32"/>
          <p:cNvSpPr txBox="1">
            <a:spLocks noGrp="1"/>
          </p:cNvSpPr>
          <p:nvPr>
            <p:ph type="dt" idx="10"/>
          </p:nvPr>
        </p:nvSpPr>
        <p:spPr>
          <a:xfrm>
            <a:off x="428625" y="4469309"/>
            <a:ext cx="2000250" cy="256729"/>
          </a:xfrm>
          <a:prstGeom prst="rect">
            <a:avLst/>
          </a:prstGeom>
          <a:noFill/>
          <a:ln>
            <a:noFill/>
          </a:ln>
        </p:spPr>
        <p:txBody>
          <a:bodyPr spcFirstLastPara="1" wrap="square" lIns="76525" tIns="38250" rIns="76525" bIns="38250" anchor="ctr" anchorCtr="0">
            <a:noAutofit/>
          </a:bodyPr>
          <a:lstStyle>
            <a:lvl1pPr marR="0" lvl="0" algn="l"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13" name="Google Shape;13;p32"/>
          <p:cNvSpPr txBox="1">
            <a:spLocks noGrp="1"/>
          </p:cNvSpPr>
          <p:nvPr>
            <p:ph type="ftr" idx="11"/>
          </p:nvPr>
        </p:nvSpPr>
        <p:spPr>
          <a:xfrm>
            <a:off x="2928938" y="4469309"/>
            <a:ext cx="2714625" cy="256729"/>
          </a:xfrm>
          <a:prstGeom prst="rect">
            <a:avLst/>
          </a:prstGeom>
          <a:noFill/>
          <a:ln>
            <a:noFill/>
          </a:ln>
        </p:spPr>
        <p:txBody>
          <a:bodyPr spcFirstLastPara="1" wrap="square" lIns="76525" tIns="38250" rIns="76525" bIns="38250" anchor="ctr" anchorCtr="0">
            <a:noAutofit/>
          </a:bodyPr>
          <a:lstStyle>
            <a:lvl1pPr marR="0" lvl="0" algn="ctr" rtl="0">
              <a:spcBef>
                <a:spcPts val="0"/>
              </a:spcBef>
              <a:spcAft>
                <a:spcPts val="0"/>
              </a:spcAft>
              <a:buSzPts val="1400"/>
              <a:buNone/>
              <a:defRPr sz="1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500" b="0" i="0" u="none" strike="noStrike" cap="none">
                <a:solidFill>
                  <a:schemeClr val="dk1"/>
                </a:solidFill>
                <a:latin typeface="Calibri"/>
                <a:ea typeface="Calibri"/>
                <a:cs typeface="Calibri"/>
                <a:sym typeface="Calibri"/>
              </a:defRPr>
            </a:lvl9pPr>
          </a:lstStyle>
          <a:p>
            <a:endParaRPr/>
          </a:p>
        </p:txBody>
      </p:sp>
      <p:sp>
        <p:nvSpPr>
          <p:cNvPr id="14" name="Google Shape;14;p32"/>
          <p:cNvSpPr txBox="1">
            <a:spLocks noGrp="1"/>
          </p:cNvSpPr>
          <p:nvPr>
            <p:ph type="sldNum" idx="12"/>
          </p:nvPr>
        </p:nvSpPr>
        <p:spPr>
          <a:xfrm>
            <a:off x="6143625" y="4469309"/>
            <a:ext cx="2000250" cy="256729"/>
          </a:xfrm>
          <a:prstGeom prst="rect">
            <a:avLst/>
          </a:prstGeom>
          <a:noFill/>
          <a:ln>
            <a:noFill/>
          </a:ln>
        </p:spPr>
        <p:txBody>
          <a:bodyPr spcFirstLastPara="1" wrap="square" lIns="76525" tIns="38250" rIns="76525" bIns="38250"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urnoHT7nyvI"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IMG 007825 - 163.jpg"/>
          <p:cNvPicPr preferRelativeResize="0"/>
          <p:nvPr/>
        </p:nvPicPr>
        <p:blipFill rotWithShape="1">
          <a:blip r:embed="rId3">
            <a:alphaModFix/>
          </a:blip>
          <a:srcRect l="50212" t="17933"/>
          <a:stretch/>
        </p:blipFill>
        <p:spPr>
          <a:xfrm>
            <a:off x="4502150" y="0"/>
            <a:ext cx="4678362" cy="5143500"/>
          </a:xfrm>
          <a:prstGeom prst="rect">
            <a:avLst/>
          </a:prstGeom>
          <a:noFill/>
          <a:ln>
            <a:noFill/>
          </a:ln>
        </p:spPr>
      </p:pic>
      <p:sp>
        <p:nvSpPr>
          <p:cNvPr id="90" name="Google Shape;90;p1"/>
          <p:cNvSpPr/>
          <p:nvPr/>
        </p:nvSpPr>
        <p:spPr>
          <a:xfrm>
            <a:off x="0" y="0"/>
            <a:ext cx="4499992" cy="5143500"/>
          </a:xfrm>
          <a:prstGeom prst="rect">
            <a:avLst/>
          </a:prstGeom>
          <a:solidFill>
            <a:srgbClr val="019EE2"/>
          </a:solidFill>
          <a:ln w="9525" cap="flat" cmpd="sng">
            <a:solidFill>
              <a:srgbClr val="45A9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91" name="Google Shape;91;p1"/>
          <p:cNvSpPr txBox="1"/>
          <p:nvPr/>
        </p:nvSpPr>
        <p:spPr>
          <a:xfrm>
            <a:off x="1682" y="2678598"/>
            <a:ext cx="4499992"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3200" b="1" i="0" u="none" strike="noStrike" cap="none">
                <a:solidFill>
                  <a:schemeClr val="lt1"/>
                </a:solidFill>
                <a:latin typeface="Poppins"/>
                <a:ea typeface="Poppins"/>
                <a:cs typeface="Poppins"/>
                <a:sym typeface="Poppins"/>
              </a:rPr>
              <a:t>Seguridad </a:t>
            </a:r>
            <a:endParaRPr/>
          </a:p>
          <a:p>
            <a:pPr marL="0" marR="0" lvl="0" indent="0" algn="ctr" rtl="0">
              <a:spcBef>
                <a:spcPts val="0"/>
              </a:spcBef>
              <a:spcAft>
                <a:spcPts val="0"/>
              </a:spcAft>
              <a:buNone/>
            </a:pPr>
            <a:r>
              <a:rPr lang="es-ES" sz="3200" b="1" i="0" u="none" strike="noStrike" cap="none">
                <a:solidFill>
                  <a:schemeClr val="lt1"/>
                </a:solidFill>
                <a:latin typeface="Poppins"/>
                <a:ea typeface="Poppins"/>
                <a:cs typeface="Poppins"/>
                <a:sym typeface="Poppins"/>
              </a:rPr>
              <a:t>financiera en </a:t>
            </a:r>
            <a:endParaRPr/>
          </a:p>
          <a:p>
            <a:pPr marL="0" marR="0" lvl="0" indent="0" algn="ctr" rtl="0">
              <a:spcBef>
                <a:spcPts val="0"/>
              </a:spcBef>
              <a:spcAft>
                <a:spcPts val="0"/>
              </a:spcAft>
              <a:buNone/>
            </a:pPr>
            <a:r>
              <a:rPr lang="es-ES" sz="3200" b="1" i="0" u="none" strike="noStrike" cap="none">
                <a:solidFill>
                  <a:schemeClr val="lt1"/>
                </a:solidFill>
                <a:latin typeface="Poppins"/>
                <a:ea typeface="Poppins"/>
                <a:cs typeface="Poppins"/>
                <a:sym typeface="Poppins"/>
              </a:rPr>
              <a:t>Internet</a:t>
            </a:r>
            <a:endParaRPr/>
          </a:p>
        </p:txBody>
      </p:sp>
      <p:sp>
        <p:nvSpPr>
          <p:cNvPr id="92" name="Google Shape;92;p1"/>
          <p:cNvSpPr txBox="1"/>
          <p:nvPr/>
        </p:nvSpPr>
        <p:spPr>
          <a:xfrm>
            <a:off x="1682" y="1923678"/>
            <a:ext cx="4499992" cy="330432"/>
          </a:xfrm>
          <a:prstGeom prst="rect">
            <a:avLst/>
          </a:prstGeom>
          <a:noFill/>
          <a:ln>
            <a:noFill/>
          </a:ln>
        </p:spPr>
        <p:txBody>
          <a:bodyPr spcFirstLastPara="1" wrap="square" lIns="0" tIns="0" rIns="0" bIns="0" anchor="t" anchorCtr="0">
            <a:spAutoFit/>
          </a:bodyPr>
          <a:lstStyle/>
          <a:p>
            <a:pPr marL="0" marR="0" lvl="0" indent="0" algn="ctr" rtl="0">
              <a:lnSpc>
                <a:spcPct val="147777"/>
              </a:lnSpc>
              <a:spcBef>
                <a:spcPts val="0"/>
              </a:spcBef>
              <a:spcAft>
                <a:spcPts val="0"/>
              </a:spcAft>
              <a:buNone/>
            </a:pPr>
            <a:r>
              <a:rPr lang="es-ES" sz="1800" b="0" i="0" u="none" strike="noStrike" cap="none">
                <a:solidFill>
                  <a:srgbClr val="FFFFFF"/>
                </a:solidFill>
                <a:latin typeface="Arial"/>
                <a:ea typeface="Arial"/>
                <a:cs typeface="Arial"/>
                <a:sym typeface="Arial"/>
              </a:rPr>
              <a:t>CICLO DE CHARLAS</a:t>
            </a:r>
            <a:endParaRPr/>
          </a:p>
        </p:txBody>
      </p:sp>
      <p:cxnSp>
        <p:nvCxnSpPr>
          <p:cNvPr id="93" name="Google Shape;93;p1"/>
          <p:cNvCxnSpPr/>
          <p:nvPr/>
        </p:nvCxnSpPr>
        <p:spPr>
          <a:xfrm>
            <a:off x="883526" y="2499742"/>
            <a:ext cx="2736304" cy="0"/>
          </a:xfrm>
          <a:prstGeom prst="straightConnector1">
            <a:avLst/>
          </a:prstGeom>
          <a:noFill/>
          <a:ln w="28575" cap="flat" cmpd="sng">
            <a:solidFill>
              <a:schemeClr val="lt1"/>
            </a:solidFill>
            <a:prstDash val="solid"/>
            <a:round/>
            <a:headEnd type="none" w="sm" len="sm"/>
            <a:tailEnd type="none" w="sm" len="sm"/>
          </a:ln>
        </p:spPr>
      </p:cxnSp>
      <p:pic>
        <p:nvPicPr>
          <p:cNvPr id="94" name="Google Shape;94;p1"/>
          <p:cNvPicPr preferRelativeResize="0"/>
          <p:nvPr/>
        </p:nvPicPr>
        <p:blipFill rotWithShape="1">
          <a:blip r:embed="rId4">
            <a:alphaModFix/>
          </a:blip>
          <a:srcRect/>
          <a:stretch/>
        </p:blipFill>
        <p:spPr>
          <a:xfrm>
            <a:off x="899592" y="771550"/>
            <a:ext cx="2678518" cy="534498"/>
          </a:xfrm>
          <a:prstGeom prst="rect">
            <a:avLst/>
          </a:prstGeom>
          <a:noFill/>
          <a:ln>
            <a:noFill/>
          </a:ln>
        </p:spPr>
      </p:pic>
      <p:sp>
        <p:nvSpPr>
          <p:cNvPr id="2" name="CuadroTexto 1">
            <a:extLst>
              <a:ext uri="{FF2B5EF4-FFF2-40B4-BE49-F238E27FC236}">
                <a16:creationId xmlns:a16="http://schemas.microsoft.com/office/drawing/2014/main" id="{7126D088-9581-5147-6818-DCFFC8EEFD53}"/>
              </a:ext>
            </a:extLst>
          </p:cNvPr>
          <p:cNvSpPr txBox="1"/>
          <p:nvPr/>
        </p:nvSpPr>
        <p:spPr>
          <a:xfrm>
            <a:off x="8180363" y="4783016"/>
            <a:ext cx="1000149" cy="230832"/>
          </a:xfrm>
          <a:prstGeom prst="rect">
            <a:avLst/>
          </a:prstGeom>
          <a:noFill/>
        </p:spPr>
        <p:txBody>
          <a:bodyPr wrap="square" rtlCol="0">
            <a:spAutoFit/>
          </a:bodyPr>
          <a:lstStyle/>
          <a:p>
            <a:r>
              <a:rPr lang="es-ES" sz="900" i="1" dirty="0">
                <a:solidFill>
                  <a:schemeClr val="bg1"/>
                </a:solidFill>
              </a:rPr>
              <a:t>Febrero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p:nvPr/>
        </p:nvSpPr>
        <p:spPr>
          <a:xfrm>
            <a:off x="0" y="0"/>
            <a:ext cx="4571040" cy="5143500"/>
          </a:xfrm>
          <a:prstGeom prst="rect">
            <a:avLst/>
          </a:prstGeom>
          <a:solidFill>
            <a:srgbClr val="01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pic>
        <p:nvPicPr>
          <p:cNvPr id="202" name="Google Shape;202;p10"/>
          <p:cNvPicPr preferRelativeResize="0"/>
          <p:nvPr/>
        </p:nvPicPr>
        <p:blipFill rotWithShape="1">
          <a:blip r:embed="rId3">
            <a:alphaModFix/>
          </a:blip>
          <a:srcRect/>
          <a:stretch/>
        </p:blipFill>
        <p:spPr>
          <a:xfrm>
            <a:off x="0" y="596057"/>
            <a:ext cx="5303025" cy="3951386"/>
          </a:xfrm>
          <a:prstGeom prst="rect">
            <a:avLst/>
          </a:prstGeom>
          <a:noFill/>
          <a:ln>
            <a:noFill/>
          </a:ln>
          <a:effectLst>
            <a:outerShdw blurRad="292100" dist="139700" dir="2700000" algn="tl" rotWithShape="0">
              <a:srgbClr val="333333">
                <a:alpha val="64705"/>
              </a:srgbClr>
            </a:outerShdw>
          </a:effectLst>
        </p:spPr>
      </p:pic>
      <p:sp>
        <p:nvSpPr>
          <p:cNvPr id="203" name="Google Shape;203;p10"/>
          <p:cNvSpPr txBox="1"/>
          <p:nvPr/>
        </p:nvSpPr>
        <p:spPr>
          <a:xfrm>
            <a:off x="5220072" y="1635646"/>
            <a:ext cx="3851920" cy="1739792"/>
          </a:xfrm>
          <a:prstGeom prst="rect">
            <a:avLst/>
          </a:prstGeom>
          <a:noFill/>
          <a:ln>
            <a:noFill/>
          </a:ln>
        </p:spPr>
        <p:txBody>
          <a:bodyPr spcFirstLastPara="1" wrap="square" lIns="0" tIns="0" rIns="0" bIns="0" anchor="t" anchorCtr="0">
            <a:spAutoFit/>
          </a:bodyPr>
          <a:lstStyle/>
          <a:p>
            <a:pPr marL="0" marR="0" lvl="0" indent="0" algn="ctr" rtl="0">
              <a:lnSpc>
                <a:spcPct val="118947"/>
              </a:lnSpc>
              <a:spcBef>
                <a:spcPts val="0"/>
              </a:spcBef>
              <a:spcAft>
                <a:spcPts val="0"/>
              </a:spcAft>
              <a:buNone/>
            </a:pPr>
            <a:r>
              <a:rPr lang="es-ES" sz="3800" b="1">
                <a:solidFill>
                  <a:srgbClr val="595959"/>
                </a:solidFill>
                <a:latin typeface="Poppins"/>
                <a:ea typeface="Poppins"/>
                <a:cs typeface="Poppins"/>
                <a:sym typeface="Poppins"/>
              </a:rPr>
              <a:t>El caso de</a:t>
            </a:r>
            <a:endParaRPr/>
          </a:p>
          <a:p>
            <a:pPr marL="0" marR="0" lvl="0" indent="0" algn="ctr" rtl="0">
              <a:lnSpc>
                <a:spcPct val="118947"/>
              </a:lnSpc>
              <a:spcBef>
                <a:spcPts val="0"/>
              </a:spcBef>
              <a:spcAft>
                <a:spcPts val="0"/>
              </a:spcAft>
              <a:buNone/>
            </a:pPr>
            <a:r>
              <a:rPr lang="es-ES" sz="3800" b="1">
                <a:solidFill>
                  <a:srgbClr val="595959"/>
                </a:solidFill>
                <a:latin typeface="Poppins"/>
                <a:ea typeface="Poppins"/>
                <a:cs typeface="Poppins"/>
                <a:sym typeface="Poppins"/>
              </a:rPr>
              <a:t>la Agencia Tributaria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1"/>
          <p:cNvSpPr txBox="1"/>
          <p:nvPr/>
        </p:nvSpPr>
        <p:spPr>
          <a:xfrm>
            <a:off x="4580880" y="322512"/>
            <a:ext cx="4572000"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i="1">
                <a:solidFill>
                  <a:srgbClr val="019EE2"/>
                </a:solidFill>
                <a:latin typeface="Poppins"/>
                <a:ea typeface="Poppins"/>
                <a:cs typeface="Poppins"/>
                <a:sym typeface="Poppins"/>
              </a:rPr>
              <a:t>Phishing</a:t>
            </a:r>
            <a:endParaRPr/>
          </a:p>
        </p:txBody>
      </p:sp>
      <p:cxnSp>
        <p:nvCxnSpPr>
          <p:cNvPr id="210" name="Google Shape;210;p11"/>
          <p:cNvCxnSpPr/>
          <p:nvPr/>
        </p:nvCxnSpPr>
        <p:spPr>
          <a:xfrm>
            <a:off x="5498728" y="915566"/>
            <a:ext cx="2736304" cy="0"/>
          </a:xfrm>
          <a:prstGeom prst="straightConnector1">
            <a:avLst/>
          </a:prstGeom>
          <a:noFill/>
          <a:ln w="28575" cap="flat" cmpd="sng">
            <a:solidFill>
              <a:srgbClr val="019EE2"/>
            </a:solidFill>
            <a:prstDash val="solid"/>
            <a:round/>
            <a:headEnd type="none" w="sm" len="sm"/>
            <a:tailEnd type="none" w="sm" len="sm"/>
          </a:ln>
        </p:spPr>
      </p:cxnSp>
      <p:sp>
        <p:nvSpPr>
          <p:cNvPr id="211" name="Google Shape;211;p11"/>
          <p:cNvSpPr/>
          <p:nvPr/>
        </p:nvSpPr>
        <p:spPr>
          <a:xfrm>
            <a:off x="0" y="0"/>
            <a:ext cx="4571040" cy="5143500"/>
          </a:xfrm>
          <a:prstGeom prst="rect">
            <a:avLst/>
          </a:prstGeom>
          <a:solidFill>
            <a:srgbClr val="01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pic>
        <p:nvPicPr>
          <p:cNvPr id="212" name="Google Shape;212;p11"/>
          <p:cNvPicPr preferRelativeResize="0"/>
          <p:nvPr/>
        </p:nvPicPr>
        <p:blipFill rotWithShape="1">
          <a:blip r:embed="rId3">
            <a:alphaModFix/>
          </a:blip>
          <a:srcRect l="4239"/>
          <a:stretch/>
        </p:blipFill>
        <p:spPr>
          <a:xfrm>
            <a:off x="0" y="1059582"/>
            <a:ext cx="4841545" cy="3244825"/>
          </a:xfrm>
          <a:prstGeom prst="rect">
            <a:avLst/>
          </a:prstGeom>
          <a:noFill/>
          <a:ln>
            <a:noFill/>
          </a:ln>
          <a:effectLst>
            <a:outerShdw blurRad="292100" dist="139700" dir="2700000" algn="tl" rotWithShape="0">
              <a:srgbClr val="333333">
                <a:alpha val="64705"/>
              </a:srgbClr>
            </a:outerShdw>
          </a:effectLst>
        </p:spPr>
      </p:pic>
      <p:pic>
        <p:nvPicPr>
          <p:cNvPr id="213" name="Google Shape;213;p11"/>
          <p:cNvPicPr preferRelativeResize="0"/>
          <p:nvPr/>
        </p:nvPicPr>
        <p:blipFill rotWithShape="1">
          <a:blip r:embed="rId4">
            <a:alphaModFix/>
          </a:blip>
          <a:srcRect/>
          <a:stretch/>
        </p:blipFill>
        <p:spPr>
          <a:xfrm>
            <a:off x="4429124" y="2057401"/>
            <a:ext cx="4730085" cy="1859926"/>
          </a:xfrm>
          <a:prstGeom prst="rect">
            <a:avLst/>
          </a:prstGeom>
          <a:noFill/>
          <a:ln>
            <a:noFill/>
          </a:ln>
          <a:effectLst>
            <a:outerShdw blurRad="292100" dist="139700" dir="2700000" algn="tl" rotWithShape="0">
              <a:srgbClr val="333333">
                <a:alpha val="64705"/>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2"/>
          <p:cNvPicPr preferRelativeResize="0"/>
          <p:nvPr/>
        </p:nvPicPr>
        <p:blipFill rotWithShape="1">
          <a:blip r:embed="rId3">
            <a:alphaModFix/>
          </a:blip>
          <a:srcRect/>
          <a:stretch/>
        </p:blipFill>
        <p:spPr>
          <a:xfrm>
            <a:off x="0" y="0"/>
            <a:ext cx="9180512" cy="51640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3"/>
          <p:cNvPicPr preferRelativeResize="0"/>
          <p:nvPr/>
        </p:nvPicPr>
        <p:blipFill rotWithShape="1">
          <a:blip r:embed="rId3">
            <a:alphaModFix/>
          </a:blip>
          <a:srcRect t="3868" r="2" b="467"/>
          <a:stretch/>
        </p:blipFill>
        <p:spPr>
          <a:xfrm>
            <a:off x="0" y="0"/>
            <a:ext cx="9328759" cy="523604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4"/>
          <p:cNvPicPr preferRelativeResize="0"/>
          <p:nvPr/>
        </p:nvPicPr>
        <p:blipFill rotWithShape="1">
          <a:blip r:embed="rId3">
            <a:alphaModFix/>
          </a:blip>
          <a:srcRect t="1853" r="2" b="2482"/>
          <a:stretch/>
        </p:blipFill>
        <p:spPr>
          <a:xfrm>
            <a:off x="0" y="0"/>
            <a:ext cx="9194946" cy="52360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5"/>
          <p:cNvPicPr preferRelativeResize="0"/>
          <p:nvPr/>
        </p:nvPicPr>
        <p:blipFill rotWithShape="1">
          <a:blip r:embed="rId3">
            <a:alphaModFix/>
          </a:blip>
          <a:srcRect/>
          <a:stretch/>
        </p:blipFill>
        <p:spPr>
          <a:xfrm>
            <a:off x="179512" y="142857"/>
            <a:ext cx="4258192" cy="3672408"/>
          </a:xfrm>
          <a:prstGeom prst="rect">
            <a:avLst/>
          </a:prstGeom>
          <a:noFill/>
          <a:ln>
            <a:noFill/>
          </a:ln>
          <a:effectLst>
            <a:outerShdw blurRad="50800" dist="38100" dir="2700000" algn="tl" rotWithShape="0">
              <a:srgbClr val="000000">
                <a:alpha val="40000"/>
              </a:srgbClr>
            </a:outerShdw>
          </a:effectLst>
        </p:spPr>
      </p:pic>
      <p:pic>
        <p:nvPicPr>
          <p:cNvPr id="234" name="Google Shape;234;p15"/>
          <p:cNvPicPr preferRelativeResize="0"/>
          <p:nvPr/>
        </p:nvPicPr>
        <p:blipFill rotWithShape="1">
          <a:blip r:embed="rId4">
            <a:alphaModFix/>
          </a:blip>
          <a:srcRect/>
          <a:stretch/>
        </p:blipFill>
        <p:spPr>
          <a:xfrm>
            <a:off x="4572000" y="177823"/>
            <a:ext cx="4572000" cy="3890314"/>
          </a:xfrm>
          <a:prstGeom prst="rect">
            <a:avLst/>
          </a:prstGeom>
          <a:noFill/>
          <a:ln>
            <a:noFill/>
          </a:ln>
          <a:effectLst>
            <a:outerShdw blurRad="50800" dist="38100" dir="13500000" algn="br" rotWithShape="0">
              <a:srgbClr val="000000">
                <a:alpha val="4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6"/>
          <p:cNvSpPr txBox="1"/>
          <p:nvPr/>
        </p:nvSpPr>
        <p:spPr>
          <a:xfrm>
            <a:off x="107504" y="3219822"/>
            <a:ext cx="4320480" cy="92333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000">
                <a:solidFill>
                  <a:srgbClr val="595959"/>
                </a:solidFill>
                <a:latin typeface="Poppins"/>
                <a:ea typeface="Poppins"/>
                <a:cs typeface="Poppins"/>
                <a:sym typeface="Poppins"/>
              </a:rPr>
              <a:t>¡Cuidado con el </a:t>
            </a:r>
            <a:r>
              <a:rPr lang="es-ES" sz="2000" i="1">
                <a:solidFill>
                  <a:srgbClr val="595959"/>
                </a:solidFill>
                <a:latin typeface="Poppins"/>
                <a:ea typeface="Poppins"/>
                <a:cs typeface="Poppins"/>
                <a:sym typeface="Poppins"/>
              </a:rPr>
              <a:t>smishing</a:t>
            </a:r>
            <a:r>
              <a:rPr lang="es-ES" sz="2000">
                <a:solidFill>
                  <a:srgbClr val="595959"/>
                </a:solidFill>
                <a:latin typeface="Poppins"/>
                <a:ea typeface="Poppins"/>
                <a:cs typeface="Poppins"/>
                <a:sym typeface="Poppins"/>
              </a:rPr>
              <a:t>! </a:t>
            </a:r>
            <a:endParaRPr/>
          </a:p>
          <a:p>
            <a:pPr marL="0" marR="0" lvl="0" indent="0" algn="ctr" rtl="0">
              <a:spcBef>
                <a:spcPts val="0"/>
              </a:spcBef>
              <a:spcAft>
                <a:spcPts val="0"/>
              </a:spcAft>
              <a:buNone/>
            </a:pPr>
            <a:r>
              <a:rPr lang="es-ES" sz="2000">
                <a:solidFill>
                  <a:srgbClr val="595959"/>
                </a:solidFill>
                <a:latin typeface="Poppins"/>
                <a:ea typeface="Poppins"/>
                <a:cs typeface="Poppins"/>
                <a:sym typeface="Poppins"/>
              </a:rPr>
              <a:t>No abras nunca los enlaces enviados por SMS / MMS</a:t>
            </a:r>
            <a:endParaRPr/>
          </a:p>
        </p:txBody>
      </p:sp>
      <p:sp>
        <p:nvSpPr>
          <p:cNvPr id="241" name="Google Shape;241;p16"/>
          <p:cNvSpPr txBox="1"/>
          <p:nvPr/>
        </p:nvSpPr>
        <p:spPr>
          <a:xfrm>
            <a:off x="467544" y="915566"/>
            <a:ext cx="3855530" cy="580501"/>
          </a:xfrm>
          <a:prstGeom prst="rect">
            <a:avLst/>
          </a:prstGeom>
          <a:noFill/>
          <a:ln>
            <a:noFill/>
          </a:ln>
        </p:spPr>
        <p:txBody>
          <a:bodyPr spcFirstLastPara="1" wrap="square" lIns="0" tIns="0" rIns="0" bIns="0" anchor="t" anchorCtr="0">
            <a:spAutoFit/>
          </a:bodyPr>
          <a:lstStyle/>
          <a:p>
            <a:pPr marL="0" marR="0" lvl="0" indent="0" algn="ctr" rtl="0">
              <a:lnSpc>
                <a:spcPct val="118947"/>
              </a:lnSpc>
              <a:spcBef>
                <a:spcPts val="0"/>
              </a:spcBef>
              <a:spcAft>
                <a:spcPts val="0"/>
              </a:spcAft>
              <a:buNone/>
            </a:pPr>
            <a:r>
              <a:rPr lang="es-ES" sz="3800" b="1" i="1">
                <a:solidFill>
                  <a:srgbClr val="019EE2"/>
                </a:solidFill>
                <a:latin typeface="Poppins"/>
                <a:ea typeface="Poppins"/>
                <a:cs typeface="Poppins"/>
                <a:sym typeface="Poppins"/>
              </a:rPr>
              <a:t>¿Smishing?</a:t>
            </a:r>
            <a:endParaRPr/>
          </a:p>
        </p:txBody>
      </p:sp>
      <p:sp>
        <p:nvSpPr>
          <p:cNvPr id="242" name="Google Shape;242;p16"/>
          <p:cNvSpPr txBox="1"/>
          <p:nvPr/>
        </p:nvSpPr>
        <p:spPr>
          <a:xfrm>
            <a:off x="1021012" y="1526356"/>
            <a:ext cx="2748595" cy="617904"/>
          </a:xfrm>
          <a:prstGeom prst="rect">
            <a:avLst/>
          </a:prstGeom>
          <a:noFill/>
          <a:ln>
            <a:noFill/>
          </a:ln>
        </p:spPr>
        <p:txBody>
          <a:bodyPr spcFirstLastPara="1" wrap="square" lIns="0" tIns="0" rIns="0" bIns="0" anchor="t" anchorCtr="0">
            <a:spAutoFit/>
          </a:bodyPr>
          <a:lstStyle/>
          <a:p>
            <a:pPr marL="0" marR="0" lvl="0" indent="0" algn="ctr" rtl="0">
              <a:lnSpc>
                <a:spcPct val="120500"/>
              </a:lnSpc>
              <a:spcBef>
                <a:spcPts val="0"/>
              </a:spcBef>
              <a:spcAft>
                <a:spcPts val="0"/>
              </a:spcAft>
              <a:buNone/>
            </a:pPr>
            <a:r>
              <a:rPr lang="es-ES" sz="2000" b="1">
                <a:solidFill>
                  <a:srgbClr val="595959"/>
                </a:solidFill>
                <a:latin typeface="Poppins"/>
                <a:ea typeface="Poppins"/>
                <a:cs typeface="Poppins"/>
                <a:sym typeface="Poppins"/>
              </a:rPr>
              <a:t>Seguridad también con nuestro móvil</a:t>
            </a:r>
            <a:endParaRPr/>
          </a:p>
        </p:txBody>
      </p:sp>
      <p:pic>
        <p:nvPicPr>
          <p:cNvPr id="243" name="Google Shape;243;p16" descr="IMG 007400 - 306.jpg"/>
          <p:cNvPicPr preferRelativeResize="0"/>
          <p:nvPr/>
        </p:nvPicPr>
        <p:blipFill rotWithShape="1">
          <a:blip r:embed="rId3">
            <a:alphaModFix/>
          </a:blip>
          <a:srcRect l="32292" r="9720"/>
          <a:stretch/>
        </p:blipFill>
        <p:spPr>
          <a:xfrm>
            <a:off x="4669412" y="0"/>
            <a:ext cx="4474587"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7"/>
          <p:cNvPicPr preferRelativeResize="0"/>
          <p:nvPr/>
        </p:nvPicPr>
        <p:blipFill rotWithShape="1">
          <a:blip r:embed="rId3">
            <a:alphaModFix/>
          </a:blip>
          <a:srcRect t="1874" r="2" b="2460"/>
          <a:stretch/>
        </p:blipFill>
        <p:spPr>
          <a:xfrm>
            <a:off x="-92380" y="61739"/>
            <a:ext cx="9328759" cy="50511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8"/>
          <p:cNvSpPr txBox="1"/>
          <p:nvPr/>
        </p:nvSpPr>
        <p:spPr>
          <a:xfrm>
            <a:off x="4572000" y="2787774"/>
            <a:ext cx="4248472" cy="1179810"/>
          </a:xfrm>
          <a:prstGeom prst="rect">
            <a:avLst/>
          </a:prstGeom>
          <a:noFill/>
          <a:ln>
            <a:noFill/>
          </a:ln>
        </p:spPr>
        <p:txBody>
          <a:bodyPr spcFirstLastPara="1" wrap="square" lIns="0" tIns="0" rIns="0" bIns="0" anchor="t" anchorCtr="0">
            <a:spAutoFit/>
          </a:bodyPr>
          <a:lstStyle/>
          <a:p>
            <a:pPr marL="0" marR="0" lvl="0" indent="0" algn="ctr" rtl="0">
              <a:lnSpc>
                <a:spcPct val="113000"/>
              </a:lnSpc>
              <a:spcBef>
                <a:spcPts val="0"/>
              </a:spcBef>
              <a:spcAft>
                <a:spcPts val="0"/>
              </a:spcAft>
              <a:buNone/>
            </a:pPr>
            <a:r>
              <a:rPr lang="es-ES" sz="2000">
                <a:solidFill>
                  <a:srgbClr val="595959"/>
                </a:solidFill>
                <a:latin typeface="Poppins"/>
                <a:ea typeface="Poppins"/>
                <a:cs typeface="Poppins"/>
                <a:sym typeface="Poppins"/>
              </a:rPr>
              <a:t>El banco </a:t>
            </a:r>
            <a:r>
              <a:rPr lang="es-ES" sz="2000" b="1">
                <a:solidFill>
                  <a:srgbClr val="595959"/>
                </a:solidFill>
                <a:latin typeface="Poppins"/>
                <a:ea typeface="Poppins"/>
                <a:cs typeface="Poppins"/>
                <a:sym typeface="Poppins"/>
              </a:rPr>
              <a:t>JAMÁS</a:t>
            </a:r>
            <a:r>
              <a:rPr lang="es-ES" sz="2000">
                <a:solidFill>
                  <a:srgbClr val="595959"/>
                </a:solidFill>
                <a:latin typeface="Poppins"/>
                <a:ea typeface="Poppins"/>
                <a:cs typeface="Poppins"/>
                <a:sym typeface="Poppins"/>
              </a:rPr>
              <a:t> contactará</a:t>
            </a:r>
            <a:endParaRPr/>
          </a:p>
          <a:p>
            <a:pPr marL="0" marR="0" lvl="0" indent="0" algn="ctr" rtl="0">
              <a:lnSpc>
                <a:spcPct val="113000"/>
              </a:lnSpc>
              <a:spcBef>
                <a:spcPts val="0"/>
              </a:spcBef>
              <a:spcAft>
                <a:spcPts val="0"/>
              </a:spcAft>
              <a:buNone/>
            </a:pPr>
            <a:r>
              <a:rPr lang="es-ES" sz="2000">
                <a:solidFill>
                  <a:srgbClr val="595959"/>
                </a:solidFill>
                <a:latin typeface="Poppins"/>
                <a:ea typeface="Poppins"/>
                <a:cs typeface="Poppins"/>
                <a:sym typeface="Poppins"/>
              </a:rPr>
              <a:t>con nosotros para pedirnos información sensible y confidencial sobre claves o contraseñas.</a:t>
            </a:r>
            <a:endParaRPr/>
          </a:p>
        </p:txBody>
      </p:sp>
      <p:sp>
        <p:nvSpPr>
          <p:cNvPr id="256" name="Google Shape;256;p18"/>
          <p:cNvSpPr txBox="1"/>
          <p:nvPr/>
        </p:nvSpPr>
        <p:spPr>
          <a:xfrm>
            <a:off x="4716016" y="1275606"/>
            <a:ext cx="4032448" cy="1160147"/>
          </a:xfrm>
          <a:prstGeom prst="rect">
            <a:avLst/>
          </a:prstGeom>
          <a:noFill/>
          <a:ln>
            <a:noFill/>
          </a:ln>
        </p:spPr>
        <p:txBody>
          <a:bodyPr spcFirstLastPara="1" wrap="square" lIns="0" tIns="0" rIns="0" bIns="0" anchor="t" anchorCtr="0">
            <a:spAutoFit/>
          </a:bodyPr>
          <a:lstStyle/>
          <a:p>
            <a:pPr marL="0" marR="0" lvl="0" indent="0" algn="ctr" rtl="0">
              <a:lnSpc>
                <a:spcPct val="118947"/>
              </a:lnSpc>
              <a:spcBef>
                <a:spcPts val="0"/>
              </a:spcBef>
              <a:spcAft>
                <a:spcPts val="0"/>
              </a:spcAft>
              <a:buNone/>
            </a:pPr>
            <a:r>
              <a:rPr lang="es-ES" sz="3800" b="1">
                <a:solidFill>
                  <a:srgbClr val="019EE2"/>
                </a:solidFill>
                <a:latin typeface="Poppins"/>
                <a:ea typeface="Poppins"/>
                <a:cs typeface="Poppins"/>
                <a:sym typeface="Poppins"/>
              </a:rPr>
              <a:t>¡Cuidado con</a:t>
            </a:r>
            <a:endParaRPr/>
          </a:p>
          <a:p>
            <a:pPr marL="0" marR="0" lvl="0" indent="0" algn="ctr" rtl="0">
              <a:lnSpc>
                <a:spcPct val="118947"/>
              </a:lnSpc>
              <a:spcBef>
                <a:spcPts val="0"/>
              </a:spcBef>
              <a:spcAft>
                <a:spcPts val="0"/>
              </a:spcAft>
              <a:buNone/>
            </a:pPr>
            <a:r>
              <a:rPr lang="es-ES" sz="3800" b="1">
                <a:solidFill>
                  <a:srgbClr val="019EE2"/>
                </a:solidFill>
                <a:latin typeface="Poppins"/>
                <a:ea typeface="Poppins"/>
                <a:cs typeface="Poppins"/>
                <a:sym typeface="Poppins"/>
              </a:rPr>
              <a:t>el </a:t>
            </a:r>
            <a:r>
              <a:rPr lang="es-ES" sz="3800" b="1" i="1">
                <a:solidFill>
                  <a:srgbClr val="019EE2"/>
                </a:solidFill>
                <a:latin typeface="Poppins"/>
                <a:ea typeface="Poppins"/>
                <a:cs typeface="Poppins"/>
                <a:sym typeface="Poppins"/>
              </a:rPr>
              <a:t>vishing</a:t>
            </a:r>
            <a:r>
              <a:rPr lang="es-ES" sz="3800" b="1">
                <a:solidFill>
                  <a:srgbClr val="019EE2"/>
                </a:solidFill>
                <a:latin typeface="Poppins"/>
                <a:ea typeface="Poppins"/>
                <a:cs typeface="Poppins"/>
                <a:sym typeface="Poppins"/>
              </a:rPr>
              <a:t>!</a:t>
            </a:r>
            <a:endParaRPr/>
          </a:p>
        </p:txBody>
      </p:sp>
      <p:pic>
        <p:nvPicPr>
          <p:cNvPr id="257" name="Google Shape;257;p18" descr="196879-OYDUDD-753.jpg"/>
          <p:cNvPicPr preferRelativeResize="0"/>
          <p:nvPr/>
        </p:nvPicPr>
        <p:blipFill rotWithShape="1">
          <a:blip r:embed="rId3">
            <a:alphaModFix/>
          </a:blip>
          <a:srcRect l="33516" r="9563"/>
          <a:stretch/>
        </p:blipFill>
        <p:spPr>
          <a:xfrm>
            <a:off x="0" y="5275"/>
            <a:ext cx="4385734"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9"/>
          <p:cNvSpPr txBox="1"/>
          <p:nvPr/>
        </p:nvSpPr>
        <p:spPr>
          <a:xfrm>
            <a:off x="4644008" y="51470"/>
            <a:ext cx="4032448" cy="1156086"/>
          </a:xfrm>
          <a:prstGeom prst="rect">
            <a:avLst/>
          </a:prstGeom>
          <a:noFill/>
          <a:ln>
            <a:noFill/>
          </a:ln>
        </p:spPr>
        <p:txBody>
          <a:bodyPr spcFirstLastPara="1" wrap="square" lIns="0" tIns="0" rIns="0" bIns="0" anchor="t" anchorCtr="0">
            <a:spAutoFit/>
          </a:bodyPr>
          <a:lstStyle/>
          <a:p>
            <a:pPr marL="0" marR="0" lvl="0" indent="0" algn="ctr" rtl="0">
              <a:lnSpc>
                <a:spcPct val="118947"/>
              </a:lnSpc>
              <a:spcBef>
                <a:spcPts val="0"/>
              </a:spcBef>
              <a:spcAft>
                <a:spcPts val="0"/>
              </a:spcAft>
              <a:buNone/>
            </a:pPr>
            <a:r>
              <a:rPr lang="es-ES" sz="3800" b="1">
                <a:solidFill>
                  <a:srgbClr val="019EE2"/>
                </a:solidFill>
                <a:latin typeface="Poppins"/>
                <a:ea typeface="Poppins"/>
                <a:cs typeface="Poppins"/>
                <a:sym typeface="Poppins"/>
              </a:rPr>
              <a:t>¡Alerta con el Trashing!</a:t>
            </a:r>
            <a:endParaRPr/>
          </a:p>
        </p:txBody>
      </p:sp>
      <p:pic>
        <p:nvPicPr>
          <p:cNvPr id="264" name="Google Shape;264;p19"/>
          <p:cNvPicPr preferRelativeResize="0"/>
          <p:nvPr/>
        </p:nvPicPr>
        <p:blipFill rotWithShape="1">
          <a:blip r:embed="rId3">
            <a:alphaModFix/>
          </a:blip>
          <a:srcRect/>
          <a:stretch/>
        </p:blipFill>
        <p:spPr>
          <a:xfrm>
            <a:off x="0" y="-1"/>
            <a:ext cx="4427984" cy="4578165"/>
          </a:xfrm>
          <a:prstGeom prst="rect">
            <a:avLst/>
          </a:prstGeom>
          <a:noFill/>
          <a:ln>
            <a:noFill/>
          </a:ln>
        </p:spPr>
      </p:pic>
      <p:sp>
        <p:nvSpPr>
          <p:cNvPr id="265" name="Google Shape;265;p19"/>
          <p:cNvSpPr txBox="1"/>
          <p:nvPr/>
        </p:nvSpPr>
        <p:spPr>
          <a:xfrm>
            <a:off x="4499992" y="1241799"/>
            <a:ext cx="45720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500" b="1">
                <a:solidFill>
                  <a:srgbClr val="0070C0"/>
                </a:solidFill>
                <a:latin typeface="Calibri"/>
                <a:ea typeface="Calibri"/>
                <a:cs typeface="Calibri"/>
                <a:sym typeface="Calibri"/>
              </a:rPr>
              <a:t>Información Sensible</a:t>
            </a:r>
            <a:endParaRPr/>
          </a:p>
          <a:p>
            <a:pPr marL="0" marR="0" lvl="0" indent="0" algn="l" rtl="0">
              <a:spcBef>
                <a:spcPts val="0"/>
              </a:spcBef>
              <a:spcAft>
                <a:spcPts val="0"/>
              </a:spcAft>
              <a:buNone/>
            </a:pPr>
            <a:r>
              <a:rPr lang="es-ES" sz="1500">
                <a:solidFill>
                  <a:schemeClr val="dk1"/>
                </a:solidFill>
                <a:latin typeface="Calibri"/>
                <a:ea typeface="Calibri"/>
                <a:cs typeface="Calibri"/>
                <a:sym typeface="Calibri"/>
              </a:rPr>
              <a:t>Estafadores buscan documentos, en la basura, como recibos, facturas, extractos bancarios, y correspondencia con información personal.</a:t>
            </a:r>
            <a:endParaRPr/>
          </a:p>
        </p:txBody>
      </p:sp>
      <p:sp>
        <p:nvSpPr>
          <p:cNvPr id="266" name="Google Shape;266;p19"/>
          <p:cNvSpPr txBox="1"/>
          <p:nvPr/>
        </p:nvSpPr>
        <p:spPr>
          <a:xfrm>
            <a:off x="4499992" y="2257462"/>
            <a:ext cx="45720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500" b="1">
                <a:solidFill>
                  <a:srgbClr val="0070C0"/>
                </a:solidFill>
                <a:latin typeface="Calibri"/>
                <a:ea typeface="Calibri"/>
                <a:cs typeface="Calibri"/>
                <a:sym typeface="Calibri"/>
              </a:rPr>
              <a:t>Acceso a Datos</a:t>
            </a:r>
            <a:endParaRPr/>
          </a:p>
          <a:p>
            <a:pPr marL="0" marR="0" lvl="0" indent="0" algn="l" rtl="0">
              <a:spcBef>
                <a:spcPts val="0"/>
              </a:spcBef>
              <a:spcAft>
                <a:spcPts val="0"/>
              </a:spcAft>
              <a:buNone/>
            </a:pPr>
            <a:r>
              <a:rPr lang="es-ES" sz="1500">
                <a:solidFill>
                  <a:schemeClr val="dk1"/>
                </a:solidFill>
                <a:latin typeface="Calibri"/>
                <a:ea typeface="Calibri"/>
                <a:cs typeface="Calibri"/>
                <a:sym typeface="Calibri"/>
              </a:rPr>
              <a:t>Esta información puede ser usada para abrir cuentas bancarias, solicitar préstamos, o realizar compras sin autorización.</a:t>
            </a:r>
            <a:endParaRPr/>
          </a:p>
        </p:txBody>
      </p:sp>
      <p:sp>
        <p:nvSpPr>
          <p:cNvPr id="267" name="Google Shape;267;p19"/>
          <p:cNvSpPr txBox="1"/>
          <p:nvPr/>
        </p:nvSpPr>
        <p:spPr>
          <a:xfrm>
            <a:off x="4499992" y="3273125"/>
            <a:ext cx="45720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500" b="1">
                <a:solidFill>
                  <a:srgbClr val="0070C0"/>
                </a:solidFill>
                <a:latin typeface="Calibri"/>
                <a:ea typeface="Calibri"/>
                <a:cs typeface="Calibri"/>
                <a:sym typeface="Calibri"/>
              </a:rPr>
              <a:t>Daño Económico</a:t>
            </a:r>
            <a:endParaRPr/>
          </a:p>
          <a:p>
            <a:pPr marL="0" marR="0" lvl="0" indent="0" algn="l" rtl="0">
              <a:spcBef>
                <a:spcPts val="0"/>
              </a:spcBef>
              <a:spcAft>
                <a:spcPts val="0"/>
              </a:spcAft>
              <a:buNone/>
            </a:pPr>
            <a:r>
              <a:rPr lang="es-ES" sz="1500">
                <a:solidFill>
                  <a:schemeClr val="dk1"/>
                </a:solidFill>
                <a:latin typeface="Calibri"/>
                <a:ea typeface="Calibri"/>
                <a:cs typeface="Calibri"/>
                <a:sym typeface="Calibri"/>
              </a:rPr>
              <a:t>Las víctimas pueden sufrir pérdidas financieras significativas y enfrentar problemas para restaurar su buen crédito.</a:t>
            </a:r>
            <a:endParaRPr/>
          </a:p>
        </p:txBody>
      </p:sp>
      <p:sp>
        <p:nvSpPr>
          <p:cNvPr id="268" name="Google Shape;268;p19"/>
          <p:cNvSpPr txBox="1"/>
          <p:nvPr/>
        </p:nvSpPr>
        <p:spPr>
          <a:xfrm>
            <a:off x="251520" y="4587974"/>
            <a:ext cx="8496944"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500">
                <a:solidFill>
                  <a:srgbClr val="FF0000"/>
                </a:solidFill>
                <a:latin typeface="Calibri"/>
                <a:ea typeface="Calibri"/>
                <a:cs typeface="Calibri"/>
                <a:sym typeface="Calibri"/>
              </a:rPr>
              <a:t>Destruir / Triturar documentos con información personal antes de tirarlos a la basura.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descr="seguridad.tif"/>
          <p:cNvPicPr preferRelativeResize="0"/>
          <p:nvPr/>
        </p:nvPicPr>
        <p:blipFill rotWithShape="1">
          <a:blip r:embed="rId3">
            <a:alphaModFix/>
          </a:blip>
          <a:srcRect t="56896" b="7348"/>
          <a:stretch/>
        </p:blipFill>
        <p:spPr>
          <a:xfrm>
            <a:off x="0" y="0"/>
            <a:ext cx="9161914" cy="2185015"/>
          </a:xfrm>
          <a:prstGeom prst="rect">
            <a:avLst/>
          </a:prstGeom>
          <a:noFill/>
          <a:ln>
            <a:noFill/>
          </a:ln>
        </p:spPr>
      </p:pic>
      <p:grpSp>
        <p:nvGrpSpPr>
          <p:cNvPr id="101" name="Google Shape;101;p2"/>
          <p:cNvGrpSpPr/>
          <p:nvPr/>
        </p:nvGrpSpPr>
        <p:grpSpPr>
          <a:xfrm>
            <a:off x="988641" y="2499742"/>
            <a:ext cx="7166719" cy="2070489"/>
            <a:chOff x="937380" y="2499742"/>
            <a:chExt cx="7166719" cy="2070489"/>
          </a:xfrm>
        </p:grpSpPr>
        <p:sp>
          <p:nvSpPr>
            <p:cNvPr id="102" name="Google Shape;102;p2"/>
            <p:cNvSpPr txBox="1"/>
            <p:nvPr/>
          </p:nvSpPr>
          <p:spPr>
            <a:xfrm>
              <a:off x="4566153" y="3651870"/>
              <a:ext cx="3537946" cy="347424"/>
            </a:xfrm>
            <a:prstGeom prst="rect">
              <a:avLst/>
            </a:prstGeom>
            <a:noFill/>
            <a:ln>
              <a:noFill/>
            </a:ln>
          </p:spPr>
          <p:txBody>
            <a:bodyPr spcFirstLastPara="1" wrap="square" lIns="0" tIns="0" rIns="0" bIns="0" anchor="t" anchorCtr="0">
              <a:spAutoFit/>
            </a:bodyPr>
            <a:lstStyle/>
            <a:p>
              <a:pPr marL="0" marR="0" lvl="0" indent="0" algn="ctr" rtl="0">
                <a:lnSpc>
                  <a:spcPct val="134950"/>
                </a:lnSpc>
                <a:spcBef>
                  <a:spcPts val="0"/>
                </a:spcBef>
                <a:spcAft>
                  <a:spcPts val="0"/>
                </a:spcAft>
                <a:buNone/>
              </a:pPr>
              <a:r>
                <a:rPr lang="es-ES" sz="2000" b="1" i="0" u="none" strike="noStrike" cap="none">
                  <a:solidFill>
                    <a:srgbClr val="019EE2"/>
                  </a:solidFill>
                  <a:latin typeface="Poppins"/>
                  <a:ea typeface="Poppins"/>
                  <a:cs typeface="Poppins"/>
                  <a:sym typeface="Poppins"/>
                </a:rPr>
                <a:t>Compras en línea</a:t>
              </a:r>
              <a:endParaRPr/>
            </a:p>
          </p:txBody>
        </p:sp>
        <p:sp>
          <p:nvSpPr>
            <p:cNvPr id="103" name="Google Shape;103;p2"/>
            <p:cNvSpPr txBox="1"/>
            <p:nvPr/>
          </p:nvSpPr>
          <p:spPr>
            <a:xfrm>
              <a:off x="4851876" y="4108566"/>
              <a:ext cx="2966500"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1500" b="0" i="0" u="none" strike="noStrike" cap="none">
                  <a:solidFill>
                    <a:srgbClr val="595959"/>
                  </a:solidFill>
                  <a:latin typeface="Poppins"/>
                  <a:ea typeface="Poppins"/>
                  <a:cs typeface="Poppins"/>
                  <a:sym typeface="Poppins"/>
                </a:rPr>
                <a:t>¿Es seguro utilizar mi tarjeta bancaria en Internet?</a:t>
              </a:r>
              <a:endParaRPr sz="1500" b="0" i="0" u="none" strike="noStrike" cap="none">
                <a:solidFill>
                  <a:srgbClr val="595959"/>
                </a:solidFill>
                <a:latin typeface="Poppins"/>
                <a:ea typeface="Poppins"/>
                <a:cs typeface="Poppins"/>
                <a:sym typeface="Poppins"/>
              </a:endParaRPr>
            </a:p>
          </p:txBody>
        </p:sp>
        <p:sp>
          <p:nvSpPr>
            <p:cNvPr id="104" name="Google Shape;104;p2"/>
            <p:cNvSpPr txBox="1"/>
            <p:nvPr/>
          </p:nvSpPr>
          <p:spPr>
            <a:xfrm>
              <a:off x="4886768" y="2499742"/>
              <a:ext cx="2896716" cy="347424"/>
            </a:xfrm>
            <a:prstGeom prst="rect">
              <a:avLst/>
            </a:prstGeom>
            <a:noFill/>
            <a:ln>
              <a:noFill/>
            </a:ln>
          </p:spPr>
          <p:txBody>
            <a:bodyPr spcFirstLastPara="1" wrap="square" lIns="0" tIns="0" rIns="0" bIns="0" anchor="t" anchorCtr="0">
              <a:spAutoFit/>
            </a:bodyPr>
            <a:lstStyle/>
            <a:p>
              <a:pPr marL="0" marR="0" lvl="0" indent="0" algn="ctr" rtl="0">
                <a:lnSpc>
                  <a:spcPct val="134950"/>
                </a:lnSpc>
                <a:spcBef>
                  <a:spcPts val="0"/>
                </a:spcBef>
                <a:spcAft>
                  <a:spcPts val="0"/>
                </a:spcAft>
                <a:buNone/>
              </a:pPr>
              <a:r>
                <a:rPr lang="es-ES" sz="2000" b="1" i="1" u="none" strike="noStrike" cap="none">
                  <a:solidFill>
                    <a:srgbClr val="019EE2"/>
                  </a:solidFill>
                  <a:latin typeface="Poppins"/>
                  <a:ea typeface="Poppins"/>
                  <a:cs typeface="Poppins"/>
                  <a:sym typeface="Poppins"/>
                </a:rPr>
                <a:t>Phishing</a:t>
              </a:r>
              <a:endParaRPr/>
            </a:p>
          </p:txBody>
        </p:sp>
        <p:sp>
          <p:nvSpPr>
            <p:cNvPr id="105" name="Google Shape;105;p2"/>
            <p:cNvSpPr txBox="1"/>
            <p:nvPr/>
          </p:nvSpPr>
          <p:spPr>
            <a:xfrm>
              <a:off x="4764318" y="2951611"/>
              <a:ext cx="3141616" cy="46166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1500" b="0" i="0" u="none" strike="noStrike" cap="none">
                  <a:solidFill>
                    <a:srgbClr val="595959"/>
                  </a:solidFill>
                  <a:latin typeface="Poppins"/>
                  <a:ea typeface="Poppins"/>
                  <a:cs typeface="Poppins"/>
                  <a:sym typeface="Poppins"/>
                </a:rPr>
                <a:t>¿Cómo podemos protegernos contra este fraude?</a:t>
              </a:r>
              <a:endParaRPr sz="1500" b="0" i="0" u="none" strike="noStrike" cap="none">
                <a:solidFill>
                  <a:srgbClr val="231F1D"/>
                </a:solidFill>
                <a:latin typeface="Poppins"/>
                <a:ea typeface="Poppins"/>
                <a:cs typeface="Poppins"/>
                <a:sym typeface="Poppins"/>
              </a:endParaRPr>
            </a:p>
          </p:txBody>
        </p:sp>
        <p:grpSp>
          <p:nvGrpSpPr>
            <p:cNvPr id="106" name="Google Shape;106;p2"/>
            <p:cNvGrpSpPr/>
            <p:nvPr/>
          </p:nvGrpSpPr>
          <p:grpSpPr>
            <a:xfrm>
              <a:off x="1072484" y="3651870"/>
              <a:ext cx="2932364" cy="876134"/>
              <a:chOff x="0" y="-228155"/>
              <a:chExt cx="4170472" cy="1661410"/>
            </a:xfrm>
          </p:grpSpPr>
          <p:sp>
            <p:nvSpPr>
              <p:cNvPr id="107" name="Google Shape;107;p2"/>
              <p:cNvSpPr txBox="1"/>
              <p:nvPr/>
            </p:nvSpPr>
            <p:spPr>
              <a:xfrm>
                <a:off x="50699" y="-228155"/>
                <a:ext cx="4119773" cy="1300575"/>
              </a:xfrm>
              <a:prstGeom prst="rect">
                <a:avLst/>
              </a:prstGeom>
              <a:noFill/>
              <a:ln>
                <a:noFill/>
              </a:ln>
            </p:spPr>
            <p:txBody>
              <a:bodyPr spcFirstLastPara="1" wrap="square" lIns="0" tIns="0" rIns="0" bIns="0" anchor="t" anchorCtr="0">
                <a:spAutoFit/>
              </a:bodyPr>
              <a:lstStyle/>
              <a:p>
                <a:pPr marL="0" marR="0" lvl="0" indent="0" algn="ctr" rtl="0">
                  <a:lnSpc>
                    <a:spcPct val="134950"/>
                  </a:lnSpc>
                  <a:spcBef>
                    <a:spcPts val="0"/>
                  </a:spcBef>
                  <a:spcAft>
                    <a:spcPts val="0"/>
                  </a:spcAft>
                  <a:buNone/>
                </a:pPr>
                <a:r>
                  <a:rPr lang="es-ES" sz="2000" b="1" i="0" u="none" strike="noStrike" cap="none">
                    <a:solidFill>
                      <a:srgbClr val="019EE2"/>
                    </a:solidFill>
                    <a:latin typeface="Poppins"/>
                    <a:ea typeface="Poppins"/>
                    <a:cs typeface="Poppins"/>
                    <a:sym typeface="Poppins"/>
                  </a:rPr>
                  <a:t>Contraseñas</a:t>
                </a:r>
                <a:endParaRPr/>
              </a:p>
              <a:p>
                <a:pPr marL="0" marR="0" lvl="0" indent="0" algn="ctr" rtl="0">
                  <a:lnSpc>
                    <a:spcPct val="134950"/>
                  </a:lnSpc>
                  <a:spcBef>
                    <a:spcPts val="0"/>
                  </a:spcBef>
                  <a:spcAft>
                    <a:spcPts val="0"/>
                  </a:spcAft>
                  <a:buNone/>
                </a:pPr>
                <a:endParaRPr sz="2000" b="1" i="0" u="none" strike="noStrike" cap="none">
                  <a:solidFill>
                    <a:srgbClr val="019EE2"/>
                  </a:solidFill>
                  <a:latin typeface="Poppins"/>
                  <a:ea typeface="Poppins"/>
                  <a:cs typeface="Poppins"/>
                  <a:sym typeface="Poppins"/>
                </a:endParaRPr>
              </a:p>
            </p:txBody>
          </p:sp>
          <p:sp>
            <p:nvSpPr>
              <p:cNvPr id="108" name="Google Shape;108;p2"/>
              <p:cNvSpPr txBox="1"/>
              <p:nvPr/>
            </p:nvSpPr>
            <p:spPr>
              <a:xfrm>
                <a:off x="0" y="557801"/>
                <a:ext cx="4119773" cy="87545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1500" b="0" i="0" u="none" strike="noStrike" cap="none">
                    <a:solidFill>
                      <a:srgbClr val="595959"/>
                    </a:solidFill>
                    <a:latin typeface="Poppins"/>
                    <a:ea typeface="Poppins"/>
                    <a:cs typeface="Poppins"/>
                    <a:sym typeface="Poppins"/>
                  </a:rPr>
                  <a:t>¿Cómo podemos crear una contraseña segura?</a:t>
                </a:r>
                <a:endParaRPr/>
              </a:p>
            </p:txBody>
          </p:sp>
        </p:grpSp>
        <p:sp>
          <p:nvSpPr>
            <p:cNvPr id="109" name="Google Shape;109;p2"/>
            <p:cNvSpPr txBox="1"/>
            <p:nvPr/>
          </p:nvSpPr>
          <p:spPr>
            <a:xfrm>
              <a:off x="1180140" y="2499742"/>
              <a:ext cx="2717052" cy="347424"/>
            </a:xfrm>
            <a:prstGeom prst="rect">
              <a:avLst/>
            </a:prstGeom>
            <a:noFill/>
            <a:ln>
              <a:noFill/>
            </a:ln>
          </p:spPr>
          <p:txBody>
            <a:bodyPr spcFirstLastPara="1" wrap="square" lIns="0" tIns="0" rIns="0" bIns="0" anchor="t" anchorCtr="0">
              <a:spAutoFit/>
            </a:bodyPr>
            <a:lstStyle/>
            <a:p>
              <a:pPr marL="0" marR="0" lvl="0" indent="0" algn="ctr" rtl="0">
                <a:lnSpc>
                  <a:spcPct val="134950"/>
                </a:lnSpc>
                <a:spcBef>
                  <a:spcPts val="0"/>
                </a:spcBef>
                <a:spcAft>
                  <a:spcPts val="0"/>
                </a:spcAft>
                <a:buNone/>
              </a:pPr>
              <a:r>
                <a:rPr lang="es-ES" sz="2000" b="1" i="0" u="none" strike="noStrike" cap="none">
                  <a:solidFill>
                    <a:srgbClr val="019EE2"/>
                  </a:solidFill>
                  <a:latin typeface="Poppins"/>
                  <a:ea typeface="Poppins"/>
                  <a:cs typeface="Poppins"/>
                  <a:sym typeface="Poppins"/>
                </a:rPr>
                <a:t>Banca digital</a:t>
              </a:r>
              <a:endParaRPr/>
            </a:p>
          </p:txBody>
        </p:sp>
        <p:sp>
          <p:nvSpPr>
            <p:cNvPr id="110" name="Google Shape;110;p2"/>
            <p:cNvSpPr txBox="1"/>
            <p:nvPr/>
          </p:nvSpPr>
          <p:spPr>
            <a:xfrm>
              <a:off x="937380" y="2838119"/>
              <a:ext cx="3202572" cy="575157"/>
            </a:xfrm>
            <a:prstGeom prst="rect">
              <a:avLst/>
            </a:prstGeom>
            <a:noFill/>
            <a:ln>
              <a:noFill/>
            </a:ln>
          </p:spPr>
          <p:txBody>
            <a:bodyPr spcFirstLastPara="1" wrap="square" lIns="0" tIns="0" rIns="0" bIns="0" anchor="t" anchorCtr="0">
              <a:spAutoFit/>
            </a:bodyPr>
            <a:lstStyle/>
            <a:p>
              <a:pPr marL="0" marR="0" lvl="0" indent="0" algn="ctr" rtl="0">
                <a:lnSpc>
                  <a:spcPct val="179000"/>
                </a:lnSpc>
                <a:spcBef>
                  <a:spcPts val="0"/>
                </a:spcBef>
                <a:spcAft>
                  <a:spcPts val="0"/>
                </a:spcAft>
                <a:buNone/>
              </a:pPr>
              <a:r>
                <a:rPr lang="es-ES" sz="1500" b="0" i="0" u="none" strike="noStrike" cap="none">
                  <a:solidFill>
                    <a:srgbClr val="595959"/>
                  </a:solidFill>
                  <a:latin typeface="Poppins"/>
                  <a:ea typeface="Poppins"/>
                  <a:cs typeface="Poppins"/>
                  <a:sym typeface="Poppins"/>
                </a:rPr>
                <a:t>¿Es seguro operar por Internet?</a:t>
              </a:r>
              <a:endParaRPr sz="1500" b="0" i="0" u="none" strike="noStrike" cap="none">
                <a:solidFill>
                  <a:srgbClr val="595959"/>
                </a:solidFill>
                <a:latin typeface="Poppins"/>
                <a:ea typeface="Poppins"/>
                <a:cs typeface="Poppins"/>
                <a:sym typeface="Poppins"/>
              </a:endParaRPr>
            </a:p>
            <a:p>
              <a:pPr marL="0" marR="0" lvl="0" indent="0" algn="ctr" rtl="0">
                <a:spcBef>
                  <a:spcPts val="0"/>
                </a:spcBef>
                <a:spcAft>
                  <a:spcPts val="0"/>
                </a:spcAft>
                <a:buNone/>
              </a:pPr>
              <a:r>
                <a:rPr lang="es-ES" sz="1500" b="0" i="0" u="none" strike="noStrike" cap="none">
                  <a:solidFill>
                    <a:srgbClr val="595959"/>
                  </a:solidFill>
                  <a:latin typeface="Poppins"/>
                  <a:ea typeface="Poppins"/>
                  <a:cs typeface="Poppins"/>
                  <a:sym typeface="Poppins"/>
                </a:rPr>
                <a:t>Algunas recomendaciones.</a:t>
              </a:r>
              <a:endParaRPr/>
            </a:p>
          </p:txBody>
        </p:sp>
      </p:grpSp>
      <p:sp>
        <p:nvSpPr>
          <p:cNvPr id="111" name="Google Shape;111;p2"/>
          <p:cNvSpPr txBox="1"/>
          <p:nvPr/>
        </p:nvSpPr>
        <p:spPr>
          <a:xfrm>
            <a:off x="2322004" y="896982"/>
            <a:ext cx="4499992"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i="0" u="none" strike="noStrike" cap="none">
                <a:solidFill>
                  <a:schemeClr val="lt1"/>
                </a:solidFill>
                <a:latin typeface="Poppins"/>
                <a:ea typeface="Poppins"/>
                <a:cs typeface="Poppins"/>
                <a:sym typeface="Poppins"/>
              </a:rPr>
              <a:t>Seguridad</a:t>
            </a:r>
            <a:endParaRPr/>
          </a:p>
          <a:p>
            <a:pPr marL="0" marR="0" lvl="0" indent="0" algn="ctr" rtl="0">
              <a:spcBef>
                <a:spcPts val="0"/>
              </a:spcBef>
              <a:spcAft>
                <a:spcPts val="0"/>
              </a:spcAft>
              <a:buNone/>
            </a:pPr>
            <a:r>
              <a:rPr lang="es-ES" sz="2400" b="1" i="0" u="none" strike="noStrike" cap="none">
                <a:solidFill>
                  <a:schemeClr val="lt1"/>
                </a:solidFill>
                <a:latin typeface="Poppins"/>
                <a:ea typeface="Poppins"/>
                <a:cs typeface="Poppins"/>
                <a:sym typeface="Poppins"/>
              </a:rPr>
              <a:t>financiera en Internet</a:t>
            </a:r>
            <a:endParaRPr/>
          </a:p>
        </p:txBody>
      </p:sp>
      <p:cxnSp>
        <p:nvCxnSpPr>
          <p:cNvPr id="112" name="Google Shape;112;p2"/>
          <p:cNvCxnSpPr/>
          <p:nvPr/>
        </p:nvCxnSpPr>
        <p:spPr>
          <a:xfrm>
            <a:off x="3203848" y="1851670"/>
            <a:ext cx="2736304"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0"/>
          <p:cNvSpPr/>
          <p:nvPr/>
        </p:nvSpPr>
        <p:spPr>
          <a:xfrm>
            <a:off x="4857750" y="0"/>
            <a:ext cx="4286250" cy="5143500"/>
          </a:xfrm>
          <a:prstGeom prst="rect">
            <a:avLst/>
          </a:prstGeom>
          <a:solidFill>
            <a:srgbClr val="01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nvGrpSpPr>
          <p:cNvPr id="275" name="Google Shape;275;p20"/>
          <p:cNvGrpSpPr/>
          <p:nvPr/>
        </p:nvGrpSpPr>
        <p:grpSpPr>
          <a:xfrm>
            <a:off x="5214938" y="857250"/>
            <a:ext cx="3714750" cy="3586708"/>
            <a:chOff x="0" y="-38100"/>
            <a:chExt cx="5792414" cy="5563334"/>
          </a:xfrm>
        </p:grpSpPr>
        <p:sp>
          <p:nvSpPr>
            <p:cNvPr id="276" name="Google Shape;276;p20"/>
            <p:cNvSpPr txBox="1"/>
            <p:nvPr/>
          </p:nvSpPr>
          <p:spPr>
            <a:xfrm>
              <a:off x="5" y="-38100"/>
              <a:ext cx="5792408" cy="454517"/>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rgbClr val="FFFFFF"/>
                  </a:solidFill>
                  <a:latin typeface="Poppins"/>
                  <a:ea typeface="Poppins"/>
                  <a:cs typeface="Poppins"/>
                  <a:sym typeface="Poppins"/>
                </a:rPr>
                <a:t>Datos bancarios</a:t>
              </a:r>
              <a:endParaRPr/>
            </a:p>
          </p:txBody>
        </p:sp>
        <p:sp>
          <p:nvSpPr>
            <p:cNvPr id="277" name="Google Shape;277;p20"/>
            <p:cNvSpPr txBox="1"/>
            <p:nvPr/>
          </p:nvSpPr>
          <p:spPr>
            <a:xfrm>
              <a:off x="6" y="449469"/>
              <a:ext cx="5792408" cy="868554"/>
            </a:xfrm>
            <a:prstGeom prst="rect">
              <a:avLst/>
            </a:prstGeom>
            <a:noFill/>
            <a:ln>
              <a:noFill/>
            </a:ln>
          </p:spPr>
          <p:txBody>
            <a:bodyPr spcFirstLastPara="1" wrap="square" lIns="0" tIns="0" rIns="0" bIns="0" anchor="t" anchorCtr="0">
              <a:spAutoFit/>
            </a:bodyPr>
            <a:lstStyle/>
            <a:p>
              <a:pPr marL="0" marR="0" lvl="0" indent="0" algn="l" rtl="0">
                <a:lnSpc>
                  <a:spcPct val="150666"/>
                </a:lnSpc>
                <a:spcBef>
                  <a:spcPts val="0"/>
                </a:spcBef>
                <a:spcAft>
                  <a:spcPts val="0"/>
                </a:spcAft>
                <a:buNone/>
              </a:pPr>
              <a:r>
                <a:rPr lang="es-ES" sz="1500">
                  <a:solidFill>
                    <a:srgbClr val="595959"/>
                  </a:solidFill>
                  <a:latin typeface="Poppins"/>
                  <a:ea typeface="Poppins"/>
                  <a:cs typeface="Poppins"/>
                  <a:sym typeface="Poppins"/>
                </a:rPr>
                <a:t>Contacta con el banco.</a:t>
              </a:r>
              <a:endParaRPr/>
            </a:p>
            <a:p>
              <a:pPr marL="0" marR="0" lvl="0" indent="0" algn="l" rtl="0">
                <a:lnSpc>
                  <a:spcPct val="150666"/>
                </a:lnSpc>
                <a:spcBef>
                  <a:spcPts val="0"/>
                </a:spcBef>
                <a:spcAft>
                  <a:spcPts val="0"/>
                </a:spcAft>
                <a:buNone/>
              </a:pPr>
              <a:r>
                <a:rPr lang="es-ES" sz="1500">
                  <a:solidFill>
                    <a:srgbClr val="595959"/>
                  </a:solidFill>
                  <a:latin typeface="Poppins"/>
                  <a:ea typeface="Poppins"/>
                  <a:cs typeface="Poppins"/>
                  <a:sym typeface="Poppins"/>
                </a:rPr>
                <a:t>Revisa el extracto de la cuenta y la tarjeta.</a:t>
              </a:r>
              <a:endParaRPr/>
            </a:p>
          </p:txBody>
        </p:sp>
        <p:sp>
          <p:nvSpPr>
            <p:cNvPr id="278" name="Google Shape;278;p20"/>
            <p:cNvSpPr txBox="1"/>
            <p:nvPr/>
          </p:nvSpPr>
          <p:spPr>
            <a:xfrm>
              <a:off x="3" y="2259030"/>
              <a:ext cx="5792408" cy="454517"/>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rgbClr val="FFFFFF"/>
                  </a:solidFill>
                  <a:latin typeface="Poppins"/>
                  <a:ea typeface="Poppins"/>
                  <a:cs typeface="Poppins"/>
                  <a:sym typeface="Poppins"/>
                </a:rPr>
                <a:t>Información privada</a:t>
              </a:r>
              <a:endParaRPr/>
            </a:p>
          </p:txBody>
        </p:sp>
        <p:sp>
          <p:nvSpPr>
            <p:cNvPr id="279" name="Google Shape;279;p20"/>
            <p:cNvSpPr txBox="1"/>
            <p:nvPr/>
          </p:nvSpPr>
          <p:spPr>
            <a:xfrm>
              <a:off x="5" y="2746599"/>
              <a:ext cx="5509827" cy="883837"/>
            </a:xfrm>
            <a:prstGeom prst="rect">
              <a:avLst/>
            </a:prstGeom>
            <a:noFill/>
            <a:ln>
              <a:noFill/>
            </a:ln>
          </p:spPr>
          <p:txBody>
            <a:bodyPr spcFirstLastPara="1" wrap="square" lIns="0" tIns="0" rIns="0" bIns="0" anchor="t" anchorCtr="0">
              <a:spAutoFit/>
            </a:bodyPr>
            <a:lstStyle/>
            <a:p>
              <a:pPr marL="0" marR="0" lvl="0" indent="0" algn="l" rtl="0">
                <a:lnSpc>
                  <a:spcPct val="150666"/>
                </a:lnSpc>
                <a:spcBef>
                  <a:spcPts val="0"/>
                </a:spcBef>
                <a:spcAft>
                  <a:spcPts val="0"/>
                </a:spcAft>
                <a:buNone/>
              </a:pPr>
              <a:r>
                <a:rPr lang="es-ES" sz="1500">
                  <a:solidFill>
                    <a:srgbClr val="595959"/>
                  </a:solidFill>
                  <a:latin typeface="Poppins"/>
                  <a:ea typeface="Poppins"/>
                  <a:cs typeface="Poppins"/>
                  <a:sym typeface="Poppins"/>
                </a:rPr>
                <a:t>Informa de esta situación a la entidad correspondiente.</a:t>
              </a:r>
              <a:endParaRPr/>
            </a:p>
          </p:txBody>
        </p:sp>
        <p:sp>
          <p:nvSpPr>
            <p:cNvPr id="280" name="Google Shape;280;p20"/>
            <p:cNvSpPr txBox="1"/>
            <p:nvPr/>
          </p:nvSpPr>
          <p:spPr>
            <a:xfrm>
              <a:off x="0" y="4153831"/>
              <a:ext cx="5792408" cy="454517"/>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rgbClr val="FFFFFF"/>
                  </a:solidFill>
                  <a:latin typeface="Poppins"/>
                  <a:ea typeface="Poppins"/>
                  <a:cs typeface="Poppins"/>
                  <a:sym typeface="Poppins"/>
                </a:rPr>
                <a:t>Por si acaso…</a:t>
              </a:r>
              <a:endParaRPr/>
            </a:p>
          </p:txBody>
        </p:sp>
        <p:sp>
          <p:nvSpPr>
            <p:cNvPr id="281" name="Google Shape;281;p20"/>
            <p:cNvSpPr txBox="1"/>
            <p:nvPr/>
          </p:nvSpPr>
          <p:spPr>
            <a:xfrm>
              <a:off x="3" y="4641397"/>
              <a:ext cx="5285264" cy="883837"/>
            </a:xfrm>
            <a:prstGeom prst="rect">
              <a:avLst/>
            </a:prstGeom>
            <a:noFill/>
            <a:ln>
              <a:noFill/>
            </a:ln>
          </p:spPr>
          <p:txBody>
            <a:bodyPr spcFirstLastPara="1" wrap="square" lIns="0" tIns="0" rIns="0" bIns="0" anchor="t" anchorCtr="0">
              <a:spAutoFit/>
            </a:bodyPr>
            <a:lstStyle/>
            <a:p>
              <a:pPr marL="0" marR="0" lvl="0" indent="0" algn="l" rtl="0">
                <a:lnSpc>
                  <a:spcPct val="150666"/>
                </a:lnSpc>
                <a:spcBef>
                  <a:spcPts val="0"/>
                </a:spcBef>
                <a:spcAft>
                  <a:spcPts val="0"/>
                </a:spcAft>
                <a:buNone/>
              </a:pPr>
              <a:r>
                <a:rPr lang="es-ES" sz="1500">
                  <a:solidFill>
                    <a:srgbClr val="595959"/>
                  </a:solidFill>
                  <a:latin typeface="Poppins"/>
                  <a:ea typeface="Poppins"/>
                  <a:cs typeface="Poppins"/>
                  <a:sym typeface="Poppins"/>
                </a:rPr>
                <a:t>Denuncia los hechos ante las Fuerzas y Cuerpos de Seguridad.</a:t>
              </a:r>
              <a:endParaRPr/>
            </a:p>
          </p:txBody>
        </p:sp>
      </p:grpSp>
      <p:sp>
        <p:nvSpPr>
          <p:cNvPr id="282" name="Google Shape;282;p20"/>
          <p:cNvSpPr txBox="1"/>
          <p:nvPr/>
        </p:nvSpPr>
        <p:spPr>
          <a:xfrm>
            <a:off x="214312" y="444636"/>
            <a:ext cx="4536504" cy="1118255"/>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s-ES" sz="4000" b="1">
                <a:solidFill>
                  <a:srgbClr val="595959"/>
                </a:solidFill>
                <a:latin typeface="Poppins"/>
                <a:ea typeface="Poppins"/>
                <a:cs typeface="Poppins"/>
                <a:sym typeface="Poppins"/>
              </a:rPr>
              <a:t>¿Y SI HE CAÍDO EN LA TRAMPA?</a:t>
            </a:r>
            <a:endParaRPr/>
          </a:p>
        </p:txBody>
      </p:sp>
      <p:pic>
        <p:nvPicPr>
          <p:cNvPr id="283" name="Google Shape;283;p20"/>
          <p:cNvPicPr preferRelativeResize="0"/>
          <p:nvPr/>
        </p:nvPicPr>
        <p:blipFill rotWithShape="1">
          <a:blip r:embed="rId3">
            <a:alphaModFix/>
          </a:blip>
          <a:srcRect/>
          <a:stretch/>
        </p:blipFill>
        <p:spPr>
          <a:xfrm>
            <a:off x="678436" y="1731549"/>
            <a:ext cx="3389508" cy="321812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1"/>
          <p:cNvSpPr txBox="1"/>
          <p:nvPr/>
        </p:nvSpPr>
        <p:spPr>
          <a:xfrm>
            <a:off x="4716016" y="2832874"/>
            <a:ext cx="3024336" cy="1074077"/>
          </a:xfrm>
          <a:prstGeom prst="rect">
            <a:avLst/>
          </a:prstGeom>
          <a:noFill/>
          <a:ln>
            <a:noFill/>
          </a:ln>
        </p:spPr>
        <p:txBody>
          <a:bodyPr spcFirstLastPara="1" wrap="square" lIns="0" tIns="0" rIns="0" bIns="0" anchor="t" anchorCtr="0">
            <a:spAutoFit/>
          </a:bodyPr>
          <a:lstStyle/>
          <a:p>
            <a:pPr marL="342900" marR="0" lvl="0" indent="-342900" algn="l" rtl="0">
              <a:lnSpc>
                <a:spcPct val="120000"/>
              </a:lnSpc>
              <a:spcBef>
                <a:spcPts val="0"/>
              </a:spcBef>
              <a:spcAft>
                <a:spcPts val="0"/>
              </a:spcAft>
              <a:buClr>
                <a:srgbClr val="92CCDC"/>
              </a:buClr>
              <a:buSzPts val="2000"/>
              <a:buFont typeface="Arial"/>
              <a:buChar char="•"/>
            </a:pPr>
            <a:r>
              <a:rPr lang="es-ES" sz="2000">
                <a:solidFill>
                  <a:srgbClr val="595959"/>
                </a:solidFill>
                <a:latin typeface="Poppins"/>
                <a:ea typeface="Poppins"/>
                <a:cs typeface="Poppins"/>
                <a:sym typeface="Poppins"/>
              </a:rPr>
              <a:t>Software actualizado</a:t>
            </a:r>
            <a:endParaRPr/>
          </a:p>
          <a:p>
            <a:pPr marL="342900" marR="0" lvl="0" indent="-342900" algn="l" rtl="0">
              <a:lnSpc>
                <a:spcPct val="120000"/>
              </a:lnSpc>
              <a:spcBef>
                <a:spcPts val="0"/>
              </a:spcBef>
              <a:spcAft>
                <a:spcPts val="0"/>
              </a:spcAft>
              <a:buClr>
                <a:srgbClr val="92CCDC"/>
              </a:buClr>
              <a:buSzPts val="2000"/>
              <a:buFont typeface="Arial"/>
              <a:buChar char="•"/>
            </a:pPr>
            <a:r>
              <a:rPr lang="es-ES" sz="2000">
                <a:solidFill>
                  <a:srgbClr val="595959"/>
                </a:solidFill>
                <a:latin typeface="Poppins"/>
                <a:ea typeface="Poppins"/>
                <a:cs typeface="Poppins"/>
                <a:sym typeface="Poppins"/>
              </a:rPr>
              <a:t>Conexión segura</a:t>
            </a:r>
            <a:endParaRPr/>
          </a:p>
          <a:p>
            <a:pPr marL="342900" marR="0" lvl="0" indent="-342900" algn="l" rtl="0">
              <a:lnSpc>
                <a:spcPct val="120000"/>
              </a:lnSpc>
              <a:spcBef>
                <a:spcPts val="0"/>
              </a:spcBef>
              <a:spcAft>
                <a:spcPts val="0"/>
              </a:spcAft>
              <a:buClr>
                <a:srgbClr val="92CCDC"/>
              </a:buClr>
              <a:buSzPts val="2000"/>
              <a:buFont typeface="Arial"/>
              <a:buChar char="•"/>
            </a:pPr>
            <a:r>
              <a:rPr lang="es-ES" sz="2000">
                <a:solidFill>
                  <a:srgbClr val="595959"/>
                </a:solidFill>
                <a:latin typeface="Poppins"/>
                <a:ea typeface="Poppins"/>
                <a:cs typeface="Poppins"/>
                <a:sym typeface="Poppins"/>
              </a:rPr>
              <a:t>Página web oficial</a:t>
            </a:r>
            <a:endParaRPr/>
          </a:p>
        </p:txBody>
      </p:sp>
      <p:sp>
        <p:nvSpPr>
          <p:cNvPr id="290" name="Google Shape;290;p21"/>
          <p:cNvSpPr txBox="1"/>
          <p:nvPr/>
        </p:nvSpPr>
        <p:spPr>
          <a:xfrm>
            <a:off x="1115616" y="2667910"/>
            <a:ext cx="3456384" cy="1739792"/>
          </a:xfrm>
          <a:prstGeom prst="rect">
            <a:avLst/>
          </a:prstGeom>
          <a:noFill/>
          <a:ln>
            <a:noFill/>
          </a:ln>
        </p:spPr>
        <p:txBody>
          <a:bodyPr spcFirstLastPara="1" wrap="square" lIns="0" tIns="0" rIns="0" bIns="0" anchor="t" anchorCtr="0">
            <a:spAutoFit/>
          </a:bodyPr>
          <a:lstStyle/>
          <a:p>
            <a:pPr marL="0" marR="0" lvl="0" indent="0" algn="ctr" rtl="0">
              <a:lnSpc>
                <a:spcPct val="118947"/>
              </a:lnSpc>
              <a:spcBef>
                <a:spcPts val="0"/>
              </a:spcBef>
              <a:spcAft>
                <a:spcPts val="0"/>
              </a:spcAft>
              <a:buNone/>
            </a:pPr>
            <a:r>
              <a:rPr lang="es-ES" sz="3800" b="1">
                <a:solidFill>
                  <a:srgbClr val="595959"/>
                </a:solidFill>
                <a:latin typeface="Poppins"/>
                <a:ea typeface="Poppins"/>
                <a:cs typeface="Poppins"/>
                <a:sym typeface="Poppins"/>
              </a:rPr>
              <a:t>Compras seguras </a:t>
            </a:r>
            <a:endParaRPr/>
          </a:p>
          <a:p>
            <a:pPr marL="0" marR="0" lvl="0" indent="0" algn="ctr" rtl="0">
              <a:lnSpc>
                <a:spcPct val="118947"/>
              </a:lnSpc>
              <a:spcBef>
                <a:spcPts val="0"/>
              </a:spcBef>
              <a:spcAft>
                <a:spcPts val="0"/>
              </a:spcAft>
              <a:buNone/>
            </a:pPr>
            <a:r>
              <a:rPr lang="es-ES" sz="3800" b="1">
                <a:solidFill>
                  <a:srgbClr val="595959"/>
                </a:solidFill>
                <a:latin typeface="Poppins"/>
                <a:ea typeface="Poppins"/>
                <a:cs typeface="Poppins"/>
                <a:sym typeface="Poppins"/>
              </a:rPr>
              <a:t>en Internet</a:t>
            </a:r>
            <a:endParaRPr/>
          </a:p>
        </p:txBody>
      </p:sp>
      <p:pic>
        <p:nvPicPr>
          <p:cNvPr id="291" name="Google Shape;291;p21" descr="compra.jpg"/>
          <p:cNvPicPr preferRelativeResize="0"/>
          <p:nvPr/>
        </p:nvPicPr>
        <p:blipFill rotWithShape="1">
          <a:blip r:embed="rId3">
            <a:alphaModFix/>
          </a:blip>
          <a:srcRect t="27708" b="36320"/>
          <a:stretch/>
        </p:blipFill>
        <p:spPr>
          <a:xfrm>
            <a:off x="0" y="0"/>
            <a:ext cx="9144000" cy="2192867"/>
          </a:xfrm>
          <a:prstGeom prst="rect">
            <a:avLst/>
          </a:prstGeom>
          <a:noFill/>
          <a:ln>
            <a:noFill/>
          </a:ln>
        </p:spPr>
      </p:pic>
      <p:sp>
        <p:nvSpPr>
          <p:cNvPr id="292" name="Google Shape;292;p21"/>
          <p:cNvSpPr txBox="1"/>
          <p:nvPr/>
        </p:nvSpPr>
        <p:spPr>
          <a:xfrm>
            <a:off x="2322004" y="1275606"/>
            <a:ext cx="4499992"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a:solidFill>
                  <a:schemeClr val="lt1"/>
                </a:solidFill>
                <a:latin typeface="Poppins"/>
                <a:ea typeface="Poppins"/>
                <a:cs typeface="Poppins"/>
                <a:sym typeface="Poppins"/>
              </a:rPr>
              <a:t>Compras en línea</a:t>
            </a:r>
            <a:endParaRPr/>
          </a:p>
        </p:txBody>
      </p:sp>
      <p:cxnSp>
        <p:nvCxnSpPr>
          <p:cNvPr id="293" name="Google Shape;293;p21"/>
          <p:cNvCxnSpPr/>
          <p:nvPr/>
        </p:nvCxnSpPr>
        <p:spPr>
          <a:xfrm>
            <a:off x="3203848" y="1851670"/>
            <a:ext cx="2736304" cy="0"/>
          </a:xfrm>
          <a:prstGeom prst="straightConnector1">
            <a:avLst/>
          </a:prstGeom>
          <a:noFill/>
          <a:ln w="28575" cap="flat" cmpd="sng">
            <a:solidFill>
              <a:schemeClr val="lt1"/>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2"/>
          <p:cNvSpPr txBox="1"/>
          <p:nvPr/>
        </p:nvSpPr>
        <p:spPr>
          <a:xfrm>
            <a:off x="0" y="322512"/>
            <a:ext cx="4572000"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a:solidFill>
                  <a:srgbClr val="019EE2"/>
                </a:solidFill>
                <a:latin typeface="Poppins"/>
                <a:ea typeface="Poppins"/>
                <a:cs typeface="Poppins"/>
                <a:sym typeface="Poppins"/>
              </a:rPr>
              <a:t>Compras en línea</a:t>
            </a:r>
            <a:endParaRPr/>
          </a:p>
        </p:txBody>
      </p:sp>
      <p:cxnSp>
        <p:nvCxnSpPr>
          <p:cNvPr id="300" name="Google Shape;300;p22"/>
          <p:cNvCxnSpPr/>
          <p:nvPr/>
        </p:nvCxnSpPr>
        <p:spPr>
          <a:xfrm>
            <a:off x="917848" y="915566"/>
            <a:ext cx="2736304" cy="0"/>
          </a:xfrm>
          <a:prstGeom prst="straightConnector1">
            <a:avLst/>
          </a:prstGeom>
          <a:noFill/>
          <a:ln w="28575" cap="flat" cmpd="sng">
            <a:solidFill>
              <a:srgbClr val="019EE2"/>
            </a:solidFill>
            <a:prstDash val="solid"/>
            <a:round/>
            <a:headEnd type="none" w="sm" len="sm"/>
            <a:tailEnd type="none" w="sm" len="sm"/>
          </a:ln>
        </p:spPr>
      </p:cxnSp>
      <p:pic>
        <p:nvPicPr>
          <p:cNvPr id="301" name="Google Shape;301;p22"/>
          <p:cNvPicPr preferRelativeResize="0"/>
          <p:nvPr/>
        </p:nvPicPr>
        <p:blipFill rotWithShape="1">
          <a:blip r:embed="rId3">
            <a:alphaModFix/>
          </a:blip>
          <a:srcRect/>
          <a:stretch/>
        </p:blipFill>
        <p:spPr>
          <a:xfrm>
            <a:off x="876359" y="1275606"/>
            <a:ext cx="2955358" cy="2880320"/>
          </a:xfrm>
          <a:prstGeom prst="rect">
            <a:avLst/>
          </a:prstGeom>
          <a:noFill/>
          <a:ln>
            <a:noFill/>
          </a:ln>
        </p:spPr>
      </p:pic>
      <p:sp>
        <p:nvSpPr>
          <p:cNvPr id="302" name="Google Shape;302;p22"/>
          <p:cNvSpPr txBox="1"/>
          <p:nvPr/>
        </p:nvSpPr>
        <p:spPr>
          <a:xfrm>
            <a:off x="4788024" y="992033"/>
            <a:ext cx="1944216" cy="921834"/>
          </a:xfrm>
          <a:prstGeom prst="rect">
            <a:avLst/>
          </a:prstGeom>
          <a:noFill/>
          <a:ln>
            <a:noFill/>
          </a:ln>
        </p:spPr>
        <p:txBody>
          <a:bodyPr spcFirstLastPara="1" wrap="square" lIns="0" tIns="0" rIns="0" bIns="0" anchor="t" anchorCtr="0">
            <a:spAutoFit/>
          </a:bodyPr>
          <a:lstStyle/>
          <a:p>
            <a:pPr marL="0" marR="0" lvl="0" indent="0" algn="l" rtl="0">
              <a:lnSpc>
                <a:spcPct val="133888"/>
              </a:lnSpc>
              <a:spcBef>
                <a:spcPts val="0"/>
              </a:spcBef>
              <a:spcAft>
                <a:spcPts val="0"/>
              </a:spcAft>
              <a:buNone/>
            </a:pPr>
            <a:r>
              <a:rPr lang="es-ES" sz="1800" b="1" i="1">
                <a:solidFill>
                  <a:srgbClr val="019EE2"/>
                </a:solidFill>
                <a:latin typeface="Poppins"/>
                <a:ea typeface="Poppins"/>
                <a:cs typeface="Poppins"/>
                <a:sym typeface="Poppins"/>
              </a:rPr>
              <a:t>Verified by Visa </a:t>
            </a:r>
            <a:endParaRPr/>
          </a:p>
          <a:p>
            <a:pPr marL="0" marR="0" lvl="0" indent="0" algn="l" rtl="0">
              <a:lnSpc>
                <a:spcPct val="133888"/>
              </a:lnSpc>
              <a:spcBef>
                <a:spcPts val="0"/>
              </a:spcBef>
              <a:spcAft>
                <a:spcPts val="0"/>
              </a:spcAft>
              <a:buNone/>
            </a:pPr>
            <a:r>
              <a:rPr lang="es-ES" sz="1800" b="1">
                <a:solidFill>
                  <a:srgbClr val="019EE2"/>
                </a:solidFill>
                <a:latin typeface="Poppins"/>
                <a:ea typeface="Poppins"/>
                <a:cs typeface="Poppins"/>
                <a:sym typeface="Poppins"/>
              </a:rPr>
              <a:t>o</a:t>
            </a:r>
            <a:r>
              <a:rPr lang="es-ES" sz="1800" b="1" i="1">
                <a:solidFill>
                  <a:srgbClr val="019EE2"/>
                </a:solidFill>
                <a:latin typeface="Poppins"/>
                <a:ea typeface="Poppins"/>
                <a:cs typeface="Poppins"/>
                <a:sym typeface="Poppins"/>
              </a:rPr>
              <a:t> Mastercard secure-code</a:t>
            </a:r>
            <a:endParaRPr/>
          </a:p>
        </p:txBody>
      </p:sp>
      <p:sp>
        <p:nvSpPr>
          <p:cNvPr id="303" name="Google Shape;303;p22"/>
          <p:cNvSpPr txBox="1"/>
          <p:nvPr/>
        </p:nvSpPr>
        <p:spPr>
          <a:xfrm>
            <a:off x="4788024" y="2023269"/>
            <a:ext cx="2232248" cy="6924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500">
                <a:solidFill>
                  <a:srgbClr val="595959"/>
                </a:solidFill>
                <a:latin typeface="Poppins"/>
                <a:ea typeface="Poppins"/>
                <a:cs typeface="Poppins"/>
                <a:sym typeface="Poppins"/>
              </a:rPr>
              <a:t>Clave numérica de </a:t>
            </a:r>
            <a:endParaRPr/>
          </a:p>
          <a:p>
            <a:pPr marL="0" marR="0" lvl="0" indent="0" algn="l" rtl="0">
              <a:spcBef>
                <a:spcPts val="0"/>
              </a:spcBef>
              <a:spcAft>
                <a:spcPts val="0"/>
              </a:spcAft>
              <a:buNone/>
            </a:pPr>
            <a:r>
              <a:rPr lang="es-ES" sz="1500">
                <a:solidFill>
                  <a:srgbClr val="595959"/>
                </a:solidFill>
                <a:latin typeface="Poppins"/>
                <a:ea typeface="Poppins"/>
                <a:cs typeface="Poppins"/>
                <a:sym typeface="Poppins"/>
              </a:rPr>
              <a:t>6 posiciones para autorizar la compra.</a:t>
            </a:r>
            <a:endParaRPr/>
          </a:p>
        </p:txBody>
      </p:sp>
      <p:sp>
        <p:nvSpPr>
          <p:cNvPr id="304" name="Google Shape;304;p22"/>
          <p:cNvSpPr txBox="1"/>
          <p:nvPr/>
        </p:nvSpPr>
        <p:spPr>
          <a:xfrm>
            <a:off x="4788024" y="3075806"/>
            <a:ext cx="3127765" cy="612775"/>
          </a:xfrm>
          <a:prstGeom prst="rect">
            <a:avLst/>
          </a:prstGeom>
          <a:noFill/>
          <a:ln>
            <a:noFill/>
          </a:ln>
        </p:spPr>
        <p:txBody>
          <a:bodyPr spcFirstLastPara="1" wrap="square" lIns="0" tIns="0" rIns="0" bIns="0" anchor="t" anchorCtr="0">
            <a:spAutoFit/>
          </a:bodyPr>
          <a:lstStyle/>
          <a:p>
            <a:pPr marL="0" marR="0" lvl="0" indent="0" algn="l" rtl="0">
              <a:lnSpc>
                <a:spcPct val="120500"/>
              </a:lnSpc>
              <a:spcBef>
                <a:spcPts val="0"/>
              </a:spcBef>
              <a:spcAft>
                <a:spcPts val="0"/>
              </a:spcAft>
              <a:buNone/>
            </a:pPr>
            <a:r>
              <a:rPr lang="es-ES" sz="2000" b="1">
                <a:solidFill>
                  <a:srgbClr val="019EE2"/>
                </a:solidFill>
                <a:latin typeface="Poppins"/>
                <a:ea typeface="Poppins"/>
                <a:cs typeface="Poppins"/>
                <a:sym typeface="Poppins"/>
              </a:rPr>
              <a:t>CVV </a:t>
            </a:r>
            <a:endParaRPr/>
          </a:p>
          <a:p>
            <a:pPr marL="0" marR="0" lvl="0" indent="0" algn="l" rtl="0">
              <a:lnSpc>
                <a:spcPct val="133888"/>
              </a:lnSpc>
              <a:spcBef>
                <a:spcPts val="0"/>
              </a:spcBef>
              <a:spcAft>
                <a:spcPts val="0"/>
              </a:spcAft>
              <a:buNone/>
            </a:pPr>
            <a:r>
              <a:rPr lang="es-ES" sz="1800" b="1" i="1">
                <a:solidFill>
                  <a:srgbClr val="019EE2"/>
                </a:solidFill>
                <a:latin typeface="Poppins"/>
                <a:ea typeface="Poppins"/>
                <a:cs typeface="Poppins"/>
                <a:sym typeface="Poppins"/>
              </a:rPr>
              <a:t>(Card Verification Value)</a:t>
            </a:r>
            <a:endParaRPr/>
          </a:p>
        </p:txBody>
      </p:sp>
      <p:sp>
        <p:nvSpPr>
          <p:cNvPr id="305" name="Google Shape;305;p22"/>
          <p:cNvSpPr txBox="1"/>
          <p:nvPr/>
        </p:nvSpPr>
        <p:spPr>
          <a:xfrm>
            <a:off x="4788024" y="3795886"/>
            <a:ext cx="2448272" cy="46166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ES" sz="1500">
                <a:solidFill>
                  <a:srgbClr val="595959"/>
                </a:solidFill>
                <a:latin typeface="Poppins"/>
                <a:ea typeface="Poppins"/>
                <a:cs typeface="Poppins"/>
                <a:sym typeface="Poppins"/>
              </a:rPr>
              <a:t>Número de 3 dígitos del dorso de la tarjeta.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grpSp>
        <p:nvGrpSpPr>
          <p:cNvPr id="311" name="Google Shape;311;p23"/>
          <p:cNvGrpSpPr/>
          <p:nvPr/>
        </p:nvGrpSpPr>
        <p:grpSpPr>
          <a:xfrm>
            <a:off x="4786313" y="910828"/>
            <a:ext cx="3888582" cy="3107553"/>
            <a:chOff x="0" y="0"/>
            <a:chExt cx="5530427" cy="5892840"/>
          </a:xfrm>
        </p:grpSpPr>
        <p:sp>
          <p:nvSpPr>
            <p:cNvPr id="312" name="Google Shape;312;p23"/>
            <p:cNvSpPr txBox="1"/>
            <p:nvPr/>
          </p:nvSpPr>
          <p:spPr>
            <a:xfrm>
              <a:off x="0" y="4262714"/>
              <a:ext cx="5409515" cy="1630126"/>
            </a:xfrm>
            <a:prstGeom prst="rect">
              <a:avLst/>
            </a:prstGeom>
            <a:noFill/>
            <a:ln>
              <a:noFill/>
            </a:ln>
          </p:spPr>
          <p:txBody>
            <a:bodyPr spcFirstLastPara="1" wrap="square" lIns="0" tIns="0" rIns="0" bIns="0" anchor="t" anchorCtr="0">
              <a:spAutoFit/>
            </a:bodyPr>
            <a:lstStyle/>
            <a:p>
              <a:pPr marL="0" marR="0" lvl="0" indent="0" algn="ctr" rtl="0">
                <a:lnSpc>
                  <a:spcPct val="150666"/>
                </a:lnSpc>
                <a:spcBef>
                  <a:spcPts val="0"/>
                </a:spcBef>
                <a:spcAft>
                  <a:spcPts val="0"/>
                </a:spcAft>
                <a:buNone/>
              </a:pPr>
              <a:r>
                <a:rPr lang="es-ES" sz="1500">
                  <a:solidFill>
                    <a:srgbClr val="595959"/>
                  </a:solidFill>
                  <a:latin typeface="Poppins"/>
                  <a:ea typeface="Poppins"/>
                  <a:cs typeface="Poppins"/>
                  <a:sym typeface="Poppins"/>
                </a:rPr>
                <a:t>Después de hacer una compra por Internet </a:t>
              </a:r>
              <a:r>
                <a:rPr lang="es-ES" sz="1500" b="1">
                  <a:solidFill>
                    <a:srgbClr val="595959"/>
                  </a:solidFill>
                  <a:latin typeface="Poppins"/>
                  <a:ea typeface="Poppins"/>
                  <a:cs typeface="Poppins"/>
                  <a:sym typeface="Poppins"/>
                </a:rPr>
                <a:t>revisa tu cuenta </a:t>
              </a:r>
              <a:r>
                <a:rPr lang="es-ES" sz="1500">
                  <a:solidFill>
                    <a:srgbClr val="595959"/>
                  </a:solidFill>
                  <a:latin typeface="Poppins"/>
                  <a:ea typeface="Poppins"/>
                  <a:cs typeface="Poppins"/>
                  <a:sym typeface="Poppins"/>
                </a:rPr>
                <a:t>bancaria o el </a:t>
              </a:r>
              <a:r>
                <a:rPr lang="es-ES" sz="1500" b="1">
                  <a:solidFill>
                    <a:srgbClr val="595959"/>
                  </a:solidFill>
                  <a:latin typeface="Poppins"/>
                  <a:ea typeface="Poppins"/>
                  <a:cs typeface="Poppins"/>
                  <a:sym typeface="Poppins"/>
                </a:rPr>
                <a:t>extracto</a:t>
              </a:r>
              <a:r>
                <a:rPr lang="es-ES" sz="1500">
                  <a:solidFill>
                    <a:srgbClr val="595959"/>
                  </a:solidFill>
                  <a:latin typeface="Poppins"/>
                  <a:ea typeface="Poppins"/>
                  <a:cs typeface="Poppins"/>
                  <a:sym typeface="Poppins"/>
                </a:rPr>
                <a:t> de la tarjeta. </a:t>
              </a:r>
              <a:endParaRPr/>
            </a:p>
          </p:txBody>
        </p:sp>
        <p:sp>
          <p:nvSpPr>
            <p:cNvPr id="313" name="Google Shape;313;p23"/>
            <p:cNvSpPr txBox="1"/>
            <p:nvPr/>
          </p:nvSpPr>
          <p:spPr>
            <a:xfrm>
              <a:off x="0" y="0"/>
              <a:ext cx="5530427" cy="1133348"/>
            </a:xfrm>
            <a:prstGeom prst="rect">
              <a:avLst/>
            </a:prstGeom>
            <a:noFill/>
            <a:ln>
              <a:noFill/>
            </a:ln>
          </p:spPr>
          <p:txBody>
            <a:bodyPr spcFirstLastPara="1" wrap="square" lIns="0" tIns="0" rIns="0" bIns="0" anchor="t" anchorCtr="0">
              <a:spAutoFit/>
            </a:bodyPr>
            <a:lstStyle/>
            <a:p>
              <a:pPr marL="0" marR="0" lvl="0" indent="0" algn="ctr" rtl="0">
                <a:lnSpc>
                  <a:spcPct val="125549"/>
                </a:lnSpc>
                <a:spcBef>
                  <a:spcPts val="0"/>
                </a:spcBef>
                <a:spcAft>
                  <a:spcPts val="0"/>
                </a:spcAft>
                <a:buNone/>
              </a:pPr>
              <a:r>
                <a:rPr lang="es-ES" sz="4000" b="1">
                  <a:solidFill>
                    <a:srgbClr val="019EE2"/>
                  </a:solidFill>
                  <a:latin typeface="Poppins"/>
                  <a:ea typeface="Poppins"/>
                  <a:cs typeface="Poppins"/>
                  <a:sym typeface="Poppins"/>
                </a:rPr>
                <a:t>Las tarjetas</a:t>
              </a:r>
              <a:endParaRPr/>
            </a:p>
          </p:txBody>
        </p:sp>
        <p:sp>
          <p:nvSpPr>
            <p:cNvPr id="314" name="Google Shape;314;p23"/>
            <p:cNvSpPr txBox="1"/>
            <p:nvPr/>
          </p:nvSpPr>
          <p:spPr>
            <a:xfrm>
              <a:off x="2433" y="1920663"/>
              <a:ext cx="5469973" cy="1757796"/>
            </a:xfrm>
            <a:prstGeom prst="rect">
              <a:avLst/>
            </a:prstGeom>
            <a:noFill/>
            <a:ln>
              <a:noFill/>
            </a:ln>
          </p:spPr>
          <p:txBody>
            <a:bodyPr spcFirstLastPara="1" wrap="square" lIns="0" tIns="0" rIns="0" bIns="0" anchor="t" anchorCtr="0">
              <a:spAutoFit/>
            </a:bodyPr>
            <a:lstStyle/>
            <a:p>
              <a:pPr marL="0" marR="0" lvl="0" indent="0" algn="ctr" rtl="0">
                <a:lnSpc>
                  <a:spcPct val="120500"/>
                </a:lnSpc>
                <a:spcBef>
                  <a:spcPts val="0"/>
                </a:spcBef>
                <a:spcAft>
                  <a:spcPts val="0"/>
                </a:spcAft>
                <a:buNone/>
              </a:pPr>
              <a:r>
                <a:rPr lang="es-ES" sz="2000" b="1">
                  <a:solidFill>
                    <a:srgbClr val="595959"/>
                  </a:solidFill>
                  <a:latin typeface="Poppins"/>
                  <a:ea typeface="Poppins"/>
                  <a:cs typeface="Poppins"/>
                  <a:sym typeface="Poppins"/>
                </a:rPr>
                <a:t>Débito</a:t>
              </a:r>
              <a:endParaRPr/>
            </a:p>
            <a:p>
              <a:pPr marL="0" marR="0" lvl="0" indent="0" algn="ctr" rtl="0">
                <a:lnSpc>
                  <a:spcPct val="120500"/>
                </a:lnSpc>
                <a:spcBef>
                  <a:spcPts val="0"/>
                </a:spcBef>
                <a:spcAft>
                  <a:spcPts val="0"/>
                </a:spcAft>
                <a:buNone/>
              </a:pPr>
              <a:r>
                <a:rPr lang="es-ES" sz="2000" b="1">
                  <a:solidFill>
                    <a:srgbClr val="595959"/>
                  </a:solidFill>
                  <a:latin typeface="Poppins"/>
                  <a:ea typeface="Poppins"/>
                  <a:cs typeface="Poppins"/>
                  <a:sym typeface="Poppins"/>
                </a:rPr>
                <a:t>Crédito</a:t>
              </a:r>
              <a:endParaRPr/>
            </a:p>
            <a:p>
              <a:pPr marL="0" marR="0" lvl="0" indent="0" algn="ctr" rtl="0">
                <a:lnSpc>
                  <a:spcPct val="120500"/>
                </a:lnSpc>
                <a:spcBef>
                  <a:spcPts val="0"/>
                </a:spcBef>
                <a:spcAft>
                  <a:spcPts val="0"/>
                </a:spcAft>
                <a:buNone/>
              </a:pPr>
              <a:r>
                <a:rPr lang="es-ES" sz="2000" b="1">
                  <a:solidFill>
                    <a:srgbClr val="595959"/>
                  </a:solidFill>
                  <a:latin typeface="Poppins"/>
                  <a:ea typeface="Poppins"/>
                  <a:cs typeface="Poppins"/>
                  <a:sym typeface="Poppins"/>
                </a:rPr>
                <a:t>Prepago</a:t>
              </a:r>
              <a:endParaRPr/>
            </a:p>
          </p:txBody>
        </p:sp>
      </p:grpSp>
      <p:pic>
        <p:nvPicPr>
          <p:cNvPr id="315" name="Google Shape;315;p23" descr="492.jpg"/>
          <p:cNvPicPr preferRelativeResize="0"/>
          <p:nvPr/>
        </p:nvPicPr>
        <p:blipFill rotWithShape="1">
          <a:blip r:embed="rId3">
            <a:alphaModFix/>
          </a:blip>
          <a:srcRect l="32752" r="4762" b="693"/>
          <a:stretch/>
        </p:blipFill>
        <p:spPr>
          <a:xfrm>
            <a:off x="683568" y="751417"/>
            <a:ext cx="3649133" cy="364066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21" name="Google Shape;321;p24" descr="OGMQ3T0.jpg"/>
          <p:cNvPicPr preferRelativeResize="0"/>
          <p:nvPr/>
        </p:nvPicPr>
        <p:blipFill rotWithShape="1">
          <a:blip r:embed="rId3">
            <a:alphaModFix/>
          </a:blip>
          <a:srcRect l="40166" r="24058"/>
          <a:stretch/>
        </p:blipFill>
        <p:spPr>
          <a:xfrm>
            <a:off x="0" y="0"/>
            <a:ext cx="2760133" cy="5143500"/>
          </a:xfrm>
          <a:prstGeom prst="rect">
            <a:avLst/>
          </a:prstGeom>
          <a:noFill/>
          <a:ln>
            <a:noFill/>
          </a:ln>
        </p:spPr>
      </p:pic>
      <p:sp>
        <p:nvSpPr>
          <p:cNvPr id="322" name="Google Shape;322;p24"/>
          <p:cNvSpPr txBox="1"/>
          <p:nvPr/>
        </p:nvSpPr>
        <p:spPr>
          <a:xfrm>
            <a:off x="5022649" y="2717660"/>
            <a:ext cx="3581799" cy="862202"/>
          </a:xfrm>
          <a:prstGeom prst="rect">
            <a:avLst/>
          </a:prstGeom>
          <a:noFill/>
          <a:ln>
            <a:noFill/>
          </a:ln>
        </p:spPr>
        <p:txBody>
          <a:bodyPr spcFirstLastPara="1" wrap="square" lIns="0" tIns="0" rIns="0" bIns="0" anchor="t" anchorCtr="0">
            <a:spAutoFit/>
          </a:bodyPr>
          <a:lstStyle/>
          <a:p>
            <a:pPr marL="0" marR="0" lvl="0" indent="0" algn="l" rtl="0">
              <a:lnSpc>
                <a:spcPct val="141250"/>
              </a:lnSpc>
              <a:spcBef>
                <a:spcPts val="0"/>
              </a:spcBef>
              <a:spcAft>
                <a:spcPts val="0"/>
              </a:spcAft>
              <a:buNone/>
            </a:pPr>
            <a:r>
              <a:rPr lang="es-ES" sz="1600">
                <a:solidFill>
                  <a:srgbClr val="595959"/>
                </a:solidFill>
                <a:latin typeface="Poppins"/>
                <a:ea typeface="Poppins"/>
                <a:cs typeface="Poppins"/>
                <a:sym typeface="Poppins"/>
              </a:rPr>
              <a:t>Cuidado con las páginas web fraudulentas que tienen la apariencia de las webs originales.</a:t>
            </a:r>
            <a:endParaRPr/>
          </a:p>
        </p:txBody>
      </p:sp>
      <p:sp>
        <p:nvSpPr>
          <p:cNvPr id="323" name="Google Shape;323;p24"/>
          <p:cNvSpPr txBox="1"/>
          <p:nvPr/>
        </p:nvSpPr>
        <p:spPr>
          <a:xfrm>
            <a:off x="3275856" y="1466877"/>
            <a:ext cx="5328592" cy="1414746"/>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s-ES" sz="2800" b="1">
                <a:solidFill>
                  <a:srgbClr val="595959"/>
                </a:solidFill>
                <a:latin typeface="Poppins"/>
                <a:ea typeface="Poppins"/>
                <a:cs typeface="Poppins"/>
                <a:sym typeface="Poppins"/>
              </a:rPr>
              <a:t>Ya he pagado pero</a:t>
            </a:r>
            <a:endParaRPr/>
          </a:p>
          <a:p>
            <a:pPr marL="0" marR="0" lvl="0" indent="0" algn="ctr" rtl="0">
              <a:lnSpc>
                <a:spcPct val="110000"/>
              </a:lnSpc>
              <a:spcBef>
                <a:spcPts val="0"/>
              </a:spcBef>
              <a:spcAft>
                <a:spcPts val="0"/>
              </a:spcAft>
              <a:buNone/>
            </a:pPr>
            <a:r>
              <a:rPr lang="es-ES" sz="2800" b="1">
                <a:solidFill>
                  <a:srgbClr val="595959"/>
                </a:solidFill>
                <a:latin typeface="Poppins"/>
                <a:ea typeface="Poppins"/>
                <a:cs typeface="Poppins"/>
                <a:sym typeface="Poppins"/>
              </a:rPr>
              <a:t>no me llega la compra…</a:t>
            </a:r>
            <a:endParaRPr/>
          </a:p>
          <a:p>
            <a:pPr marL="0" marR="0" lvl="0" indent="0" algn="l" rtl="0">
              <a:lnSpc>
                <a:spcPct val="110000"/>
              </a:lnSpc>
              <a:spcBef>
                <a:spcPts val="0"/>
              </a:spcBef>
              <a:spcAft>
                <a:spcPts val="0"/>
              </a:spcAft>
              <a:buNone/>
            </a:pPr>
            <a:endParaRPr sz="2800" b="1" i="1">
              <a:solidFill>
                <a:srgbClr val="595959"/>
              </a:solidFill>
              <a:latin typeface="Poppins"/>
              <a:ea typeface="Poppins"/>
              <a:cs typeface="Poppins"/>
              <a:sym typeface="Poppins"/>
            </a:endParaRPr>
          </a:p>
        </p:txBody>
      </p:sp>
      <p:sp>
        <p:nvSpPr>
          <p:cNvPr id="324" name="Google Shape;324;p24"/>
          <p:cNvSpPr txBox="1"/>
          <p:nvPr/>
        </p:nvSpPr>
        <p:spPr>
          <a:xfrm>
            <a:off x="3528392" y="322512"/>
            <a:ext cx="4572000"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a:solidFill>
                  <a:srgbClr val="019EE2"/>
                </a:solidFill>
                <a:latin typeface="Poppins"/>
                <a:ea typeface="Poppins"/>
                <a:cs typeface="Poppins"/>
                <a:sym typeface="Poppins"/>
              </a:rPr>
              <a:t>Compras en línea</a:t>
            </a:r>
            <a:endParaRPr/>
          </a:p>
        </p:txBody>
      </p:sp>
      <p:cxnSp>
        <p:nvCxnSpPr>
          <p:cNvPr id="325" name="Google Shape;325;p24"/>
          <p:cNvCxnSpPr/>
          <p:nvPr/>
        </p:nvCxnSpPr>
        <p:spPr>
          <a:xfrm>
            <a:off x="4446240" y="915566"/>
            <a:ext cx="2736304" cy="0"/>
          </a:xfrm>
          <a:prstGeom prst="straightConnector1">
            <a:avLst/>
          </a:prstGeom>
          <a:noFill/>
          <a:ln w="28575" cap="flat" cmpd="sng">
            <a:solidFill>
              <a:srgbClr val="019EE2"/>
            </a:solidFill>
            <a:prstDash val="solid"/>
            <a:round/>
            <a:headEnd type="none" w="sm" len="sm"/>
            <a:tailEnd type="none" w="sm" len="sm"/>
          </a:ln>
        </p:spPr>
      </p:cxnSp>
      <p:pic>
        <p:nvPicPr>
          <p:cNvPr id="326" name="Google Shape;326;p24"/>
          <p:cNvPicPr preferRelativeResize="0"/>
          <p:nvPr/>
        </p:nvPicPr>
        <p:blipFill rotWithShape="1">
          <a:blip r:embed="rId4">
            <a:alphaModFix/>
          </a:blip>
          <a:srcRect/>
          <a:stretch/>
        </p:blipFill>
        <p:spPr>
          <a:xfrm>
            <a:off x="3635896" y="2691013"/>
            <a:ext cx="1152128" cy="103286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Shape 331"/>
        <p:cNvGrpSpPr/>
        <p:nvPr/>
      </p:nvGrpSpPr>
      <p:grpSpPr>
        <a:xfrm>
          <a:off x="0" y="0"/>
          <a:ext cx="0" cy="0"/>
          <a:chOff x="0" y="0"/>
          <a:chExt cx="0" cy="0"/>
        </a:xfrm>
      </p:grpSpPr>
      <p:sp>
        <p:nvSpPr>
          <p:cNvPr id="332" name="Google Shape;332;p25"/>
          <p:cNvSpPr/>
          <p:nvPr/>
        </p:nvSpPr>
        <p:spPr>
          <a:xfrm>
            <a:off x="3851920" y="0"/>
            <a:ext cx="5292080" cy="5143500"/>
          </a:xfrm>
          <a:prstGeom prst="rect">
            <a:avLst/>
          </a:prstGeom>
          <a:solidFill>
            <a:srgbClr val="01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33" name="Google Shape;333;p25"/>
          <p:cNvSpPr/>
          <p:nvPr/>
        </p:nvSpPr>
        <p:spPr>
          <a:xfrm>
            <a:off x="4563382" y="4083918"/>
            <a:ext cx="4257090" cy="357342"/>
          </a:xfrm>
          <a:prstGeom prst="rect">
            <a:avLst/>
          </a:prstGeom>
          <a:noFill/>
          <a:ln>
            <a:noFill/>
          </a:ln>
        </p:spPr>
        <p:txBody>
          <a:bodyPr spcFirstLastPara="1" wrap="square" lIns="91425" tIns="45700" rIns="91425" bIns="45700" anchor="t" anchorCtr="0">
            <a:spAutoFit/>
          </a:bodyPr>
          <a:lstStyle/>
          <a:p>
            <a:pPr marL="0" marR="0" lvl="0" indent="0" algn="l" rtl="0">
              <a:lnSpc>
                <a:spcPct val="150666"/>
              </a:lnSpc>
              <a:spcBef>
                <a:spcPts val="0"/>
              </a:spcBef>
              <a:spcAft>
                <a:spcPts val="0"/>
              </a:spcAft>
              <a:buNone/>
            </a:pPr>
            <a:r>
              <a:rPr lang="es-ES" sz="1500">
                <a:solidFill>
                  <a:srgbClr val="595959"/>
                </a:solidFill>
                <a:latin typeface="Poppins"/>
                <a:ea typeface="Poppins"/>
                <a:cs typeface="Poppins"/>
                <a:sym typeface="Poppins"/>
              </a:rPr>
              <a:t>Informar a los Cuerpos de Seguridad.</a:t>
            </a:r>
            <a:endParaRPr/>
          </a:p>
        </p:txBody>
      </p:sp>
      <p:sp>
        <p:nvSpPr>
          <p:cNvPr id="334" name="Google Shape;334;p25"/>
          <p:cNvSpPr/>
          <p:nvPr/>
        </p:nvSpPr>
        <p:spPr>
          <a:xfrm>
            <a:off x="0" y="0"/>
            <a:ext cx="3857625" cy="5143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35" name="Google Shape;335;p25"/>
          <p:cNvSpPr/>
          <p:nvPr/>
        </p:nvSpPr>
        <p:spPr>
          <a:xfrm>
            <a:off x="4300172" y="699558"/>
            <a:ext cx="135398" cy="144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36" name="Google Shape;336;p25"/>
          <p:cNvSpPr txBox="1"/>
          <p:nvPr/>
        </p:nvSpPr>
        <p:spPr>
          <a:xfrm>
            <a:off x="4651594" y="3795886"/>
            <a:ext cx="3449329" cy="293029"/>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chemeClr val="lt1"/>
                </a:solidFill>
                <a:latin typeface="Poppins"/>
                <a:ea typeface="Poppins"/>
                <a:cs typeface="Poppins"/>
                <a:sym typeface="Poppins"/>
              </a:rPr>
              <a:t>Poner una denuncia</a:t>
            </a:r>
            <a:endParaRPr/>
          </a:p>
        </p:txBody>
      </p:sp>
      <p:sp>
        <p:nvSpPr>
          <p:cNvPr id="337" name="Google Shape;337;p25"/>
          <p:cNvSpPr txBox="1"/>
          <p:nvPr/>
        </p:nvSpPr>
        <p:spPr>
          <a:xfrm>
            <a:off x="395536" y="1958518"/>
            <a:ext cx="3096344"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3200" b="1">
                <a:solidFill>
                  <a:srgbClr val="595959"/>
                </a:solidFill>
                <a:latin typeface="Poppins"/>
                <a:ea typeface="Poppins"/>
                <a:cs typeface="Poppins"/>
                <a:sym typeface="Poppins"/>
              </a:rPr>
              <a:t>¿DÓNDE PUEDO RECLAMAR?</a:t>
            </a:r>
            <a:endParaRPr sz="3200" b="1">
              <a:solidFill>
                <a:srgbClr val="595959"/>
              </a:solidFill>
              <a:latin typeface="Poppins"/>
              <a:ea typeface="Poppins"/>
              <a:cs typeface="Poppins"/>
              <a:sym typeface="Poppins"/>
            </a:endParaRPr>
          </a:p>
        </p:txBody>
      </p:sp>
      <p:sp>
        <p:nvSpPr>
          <p:cNvPr id="338" name="Google Shape;338;p25"/>
          <p:cNvSpPr txBox="1"/>
          <p:nvPr/>
        </p:nvSpPr>
        <p:spPr>
          <a:xfrm>
            <a:off x="-306288" y="411510"/>
            <a:ext cx="4499992"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a:solidFill>
                  <a:srgbClr val="019EE2"/>
                </a:solidFill>
                <a:latin typeface="Poppins"/>
                <a:ea typeface="Poppins"/>
                <a:cs typeface="Poppins"/>
                <a:sym typeface="Poppins"/>
              </a:rPr>
              <a:t>Compras en línea</a:t>
            </a:r>
            <a:endParaRPr sz="2400" b="1">
              <a:solidFill>
                <a:srgbClr val="019EE2"/>
              </a:solidFill>
              <a:latin typeface="Poppins"/>
              <a:ea typeface="Poppins"/>
              <a:cs typeface="Poppins"/>
              <a:sym typeface="Poppins"/>
            </a:endParaRPr>
          </a:p>
        </p:txBody>
      </p:sp>
      <p:cxnSp>
        <p:nvCxnSpPr>
          <p:cNvPr id="339" name="Google Shape;339;p25"/>
          <p:cNvCxnSpPr/>
          <p:nvPr/>
        </p:nvCxnSpPr>
        <p:spPr>
          <a:xfrm>
            <a:off x="575556" y="1004564"/>
            <a:ext cx="2736304" cy="0"/>
          </a:xfrm>
          <a:prstGeom prst="straightConnector1">
            <a:avLst/>
          </a:prstGeom>
          <a:noFill/>
          <a:ln w="28575" cap="flat" cmpd="sng">
            <a:solidFill>
              <a:srgbClr val="019EE2"/>
            </a:solidFill>
            <a:prstDash val="solid"/>
            <a:round/>
            <a:headEnd type="none" w="sm" len="sm"/>
            <a:tailEnd type="none" w="sm" len="sm"/>
          </a:ln>
        </p:spPr>
      </p:cxnSp>
      <p:grpSp>
        <p:nvGrpSpPr>
          <p:cNvPr id="340" name="Google Shape;340;p25"/>
          <p:cNvGrpSpPr/>
          <p:nvPr/>
        </p:nvGrpSpPr>
        <p:grpSpPr>
          <a:xfrm>
            <a:off x="4646460" y="555526"/>
            <a:ext cx="4029996" cy="2809042"/>
            <a:chOff x="0" y="-38100"/>
            <a:chExt cx="6283976" cy="4357098"/>
          </a:xfrm>
        </p:grpSpPr>
        <p:sp>
          <p:nvSpPr>
            <p:cNvPr id="341" name="Google Shape;341;p25"/>
            <p:cNvSpPr txBox="1"/>
            <p:nvPr/>
          </p:nvSpPr>
          <p:spPr>
            <a:xfrm>
              <a:off x="5" y="-38100"/>
              <a:ext cx="5792408" cy="454517"/>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rgbClr val="FFFFFF"/>
                  </a:solidFill>
                  <a:latin typeface="Poppins"/>
                  <a:ea typeface="Poppins"/>
                  <a:cs typeface="Poppins"/>
                  <a:sym typeface="Poppins"/>
                </a:rPr>
                <a:t>Guardar toda la información</a:t>
              </a:r>
              <a:endParaRPr/>
            </a:p>
          </p:txBody>
        </p:sp>
        <p:sp>
          <p:nvSpPr>
            <p:cNvPr id="342" name="Google Shape;342;p25"/>
            <p:cNvSpPr txBox="1"/>
            <p:nvPr/>
          </p:nvSpPr>
          <p:spPr>
            <a:xfrm>
              <a:off x="6" y="557203"/>
              <a:ext cx="6283970" cy="907839"/>
            </a:xfrm>
            <a:prstGeom prst="rect">
              <a:avLst/>
            </a:prstGeom>
            <a:noFill/>
            <a:ln>
              <a:noFill/>
            </a:ln>
          </p:spPr>
          <p:txBody>
            <a:bodyPr spcFirstLastPara="1" wrap="square" lIns="0" tIns="0" rIns="0" bIns="0" anchor="t" anchorCtr="0">
              <a:spAutoFit/>
            </a:bodyPr>
            <a:lstStyle/>
            <a:p>
              <a:pPr marL="0" marR="0" lvl="0" indent="0" algn="l" rtl="0">
                <a:lnSpc>
                  <a:spcPct val="149812"/>
                </a:lnSpc>
                <a:spcBef>
                  <a:spcPts val="0"/>
                </a:spcBef>
                <a:spcAft>
                  <a:spcPts val="0"/>
                </a:spcAft>
                <a:buNone/>
              </a:pPr>
              <a:r>
                <a:rPr lang="es-ES" sz="1600">
                  <a:solidFill>
                    <a:srgbClr val="595959"/>
                  </a:solidFill>
                  <a:latin typeface="Poppins"/>
                  <a:ea typeface="Poppins"/>
                  <a:cs typeface="Poppins"/>
                  <a:sym typeface="Poppins"/>
                </a:rPr>
                <a:t>Hacer capturas de pantalla, imprimir comprobantes o archivarlos en PDF</a:t>
              </a:r>
              <a:r>
                <a:rPr lang="es-ES" sz="1500">
                  <a:solidFill>
                    <a:srgbClr val="595959"/>
                  </a:solidFill>
                  <a:latin typeface="Poppins"/>
                  <a:ea typeface="Poppins"/>
                  <a:cs typeface="Poppins"/>
                  <a:sym typeface="Poppins"/>
                </a:rPr>
                <a:t>.</a:t>
              </a:r>
              <a:endParaRPr/>
            </a:p>
          </p:txBody>
        </p:sp>
        <p:sp>
          <p:nvSpPr>
            <p:cNvPr id="343" name="Google Shape;343;p25"/>
            <p:cNvSpPr txBox="1"/>
            <p:nvPr/>
          </p:nvSpPr>
          <p:spPr>
            <a:xfrm>
              <a:off x="3" y="1748963"/>
              <a:ext cx="5792408" cy="454517"/>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rgbClr val="FFFFFF"/>
                  </a:solidFill>
                  <a:latin typeface="Poppins"/>
                  <a:ea typeface="Poppins"/>
                  <a:cs typeface="Poppins"/>
                  <a:sym typeface="Poppins"/>
                </a:rPr>
                <a:t>Notificarlo al responsable</a:t>
              </a:r>
              <a:endParaRPr/>
            </a:p>
          </p:txBody>
        </p:sp>
        <p:sp>
          <p:nvSpPr>
            <p:cNvPr id="344" name="Google Shape;344;p25"/>
            <p:cNvSpPr txBox="1"/>
            <p:nvPr/>
          </p:nvSpPr>
          <p:spPr>
            <a:xfrm>
              <a:off x="5" y="2307420"/>
              <a:ext cx="5792407" cy="887816"/>
            </a:xfrm>
            <a:prstGeom prst="rect">
              <a:avLst/>
            </a:prstGeom>
            <a:noFill/>
            <a:ln>
              <a:noFill/>
            </a:ln>
          </p:spPr>
          <p:txBody>
            <a:bodyPr spcFirstLastPara="1" wrap="square" lIns="0" tIns="0" rIns="0" bIns="0" anchor="t" anchorCtr="0">
              <a:spAutoFit/>
            </a:bodyPr>
            <a:lstStyle/>
            <a:p>
              <a:pPr marL="0" marR="0" lvl="0" indent="0" algn="l" rtl="0">
                <a:lnSpc>
                  <a:spcPct val="141250"/>
                </a:lnSpc>
                <a:spcBef>
                  <a:spcPts val="0"/>
                </a:spcBef>
                <a:spcAft>
                  <a:spcPts val="0"/>
                </a:spcAft>
                <a:buNone/>
              </a:pPr>
              <a:r>
                <a:rPr lang="es-ES" sz="1600">
                  <a:solidFill>
                    <a:srgbClr val="595959"/>
                  </a:solidFill>
                  <a:latin typeface="Poppins"/>
                  <a:ea typeface="Poppins"/>
                  <a:cs typeface="Poppins"/>
                  <a:sym typeface="Poppins"/>
                </a:rPr>
                <a:t>Contactar con el servicio o la empresa pertinente</a:t>
              </a:r>
              <a:r>
                <a:rPr lang="es-ES" sz="1500">
                  <a:solidFill>
                    <a:srgbClr val="595959"/>
                  </a:solidFill>
                  <a:latin typeface="Poppins"/>
                  <a:ea typeface="Poppins"/>
                  <a:cs typeface="Poppins"/>
                  <a:sym typeface="Poppins"/>
                </a:rPr>
                <a:t>.</a:t>
              </a:r>
              <a:endParaRPr/>
            </a:p>
          </p:txBody>
        </p:sp>
        <p:sp>
          <p:nvSpPr>
            <p:cNvPr id="345" name="Google Shape;345;p25"/>
            <p:cNvSpPr txBox="1"/>
            <p:nvPr/>
          </p:nvSpPr>
          <p:spPr>
            <a:xfrm>
              <a:off x="0" y="3391553"/>
              <a:ext cx="5792408" cy="479547"/>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rgbClr val="FFFFFF"/>
                  </a:solidFill>
                  <a:latin typeface="Poppins"/>
                  <a:ea typeface="Poppins"/>
                  <a:cs typeface="Poppins"/>
                  <a:sym typeface="Poppins"/>
                </a:rPr>
                <a:t>Acudir a la OMIC</a:t>
              </a:r>
              <a:endParaRPr/>
            </a:p>
          </p:txBody>
        </p:sp>
        <p:sp>
          <p:nvSpPr>
            <p:cNvPr id="346" name="Google Shape;346;p25"/>
            <p:cNvSpPr txBox="1"/>
            <p:nvPr/>
          </p:nvSpPr>
          <p:spPr>
            <a:xfrm>
              <a:off x="3" y="3907943"/>
              <a:ext cx="6283973" cy="411055"/>
            </a:xfrm>
            <a:prstGeom prst="rect">
              <a:avLst/>
            </a:prstGeom>
            <a:noFill/>
            <a:ln>
              <a:noFill/>
            </a:ln>
          </p:spPr>
          <p:txBody>
            <a:bodyPr spcFirstLastPara="1" wrap="square" lIns="0" tIns="0" rIns="0" bIns="0" anchor="t" anchorCtr="0">
              <a:spAutoFit/>
            </a:bodyPr>
            <a:lstStyle/>
            <a:p>
              <a:pPr marL="0" marR="0" lvl="0" indent="0" algn="l" rtl="0">
                <a:lnSpc>
                  <a:spcPct val="150666"/>
                </a:lnSpc>
                <a:spcBef>
                  <a:spcPts val="0"/>
                </a:spcBef>
                <a:spcAft>
                  <a:spcPts val="0"/>
                </a:spcAft>
                <a:buNone/>
              </a:pPr>
              <a:r>
                <a:rPr lang="es-ES" sz="1500">
                  <a:solidFill>
                    <a:srgbClr val="595959"/>
                  </a:solidFill>
                  <a:latin typeface="Poppins"/>
                  <a:ea typeface="Poppins"/>
                  <a:cs typeface="Poppins"/>
                  <a:sym typeface="Poppins"/>
                </a:rPr>
                <a:t>Oficina Municipal de Atención al Consumidor.</a:t>
              </a:r>
              <a:endParaRPr/>
            </a:p>
          </p:txBody>
        </p:sp>
      </p:grpSp>
      <p:sp>
        <p:nvSpPr>
          <p:cNvPr id="347" name="Google Shape;347;p25"/>
          <p:cNvSpPr/>
          <p:nvPr/>
        </p:nvSpPr>
        <p:spPr>
          <a:xfrm>
            <a:off x="4300172" y="1851670"/>
            <a:ext cx="135398" cy="144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48" name="Google Shape;348;p25"/>
          <p:cNvSpPr/>
          <p:nvPr/>
        </p:nvSpPr>
        <p:spPr>
          <a:xfrm>
            <a:off x="4300172" y="2859782"/>
            <a:ext cx="135398" cy="144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49" name="Google Shape;349;p25"/>
          <p:cNvSpPr/>
          <p:nvPr/>
        </p:nvSpPr>
        <p:spPr>
          <a:xfrm>
            <a:off x="4300172" y="3939902"/>
            <a:ext cx="135398" cy="144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231F1D"/>
        </a:solidFill>
        <a:effectLst/>
      </p:bgPr>
    </p:bg>
    <p:spTree>
      <p:nvGrpSpPr>
        <p:cNvPr id="1" name="Shape 354"/>
        <p:cNvGrpSpPr/>
        <p:nvPr/>
      </p:nvGrpSpPr>
      <p:grpSpPr>
        <a:xfrm>
          <a:off x="0" y="0"/>
          <a:ext cx="0" cy="0"/>
          <a:chOff x="0" y="0"/>
          <a:chExt cx="0" cy="0"/>
        </a:xfrm>
      </p:grpSpPr>
      <p:sp>
        <p:nvSpPr>
          <p:cNvPr id="355" name="Google Shape;355;p26"/>
          <p:cNvSpPr/>
          <p:nvPr/>
        </p:nvSpPr>
        <p:spPr>
          <a:xfrm>
            <a:off x="0" y="0"/>
            <a:ext cx="3857625" cy="5143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56" name="Google Shape;356;p26"/>
          <p:cNvSpPr/>
          <p:nvPr/>
        </p:nvSpPr>
        <p:spPr>
          <a:xfrm>
            <a:off x="3851920" y="0"/>
            <a:ext cx="5292080" cy="5143500"/>
          </a:xfrm>
          <a:prstGeom prst="rect">
            <a:avLst/>
          </a:prstGeom>
          <a:solidFill>
            <a:srgbClr val="01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57" name="Google Shape;357;p26"/>
          <p:cNvSpPr/>
          <p:nvPr/>
        </p:nvSpPr>
        <p:spPr>
          <a:xfrm>
            <a:off x="4644008" y="3999626"/>
            <a:ext cx="4176464" cy="629916"/>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s-ES" sz="1600">
                <a:solidFill>
                  <a:srgbClr val="595959"/>
                </a:solidFill>
                <a:latin typeface="Poppins"/>
                <a:ea typeface="Poppins"/>
                <a:cs typeface="Poppins"/>
                <a:sym typeface="Poppins"/>
              </a:rPr>
              <a:t>Rechacemos la ayuda que nos ofrezcan cuando estemos operando.</a:t>
            </a:r>
            <a:endParaRPr/>
          </a:p>
        </p:txBody>
      </p:sp>
      <p:sp>
        <p:nvSpPr>
          <p:cNvPr id="358" name="Google Shape;358;p26"/>
          <p:cNvSpPr/>
          <p:nvPr/>
        </p:nvSpPr>
        <p:spPr>
          <a:xfrm>
            <a:off x="0" y="0"/>
            <a:ext cx="3857625" cy="5143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59" name="Google Shape;359;p26"/>
          <p:cNvSpPr/>
          <p:nvPr/>
        </p:nvSpPr>
        <p:spPr>
          <a:xfrm>
            <a:off x="4355976" y="627550"/>
            <a:ext cx="135398" cy="144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60" name="Google Shape;360;p26"/>
          <p:cNvSpPr txBox="1"/>
          <p:nvPr/>
        </p:nvSpPr>
        <p:spPr>
          <a:xfrm>
            <a:off x="4716015" y="3711594"/>
            <a:ext cx="4176465" cy="293029"/>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rgbClr val="FFFFFF"/>
                </a:solidFill>
                <a:latin typeface="Poppins"/>
                <a:ea typeface="Poppins"/>
                <a:cs typeface="Poppins"/>
                <a:sym typeface="Poppins"/>
              </a:rPr>
              <a:t>¿Necesita ayuda? No, gracias.</a:t>
            </a:r>
            <a:endParaRPr/>
          </a:p>
        </p:txBody>
      </p:sp>
      <p:sp>
        <p:nvSpPr>
          <p:cNvPr id="361" name="Google Shape;361;p26"/>
          <p:cNvSpPr txBox="1"/>
          <p:nvPr/>
        </p:nvSpPr>
        <p:spPr>
          <a:xfrm>
            <a:off x="467544" y="555526"/>
            <a:ext cx="3024336"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3200" b="1">
                <a:solidFill>
                  <a:srgbClr val="019EE2"/>
                </a:solidFill>
                <a:latin typeface="Poppins"/>
                <a:ea typeface="Poppins"/>
                <a:cs typeface="Poppins"/>
                <a:sym typeface="Poppins"/>
              </a:rPr>
              <a:t>¿Y en el cajero automático?</a:t>
            </a:r>
            <a:endParaRPr sz="3200" b="1">
              <a:solidFill>
                <a:srgbClr val="019EE2"/>
              </a:solidFill>
              <a:latin typeface="Poppins"/>
              <a:ea typeface="Poppins"/>
              <a:cs typeface="Poppins"/>
              <a:sym typeface="Poppins"/>
            </a:endParaRPr>
          </a:p>
        </p:txBody>
      </p:sp>
      <p:grpSp>
        <p:nvGrpSpPr>
          <p:cNvPr id="362" name="Google Shape;362;p26"/>
          <p:cNvGrpSpPr/>
          <p:nvPr/>
        </p:nvGrpSpPr>
        <p:grpSpPr>
          <a:xfrm>
            <a:off x="4702264" y="483518"/>
            <a:ext cx="4190216" cy="3081616"/>
            <a:chOff x="0" y="-38100"/>
            <a:chExt cx="6533809" cy="4779885"/>
          </a:xfrm>
        </p:grpSpPr>
        <p:sp>
          <p:nvSpPr>
            <p:cNvPr id="363" name="Google Shape;363;p26"/>
            <p:cNvSpPr txBox="1"/>
            <p:nvPr/>
          </p:nvSpPr>
          <p:spPr>
            <a:xfrm>
              <a:off x="5" y="-38100"/>
              <a:ext cx="5792408" cy="454516"/>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rgbClr val="FFFFFF"/>
                  </a:solidFill>
                  <a:latin typeface="Poppins"/>
                  <a:ea typeface="Poppins"/>
                  <a:cs typeface="Poppins"/>
                  <a:sym typeface="Poppins"/>
                </a:rPr>
                <a:t>Cuidado con las colas</a:t>
              </a:r>
              <a:endParaRPr/>
            </a:p>
          </p:txBody>
        </p:sp>
        <p:sp>
          <p:nvSpPr>
            <p:cNvPr id="364" name="Google Shape;364;p26"/>
            <p:cNvSpPr txBox="1"/>
            <p:nvPr/>
          </p:nvSpPr>
          <p:spPr>
            <a:xfrm>
              <a:off x="21444" y="408666"/>
              <a:ext cx="6512365" cy="1253949"/>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ES" sz="1600">
                  <a:solidFill>
                    <a:srgbClr val="595959"/>
                  </a:solidFill>
                  <a:latin typeface="Poppins"/>
                  <a:ea typeface="Poppins"/>
                  <a:cs typeface="Poppins"/>
                  <a:sym typeface="Poppins"/>
                </a:rPr>
                <a:t>Comprobemos que no tenemos a nadie pegado y, si es necesario, cancelemos la operación</a:t>
              </a:r>
              <a:r>
                <a:rPr lang="es-ES" sz="1500">
                  <a:solidFill>
                    <a:srgbClr val="595959"/>
                  </a:solidFill>
                  <a:latin typeface="Poppins"/>
                  <a:ea typeface="Poppins"/>
                  <a:cs typeface="Poppins"/>
                  <a:sym typeface="Poppins"/>
                </a:rPr>
                <a:t>.</a:t>
              </a:r>
              <a:endParaRPr/>
            </a:p>
          </p:txBody>
        </p:sp>
        <p:sp>
          <p:nvSpPr>
            <p:cNvPr id="365" name="Google Shape;365;p26"/>
            <p:cNvSpPr txBox="1"/>
            <p:nvPr/>
          </p:nvSpPr>
          <p:spPr>
            <a:xfrm>
              <a:off x="3" y="1920341"/>
              <a:ext cx="5792408" cy="454516"/>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rgbClr val="FFFFFF"/>
                  </a:solidFill>
                  <a:latin typeface="Poppins"/>
                  <a:ea typeface="Poppins"/>
                  <a:cs typeface="Poppins"/>
                  <a:sym typeface="Poppins"/>
                </a:rPr>
                <a:t>Protejamos el PIN</a:t>
              </a:r>
              <a:endParaRPr/>
            </a:p>
          </p:txBody>
        </p:sp>
        <p:sp>
          <p:nvSpPr>
            <p:cNvPr id="366" name="Google Shape;366;p26"/>
            <p:cNvSpPr txBox="1"/>
            <p:nvPr/>
          </p:nvSpPr>
          <p:spPr>
            <a:xfrm>
              <a:off x="21444" y="2367107"/>
              <a:ext cx="6421523" cy="833843"/>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ES" sz="1600">
                  <a:solidFill>
                    <a:srgbClr val="595959"/>
                  </a:solidFill>
                  <a:latin typeface="Poppins"/>
                  <a:ea typeface="Poppins"/>
                  <a:cs typeface="Poppins"/>
                  <a:sym typeface="Poppins"/>
                </a:rPr>
                <a:t>Tapemos los dedos con la otra mano al teclear el PIN, aunque estemos solos</a:t>
              </a:r>
              <a:r>
                <a:rPr lang="es-ES" sz="1500">
                  <a:solidFill>
                    <a:srgbClr val="595959"/>
                  </a:solidFill>
                  <a:latin typeface="Poppins"/>
                  <a:ea typeface="Poppins"/>
                  <a:cs typeface="Poppins"/>
                  <a:sym typeface="Poppins"/>
                </a:rPr>
                <a:t>.</a:t>
              </a:r>
              <a:endParaRPr/>
            </a:p>
          </p:txBody>
        </p:sp>
        <p:sp>
          <p:nvSpPr>
            <p:cNvPr id="367" name="Google Shape;367;p26"/>
            <p:cNvSpPr txBox="1"/>
            <p:nvPr/>
          </p:nvSpPr>
          <p:spPr>
            <a:xfrm>
              <a:off x="0" y="3391553"/>
              <a:ext cx="5792408" cy="969071"/>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b="1">
                  <a:solidFill>
                    <a:schemeClr val="lt1"/>
                  </a:solidFill>
                  <a:latin typeface="Poppins"/>
                  <a:ea typeface="Poppins"/>
                  <a:cs typeface="Poppins"/>
                  <a:sym typeface="Poppins"/>
                </a:rPr>
                <a:t>Cajero manipulado</a:t>
              </a:r>
              <a:endParaRPr/>
            </a:p>
            <a:p>
              <a:pPr marL="0" marR="0" lvl="0" indent="0" algn="l" rtl="0">
                <a:lnSpc>
                  <a:spcPct val="136722"/>
                </a:lnSpc>
                <a:spcBef>
                  <a:spcPts val="0"/>
                </a:spcBef>
                <a:spcAft>
                  <a:spcPts val="0"/>
                </a:spcAft>
                <a:buNone/>
              </a:pPr>
              <a:endParaRPr sz="1800" b="1">
                <a:solidFill>
                  <a:srgbClr val="FFFFFF"/>
                </a:solidFill>
                <a:latin typeface="Poppins"/>
                <a:ea typeface="Poppins"/>
                <a:cs typeface="Poppins"/>
                <a:sym typeface="Poppins"/>
              </a:endParaRPr>
            </a:p>
          </p:txBody>
        </p:sp>
        <p:sp>
          <p:nvSpPr>
            <p:cNvPr id="368" name="Google Shape;368;p26"/>
            <p:cNvSpPr txBox="1"/>
            <p:nvPr/>
          </p:nvSpPr>
          <p:spPr>
            <a:xfrm>
              <a:off x="3" y="3907942"/>
              <a:ext cx="5792408" cy="833843"/>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s-ES" sz="1600">
                  <a:solidFill>
                    <a:srgbClr val="595959"/>
                  </a:solidFill>
                  <a:latin typeface="Poppins"/>
                  <a:ea typeface="Poppins"/>
                  <a:cs typeface="Poppins"/>
                  <a:sym typeface="Poppins"/>
                </a:rPr>
                <a:t>Observemos que el cajero no tenga signos de manipulación.</a:t>
              </a:r>
              <a:endParaRPr sz="1500">
                <a:solidFill>
                  <a:srgbClr val="595959"/>
                </a:solidFill>
                <a:latin typeface="Poppins"/>
                <a:ea typeface="Poppins"/>
                <a:cs typeface="Poppins"/>
                <a:sym typeface="Poppins"/>
              </a:endParaRPr>
            </a:p>
          </p:txBody>
        </p:sp>
      </p:grpSp>
      <p:sp>
        <p:nvSpPr>
          <p:cNvPr id="369" name="Google Shape;369;p26"/>
          <p:cNvSpPr/>
          <p:nvPr/>
        </p:nvSpPr>
        <p:spPr>
          <a:xfrm>
            <a:off x="4355976" y="1851670"/>
            <a:ext cx="135398" cy="144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70" name="Google Shape;370;p26"/>
          <p:cNvSpPr/>
          <p:nvPr/>
        </p:nvSpPr>
        <p:spPr>
          <a:xfrm>
            <a:off x="4355976" y="2787774"/>
            <a:ext cx="135398" cy="144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71" name="Google Shape;371;p26"/>
          <p:cNvSpPr/>
          <p:nvPr/>
        </p:nvSpPr>
        <p:spPr>
          <a:xfrm>
            <a:off x="4355976" y="3855610"/>
            <a:ext cx="135398" cy="144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pic>
        <p:nvPicPr>
          <p:cNvPr id="372" name="Google Shape;372;p26" descr="OBBPMU0.jpg"/>
          <p:cNvPicPr preferRelativeResize="0"/>
          <p:nvPr/>
        </p:nvPicPr>
        <p:blipFill rotWithShape="1">
          <a:blip r:embed="rId3">
            <a:alphaModFix/>
          </a:blip>
          <a:srcRect/>
          <a:stretch/>
        </p:blipFill>
        <p:spPr>
          <a:xfrm>
            <a:off x="503549" y="2787775"/>
            <a:ext cx="2772307" cy="184820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7" descr="Texto&#10;&#10;Descripción generada automáticamente"/>
          <p:cNvPicPr preferRelativeResize="0"/>
          <p:nvPr/>
        </p:nvPicPr>
        <p:blipFill rotWithShape="1">
          <a:blip r:embed="rId3">
            <a:alphaModFix/>
          </a:blip>
          <a:srcRect b="461"/>
          <a:stretch/>
        </p:blipFill>
        <p:spPr>
          <a:xfrm>
            <a:off x="20" y="961"/>
            <a:ext cx="9143980" cy="514253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8"/>
          <p:cNvSpPr/>
          <p:nvPr/>
        </p:nvSpPr>
        <p:spPr>
          <a:xfrm>
            <a:off x="3851920" y="0"/>
            <a:ext cx="5292080" cy="5143500"/>
          </a:xfrm>
          <a:prstGeom prst="rect">
            <a:avLst/>
          </a:prstGeom>
          <a:solidFill>
            <a:srgbClr val="01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84" name="Google Shape;384;p28"/>
          <p:cNvSpPr/>
          <p:nvPr/>
        </p:nvSpPr>
        <p:spPr>
          <a:xfrm>
            <a:off x="0" y="0"/>
            <a:ext cx="3857625" cy="51435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85" name="Google Shape;385;p28"/>
          <p:cNvSpPr txBox="1"/>
          <p:nvPr/>
        </p:nvSpPr>
        <p:spPr>
          <a:xfrm>
            <a:off x="395536" y="2606590"/>
            <a:ext cx="3096344" cy="147732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3200" b="1">
                <a:solidFill>
                  <a:srgbClr val="595959"/>
                </a:solidFill>
                <a:latin typeface="Poppins"/>
                <a:ea typeface="Poppins"/>
                <a:cs typeface="Poppins"/>
                <a:sym typeface="Poppins"/>
              </a:rPr>
              <a:t>¿DÓNDE PUEDO LLAMAR?</a:t>
            </a:r>
            <a:endParaRPr sz="3200" b="1">
              <a:solidFill>
                <a:srgbClr val="595959"/>
              </a:solidFill>
              <a:latin typeface="Poppins"/>
              <a:ea typeface="Poppins"/>
              <a:cs typeface="Poppins"/>
              <a:sym typeface="Poppins"/>
            </a:endParaRPr>
          </a:p>
        </p:txBody>
      </p:sp>
      <p:sp>
        <p:nvSpPr>
          <p:cNvPr id="386" name="Google Shape;386;p28"/>
          <p:cNvSpPr txBox="1"/>
          <p:nvPr/>
        </p:nvSpPr>
        <p:spPr>
          <a:xfrm>
            <a:off x="467544" y="455642"/>
            <a:ext cx="2880320" cy="1107996"/>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a:solidFill>
                  <a:srgbClr val="019EE2"/>
                </a:solidFill>
                <a:latin typeface="Poppins"/>
                <a:ea typeface="Poppins"/>
                <a:cs typeface="Poppins"/>
                <a:sym typeface="Poppins"/>
              </a:rPr>
              <a:t>Ante la duda de posibles estafas en la red...</a:t>
            </a:r>
            <a:endParaRPr/>
          </a:p>
        </p:txBody>
      </p:sp>
      <p:cxnSp>
        <p:nvCxnSpPr>
          <p:cNvPr id="387" name="Google Shape;387;p28"/>
          <p:cNvCxnSpPr/>
          <p:nvPr/>
        </p:nvCxnSpPr>
        <p:spPr>
          <a:xfrm>
            <a:off x="560660" y="1707654"/>
            <a:ext cx="2736304" cy="0"/>
          </a:xfrm>
          <a:prstGeom prst="straightConnector1">
            <a:avLst/>
          </a:prstGeom>
          <a:noFill/>
          <a:ln w="28575" cap="flat" cmpd="sng">
            <a:solidFill>
              <a:srgbClr val="019EE2"/>
            </a:solidFill>
            <a:prstDash val="solid"/>
            <a:round/>
            <a:headEnd type="none" w="sm" len="sm"/>
            <a:tailEnd type="none" w="sm" len="sm"/>
          </a:ln>
        </p:spPr>
      </p:cxnSp>
      <p:pic>
        <p:nvPicPr>
          <p:cNvPr id="388" name="Google Shape;388;p28"/>
          <p:cNvPicPr preferRelativeResize="0"/>
          <p:nvPr/>
        </p:nvPicPr>
        <p:blipFill rotWithShape="1">
          <a:blip r:embed="rId3">
            <a:alphaModFix/>
          </a:blip>
          <a:srcRect/>
          <a:stretch/>
        </p:blipFill>
        <p:spPr>
          <a:xfrm>
            <a:off x="3851920" y="0"/>
            <a:ext cx="5292080"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29"/>
          <p:cNvSpPr/>
          <p:nvPr/>
        </p:nvSpPr>
        <p:spPr>
          <a:xfrm>
            <a:off x="-1" y="0"/>
            <a:ext cx="9144001" cy="5143500"/>
          </a:xfrm>
          <a:prstGeom prst="rect">
            <a:avLst/>
          </a:prstGeom>
          <a:solidFill>
            <a:srgbClr val="01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395" name="Google Shape;395;p29"/>
          <p:cNvSpPr txBox="1"/>
          <p:nvPr/>
        </p:nvSpPr>
        <p:spPr>
          <a:xfrm>
            <a:off x="2322004" y="4371950"/>
            <a:ext cx="4499992" cy="330432"/>
          </a:xfrm>
          <a:prstGeom prst="rect">
            <a:avLst/>
          </a:prstGeom>
          <a:noFill/>
          <a:ln>
            <a:noFill/>
          </a:ln>
        </p:spPr>
        <p:txBody>
          <a:bodyPr spcFirstLastPara="1" wrap="square" lIns="0" tIns="0" rIns="0" bIns="0" anchor="t" anchorCtr="0">
            <a:spAutoFit/>
          </a:bodyPr>
          <a:lstStyle/>
          <a:p>
            <a:pPr marL="0" marR="0" lvl="0" indent="0" algn="ctr" rtl="0">
              <a:lnSpc>
                <a:spcPct val="147777"/>
              </a:lnSpc>
              <a:spcBef>
                <a:spcPts val="0"/>
              </a:spcBef>
              <a:spcAft>
                <a:spcPts val="0"/>
              </a:spcAft>
              <a:buNone/>
            </a:pPr>
            <a:r>
              <a:rPr lang="es-ES" sz="1800">
                <a:solidFill>
                  <a:srgbClr val="FFFFFF"/>
                </a:solidFill>
                <a:latin typeface="Arial"/>
                <a:ea typeface="Arial"/>
                <a:cs typeface="Arial"/>
                <a:sym typeface="Arial"/>
              </a:rPr>
              <a:t>CICLO DE CHARLAS</a:t>
            </a:r>
            <a:endParaRPr/>
          </a:p>
        </p:txBody>
      </p:sp>
      <p:sp>
        <p:nvSpPr>
          <p:cNvPr id="396" name="Google Shape;396;p29"/>
          <p:cNvSpPr txBox="1"/>
          <p:nvPr/>
        </p:nvSpPr>
        <p:spPr>
          <a:xfrm>
            <a:off x="1483369" y="1113947"/>
            <a:ext cx="6177263" cy="1310102"/>
          </a:xfrm>
          <a:prstGeom prst="rect">
            <a:avLst/>
          </a:prstGeom>
          <a:noFill/>
          <a:ln>
            <a:noFill/>
          </a:ln>
        </p:spPr>
        <p:txBody>
          <a:bodyPr spcFirstLastPara="1" wrap="square" lIns="0" tIns="0" rIns="0" bIns="0" anchor="t" anchorCtr="0">
            <a:spAutoFit/>
          </a:bodyPr>
          <a:lstStyle/>
          <a:p>
            <a:pPr marL="0" marR="0" lvl="0" indent="0" algn="ctr" rtl="0">
              <a:lnSpc>
                <a:spcPct val="197150"/>
              </a:lnSpc>
              <a:spcBef>
                <a:spcPts val="0"/>
              </a:spcBef>
              <a:spcAft>
                <a:spcPts val="0"/>
              </a:spcAft>
              <a:buNone/>
            </a:pPr>
            <a:r>
              <a:rPr lang="es-ES" sz="6000">
                <a:solidFill>
                  <a:schemeClr val="lt1"/>
                </a:solidFill>
                <a:latin typeface="Arial"/>
                <a:ea typeface="Arial"/>
                <a:cs typeface="Arial"/>
                <a:sym typeface="Arial"/>
              </a:rPr>
              <a:t>Gracias</a:t>
            </a:r>
            <a:endParaRPr/>
          </a:p>
        </p:txBody>
      </p:sp>
      <p:sp>
        <p:nvSpPr>
          <p:cNvPr id="397" name="Google Shape;397;p29"/>
          <p:cNvSpPr txBox="1"/>
          <p:nvPr/>
        </p:nvSpPr>
        <p:spPr>
          <a:xfrm>
            <a:off x="1475656" y="2870815"/>
            <a:ext cx="6174277" cy="276999"/>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1800" b="1">
                <a:solidFill>
                  <a:schemeClr val="lt1"/>
                </a:solidFill>
                <a:latin typeface="Poppins"/>
                <a:ea typeface="Poppins"/>
                <a:cs typeface="Poppins"/>
                <a:sym typeface="Poppins"/>
              </a:rPr>
              <a:t>Seguridad financiera en Internet</a:t>
            </a:r>
            <a:endParaRPr/>
          </a:p>
        </p:txBody>
      </p:sp>
      <p:cxnSp>
        <p:nvCxnSpPr>
          <p:cNvPr id="398" name="Google Shape;398;p29"/>
          <p:cNvCxnSpPr/>
          <p:nvPr/>
        </p:nvCxnSpPr>
        <p:spPr>
          <a:xfrm>
            <a:off x="3203848" y="2643758"/>
            <a:ext cx="2736304" cy="0"/>
          </a:xfrm>
          <a:prstGeom prst="straightConnector1">
            <a:avLst/>
          </a:prstGeom>
          <a:noFill/>
          <a:ln w="28575" cap="flat" cmpd="sng">
            <a:solidFill>
              <a:schemeClr val="lt1"/>
            </a:solidFill>
            <a:prstDash val="solid"/>
            <a:round/>
            <a:headEnd type="none" w="sm" len="sm"/>
            <a:tailEnd type="none" w="sm" len="sm"/>
          </a:ln>
        </p:spPr>
      </p:cxnSp>
      <p:pic>
        <p:nvPicPr>
          <p:cNvPr id="2" name="Google Shape;94;p1">
            <a:extLst>
              <a:ext uri="{FF2B5EF4-FFF2-40B4-BE49-F238E27FC236}">
                <a16:creationId xmlns:a16="http://schemas.microsoft.com/office/drawing/2014/main" id="{758EC82C-E3F8-44C9-D3D3-E2873E043F47}"/>
              </a:ext>
            </a:extLst>
          </p:cNvPr>
          <p:cNvPicPr preferRelativeResize="0">
            <a:picLocks noChangeAspect="1"/>
          </p:cNvPicPr>
          <p:nvPr/>
        </p:nvPicPr>
        <p:blipFill rotWithShape="1">
          <a:blip r:embed="rId3">
            <a:alphaModFix/>
          </a:blip>
          <a:srcRect/>
          <a:stretch/>
        </p:blipFill>
        <p:spPr>
          <a:xfrm>
            <a:off x="3559526" y="1113947"/>
            <a:ext cx="1786197" cy="360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p:nvPr/>
        </p:nvSpPr>
        <p:spPr>
          <a:xfrm>
            <a:off x="1682" y="0"/>
            <a:ext cx="9142318" cy="5143500"/>
          </a:xfrm>
          <a:prstGeom prst="rect">
            <a:avLst/>
          </a:prstGeom>
          <a:solidFill>
            <a:srgbClr val="019EE2"/>
          </a:solidFill>
          <a:ln w="9525" cap="flat" cmpd="sng">
            <a:solidFill>
              <a:srgbClr val="45A9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b="0" i="0" u="none" strike="noStrike" cap="none">
              <a:solidFill>
                <a:schemeClr val="lt1"/>
              </a:solidFill>
              <a:latin typeface="Calibri"/>
              <a:ea typeface="Calibri"/>
              <a:cs typeface="Calibri"/>
              <a:sym typeface="Calibri"/>
            </a:endParaRPr>
          </a:p>
        </p:txBody>
      </p:sp>
      <p:sp>
        <p:nvSpPr>
          <p:cNvPr id="119" name="Google Shape;119;p3"/>
          <p:cNvSpPr txBox="1"/>
          <p:nvPr/>
        </p:nvSpPr>
        <p:spPr>
          <a:xfrm>
            <a:off x="1664983" y="1563638"/>
            <a:ext cx="5814035" cy="1445588"/>
          </a:xfrm>
          <a:prstGeom prst="rect">
            <a:avLst/>
          </a:prstGeom>
          <a:noFill/>
          <a:ln>
            <a:noFill/>
          </a:ln>
        </p:spPr>
        <p:txBody>
          <a:bodyPr spcFirstLastPara="1" wrap="square" lIns="0" tIns="0" rIns="0" bIns="0" anchor="t" anchorCtr="0">
            <a:spAutoFit/>
          </a:bodyPr>
          <a:lstStyle/>
          <a:p>
            <a:pPr marL="0" marR="0" lvl="0" indent="0" algn="ctr" rtl="0">
              <a:lnSpc>
                <a:spcPct val="117187"/>
              </a:lnSpc>
              <a:spcBef>
                <a:spcPts val="0"/>
              </a:spcBef>
              <a:spcAft>
                <a:spcPts val="0"/>
              </a:spcAft>
              <a:buNone/>
            </a:pPr>
            <a:r>
              <a:rPr lang="es-ES" sz="4800" b="0" i="0" u="none" strike="noStrike" cap="none">
                <a:solidFill>
                  <a:srgbClr val="F7F9F8"/>
                </a:solidFill>
                <a:latin typeface="Arial"/>
                <a:ea typeface="Arial"/>
                <a:cs typeface="Arial"/>
                <a:sym typeface="Arial"/>
              </a:rPr>
              <a:t>“Vivimos en la era</a:t>
            </a:r>
            <a:endParaRPr/>
          </a:p>
          <a:p>
            <a:pPr marL="0" marR="0" lvl="0" indent="0" algn="ctr" rtl="0">
              <a:lnSpc>
                <a:spcPct val="117187"/>
              </a:lnSpc>
              <a:spcBef>
                <a:spcPts val="0"/>
              </a:spcBef>
              <a:spcAft>
                <a:spcPts val="0"/>
              </a:spcAft>
              <a:buNone/>
            </a:pPr>
            <a:r>
              <a:rPr lang="es-ES" sz="4800" b="0" i="0" u="none" strike="noStrike" cap="none">
                <a:solidFill>
                  <a:srgbClr val="F7F9F8"/>
                </a:solidFill>
                <a:latin typeface="Arial"/>
                <a:ea typeface="Arial"/>
                <a:cs typeface="Arial"/>
                <a:sym typeface="Arial"/>
              </a:rPr>
              <a:t>de Internet.”  </a:t>
            </a:r>
            <a:endParaRPr/>
          </a:p>
        </p:txBody>
      </p:sp>
      <p:sp>
        <p:nvSpPr>
          <p:cNvPr id="2" name="TextBox 6">
            <a:extLst>
              <a:ext uri="{FF2B5EF4-FFF2-40B4-BE49-F238E27FC236}">
                <a16:creationId xmlns:a16="http://schemas.microsoft.com/office/drawing/2014/main" id="{4901AA66-3231-C20F-D0E9-084FFC4605C6}"/>
              </a:ext>
            </a:extLst>
          </p:cNvPr>
          <p:cNvSpPr txBox="1"/>
          <p:nvPr/>
        </p:nvSpPr>
        <p:spPr>
          <a:xfrm>
            <a:off x="4572000" y="4467523"/>
            <a:ext cx="3916922" cy="218008"/>
          </a:xfrm>
          <a:prstGeom prst="rect">
            <a:avLst/>
          </a:prstGeom>
        </p:spPr>
        <p:txBody>
          <a:bodyPr lIns="0" tIns="0" rIns="0" bIns="0" rtlCol="0" anchor="t">
            <a:spAutoFit/>
          </a:bodyPr>
          <a:lstStyle/>
          <a:p>
            <a:pPr algn="r">
              <a:lnSpc>
                <a:spcPts val="1706"/>
              </a:lnSpc>
            </a:pPr>
            <a:r>
              <a:rPr lang="es-ES" sz="1300" spc="66" dirty="0">
                <a:solidFill>
                  <a:srgbClr val="F7F9F8"/>
                </a:solidFill>
                <a:latin typeface="Poppins"/>
                <a:cs typeface="Poppins"/>
              </a:rPr>
              <a:t>https://www.mibanco.com  | 2020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0"/>
          <p:cNvSpPr/>
          <p:nvPr/>
        </p:nvSpPr>
        <p:spPr>
          <a:xfrm>
            <a:off x="-1" y="0"/>
            <a:ext cx="9144001" cy="5143500"/>
          </a:xfrm>
          <a:prstGeom prst="rect">
            <a:avLst/>
          </a:prstGeom>
          <a:solidFill>
            <a:srgbClr val="01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405" name="Google Shape;405;p30"/>
          <p:cNvSpPr txBox="1"/>
          <p:nvPr/>
        </p:nvSpPr>
        <p:spPr>
          <a:xfrm>
            <a:off x="2322004" y="267494"/>
            <a:ext cx="4499992"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a:solidFill>
                  <a:schemeClr val="lt1"/>
                </a:solidFill>
                <a:latin typeface="Poppins"/>
                <a:ea typeface="Poppins"/>
                <a:cs typeface="Poppins"/>
                <a:sym typeface="Poppins"/>
              </a:rPr>
              <a:t>Seguridad</a:t>
            </a:r>
            <a:endParaRPr/>
          </a:p>
          <a:p>
            <a:pPr marL="0" marR="0" lvl="0" indent="0" algn="ctr" rtl="0">
              <a:spcBef>
                <a:spcPts val="0"/>
              </a:spcBef>
              <a:spcAft>
                <a:spcPts val="0"/>
              </a:spcAft>
              <a:buNone/>
            </a:pPr>
            <a:r>
              <a:rPr lang="es-ES" sz="2400" b="1">
                <a:solidFill>
                  <a:schemeClr val="lt1"/>
                </a:solidFill>
                <a:latin typeface="Poppins"/>
                <a:ea typeface="Poppins"/>
                <a:cs typeface="Poppins"/>
                <a:sym typeface="Poppins"/>
              </a:rPr>
              <a:t>financiera en Internet</a:t>
            </a:r>
            <a:endParaRPr/>
          </a:p>
        </p:txBody>
      </p:sp>
      <p:cxnSp>
        <p:nvCxnSpPr>
          <p:cNvPr id="406" name="Google Shape;406;p30"/>
          <p:cNvCxnSpPr/>
          <p:nvPr/>
        </p:nvCxnSpPr>
        <p:spPr>
          <a:xfrm>
            <a:off x="3203848" y="1222182"/>
            <a:ext cx="2736304" cy="0"/>
          </a:xfrm>
          <a:prstGeom prst="straightConnector1">
            <a:avLst/>
          </a:prstGeom>
          <a:noFill/>
          <a:ln w="28575" cap="flat" cmpd="sng">
            <a:solidFill>
              <a:schemeClr val="lt1"/>
            </a:solidFill>
            <a:prstDash val="solid"/>
            <a:round/>
            <a:headEnd type="none" w="sm" len="sm"/>
            <a:tailEnd type="none" w="sm" len="sm"/>
          </a:ln>
        </p:spPr>
      </p:cxnSp>
      <p:pic>
        <p:nvPicPr>
          <p:cNvPr id="407" name="Google Shape;407;p30">
            <a:hlinkClick r:id="rId3"/>
          </p:cNvPr>
          <p:cNvPicPr preferRelativeResize="0"/>
          <p:nvPr/>
        </p:nvPicPr>
        <p:blipFill rotWithShape="1">
          <a:blip r:embed="rId4">
            <a:alphaModFix/>
          </a:blip>
          <a:srcRect/>
          <a:stretch/>
        </p:blipFill>
        <p:spPr>
          <a:xfrm>
            <a:off x="1709935" y="1612658"/>
            <a:ext cx="5724128" cy="2924341"/>
          </a:xfrm>
          <a:prstGeom prst="rect">
            <a:avLst/>
          </a:prstGeom>
          <a:noFill/>
          <a:ln>
            <a:noFill/>
          </a:ln>
        </p:spPr>
      </p:pic>
      <p:pic>
        <p:nvPicPr>
          <p:cNvPr id="2" name="Google Shape;94;p1">
            <a:extLst>
              <a:ext uri="{FF2B5EF4-FFF2-40B4-BE49-F238E27FC236}">
                <a16:creationId xmlns:a16="http://schemas.microsoft.com/office/drawing/2014/main" id="{E275FF25-D138-C54B-C289-9ED1F945C31C}"/>
              </a:ext>
            </a:extLst>
          </p:cNvPr>
          <p:cNvPicPr preferRelativeResize="0">
            <a:picLocks noChangeAspect="1"/>
          </p:cNvPicPr>
          <p:nvPr/>
        </p:nvPicPr>
        <p:blipFill rotWithShape="1">
          <a:blip r:embed="rId5">
            <a:alphaModFix/>
          </a:blip>
          <a:srcRect/>
          <a:stretch/>
        </p:blipFill>
        <p:spPr>
          <a:xfrm>
            <a:off x="3587661" y="4660249"/>
            <a:ext cx="1786197" cy="360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4" descr="IMG 007825 - 363.jpg"/>
          <p:cNvPicPr preferRelativeResize="0"/>
          <p:nvPr/>
        </p:nvPicPr>
        <p:blipFill rotWithShape="1">
          <a:blip r:embed="rId3">
            <a:alphaModFix/>
          </a:blip>
          <a:srcRect l="12621" r="23787" b="10125"/>
          <a:stretch/>
        </p:blipFill>
        <p:spPr>
          <a:xfrm>
            <a:off x="4718050" y="843558"/>
            <a:ext cx="3638549" cy="3429992"/>
          </a:xfrm>
          <a:prstGeom prst="rect">
            <a:avLst/>
          </a:prstGeom>
          <a:noFill/>
          <a:ln>
            <a:noFill/>
          </a:ln>
        </p:spPr>
      </p:pic>
      <p:sp>
        <p:nvSpPr>
          <p:cNvPr id="127" name="Google Shape;127;p4"/>
          <p:cNvSpPr txBox="1"/>
          <p:nvPr/>
        </p:nvSpPr>
        <p:spPr>
          <a:xfrm>
            <a:off x="971600" y="1724644"/>
            <a:ext cx="3803566" cy="2647306"/>
          </a:xfrm>
          <a:prstGeom prst="rect">
            <a:avLst/>
          </a:prstGeom>
          <a:noFill/>
          <a:ln>
            <a:noFill/>
          </a:ln>
        </p:spPr>
        <p:txBody>
          <a:bodyPr spcFirstLastPara="1" wrap="square" lIns="0" tIns="0" rIns="0" bIns="0" anchor="t" anchorCtr="0">
            <a:spAutoFit/>
          </a:bodyPr>
          <a:lstStyle/>
          <a:p>
            <a:pPr marL="342900" marR="0" lvl="0" indent="-342900" algn="l" rtl="0">
              <a:lnSpc>
                <a:spcPct val="146086"/>
              </a:lnSpc>
              <a:spcBef>
                <a:spcPts val="0"/>
              </a:spcBef>
              <a:spcAft>
                <a:spcPts val="0"/>
              </a:spcAft>
              <a:buClr>
                <a:schemeClr val="accent5"/>
              </a:buClr>
              <a:buSzPts val="2300"/>
              <a:buFont typeface="Arial"/>
              <a:buChar char="•"/>
            </a:pPr>
            <a:r>
              <a:rPr lang="es-ES" sz="2300" b="0" i="0" u="none" strike="noStrike" cap="none">
                <a:solidFill>
                  <a:srgbClr val="595959"/>
                </a:solidFill>
                <a:latin typeface="Poppins"/>
                <a:ea typeface="Poppins"/>
                <a:cs typeface="Poppins"/>
                <a:sym typeface="Poppins"/>
              </a:rPr>
              <a:t>Comodidad</a:t>
            </a:r>
            <a:endParaRPr/>
          </a:p>
          <a:p>
            <a:pPr marL="342900" marR="0" lvl="0" indent="-342900" algn="l" rtl="0">
              <a:lnSpc>
                <a:spcPct val="146086"/>
              </a:lnSpc>
              <a:spcBef>
                <a:spcPts val="0"/>
              </a:spcBef>
              <a:spcAft>
                <a:spcPts val="0"/>
              </a:spcAft>
              <a:buClr>
                <a:schemeClr val="accent5"/>
              </a:buClr>
              <a:buSzPts val="2300"/>
              <a:buFont typeface="Arial"/>
              <a:buChar char="•"/>
            </a:pPr>
            <a:r>
              <a:rPr lang="es-ES" sz="2300" b="0" i="0" u="none" strike="noStrike" cap="none">
                <a:solidFill>
                  <a:srgbClr val="595959"/>
                </a:solidFill>
                <a:latin typeface="Poppins"/>
                <a:ea typeface="Poppins"/>
                <a:cs typeface="Poppins"/>
                <a:sym typeface="Poppins"/>
              </a:rPr>
              <a:t>Flexibilidad </a:t>
            </a:r>
            <a:endParaRPr/>
          </a:p>
          <a:p>
            <a:pPr marL="342900" marR="0" lvl="0" indent="-342900" algn="l" rtl="0">
              <a:lnSpc>
                <a:spcPct val="146086"/>
              </a:lnSpc>
              <a:spcBef>
                <a:spcPts val="0"/>
              </a:spcBef>
              <a:spcAft>
                <a:spcPts val="0"/>
              </a:spcAft>
              <a:buClr>
                <a:schemeClr val="accent5"/>
              </a:buClr>
              <a:buSzPts val="2300"/>
              <a:buFont typeface="Arial"/>
              <a:buChar char="•"/>
            </a:pPr>
            <a:r>
              <a:rPr lang="es-ES" sz="2300" b="0" i="0" u="none" strike="noStrike" cap="none">
                <a:solidFill>
                  <a:srgbClr val="595959"/>
                </a:solidFill>
                <a:latin typeface="Poppins"/>
                <a:ea typeface="Poppins"/>
                <a:cs typeface="Poppins"/>
                <a:sym typeface="Poppins"/>
              </a:rPr>
              <a:t>Información </a:t>
            </a:r>
            <a:endParaRPr/>
          </a:p>
          <a:p>
            <a:pPr marL="342900" marR="0" lvl="0" indent="-342900" algn="l" rtl="0">
              <a:lnSpc>
                <a:spcPct val="146086"/>
              </a:lnSpc>
              <a:spcBef>
                <a:spcPts val="0"/>
              </a:spcBef>
              <a:spcAft>
                <a:spcPts val="0"/>
              </a:spcAft>
              <a:buClr>
                <a:schemeClr val="accent5"/>
              </a:buClr>
              <a:buSzPts val="2300"/>
              <a:buFont typeface="Arial"/>
              <a:buChar char="•"/>
            </a:pPr>
            <a:r>
              <a:rPr lang="es-ES" sz="2300" b="0" i="0" u="none" strike="noStrike" cap="none">
                <a:solidFill>
                  <a:srgbClr val="595959"/>
                </a:solidFill>
                <a:latin typeface="Poppins"/>
                <a:ea typeface="Poppins"/>
                <a:cs typeface="Poppins"/>
                <a:sym typeface="Poppins"/>
              </a:rPr>
              <a:t>Control </a:t>
            </a:r>
            <a:endParaRPr/>
          </a:p>
          <a:p>
            <a:pPr marL="342900" marR="0" lvl="0" indent="-342900" algn="l" rtl="0">
              <a:lnSpc>
                <a:spcPct val="146086"/>
              </a:lnSpc>
              <a:spcBef>
                <a:spcPts val="0"/>
              </a:spcBef>
              <a:spcAft>
                <a:spcPts val="0"/>
              </a:spcAft>
              <a:buClr>
                <a:schemeClr val="accent5"/>
              </a:buClr>
              <a:buSzPts val="2300"/>
              <a:buFont typeface="Arial"/>
              <a:buChar char="•"/>
            </a:pPr>
            <a:r>
              <a:rPr lang="es-ES" sz="2300" b="0" i="0" u="none" strike="noStrike" cap="none">
                <a:solidFill>
                  <a:srgbClr val="595959"/>
                </a:solidFill>
                <a:latin typeface="Poppins"/>
                <a:ea typeface="Poppins"/>
                <a:cs typeface="Poppins"/>
                <a:sym typeface="Poppins"/>
              </a:rPr>
              <a:t>Gestión</a:t>
            </a:r>
            <a:endParaRPr/>
          </a:p>
          <a:p>
            <a:pPr marL="342900" marR="0" lvl="0" indent="-342900" algn="l" rtl="0">
              <a:lnSpc>
                <a:spcPct val="146086"/>
              </a:lnSpc>
              <a:spcBef>
                <a:spcPts val="0"/>
              </a:spcBef>
              <a:spcAft>
                <a:spcPts val="0"/>
              </a:spcAft>
              <a:buClr>
                <a:schemeClr val="accent5"/>
              </a:buClr>
              <a:buSzPts val="2300"/>
              <a:buFont typeface="Arial"/>
              <a:buChar char="•"/>
            </a:pPr>
            <a:r>
              <a:rPr lang="es-ES" sz="2300" b="1" i="0" u="none" strike="noStrike" cap="none">
                <a:solidFill>
                  <a:srgbClr val="595959"/>
                </a:solidFill>
                <a:latin typeface="Poppins"/>
                <a:ea typeface="Poppins"/>
                <a:cs typeface="Poppins"/>
                <a:sym typeface="Poppins"/>
              </a:rPr>
              <a:t>¿Seguridad?</a:t>
            </a:r>
            <a:endParaRPr/>
          </a:p>
        </p:txBody>
      </p:sp>
      <p:sp>
        <p:nvSpPr>
          <p:cNvPr id="128" name="Google Shape;128;p4"/>
          <p:cNvSpPr txBox="1"/>
          <p:nvPr/>
        </p:nvSpPr>
        <p:spPr>
          <a:xfrm>
            <a:off x="107504" y="843558"/>
            <a:ext cx="4499992"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i="0" u="none" strike="noStrike" cap="none">
                <a:solidFill>
                  <a:srgbClr val="019EE2"/>
                </a:solidFill>
                <a:latin typeface="Poppins"/>
                <a:ea typeface="Poppins"/>
                <a:cs typeface="Poppins"/>
                <a:sym typeface="Poppins"/>
              </a:rPr>
              <a:t>La banca digital</a:t>
            </a:r>
            <a:endParaRPr/>
          </a:p>
        </p:txBody>
      </p:sp>
      <p:cxnSp>
        <p:nvCxnSpPr>
          <p:cNvPr id="129" name="Google Shape;129;p4"/>
          <p:cNvCxnSpPr/>
          <p:nvPr/>
        </p:nvCxnSpPr>
        <p:spPr>
          <a:xfrm>
            <a:off x="989348" y="1436612"/>
            <a:ext cx="2736304" cy="0"/>
          </a:xfrm>
          <a:prstGeom prst="straightConnector1">
            <a:avLst/>
          </a:prstGeom>
          <a:noFill/>
          <a:ln w="28575" cap="flat" cmpd="sng">
            <a:solidFill>
              <a:srgbClr val="019EE2"/>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5" descr="IMG 008230 - 082.jpg"/>
          <p:cNvPicPr preferRelativeResize="0"/>
          <p:nvPr/>
        </p:nvPicPr>
        <p:blipFill rotWithShape="1">
          <a:blip r:embed="rId3">
            <a:alphaModFix/>
          </a:blip>
          <a:srcRect l="39770" r="20636"/>
          <a:stretch/>
        </p:blipFill>
        <p:spPr>
          <a:xfrm>
            <a:off x="0" y="0"/>
            <a:ext cx="3049711" cy="5143500"/>
          </a:xfrm>
          <a:prstGeom prst="rect">
            <a:avLst/>
          </a:prstGeom>
          <a:noFill/>
          <a:ln>
            <a:noFill/>
          </a:ln>
        </p:spPr>
      </p:pic>
      <p:sp>
        <p:nvSpPr>
          <p:cNvPr id="136" name="Google Shape;136;p5"/>
          <p:cNvSpPr txBox="1"/>
          <p:nvPr/>
        </p:nvSpPr>
        <p:spPr>
          <a:xfrm>
            <a:off x="3959932" y="2427734"/>
            <a:ext cx="4176464" cy="1650965"/>
          </a:xfrm>
          <a:prstGeom prst="rect">
            <a:avLst/>
          </a:prstGeom>
          <a:noFill/>
          <a:ln>
            <a:noFill/>
          </a:ln>
        </p:spPr>
        <p:txBody>
          <a:bodyPr spcFirstLastPara="1" wrap="square" lIns="0" tIns="0" rIns="0" bIns="0" anchor="t" anchorCtr="0">
            <a:spAutoFit/>
          </a:bodyPr>
          <a:lstStyle/>
          <a:p>
            <a:pPr marL="342900" marR="0" lvl="0" indent="-342900" algn="l" rtl="0">
              <a:lnSpc>
                <a:spcPct val="140611"/>
              </a:lnSpc>
              <a:spcBef>
                <a:spcPts val="0"/>
              </a:spcBef>
              <a:spcAft>
                <a:spcPts val="0"/>
              </a:spcAft>
              <a:buClr>
                <a:srgbClr val="92CCDC"/>
              </a:buClr>
              <a:buSzPts val="1800"/>
              <a:buFont typeface="Arial"/>
              <a:buChar char="•"/>
            </a:pPr>
            <a:r>
              <a:rPr lang="es-ES" sz="1800" b="1" i="0" u="none" strike="noStrike" cap="none">
                <a:solidFill>
                  <a:srgbClr val="595959"/>
                </a:solidFill>
                <a:latin typeface="Poppins"/>
                <a:ea typeface="Poppins"/>
                <a:cs typeface="Poppins"/>
                <a:sym typeface="Poppins"/>
              </a:rPr>
              <a:t>Actualiza </a:t>
            </a:r>
            <a:r>
              <a:rPr lang="es-ES" sz="1800" b="0" i="0" u="none" strike="noStrike" cap="none">
                <a:solidFill>
                  <a:srgbClr val="595959"/>
                </a:solidFill>
                <a:latin typeface="Poppins"/>
                <a:ea typeface="Poppins"/>
                <a:cs typeface="Poppins"/>
                <a:sym typeface="Poppins"/>
              </a:rPr>
              <a:t>el software de tus dispositivos</a:t>
            </a:r>
            <a:endParaRPr sz="1800" b="0" i="0" u="none" strike="noStrike" cap="none">
              <a:solidFill>
                <a:srgbClr val="595959"/>
              </a:solidFill>
              <a:latin typeface="Poppins"/>
              <a:ea typeface="Poppins"/>
              <a:cs typeface="Poppins"/>
              <a:sym typeface="Poppins"/>
            </a:endParaRPr>
          </a:p>
          <a:p>
            <a:pPr marL="0" marR="0" lvl="0" indent="0" algn="l" rtl="0">
              <a:lnSpc>
                <a:spcPct val="70000"/>
              </a:lnSpc>
              <a:spcBef>
                <a:spcPts val="0"/>
              </a:spcBef>
              <a:spcAft>
                <a:spcPts val="0"/>
              </a:spcAft>
              <a:buNone/>
            </a:pPr>
            <a:endParaRPr sz="1800" b="0" i="0" u="none" strike="noStrike" cap="none">
              <a:solidFill>
                <a:srgbClr val="231F1D"/>
              </a:solidFill>
              <a:latin typeface="Poppins"/>
              <a:ea typeface="Poppins"/>
              <a:cs typeface="Poppins"/>
              <a:sym typeface="Poppins"/>
            </a:endParaRPr>
          </a:p>
          <a:p>
            <a:pPr marL="342900" marR="0" lvl="0" indent="-342900" algn="l" rtl="0">
              <a:lnSpc>
                <a:spcPct val="140611"/>
              </a:lnSpc>
              <a:spcBef>
                <a:spcPts val="0"/>
              </a:spcBef>
              <a:spcAft>
                <a:spcPts val="0"/>
              </a:spcAft>
              <a:buClr>
                <a:srgbClr val="92CCDC"/>
              </a:buClr>
              <a:buSzPts val="1800"/>
              <a:buFont typeface="Arial"/>
              <a:buChar char="•"/>
            </a:pPr>
            <a:r>
              <a:rPr lang="es-ES" sz="1800" b="0" i="0" u="none" strike="noStrike" cap="none">
                <a:solidFill>
                  <a:srgbClr val="595959"/>
                </a:solidFill>
                <a:latin typeface="Poppins"/>
                <a:ea typeface="Poppins"/>
                <a:cs typeface="Poppins"/>
                <a:sym typeface="Poppins"/>
              </a:rPr>
              <a:t>Entra </a:t>
            </a:r>
            <a:r>
              <a:rPr lang="es-ES" sz="1800" b="1" i="0" u="none" strike="noStrike" cap="none">
                <a:solidFill>
                  <a:srgbClr val="595959"/>
                </a:solidFill>
                <a:latin typeface="Poppins"/>
                <a:ea typeface="Poppins"/>
                <a:cs typeface="Poppins"/>
                <a:sym typeface="Poppins"/>
              </a:rPr>
              <a:t>directamente</a:t>
            </a:r>
            <a:r>
              <a:rPr lang="es-ES" sz="1800" b="0" i="0" u="none" strike="noStrike" cap="none">
                <a:solidFill>
                  <a:srgbClr val="595959"/>
                </a:solidFill>
                <a:latin typeface="Poppins"/>
                <a:ea typeface="Poppins"/>
                <a:cs typeface="Poppins"/>
                <a:sym typeface="Poppins"/>
              </a:rPr>
              <a:t> en la web o app del tu banco</a:t>
            </a:r>
            <a:endParaRPr/>
          </a:p>
          <a:p>
            <a:pPr marL="342900" marR="0" lvl="0" indent="-228600" algn="l" rtl="0">
              <a:lnSpc>
                <a:spcPct val="70000"/>
              </a:lnSpc>
              <a:spcBef>
                <a:spcPts val="0"/>
              </a:spcBef>
              <a:spcAft>
                <a:spcPts val="0"/>
              </a:spcAft>
              <a:buClr>
                <a:srgbClr val="92CCDC"/>
              </a:buClr>
              <a:buSzPts val="1800"/>
              <a:buFont typeface="Arial"/>
              <a:buNone/>
            </a:pPr>
            <a:endParaRPr sz="1800" b="0" i="0" u="none" strike="noStrike" cap="none">
              <a:solidFill>
                <a:srgbClr val="231F1D"/>
              </a:solidFill>
              <a:latin typeface="Poppins"/>
              <a:ea typeface="Poppins"/>
              <a:cs typeface="Poppins"/>
              <a:sym typeface="Poppins"/>
            </a:endParaRPr>
          </a:p>
          <a:p>
            <a:pPr marL="342900" marR="0" lvl="0" indent="-342900" algn="l" rtl="0">
              <a:lnSpc>
                <a:spcPct val="140611"/>
              </a:lnSpc>
              <a:spcBef>
                <a:spcPts val="0"/>
              </a:spcBef>
              <a:spcAft>
                <a:spcPts val="0"/>
              </a:spcAft>
              <a:buClr>
                <a:srgbClr val="92CCDC"/>
              </a:buClr>
              <a:buSzPts val="1800"/>
              <a:buFont typeface="Arial"/>
              <a:buChar char="•"/>
            </a:pPr>
            <a:r>
              <a:rPr lang="es-ES" sz="1800" b="0" i="0" u="none" strike="noStrike" cap="none">
                <a:solidFill>
                  <a:srgbClr val="595959"/>
                </a:solidFill>
                <a:latin typeface="Poppins"/>
                <a:ea typeface="Poppins"/>
                <a:cs typeface="Poppins"/>
                <a:sym typeface="Poppins"/>
              </a:rPr>
              <a:t>Utiliza contraseñas seguras </a:t>
            </a:r>
            <a:endParaRPr/>
          </a:p>
        </p:txBody>
      </p:sp>
      <p:sp>
        <p:nvSpPr>
          <p:cNvPr id="137" name="Google Shape;137;p5"/>
          <p:cNvSpPr txBox="1"/>
          <p:nvPr/>
        </p:nvSpPr>
        <p:spPr>
          <a:xfrm>
            <a:off x="3419872" y="1203598"/>
            <a:ext cx="5256584" cy="98488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3200" b="1" i="0" u="none" strike="noStrike" cap="none">
                <a:solidFill>
                  <a:srgbClr val="595959"/>
                </a:solidFill>
                <a:latin typeface="Poppins"/>
                <a:ea typeface="Poppins"/>
                <a:cs typeface="Poppins"/>
                <a:sym typeface="Poppins"/>
              </a:rPr>
              <a:t>¿Es seguro operar</a:t>
            </a:r>
            <a:endParaRPr/>
          </a:p>
          <a:p>
            <a:pPr marL="0" marR="0" lvl="0" indent="0" algn="ctr" rtl="0">
              <a:spcBef>
                <a:spcPts val="0"/>
              </a:spcBef>
              <a:spcAft>
                <a:spcPts val="0"/>
              </a:spcAft>
              <a:buNone/>
            </a:pPr>
            <a:r>
              <a:rPr lang="es-ES" sz="3200" b="1" i="0" u="none" strike="noStrike" cap="none">
                <a:solidFill>
                  <a:srgbClr val="595959"/>
                </a:solidFill>
                <a:latin typeface="Poppins"/>
                <a:ea typeface="Poppins"/>
                <a:cs typeface="Poppins"/>
                <a:sym typeface="Poppins"/>
              </a:rPr>
              <a:t>por Internet?</a:t>
            </a:r>
            <a:endParaRPr sz="3200" b="1" i="0" u="none" strike="noStrike" cap="none">
              <a:solidFill>
                <a:srgbClr val="595959"/>
              </a:solidFill>
              <a:latin typeface="Poppins"/>
              <a:ea typeface="Poppins"/>
              <a:cs typeface="Poppins"/>
              <a:sym typeface="Poppins"/>
            </a:endParaRPr>
          </a:p>
        </p:txBody>
      </p:sp>
      <p:sp>
        <p:nvSpPr>
          <p:cNvPr id="138" name="Google Shape;138;p5"/>
          <p:cNvSpPr txBox="1"/>
          <p:nvPr/>
        </p:nvSpPr>
        <p:spPr>
          <a:xfrm>
            <a:off x="3798168" y="411510"/>
            <a:ext cx="4499992"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i="0" u="none" strike="noStrike" cap="none">
                <a:solidFill>
                  <a:srgbClr val="019EE2"/>
                </a:solidFill>
                <a:latin typeface="Poppins"/>
                <a:ea typeface="Poppins"/>
                <a:cs typeface="Poppins"/>
                <a:sym typeface="Poppins"/>
              </a:rPr>
              <a:t>La banca digital</a:t>
            </a:r>
            <a:endParaRPr/>
          </a:p>
        </p:txBody>
      </p:sp>
      <p:cxnSp>
        <p:nvCxnSpPr>
          <p:cNvPr id="139" name="Google Shape;139;p5"/>
          <p:cNvCxnSpPr/>
          <p:nvPr/>
        </p:nvCxnSpPr>
        <p:spPr>
          <a:xfrm>
            <a:off x="4680012" y="1004564"/>
            <a:ext cx="2736304" cy="0"/>
          </a:xfrm>
          <a:prstGeom prst="straightConnector1">
            <a:avLst/>
          </a:prstGeom>
          <a:noFill/>
          <a:ln w="28575" cap="flat" cmpd="sng">
            <a:solidFill>
              <a:srgbClr val="019EE2"/>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6"/>
          <p:cNvPicPr preferRelativeResize="0"/>
          <p:nvPr/>
        </p:nvPicPr>
        <p:blipFill rotWithShape="1">
          <a:blip r:embed="rId3">
            <a:alphaModFix/>
          </a:blip>
          <a:srcRect/>
          <a:stretch/>
        </p:blipFill>
        <p:spPr>
          <a:xfrm>
            <a:off x="683568" y="1563638"/>
            <a:ext cx="3096344" cy="1496667"/>
          </a:xfrm>
          <a:prstGeom prst="rect">
            <a:avLst/>
          </a:prstGeom>
          <a:noFill/>
          <a:ln>
            <a:noFill/>
          </a:ln>
        </p:spPr>
      </p:pic>
      <p:sp>
        <p:nvSpPr>
          <p:cNvPr id="146" name="Google Shape;146;p6"/>
          <p:cNvSpPr/>
          <p:nvPr/>
        </p:nvSpPr>
        <p:spPr>
          <a:xfrm>
            <a:off x="4580211" y="0"/>
            <a:ext cx="4571040" cy="5143500"/>
          </a:xfrm>
          <a:prstGeom prst="rect">
            <a:avLst/>
          </a:prstGeom>
          <a:solidFill>
            <a:srgbClr val="019E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grpSp>
        <p:nvGrpSpPr>
          <p:cNvPr id="147" name="Google Shape;147;p6"/>
          <p:cNvGrpSpPr/>
          <p:nvPr/>
        </p:nvGrpSpPr>
        <p:grpSpPr>
          <a:xfrm>
            <a:off x="5072062" y="1017984"/>
            <a:ext cx="3786188" cy="3058490"/>
            <a:chOff x="0" y="-38100"/>
            <a:chExt cx="5511725" cy="5799803"/>
          </a:xfrm>
        </p:grpSpPr>
        <p:sp>
          <p:nvSpPr>
            <p:cNvPr id="148" name="Google Shape;148;p6"/>
            <p:cNvSpPr txBox="1"/>
            <p:nvPr/>
          </p:nvSpPr>
          <p:spPr>
            <a:xfrm>
              <a:off x="4" y="-38100"/>
              <a:ext cx="5511718" cy="566735"/>
            </a:xfrm>
            <a:prstGeom prst="rect">
              <a:avLst/>
            </a:prstGeom>
            <a:noFill/>
            <a:ln>
              <a:noFill/>
            </a:ln>
          </p:spPr>
          <p:txBody>
            <a:bodyPr spcFirstLastPara="1" wrap="square" lIns="0" tIns="0" rIns="0" bIns="0" anchor="t" anchorCtr="0">
              <a:spAutoFit/>
            </a:bodyPr>
            <a:lstStyle/>
            <a:p>
              <a:pPr marL="0" marR="0" lvl="0" indent="0" algn="l" rtl="0">
                <a:lnSpc>
                  <a:spcPct val="123049"/>
                </a:lnSpc>
                <a:spcBef>
                  <a:spcPts val="0"/>
                </a:spcBef>
                <a:spcAft>
                  <a:spcPts val="0"/>
                </a:spcAft>
                <a:buNone/>
              </a:pPr>
              <a:r>
                <a:rPr lang="es-ES" sz="2000">
                  <a:solidFill>
                    <a:schemeClr val="lt1"/>
                  </a:solidFill>
                  <a:latin typeface="Poppins"/>
                  <a:ea typeface="Poppins"/>
                  <a:cs typeface="Poppins"/>
                  <a:sym typeface="Poppins"/>
                </a:rPr>
                <a:t>Longitud</a:t>
              </a:r>
              <a:endParaRPr/>
            </a:p>
          </p:txBody>
        </p:sp>
        <p:sp>
          <p:nvSpPr>
            <p:cNvPr id="149" name="Google Shape;149;p6"/>
            <p:cNvSpPr txBox="1"/>
            <p:nvPr/>
          </p:nvSpPr>
          <p:spPr>
            <a:xfrm>
              <a:off x="7" y="557202"/>
              <a:ext cx="5511718" cy="1090264"/>
            </a:xfrm>
            <a:prstGeom prst="rect">
              <a:avLst/>
            </a:prstGeom>
            <a:noFill/>
            <a:ln>
              <a:noFill/>
            </a:ln>
          </p:spPr>
          <p:txBody>
            <a:bodyPr spcFirstLastPara="1" wrap="square" lIns="0" tIns="0" rIns="0" bIns="0" anchor="t" anchorCtr="0">
              <a:spAutoFit/>
            </a:bodyPr>
            <a:lstStyle/>
            <a:p>
              <a:pPr marL="0" marR="0" lvl="0" indent="0" algn="l" rtl="0">
                <a:lnSpc>
                  <a:spcPct val="132941"/>
                </a:lnSpc>
                <a:spcBef>
                  <a:spcPts val="0"/>
                </a:spcBef>
                <a:spcAft>
                  <a:spcPts val="0"/>
                </a:spcAft>
                <a:buNone/>
              </a:pPr>
              <a:r>
                <a:rPr lang="es-ES" sz="1700">
                  <a:solidFill>
                    <a:srgbClr val="595959"/>
                  </a:solidFill>
                  <a:latin typeface="Poppins"/>
                  <a:ea typeface="Poppins"/>
                  <a:cs typeface="Poppins"/>
                  <a:sym typeface="Poppins"/>
                </a:rPr>
                <a:t>Cuantos más caracteres, más seguridad.</a:t>
              </a:r>
              <a:endParaRPr/>
            </a:p>
          </p:txBody>
        </p:sp>
        <p:sp>
          <p:nvSpPr>
            <p:cNvPr id="150" name="Google Shape;150;p6"/>
            <p:cNvSpPr txBox="1"/>
            <p:nvPr/>
          </p:nvSpPr>
          <p:spPr>
            <a:xfrm>
              <a:off x="0" y="2050666"/>
              <a:ext cx="5511718" cy="566735"/>
            </a:xfrm>
            <a:prstGeom prst="rect">
              <a:avLst/>
            </a:prstGeom>
            <a:noFill/>
            <a:ln>
              <a:noFill/>
            </a:ln>
          </p:spPr>
          <p:txBody>
            <a:bodyPr spcFirstLastPara="1" wrap="square" lIns="0" tIns="0" rIns="0" bIns="0" anchor="t" anchorCtr="0">
              <a:spAutoFit/>
            </a:bodyPr>
            <a:lstStyle/>
            <a:p>
              <a:pPr marL="0" marR="0" lvl="0" indent="0" algn="l" rtl="0">
                <a:lnSpc>
                  <a:spcPct val="123049"/>
                </a:lnSpc>
                <a:spcBef>
                  <a:spcPts val="0"/>
                </a:spcBef>
                <a:spcAft>
                  <a:spcPts val="0"/>
                </a:spcAft>
                <a:buNone/>
              </a:pPr>
              <a:r>
                <a:rPr lang="es-ES" sz="2000">
                  <a:solidFill>
                    <a:srgbClr val="FFFFFF"/>
                  </a:solidFill>
                  <a:latin typeface="Poppins"/>
                  <a:ea typeface="Poppins"/>
                  <a:cs typeface="Poppins"/>
                  <a:sym typeface="Poppins"/>
                </a:rPr>
                <a:t>Contenido</a:t>
              </a:r>
              <a:endParaRPr/>
            </a:p>
          </p:txBody>
        </p:sp>
        <p:sp>
          <p:nvSpPr>
            <p:cNvPr id="151" name="Google Shape;151;p6"/>
            <p:cNvSpPr txBox="1"/>
            <p:nvPr/>
          </p:nvSpPr>
          <p:spPr>
            <a:xfrm>
              <a:off x="1" y="2645969"/>
              <a:ext cx="5511718" cy="1677953"/>
            </a:xfrm>
            <a:prstGeom prst="rect">
              <a:avLst/>
            </a:prstGeom>
            <a:noFill/>
            <a:ln>
              <a:noFill/>
            </a:ln>
          </p:spPr>
          <p:txBody>
            <a:bodyPr spcFirstLastPara="1" wrap="square" lIns="0" tIns="0" rIns="0" bIns="0" anchor="t" anchorCtr="0">
              <a:spAutoFit/>
            </a:bodyPr>
            <a:lstStyle/>
            <a:p>
              <a:pPr marL="0" marR="0" lvl="0" indent="0" algn="l" rtl="0">
                <a:lnSpc>
                  <a:spcPct val="132941"/>
                </a:lnSpc>
                <a:spcBef>
                  <a:spcPts val="0"/>
                </a:spcBef>
                <a:spcAft>
                  <a:spcPts val="0"/>
                </a:spcAft>
                <a:buNone/>
              </a:pPr>
              <a:r>
                <a:rPr lang="es-ES" sz="1700">
                  <a:solidFill>
                    <a:srgbClr val="595959"/>
                  </a:solidFill>
                  <a:latin typeface="Poppins"/>
                  <a:ea typeface="Poppins"/>
                  <a:cs typeface="Poppins"/>
                  <a:sym typeface="Poppins"/>
                </a:rPr>
                <a:t>Combina letras mayúsculas y minúsculas. También números y símbolos.</a:t>
              </a:r>
              <a:endParaRPr/>
            </a:p>
          </p:txBody>
        </p:sp>
        <p:sp>
          <p:nvSpPr>
            <p:cNvPr id="152" name="Google Shape;152;p6"/>
            <p:cNvSpPr txBox="1"/>
            <p:nvPr/>
          </p:nvSpPr>
          <p:spPr>
            <a:xfrm>
              <a:off x="0" y="4652802"/>
              <a:ext cx="5511718" cy="566735"/>
            </a:xfrm>
            <a:prstGeom prst="rect">
              <a:avLst/>
            </a:prstGeom>
            <a:noFill/>
            <a:ln>
              <a:noFill/>
            </a:ln>
          </p:spPr>
          <p:txBody>
            <a:bodyPr spcFirstLastPara="1" wrap="square" lIns="0" tIns="0" rIns="0" bIns="0" anchor="t" anchorCtr="0">
              <a:spAutoFit/>
            </a:bodyPr>
            <a:lstStyle/>
            <a:p>
              <a:pPr marL="0" marR="0" lvl="0" indent="0" algn="l" rtl="0">
                <a:lnSpc>
                  <a:spcPct val="123049"/>
                </a:lnSpc>
                <a:spcBef>
                  <a:spcPts val="0"/>
                </a:spcBef>
                <a:spcAft>
                  <a:spcPts val="0"/>
                </a:spcAft>
                <a:buNone/>
              </a:pPr>
              <a:r>
                <a:rPr lang="es-ES" sz="2000">
                  <a:solidFill>
                    <a:srgbClr val="FFFFFF"/>
                  </a:solidFill>
                  <a:latin typeface="Poppins"/>
                  <a:ea typeface="Poppins"/>
                  <a:cs typeface="Poppins"/>
                  <a:sym typeface="Poppins"/>
                </a:rPr>
                <a:t>Actualización</a:t>
              </a:r>
              <a:endParaRPr/>
            </a:p>
          </p:txBody>
        </p:sp>
        <p:sp>
          <p:nvSpPr>
            <p:cNvPr id="153" name="Google Shape;153;p6"/>
            <p:cNvSpPr txBox="1"/>
            <p:nvPr/>
          </p:nvSpPr>
          <p:spPr>
            <a:xfrm>
              <a:off x="3" y="5248104"/>
              <a:ext cx="5511718" cy="513599"/>
            </a:xfrm>
            <a:prstGeom prst="rect">
              <a:avLst/>
            </a:prstGeom>
            <a:noFill/>
            <a:ln>
              <a:noFill/>
            </a:ln>
          </p:spPr>
          <p:txBody>
            <a:bodyPr spcFirstLastPara="1" wrap="square" lIns="0" tIns="0" rIns="0" bIns="0" anchor="t" anchorCtr="0">
              <a:spAutoFit/>
            </a:bodyPr>
            <a:lstStyle/>
            <a:p>
              <a:pPr marL="0" marR="0" lvl="0" indent="0" algn="l" rtl="0">
                <a:lnSpc>
                  <a:spcPct val="132941"/>
                </a:lnSpc>
                <a:spcBef>
                  <a:spcPts val="0"/>
                </a:spcBef>
                <a:spcAft>
                  <a:spcPts val="0"/>
                </a:spcAft>
                <a:buNone/>
              </a:pPr>
              <a:r>
                <a:rPr lang="es-ES" sz="1700">
                  <a:solidFill>
                    <a:srgbClr val="595959"/>
                  </a:solidFill>
                  <a:latin typeface="Poppins"/>
                  <a:ea typeface="Poppins"/>
                  <a:cs typeface="Poppins"/>
                  <a:sym typeface="Poppins"/>
                </a:rPr>
                <a:t>Cambia periódicamente la contraseña.</a:t>
              </a:r>
              <a:endParaRPr/>
            </a:p>
          </p:txBody>
        </p:sp>
      </p:grpSp>
      <p:sp>
        <p:nvSpPr>
          <p:cNvPr id="154" name="Google Shape;154;p6"/>
          <p:cNvSpPr txBox="1"/>
          <p:nvPr/>
        </p:nvSpPr>
        <p:spPr>
          <a:xfrm>
            <a:off x="-5267" y="3315057"/>
            <a:ext cx="4572000" cy="98488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3200" b="1">
                <a:solidFill>
                  <a:srgbClr val="595959"/>
                </a:solidFill>
                <a:latin typeface="Poppins"/>
                <a:ea typeface="Poppins"/>
                <a:cs typeface="Poppins"/>
                <a:sym typeface="Poppins"/>
              </a:rPr>
              <a:t>SANTO </a:t>
            </a:r>
            <a:endParaRPr/>
          </a:p>
          <a:p>
            <a:pPr marL="0" marR="0" lvl="0" indent="0" algn="ctr" rtl="0">
              <a:spcBef>
                <a:spcPts val="0"/>
              </a:spcBef>
              <a:spcAft>
                <a:spcPts val="0"/>
              </a:spcAft>
              <a:buNone/>
            </a:pPr>
            <a:r>
              <a:rPr lang="es-ES" sz="3200" b="1">
                <a:solidFill>
                  <a:srgbClr val="595959"/>
                </a:solidFill>
                <a:latin typeface="Poppins"/>
                <a:ea typeface="Poppins"/>
                <a:cs typeface="Poppins"/>
                <a:sym typeface="Poppins"/>
              </a:rPr>
              <a:t>Y SEÑA</a:t>
            </a:r>
            <a:endParaRPr/>
          </a:p>
        </p:txBody>
      </p:sp>
      <p:sp>
        <p:nvSpPr>
          <p:cNvPr id="155" name="Google Shape;155;p6"/>
          <p:cNvSpPr txBox="1"/>
          <p:nvPr/>
        </p:nvSpPr>
        <p:spPr>
          <a:xfrm>
            <a:off x="0" y="322512"/>
            <a:ext cx="4572000"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a:solidFill>
                  <a:srgbClr val="019EE2"/>
                </a:solidFill>
                <a:latin typeface="Poppins"/>
                <a:ea typeface="Poppins"/>
                <a:cs typeface="Poppins"/>
                <a:sym typeface="Poppins"/>
              </a:rPr>
              <a:t>Contraseñas</a:t>
            </a:r>
            <a:endParaRPr sz="2400" b="1">
              <a:solidFill>
                <a:srgbClr val="019EE2"/>
              </a:solidFill>
              <a:latin typeface="Poppins"/>
              <a:ea typeface="Poppins"/>
              <a:cs typeface="Poppins"/>
              <a:sym typeface="Poppins"/>
            </a:endParaRPr>
          </a:p>
        </p:txBody>
      </p:sp>
      <p:cxnSp>
        <p:nvCxnSpPr>
          <p:cNvPr id="156" name="Google Shape;156;p6"/>
          <p:cNvCxnSpPr/>
          <p:nvPr/>
        </p:nvCxnSpPr>
        <p:spPr>
          <a:xfrm>
            <a:off x="917848" y="915566"/>
            <a:ext cx="2736304" cy="0"/>
          </a:xfrm>
          <a:prstGeom prst="straightConnector1">
            <a:avLst/>
          </a:prstGeom>
          <a:noFill/>
          <a:ln w="28575" cap="flat" cmpd="sng">
            <a:solidFill>
              <a:srgbClr val="019EE2"/>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p:nvPr/>
        </p:nvSpPr>
        <p:spPr>
          <a:xfrm>
            <a:off x="834890" y="2067694"/>
            <a:ext cx="3777371" cy="293029"/>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a:solidFill>
                  <a:srgbClr val="019EE2"/>
                </a:solidFill>
                <a:latin typeface="Poppins"/>
                <a:ea typeface="Poppins"/>
                <a:cs typeface="Poppins"/>
                <a:sym typeface="Poppins"/>
              </a:rPr>
              <a:t>Combinaciones ocultas</a:t>
            </a:r>
            <a:endParaRPr/>
          </a:p>
        </p:txBody>
      </p:sp>
      <p:sp>
        <p:nvSpPr>
          <p:cNvPr id="163" name="Google Shape;163;p7"/>
          <p:cNvSpPr txBox="1"/>
          <p:nvPr/>
        </p:nvSpPr>
        <p:spPr>
          <a:xfrm>
            <a:off x="815903" y="2353082"/>
            <a:ext cx="3364310" cy="596894"/>
          </a:xfrm>
          <a:prstGeom prst="rect">
            <a:avLst/>
          </a:prstGeom>
          <a:noFill/>
          <a:ln>
            <a:noFill/>
          </a:ln>
        </p:spPr>
        <p:txBody>
          <a:bodyPr spcFirstLastPara="1" wrap="square" lIns="0" tIns="0" rIns="0" bIns="0" anchor="t" anchorCtr="0">
            <a:spAutoFit/>
          </a:bodyPr>
          <a:lstStyle/>
          <a:p>
            <a:pPr marL="0" marR="0" lvl="0" indent="0" algn="l" rtl="0">
              <a:lnSpc>
                <a:spcPct val="184384"/>
              </a:lnSpc>
              <a:spcBef>
                <a:spcPts val="0"/>
              </a:spcBef>
              <a:spcAft>
                <a:spcPts val="0"/>
              </a:spcAft>
              <a:buNone/>
            </a:pPr>
            <a:r>
              <a:rPr lang="es-ES" sz="1300">
                <a:solidFill>
                  <a:srgbClr val="595959"/>
                </a:solidFill>
                <a:latin typeface="Poppins"/>
                <a:ea typeface="Poppins"/>
                <a:cs typeface="Poppins"/>
                <a:sym typeface="Poppins"/>
              </a:rPr>
              <a:t>1€EsIguala1$ </a:t>
            </a:r>
            <a:endParaRPr/>
          </a:p>
          <a:p>
            <a:pPr marL="0" marR="0" lvl="0" indent="0" algn="l" rtl="0">
              <a:lnSpc>
                <a:spcPct val="184384"/>
              </a:lnSpc>
              <a:spcBef>
                <a:spcPts val="0"/>
              </a:spcBef>
              <a:spcAft>
                <a:spcPts val="0"/>
              </a:spcAft>
              <a:buNone/>
            </a:pPr>
            <a:r>
              <a:rPr lang="es-ES" sz="1300">
                <a:solidFill>
                  <a:srgbClr val="595959"/>
                </a:solidFill>
                <a:latin typeface="Poppins"/>
                <a:ea typeface="Poppins"/>
                <a:cs typeface="Poppins"/>
                <a:sym typeface="Poppins"/>
              </a:rPr>
              <a:t>4*6=VeintiCuatro</a:t>
            </a:r>
            <a:endParaRPr sz="1300">
              <a:solidFill>
                <a:srgbClr val="595959"/>
              </a:solidFill>
              <a:latin typeface="Poppins"/>
              <a:ea typeface="Poppins"/>
              <a:cs typeface="Poppins"/>
              <a:sym typeface="Poppins"/>
            </a:endParaRPr>
          </a:p>
        </p:txBody>
      </p:sp>
      <p:sp>
        <p:nvSpPr>
          <p:cNvPr id="164" name="Google Shape;164;p7"/>
          <p:cNvSpPr txBox="1"/>
          <p:nvPr/>
        </p:nvSpPr>
        <p:spPr>
          <a:xfrm>
            <a:off x="5096121" y="2067694"/>
            <a:ext cx="3364311" cy="309166"/>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a:solidFill>
                  <a:srgbClr val="019EE2"/>
                </a:solidFill>
                <a:latin typeface="Poppins"/>
                <a:ea typeface="Poppins"/>
                <a:cs typeface="Poppins"/>
                <a:sym typeface="Poppins"/>
              </a:rPr>
              <a:t>Frase secreta</a:t>
            </a:r>
            <a:endParaRPr/>
          </a:p>
        </p:txBody>
      </p:sp>
      <p:sp>
        <p:nvSpPr>
          <p:cNvPr id="165" name="Google Shape;165;p7"/>
          <p:cNvSpPr txBox="1"/>
          <p:nvPr/>
        </p:nvSpPr>
        <p:spPr>
          <a:xfrm>
            <a:off x="5096121" y="2353082"/>
            <a:ext cx="3364311" cy="596894"/>
          </a:xfrm>
          <a:prstGeom prst="rect">
            <a:avLst/>
          </a:prstGeom>
          <a:noFill/>
          <a:ln>
            <a:noFill/>
          </a:ln>
        </p:spPr>
        <p:txBody>
          <a:bodyPr spcFirstLastPara="1" wrap="square" lIns="0" tIns="0" rIns="0" bIns="0" anchor="t" anchorCtr="0">
            <a:spAutoFit/>
          </a:bodyPr>
          <a:lstStyle/>
          <a:p>
            <a:pPr marL="0" marR="0" lvl="0" indent="0" algn="l" rtl="0">
              <a:lnSpc>
                <a:spcPct val="184384"/>
              </a:lnSpc>
              <a:spcBef>
                <a:spcPts val="0"/>
              </a:spcBef>
              <a:spcAft>
                <a:spcPts val="0"/>
              </a:spcAft>
              <a:buNone/>
            </a:pPr>
            <a:r>
              <a:rPr lang="es-ES" sz="1300">
                <a:solidFill>
                  <a:srgbClr val="595959"/>
                </a:solidFill>
                <a:latin typeface="Poppins"/>
                <a:ea typeface="Poppins"/>
                <a:cs typeface="Poppins"/>
                <a:sym typeface="Poppins"/>
              </a:rPr>
              <a:t>Por ejemplo:</a:t>
            </a:r>
            <a:endParaRPr/>
          </a:p>
          <a:p>
            <a:pPr marL="0" marR="0" lvl="0" indent="0" algn="l" rtl="0">
              <a:lnSpc>
                <a:spcPct val="184384"/>
              </a:lnSpc>
              <a:spcBef>
                <a:spcPts val="0"/>
              </a:spcBef>
              <a:spcAft>
                <a:spcPts val="0"/>
              </a:spcAft>
              <a:buNone/>
            </a:pPr>
            <a:r>
              <a:rPr lang="es-ES" sz="1300">
                <a:solidFill>
                  <a:srgbClr val="595959"/>
                </a:solidFill>
                <a:latin typeface="Poppins"/>
                <a:ea typeface="Poppins"/>
                <a:cs typeface="Poppins"/>
                <a:sym typeface="Poppins"/>
              </a:rPr>
              <a:t>C3KdhpltdM   / t1Vl,pne1Vc</a:t>
            </a:r>
            <a:endParaRPr/>
          </a:p>
        </p:txBody>
      </p:sp>
      <p:sp>
        <p:nvSpPr>
          <p:cNvPr id="166" name="Google Shape;166;p7"/>
          <p:cNvSpPr txBox="1"/>
          <p:nvPr/>
        </p:nvSpPr>
        <p:spPr>
          <a:xfrm>
            <a:off x="5096121" y="3266899"/>
            <a:ext cx="3364311" cy="293029"/>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a:solidFill>
                  <a:srgbClr val="019EE2"/>
                </a:solidFill>
                <a:latin typeface="Poppins"/>
                <a:ea typeface="Poppins"/>
                <a:cs typeface="Poppins"/>
                <a:sym typeface="Poppins"/>
              </a:rPr>
              <a:t>Huella dactilar</a:t>
            </a:r>
            <a:endParaRPr/>
          </a:p>
        </p:txBody>
      </p:sp>
      <p:sp>
        <p:nvSpPr>
          <p:cNvPr id="167" name="Google Shape;167;p7"/>
          <p:cNvSpPr txBox="1"/>
          <p:nvPr/>
        </p:nvSpPr>
        <p:spPr>
          <a:xfrm>
            <a:off x="5096121" y="3575744"/>
            <a:ext cx="3364311" cy="596894"/>
          </a:xfrm>
          <a:prstGeom prst="rect">
            <a:avLst/>
          </a:prstGeom>
          <a:noFill/>
          <a:ln>
            <a:noFill/>
          </a:ln>
        </p:spPr>
        <p:txBody>
          <a:bodyPr spcFirstLastPara="1" wrap="square" lIns="0" tIns="0" rIns="0" bIns="0" anchor="t" anchorCtr="0">
            <a:spAutoFit/>
          </a:bodyPr>
          <a:lstStyle/>
          <a:p>
            <a:pPr marL="0" marR="0" lvl="0" indent="0" algn="l" rtl="0">
              <a:lnSpc>
                <a:spcPct val="184384"/>
              </a:lnSpc>
              <a:spcBef>
                <a:spcPts val="0"/>
              </a:spcBef>
              <a:spcAft>
                <a:spcPts val="0"/>
              </a:spcAft>
              <a:buNone/>
            </a:pPr>
            <a:r>
              <a:rPr lang="es-ES" sz="1300">
                <a:solidFill>
                  <a:srgbClr val="595959"/>
                </a:solidFill>
                <a:latin typeface="Poppins"/>
                <a:ea typeface="Poppins"/>
                <a:cs typeface="Poppins"/>
                <a:sym typeface="Poppins"/>
              </a:rPr>
              <a:t>Lector de huellas dactilares de nuestro teléfono móvil.</a:t>
            </a:r>
            <a:endParaRPr/>
          </a:p>
        </p:txBody>
      </p:sp>
      <p:sp>
        <p:nvSpPr>
          <p:cNvPr id="168" name="Google Shape;168;p7"/>
          <p:cNvSpPr txBox="1"/>
          <p:nvPr/>
        </p:nvSpPr>
        <p:spPr>
          <a:xfrm>
            <a:off x="834890" y="3266899"/>
            <a:ext cx="3364310" cy="293029"/>
          </a:xfrm>
          <a:prstGeom prst="rect">
            <a:avLst/>
          </a:prstGeom>
          <a:noFill/>
          <a:ln>
            <a:noFill/>
          </a:ln>
        </p:spPr>
        <p:txBody>
          <a:bodyPr spcFirstLastPara="1" wrap="square" lIns="0" tIns="0" rIns="0" bIns="0" anchor="t" anchorCtr="0">
            <a:spAutoFit/>
          </a:bodyPr>
          <a:lstStyle/>
          <a:p>
            <a:pPr marL="0" marR="0" lvl="0" indent="0" algn="l" rtl="0">
              <a:lnSpc>
                <a:spcPct val="136722"/>
              </a:lnSpc>
              <a:spcBef>
                <a:spcPts val="0"/>
              </a:spcBef>
              <a:spcAft>
                <a:spcPts val="0"/>
              </a:spcAft>
              <a:buNone/>
            </a:pPr>
            <a:r>
              <a:rPr lang="es-ES" sz="1800">
                <a:solidFill>
                  <a:srgbClr val="019EE2"/>
                </a:solidFill>
                <a:latin typeface="Poppins"/>
                <a:ea typeface="Poppins"/>
                <a:cs typeface="Poppins"/>
                <a:sym typeface="Poppins"/>
              </a:rPr>
              <a:t>Vocales por números</a:t>
            </a:r>
            <a:endParaRPr/>
          </a:p>
        </p:txBody>
      </p:sp>
      <p:sp>
        <p:nvSpPr>
          <p:cNvPr id="169" name="Google Shape;169;p7"/>
          <p:cNvSpPr txBox="1"/>
          <p:nvPr/>
        </p:nvSpPr>
        <p:spPr>
          <a:xfrm>
            <a:off x="872919" y="3575744"/>
            <a:ext cx="3364310" cy="904286"/>
          </a:xfrm>
          <a:prstGeom prst="rect">
            <a:avLst/>
          </a:prstGeom>
          <a:noFill/>
          <a:ln>
            <a:noFill/>
          </a:ln>
        </p:spPr>
        <p:txBody>
          <a:bodyPr spcFirstLastPara="1" wrap="square" lIns="0" tIns="0" rIns="0" bIns="0" anchor="t" anchorCtr="0">
            <a:spAutoFit/>
          </a:bodyPr>
          <a:lstStyle/>
          <a:p>
            <a:pPr marL="0" marR="0" lvl="0" indent="0" algn="l" rtl="0">
              <a:lnSpc>
                <a:spcPct val="184384"/>
              </a:lnSpc>
              <a:spcBef>
                <a:spcPts val="0"/>
              </a:spcBef>
              <a:spcAft>
                <a:spcPts val="0"/>
              </a:spcAft>
              <a:buNone/>
            </a:pPr>
            <a:r>
              <a:rPr lang="es-ES" sz="1300">
                <a:solidFill>
                  <a:srgbClr val="595959"/>
                </a:solidFill>
                <a:latin typeface="Poppins"/>
                <a:ea typeface="Poppins"/>
                <a:cs typeface="Poppins"/>
                <a:sym typeface="Poppins"/>
              </a:rPr>
              <a:t>“O” = 0; “A” = 4; “E” = 3…</a:t>
            </a:r>
            <a:endParaRPr/>
          </a:p>
          <a:p>
            <a:pPr marL="0" marR="0" lvl="0" indent="0" algn="l" rtl="0">
              <a:lnSpc>
                <a:spcPct val="184384"/>
              </a:lnSpc>
              <a:spcBef>
                <a:spcPts val="0"/>
              </a:spcBef>
              <a:spcAft>
                <a:spcPts val="0"/>
              </a:spcAft>
              <a:buNone/>
            </a:pPr>
            <a:r>
              <a:rPr lang="es-ES" sz="1300">
                <a:solidFill>
                  <a:srgbClr val="595959"/>
                </a:solidFill>
                <a:latin typeface="Poppins"/>
                <a:ea typeface="Poppins"/>
                <a:cs typeface="Poppins"/>
                <a:sym typeface="Poppins"/>
              </a:rPr>
              <a:t>¿3nTi3Nd3s l4 C0ntr4S3ñ4?</a:t>
            </a:r>
            <a:endParaRPr/>
          </a:p>
          <a:p>
            <a:pPr marL="0" marR="0" lvl="0" indent="0" algn="l" rtl="0">
              <a:lnSpc>
                <a:spcPct val="184384"/>
              </a:lnSpc>
              <a:spcBef>
                <a:spcPts val="0"/>
              </a:spcBef>
              <a:spcAft>
                <a:spcPts val="0"/>
              </a:spcAft>
              <a:buNone/>
            </a:pPr>
            <a:endParaRPr sz="1300">
              <a:solidFill>
                <a:srgbClr val="595959"/>
              </a:solidFill>
              <a:latin typeface="Poppins"/>
              <a:ea typeface="Poppins"/>
              <a:cs typeface="Poppins"/>
              <a:sym typeface="Poppins"/>
            </a:endParaRPr>
          </a:p>
        </p:txBody>
      </p:sp>
      <p:pic>
        <p:nvPicPr>
          <p:cNvPr id="170" name="Google Shape;170;p7"/>
          <p:cNvPicPr preferRelativeResize="0"/>
          <p:nvPr/>
        </p:nvPicPr>
        <p:blipFill rotWithShape="1">
          <a:blip r:embed="rId3">
            <a:alphaModFix/>
          </a:blip>
          <a:srcRect/>
          <a:stretch/>
        </p:blipFill>
        <p:spPr>
          <a:xfrm>
            <a:off x="7452320" y="267494"/>
            <a:ext cx="1368152" cy="661318"/>
          </a:xfrm>
          <a:prstGeom prst="rect">
            <a:avLst/>
          </a:prstGeom>
          <a:noFill/>
          <a:ln>
            <a:noFill/>
          </a:ln>
        </p:spPr>
      </p:pic>
      <p:sp>
        <p:nvSpPr>
          <p:cNvPr id="171" name="Google Shape;171;p7"/>
          <p:cNvSpPr txBox="1"/>
          <p:nvPr/>
        </p:nvSpPr>
        <p:spPr>
          <a:xfrm>
            <a:off x="2123728" y="339502"/>
            <a:ext cx="4572000"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a:solidFill>
                  <a:srgbClr val="019EE2"/>
                </a:solidFill>
                <a:latin typeface="Poppins"/>
                <a:ea typeface="Poppins"/>
                <a:cs typeface="Poppins"/>
                <a:sym typeface="Poppins"/>
              </a:rPr>
              <a:t>Contraseñas</a:t>
            </a:r>
            <a:endParaRPr/>
          </a:p>
        </p:txBody>
      </p:sp>
      <p:cxnSp>
        <p:nvCxnSpPr>
          <p:cNvPr id="172" name="Google Shape;172;p7"/>
          <p:cNvCxnSpPr/>
          <p:nvPr/>
        </p:nvCxnSpPr>
        <p:spPr>
          <a:xfrm>
            <a:off x="3041576" y="932556"/>
            <a:ext cx="2736304" cy="0"/>
          </a:xfrm>
          <a:prstGeom prst="straightConnector1">
            <a:avLst/>
          </a:prstGeom>
          <a:noFill/>
          <a:ln w="28575" cap="flat" cmpd="sng">
            <a:solidFill>
              <a:srgbClr val="019EE2"/>
            </a:solidFill>
            <a:prstDash val="solid"/>
            <a:round/>
            <a:headEnd type="none" w="sm" len="sm"/>
            <a:tailEnd type="none" w="sm" len="sm"/>
          </a:ln>
        </p:spPr>
      </p:cxnSp>
      <p:sp>
        <p:nvSpPr>
          <p:cNvPr id="173" name="Google Shape;173;p7"/>
          <p:cNvSpPr txBox="1"/>
          <p:nvPr/>
        </p:nvSpPr>
        <p:spPr>
          <a:xfrm>
            <a:off x="611560" y="1275606"/>
            <a:ext cx="7920880" cy="49244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3200" b="1">
                <a:solidFill>
                  <a:srgbClr val="595959"/>
                </a:solidFill>
                <a:latin typeface="Poppins"/>
                <a:ea typeface="Poppins"/>
                <a:cs typeface="Poppins"/>
                <a:sym typeface="Poppins"/>
              </a:rPr>
              <a:t>Recordar la contraseña...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8" descr="IMG 007825 - 163.jpg"/>
          <p:cNvPicPr preferRelativeResize="0"/>
          <p:nvPr/>
        </p:nvPicPr>
        <p:blipFill rotWithShape="1">
          <a:blip r:embed="rId3">
            <a:alphaModFix/>
          </a:blip>
          <a:srcRect l="11198" t="20275" r="974" b="5629"/>
          <a:stretch/>
        </p:blipFill>
        <p:spPr>
          <a:xfrm>
            <a:off x="834244" y="2726600"/>
            <a:ext cx="2876273" cy="1618529"/>
          </a:xfrm>
          <a:prstGeom prst="rect">
            <a:avLst/>
          </a:prstGeom>
          <a:noFill/>
          <a:ln>
            <a:noFill/>
          </a:ln>
        </p:spPr>
      </p:pic>
      <p:sp>
        <p:nvSpPr>
          <p:cNvPr id="180" name="Google Shape;180;p8"/>
          <p:cNvSpPr txBox="1"/>
          <p:nvPr/>
        </p:nvSpPr>
        <p:spPr>
          <a:xfrm>
            <a:off x="4283968" y="1491630"/>
            <a:ext cx="4104456" cy="3203955"/>
          </a:xfrm>
          <a:prstGeom prst="rect">
            <a:avLst/>
          </a:prstGeom>
          <a:noFill/>
          <a:ln>
            <a:noFill/>
          </a:ln>
        </p:spPr>
        <p:txBody>
          <a:bodyPr spcFirstLastPara="1" wrap="square" lIns="0" tIns="0" rIns="0" bIns="0" anchor="t" anchorCtr="0">
            <a:spAutoFit/>
          </a:bodyPr>
          <a:lstStyle/>
          <a:p>
            <a:pPr marL="285750" marR="0" lvl="0" indent="-285750" algn="l" rtl="0">
              <a:lnSpc>
                <a:spcPct val="120000"/>
              </a:lnSpc>
              <a:spcBef>
                <a:spcPts val="0"/>
              </a:spcBef>
              <a:spcAft>
                <a:spcPts val="0"/>
              </a:spcAft>
              <a:buClr>
                <a:schemeClr val="accent5"/>
              </a:buClr>
              <a:buSzPts val="1800"/>
              <a:buFont typeface="Arial"/>
              <a:buChar char="•"/>
            </a:pPr>
            <a:r>
              <a:rPr lang="es-ES" sz="1800">
                <a:solidFill>
                  <a:srgbClr val="595959"/>
                </a:solidFill>
                <a:latin typeface="Poppins"/>
                <a:ea typeface="Poppins"/>
                <a:cs typeface="Poppins"/>
                <a:sym typeface="Poppins"/>
              </a:rPr>
              <a:t>No clicar en los </a:t>
            </a:r>
            <a:r>
              <a:rPr lang="es-ES" sz="1800" b="1">
                <a:solidFill>
                  <a:srgbClr val="595959"/>
                </a:solidFill>
                <a:latin typeface="Poppins"/>
                <a:ea typeface="Poppins"/>
                <a:cs typeface="Poppins"/>
                <a:sym typeface="Poppins"/>
              </a:rPr>
              <a:t>enlaces</a:t>
            </a:r>
            <a:r>
              <a:rPr lang="es-ES" sz="1800">
                <a:solidFill>
                  <a:srgbClr val="595959"/>
                </a:solidFill>
                <a:latin typeface="Poppins"/>
                <a:ea typeface="Poppins"/>
                <a:cs typeface="Poppins"/>
                <a:sym typeface="Poppins"/>
              </a:rPr>
              <a:t> que nos lleguen por correo o SMS</a:t>
            </a:r>
            <a:endParaRPr/>
          </a:p>
          <a:p>
            <a:pPr marL="0" marR="0" lvl="0" indent="0" algn="l" rtl="0">
              <a:spcBef>
                <a:spcPts val="0"/>
              </a:spcBef>
              <a:spcAft>
                <a:spcPts val="0"/>
              </a:spcAft>
              <a:buNone/>
            </a:pPr>
            <a:endParaRPr sz="1800">
              <a:solidFill>
                <a:srgbClr val="595959"/>
              </a:solidFill>
              <a:latin typeface="Poppins"/>
              <a:ea typeface="Poppins"/>
              <a:cs typeface="Poppins"/>
              <a:sym typeface="Poppins"/>
            </a:endParaRPr>
          </a:p>
          <a:p>
            <a:pPr marL="285750" marR="0" lvl="0" indent="-285750" algn="l" rtl="0">
              <a:lnSpc>
                <a:spcPct val="120000"/>
              </a:lnSpc>
              <a:spcBef>
                <a:spcPts val="0"/>
              </a:spcBef>
              <a:spcAft>
                <a:spcPts val="0"/>
              </a:spcAft>
              <a:buClr>
                <a:schemeClr val="accent5"/>
              </a:buClr>
              <a:buSzPts val="1800"/>
              <a:buFont typeface="Arial"/>
              <a:buChar char="•"/>
            </a:pPr>
            <a:r>
              <a:rPr lang="es-ES" sz="1800">
                <a:solidFill>
                  <a:srgbClr val="595959"/>
                </a:solidFill>
                <a:latin typeface="Poppins"/>
                <a:ea typeface="Poppins"/>
                <a:cs typeface="Poppins"/>
                <a:sym typeface="Poppins"/>
              </a:rPr>
              <a:t>No descargar </a:t>
            </a:r>
            <a:r>
              <a:rPr lang="es-ES" sz="1800" b="1">
                <a:solidFill>
                  <a:srgbClr val="595959"/>
                </a:solidFill>
                <a:latin typeface="Poppins"/>
                <a:ea typeface="Poppins"/>
                <a:cs typeface="Poppins"/>
                <a:sym typeface="Poppins"/>
              </a:rPr>
              <a:t>archiv</a:t>
            </a:r>
            <a:r>
              <a:rPr lang="es-ES" sz="1800">
                <a:solidFill>
                  <a:srgbClr val="595959"/>
                </a:solidFill>
                <a:latin typeface="Poppins"/>
                <a:ea typeface="Poppins"/>
                <a:cs typeface="Poppins"/>
                <a:sym typeface="Poppins"/>
              </a:rPr>
              <a:t>os ni </a:t>
            </a:r>
            <a:r>
              <a:rPr lang="es-ES" sz="1800" b="1">
                <a:solidFill>
                  <a:srgbClr val="595959"/>
                </a:solidFill>
                <a:latin typeface="Poppins"/>
                <a:ea typeface="Poppins"/>
                <a:cs typeface="Poppins"/>
                <a:sym typeface="Poppins"/>
              </a:rPr>
              <a:t>aplicaciones</a:t>
            </a:r>
            <a:r>
              <a:rPr lang="es-ES" sz="1800">
                <a:solidFill>
                  <a:srgbClr val="595959"/>
                </a:solidFill>
                <a:latin typeface="Poppins"/>
                <a:ea typeface="Poppins"/>
                <a:cs typeface="Poppins"/>
                <a:sym typeface="Poppins"/>
              </a:rPr>
              <a:t> de origen dudoso</a:t>
            </a:r>
            <a:endParaRPr/>
          </a:p>
          <a:p>
            <a:pPr marL="0" marR="0" lvl="0" indent="0" algn="l" rtl="0">
              <a:spcBef>
                <a:spcPts val="0"/>
              </a:spcBef>
              <a:spcAft>
                <a:spcPts val="0"/>
              </a:spcAft>
              <a:buNone/>
            </a:pPr>
            <a:endParaRPr sz="1800">
              <a:solidFill>
                <a:srgbClr val="595959"/>
              </a:solidFill>
              <a:latin typeface="Poppins"/>
              <a:ea typeface="Poppins"/>
              <a:cs typeface="Poppins"/>
              <a:sym typeface="Poppins"/>
            </a:endParaRPr>
          </a:p>
          <a:p>
            <a:pPr marL="285750" marR="0" lvl="0" indent="-285750" algn="l" rtl="0">
              <a:lnSpc>
                <a:spcPct val="120000"/>
              </a:lnSpc>
              <a:spcBef>
                <a:spcPts val="0"/>
              </a:spcBef>
              <a:spcAft>
                <a:spcPts val="0"/>
              </a:spcAft>
              <a:buClr>
                <a:schemeClr val="accent5"/>
              </a:buClr>
              <a:buSzPts val="1800"/>
              <a:buFont typeface="Arial"/>
              <a:buChar char="•"/>
            </a:pPr>
            <a:r>
              <a:rPr lang="es-ES" sz="1800" b="1">
                <a:solidFill>
                  <a:srgbClr val="595959"/>
                </a:solidFill>
                <a:latin typeface="Poppins"/>
                <a:ea typeface="Poppins"/>
                <a:cs typeface="Poppins"/>
                <a:sym typeface="Poppins"/>
              </a:rPr>
              <a:t>Desconfiar</a:t>
            </a:r>
            <a:r>
              <a:rPr lang="es-ES" sz="1800">
                <a:solidFill>
                  <a:srgbClr val="595959"/>
                </a:solidFill>
                <a:latin typeface="Poppins"/>
                <a:ea typeface="Poppins"/>
                <a:cs typeface="Poppins"/>
                <a:sym typeface="Poppins"/>
              </a:rPr>
              <a:t> de las llamadas y los correos electrónicos que nos pidan datos personales</a:t>
            </a:r>
            <a:endParaRPr/>
          </a:p>
          <a:p>
            <a:pPr marL="285750" marR="0" lvl="0" indent="-171450" algn="l" rtl="0">
              <a:lnSpc>
                <a:spcPct val="120000"/>
              </a:lnSpc>
              <a:spcBef>
                <a:spcPts val="0"/>
              </a:spcBef>
              <a:spcAft>
                <a:spcPts val="0"/>
              </a:spcAft>
              <a:buClr>
                <a:schemeClr val="accent5"/>
              </a:buClr>
              <a:buSzPts val="1800"/>
              <a:buFont typeface="Arial"/>
              <a:buNone/>
            </a:pPr>
            <a:endParaRPr sz="1800">
              <a:solidFill>
                <a:srgbClr val="595959"/>
              </a:solidFill>
              <a:latin typeface="Poppins"/>
              <a:ea typeface="Poppins"/>
              <a:cs typeface="Poppins"/>
              <a:sym typeface="Poppins"/>
            </a:endParaRPr>
          </a:p>
        </p:txBody>
      </p:sp>
      <p:sp>
        <p:nvSpPr>
          <p:cNvPr id="181" name="Google Shape;181;p8"/>
          <p:cNvSpPr txBox="1"/>
          <p:nvPr/>
        </p:nvSpPr>
        <p:spPr>
          <a:xfrm>
            <a:off x="2123728" y="339502"/>
            <a:ext cx="4572000"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2400" b="1" i="1">
                <a:solidFill>
                  <a:srgbClr val="019EE2"/>
                </a:solidFill>
                <a:latin typeface="Poppins"/>
                <a:ea typeface="Poppins"/>
                <a:cs typeface="Poppins"/>
                <a:sym typeface="Poppins"/>
              </a:rPr>
              <a:t>Phishing</a:t>
            </a:r>
            <a:endParaRPr/>
          </a:p>
        </p:txBody>
      </p:sp>
      <p:cxnSp>
        <p:nvCxnSpPr>
          <p:cNvPr id="182" name="Google Shape;182;p8"/>
          <p:cNvCxnSpPr/>
          <p:nvPr/>
        </p:nvCxnSpPr>
        <p:spPr>
          <a:xfrm>
            <a:off x="3041576" y="932556"/>
            <a:ext cx="2736304" cy="0"/>
          </a:xfrm>
          <a:prstGeom prst="straightConnector1">
            <a:avLst/>
          </a:prstGeom>
          <a:noFill/>
          <a:ln w="28575" cap="flat" cmpd="sng">
            <a:solidFill>
              <a:srgbClr val="019EE2"/>
            </a:solidFill>
            <a:prstDash val="solid"/>
            <a:round/>
            <a:headEnd type="none" w="sm" len="sm"/>
            <a:tailEnd type="none" w="sm" len="sm"/>
          </a:ln>
        </p:spPr>
      </p:cxnSp>
      <p:sp>
        <p:nvSpPr>
          <p:cNvPr id="183" name="Google Shape;183;p8"/>
          <p:cNvSpPr txBox="1"/>
          <p:nvPr/>
        </p:nvSpPr>
        <p:spPr>
          <a:xfrm>
            <a:off x="323528" y="1491630"/>
            <a:ext cx="3816424" cy="98488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ES" sz="3200" b="1">
                <a:solidFill>
                  <a:srgbClr val="595959"/>
                </a:solidFill>
                <a:latin typeface="Poppins"/>
                <a:ea typeface="Poppins"/>
                <a:cs typeface="Poppins"/>
                <a:sym typeface="Poppins"/>
              </a:rPr>
              <a:t>¡Protégete contra el </a:t>
            </a:r>
            <a:r>
              <a:rPr lang="es-ES" sz="3200" b="1" i="1">
                <a:solidFill>
                  <a:srgbClr val="595959"/>
                </a:solidFill>
                <a:latin typeface="Poppins"/>
                <a:ea typeface="Poppins"/>
                <a:cs typeface="Poppins"/>
                <a:sym typeface="Poppins"/>
              </a:rPr>
              <a:t>phishing</a:t>
            </a:r>
            <a:r>
              <a:rPr lang="es-ES" sz="3200" b="1">
                <a:solidFill>
                  <a:srgbClr val="595959"/>
                </a:solidFill>
                <a:latin typeface="Poppins"/>
                <a:ea typeface="Poppins"/>
                <a:cs typeface="Poppins"/>
                <a:sym typeface="Poppins"/>
              </a:rPr>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txBox="1"/>
          <p:nvPr/>
        </p:nvSpPr>
        <p:spPr>
          <a:xfrm>
            <a:off x="503548" y="647595"/>
            <a:ext cx="8136904" cy="1160147"/>
          </a:xfrm>
          <a:prstGeom prst="rect">
            <a:avLst/>
          </a:prstGeom>
          <a:noFill/>
          <a:ln>
            <a:noFill/>
          </a:ln>
        </p:spPr>
        <p:txBody>
          <a:bodyPr spcFirstLastPara="1" wrap="square" lIns="0" tIns="0" rIns="0" bIns="0" anchor="t" anchorCtr="0">
            <a:spAutoFit/>
          </a:bodyPr>
          <a:lstStyle/>
          <a:p>
            <a:pPr marL="0" marR="0" lvl="0" indent="0" algn="ctr" rtl="0">
              <a:lnSpc>
                <a:spcPct val="118947"/>
              </a:lnSpc>
              <a:spcBef>
                <a:spcPts val="0"/>
              </a:spcBef>
              <a:spcAft>
                <a:spcPts val="0"/>
              </a:spcAft>
              <a:buNone/>
            </a:pPr>
            <a:r>
              <a:rPr lang="es-ES" sz="3800" b="1">
                <a:solidFill>
                  <a:srgbClr val="595959"/>
                </a:solidFill>
                <a:latin typeface="Poppins"/>
                <a:ea typeface="Poppins"/>
                <a:cs typeface="Poppins"/>
                <a:sym typeface="Poppins"/>
              </a:rPr>
              <a:t>¿Cómo puedo detectar </a:t>
            </a:r>
            <a:endParaRPr/>
          </a:p>
          <a:p>
            <a:pPr marL="0" marR="0" lvl="0" indent="0" algn="ctr" rtl="0">
              <a:lnSpc>
                <a:spcPct val="118947"/>
              </a:lnSpc>
              <a:spcBef>
                <a:spcPts val="0"/>
              </a:spcBef>
              <a:spcAft>
                <a:spcPts val="0"/>
              </a:spcAft>
              <a:buNone/>
            </a:pPr>
            <a:r>
              <a:rPr lang="es-ES" sz="3800" b="1">
                <a:solidFill>
                  <a:srgbClr val="595959"/>
                </a:solidFill>
                <a:latin typeface="Poppins"/>
                <a:ea typeface="Poppins"/>
                <a:cs typeface="Poppins"/>
                <a:sym typeface="Poppins"/>
              </a:rPr>
              <a:t>el </a:t>
            </a:r>
            <a:r>
              <a:rPr lang="es-ES" sz="3800" b="1" i="1">
                <a:solidFill>
                  <a:srgbClr val="595959"/>
                </a:solidFill>
                <a:latin typeface="Poppins"/>
                <a:ea typeface="Poppins"/>
                <a:cs typeface="Poppins"/>
                <a:sym typeface="Poppins"/>
              </a:rPr>
              <a:t>phishing</a:t>
            </a:r>
            <a:r>
              <a:rPr lang="es-ES" sz="3800" b="1">
                <a:solidFill>
                  <a:srgbClr val="595959"/>
                </a:solidFill>
                <a:latin typeface="Poppins"/>
                <a:ea typeface="Poppins"/>
                <a:cs typeface="Poppins"/>
                <a:sym typeface="Poppins"/>
              </a:rPr>
              <a:t>?</a:t>
            </a:r>
            <a:endParaRPr/>
          </a:p>
        </p:txBody>
      </p:sp>
      <p:sp>
        <p:nvSpPr>
          <p:cNvPr id="190" name="Google Shape;190;p9"/>
          <p:cNvSpPr txBox="1"/>
          <p:nvPr/>
        </p:nvSpPr>
        <p:spPr>
          <a:xfrm>
            <a:off x="5724128" y="3584321"/>
            <a:ext cx="2952328" cy="854914"/>
          </a:xfrm>
          <a:prstGeom prst="rect">
            <a:avLst/>
          </a:prstGeom>
          <a:noFill/>
          <a:ln>
            <a:noFill/>
          </a:ln>
        </p:spPr>
        <p:txBody>
          <a:bodyPr spcFirstLastPara="1" wrap="square" lIns="0" tIns="0" rIns="0" bIns="0" anchor="t" anchorCtr="0">
            <a:spAutoFit/>
          </a:bodyPr>
          <a:lstStyle/>
          <a:p>
            <a:pPr marL="0" marR="0" lvl="0" indent="0" algn="ctr" rtl="0">
              <a:lnSpc>
                <a:spcPct val="150666"/>
              </a:lnSpc>
              <a:spcBef>
                <a:spcPts val="0"/>
              </a:spcBef>
              <a:spcAft>
                <a:spcPts val="0"/>
              </a:spcAft>
              <a:buNone/>
            </a:pPr>
            <a:r>
              <a:rPr lang="es-ES" sz="1500">
                <a:solidFill>
                  <a:srgbClr val="595959"/>
                </a:solidFill>
                <a:latin typeface="Poppins"/>
                <a:ea typeface="Poppins"/>
                <a:cs typeface="Poppins"/>
                <a:sym typeface="Poppins"/>
              </a:rPr>
              <a:t>Desconfía de enlaces o archivos adjuntos.</a:t>
            </a:r>
            <a:endParaRPr/>
          </a:p>
          <a:p>
            <a:pPr marL="0" marR="0" lvl="0" indent="0" algn="ctr" rtl="0">
              <a:lnSpc>
                <a:spcPct val="150666"/>
              </a:lnSpc>
              <a:spcBef>
                <a:spcPts val="0"/>
              </a:spcBef>
              <a:spcAft>
                <a:spcPts val="0"/>
              </a:spcAft>
              <a:buNone/>
            </a:pPr>
            <a:r>
              <a:rPr lang="es-ES" sz="1500">
                <a:solidFill>
                  <a:srgbClr val="595959"/>
                </a:solidFill>
                <a:latin typeface="Poppins"/>
                <a:ea typeface="Poppins"/>
                <a:cs typeface="Poppins"/>
                <a:sym typeface="Poppins"/>
              </a:rPr>
              <a:t>No reveles jamás datos privados.</a:t>
            </a:r>
            <a:endParaRPr/>
          </a:p>
        </p:txBody>
      </p:sp>
      <p:sp>
        <p:nvSpPr>
          <p:cNvPr id="191" name="Google Shape;191;p9"/>
          <p:cNvSpPr txBox="1"/>
          <p:nvPr/>
        </p:nvSpPr>
        <p:spPr>
          <a:xfrm>
            <a:off x="899592" y="3608614"/>
            <a:ext cx="2141706" cy="859637"/>
          </a:xfrm>
          <a:prstGeom prst="rect">
            <a:avLst/>
          </a:prstGeom>
          <a:noFill/>
          <a:ln>
            <a:noFill/>
          </a:ln>
        </p:spPr>
        <p:txBody>
          <a:bodyPr spcFirstLastPara="1" wrap="square" lIns="0" tIns="0" rIns="0" bIns="0" anchor="t" anchorCtr="0">
            <a:spAutoFit/>
          </a:bodyPr>
          <a:lstStyle/>
          <a:p>
            <a:pPr marL="0" marR="0" lvl="0" indent="0" algn="ctr" rtl="0">
              <a:lnSpc>
                <a:spcPct val="150666"/>
              </a:lnSpc>
              <a:spcBef>
                <a:spcPts val="0"/>
              </a:spcBef>
              <a:spcAft>
                <a:spcPts val="0"/>
              </a:spcAft>
              <a:buNone/>
            </a:pPr>
            <a:r>
              <a:rPr lang="es-ES" sz="1500">
                <a:solidFill>
                  <a:srgbClr val="595959"/>
                </a:solidFill>
                <a:latin typeface="Poppins"/>
                <a:ea typeface="Poppins"/>
                <a:cs typeface="Poppins"/>
                <a:sym typeface="Poppins"/>
              </a:rPr>
              <a:t>Fíjate bien en la dirección electrónica del remitente. </a:t>
            </a:r>
            <a:endParaRPr/>
          </a:p>
        </p:txBody>
      </p:sp>
      <p:sp>
        <p:nvSpPr>
          <p:cNvPr id="192" name="Google Shape;192;p9"/>
          <p:cNvSpPr txBox="1"/>
          <p:nvPr/>
        </p:nvSpPr>
        <p:spPr>
          <a:xfrm>
            <a:off x="3357563" y="3584321"/>
            <a:ext cx="2285999" cy="884858"/>
          </a:xfrm>
          <a:prstGeom prst="rect">
            <a:avLst/>
          </a:prstGeom>
          <a:noFill/>
          <a:ln>
            <a:noFill/>
          </a:ln>
        </p:spPr>
        <p:txBody>
          <a:bodyPr spcFirstLastPara="1" wrap="square" lIns="0" tIns="0" rIns="0" bIns="0" anchor="t" anchorCtr="0">
            <a:spAutoFit/>
          </a:bodyPr>
          <a:lstStyle/>
          <a:p>
            <a:pPr marL="0" marR="0" lvl="0" indent="0" algn="ctr" rtl="0">
              <a:lnSpc>
                <a:spcPct val="150666"/>
              </a:lnSpc>
              <a:spcBef>
                <a:spcPts val="0"/>
              </a:spcBef>
              <a:spcAft>
                <a:spcPts val="0"/>
              </a:spcAft>
              <a:buNone/>
            </a:pPr>
            <a:r>
              <a:rPr lang="es-ES" sz="1500">
                <a:solidFill>
                  <a:srgbClr val="595959"/>
                </a:solidFill>
                <a:latin typeface="Poppins"/>
                <a:ea typeface="Poppins"/>
                <a:cs typeface="Poppins"/>
                <a:sym typeface="Poppins"/>
              </a:rPr>
              <a:t>Cuidado con las faltas de ortografía. </a:t>
            </a:r>
            <a:endParaRPr/>
          </a:p>
          <a:p>
            <a:pPr marL="0" marR="0" lvl="0" indent="0" algn="ctr" rtl="0">
              <a:lnSpc>
                <a:spcPct val="150666"/>
              </a:lnSpc>
              <a:spcBef>
                <a:spcPts val="0"/>
              </a:spcBef>
              <a:spcAft>
                <a:spcPts val="0"/>
              </a:spcAft>
              <a:buNone/>
            </a:pPr>
            <a:r>
              <a:rPr lang="es-ES" sz="1500">
                <a:solidFill>
                  <a:srgbClr val="595959"/>
                </a:solidFill>
                <a:latin typeface="Poppins"/>
                <a:ea typeface="Poppins"/>
                <a:cs typeface="Poppins"/>
                <a:sym typeface="Poppins"/>
              </a:rPr>
              <a:t>Examina el mensaje. </a:t>
            </a:r>
            <a:endParaRPr/>
          </a:p>
        </p:txBody>
      </p:sp>
      <p:pic>
        <p:nvPicPr>
          <p:cNvPr id="193" name="Google Shape;193;p9"/>
          <p:cNvPicPr preferRelativeResize="0"/>
          <p:nvPr/>
        </p:nvPicPr>
        <p:blipFill rotWithShape="1">
          <a:blip r:embed="rId3">
            <a:alphaModFix/>
          </a:blip>
          <a:srcRect/>
          <a:stretch/>
        </p:blipFill>
        <p:spPr>
          <a:xfrm>
            <a:off x="1322373" y="2174727"/>
            <a:ext cx="1296144" cy="1296144"/>
          </a:xfrm>
          <a:prstGeom prst="rect">
            <a:avLst/>
          </a:prstGeom>
          <a:noFill/>
          <a:ln>
            <a:noFill/>
          </a:ln>
        </p:spPr>
      </p:pic>
      <p:pic>
        <p:nvPicPr>
          <p:cNvPr id="194" name="Google Shape;194;p9"/>
          <p:cNvPicPr preferRelativeResize="0"/>
          <p:nvPr/>
        </p:nvPicPr>
        <p:blipFill rotWithShape="1">
          <a:blip r:embed="rId4">
            <a:alphaModFix/>
          </a:blip>
          <a:srcRect/>
          <a:stretch/>
        </p:blipFill>
        <p:spPr>
          <a:xfrm>
            <a:off x="3851920" y="2174871"/>
            <a:ext cx="1296000" cy="1296000"/>
          </a:xfrm>
          <a:prstGeom prst="rect">
            <a:avLst/>
          </a:prstGeom>
          <a:noFill/>
          <a:ln>
            <a:noFill/>
          </a:ln>
        </p:spPr>
      </p:pic>
      <p:pic>
        <p:nvPicPr>
          <p:cNvPr id="195" name="Google Shape;195;p9"/>
          <p:cNvPicPr preferRelativeResize="0"/>
          <p:nvPr/>
        </p:nvPicPr>
        <p:blipFill rotWithShape="1">
          <a:blip r:embed="rId5">
            <a:alphaModFix/>
          </a:blip>
          <a:srcRect/>
          <a:stretch/>
        </p:blipFill>
        <p:spPr>
          <a:xfrm>
            <a:off x="6383266" y="2174871"/>
            <a:ext cx="1296000" cy="12960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6626</Words>
  <Application>Microsoft Office PowerPoint</Application>
  <PresentationFormat>Presentación en pantalla (16:9)</PresentationFormat>
  <Paragraphs>321</Paragraphs>
  <Slides>30</Slides>
  <Notes>30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30</vt:i4>
      </vt:variant>
    </vt:vector>
  </HeadingPairs>
  <TitlesOfParts>
    <vt:vector size="35" baseType="lpstr">
      <vt:lpstr>Arial</vt:lpstr>
      <vt:lpstr>Noto Sans Symbols</vt:lpstr>
      <vt:lpstr>Poppins</vt:lpstr>
      <vt:lpstr>Calibri</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Auxiliar2</dc:creator>
  <cp:lastModifiedBy>CRISTINA TELLO SANTIAGO</cp:lastModifiedBy>
  <cp:revision>3</cp:revision>
  <dcterms:created xsi:type="dcterms:W3CDTF">2019-11-27T09:13:21Z</dcterms:created>
  <dcterms:modified xsi:type="dcterms:W3CDTF">2025-02-25T10:52:08Z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0x010100927A2F21C761C84A941658C4AD1EC32A</vt:lpwstr>
  </property>
  <property fmtid="{D5CDD505-2E9C-101B-9397-08002B2CF9AE}" pid="3" name="MSIP_Label_5d86bc70-2a05-490c-b199-8f0f8e614d89_Enabled">
    <vt:lpwstr>true</vt:lpwstr>
  </property>
  <property fmtid="{D5CDD505-2E9C-101B-9397-08002B2CF9AE}" pid="4" name="MSIP_Label_5d86bc70-2a05-490c-b199-8f0f8e614d89_SetDate">
    <vt:lpwstr>2025-02-25T09:13:10Z</vt:lpwstr>
  </property>
  <property fmtid="{D5CDD505-2E9C-101B-9397-08002B2CF9AE}" pid="5" name="MSIP_Label_5d86bc70-2a05-490c-b199-8f0f8e614d89_Method">
    <vt:lpwstr>Privileged</vt:lpwstr>
  </property>
  <property fmtid="{D5CDD505-2E9C-101B-9397-08002B2CF9AE}" pid="6" name="MSIP_Label_5d86bc70-2a05-490c-b199-8f0f8e614d89_Name">
    <vt:lpwstr>5d86bc70-2a05-490c-b199-8f0f8e614d89</vt:lpwstr>
  </property>
  <property fmtid="{D5CDD505-2E9C-101B-9397-08002B2CF9AE}" pid="7" name="MSIP_Label_5d86bc70-2a05-490c-b199-8f0f8e614d89_SiteId">
    <vt:lpwstr>5df31d35-3ba9-481e-a3c8-ff9be3ee783b</vt:lpwstr>
  </property>
  <property fmtid="{D5CDD505-2E9C-101B-9397-08002B2CF9AE}" pid="8" name="MSIP_Label_5d86bc70-2a05-490c-b199-8f0f8e614d89_ActionId">
    <vt:lpwstr>725d23dd-8085-43b5-8cbd-7ab61c8ed1d4</vt:lpwstr>
  </property>
  <property fmtid="{D5CDD505-2E9C-101B-9397-08002B2CF9AE}" pid="9" name="MSIP_Label_5d86bc70-2a05-490c-b199-8f0f8e614d89_ContentBits">
    <vt:lpwstr>0</vt:lpwstr>
  </property>
</Properties>
</file>